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27.jpg" ContentType="image/jpg"/>
  <Override PartName="/ppt/media/image28.jpg" ContentType="image/jpg"/>
  <Override PartName="/ppt/media/image29.jpg" ContentType="image/jpg"/>
  <Override PartName="/ppt/notesSlides/notesSlide1.xml" ContentType="application/vnd.openxmlformats-officedocument.presentationml.notesSlide+xml"/>
  <Override PartName="/ppt/media/image58.jpg" ContentType="image/jpg"/>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0" r:id="rId1"/>
  </p:sldMasterIdLst>
  <p:notesMasterIdLst>
    <p:notesMasterId r:id="rId65"/>
  </p:notesMasterIdLst>
  <p:sldIdLst>
    <p:sldId id="265" r:id="rId2"/>
    <p:sldId id="1795" r:id="rId3"/>
    <p:sldId id="1841" r:id="rId4"/>
    <p:sldId id="1880" r:id="rId5"/>
    <p:sldId id="1845" r:id="rId6"/>
    <p:sldId id="1830" r:id="rId7"/>
    <p:sldId id="1832" r:id="rId8"/>
    <p:sldId id="1834" r:id="rId9"/>
    <p:sldId id="1835" r:id="rId10"/>
    <p:sldId id="1836" r:id="rId11"/>
    <p:sldId id="1837" r:id="rId12"/>
    <p:sldId id="1838" r:id="rId13"/>
    <p:sldId id="1839" r:id="rId14"/>
    <p:sldId id="1882" r:id="rId15"/>
    <p:sldId id="1883" r:id="rId16"/>
    <p:sldId id="1884" r:id="rId17"/>
    <p:sldId id="1881" r:id="rId18"/>
    <p:sldId id="1879" r:id="rId19"/>
    <p:sldId id="1846" r:id="rId20"/>
    <p:sldId id="1847" r:id="rId21"/>
    <p:sldId id="1848" r:id="rId22"/>
    <p:sldId id="1849" r:id="rId23"/>
    <p:sldId id="1850" r:id="rId24"/>
    <p:sldId id="1851" r:id="rId25"/>
    <p:sldId id="1852" r:id="rId26"/>
    <p:sldId id="1853" r:id="rId27"/>
    <p:sldId id="1857" r:id="rId28"/>
    <p:sldId id="1859" r:id="rId29"/>
    <p:sldId id="1860" r:id="rId30"/>
    <p:sldId id="1861" r:id="rId31"/>
    <p:sldId id="1855" r:id="rId32"/>
    <p:sldId id="1885" r:id="rId33"/>
    <p:sldId id="1862" r:id="rId34"/>
    <p:sldId id="1863" r:id="rId35"/>
    <p:sldId id="1864" r:id="rId36"/>
    <p:sldId id="1865" r:id="rId37"/>
    <p:sldId id="1866" r:id="rId38"/>
    <p:sldId id="1867" r:id="rId39"/>
    <p:sldId id="1868" r:id="rId40"/>
    <p:sldId id="1869" r:id="rId41"/>
    <p:sldId id="1870" r:id="rId42"/>
    <p:sldId id="1871" r:id="rId43"/>
    <p:sldId id="1872" r:id="rId44"/>
    <p:sldId id="1873" r:id="rId45"/>
    <p:sldId id="1874" r:id="rId46"/>
    <p:sldId id="1856" r:id="rId47"/>
    <p:sldId id="1827" r:id="rId48"/>
    <p:sldId id="1828" r:id="rId49"/>
    <p:sldId id="1843" r:id="rId50"/>
    <p:sldId id="1796" r:id="rId51"/>
    <p:sldId id="1875" r:id="rId52"/>
    <p:sldId id="1807" r:id="rId53"/>
    <p:sldId id="1798" r:id="rId54"/>
    <p:sldId id="1876" r:id="rId55"/>
    <p:sldId id="1800" r:id="rId56"/>
    <p:sldId id="1801" r:id="rId57"/>
    <p:sldId id="1808" r:id="rId58"/>
    <p:sldId id="1809" r:id="rId59"/>
    <p:sldId id="1811" r:id="rId60"/>
    <p:sldId id="1877" r:id="rId61"/>
    <p:sldId id="1878" r:id="rId62"/>
    <p:sldId id="1794" r:id="rId63"/>
    <p:sldId id="1806" r:id="rId6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4E7E"/>
    <a:srgbClr val="1589DB"/>
    <a:srgbClr val="1789DB"/>
    <a:srgbClr val="1D4D82"/>
    <a:srgbClr val="7AC142"/>
    <a:srgbClr val="3955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04"/>
    <p:restoredTop sz="94614"/>
  </p:normalViewPr>
  <p:slideViewPr>
    <p:cSldViewPr snapToGrid="0">
      <p:cViewPr varScale="1">
        <p:scale>
          <a:sx n="180" d="100"/>
          <a:sy n="180" d="100"/>
        </p:scale>
        <p:origin x="616"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1.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Sheet1!$A$2:$A$31</cx:f>
        <cx:lvl ptCount="30">
          <cx:pt idx="0">Washington</cx:pt>
          <cx:pt idx="1">Oregon</cx:pt>
          <cx:pt idx="2">Nevada</cx:pt>
          <cx:pt idx="3">California</cx:pt>
          <cx:pt idx="4">Alaska</cx:pt>
          <cx:pt idx="5">Hawai'i</cx:pt>
          <cx:pt idx="6">Montana</cx:pt>
          <cx:pt idx="7">Idaho</cx:pt>
          <cx:pt idx="8">Wyoming</cx:pt>
          <cx:pt idx="9">Colorado</cx:pt>
          <cx:pt idx="10">Utah</cx:pt>
          <cx:pt idx="11">New Mexico</cx:pt>
          <cx:pt idx="12">North Dakota</cx:pt>
          <cx:pt idx="13">Nebraska</cx:pt>
          <cx:pt idx="14">Kansas</cx:pt>
          <cx:pt idx="15">Iowa</cx:pt>
          <cx:pt idx="16">Illinois</cx:pt>
          <cx:pt idx="17">Indiana</cx:pt>
          <cx:pt idx="18">Texas</cx:pt>
          <cx:pt idx="19">Louisiana</cx:pt>
          <cx:pt idx="20">Mississippi</cx:pt>
          <cx:pt idx="21">Arkansas</cx:pt>
          <cx:pt idx="22">Kentucky</cx:pt>
          <cx:pt idx="23">Tennessee</cx:pt>
          <cx:pt idx="24">Alabama</cx:pt>
          <cx:pt idx="25">Florida</cx:pt>
          <cx:pt idx="26">North Carolina</cx:pt>
          <cx:pt idx="27">South Carolina</cx:pt>
          <cx:pt idx="28">Virginia</cx:pt>
          <cx:pt idx="29">Georgia</cx:pt>
        </cx:lvl>
      </cx:strDim>
      <cx:numDim type="colorVal">
        <cx:f>Sheet1!$B$2:$B$31</cx:f>
        <cx:nf>Sheet1!$B$1</cx:nf>
        <cx:lvl ptCount="30" formatCode="General" name="Series1">
          <cx:pt idx="0">7</cx:pt>
          <cx:pt idx="1">7</cx:pt>
          <cx:pt idx="2">7</cx:pt>
          <cx:pt idx="3">7</cx:pt>
          <cx:pt idx="4">7</cx:pt>
          <cx:pt idx="5">7</cx:pt>
          <cx:pt idx="6">7</cx:pt>
          <cx:pt idx="7">7</cx:pt>
          <cx:pt idx="8">7</cx:pt>
          <cx:pt idx="9">7</cx:pt>
          <cx:pt idx="10">7</cx:pt>
          <cx:pt idx="11">7</cx:pt>
          <cx:pt idx="12">7</cx:pt>
          <cx:pt idx="13">7</cx:pt>
          <cx:pt idx="14">7</cx:pt>
          <cx:pt idx="15">7</cx:pt>
          <cx:pt idx="16">7</cx:pt>
          <cx:pt idx="17">7</cx:pt>
          <cx:pt idx="18">7</cx:pt>
          <cx:pt idx="19">7</cx:pt>
          <cx:pt idx="20">7</cx:pt>
          <cx:pt idx="21">7</cx:pt>
          <cx:pt idx="22">7</cx:pt>
          <cx:pt idx="23">7</cx:pt>
          <cx:pt idx="24">7</cx:pt>
          <cx:pt idx="25">7</cx:pt>
          <cx:pt idx="26">7</cx:pt>
          <cx:pt idx="27">7</cx:pt>
          <cx:pt idx="28">7</cx:pt>
          <cx:pt idx="29">7</cx:pt>
        </cx:lvl>
      </cx:numDim>
    </cx:data>
  </cx:chartData>
  <cx:chart>
    <cx:title pos="t" align="ctr" overlay="0">
      <cx:txPr>
        <a:bodyPr spcFirstLastPara="1" vertOverflow="ellipsis" horzOverflow="overflow" wrap="square" lIns="0" tIns="0" rIns="0" bIns="0" anchor="ctr" anchorCtr="1"/>
        <a:lstStyle/>
        <a:p>
          <a:pPr algn="ctr" rtl="0">
            <a:defRPr/>
          </a:pPr>
          <a:endParaRPr lang="en-US" sz="1862" b="0" i="0" u="none" strike="noStrike" baseline="0" dirty="0">
            <a:solidFill>
              <a:prstClr val="black">
                <a:lumMod val="65000"/>
                <a:lumOff val="35000"/>
              </a:prstClr>
            </a:solidFill>
            <a:latin typeface="Aptos" panose="02110004020202020204"/>
          </a:endParaRPr>
        </a:p>
      </cx:txPr>
    </cx:title>
    <cx:plotArea>
      <cx:plotAreaRegion>
        <cx:series layoutId="regionMap" uniqueId="{D80B9479-31EB-CE44-B128-56BB1ED05DBE}">
          <cx:tx>
            <cx:txData>
              <cx:f>Sheet1!$B$1</cx:f>
              <cx:v>Series1</cx:v>
            </cx:txData>
          </cx:tx>
          <cx:dataId val="0"/>
          <cx:layoutPr>
            <cx:geography cultureLanguage="en-US" cultureRegion="US" attribution="Powered by Bing">
              <cx:geoCache provider="{E9337A44-BEBE-4D9F-B70C-5C5E7DAFC167}">
                <cx:binary>7Hxpb9y41uZfCfJlvozcJMX14vYFWlKVq1y2YzvO+kWoth1t1EpqoX79eyq2E7vanbjnZjAwMIUg
hq2ieMSHZ3vOof59Nf3rSt9su1dTqSvzr6vp99eptc2/fvvNXKU35dYclNlVV5v6iz24qsvf6i9f
squb36677ZhVyW8EYfrbVbrt7M30+j//hrslN/VxfbW1WV2d9zedu7gxvbbmB9eevPRqe11mVZQZ
22VXFv/++vCm7pJs+/rVTWUz6y5dc/P760dfev3qt/1b/WXaVxoks/01jPXJAaeSSKow+vrBr1/p
ukruLnvSP6CU+oIieXvdv5/7dFvC+GcI9FWc7fV1d2MMPNDXnw8GPpIe/v7H61dXdV/Z3aIlsH6/
v35XZfbm+tVbu7U35vWrzNTh7RfCevcI795+febfHi/7f/699wdYhb2/PEBmf8l+dukvwLzPAJfq
lyIjDhgmUvlcqK8f+RgZIQ+4kogpdHd9D5nnSPQ0NN9H7mHz/mVi87bubfoq3Ha1zqpfqTv+gUK+
ogTf6Q4g8Eh30IFUoDgY41sE+WPdeb5cT+O0P34Prbfhi9Sk07r7v4MWO2C+8gXz0S0a4jFaQh1g
yXzJOb+1dHtoPV+up9HaH7+H1unLROvypqrArt/c3G/tX+CS2IGkRCkk71wOeQyU5Ac+9QnHgnxz
Wbfu8NYlPUukpzF6MHQPnsvTF6lMf3TFtjJb8wvRoWDUwO/4mD3plhQ5oL7CjLE79Nj93LfoPEei
p8H5PnIPmz8uXiQ2pzfjq5ObKbuq71foF+gOPQB35AtM74zYnkvCiB9gJH1QLgj0HmrN86R5GpmH
Y/ewOT15kdicZMbs/jVNdr9MvwAccgAmSwp5pzlK7Rk2dcAZJ4iSO8O254GeKdTTGD0avAfSydsX
CdJS1112/QsDOiIPmGIMU//WsSDQkUcBHdg2KXxK5N0XQLse6tAzBHoanG8D94BZHr9IYC5vpl/q
cvAB5b6kEEh/c/gPYVHqwPd9ooSAqGH3gUzpISw/FedpUO6G7UFy+fFFQrKux1+oKJQcIEE5E5Te
IrLnZpR/wOACx+ju+p4l+5k0TwNyO2oPj/UfLxKPcKuzL3X3qxkDwijnCqsn9QTS0INd1AzRwV1C
+lhPnifT09g8HLuHUPgyEVprYAvqzNyv0X/v/yk6wIRi6XN6a6f+6v8xldxn3wKE+7lvQ+fnSPQ0
Ot9H7mGzfpkO5g+9/XNb/kKDBjSo4BwCL7LHCkCyKSkC74LufAtg9tC3PEOSpyH5NnAPkT9eJiKn
N392W1P8QkgoPmBgqnwh7lKZPRoAvL7EaOfyn040nyPR09B8H7mHzeniRfqaW+Yp2ha1/ZX4CKgM
cB8SSf9JawaxGoRtyifkztnsac5zpfobjL6yhPfPtI9T9CJx2vxqqkZCukJBQ4R4Mh5Q8sCXCAOX
c5eQgu17aNt+Ls/T2NyP20Nl8zKzzHV1nW1/adlAHUCEpqi8Z8j2gmdwOURiKOqA0/n62WPQniHQ
07h8G7gHzPplcpthDfn/9vpXsmfyALwJY8DAPKkwGEENgQoI4ACyh5ryHFGexuT7yD1Qwjcv0oZB
WPNLowBODzAUoAUid1Ub+piSwYwcEKEk5XjPv/xckqcRuR+3h8cfmxeJxwdXQwdBcr9df0ESQ0BH
FIfyy9P8P4RkBzsKjQIBcBsX3M99m8Q8Q6Cncfk2cA+YD59eJDDHdZ+ZX+xY0IGCkBhx0IX7pX/E
k2Eo3WBJiPyuSw+t2LNEehqcB0P34Dl+mdn/SV3ZX+r1qTiANJJhBa00Xz97Xh8jIGcodHxwH0zc
Q1ieIcrToHwbuAfJyeWL1Jh3dpver8x/b8d8II3JLrkkO6YSPnvpJTRtHHABykL4Hnn5MzmeBuN2
1B4S714GElc/7Me63au3iDz65j9tRVNAGvvAKft36cqehkDCD8kKxF7qjj7b05O9NrG/F+tvAHrc
ZfboSV5GD9r6epv+wmiYUkgPobsMKMtbb7LXgIYxhXoldNRAE9q9Xt4RlT8T5GkE7uTf05F19CKt
1Wo7brP/ld0vzH9vsL6S91A9Rj7Yo4duHXotdkzZLme5dS34ftJbNL5K8kNBnobjftweHqv1i8Tj
TXeT1NX9yvz3cFBo/oNmMaDr+ZPBFiYI4mAIxyBhvJ/1Fo+fS/I0Hvfj9vB481K7X4btr6zd7/w5
45B23Lf3/cVacbBW0N8n7trK9rTk9OZn8jyNyv24PVRO379ILdmA1+yvCne/Y/97PfEhHSSCSM6+
F+cfWi/JgO0SQvj4rqdiz5c8R6Knkfk+cg+bzacXic2HrUkhlbe/1IoBiY8xBF3yrol8r/x1a8Xg
hACit70Xe1rzPJmexufh2D2EPvw/Shr//oDAtzMU0dZuF18PXzw4I/Djq18fH06E7A29S/KeVLHb
4HV9DQc0OJcQ6H471LG7yaP08ENmrurKZN9824NRN1tjf3/t7YqYCBIdIMsY2D+FIIIYb75egnZN
KTEH3aTQYSOg/+z1q2pXW/n99S5jlT6Bthu4QkBDQQyza6WHS9AIBYEfUmBxoaMN6Ldvx17Oau3A
0X5bkbvfX1V9eVZnlTW/v4Ypmttv7USl0E7Kdl3ZhEJhnGBwqHD9ansBex2+jP83wSgtepbyjUrq
btWVeDpjuOpWs3PFHNrOsO2DBXrmhIJwpChmSHIMD/ZwwgKeuiFNyTY+IzLCw5gdzqqfzriW7Spx
BgNh/g2QJ+YDE/aXB4R2GVgvIPWlJOjxfCrns1EQwW1EnfJtrmACP8/xpWFDdvjjqcDL7U8FUAPW
jHEkEN17tC4d06QvMN0U5ci2mci7FbNz1gScJPjUzrN6L4ocn3YxmyCw+IdPCTuJwW6AopISeA/G
sS0Gh7yObgzJ6bqSDSaBxyoZlUNSleGPJ8NgePYfFHYgVoRxDGHYTkceYjjV2pRiyuhmrDlMJJoO
DcGYI52FgxV5ElR+3qRH5TQZGbouHcxHimudRpPOvBCRSkEh/p89PtSp4fQAFEQFh2h8h8yDXZzj
NO51EtONHCk8rirb7BB5Bfz3fzYXxqA0GLYwbJy9DZXkPtKpc3TjmxGf9tQz18KW00Wfkwac348e
a7eOj5WTw+k2SRkTCApWDGiSh4+V2abzeN3TzRCnXwwxatGT0vsJmn9VEJiE7wrF8BOs1B6YaMip
sETTzVyYepPLIW0CyRsvxHPhZcGPnwjvVmf/kXxoLdhRbbCEcg8pGft4mD3sb3KSFWXkDzAnjj3D
A92Z5pNsC7al3IGSZmq6cKn118kQ+5AX/Whhn9jBHEGnKUE7VYXWkz0xYoJJHPOCbiZpyZFfVNgL
2ljJ48YzsENbVZaLoiAdD9zcOxx9VV7WmOwQLEi3+rE0TyEA5/yAWtkhDQTMY5gLrfhUFg0o7xBP
F0CXjcFY9fWGNp1a/POpOPRzMizAtZD9HTU1sqs70fqbjMHyKpWAynp6AlMvOSDx48ke+xYw39Ch
uDshR8Gz7IiKve3bpLbWbdt4R7FD+Rx4Xtd8qnzdfJpHOZ0NlQPr8OMZ8Q6379trNyVUCHdpOofd
TCEpebyUTTHT3eEVdYTiLjuksvJ0YDozXfDRmy4yEwOuPpuns1Tm5DJLQKXKydYb4VXNGMmMt6u5
Bff31YJYWjQGNgDJ5iBOvRlHGa5/tkjsq4t9IDM4frE7GsU4HGjzobizB38lp5xOpU+PjEblEs3p
vKwz7i0TbIo+qFHppiTUOu/qOKzzxvEFsBL8vOs8XS5crkHGuIwByJgl9nr2S3s9kQK2rkpn0CvS
emB5UZfjIWB4LJIAJ4pu21ROF5q33QrlMKxD3F8LB+MikxN/PZK8/WQHUW9kQv2jLocFDFyRu7Mk
01634NAT/N7OqZeHqYpbvMKGwa2NSLsxKlXKi1B3WewHSZ/5/FBXLcwhYaW5Sd1Z20JfUUAHStKg
zxp8atIadkhDcfPJ1cLOh148K340Nn69MTYpu8h1uEqPCp3a6yLX7SfRVKQ5KnHmLrCEqMUj1huC
uSmS7DN2CiATs8+LIhjlGL9vdQ17zxZ8W2QEdjvNCds6rMy1wc3OQw8D25auIFfNHJPV0Ir2ouO2
PGSjaEORJXQIwP4OLBgVAw+DHcaXnt+Ckk5SHtO48EJ/orCicRa/d5Rkh7Hvm+vOWBl5NcGXdiaw
PmqMxYUxyfyeDMxcN4oCTiUf1Xs8dea6KBNCAu5btZhNjP1Quk697xsH3/Ji569VXMFdytzhy9nC
utEemfbWo1bgqZeN4doPXJl2+Sqhk9WBEwJ2Nk05dUFZuVkcpbvAxMvFdJa0pTpGOZkuitrxaaGR
5/GIVRqftlkLu6bwEdsKXsBqujxvbDjU0lXhgGLBj5qdvfQG0ZpDQ4dWH5KJgDCQ8BTlorPgF3md
gv7VKHHJopwlPk29UgOUrLQyjGvZjpFwFPyNLeJYB7jyYS8PuafeGxTDbaXtZTR5/nTWYAm+yFpR
TEunwS8HtmLEDxs/mU9moeckxFnJtkPdsi1Pe0UCU3VKR8zh7m3iz2Q1z2MiIpJw+rkahupSzpk7
0e2go9ZMNQ5yT2O5xBnqjjJdD+tEO5jG6GkKx2qu+wiZmF9qPWdjgLisikCw3J1KOLy9KWlaN0FZ
KBVmzPjhxDwaump2l4VCbNHXadMcFchlEBnxIg1mZKpz2xhZBXnclzc16+wXSed6Dfl8f6o466vQ
TXk8hX0BlimcNRiuETUdLILnmo9cF51ZGub41TQLHBlbVce1QV2yREDDjIHqmyzCeV0dDnVfn6p8
wGNYzSb9nPgeC0RtmxPHU37YVi7eYGdFeyjNyD81WWmXrmrmzzwZ6yOflokLppHOnyvdFgvGyBwa
PACMMmZDWBRj9TlvcmGjakhNVKBOHO6CUROIqTUk6rrSW7QQAwYDBC/LUhK7M0xxUNUovugL462r
om3WeZeapWO9u4mTelykXuadO1WXH7NioKF2lQ2aKiuCvDVZIIpuKywF/chmL4pJmYb90OFl2dRw
I+md0ilFYP79uK6DovNTHHGh/dqGRauEz4IOyk9JvUO+GY8h0pUr4mPHoiobxoDGMUxEtYoj2ifp
WtaNCeENA2k0185bkLLu3zUFb5twqMyyZ4ULqxRdaWHqj0pnJMgUnpbGi/2o1yCHim15Dl5pLgD4
OT3mtB2DJkGAqEhIflwLVZ0h2zdn2ljY1B6HiGzrYotPPZKDShgDGcOibizJN3yKIcAm/mTbEKyt
vU46BAapnhW+dGiGLYvsoN53op+ShewnhhZFlk5VYOsWDUEpYj2HhHn1pxjT6UxPrRcKp7uVNQr8
sexZnAWa0HpTd3p3Nzw15rDILJggsMYQmDU1WNsJ8ihjcgjh+DDjy6GhoPp9ytoVnWg+rRgumk9N
A9s2rMVQm6DQlf5E6jaBeC7txwD7NalB51PTlJ9Znsrmi2sGGphB2HihhTWLKqfjTSnHNglZ4bEP
isdq3aXKrHTtkjSopiTrA43z9E8z2G3eMH/BaJYkYezAfHzUs9d7b7O5qf2VJKk8Hbo8C7nOikU6
ju0q9/i8dLJq3s0qKUUA5ePx3cC68oInzRei548T1GfeFJbYFdhVoUOiun5B+4ZcJzZNrucsG98m
vQDkQOPzRTsUiQpoIsY5GNKscEGrjTjiDF6rEE2jbsrQcLDjYdGbZFxZNaENbWt30hrrX/B5yryg
K4seBxxQyEMIdtR7rxqmajFhq0+mrqNv5mzWb1pM+4syk23Y1dhc0cHTi9rO/p+14sPG8mYmAYtJ
xgMj/Sws0i4Nxn4eVVC2GsyFilmUl5IeuXH4M2688e1ok+Ic9z066bKEfS5GXiRhp1MFvrLCWdA6
PzlV1GUn3cT8I0+NigfpkJgtycZmUwpfLaqM9RvMkRcH1JqyO8Rg8pYeBLNDNGFC4iCjsZiWqa78
S140zWqo/Pltk6XxMXL9fG5TVAdqSMZP8EaPtl8gY2h2NGXTxEJZI48HMh5lcconNDaHKu3NCrJc
7zgXc/0OZR1RoVf0ZRUQT6Bi1cPmOR3Bw3/BQ2tO+qYZDidwhJsqN6WOGpXGJqgxpBcpGLfDgsY4
CxuILLwwGcRwnpBh9IMqj1kD+1J3n4rJ+kHnNDueMgJm1EdO2bBthmqMSNn1cairmpxY4WYWONVi
uZBaUDCIeLypCe/jpfLaeZk0CV1T2pKFr/m8Mr3ILkyJ23c9dua91I4uhmkuwjmfsqAQnAYUpSkO
pjkXkd+MIgtxPKfXqLTghyxyQxh7Q6YjCkt1NsyQp1R6Fl3I6jh7Q5CY3qFu9E5YZv0kyPzWX0rP
70RQNRVbtkawMaxJpsxhD3v3S6zT6UMjfXs1slhcj9zybIka3pvQaMx0mNdadEEs/frLbOc2i7p0
dv1K2OYLS6fkzOSlD14O3q1y5I9TWgd1XbVROmWtC6jourAA7/zG02O+IIjHNlIJxOzJ7KYpQGkt
0oD11MpN0SMXeFQMH1Pu6j4UyZy/QSIWKIibSr+plNY2qMjknaeeD6hpIJDoqmxGPfXvp7SdYnqb
wd6xj2e3gfktg3ZVQ2CVJendu2O+/fqfy7qEf19fafL9j7tXz3z/7eT+nTU//Ba8wWVXlzL7X9pJ
8+1eIMyddDv+8dEvfyFD/4buvH0Fzt9cfC4XCmTjg2zsr1wokJqvvr++5CGL+nXkHR8qBBzEhfc8
KH9HNsDLBOCmd3yohPfhQKXiaz8hpjvS9Dsfig6g3R3624Arh/SVC8gl7/hQKHKAfwb+R0ACBe8u
4Oof8aHycTbOICjgAgPnIgQU2UHKvRQycXTUVQ5uHziuflPLioEJII3Z+K6kkaZ258x6H18Y4Axc
megAZVMWaYTHFdhZcANx3ItlZ1X3FlrGvED5Wr3PpNWHqfKSwM96Bc51Yu2y56UtwqlI2drEoK7L
Pu/jOYTgcYTsTTLNAlowHg3KFRFrymnVxvSokkU/gBVKuiApZfIOV2DOA/Bbcah4/lGN43tsdMwh
jjHu3WwHSHdG7ZbZ4KHI0rw/h8AOH0GtI0uDqTLjwsaeHsLZi9sL5trsGIbgJuqQGA6b2jvP4iY3
oL35uOog5TmZR1cFk/HRh7nrhg0QYu4ybpy/dJ1Jz4gyvA3UvHtyXRUG4iWeQeac6yUXbKiCdHTl
2yRlbAlRTBPmBi4L1OKNwtm7uqhZkEg7nEjqlnLQNvRaVEfJUA+QXmbUvi0g2jyLa+yfx0DxTEHN
O4qXtevhibX05kj1sQqkGOiCNAP4UtfqCGQuIt9YGtJalTv/IIJ48j/0RdGscJYeC+rIIe7TN4mc
BxsRh6iOxJCSkLKRBpVOZnpsvW6IIbPgFiiy2ULebVdqrOw7aiA/CppsxgtvIB34TOeXQWcqBniw
/niWZGVz9CmDvDPq4VkWRWzfx5VDR2rs3rnC0VA5VH3uxtwd4bQRQelkGkFsuUiwZZHOk+TC0Mqv
IkjK9YnMy/ZUV2kJS63LVARNWfM3SW/4WeF7ceSlYvgUdzE5d22dL1jCp2M3NzcQX0I8D3kgX8Rt
lpzNY26OJqUDyPD90IdM+ljzIoaoisdRX3nxOfbtx8TUVcgg+1qnvIuTzWiRHs4nqBm02y5JzGc0
tv2XDJKMc142bJMnrf+24DSPwD33x8yYlod2KGHJxqbsTnqCPo8T7U+9hkBAPaIboG0/i3GsTViy
ql0DKQmRXeajN04LbKKyc/KTTNL+EmK6OsyHWC94G+s+nMu+L1eI9ixfxryuNLjgcfycJnONIuyA
XVgYD+L8oMg7HMyA8oIBX7vIKjOg86GedVigFB03u8QgnLCLz4eGnI0Mf4LCwSfU9UGHILbpBCqb
leJZAxGRSNvucDCwY1BC+AcWy8skbm4Q6WMX5EI3iw7Keiumh0G+STVtgkrJLMxTTlYJ2JwLuEMS
CN+kp6bNNpKrcT3hqoRohNMUkr7EjOQEAvI5OZTx1CVhD9xZmXlNf9FZJ0Aks8y9Pj4b+qoOuraA
bG7wh8gMfFr2SB066qfropiH9pzMRJarPsalgvDe5RvI6vNikRnwoMGEanZimB8vhF+n67SM8aJt
7Bhw4XkRbrj8QLvSscDOmwoJb5VAHnRYSJ0EMSfeksVuCBRy47KieRYkky4+QnzoojJvx43MxJJW
tgya2OE+kIYWkI7l7Dyty2LR8GII+JiWoRwKGuZt2R7lhT9Hdd83hwM1UE7AZXIyDmyEFcjn+bLV
iK2Zld3JhKz3fkyitNebHhVJVGrT6CBLarkAyqBc5s2Gu+kjiSce1Z0h62mO5wWDb200Q/UJ1n6b
BYx6Uxe0dUtQxHrmi3XBBwmWqmvPfdX5l3CSJA05b2SUMpyOoWtmdxh7cS1CpYvi05yrPqCTGDeM
4jwAA/FZFzKH0LhPp4AJ1S13ZRQI3YZToCnclz6dB7gqxDJlCdWByJr+cIohiI95C2lqqoog5RWO
aoL6dVw6HdZ13B1nuv8MjoUvR6uHVTW3I2hpXHtzYJtx5GFZZvYKyh2+XggqzDEtY7UcEvw2EVyu
fK9EmwyJJuwqmR9q4ZVBOncr00gUwOFluahE7UJcecOKdBVaIydwGKsiXfORTgvIl9GG2xFB3t7J
pWkQOe4hcd5MlcgWE9EXMZ9dKEwiDscGMskACNgvfeb6GigoSYOyAds7AnEQwdmbdt0qXM5BnhRt
hCb/rMN16NUTcSEDFT1JmyQ7zdAkw0JDJcLNhYoYyfCRs228HPt2M5Vlu0DzZK5Z3U1hAiHfIte6
ObY+RLhzT9N1N6s/pbLlOmHddauSftEX459lSSGvAP5u0ffgbnAH+X1nklU/aj8qY0gScXxhTeWf
+iWpAtkP7HykWbnsPHOauPwCGDfvfEzzswnW9SieGAFt1KeJKOflxAsFrhESKASUouFLNpsuooVK
qoANvQ07Orl3tHAOsjFY14u2zxJ+NOfW9SfOoKReEPCcXUCyyQdaDPm7PJeOtUMLXskZLdJYNfPb
MkPK+zgaMrkoE0LOEdBOJERDUYk5mAqsNV0Ii7FbNSx7y0TH82geZghlTKHp6VDgDrYVw35A8jyv
IcvvyhtX44kFqJ/bN6QmXho1eTd/8Jt++lDWaDoSNsebvq3MYeu8EchAKAJyoEKL4QjxYgTTrytY
gyG1K1eieYFLsJiy8PjW5TKPIJ7Ljwakej8Alqu8kHOfHZWoNBH0bi+EUOPSEZlct6T3Do0d2Zlx
sl2OssVLv7N5BfwlmNei9WGBCgdMYIqS5D11cROJvLRB1wCbFCig0ldZN9MhQjPrg7Hu8RiAd5vH
oKaNv+mavkwXlnQNNgFxvZIBeC60ZAZ8WyAdlAaAWemzYAa2+QgSiiqJZmmGfo1S1290Wnhrr205
BH4x6osA+VS9wczjNoQUvM2WBWvVopZq7qLU73lUJC36ZIDjwNGUo/xcpl17kat8NIHiLgtrrNih
yeJp2UF9eTXjdBqCtpgGFCDXCWDSOmc/aChwR7FR+LjMZcmAo5ncx9nP6JIbdujbuG+DbLa9C2QF
WWtbZHFoan9YJZk3DoGXmWThT155Sh3fMUieaHVYciLXNKPoQxyneZg0KE7DpPdlsWwcrQbYLhaF
WWftRzDeM9RODN/UCv9JBVDrTjBUBoBo3AYa6M0pUF2RLkbb5y7oekZCa/nchJSn5ZuqNRKHwH72
C8vSk4aNzVKNpT0ee8HWHAggoNGgcnVudNcXCwM09CGteLdQANqR7E07RLqi7nqKZfpZQcz9jjgu
NjFNKx5mbhDHBmhVHsUJFDhOSsT8kDjx0Za++eBioM15wuhSe8AVE6DF1h1xcxeaPOef/IYOY2hk
060yX4Ad0ESd6Ny5G+LFSWjbDG/BnmZH2ejhhWsp/zgMhQEipwNCbem1WSoji4B0SWzZAX0KdE6P
a6Cj+FgFtRPFoqCZOlRT2S/YNAybWQzjqQMW6MIAmRnk1TiFOStIUBdNunXtOLUBqWsKhHRtgXnD
TbdoyWDDsgZKwI9tu/CAvl2SAYlrAhnwMRQn51PZzs3bZoTydQj2PP9SW2wuVYX0xwQjnQAdnqsj
IM/io0xodISauF0K2K8b1Cb83J/tGALLXK/JjGCCmXkBFrRZuEpgiP0RB/437oHRs2kBprmsliNv
2GGuvWo9IYjFG6XHSyAO/aWHuoVt2vxNlgD3lOflcJrDS2Q2YCSGCBQQlEUMBAIWsHx+0WVh6rXN
oihzvnAUl3UIJHIb1KUBXe9ovmkyiFF0iaBJRFl9lRaczSuh03GRtT3/Mth6vObllMqw0Wo6GQiZ
/OXY0Xr5Nan9//n/z3qh4MUlP8z/33590+f9qfAH6f/twLv0X3E4uX7bquIzeGHKrgHgLv2HF9Yc
IGh3g8YABSenH7VDsQPokQJqwPeBHoBi6bfsf9cNJRnhAo4mALOIoeJ7T3M84nKgBezu94fdUMR/
3J/AoF4NrASCRgg4xwXdARh68h62XCiwIDaOW29DKR7OJaPlYqYdW5d6Lhai6Q04lYFcAG03HMoa
LCIenFpLDLlaUtTjpSt4CZ0hBEqErZWrIkNQM4zzvAqrGueh4FW6KGxykTT+ihZ2CGIKnpjS6v3Y
F2cjoTYoxkQCjQmlUczzKYwNVeDUIFaH6BklQUs1eWurNg2ahoj/Ye/MmuXEtSz8i7iBJMZXyPnM
s+0XwmWXEQIkIRAS+vW90q6q29UdPdz3G1FRUeFy5slDCmnvtb61qQNrsaW7dX6VrOQwYJdkt1kz
fI8jW20FexPYBphepipvLByVbXkWKkuPk0sTWTFhx+dOBHtRuphutpyvS+WnsT+uLHQ7MUi0jS7L
z2Prx70QYbkkBnXlMltWi16FbNfict6bLKK+cjiLd6v3eryaP1AA0dFupxCbeB/rpKl1OqW3sSlO
w0CfdUzyCk4nuRt7ciMbP+6ERy2N5p/ue34Vz6eiOSwxVHMsGLUvJM79qe1d1bmpbnuGzRu9xU2A
T3/I0yi/jNjL4Ss2Y2WTXB88bb08eYlxinU6ww7ph/Ayob3cuY2/l7D33tyYZmcPgfGzJIpWfJ7K
Xbwx1dxrs9F4PyjembKeIk7im1U2UKulYX1v951TRfStHzx8nUoNNgqQc2ZhKjRkc6jjVMEyjpJl
WqoFPuHzxGRxX7ZlHO1R0TAPAWed3HGkwElonvpjPkopq44k+YMf5fIc5Uu8VFsXYa+sijCztVra
Lr3FcRHXgni4GFEfIsi/azkOlbBJfx9tHdPRLgJ51Yaj0gYCzZ0SoK74UPWqKPK0whvNeVlruApB
XvJGLpn5rGiTPpugHYyvclZdJPrKLMoI99Qs/XiUkyry9oHlYV3doWw4qsRjErRZnku0wVv25mI7
xy/RumVFu49KMaDbpO1oPT2AbSp8hw+QqTT2dxjrvekJqnMjbU2gm32oQvsnnHhhhM0sJ3pAqS9w
AkSth3CUlk0d2RmoBg756J33adfvaMjHrVqw49/1oGcLNNjT9zS0E7rHiTbPcuCRrrGTTLoSOFLf
m1T2430kNkrqUW/xQ1hdtqIcyF1T24krWRGYqJcNMNkJMkK070LO2tqhZX4xDc+h3EXGf/TdgAYt
nTL2ZeIJ3Q3t2D5MfJsesqkr9suqdZ1xIt0RHyC+g9Ob7kcUgHsPRf7UwVl9zGYj30s/eVvlE0lC
lWxihhVWEnNGOd6ceZE150LnkavSGaoLqgqf7khEloBKXeb4ykM/ViJly1YRaFR7Hs/Ls11z+TgV
uj3mU1JxsqYP8H3b12bQ/kYPmqbVFLXhF6T27wPx/zgQr0xT+b8J4n9FQP95Fv7xmj/Owp8HHmVZ
Af4UR06ZInT351lIsn/ECUaJMZxpGPdGoXf/iQYjihfjnIpphnEJv07QP6Twa2oMOVYIVT/Btiwh
/8phmLC/c55pDDYuIwz/YCwW0Kr/ynnqoHpgcht/yLUuST1EYyQqxym20ynrt1OueiYPtm85pB/s
PHctHaJ6gKXyfW6KoKq8HamuixhGzJmHCcacmvPsW4BRtx9lB1kgwb14q6beDB9dSCYwDCH+Lljr
y4rYHnfI9YyGmhStKzt2oCHfclAg9IyNel0vnnXG3RmdyT1fepjcGx3QIW5Zf6eBb9bENkuVbtFt
bDfdoUEswIkIGehu2swXAAlmTykfzsnq461Gl0p+z9LYwrtjbXIoiwa3VuNkyq8tTHc3rMqd7WDz
U2SsOa9qFLoynfRP6xQdqbAUok354aRnuPuHZazHVl0/1RbEh09nbEiW6Z3d/C2H2G1OAr0+ITvX
E3hgVg3Co9ljJl3AwlD0aApQ5FWX7wOp8M3jKsfBkseOduklEWF+nLUT2c213v+GK7Ld9HMpGvMa
Mh3Oi0nmCNyzaX2/v4qfGraC10dTaD7sAes4HA3J0CUD6mjwTLE8ZKEYV1K7hAO8PIkO1t3k67nX
q81vgvVAakJNZkKo3zuA4wJYR9kaT9czwSlerjeDK0UHedwTDNDvz20BoV3vsPUkn1dGYZrMG6CD
qYz891LmWvwoBZl/bE1MHbunck5H8pJDhDxkS5fDadEw+z7BzrNJBVhpvXVt318yaUFF5KZHs7oN
Vpy7pJRsbwY42ESZfdyNcCd57x7mbVjhz3QCy9L3areBD6sjSsilQPWyb9s4HODi98de8QfSaf+8
ZDbpdjBE6K4rDZf1MC3tpSiWHNYBw9WuqSiaUyzjddkPbENp6GNzCGWYvyqqh290mQg7lP2cATOZ
Aq+WoikGbOHCwEhC/36ZGfTVhLXDRYydIKdE2i9cJGjugkrSRxyeXXqVKtovrUnim1Yk4GYAGKAm
S+Qux4+7GzKmjyQQ/yTR4h25g+T4kJAGtsFUOFv1NO5vKGkBmjg6r7uiz+R5dXF63y2NoBXIsOQ2
K0S4yCbEVRDxtust/4rPKA5FPJIDeOr7jM+239kku43zfP7Efd98AUlQHtQYYA0Jluz7qZcXS3L9
JuZwn8o8fbqu7IeGzDFcHSYh05M72NZbxTsAZAXT6aHoNDW4Ajr+oQiOYgV08FML9+TGTIm7VWs/
nOYh06h+svYoxNofG7CbVTPp+Tt1/XzUmSlf2gQWPNxCelv0+Xug8QO4c9B6UZPdQvlOb3U3RSch
ZveRTsqhC+29g3PP6OcxvVrNdguqrdwQA76gkAXhpLEfUV5AkV5wNQ49hLmzRbeJmEhZA2ecAfPZ
bSqrfs2SF331tmsKvOVbUmztayqSNkYDb9LfllHBgi/nGe+ho/NQDLRmKM2qya7D2cWZuvQos+sC
6tu+WYU/MNkWJ59mDRwSuRaVzbw4LCkg0Cq3S3dDQDu8LtyAq8T1eZ399IRlrZ4Lut2WjkdAZJry
FOVcF1XBpvxSmKhD4wBL7LtH1/FYDkV3Whslv+dQD+FXAvaEa4SRFvtNJTFqdXJuMvEMAaM4b2z1
oP+29IVECuU8cRs9QblrareEtyIWZLf5tM2rPJ+6ezHA1lM2Zl/U0Lpq5DYC7kJg//g4Sz+nhSt3
jOjwrHzZwT0x7qPnMyRRJtQdHSDbVWvuv0VervuVsuUHivyohiwR9kgNzEefUPaJyjA+BNKVD6sv
wuMmU3UgQ7s8UmP0TRO5+CUnBtDEPJl+OigFvWsG8/S10BYarLfqWSQRELDNcVZzYaMqIUv7w4c2
PslV5p8ZXUCTBSytPSrhoebLtoI4abnbSYWdv3AmqvJize7oBBEJdyQ7JC26iHYqNaIHKb+o0ujH
ifB1t4C2wpUt+fZ7t5nlJV3bSdQoTflujrdhQn02j3Xjpwzy+0rPwWybrRM6/Q4hn+2JV2WFiIy6
86DraqCm5jZI5Z6g3O/t1pd300pTkHAb4Jkzy6L+jsdk2hE6iS/DvNJXlJT6LtfF9hI7Av8LclH5
nJR+Oa3F4s/KN11SqSZxNVCl+MGsuv8YSzV9tIU0j9IOzbvum+7GolCFZ1uEN2KSDZWmEsfNrNu+
gRgPElKCi0ObE6vaLzRezihzV121uX27DrDdgPzMchd1qayzFF3cBLPtEcRJy/Z50aiLdGiS6rF3
2w3apLGH2EjoHq01w3Vc3CdYKym0c5CKmx9XDpeoCRfSkewbxftHtWpk9wgay9WZiMsPgDcz3MCA
g76QsUXT3M7dIev67BZGi35t8tW0iMaYDFV1U3TJrnD+1k7KwNNIQF3+Wy36n59+9J8K3YSWqGb/
ymT8N1rkoR8wMOGfY0SvaTT660V/KkUYpw9GJAckQkpUoCWCKX9WxzFDDZwBF8gxG/SakPmrOgYN
gv/DANVjmvs/ZSLGMH0XuawC+zjEImQu/5XKGDOV/p4zwMAYlpcI7hF8AsL+W4zFrH0hfUamS7JE
fseS4bBAOTmAvS+eUi45QN6yjQBdzjyke8D4Nnrj0AG+DxiKgrLGIwsRJDy7smuOoBSZecW5MgC2
LzvxuGQS1anp8s9pyOSFk3a4WZyguzICnz+hnhkv1Df9AXYTdppVyFuhJyCdkmt1B0VVh+O4kWPr
wlq3gVN9GFdnys9rt7HihHq8RXc/bVCxnbfF40bTfJcrUBCCqiXZs2yVsi5bXXRf1yXin6AnzeNJ
GdW3B42aILtd0pgv7QERhDip4b8CMa1G1xXM3Q8cTUt+KKYh6Hs1z/h1uZ9NXudyE0kD0DRjxu9H
7M3ReJFpkqI8wsaIuBlqEBR/9wUNDRDRZsD1hKmxjRaCT4OnMTmwEyt8SeS9SPzNuWF2AVpRl8KX
7FE8BgNaTzV9PVoToq3KLICJShY0GrE7lQkgc16EKSG7VOgk1PB6WwlLtNWUo80uhFVBfA/NtiHN
UC9An9Pd2ipslJjUsbZH2vvG3OfjEp1jh10yRilYhTJilVsTqPgzl2ceReuxTTV9gfMFF4nNMWhQ
CAJPZHDpISv19hWFb79HUTvUID/4rlPzdFiLsb/Fmc2Oak7Gs1KLPfZyhX40SYV41DrYc7H6Ore8
P4yjVDuW8fYBQBWAfD74XZa0PXZieHwia9VpDmXzZEY3fjQyWnTVN0NRhWjVD4PI3no1tk+sneZH
By/6CWfw+pmPhd+1JWkuRnP/hPWgDtuquvdh9s3jQNWGY1tHtHbWAjjMabNzpMvvy7Jv3rn27OR5
Fj1EvvELUjcR7OfcsNsma4ZjJKIu7Ahq9u1dTwUI9GbI3qaMyBd0BD2pxoa3vk4FpLEa5Xvua7WF
cJYGMFlVgiaFXyuXs/PBHN3Qt+/gkNlNGVDwVARm0iuesjbD+9KmETuLfvIHcQk8OkhWqa+QmpX7
nirkGAhNHw20nbNx6auYcuRdbMJQjfr8lmy6bSsBwlbCv7brg21bekO8V6ckgTa5iA3ftR1m88SH
TL4jWQTAvsn1b47yDzKZtV6Gorjgm0Y0RzOEAGCw34Vt8E8Nki8XmXjz2hIWPlkWxhEGmKffhDLx
TRRkLiB5svwCeLE8JEL/vpZTc0KMdtqj9A74BnPxUvaF/RRnYvhAQLf7YG7pru140X9MkSzRSuIO
y6LFHGOE8PZl7pZDp9EiKnQuY9ENR5T4G8BJmV6cn0sHFqhHF4vXRg9EQP4LaRDgL7O4e5SN8Bcf
aW9qBb0Vq7gF2JAWHpwF8h27JJq2vXJW165BeY3rsqAgHOAgRjHE3tldVFzKHcpI+p7kEXsAP/XW
BfMidJR/9ynkBbiHaww9zUGqq6kO4jU3IrkZ4w1I8AJwJhNzs0MA51wmc363OTPh1rDzS0BNvUtN
rL5lFvKfdkE9sqYMv01OmakiSLVBNQeZ3Io2eWt5ktbZBK69cuO07ZDFbe8QW7OflzRCdTeAGe/H
uA49IaEW3lwADrVfZ8a73wdHbT2v0y3oHnd19PwOcAcKUt504CowfwH5CLfdUqTr4PVnsHWXhUa4
4xIe35PJRwdA2hEHJlOop17MIOX1Qsr9YD25X5Euv4IcMAoqPjqg85Qv/lm5BDR+3zr2si5N8Vvv
RkRpbGeRDyjQZAMy5NtzEjUF2iWZfrWpUTcA5EHpbwvBPodqHAEfIhtd2YLD6HZJfJeXiC1tBCRD
3pZwiuH0uh1GFAwGaB0/q7FYu0pvBLkeQtU9HtPSY4mmql5i/23CmfdMXLad26iZa7xpW7eimc9p
r8vjMiX+NlpoV5eFLr4lyqQ/VJR87/REb0m+zii8J0i2QwlO3qAf70bUrGigirsSgvot6spMVCJ8
4zGdqikeFKga/6Zi8wJhOK4LkBq1RNCt6mzGDx3o0mPchfJpIkbBC6Uo6pPZzac24vdDv7aHxHbN
zkhDPropTY4CUMYB9/s3EWTxPNHZ1RyxsNc2J9hBuNEXhzjD3iCdPdyliiB0MMsVIl/cniLnkd3J
xmw5YqSDesLKHXcyLt1jtynAJX6O4opqMqDsSYr3NgOmiU+47SiaOXAWOtUwyNPxcWyi9DDQTZ2J
XABszLHfgfvobiODZiqTUh0X6y1yJ375jMaG74YCyvSa91+WmfwmJg0oHMfj7erG1lbZ7PhjUkwj
hAXV7/wIXHFjfv5B2NrvAZPbF4EObL8mzuxVC1c/KVSxYyZqXrqVzPfIsS9HV7IJnwJd+4p0M9mL
UKJGTugIG8rw6OzsjekSXqfS/WaARX6ZvLOHFiD+97HI4YcHlPnY9r7wYvjd9N18hlKe1zEQgd2U
4r8aYFDVhtDiae0WoEViSHZrR6DzLx25RYMsvpWiSLF38ui4AOivkrkZnsQysAudRXfQi5jOFgXJ
3k5DeWKJmg+5R+UVOZUeYZWtN92oBtxHXk+7hQBdi7ew1F6DtGT5LL8tqetqfPbXzrakthvPTm5l
E+JadyFx+iSTESSHLulBkfTbFOsna5HOkp1EDEPASzExaF8WfSIdgnScA4jv+oAKY0D/3MfqHiH4
pzyej+U8HYMbIVyip9nFXD4X0dJfhArtQUKArKYyRsSvk7SCynaZw9AemmS4Y2MUwUvx7jhktjzB
EgB1wsanqJePoNT5YRljICkqQh81bE/lasmu7/oBpIxWyCdruUvAvlUpt+Qo4d5hE87ZQ7R4Cm8k
yl8XhBJPQTSqLlPy+9Rk0R40wFh1owUP28HGX5ue4zxg9slRUn7rxm3a5xGWn5qjU+ZX+ZRFUCZK
xD6rNbWkjkttz3405UnINqraLhSXcdmehi79gqDH2797qf9XL3Xtgv63Xur6CLDL72b+fftzdNDP
burXy/7E7q/Py0TngzD2tZfCafpXN5WnGJaF2RjopSDIofz5q5nCYwCg/oMfoyksCgwhQZ/1h9XA
MK4ZbxfjGaj0Op8GmPy/4LszdvXV/3MIGjHIOMfILgywwEwFzEX/u+9OJyNHhkPsVK4ogWuYrMse
s05Mf8ObNb2B5jmtL206NygpOm7PayeXJxSj63jESI2tr41ZByCNPQQmGN2saqwR2JIRnW4xGKLD
DTPHx7yXSCSXEGKCj9x92xPOAAk3zaunQLUzuX4dyIbwzzC+rlOTviywuJ9mU74q3QqQxbqHZpIN
zYwoNcAsqKXhzrokBSgI8+B5zhQDjrnEn8qeCGR2o44+S+n6y2wgF+N8Rf5M44Ww1KM9Mgj+fvRq
vlp75LkJYKHHOSox6sGouEJ9610FaNogMiegaCe+11/ZSpZ9cHNZh2QW1c8L1Yep2Jmc/4bvH3n+
aMargVoanMwmFMeC0BLM9GjPoRdJnTOLF84p8MEdlXoTONjKsfxYRUDSTg5F/AkdTrjL9FrWaC/C
aYx9OC1uhuURWfx0UjjsEyLaDnO3lLXrFLMVR+ABeYUO+erKzSycjCjsuKO6jT5by9KXYhHjiJaM
kVtTzGV8dCkZ3rd+yAs0WZZ8MuM15Nv7GO8Gpt0/FHqIfgTuytqzqbn03PPvEZqRew1H+fjz8+HE
N2esbAPuGv8+0wHnRyWhT9d5lkt3AMAtj9YiIQWXORw6gI37udiWvQwgdKt86ehtWxDUFJVdkGa9
zSDR8VMzkD6csnkxDJxujlEiLDCESUUTokpGqr+ERJ1XkyyIIovVHpaupZ90hCklB6K3Ij5iqYST
xa79CQURDgA42Gj0rvXRPKfdPsFEgBfo6MO7idjwwrXZPk2az7cFOI5XEQAhc0ZNtgMVzdAl2/am
mRL+IdBWoIja0ptI48suMtFnVb+kYKUVfkkBZmufBjrLI2CXpIKIeoW5SzBkEBLD5yDddiySuTyC
wWA/XMacrhszjqpCV+JBsVA0AYdSxAu/7weF9yrtoA+ZyqhDFoKt+Iar1ahc7Je2n5+bsdzuuuD6
mqm+24Ulbu7GbOx8jRhfcSQAPA6IEbL3wRb9ER1mhEQupMhh55duLI5w7+eXRSWf0mWwt2Maf2Ag
wibqKx0Bxd6GKOzhB9yNbYMDfSZZduiK0EBFhrMI4UFeIOMlyNzawjyEMKjHOQvj0xwxkNLbNj6m
XUIutpUwFOmEHDrSdKeQZwtI2yRceDL1IBPgPtVuSNkbfKu4SpG98GgAM9yoKHVQjcA1khTh4Bq0
QH+Qy+r3V6XkioCKUFs3R8dJM0QMWSkefMH6GxkBYIV+T/crlCH8xXyOAbeMQyOqIiqT26GcOrtz
Ps4/YSJKd9cQ0n7bjBBQ2dTZIPK/C7rsdxJDm8CvEsUF6AiWyTrGa76GqcRNHwkDxKVV4/SCukKL
vVsJ31u+sq5C5RDefAp0OIiJ369Mm0sA3PceZel2pFMeI364QRGvoH8AS0EoBJUwEjfJjnI575mV
KcGtnDqC1s7FuzXLthvXaPXEfZg/Svz+7Jw0wYsz0if5vMtCi8apEbyOtsyiYUWJuIDaTQF/xJNF
WIPnikAH0gbRUspfsxwGXO0HuBrUjOJmXQTC1FC+eIWxBBnEkwzRa1Ou/gjWV9ZIDn1VVzTRdBs9
q2bK75H7iV77fsDmbylGZ6CjFgw/Ylg0KuVgHk0BxzCHpbJTDps5zVbsSjOimJ9/7ixTvzQ/Ssxf
uQzQqnYUphrwmutdpPG0qBcfsEcZNxa7LIqxra5Urdg1NpwwRmXyCM7GnBGkoAluB0efSXr9QfBp
/E6idGX1sPbhzsUOmjh3USnvcWxv97PBxIWdUmHZz1aGO1OQ9Nf0lX9zGf8Xl4GSBXLt/yw93/98
fM1/fST5r5Lp50v/LJnSfyRXshCPBYPK+4tH/EOALgBaYFoa/As87BXy8zXE+AeewbJ/4PDB2DYM
bGIUL0N+8M+aieF5VhCLS8rK9Bfv8S/UTPl10u/fayYC34uVOZTugsTgkv9eM2EWxjRCmBUnvxRX
FQxhjXwXZpi+O7qa0l9hJOSpizjn2bmhGzLH2MTKos4CFl1NHfDCAzZ9RHFUqtrpFA2KOFMhzjwC
PeeYXzJ2aXG7NTw5a/jM9yodkvOSWMwF2CgGxAy4R1CKXfUGBwgYG+mAkmUMGAyCbDX0aCDVn3Uc
GrNfBZ74irlG0BYIp8lXaVZyj7oD/YySLTQ+q2ihj3TABJn93EfXlzCM66l70W2PdFowBwW3DoU9
Gl9HgcwYX9P6tHwfO+KfjaDsDAUH8gDTPjcPLZW9umCuhiouWZljzgsGp70OcgQHTjgC3qD6MTJH
J8ARoM4xi0x+iV/j10QWSlvMxYHw/4raFxNQKFLVSkX2xFbO3n6OL5IM8/KQgYS6nY0YhtBe5+wA
V2ibd5Hh8Xb1NHVXSKGE3nPUoAO+C9PhCshEYfAQvLnPrLkOZPDM4K8lnqibUaUYStPidRV0R3NK
f07rcQOGJcWshaPXwFGpLWTfgBPd47dOevzMomf68yBi/O7lkCJcZF3M7rOkG28kz/k96yNxW6wN
qYzr/J1ouvXMVNmfZQexvcqj6/X8NVZi9CMGwGBd409+faFD3MJyaLumfKf2+g3DXcA4ljjM8ydE
skGyuGu2a+d7KsZdPA999xSNaCdBvUPyxVrCJA8EvzA3pU4heHe1E9E1AOUjtOtug4UPwz5vu+O0
jOl60v3I4w+cvAk7DGNAsbAikI7xbvje4lWW79vgnpcwp4DsMdOm/jlvB+WOeELeE/XOz3kWmoz0
VSZYgJ5jRptKRyz0HnnD5gCBF++EGT/4d84bfDZ+XURI2mAmFGYcwVFdVqwGaq6+RcmWnO1RbLFz
kRCb3A15jrkbusVEqTaimJDTrBS3Xu708j1PStfu4+tYHu6m62wbzHdYK4C1aPiLssUsJiitcrtI
UfaYyYDs+rhfsUThAOO2vFW6RGmSC4wjiARscBjVDJ+7Q0wmYLYMRoMxnIEYnOJGrJiG2Pm79wl+
pAwRAh3rdZ1spdef7fUrQnqfncfUYqYamfFmcGi7Y4lyHukw2R23dS33P+ctGS2a959LuItyXN/r
FDiYD+T+aiB/brLVPztmcUkcbbdH3+JWGAPF4CMuZH+geN7iO8htXLhFaYaJPEOBBWPzWN0MMsMf
/7wlUEJ2x6yDY1xv3OLLjrFxdKSbPiP2bE4Tws18l9mMvCLs1LxHIl6jSs8CowPE1I6YJQW/oMrU
BmueFt1x4CkyLa4b8evEXXLuZo8vdIJqjPshBqJdRQw3+dyvuD4N8sGvK7Sm468BKRiryc45V+Wt
U0N5G6YMX+HSbXgHpQnmUA1RYYra5jNnj2JaMTYoMnApcMIH4MGDzk8ZlOdDPIjyNoW+u2MAMEzl
1XVgHkNc0x3CvFm+L3FTNBVKG3ygwLBjjRQcyvM2e7Bywl6JVkwqZGBRnpERS86YKhSBjCMD3ifJ
xgQJTpQTYsGWEccNeV1SbXEFRwya0n7CX6K8nz73GJZ0gvvRHpuF09ecYc1n/eCaQ8GR4HqZMQQ0
OXlIx2cW8Av7/jrQKSopvqiBRuS1iUPQl1YBQ94zOSL1NDYCo+7i0B1tcp2XBffQnIauSb7OHcXW
TJoNawqFNxb4lgV8rWYe0q+xw/yb2kuozJPFjCqRbg5gkRnhwo2xwnohM2ZbKYlV6tCRX2dfTeS+
Q6LodRwJPo8Yddvs1/K6cnKCOS/g3GBVAiVu5u8g7Ltjx1Os7quQfX3W57vpUiIwKs+aEzCkeDr8
XPMJQHrMxVqucjnFGCKGbzPDtMYOo3Hg9ub4PePrtrc6YPqg91KkyeJuxv5mrhO70K9c12O5QYOH
W4UhLHBrmj+2NDFj1NRO5w6HEZK/xp5FMU9Ae36qrBq9/GOS4e4ahr4U6A1wedmAsVXXO25ci+Qd
gXFPag9plB9+7qxKcZIdHS+md9IxiSxA2279B0wR7BNDct2lyHVQagIL+SsSNuVe2Gl8ItzSumjl
d8k9BuNofT0Mpvh6ODctduByCOTehRQb2YD6wWKECgaDVp5zSfgD3fh2wvbDRlgArUUJcXXJUJ5n
mCV0M8p54RXNGw+reO7K4SmI4XcRd+jWMQspat9xlJqTXNArXRJ5ne/XX+0MhXsSsTdsMaqKHE1F
DXIl+67k+K5aYi5l4y3mG26gLlCHwPamSXFW5fUgmjMJeXZr9Q3OmOIRnHPc4N5d2cFMaGcmQpb7
NL4OhAObVq/gct66fEox4kw2XyaEBiKMF0IGrExrs1zlZ4F7oLIjGSPM2lm288ytvslFacbmMeYJ
hNBy+ZCTPWgN/zWCePKIHFglxvy5oQk60S1D+hTnhBrBY0P3H7GrgsFkeA4wtNkYuKdGOmFHMwov
P5/R7VXZlIhaKzqeCJmQ3ewSDRU96dmhl3QtkfYNh9h6d0EcsO9r0OfIT0OF4dthy5B1PyEg0Jm6
nS1cS4ow8M3CkvBQ+CW/zMgMPuWdn04dTDk0Vo68IaWi7iJQOA9d6IsLPFmsXpKgKOEF+MYCc1gh
a0MDFj2mWRhkCu9AtcfIgUap/zokSrz9B3tnshw5dibrV7kvgDIMB8PZBgIxkkEyOCSZGxjJzMQ8
HMzA0/cHVldLVa2WrhZ3cc1aZiWTypJJMgJxht/dP5/d4lmkpAFvctWKB5XFZaB17ej5YmkkDAZr
+NXOjfyIYVhs2hG22sJDFijbTbYeF9XdrKXyoA8E9OaJaH3h1fjihCBD0Ftteus1cTrf8no5P9LO
K3dLD5FvzhM9iJLxWcq03mWJ2+zdcPwOAdO3k9T9iNQ0X2N7LrdGTiLAylBHzc5uHkjJxhx/SrJo
UzF9Yrp9AmYXYlFr21sviZeHYplt0mV9ARRCE/tQEg1kViIC5O4nJXtMzI3DyShoC2gWHXL/NssK
zidjXAcR54ZTXzQGykOjHWxZtcdM9uKmslCheNFKxhGKi6HDNGgiokLYAbBXyoq14QnJ7oVK8VJ4
Jw0t8Y5NANqCGModTljnmKO9PkQVoAV8CQdTa5s9IAfOrKCvthOS3AEtjRBPMmtvLd6wbQoCFPek
/dAnhbkln6Bfyc+j+c1594yFV7uZixozmea5fN0ITfCjG3LJucQ0l1M3lWqfJl31mnJ8jzZM+tH3
0sLMnswm9A7uaGkX3VG6z87rbjNP7MhizrsUeQuTouu+a1nxOmnriMRw84KbOdQ5zeWxIfuJ5wKN
pd/ryAa+7WWKQHyCaGHnbERQdY7okj/qOALD0QGfM2o9X1cr4zgjQb+HjY5UE1bt9MqJOOB03XAS
TPRyO2d6FiAnOk+hYkVh5W/ANVQwqJimuge9xV1dxPm8bc2ZvPiYG+MNjkMXg7PVr2n81vEaXjss
KtdhzHIjiBA4Z87iilHFNQkNbOVGWqy+56Udoh8s/tEuTk1FzBfuCSQlPCFRHOImqSIr3HdOrLEw
NYlDmrkfX7SsRfOdndB0GDsZ8bapO24gMWqJ01S3ScvnIsHj+wI9IT8uzoz028zZboGVxGxG5/+m
LqY0M9efx2jyeMStohLaKQEiNpgspEUiP8FZRzcQGi+Mj9pvWiz7M87MWwefi8/mFT4WvclscSS1
vOm5u3SnTKk5+dY6da8fi4yZ30lTxmL2B1YtubOk1StC8saaBo64uIV3YScx1tTgSDaTnVTeW6jg
Ch6Iq4013KVx1gHL2Jgqrb1LSnxBoc8FSmeE3AmRAUG1t95wy7LrmkR+HXB8nhXtmJHZxVkR+1K7
rIJJt9W/iI8Dtv8msHvOoLiIOW2VI5lVgvKCvSlRdT6fdGOZrrM5Gk+cRYknk4O9h5rD+ezvbvz/
IOhnrXfjP+kN0LLXqASEdyZ69l8pP+6g103RqPhQOzg42fk4CvbgOUecJyzSVls+4pL3xHGu2EW3
k1W12Qle6XDtxSBxNA2jfMHeyOFdfG3ThIeSvQbbJ4jEwmniiy278hk4UqxXz1LqMBM1bC7slG4z
kfdnTvHj9zNyUowApL8IoWSjpivOApwWDOSn+3VbeU/KTN5Ab2SUBVICyu3vNkUoUv8492gQJ/nL
y7HyjmwgbaT1XGPFK/197HGQhMQtzcsPZTigNMh5gvUFxLVm97elrfyyLrByT616L8AXXFXHpVvF
XEqTamquRan+1U/0j94gHTzU6uWz0Jf+8hNpttKWng0QGQEVZeNoDt58ZisvLbOKlhHqeo8bTbP9
IQzXOtYDB+US60e+NwC0JX7b1utlghP6P39ymOz85ZVClhEeNsIVY/3fUON9DGm37pL0EFaSN7So
UGm+LWLpYZxjWFI7UUjOsVVp5wzmx4xj2z//Af7Be0VGFjSVsbKO+Sn+AuweY8eoFrOLDvYkPTAs
ZRsl2x7blnnB2RFHXFPCep9YSRyduzpcSiaZbXiJys548vQeaGyFO/5ffKD+wcuChGjZOhc+8JR/
fYAQjUMG1CI6lBqXBrhrxC2npOI2MzBW8VFZODP3xcKxWhuifwVK//q4/vnjDKoLTA7/cHkDHvbn
57ckYd+Xw8JrMudcolNDzcBgWuUVKW9IPBNkX6zRs54yN9SOxnpxK0VOrHwQqjbvII4zpt3oJHPj
Q7fOXmoVlemvlbt5HUuLLfqfv4nmf9M7DRhmLs2pzA2EQyHxn3/g2IAZALJA21uxzRqIMw26sdev
V51yYrlg4Zc34DAG7bE0F4YneDtYB+akXx4n6bA8RZbB7cReNHB8ueB/sjrx3xNZnij4Gg9ZJmmX
zdikTGn6sY+SQxUxAfMTtx6iIBpgPy9zwXe3zYzhDYmugQ8WF4IfX7/s/06i/9UkmsEsy9r/PIm+
/1mWawLpvUze/yTd//6Ff8yhqXqTays1rtlVHveYbv8xh6bnilgoUXXHdMgPrmvFHzFB8zf+lcOw
4w//9N/m0PI31nom24CxLWZK2Kf/jTn074Dyv//wee5qKnAN3RQw88jC/PlZzgFsLEWtzwfbLbN5
C/giwWCbr4GukBjDOgUBZU2soSmAFznEZzhaN0esSIa+WxTIMz8GPU3Muu1yexvTfKIBHon6bSM/
a+xvd+OqPOFo1gFccsvcLIWHNFVobct5ZhZkNnITD6MFki9wl5m7EeY8rigcykCJY2XDqTk3ZHvR
wfhE6thaluU5NDXulYKJc9B8iWeMV9Uj804kNf1LXjO+lLYv0S37EuCqLzEOn1C2JdoMIS0uD4m7
JD8R8KPPcdXxJr7m1Z6rtMeujc4Xf0l+uAWQ/9h/Cfr2qypYrfog63d+HlbNMKni7nZYdURjVRRD
HU/Qplp1RvDl2S51o3TAkIYOOa2KpLZqk8B15bSRdYgstWqXXsPLbGgup3WkMP1UOjCPylXvNFfl
05S88rBejNO4yOK+WxVS8CzFg76qpumqn8ZfUiqGzPKEJAKbb1VaszF2dyYHB/BFXnELCiTSg9kF
3LVpMhybfslVGRdJd9Mj47ZA6B+Nti3xHUAKyLcmw0nY2Kv6Wza99QIhzNylIGb2jHrgGwxLGN6y
JSXb2dJxblfIYbY9tFfXqbw0cJzQPlmke361GjFPURhXd7gvQAtu21GoPZGrewHKqQJ2Y1rrDti/
rTbeZ4ZO093QpjZ1IE6gtV7n20VGgCcG626VU35i/w5vZJ2WDzZW09tMmN8SPMNbzqzZFgFz3pUq
Ch/n3laBo9nFYdQLX68MKNJZml4B7uh3vda625Ax7DFyKqwolhcUYsRa2AMtDBcKouHZVuEhhbgL
IKDIfnHG/DRCqe0qwYQa20RuXHnIgRtOkzq2i1FsGNKRAPLskQiWKbZOaT9UPG0+xQZnqNnxpvCU
A+KvfV0QaDbL5Gq72AQyZs+Q3sY2tmH4RFyJeyM55UzgX9mxo2OdxwAe8xpWHCfjk8vUaptq8Rw0
xjQwZ2rQCgbFc8NjO24mB7xdPcchRIMYFIQO5N6HAWsHaJUc0sfO3gxRIqpo74hijoxnL8ynZEfC
cYRdZRuLcPptOsZR7F0JnpLn82dNev2jaWb2+AhJiP6+jc28wXgxSDumgW6nydmBO/nANCqMv01i
AevUg460dqWsOAbmzJD5/kNykd5sfpOYwPVNnhoYr5vQQjmiZ0azXydplelxrNbZfI6ln9+GYaYo
9w3XzOFxSBIx4u1JenyZUaSl1gUm3pC+ZVnXLCWkrGzlaMU2TK25duSyHb5QWzxmUfRG50DEnhsb
Ce+PVhU8nl+Argn9nNGE8YXu8sbZjaA2lp4XqMLqsugwd55466ty7D7dTBqZ88ZrJEF55n1XnZKu
tBj5lGHWAYconTA7prD5yJDAWujCpzLrndnXlWWSQO0avPdMbqfgf3fq/yuLnUH58z/bqbm0I+I2
yZ926d+/6D93aY9YvvwDXGP+zV0n7d9Al4Glha3xt81ZJ47EVqmb6xF+Nd39bXMm+A/GVmccbeje
irv5dzZn+6/GOl1yFuc8TPSJYhTO5385aDYwZFTPJPK0wN4A05VHDogXkaIHb2pHDG866POLZtvV
Nann8rKMklG2V+iGX8o+DQxmMo9ph9c1aMwpu2MIyFzP0coUXnqzJ9BpnboSZDmjJQY6hAM8i1ih
FPEmzEZ3N8d2fB7ysbrRiZa4m8rMb2pirPdutW4Buoz3IRnvvcA53cHxg126Boz2SxI3x4z74W3f
QpVZqC6gYqOfu4a5p2ee3akav2eFA9Z1cmF0WXE/7FNaQA5DWYXXSgnWMMhn07HXPwBhVu/si0Qx
MotSkmbyuoA/EOGXAZiJtubcjeEEuYTYeq77aNf6EV+gOGSNqX1yrVS/3JroqcUHGt9JQeHpZIbK
j4uaOH4MwbGzrOYqWjGCsMRm+dWVUvhWajI0r3CU2Gu/SV5bzOrmyLlEehmd23rRPtmlG/L+zIwv
2qLK45yo1wE6yDUdTWefxd7wHNdd98iweiqQppbmA29t9NpoWSb93saO7DiISZullAte//KY65mL
NAQP/RjbMnN90zSadzVzcPBNMX7jLAl4qy/zjzzpuoNckm5nYOv6XAhM3lCAcQcjzT5lTVefmnBZ
znUIHri03dV07a2dDqzCjJXnnhR3ZUbZq0wkPCJepZ6/jWPZzmyt/DwbbgifvnD4RSeJ5dAI+xuD
IdchJT22n+C3PlUlnrasS+CJjWVtIV1MVRUUjp0aWy20dVwzpkU+OOHZO6pG9Le9QEz3+0q3ANAZ
Q7iLOXVt8mjWW39sSxzzi2VEG/qNRoi0Zt/4JJNKmjfydiGzHpf3icNCK9Ts3kRNtWxt0OVodBxt
6g6lnEMhFtCsGIVGCH8muG5j/nwJ3YVxn+wj8YH9nWBKVtvO3s2JBFe1XhyWekEnHFwRbWFGG5el
sOVDBDzDHz28RHEx+PE8bJ3GvkCQGT5L18qOekMWBEEc1uLQ9jO8u3g6MyZ0oLvKrnyWVRq+aoUT
0aGkSPYGMBOMH2rUW/yW+thfhwW5NBjmzHjrZB6WfoSeAca/VN+bWTd9WY/Ge9ZY7I/D3M3XdnRz
7yCsbMS86snqkJgMRkEmTmKDeBgnGzix1os16PGZpK746JkOQ8YRPLS+2yz5oY5K73vq6u5tZk+z
fpxkJp/YMCswnYzhC1ztRNW2SOQV8mNZvNtRLJ/JD3wwM6y3Tt1Yt7gt5582jkfFM2FUZRB6Yfma
Rn0LZKRJO5c3q2zeQC40wDPctD6SFO5WCAhW9Q4z801sTt227poH7sCo/pB3uqDRmVPNXiMCL68X
vzBdZ4PHs91Ogi4UwQAV32ynTllluCdbb1d2Vpx6vA4i3YOcZUVjPO/6mqz1/ZCL5GoOmr2vEj0j
aCC7UGDabPQ3M4tRoQWL6WDqQAtlCcVhD/s+P0azpS4ksMgdy8piKEzAmBfWLVK4QSnweyLNJG4W
4o3HEDgVfRvaWH8f3BnyoNC89qB0ycHN1uf2TqA/fFa2yzyuNdLhfoa6yeKyxHJTIbgwpRNi2Gle
rL474zz+pLBnfAPaaNxawCSLAMOuN5Mhn1cweGipu3iWYbb1TCQrJx7BDJkodL6h19x52hpGhBzP
jQOKr8jBsjqlexL13G3JguYPMm5zXLpJeEzhkwWVwdF70ounCGfqvm1g0SYWWtSmbRJqBbSMliDZ
EYBXWIfppBqghw0GfFucwkWgVzFj7lyHWcGsIx/6s8iVU3a+aMY6+bZojCkOMz6FTH/1IKoRE4sb
ywBCiZG3Te/CKdQ2JtWOJNZQubHoNVe4gvoVFSO6Z1mEpuVlyxEH6guUs/KquFdfe6MNyZsl2B3G
xilfCal4/abEJHyK5yh78UrHZJEa+VgBqKCRpZ+Ke7lKym1UEE5JMgHAq2j9aljMILWbiGWb3Y7R
zJxcelP2O+W5qD9WWxSXVOr8uE6mIXnnYFLaHB4V40gSaEbTOjcKf/jdQmSeyw4Mjk2zdOGj8Brn
iP92fIp6zYMRQPHfT2vRCOxpUV/sO01VNzMuh4us6vpx4Rk/YinVPyFdLMdxbuw9vTD9bgrV8j2j
h6XyF+aoh8iA/57CvobL0vWBAhYKhc5mPeoTYznDPXCPMXFPnwDavcr7hmO5ad2FFD0KFtksvI5L
eCSgZdL+UUUVTULC5bPWV/fR4ib79fV8aqrJuJEpUGGWC3efqka7w78wWDB2RvshlxRWhJ1IVvWS
MrFGTTXfR+/m07y48wNuhHEvZymPg9G3L02I3DpgpzzweXIQ0fqqwdvlAm9vxwgZi4ZScPZpSfIf
1616GC2dyxaWSyjXklQSczX9kKpc3PVZEVISJadjy8aII8UcL9jgPvUKmcVoLbMCs2Wr16TPY0jm
nLzbSqv3pRVroGEHlhoev5hNGr+rvWovLiz9NLsPJUeQ2nW5BnSGQ7lN4qGql3zy4nXRxAtBDdgy
jvZCqsw0q8dylq+JWa4GhxjH3lm1ak3RkE+O/aEY5VsC6ueRiU+r7h1U9/ZACh1nweI4me0XTDX1
GxMwDvuYNEpdEfUDquKz8fPKV+YCqExFWy4/3ryzYsfd4Shy/bjkNuGn0fiwMAlJz91XmLtfc912
bdnJO5ZY4t7gQKiqasaliTAqOYTunFuD6OvQ7Ql/Jnp/4pE1G7y0A76e9h0OwxvHXohomVZ+psNk
vsiud5+QvesT5rcnVbpzUFiqOLoK9JHbD4XvVtPVybGhh/0vkcCb6Zw3l9nkB/oKJwjRIKG3dv/m
Si09OK6XA4HIg1EU2g1vDjYqGL/0RXXql7WsXQIQRteKN2V5AKj6JD801dw9WPaIjbgHAq02dSOj
6Mlz+oYKMnN5iCH1rF6l0S6034e6/zvn/FdzToPCtX9+eyrLn23V/XnI+ftX/e36hKpBLMn+6tyg
/eO/hpzS/c201uJkSj4sG8In3+uPISfF81hqEWRsPLVQCrjd/KfZVljUJEuiTnSbe78Hnv6NISdG
Ur7L3ws/OpcTjHoUkEC2YNT51Wz6dx2zFtGiosPpAgZfq2IFulA4YG5I2B4S1DDYtcLq0MWtoW52
EOgNK3Dqzvo5TTmBn2JJyk3N7nU7ca2Q1UYRHfo2LbkQL4bMrWw7ku+MPDN6Lqbe9cGC298GIbpb
pUcdNQ1SCwmvpHw+KNVzbyOAA8Ln8iJrsvVxdlgB2ZhbCOqAinrIm8760EYRzme9VZOHm8zsboZU
ivLZysDI37TLmqrtc2fkTCXIXv1Ilxl8gtmCHHWYqqy2jGVuOa0AOiYyqgPNca3+bUzxScBOGgrt
NrMSe9koIMhYONZASxTmheNbZlmB98eb+WxARtxA0CkX+Enp4ByFQ++h21Tq0RE9HDdQwhQHAsYA
XxYkLM9+q6sE8ROC756SWIiqVnbvcLRMD/wR65bzYFhsO9BvB0YmXAcbQe8Xmc/3KRMT7r+0GI9N
62rrumgFirs5Q0YPJA/pA2VzctPaKzBk+3aQ+N3YD13j2EtJl2MHMuGF2bL7WLt2+ETTAnTsJuws
bZu2tZ2f2Q45sLsgBl6HsYkDDY0QiARdIqqpYXZDSMNtXEHrqF1eyx4ixsZEfINOMc/jueu7Fe0a
1XHgJs5yVWUkEh2zRNEcMgMiTdfMIy6X8TCnI3Mo15sh3ohQweQipHYQVUHGaKGIZrO02vIk6SQT
UEHpg+L0qHs59TxeXz5Hnuu6etCXgmakgL4AIkf7VaHX22Mc0V9Jg2Ruw7SOWlZ73rmc0aGdY09r
BXa5WlwWm6j7pIdovhLHRjIsVyZyTiBjQV8GoNuU5OwaEq6AWMVYDcB9Y8neULnGSL21zTHIl5Ch
3ORheSZ9mgGwLGzzGPXNLVPKdLPQkeYm1UWoheI4O9uLqQhPBPR2pZO1z1yJHiaLeUHDt9lFHJQY
MMxvhj4uO9dNwl04ADbK05ZLYRwHi6PSG1Vo+rG2ocF23JZOUqMzMGuNlgIQsjOYJpOT6PMKonyV
nLV8Xo664qNpIh48y9n8XjKg85VBEDuNO80X5Lp2Vel23cm2rPTYJsSfEZhPXGais3LcnoN8oQdN
Pe8ROv0WE+JOgDtnQ1Rb4u3cxpTGNAVPKUiEOP5pL+rVnWiJkGEF2UABBqEANPN8XXjjlkB+dFNi
MFr9P/Vepctjl2gtrqLE4Kphk3mixPWenz49Y6zEcApnoz5Cb+x/MlmYt15s8eLwYTso7ESZS1Cs
jJbuUCl1LEf7UVn5NfOSm8UI97LpGUqYy1NCpr3SW8bBK4tcJkcwW+bW0+mdSXn1IyemnUM8t4p+
yBn3uKkhOdg9rPo674IhXFo4SuLFAReMux+Yv1HkP3Oh02FQjg4E4bh/TLTy1sO/x5UA2UJ1Notg
4t2KmqtNCqt2Q829sTER3R90FBUqeRv8dJKMux/X8Pd5P5y92XL0Xm0wB6/JPzkxYgk0dXlyWC5P
fWOFmym00kssu/TQe1a85VNhPESxeiB6EGgev9RSlZeJ2957vq5mWQ+4g9xmq50hKYtrYioHDHIX
+7xhza6eavnmqvhV11pmtOb0C+HAOERuCw2CdtQN2i72Iy2Upx7sbtCyrD9wu2OivDjymKW4CJ3m
YRw6fccy4Z2rVBtdLMlO9411pSej4YYDnqUuvTCmGHzVZd1e543a6ZXqL3Zkx1drmiRHbv26NFq3
FWnx1kam6eNyugOHhT7BoYlcn8vwp71ioGR1iRm89Xq6S63M4serxHssEubbMbuDCmmbMuQ+STuy
EBn4+GIJHzEp3Naaami/6dJnV0ufbTBEjJqGdyAyr05kHs3eXiH0PSChHLBGbI67dmzWG8EedY/W
hFSJy8ob3I9e81nasx3YzdIe9M58qkMXvgsTAtromQ2cbeYXl9iAkC/rm7yNX7jfoYDnC/dChlms
tKgt8jtueoxOYDuydS2tNe/ea619m6TTdeKto1MGoprPMup9z0D+v+bAn7aN5a70EYHp2h1u3Rme
nOLE6pndzh6UyfWWC78auC7RbVLFfjbn3p6uuOUYV92hqymoSMJs3+V64kdSqzn+azs2s9xfQulu
qJfn/lGJXnzCPulYsCvNu8A/EA9xwbwIM7u6zXtK7ulVrII6teOPmsZBvPM94EHFnjDmz4agvyWs
buWwsLGmUgYmgLhhbmnddYtPwMwH1I3XlIFlMPD7OJArMx9bSoIz1jpS1WHsBFKdiQPLXi6TLYBc
2sARt/0SG2c7sSMsmda8afvIegurviY5YGQlqmFX1gGNHBCDsGTfR9rQZoztYsqZ2NfqZOTaXdnp
ltl1vQOy2d+YJA78xDSpPurhD4QWHCttXLdnuncqR+I8tC9YBU16KvPyTo/gSm8FFb1Rgjsw7a/E
hL2jbLPlNA3Ws5j0+gMJRosOYVH22c7Gg9huLDx85JsFCdYD+yyZyU5+Mu65N2KqDjsxdtfWLu/H
UtN8lWkPBSGCu2zC7MZoa9fjxTxxXflGRUX+BBj7hDTSBQa/HgHnXH1neRWHkXnu+wpcDSg1bI7W
pHGJJ8y3dxCVNh4ZXSh0QMqTdnjjykD9qO5ptxEOwpdakqHFru79Qv6KtqhGOL9jK38Hij0/uiO9
lFnvvVmZXcPYKdwXF0mY8aWj+ziY0qcyKnUYMSsdAhflxrIm6kDF+iHiDUtJDFgZo4OEBVny40UN
sKMi/VE32cesa+5VynL4ZrVDQNMGbBM9s7fzwJbNYMwAIZk0sDmWuhGbWm/yc7ss1SHl8sMZoYxu
DTM/UK+M1RjjGAwlCTKyQA5muY37B42b05qGVd+0RR6qbp6ehhb0rcFEl6TykiU3Zdf9AP3yyeqc
7xT1e9u+CftnwKVnh6gyV9Fm3tokZ4KwdtggEulsO9Ni3GmbekmrT2peSosS0sq01Q20V/IVXTvf
IJPKA0V005Y2rU8w2mA5pjwx7ut6MB5ZIFtM+r0FtMrpxnjtAolavDwiY/NqtfJNudI6R84MT4Wz
4Is+Mrwj400KBuz6bD0WsWV8lLntfIikjDdq6SIJFJb5u5FzYOh5zU3JYrmgnHAAHk4uWWMukfq2
tMy7kIsK+CYgX314WtPKBScPP/aSIYp9+LTFGJ+bHn0jK4boEQJY1xi3HLT8ohxeoOQeHXP8UYUO
Bcu1u2yLrp6CPoycY0hBKIqtLTdsknveNZzgQP9lMtTbvKrSDTGl70OHFmIuNeOpmhZhO6/CTUOl
LbUA1QFzPWTUEJND7Rn5weoYKdH3PZxKfcQvb13SOLWeE+E0e/J53jmJi+qcdkBNM1c+zku8y7H+
XJt4EHvd+OBezYEJLkiAE/nZiBpEBmXighUWY8K63rZ2s/GGFCqYM5cBPvHDUvLcFQ2wYrKOhg+T
pPYT+nY80lcsJ0jSZCoZeakBcH0Wfx9ld+NwwN/pHi9xIevniaRB4MIP2djE1Eb0hG1qeMWWq0rK
46Fhfojcmj0xr8A9iStFMWLvRNZnXvbP1Hbad5pDXSy1RKspfN5NYyn8pmYmLFAmYMw2t8Dahx0U
OPMlHxuQTLglnic4YqghKVsdznBC1UzvrWoVc21A+mZaVTcYwZ8LVU87oCe0edOf+iNrjK0xucvD
kvCUI2TDShWQDCYvfCajcqPiXlwaQRMs5Ui/OPxSEBm3AUmiilYThpeTGO6muI13S94Xzw0cZ3ok
+2inRCmRoTjsmCsSDRt9fptFLC7zmMEGY559cbzwQ2+baCuzydnHYzY9IFxoO0oWDZ+8AKceo5Z3
RL8v5TT3FxMOJ2Q9GsOJGG9ioc8Xk8oXDeKGv0Cn8N1hGEgluuMNeuGPivtGbmhvpre84wne07VH
CL9jGzbTbDfmyzH0siFYNI3I1S9GkjinnVa/Mdq0PkDtvleJdS4nsDEyVkSmhkQnTcH1djAba291
w96kZWpjpekZLxIbaErpTOY9225s0YS5vE9u/xn20UdVZTw/lfXQd7duFT4zY0X5n8rou6aZg9+L
/MjcC6iN5d4QL331gN40UmK5YHPcmJFXX8KQ8a1W6saNEPVDOnI609pU97t+acFKeJF+ycJq5Him
3SNrQLLJimlhS0hplVpj3Wqja3VMI7TXHhue4O9zw/QVFC19OyPQHwvbEh77vCO+aBdveZUWVZAk
RnFhywLjP1VWzgGvaqiZj5vyYexWNVKbCCKlToYRX4sQo8xGj/0q6+o3E3qeP40UhDR2rZ7HHrf4
AC3gyKk6O0o3LvdwrcWunhcqF4lP7Jqyf5qbhaRbJe+wUqT3ZaIZv+iX7s9LnDin2vKok8jn7NRX
4byjubJ5EuVckdMw37nDp7cZCDo/jOg/WCJEobaKbiDfkY8CDHNr0M8SqGWa9lY1ETwbuC0haWm7
TgLpoCuXA0AJ8a60xDaayFEUCp8yNb/RltkGYAwKGyPRk+wBDh1AVg/vHKNzVr74h1f0tE+b7rsb
5bxiHGpvgcyW+Hvno90MTMDH4ULxD8eKNnbZi+V3IPjJlpm6RSyMEbpWA5EVnCuh3PHXA6/zez47
EdlVHtdi3AkzLZkMmH41AU+OKz0/cm480qwBuyUvhh3LlR2wms+89XYZEFbdp3F9x2UKeSAlK8JV
mImLNaVvQyYlJ2mhZ7ds1exCI7cFGpvkucTbtKkhqWzNEDYt02VfI6q8qQxTnV1oXhRN5cmhzYTh
gyZON1nX6ucuU92praxfasH6jfWIOEL8ai7JhZRbGEAhLu7ThrexwjZMQNQMKHEbfSblNJhWSbfN
lKedR5FCfy/ICFTFbeS4L9SMtWBtDOVP9apeTNOuNHTIn8w7QKFwl7GJFvVZwl/l9WAyku7nUtUP
TtXdziv7pVnFdWC8TBm4Z5kWUFINTv/Yxfx6kPEdq/X1eGJVtvXwEEOkD5aspvp6mk8jn1S/Dwny
YlFhjSQqsOUA+DG46UdCqZcn1P3UVRPxzBnFWSm617qXOiQOA+As4KrFk2wguXVDC6jcSPTLYvTm
3iMfheuGTVcQYm1q40qW+AidM1gGJ/OVMkqKvuOl/KaExthkHEdvZ+a4ZmvzSs4dvl8EbgcUHzcv
b/SjhutgR3CBmOMGkZFLapig+gDG2aAPfQDckA9pBCSU0+xejYrs32Qtz54h7t1FdtupNkxkHX3X
tbbLlLoBpshBWdvSCo+NInTTJ4z9Pz1DXdrFPGee847nY1fn751R7MnW/QKYXHPNxb1UGljm2kJu
FaVABnDn7aKGX2iZkL217HtM10ygxIocpPkQZGXFUMVjVkLRZLQtS2YBsQGAi1XrO9U+903MAu23
feNMfq1THlP0g3mC2wY+fYpy8vIDl/KBvgP+EDt5PdAcgttRBSXwSqJ6qK2jcs51YZxRUKEoT2TM
pyzvd0xxohNblr2hf8DFK2bMqr/RKgicojVzwmyOaI5JrsJ7j1WtgxNmNHbB0VjFMBE5kXdPGjHW
dld4LbAgHAtj41tGzKjN4Y4ws3yYfYIwJQ0FpYzXyA4pVED7mnXaJT3x0WaTm3U3IZIIE4v/N/P6
/49KupG0Hdy3/7Pj+BpXP37+n2Obv5eYuCHJJOQeV/Ty71/4h+PY+M1YwcqYWSVsCUbv/zWMd43f
ENTFOg3/i6XJ/I2vgMW8BmoY368WqD9G8fx1xCWNL4Oy/e/YmdDS/jyFFx7/sXRh8TPwc1l/zRko
Ho6mYN+HdA9APp3jCiIq0W6ijpKUmGm/jsV/sHcm23ErSbb9IuQCHP00+ggy2ImiKE6wKF4Rfd+4
O76+NqjMehKlEle9ceXgZt5UEwQCcDc3O2efaTozbMXoNjaPRewurF7/StRjwQlvTvJNA18XHlhZ
3RSj+eBGJmdVTHQZikwZbGZozMcOu9va0Ya/Qzwv4Rf4Vw0kl5VQ1k2mZPcc2uXZk2D7DInruok2
Az4ZzL5LMOM0BqtpST81x/Sq5D6uW7+pkFHWS4XBu6x4s1apOZOkaN54TCDxh8nnWkkCY/OO/Du9
pC+lr32RoTMmsHmLofDKt9Veot0HP1C9hnl1BvF1R/4oY7OUxqPIz+QZ3DgZLX9q5zW+Gay+6TNq
6HpTt/OLC4awmKyX2vceW93v4CUW645j0peoXRIzA+wqNAK3NVnk9GyDK7QKj/lUPPtYuHYm7UGz
y8/LHRhQ80I6LV7BGWCyJ9piZxcUGXYpsXzGPnhAOd3HtrxbKNnrQHjxsSvCF0ar4d5KnAP25ot8
FPVxXkgZhuy5MabJ3p6exGJqVrm69+CbysZ5TOz8FKviuWsz2D/uFZVj5608p986XJB00leOrTdO
wXel7YETasMRz1n4XCPFMcceZhoUKdSh+JkTEj4jl1FuKMxkm+ZLzW5MdP4bVubYWO5lUj6PFmWx
qbF1Dig718tnNQ6/wWjnG9mbN4OQe2J8L6wANIExmReNj/xlypNXu+C3uVZ6znN1gfrdPQR1yH6e
coU0tx7maABSOXgF4SJMFZisQHhLCUdNgFFddm5GOOP80DltRImp7gmx3ChdyXWVdANmyfS5wne2
pRn5EtTzxSTiJVS6o73X+o+pMr+RLHYdyhQTt7RIUx0OJKCCV1DT/dy6B/gjAw+qfUDyl6yWgcE6
H1ADjuN8AVuB5E46LGvGX/Yp9HkS1DxAnxalDYrBfKhi6yWEN7xa2rNMHYoTWNf7thvvHVW8lmaG
PJWyApePurcjK1nl6dAAO8UBMHtGsrYshjtv992qPKDRzmPdVtkOlx48N8ffDcuf4zohcqDckbb3
iClYA57kcUTqetUIo3nKIk5lfpboDQzT6daGQbIpVBwBl6VVqNGcHFrafqe2dqdjX3rBUU0GOoRE
FxS2DTGkRqN3Jn3IU5lwoBZGYb8MVv+kp867tAIcbzw1ddo6G6JM2ZzDsrU3fj7L58ivOS5SYhTe
PnPa6iGvoodSAfnezA6dc4pbyvkkukK38kQzYlrnqtiCxNYIjVLUSpoIT0eRAtt5HqzbFFDEKagH
+Hs+We5GclPVBCSQh/BQG+Bn2a4ht47us6o0PdVK0A1g1LctvHZF34m4+Tn0diX8TtLq6+jGGsgN
AmfeUhuIl9pixNC3JQK6yaSFKAjR9WF58lOg6EZssmphqG+UcIJrx/SJoBY8dDr3H33DQ83SymM0
da+G7C4cLz/9tOnc/PCG/JyzyP7x8yyVVRyeZBhgPcGF4vrv3Zdpxuwvk/QynIlzN77UAZaEukrd
9jxHlvdjn/8f3Y3sPL99WsiGZruO6VhMkfn1nya3iNnHytM+nDRe9U1l0R8sCCf0YOR+8EnvXXBc
F3RNmLe4KAXSoHefJH1f2RmAtIMY8ucwYjVcluPMknpNl7OH+oundvf3e0nm2Purs8m48T17oWfy
379eXWxXYRKQpYe+3E22bj/dc3QrSAyh5Wm4xXq5Xug7F13P6vb3j/7NRft2vSGRWIt5lCTYd+Ji
7GVyznRQHfqy45AG3/JGR5AUWS4uKE7zgxmqF9nTiMklcV3ZxCS5I6pp1SX6JSHrJq7mizHGujnb
7iGEBrXOEGpQs9MTYvnG7cc4jW5+W2dnsoCBe0x3qowfTDdBxKacK87MxhrJaLhHwdx8pSHurZ2A
5eHvV/qHRwj5mikwClumK8S7L1YUaVjWwqkOiaAJWZs3ZjiDwQE0/sHnvLe9LnfUIXMNtfgibFji
UX95VqUVKH6RZzUEtcVx7kZDHN6amKwwBYSkaAf5eYit8raY9A0RkeVtsoCsnDl+bSfW5aVUAaKX
wxRSF7FBalIox3sj9K4Qge5RExOI1qQlVFRmaq0S6jF2hd6XsWgwbOr0YkSUelfl6kF1bPujSJ3T
kAblVnoD0J8qfY1SZkFVXrzJqOs9bYDXqJ4fgnjczQOOCdXYBxyXBzAjDFEYMNGPUxe5j1FRjPON
r1tSxwV/dxgYT52LUse3qLH+fiP/sMJgHF6EXiaKDVhsv97HGW4xZ0MgC7MEtUI5oVjZ6NvDZJX2
4e+ftfjbfvG/8Z25dEb4tpD6u+8NuZ3QhCk7ugLeMCEBJ9QcPOgHH/GHlQVHgHAINoHWShjfr9eT
JnAKC9OsDnU4NWBXaXJAXnxZVvoUQcB+6OCjCucQGuJKRiECg6o4kcTwhXzrbzRjq5UoJ/q4RWYf
poxNPAlZnRpdovGKX2dPEscTpfmhsL15CZYEnALj67JIve0UNJ8DjGIrrw/io6NTvS7g+qwsyx7W
2OSanegIq0WDJ/ajoi1tivTVJVYAWW5+nlR+yt1YL6RSClSi2JVrNesKT9F6Moe7uhLJ1rHnH/TD
/3HNd/7wxvJdYKzFAWE66IN+vWGVaAZV67I6WAUHhSkp03U6kNYuQFqcrYQ7kFJubQodXJEBCwO1
7+gPWOX1kPEsRzkMFGLmdjKa5WrAcY3Vz3yUWWMzG8cbRADYFTIaj/aHy8xZZBu3YyVq4AgQRq8f
TCFfZlpBKFo+AQ+gqmq54M5QKPrNB00hRtsgafZ2geixkXex642rrOP5dBoWvt6baKkaJGiVURHu
hTs/hE03nf/+VP3hJWHPWP6DD5TT27t7JOOWdpecqoOEQUGJA/lA8uM4OBWjJv7gG2FG+Pt7ErAL
s6whr1r4iL9+Ja1ja+xsIy0/8LQ4LXraklF2itipQovvZ655JGfNAWki6ZzMcCrAuIB4QQFIO9Nb
1VXIoKGc2m2Ib3GVLnkTlQ7oEliXkMmvixCJQBJS7auqtjd207+U2XynCsyj/rIZ85jFdv4cyaVK
Rfuczea5HasNQlmxplxl7pgFqEfcq7fjJSJve0O4DDp6dI+eAbE/a+S0a6JxoCszJEcFc+3tEBRV
zPQkuOhTNcr7dOAgGeBgRX7LUc+dJWKiGF7KEuVsT/cit27Ad51sm2rNQkgC4EFvlv9hlPw/0bQ8
kM04Ycvo+u3yGvXKvap9ee/FywHCzQ3eJ/pDRUu1BIP2rBjRbfyG393hf2szJpEEWbeXSJxeumHY
oPLiqFCk59TmzBIqSnH8748EOEJ3c5Bs1S7GmfJkTNlpLtuWLgwv8DAUJw7F+zJiZ0njiQeTt8OT
w7mw3Kekl9Upt1wyLKYNrGK9Xg5GBLQgCG67+iKgsocm+yigtX6wH3t/eL2pdZD6my6ECCR+vz5L
hSbpD0ZTeeh9/VL1011vsu9NHLOY3GWbpf56O2rXC394CKn03t75Khl2WtJsbDP+GMY8pLsVtoo8
3AQT4gF6pogKhAiqbahGfSis3uCAlpeI2Jx021ZF/ALnMTwjK03oMrIvQsMHJsB+sZ59HM8Ga0w2
6IfJptwyO5s0YDMd1ypGLVAEVNYxB0P2w8Su+UJiymw/I9gPjOCqE4tjgCMpxOXzNI53jgsqry48
tU273N60cr4oEwkHEhxtaRkY92v94vVzgxhnuPM5HRA47l1NbCIcMsd724MfQjU/+P/ZX/9P6/qR
1hWtwF9h/Odn8CLvu2s//tB/umsu0b7o7zzPdEyThZdl+d9+fj9EtGq64GEpqek+89T/ByuLZ5/H
jvIQgaS9eAb/u71m+/+i8EAL56GDxXjDL/0vlK7v9wRmKgs0gG3TDMEKOO8KDTLzMnpCsM/92ELb
GU1OdRmrWH8uLUzCMQX2+u+b0PvqiQ/0baS1LiHIiHm9d28yM3PEdkCSDsxsuluToN+1531ITXl/
SuJTKAYFEQauh1r5fQE/uD18MjdRnJIgLkqh2tu8xhWV+k6zNQ0J4AoXywZ4l7GYpNTnv18ksuN3
m19IRAJnwsDmzMt3HL7bazGuoB3QPmq8woMGqCSsasgD5mGirrxUdKZOityhfq+xC4GyiuwIi1bD
xBlBLCDqGuIB2t8o0GdCX6D7xRZD8gDwOn2enN8LK7HEcIhBEJpTk3nEa0Y9ILQh0Pq1HXR+Z2dB
vpkJz0RC4C4BXl57wmnXPkZpq/eAf/DRNbGFurRubbYAT/gzIARl3Xu2aK46mVv3Qk3qZoD2cpJe
3zwHUB1MRp6TfmW+Pe+mqpggvVd632eqom9P0d9FaUCmcC2qyyQy66cEdeNXGAL8QanS8BJ9MsMu
fP534UTwwGbqoRYfuVWgSmLKe2vhTDr2XrD/9AtHXcB4SMU99Fm2PEVwL0Gh1WXthF2BD1AsFN60
u62LyYaK6sthjaMsoKRK5vNsq/QQmSAP7SjtTvQg29u+HKLTPPpqD4uyOLYD7h5K2+kBpO70gAzT
+8S3I7aUc2JbCY7UZLO2L7qWvA++xTMkK026H7hZama+mbapzIMnCU7wJWW5PQB39SwjPaDW069y
bPRns+OPaLPrvwA5CC6h5TjHNh6s+7GY+y/ZIKvL5VB7WSInGjYh6roMjYo0lvyEGTVxUTTbHlsm
ApUJlkQr8rsGqD5e+dhD1ll3L07Ev8Y5RTohTQIyjoF1c1U5Y/uiel7nwBg0RNaxONY4wq6038iN
GpFrbnq76qqt6fVMT3u0McPs5huGwAqSRpTfxdIieBDX2RVtI3ddhPH0PTe1uUIoRDAdhxQWDat+
glM4PSCym89hO/FX2YneN2UULJ4p8NDSYGKfLy+70aLmiM1p7YRci+dk4WoIUatMec6jOCXV9N3K
U73XqXCYLvNNRFOIZIfoCiyBtlNuCobPrxLlxLNfQH9UEoIZc2AjrTZ1EkV3HoDUF0qJ+VzJRH8W
siSct+ZlKLo238HJH/5hQm/dpw6Wfo7T884yuLc9si2UVMutXh7RolLTd91x9XOuSeduZ74Jh77p
HuObfu3yCQxz7Eenos+/SjgUpwTiyXUcvJpjaE6YkUtaI31UimPSu0+m0O0j8erjQyx4NpeDSboX
JipJh4glLL7T98Fh5IyIkIdSIYJQCV+U5xvDjoZ9c92UtnONMs29HnUEYCztQf+6Xv1kEPWznelZ
7sAE1E926dKDsg2YhYFGjm1kARYpWFnP6MT7ap0SAsAAAqTJ28UFCS9Bj/rlTummYvaZknGCmKL/
0vRGfqdBAzPeQOi/tggaO6kiK+k2m6jxa+Fz1o5UundV2r00hUcwG7lK2Bk0bFOik6CYkTQNUtkT
GCUHD92G+BL8gCFMb2SEtBudr6m1cLoPhBhVDCaG2ai2TIokc/MWtNxJxvbo3NlI6lf0U/VndLjD
uvZQDq8sVxGQyeRxx3PomqtBEI+4qtXA0jRWV2MNvHLgCTs5Rn4zmL1xi0jgznDHK4LoSwyrvns7
dySIEM1iX+FG+hS50VWJTG7DqS8+xGJOjvATP/euY23JyB23o6O/0R8Zt840/pMnojwaFUEOmI+I
vPeA3KGavazJ39wWLvGNfRQP/1jMA4Bf9hdqaKMd+iTrpGZqUEuTllX4aAzjJk6vnNnRZ+yok153
c3RCu3oyckz2jFwr3ORh1B4hCSyIFYVw3YzdVZnmU71Co/saN/MQ4P6s/P3YO7hUnepOV366FaUR
XmRJ3Jx7L5M7L+GFbTOmv6mO0KiBpDnOmi9SWBNRXZUxHUqfIUgzgDapJemPaEx4LSsr2ycmcyay
Nc0L6abhgWStT6CyQlr6fn/JjN4mZp57/0JKvfTWLqnvgKxnvsNVjIjmIJrU33mWfMKw312OjJQJ
2TDHYyxDa0NdwGTfjfCM6qh/sYkZJFUzZs9jAw92U8I2t7iAt1nltXe2C/3EGvJ+F5PqgkAZ5vkq
DNRT4E4ZswSmMZWKkaMVef4VK03t0xL39B7ZHcoI3yO5L3SDBHWUY1Mh2u0t1VmASgHgAuj7Vpgb
zSKCjDBvkHc1vFdnp+ibC3yRhFQzTD0S/9dv7CThreoJls/bVVXzBJLG554ar1OfZ3DeTOUwggc9
R+5iY09GfbI6b35uCtM9Cl3O9w2kznht9eFBzW54LMdI36S5DYEE3MwpLxtnDTey5HHPEaXLON/2
6BRv/d5ByAuInYgR0ipWZhPsWsKRgJMW80q6tt7gu8oefY9ZJ+J+tDKRhhRP2tKuTcjaG2M6ihax
jX1qymOaokldOdO0iY04fCiC2NoXkIO2nl0nSwpptA1l5JzrsHaQVknjrhwUA8N2xswZdFOxAjCT
ICXyuvK7E7dXwDT9S7KngZc4MBZjjrCkvZZOkp8bkDdH/PE+Yu7E6y7wjdhfx8zXhK660mdyR8zr
xeLQDdaZlZnfm7Isi43jV57amIDCj3PbhuumNLr9aBXuV3JVU4JoMFxfOkNMC8DOPPNs9Q58uJVV
WbH7lcxJ8yCTHF0YVGrSkIgez3d+4k7fapJWCKKTS13QtLdKDcUGsRhyxWAqsY0osM6rCBOSz+NX
JsfOnrrLsO1r9Ieqh+5EIl16wNpNRGKW1u61FsREzknVfBNNYJBm0oAC5bsxOUtTImXo9DdFYc1A
EfrqMhSRy+IMTj5IIwmGVIo635kQR+NVwyr8WhVFsGm0Ed01ub+8Azllgh+ZjKBjl7Gsn9DcbZPG
vZ7T1Lgjvb3hclM7WURA9Ahi3HLrkiIv2Tiear6pZpwbzLJ8SdbM7qyRxp1+FF9tKqx7RB/9P03m
Z8FGuJjAVxYdKUZkWostZaj3SeUtZdlSMFZbMTn5JktEcbR9r7osunk+OCYesrKGFjt0Ga2ZsmHQ
tEncns2dprpxV8G9fUiFHV9jsybvhm7cFRaK5acIW1zaCwo8attlUZ5L/UqHBlcu88niGKIEumEZ
rP6xG6+eNgZsE3btiaUyXph9JQEJBBviz4G3Nz4Qc853Z7VGQIZO2el9DD7kAu4P1z9OchPH7OU1
xdbXBsf3utdL+Rt69Vd/UMVR9FyCHTvWfVAq/RpoiPZqRjZbIXmG+iNJn0W/AusfDn5xzMFt3f79
EGG9bwIvZwiogYtNErEkwoFfmx5jbddlk7XDAetsjy9gHt1r34N8HQ8yOiEbMGnrcjW0mjj4kwq0
zXrXPsxD/RRHFQ9DZben3p70RSWbFjO941xPkDU+S6rc3Qc/7PtJxvLDoukUzDLArIbvf9gAB74/
gWQ7GKkNoKyvvE+64eE2cUNdGzi+Niz/fKnWxFOGRC7YmOwNp5xG2nPWUKv65C5+0PB8O+b93KpH
MuIS1RwsP5Tv/HbYjMeW7wU066HEmGwDALfBzQRjezlLUpu7bkw2LIfzVts2i300UrWQrJ3uiYrg
1XCmHCqL057swiPbK3Lrf5q08G8Dj2TKcGjnQ2TgbFwcTsYHDa/fmqfL7fzx7fswg9h9fv3uOxHm
NaiqgSGmaE/wdd4ipfxq3WK0vy2Wana2SYSaeCmfgN0tNNSKF20c3A8Ps3/4YXyEczQvOFTbpAC+
O7O7SGSg9cruoLCxrrWfkjwFsFLvCARhdUor3GyJ7b9OAkPHGxPYsMRzkDVfZIXWMHUplwwXB8lI
cNR56oTzdWqaihwxkrNMs7SfhEPa27mJm2q6wOAXHCPPyjemAz49VbzQJUsJM7LUvTYtqN2dKqlX
C5iZFJDzrlK2JqCCar5rR7mplxWGzrNxN8Wd9wknhH4t0QO7eNQcbDs24akULR51Lxjg4ziygC0I
IA7SAUFy5Gov3h4S2yraoiUr8Vutrqq5vcVesqwp4VK25xT0YemS5mKm3icgK82WlPYG75UVXELs
pwZdQGUxEt8HRMiwwhgmFUgF4B2dhmL2p8s2kjE3KUVpa6h+UFs3Zl6wHhs7KowDLsTR7tauGIwe
9SmtdPFQR47FnN/GF+97hIkec0oayHPL/xFR0Ecbs0extY5S/GrYhKi4L0LTwYNb2KphN6amR5GM
cJZEYa6YoLR6q1iEE7JUKOXxK5ogiyjyOU6bB07fLLEEyH0xM46aorLcdY/LrFsj65/PquPgFiRO
801nuHu6lNCNcaK6MnPJ2zEPHCiSyhsfhrR48jvOjzP69a+BLFBIdDqdOFRy78JcBulpnrn5bDrG
j3gfi43jNrendA9wnAc/IDHuOLhB/YyYv352tEVtKAqBkpAkjp09BN0NJ1Hyi1oTIqLk0O8VVf+l
KjnLKGXZRxNx6tOwnO0qRMHAnIZJMkktFKEWBRG3FqJcrMTAYjNwPch6U/+2tLvxwUSluhWVqJ9d
gCd70+GE1VicnskbntkBhtrqv4iMhlLbFg391xS9TeSwsg1RRf5uMHAyinB3++sa/NB0AA5Zkcxg
8YuDObcvbwkZAemAK/x+hE2mZAmSd9Oe2qalKyckW44Kly00YcKxczU+1gJbzyPYOQKWJG2WvqEv
HVuEvqVoHy49mBn7jg10XzHmxiiDTyVwOEcPUqf7YOkAhUDkr8qc/pCfckwOMG2/AiGM5y2Je83X
3APIofzmGzZmjtumG19bFUkDWGE8zPD8pZWxFM7LT63wyVmrIK15MOpi+Q5sWRChwKuqlr3GJGlx
09AseSI/BV4J4W+opEwptlgI6Iwsh1f0TBzgE+W0tybaULmuM0qRt724wVHFGCQWyMhAApNcQbTR
IbJxl9JY5eqQ5V7MmIPOaqK79vYYIlyjkICPZB4UAtOzE9PxsHvd3r51fCqbx6cEj7T2LDonLSEs
x6Ky0gMgIPJnkD1ejpHnrt/aA0ZscBuclpMtDUdu/dLIm1OwG3lDQ0gmyWsXzPo887pVeE1iihFJ
4tE6iOlemY3K73BZqwWWlDMRCijJxtpXN+040ZwjVGNexRL1upq5IhM6LE2cmVewDiGjCxQWtP9y
xLrNaNTbkGCpfUXjTm7fci9jVbrXIvfcTxQ8+HCZJfZfhgxEC2tY3j7OtkOjzB1k+xKDm9/2IFg+
VwaveSS64mgszRWkNCxrnOij01unxgioLZAWVB3ol5S/qWTCsmtRgm9ti49/69+8bdhqIV5XdeIc
yZX6ThTPUi77Bl9fUVIstb2Z7348mimtS/I2iiOhI9EdHKDqsqnFEhntBJcBhsTH2qKHRq4NPbVx
qZVlaSfXYI5Zt2JzYHE3wH/XRVg/qZgNrzNbIn2g/O8I2eEWJm7bvZgVVjSZ56O17Tk+bXuP8nzI
eKeX57ntlmW4J4YAbz+JFOsw9al5844/zoauLxaq0T2eeXdNjbTsAhzQnqyAR8KZCWAa26h+Tqwo
vvZH0kWtbnl+chg3HHVoRnpcTrR0v97K2yCkQxrnVX5XyokuksM2CaRX3L/tDRahgaeRVJNrnyWf
vhNNVPhTzrX/pksMJaFqLXidc6tzcS879GVh6dA/q6mEHY7D+PAz6x6wP7S0kS8SgHhx1IVZXc72
WF26giKWgLR6C+ar+drj32VuxMx1Q44Iq5kTTw9aUiY3Of05sy7EPUYAFlvWscd6CXJLCL490b/A
Lbq0BGGWklgkmugUA+FhhkoJ0rOaNECtyI2PA8UTUgOkGAcOOyUv9gLJowtaF7wU2pzqJ9KHaFBL
esZ2GnFUGCicbW/Jr6O5vGWz5+F5W2aVz92gc6QvutqJv3CqR06vRbmcJ3pFF6qz1U1H0+YzPJ75
YIBFI0eyn7iZJstbMvEe5aHNruVNDWc8m2fNMKM7JemXiUKV+N4dtz1JjPQYVPhRcczCD4Y9cU3e
OqM7D1fbhJ5ma7ch+0NCy4R3sqM7XQ2+PvtQmu/t1h+/+1Wk9niVilVFsWmv05BDSFPUzTdEUpQc
LZHfxwz+0CptUmJ4/OppmlzuGpoV+4grk1eFhBFJBwQMLXrP9pGqJHNwQxHEBzWrDqlbRje9kobJ
IotbYXqo64hqVk96M4184Rr61TkXtNTf/vXtxdRlxhZjWGP3AsDDuGvYVDD7D+pGCcT5ZULiE+oF
XuiUCjf2XRaZyeXJdjAwApkFU35uPAgGtvQx3PX56+jMtbdNeg6wb41iv2+eHMHJFDRGudaq5UjW
iHnc00jgipl0Fpk8jIHzFeoE09NlEjPQUNmO2MEA6tVjcBoiGCpvJ5H/G1V+MKpEDeggsfifzQBn
ciO+/+wC+Pef+Pec0vP+RXHv4vARrgfaP2Ry9585pfUvJoS+E6LkgCLu/785peP/i3mVLwIfQUnw
y5wSIo9JygQbMFYA00Ef+b+ZU/IRv4quOP/aDCkpUWCYYzn49TykkdHZg4ZthnmKVDhXn6HJ/XQ3
bn4cC39Wqf7+ERTGrrtIZPiRXevdR0SSwMNYsAVNIEPzOaAMRl/ncUv/+57/f3zK8lP8pE6Fka3Q
8C/DouqpN55q9X34aMT60YW86xuAWXGqeuIjxvnWN281prr529+v4v3YGC59SGW1JBmE1u8qVPDO
opqIzTtIJwCMaITxOiUouCzbvZs45QcZGL9d0NunvaGdiHH5bUjtK1cNbu130Apoeps9/0hLQt2K
uCk+OHj/6aMsAWctoCPp/pb3YRKng0jS4sKSIL5XCL9XVE3W2Rw+VA+/z4RY7qEl3obUNB5+a+9Y
OdjHgnLqwPxtvMyLIT94uCPXkZrVqqWs29cTQrq/f3F/uj5hIeln9u6K39o0LnFIwqhBzRF/yL7i
8A8PIuYqMvjH3z/q/Qx+uT4hUK/6Pgah35ovuW00c9MY3QF8A37JIkKvYrRBRq/MVJCJu/am0ZZi
ujkn55HT5wefv7yvPzd/3j6f5pmDc2lZmt69z+TfNomZ0/wJSkNtgaU4MHjk579f5Pse3fIhNL3o
oi4iit+CUMhxHfQQiu4wDK2192UCAir27eiqEOZ8mLVQq2kkm7fuyu6Dltufnh9beGAVQtas30JQ
QtdRVizs7oC0Xm8b2wUqnxnYK33DJCPMjhM85sypt3+/YqICf3/7LWITuFjBpoC4792dXdiWWbzk
icAr7xaDESQC5ggM6pcpuBvlBQQS8E5mgXAAHyUnvt7mK8iUtddqkvu06boH4rtta53OfbbpBv9W
uOVEGsSk5GUIcXjHkMjc2ANicqi/0afUFCNJ3OWY3esc6AMd+eyCs45PzGHzRAbdhkZxvyXSeDqg
aVm7KDDpZIQWgH/DT85w8LEBt2O98lLEal43ZsfELPwLIAXeV6P0qZYSVydnszW8iyJeBF6ggLaJ
4U4XQ0z8wypfhgPzmI+XYwg2AJhysUmaBJWg3754ovRPUVra28AgGa/353JPQsulg13tM5YO51ZG
o7U3Rr/Y1naXHZ3SpM4cLWfX56yhPqbTc2DmNHFtuGYsQtOd7ZNd4OTBcIkdVG9rSlO9AhxjnaPI
ZivEIrqO6zG5jbJJvoRDqW8niv9+7UWKx2DK+Lx0/i4BQj4Cre6QlzIf+uxJNEcbOVvfu245pbq9
M7wazFaTtcqK4SEUaZDslDc4t9Nk8hctN5gB6LnW9KJW5VCictOutymbaLgsvMhGXevE5TZi/Aj1
v7fydejS7BiLzLjKYuf70INfkHpYqHPqszOL72EVul+VcOM1fbr0cchJlTfp3OCES3iRKul8p4/d
haSo02fNWlaMjLk/jjm6Sg+jyd9HejGRFRhGT2Xo9g/p8uhDpPAvymBMzk0po63tdhbzUJncykJk
x5jD4SbsAPZJ2p37Glk6M0dw2gBzdbQNABxn65nx18nVjjjMFrpMxBQY+tps2MsyyJnaZNOnvJ7H
T7gA+c1d2PNgBCkMvljXK7OI8hP9XGflGPW4nbA9XQcht5OJCb25smvERlA2XQ0yzLJjJrwS23Cb
tivVkquNwT2y7nCyxbc6XkDsMHMUgyD6nvidmcDGsblHJBp9w4pu0xOi/L4SMsSXTY/MH1eOVaEr
jiLnWqNh2eCN9tZ4zZ0TxOH2siU1784infbohY13Exm2sedwbt/4VhlfSsd9iMp2vh18pJ5r5U7m
YUxaT8BcG+iogWtRqGaT6NugFuJxI+thZRujscdLFryS/xi8GnE0rHujhyzsW0RI0ube0oWnZ0nX
wySWYwDKUofL/YjM3NtYswIF2HMn+wn3FGNqkw6ApQ8llqLLIo6de1Pl8zbSpEDwYa61D+hK7CEd
yMdARNNTFbnJrVnS5mG0UXgbnOZIv/10skHAWcGLlffDqS3H8mq0lXzubLsCRBCH18qa7fsiRCm1
6nuY3aq13Au5hB7bhEPt4qYLbrK0q55B2svbTpMcrgDFXam+xTmmOAT2behe5I1d7a3WndbAk71P
jbbp6c16PrTSCMhwQfeBMt5aFq9CRMNtN5s+nRlSFMFee567oV8OdSEi8cQBzkaHr6iTT203Zf+4
tIMO1sQilBtlv+fRwB5ILhCEiKbfwzSNy03fpBCvqbm2o+m0F4X05myV1G1yP4syilfxVPB3ulEC
my2Ez875cz7x08b3glixk6aJfeFmYtH4IwtboyMzs5VbZuGRoYq7q1FlIwaKw6Pbh/Vu8BSYKzM2
9gT6pVgtPZtngrxBQHQAkLcE5HVHo8O+womZ9lhE5DZGg5EIYYQL4XqKBu6DqilwRIWWuqII+Cbb
gSSAesoZazjBPkEysh5YBZ7SNGTYPvn+YRDZ9N03q3mHhMS9oA1d7WWdgmkIjKx57mF8fxt8wpdW
RZhGrz2K2gdSl+V1aJnYv5bfLio6ZGWCg10rmvoccH15jZ1JXYPNRgke5LXe8gzP3F0igR0LSuPq
7SPTuckpHRgor0ctCAO0i2HJGBj6Lz6Emc2EOQmaVWcb0EHoQdKby9aCRu6dU6noa+Yk9cOUluCc
w7Hag/CKtulM+y3jPE+byQzXphrRm9fjM+OX4RiQDJWv4jFz0cvntIZoZ7F4dtNVOJjcvgp6zbYD
2YRUXk1ny1hIR9qq1QEsIcznoKHX3YFkIkKdIfYp6y2Vk2rrDeOGGdsMR7PhBzYVQ60wzb1PlurN
x6Gf5tvU6fnqmjJI124TVNQzyzQWMBEfm+YMHdXMpM7qxmld+61x36SelIwu+OoDewZK7NvdccRt
909o8bvzIvM+lZ3nXkQWlq3/Yu88liRHsiz7Ky2zRwqIgi1mY5w4p+GxgXgwcK4K9vV94J0pE2Fu
4y5Z616USCULGACFkvfuPTd02nYFi6qbv37N23IQBcxVaelTD39qWxQ1rYDa0da2aJAsSVlswxQu
FVEv046cmRYtE1XTHk0UZcjOpz6KlxpO5XBjNaN4NfI6WxcVA9wJZkcwI3qJWUQS0aMXPxPWcLq6
evsAk296YiCFNyR9hjhAlH9fzEINnL/A8pqqIMsIP6rkLIpblgTsi4xG1gjGocCcEWhIIknIuJ00
vfvZFYH2CBA1WOKeJcWA3Ne/31Mqh+DXqPNjB2H1G12QFG/HmfYQBimTDIKmQ5KZc2dsiF8K1Xq3
ftkNG01X9rOlRvHcNZp4Rto/XrFSORswC9pqpMu/0ioR7dwAUcoUas1dGRHWaDaQqLXUGq7enrq0
6fhTxgNRnRJdXhQlC1+bHO2mNLDXwf4u1ESNnYG4GexSP4InKdaFn8h9PkprXVERXw6NLviIXX88
KHPMrgPPCPdGHo3p8m0sk5863WJbQZ5OceI4efFwhcQsWOeZi6pFyK4GNFqk1zrls70zDs4XPwi6
rQxoodAuYDEkpofXP9XUr1q0g0bd+oggsNsv9TGNmAIN4y7S4m9NOg5XTArjngpkcU02wbRCbqHC
xdzwf9KH0rYXxdQnoL4wu7sG2rPMxzWrUje5ttJI2yjLTCGC5vYR2upwYwByg59VDde127J0w9+R
W7cuNWsxTLmbrkwDKevCoz2wZm3q9n4TYg4KRFtd9pJewRKWfPmgyqHYKCYc9kCF2x7pjMjrOqQ+
2yjkCSHt5cuxN2BkB298EkNDxpYW2kOr63RLvJwWAOwxmgod04YeUjVckPsOMbWNcTZ4HfY5+J7F
VhpF9qQrhlNeoQ6z/Nj4pocoxkRetytkNvq3EcOoWpDDaGGJbwGZUetfx2TDHaahn26b1HUPTi+I
VMIWvCdRqasWGJexoOS+0w0L2ZXMdEVrTbc6nE084xYyY9LJnOEBAGKIjz6IugtFbsYy4F+9SSyj
QIg01cGuNRKxjXVrIh49IN2cYt98R9duhHdt8u0IvUlskuQR5/eEezRr0r6K9VRF2pazPVxfy4bJ
OuLvQQJU1PdWZ40ZnnLtGAbdjapGsmRETbxGov30aunilYHpr+DiZckYXHAb6Gp0+uL0PNtm43lN
vy5pGW2DIO4AowbyKEABKDw0urtmhxgdqsnOlzIab1Cmlcu0dfLvmCq+t5N9PZBosjEHpFXs2+o9
QkETJEv80JcRZGPSSHfMVpBetG5p6KJYhWTEbPzU+4LmolnKxILjgugvWHlkuy9SCzu/7kltX9iV
WGcu+BdQbzRdFgpNPjN2cTlUwWVVROEy7UIwvHFWxovS6tR2mpLoa6g6e5cOBuquUQ3dmkZ1eV8J
kshpi+k1XTkzOkaJU90URVp9IS11pvuM8EO1ShGq5zr3rtGIYZUBPtyrbpwOZuxD4YXXutMisj3o
mtfiRnjNdEOnt7lHkJiuu1y543KgX7dyoNKvB1jIy4AG/Ra8f7IBtkk1Ts/iQ5gYpKoYsv7m03Q8
GhDydlOa2X6z6glV7quNp4Y0PbbFN7b3xsvAcfzS8JXUl41pl7ddnWC2B9rR3wTTWO7lGPnE+0Tt
RnqKTzHPiYZJSQYmoLbhLa6GwP4mIgH5DGngeC1Amd4Wtiw3iuTmF6dhf0V/NTKvRhw2L2kWuQf6
NMUzUi4df3GhrCd9XiEdA8u8Dp4fDVehjlHsicsobwmKl1iU0Wv2h8wOu2Ovjel3pKSU5CODl1sS
0nXTuVX+I29dfdk5hnht26Q0+UQq92CkprhoJCdwh04b8UBdAR4qboVaj+h1H63CzddpYBspyNEu
uiq18Wfaud4Xs3QRY/uTh/cCYbINE2SZdPmIjTKaWAqjPFILpQ20koh/OCZJluySCgVehW6D18tq
exg5VaCEtlACGijAiB1atXH+oGXxl6GQFLSY5dEw6GhGfES1qVE9N1aCN8rJqF5gZqkVDEIfULDv
5A+Eg5cXcsrMfdMEbKXWYT4GobUUaeUpRAotMvUdxyVH+znKTFWLvrH3hnK8J+IriDOrlLflFAPo
WouDx8zSJJEWbnbDVjF5pS1fPiY1bcpKVYO7rTR7NBZxgAdu25V2AIsI8TWHKVncCsvoC8wH8fA1
bRwTOSNRkofOVD/D3sPASmX3YvC94mixs/1eVDrQpsBtV46WXk0lbLNFa2nZVqZID3te1QUK7h5R
Rl3JKwqB4RVJHHSlBZTpNS3a+hIacrBsm8QEhu3+kAVJ3oo1Ddm9S4vICuR0IC5e3aRoeVYizCI8
1K3FwkUcBZLm4LatrPIbZbCvImn7r2Ic7idltmLjOuC6tKI3SM2YmNkrzYLQqrJ7PC34F6IIXqOt
Z8ALA6KBnEiRm9l1CngVMBXNK8U2Iu7hgqbvyOTSKNI8SCHeJYkZfoPFi+6fmXBhW1q48cLBfeCo
w3oS+vnXIHd1wnr8ZzGI/qjDudryp5ireqjlvYgFMhFyITuKWt9CgN6bblZm8NzG5NL3p37bNSgb
UL94W0hwQ0N9hYdiBe6z20XiIe7KhqzHmA8Wv9zMh+6Qgjv+xiZYR1qRecMZ5IkJOb0eqsk51DV9
OtlLZ11lRfBa+iRdZ03vUSYE7TyTQBABapxizIbd7dAS+AOgtbgjGhvCjAkYNs/lHsdLfhvEmnPj
IopeOYljXhlRZ/0yQnIuyqRHL0SS3yEoInUNcDu6wFBp34sq8YtwOU6Bpl6SQgMWmrbbnOl23VVW
Rb9q0G/R6zu7rK/UssTsuR07K7uXzLh050Dr+ghLt02miG/B9j7gATtYs6hQ9s3XyC/cXQIGnG60
HA5MpNout/zugq2cC8cmD6/asE7Z/5bFLwV7HEikrL5ZdUKz1pMo1xZhHaXfSj1J9KNRqeDoYXRY
US3Bt4Su4EGZ2gDzEMadT8ZUE8LBAxA9LKymrOxNXVBGRpvT+FfwRLKHIkcZjzXA30ZxO/P7/PzB
MVvyCqRa6BNblaa2moM+9d9dm1MDjEMECLbNIanuRqzSabLPY99AY2jsNKCaB75/+4ubO085fB/s
6WW4Y1eYrSh3fG/NWK1KfQxgIbK+jj2NwMF5dTmCDMl0YTf6LXsovCsuZSJNecZ34Wf9UZSw/Z3a
opCSFs11GBi7Dvn2r8ix7Btb18zbdvB/1YPQnkI+vUfTdJtoZbdlTe5mQ0Ar2ifiiAq73IKiUGsz
rouVI2clOHT+q48Loe+roJR+hc4CTYnbdIxZEflbJ8dq0YoSHd/s3DoBjpN3j47PuT90ON36mML/
g8q9RbMFd7snZqXln5cLm1o30GVwOSLiH2qz3nICGNZ14OqftFuM2Zl9WjnHlGgKtuEeuI8T57ZP
JNn/FLWRnPbf27ci/RioH4OkSK+1mXFJXUnfOt6kvyL15kQJxeY/qN4Th+gAlbNQcJ76BFPXklMf
6s3OckNxa6uSkl5InfTjd3iuHcIrnGvYOo3Pt0r3b+9QDIFQIqcH89YOgXpLPdIfBxLQkuqT93eu
HSEQUM6cD4sW4/xTfrtUOpBYPuL92PV9jYejL786Xvn149v57BrzkP3tGrGN4p6vlUgmU15OEIGF
l3+mSj43OBh/IAQYivY76I3vJ17fmJLMdBawy1Dp5sEsC6rlXR9/iTRaLXXRwQVFKb+q0BAS5kbC
6cf3+f7TwwBkU0fl+/M5v5w0IIRdKUsr/ZqkK7RNspTOEptafZFpSb1PK79YfXy998+V64EXwSJr
m4Z7+u3VsyZ2tons8mJglnLGWzcy3E/mk/dj0aKHTuIN9R3zveTXDw05NWlWY4GCJNBWGMbLqrsg
5CX+ZCieuRI3MUuiHcOGm3IyTPw2jonT8sodUxuwDK09EoT3UDXJ08eP7cxrghJk6jB05jaxmDtY
vw1Hp8pTy2/cEq2cvm6yVw1QUZJiQauDT4Ap5vtmI47o3y51IlHmoOoEucOlFHq2lShEOKv74JkN
fkcCWldMj6NNY9qmCIplTFDi05s6eCEcU8PTb2IsogW0NVvO0sCNqILlYkoPNiLmgwQej0sJP2mQ
sRmEBWZhoKFkzOZKQmeTiTy4XTZc9aWijIWlAhcsZYdF78TTJzcqTo3Fb61MivsA8nAFgLj685mC
dtIsn3S0HQmp8tnPC/3K6Ly70XHi1xxb60HNjpUmC16aIQ03bopyCpb03nHgJcKEXxo16HtTPeYB
uyNJ3kdR5nd4TUBxcbqEZVOjnOspOsQAnIMmIaQz7Mtu0XSme9ASDbiBKAUghgnNkvRMfDBpsuIc
716kAi1DkvrETjBfr/wQLrUbDivB6uPztEyNzSO+2m9u0BefLFpnxprp04xEwWJ7rPsnYy0AE0Ib
duS5JFp70Rm+teetD7swaZJyzgrpdx8P7vedX3z5mApIsMKej9n8zxdRl8icevTsO9+TYk/RJV/X
YQP53KrkNvBCeRFRf3kQsR9+glY58/nS1gYoYKLFeS++ANXRaZFyih1n3fFLB/vva03R9wGaVfLz
X98kXV5mIw48/O+0h05zhE3nCMMFmhCl0c6gkk85uF1pSdHsnTaNvWVLl21c9CaVu48vfuY+2VdZ
Dg0xwUM+NfG7AFU4exbgxkAhbuu+eAiHkH5vQnDVv72SmCcpAwS9DkbIPpkQOQi2YUnu+A4kw/MI
gXFleoPiK7Ksfz1M2W4gmEIYhQxDP4XTVW1ZAkBTQPUNnAqTQ/XFSq4JDXQ2nD5//PvbQrjI/kZg
qLdPl60wzqpC4FjY0Vu3dpAQi5JGAoXdlgSy9pNn+P4DFDo0PBYuA5zFO7oQMl4jclTOnWniIbK0
53ryfiSD9RD2zid7kPlb/nN/yqXQ5wBnM5nzT2FPyILjEWJpusOWsrYomPilnS3cDKr4VHQwjIlI
+PhJnr+iz1bUnwVwp5w2DVGkR/ZLuquN7pD61Ws5ov9scH0qZLKLSJkXH1/w/dgnxHt23My7Dq54
MiJt4AOOJElnpyl1GLNuJ0R6HTv6J5d5v7GZL4NGxvJcdh+n+I/O00ED8UfDrTe1B80txL4aWBE/
vpn3UyVXASZvMDMjXz8lQRG9MhRJYqS7xuJYy3FvmSXql1s4t7jb6Kp509Iay09mSfP9SslVmThc
e+YGgV/5c4IO8kn66F/SnW+PlMIAj7DWVShlB1is66mgk9VCZjcXhCaleIEnn+wyuEJbOdThPqOZ
tMFe8TCNdn3nqzTFpI3l921bUBNuckQb4zz6Zu/sQjjhn/z6sy/G8+fDjzETmOd//tvWib5klFHe
JIC5py+TjH4C3o1ix8cv5uwoQ1eJXBlC5zuXWY6lwSnCMtshas4WZdntdKAfnis/27Wc+WBxBbK3
ZR7CeHTyKmzMR4BKCyaiobLoZgfRfnD0YfPx3ZybgaC9oEeEM4rq690z080BmHiKggCPb+fOWdC2
kmtsut+6RPz7XTRnRmSiLBlg58Do/PmKPBk7MID5RMc0+DE/uyZ2bvMmeP74rs59PCRROi6SXA4G
p8MY5TUI+ZKPJ4tt7yadPd9GYP+g4lpumtD2vvdZlexRsbSfLFXn5rwZ7s2+mliXd4ce6id6ZOGB
BN9sXstCe52ScFMlT1Uy3TNdf3K1cwOeYw/4ccHJ8p1aEEc0OrKqTUkcr9ItnBr3tjeTT32V58YI
DxFGpJixm6cHfl+ZA5lOdbrzVK8/xZFebjQUx4sgsbqMAr3bPyaGV+LPkd11PRYpYR+uBUgTYdc0
Vg7dpaRaGTUkiKz3aMoqrCqfLDbG2SfvcsLmy7QIQD35XJqg1e0+z1ltBkGtUNavhvTLJdKSdh+7
3rMaqE64VUQlsyALKe27dg965WtEW3dyKnmoyM/ZU0XyF86oVYS1cB8fj8ozz5HGFltQ1yWJlf3h
n4M/c/kN8cB2G9fYj2oy5EavUFQFRIeX4+vH1zrzOIw3oaE9K1bZdf95LdMYdYhbkq19YPzQKTgQ
Lam/tiNpIq4Pzg3NsPxkh3HmozMMyvbsaFix3lF2uyYbwTWX3F5if4niUFuatO4pZjbTwoLk8lg3
fb2iJdvt/v29glLEPsLOxrBOZ0qh+WiOvLbccVa7qh1i0pwmu0WWHGL9D59Gj0TYj6947k2yZaMM
YBqcfk+hvnwrvWxFDWJfh4U3GmBDC4JWb/vaz3e5w0H64+udWXO4QfZQ2GARrp7CoGEL4tQtebRD
FyLhFrgm9bqsVxayuP/kUsC38ASyYYQa9efAqVwRy7zgiGb4ZXFjZzWpM650jrEyjE+mr3NjFNYX
w1MwrbzTAXfoYghJr2c0snpQUfnTtuuHDNMVHEVMkoq0+3//GGeKJ4xiEx356QdoDBTczXaCeAvt
CUxWf9eoBlKE43xyoTMTM9piKHXkMAhsHPP7/G0nUk09MpCAIyDZCs/hMGy9qX745F4s/oyTDf0f
15jH6G/XIP2bfJ0ZFYqq1yDfIK4OLRntd6YCGh1kPRa3UAes2TfkkzlJ+Fj2jYtigIaN8khS6Q2F
JKqIafdgsySn1zDW0DOyXWzJhmgAEd2afjgsi7ELXoJKL7Z5i0KD0y2RnsCN9pGNDXbSh+HGNhoE
ewk9vLvJz1FcFAbutjJvmy1IucDnADWE10mmszssSZcv0ri5BmEfbY2mHfeZjU6rs6L8siP3cAfs
6CEu03bJE55pWdRNF7BPqh0KJbhrPSyOQEU2isG0B2lGbF4fJ2rz8eM9NzZZxbEWYqGgT3Eyfzp1
Cw/OYWyiFXytB/lKGP21sLSNRaBVoPV/O7D+vzDec184e242e5TvUcafXI8EoqImxaLYyZrQBeax
3kz3vSw+2by+L/kJaqWmReGPGgGu2D8HjRjSyGoGvwDwlt5WVdwgHPK+1+kjnSigedpS2ebXsCk+
OTJZ569LlZYnyuH6dEPmV3mdV71NTYTwhi/RoOMSaoR2i9pdz9Y0zjnj1HYerGXa1ausQCmkqYKJ
vDa7vY3U1056bW/pStsYUhTLAHUYA67aYvygjeUn32wDqlM/oAeC+UIWnDQcai/kCoZGcG+mol16
k10TNJWAAZJTFa4Tfg8Owuonwm8iS7xs2lZDX29wdPH38wkjcyuTtauR3FlDifrkVZx743BZCYnB
j8ALmR/Zb99vrLd2XqSQhXX5Sp7anGinb1OD5LSPR/K5uei365xujLqqyzNM0cXOszOdlAxHLXPi
oD++yLkF0QFYQ1+Bfptzyt7WaxMCFCl9O5pO3nKEAsFh/LlMI4S17fiJ6ezsxahXcmbxcbedHiKc
hsmoyPhWtMjJOYlO205UpK8gQbBk/MnjOzcROJT9WS2w7L3b/GbjaDkJUgpC2Jpbs3Xx8QfjMxlf
P2WMeStyPnmSxrlx4XJK4gCLl8o97dNMLVA4T7BPS4YswuphGgdvanrYV7ZYlZYW7URFGATRy9Zd
rAfRbgxRNodlTIB06KUbeFPjI5ZeviiMyGTuffymz/48JkTKSNRv8fH8OWz7IQBxF7HN6evqp+WH
T5HZ3WcWzeT/4DrkV81QF2Bop6XittPGCBY99OI2q6jmyNdi1OCUqOaThfTctpXiFO41MPjwG06+
Q6v3kXEjwNpJhONRi86tL26b0j4knnGdlfVDnvmfFCrODeDfLnm6YU0m0ogBn+U7rR+2oSp/gqpB
4eocmrL75MxhnRu/nEhnmLhLR/j084eyLappcHOmGXP8KqPqF2AMZ0k4rrekfBsutQp+as6MvI6J
TNyGmjHLsxqUP8T5PguKKoQfee1OmciWsbZgNohkcx9OPmxyUFtEvbbeZnB778mzmTUXDul/i1xr
BwBjc2mzNH/pvYmmHQDMUOlEsqkrPIkwmNjyxV7XL/LRitcqH837CuUli71pfzKazj0Ff3bqUuJg
3J5252GBtm2BSHk3VdN+kpOxkLp4tiv7SM30Wcaw+j8evude8WzPwDHoUmw9fexVYoRjzWZoF4P0
QxyjIAlMnH5XFlhIGOGzMPXjK565Rdb12W3sY8R5d7r0ndHLpWllu9QPxTpqRueyiNihjUkJLrWB
noYO6dvH13zTa5xsQtHemDxUPlGOtien7lAbMzqzWb5z8slfRr0C6hOB9yis0T5GZZY9VSYk7kQg
2XrTKXuRzJ5yNcm1REu01foeyewnP+pMERNVAlWfedYGBWb+OUWFgz0RoMgX3U4BejaAZBtUadam
DWAH+6TELBgpyKfsbO2HTbQc6ckgvxbG6uMfYp2ZK2dfOHIMg2MOTOU/f4iONMLJZZzjW04sWiOz
uDm2sukWgWVhH3ld7h7qiH3EZ9ECfKSIbGg5fdSY5OGb3ur1zTgG+pdIsPE25aR/YVtcbKOeIYVt
AkrI4NtbdLk/RxSZTNndWjhz/JGlkc2kFXIHD8clX0m5Ky88gsmz7lOrGK75bHGijHwIz5Gn/EOm
uy+6GtNPDubn7p8OGB50d+7QnxaOKLcl5A9Y3H+WDvcR/tzd4BBJHhtatPn4WZ+7FOpLtAa40Vk2
5l3Qb7spmk51nc/Lkl8SZFnV3mzpGar04EdZ+Pzxtd7e2+mon6u/FqdXlsHT43+hORmspJjDAfQH
8EA0jHF8TMLYEmzUrQo3M45GqQc3cjD7K9PUwlt4VP5SWFm1hXzc/M9W8n/xDZ/gG2Z3+2+vbvUq
X/8ObLx6zX/+3/+zilvZxN/lf5W//gugkcq/xZTR/l+k4//89/8w52E5gCqkjuqhaqKuzxD7h+Xg
/sW0ipCU0pYzu4aZ7f+Bznt/4Uf0fVxG7BCRhfCP/s50tLy/QMTT/UKRxZnL5B/9C+j8u0EHnt0m
1XFW7tiWQ2XhzxE+4howonHQkbSTXx3+ykLtGtzJHgvvzLHbQRk/tDrU0UB9MVJtkVjtJ/OZf7pV
mn+CRS/CQotFVeMNvvjbR1ZSMK88oHC7shn1q0B8Gf3qou1SoEpAe0xE4RIZtE/44kJkSPMxdW3Z
4Bbr3nwRHZaGaFVUWnipT6TIl95G+uTruMZVPedcwVtfGKTJacTHL/Tq+8x+ikvkwyTTE/qaQIWa
/+8o8InCv2qnchvntKO09Wj7O1FycIb45FzUelegvdRlqRZa01pgiVPFKlBQCETkwZhgEvIWZEYu
hGkdQ9W7C/jNt0K2FfBbmDOedklABoQnabXoOi6Epm6zqFAw32aunS9vHf/FoB/Whu7r1PIL8gSz
poO+2yGVufYRx0drVWarjqDYRqV3gxY8JHXfrNM2X3ey+qrQR2zjTN2ErUv4WfFtQr4kE4J7Sczc
AqkjTBmr9IIo6e/5IDgYJh7sTL3/jkpnFTqqvSjaniBNnaxLp+ViwMBSCzwoO7q3T+Z/J5dPJhfa
8h8HxT7FTRgXf84of/9H/0wp9l+m4HDv0DnhBP/WK/x7SvGsv6iFCNpEtFqhf1p8a/9MKSRcgNEw
UCvxsZmGzonknynF+Wv+9oEmOIhY/u2UQneEOeOPhYzLQ0nlj+RXAGM4WTW9zqGoPIbGzvPGImN7
z+G90eHDT8VYX8QkXg1FgMGI0sFCwd161FWF2lO3ymMcherKKp1ZRNxZG9sNjGANrdC7iTiQHkGp
ZQ9IHGHQsTfa14F8CLpgoDag6lcd8mIDzJAH/NiyT3kyMcnezO7zbNGZWvPDDoryWEahf4EBwH4t
9DqblviL7FercviX5lbmk3RK7Wc6ALRKgb4OP30XBWlywDDSX0Wlu25IOkJtlhz1BNn11umC4qG3
BFGsi1BT5OJJNK7E0Jc08VFHygUE4m5deUlI7njD6TmfIy4ppg1XRjPALUwj72uWZtAhW9l5PBYs
hjty2cKLBLLhEkQlU5BuWhQIPdQpG6PWgYS06TeRT8Ux7GG0UTIVxGCJ9EuTEPBkG4FYaaSWLDPE
Vk8oxMe7vCTFYi/aOdemyqubwMf9vB0CcHE6QZ0vEgjbShF79xjpbbSC4ZwJQPtd7T5VbdzJpesM
GnmizQQwakgCvd4E/px/505CmtdI1KZ6o6ETeWhqT7wqfJHklqHXfxEhVDnWP+Nh6IFpLsyU8yHG
aN948AGvUKEyewLEY1nivKtm+BUwMniYDbz7KyZaArldJlHMvlWR5WvP7gyctZFPSIXW1NCjezR4
R9SnIL/e/i/2fN5rAPrbWZAxxb83Rjn/jW0RsnlRFUP1AluIyA5b5sFTIrwUjy0umQvZCTy2WRRO
xortvv/ksbVVc5yT/0RZG6hH43Xo7/wGNB0tHG7jDa5GGruatoNE6GZF0n6tBoz0W4SNTbwATT0d
/WLk+sh9yqMZGlgrOLlwQ2/oMrNuREJI/ZRFB0Tl/IDeqIdw7YaERi3zLiDbgA4k5PaAAPGVPWIQ
WnkDuXcrDyexeRV0WR9sWpyc4V5WXQzBsEzkjyQh+yxOJ/4aVD9/LFb0JttmSSLrZakVMNoWDqTA
eIHylD9+cOab9yZS2BaTCQlm2QBOZANau9aeLHGEdUPEa5laWb04NPeXQkOFAarX1G9IWHEAanNF
x8VhtOk0x9r3mcHYrDuT55v0YfDUN6n0lpawQxeXpNlN26bBrKWPY+vBeh1ggehN9VKbBnjtmkCB
XRgntrgNsQWvU7jA5T62YpK2AkdZ1rI26U4sQivjtsYcdF4UZM6zkMmoPb39SmqvKtxlI26zJTsg
fqwNrRrvsmkZV2SWYJjMUkI3ADX2vOcU4eJ0L0lHpcuQza+UsNH5mSSj3l7J0S+PPtFpx7Ep+Wt/
jGHgeX7YkmxYTvE2LTUGBKm1oFt7TDRwUeCywBYxxk1cV9mvabIZkYmjzWPKMHFBhbbmwRYCgV0e
AT8MahlV6bAEpAFjEZYNXuvJ6e/0HoN+R136hSBZha2pVCRBsHcAQscusrrAmYdA2WYtt02QJ4sW
BSCVD4i/y7EhltLR3eCY+KP/xMt0ohWaRuOOKF+JZ7EhvEIK1QYbNzGH+45RvE16L9+AhDGXehfa
tyqW7feEVo5FkBafReZnw73naPnSNRsGttn0FHZCHsAFyUvIUgmRwPg6lXbRAhlEu7ey/aKlpUmS
2bTjdOnuesN3v9fgzS0MWqVnrUXQa0wObSr2YZiIvVXMz3ck1vepAcx84SiodlwwxwZj2GItutAM
15qkYg/W3PBn5ni1J2XG2oI5RGBE0ml4WxhVcUdZDHBmhxsbbzFBEY9ko7gbAnbHn8LNrUNA5Pcu
6TzjR2a705ynObiAUsHY1+Bvflr10D8o2x73FS3M9ZhkwbKMtccm0RrqlKJdwRsEnpf5XrwdDfIP
TFgugCmKnr+HJ1n38nFdhPr0M36D6UNkbY/eG2K/e8PtE9VpvYxp0h7BieOJQyFk7BUS9Msc7d3K
fgP3B5AtnSW0RvdiZsY3M+EfuRW8iekN/D+M9Xgo5jSAjFgAI0fqtUYLhgk29brWuMhSZvPbSVjR
vtP9reycAS8b1oAWEuAlSb3lItVUcFN0DbMJJt8ixrF6ZxSYe8OeWGTpt1O47VRsXVQpLNvHAFPd
Ux9lzX3Wi5vI7uo7EpHCRR+2xl3A2ee+cCWwDTVI77rm0LsjrpPQpzDSv4RmP2AD9h6m0HSeVTua
2xL3+8wTKUqf7wMe5K6jqcSH3+8oS+dLVZk3LerQhZNXkb3O9Ei/6Mspw1tYS/22jUr4yaarrzPq
UjD+aUkRwUxtEn2IXuirKIj6r0E15ASoCGUnGz1XCsNknWVqqcHsXHdWXS69QZcPZpF6LzHktZal
0NKvVSLUIte1at85FqOaRImvA8v7kcwDdSVN/WvfePUcqTBi6OyHylmCo5QXLRCQVYeq537EnX8c
h8S4TQ1H/urE0Hwd/bCsXwepZ91t7DRBeJTNlO7DDGV+VTdfTCxxtxGUUwyhabBgKzhcdJJgIZCp
qKocsKUYKa+bBt9ea9LoW4xu/pNkyeGinuIECtBo3iax7F682CGmgL7CjV/5mKpVH7qLtIiI16Pe
VV25WpBekrNhwv0F6XMr0tKGNqL6NY/LXXTCGQ4V0IWvsZJiSeDvY6Aq/ZDqzRNW9W4dJYzTNtFf
DDPcJ33SXmg0Fr70PXEAfHNjQ3+jNWhxRtGxDUV4bXmlulSA5FD/yEXqQjOKdIMAThBHg7joIym4
QyCfZkR9A8GfqSSLn3blCIaKHkcXeY9tAhbPc5AIdy5z5eT4EQZREAa5AouXrYyqYxyY+LwjYC2s
FH5A407UhOg6LOEb9E/AjEyzsm69UDg3nt/I+7IRoAyagsDqFsjMMp0AQbiyuyyb1F5UKnx09No4
Fo0Wr4wZ5B0Wo72B+JTfx0nZYfZm+7HBnRuvBnM2sFb6oC2UdGgTjm0U3RDibm1SSx8f9KbpjmNr
6c80qJmgnLC8ZAYC3D60sGRk7t9aUu+o7aiIvzRFdbQg9d9Fdp7RMueoxgmtiPFB96VxUCJRt9Tv
9FUTOHuPtIaLMiVvSm8zEjwBvz9FKvpChGGwpGPssaFA9vHYVT7Eq3agQVi31gGjCNU0PcToS7j1
xlGgpxbER/TOAuO3Py09V5EGDRDC5kvIZbqsBrveiFixOmYkgC5qN8+2VS+8p8rnxrtqaO6DpHSp
KtZBsmY57Hde0kJCzDine0EA/qSBLBFQ4F80SSRW0xi2R9pNwuLEO6rj0IgSTJQ5WBv+m+HSzYfI
W86ZIT8SVJO/vCwCegZ2GYKzL7PvlevWO2KVgnU2b60qBAMgHUbS2YWRl9CQE2cda3VFgE0XLz3l
qcse++0qoB20HDuQYdAZzGMKh+RqAr9rPbK+kf1cQFPpoK0P+U0iY2vZpnZ5p/IhdO4yXPbT0tb8
ZtGBOMbj2ItvqWHq4cZ3ioIPSGcvmELSvw5ZZEEBDRdF2rbrUaX+sExaD4sy24BLEzgaMy/VZfyc
ZJ8QLZCwxxL+S6iM8m4K+qRa5GG0qVM1XiDMsK/qApMy3ulaWykwHAerzORxMOpx6xUxcA1btg9R
nx/qvj5W3jSscGfU1zlBU9+RW+nbTtbNwaDkuP1v9s6rO24rzaK/CFrI4XEAVCRZJIsUReoFixJF
5HCRLoBfPxsl2y3JPfb43S9e3TbJCkhfOGefNnafKNTk1unacHRa8z7DJwexmkCwfJsR/10cyZqT
2hYc0ILRwGybjAlZVQMD1u3lPBgquSasZxiCeHox+k1VrtOGgS/EiJbrfGiV8us8Tt0dfJzlVkmI
LN3ETWoNX9y+eWwGZH6O36aDGek7lj2Gcogm0rITwznXWvGJfI8puQL978CZqNRX2F3NzQTXhPEK
58IBBHbEcc7mfOPmWeKcPcZe6icQlWevlX6bV9Fd3XRii4TMb1fgWiM/LYlZM0Rt3di5i/VG3PH0
O/QlT9C/M6owtfupMfZUgsXZZBurlvO/hGAQCD7rMXWt07bmQRp0olaa6Aibne7Na7V098Nc8u57
y/0TR/XX+TV7bAaIzPYwqQCZ/FX/USTjjKkUDVtVtt51n1C6d9yYX3OlB0oD5OFrUqA1OsWjO0Aq
am0jgq3DHL28Aa9GWqLChb1BsGK2t2U7agRy2UtzbHXNexqTHhwLvCfuFUsVUbaVdvemxqrh0dCb
/fKAoQuTigAxsk+HgTKTRLXX2hpl/9BpntWRWq5psguAbxnm54V+IidxcFrTByPLoNaP6UVy7hiP
pWM0xAtBoeeUqd7dZawe2BJT0fei4+cRbjYvamlO0zX0a0dZ750qDRZpcrCBuqHbrmK+bufGNQZT
frC9NesGLUebaIS8duhMXy69cGkL7W92peu048dpCKJkC1Dq6tsxVYYz6/jzh/FmToUc2Z1a7615
7ZetNKM3IC+Jdu2vj/af56i8EFprygByVvRfBQxuSwcnwA3si6TgEDduSUZuJTg+XHswMWDf0S7V
E03IwlP25Z+++roeBGMK+9jDsrye+z98zEaZ8fTMU42iodEfgVG5YSrSmfqxaPf1pPCqdu/QBCjs
OJp/upxjSQPYeN3UaKsK9tfPjjaUaLGorYHfNPz1UcaDeePkQn+sMujzQMRWdP9ozjUEyYYaVYX0
SuNXxU6xj8F3Pv473qz6tJ//ZrzJWo696R8U5j/vTr4Vr6D9vv24L/n+O/8ZbkKWpvBi66HZoHgZ
U/6+L7E+OC5TK/f7skTnZvef2SYSGt0CTL0uxmlM/zPbdD+YGBEsXCfWb1jsf7Iu8X6dba6x1yty
VV0ls3hZftmX5NmYZNqC33m25+QZv2nVhHZjSGBPC8XF5LRlv23EfFfUOlQv7sABfmYamkhttqAl
KvAf8NlIfh1KAHJVTkvnqfLb1NsKiKkkCzBpM5eI+7vKVRS/HYikVMhYMIa02ZLYRU6tocYbOiN7
9vkSSd8oLeshuySXErd4KjKrl75LIio4hC4ygygr2yMGrpz6IIIa4BSJT+SB8MF7t1eTaDM6KqPw
lcnKdpI3xw2jtZsDlKXoUCttf67Y/R/bLv0MXlV5TosScpqobN8UU7Vj6RBvsAoYPtlRze0yEShV
Tt396MZvFqIev4r4pACA7k0AjFvPy5NwhojiZzGYLzXO35vWSKWven0dVio7fKshbEgXfUPOBa+e
jPq9bUyqnzr9TU9Crj/o+n2qucx+hxstgqaRTNUDdFKoMxJeF+3TSLMk13+U16TzXptu8xyxGA+Q
x0/HfI4/e3Z0sJko+Ox47/M5/wyJMaP5qB+mTFnAFNEwkpzKJNRthu2gEvqQMkbiFHycjGgTOcSm
5JG9vgXyei3+tCcmY+csjgrjTFG2UKrrh7jziqeaSMonbQJOaVRFE4gY0QDOnGnNbRV0PeU7QeJ3
cJvJ6TGVY2/O4rU2tfax8ajKkzRisLna6ySRD3eFtPaRu4BbtHpxO49J+wyW9tHu0poGmkAQrZvj
axumJUGknraH4udi+HY/FkujCN805MfYjOKjWdYdPFkgZ+hxo+Grooq2CsC2GPcEaBgnptSJFko9
mVy/TsSyYdz0YCjatDHaCtKHXhvnrui9LaVrxUApIeiIK8fP1hCkpIDGNZaT8HagTMBcxY2m+XEK
2y3Dmeb364rgpGvTcLUmaw1b2SrWR8eU6ZVZ2upnkw8ednPP/DPN9DSkAK3rrea2EXAy0LBXchZW
f6gzUh3YqRGKA2hkUWAFEsfwPnuOvCn01mBzV5k5kC/QIL5WxEQVZtrDvzf6/8+Nnj0St8b/+0b/
P8Xrl9fyp73491/57T7vmh9WAIcG90BbrU3r8vv3JRa3bBTSzCCxB60pBz8ssawP3C25yKg10AU5
JBn8scRSP+jUuR6VB7d6ikztn+zF/1S0IbDBh0GHhhHqz7KnTGuY6xmmsvcUhQToNAMnM3hm971M
+H/rs3mzSANX4jxyllV7+nPRtBB9Po/LqDDnZaWQ1+XMfV51b4mpIXH6h+//vzQDf2o+KA5hhRis
n1Ejse3/+bU4FhnaOyPaAyj1blW7HW/w1BlHE7H9XWOXzBH++gUZofMnfyp9LYox1LsqBSm5ieoq
qfqhJpxyOFEaoLo9JDjYUZGo++u6HRjh1QoLqcAlW+dJXYUTWxUvNmPiAoTgzq6lXu2ExfLaGkcT
oNhEHE5DBY8OZ91JzF6rfqmIOiaXp/N2Ioq9naSVxKw26zxqp+pIABu5qnnh7QqeYB+13q6O3ohc
TonK9BRxbzmZcYZU2yBDZwfuujykcTdvRL/eERVz+UbHsDwludk+OQ3igmFON4RUVYwhCyKndCO/
waNhu0GCCAsJ71C+82CvbxdDZh91Nc38So2KrQXMM9BS8FuMauReraOaDAih79wRMFgrZrnRUBT5
BaoAdgB9fWobEGp9kRuvKmKMfWFjb1paelGBKo7GevKQn7mKXn/tqPCv7aWccHotwOhUId11R2Vu
1U5vX9Jc8WQeTklL2e07M5199wJryJq7a1JRs61TYdoKZMR5HqhJDddPNcrqy9A6zUsGVuNT5uX6
2YtVD3SW2nlvGQ/4DF5dCze51OcaBzHWs22LeXkl3BrJlzxhQxCkeN1vGWq60MnNuL52BjlcwS6Q
T+7MvDYnAT7UecocgeDGpPax5blNDYZAE0FQ0cS6MhEeI01NbV/IQB63NTPZLQ8NxQJZbJdvbVkm
u6RKvs50G2EMYOUq9lyId9oCAphZaP01qaLiRhTl8gljr3LPOmG5VslZRdsxafnBhoyjrGvOCDR9
rTyYxAwdIjBMe7BmZA3NaX6tZvHwxn6nZ5TD1H+zEI5asXJIvSNfQcdA2f4qeqLgNdmeAL2RWugU
bypwa9/OzatI6QGS5/FHr1OAJkRNsVMaeNuLUpJGPUHQq2EhATxPbd9p+ivWCYy8ph6EF/nd2avl
wkdcFOezEQ1GmNT2DPXRFucIgvq1nXR31iQlWW+uY3Jqc/VMlj7eGDkZ5Jk2fptKR9lardKTR1Qt
kMLhh3JkrS+EoGFg9yo9zAHlnnmSKuw43bMQHnpZa3lWhtY4kbdNNtW8dCfFWZaN9Gz5UFXeEMSa
N27n0ryvZPmJfIVa36ewKUbmhPCE56+VneY6SfTDUIc2y8Cs8Ak/16l7u4zRWlzmFinkyAKDuRD2
ck0E4TwdCk+N55KQN0EqdqQo8fKUd5IlD2R1sPExXwTOtGEeu+zRbDOgHgTiZhM630dn7pMNTGIn
ZkCc4EFilk1mlCVUmygxtwJQPS628zwpZuxuHUK8rEPpyk4lzluZ3W3HNFKYflz2NnojucTnMSc+
bms06RifbNGiJa3LtpJ3sa3ELnUuPp7kyouUETJoF0nrRW8SmP6+CoE42Uhqc/0pG6QC+21ddr05
U8KBSpi/KBSfTTy0DznQFyJaNI/IesVq8gdvLIkJVNdxbl061n5UkbQ60ay0QWToEdO2wTaO1jTW
qi+XkYbDUiBzWr1hHKUeCfZNk7UnY1x1/Anl4ByinWVNndSs0Tqx/msnsqOHeQYkZusVCkNg3M3W
zA3jUBcTrzuY1RzmQwF5oFOrYzpJb9Ojqq1QH0VQPBWXPaUwTZp4Z3S0rcY2NCzaFMUBpWqAY5+i
FoE9i/ko8j5fIilFr1QPCwoyWOaVMjQhqJbyfjLM5ptpIwzgjaTxFkZnfdXMZDmEgw2+cdPOsj64
gMpvCyu1X0EA8P6MYtS2UeeU94rMnZy9FgqIQLFJ8+LL6Mt33W2LJ0Ptp7siz+wldGnJHth6MBHo
0MKQ81jn9sB1+1tWzb9qpr9p9zXP5Jn/F1Vgmy519XMVePmV36pAVEgfVNgQxqoYYiK6FiW/VYGa
RoVIebjKrXHkYP39T7vvUAXyWwwOkE/yX3gPv0uZtA+oLBFIAtXCQ4uW8B90+7g3fy5giHOhgiGc
C4MD7wc/6c8FTAmPuptyW16jZCDQwvZd2ZcFLjPLBtQNE8wFzZgJpydrLdfRWKufeiYV2iYH7N49
6iVjUFoPij+dZUTWNjLj0qlE4z6Q5djwaAmGrEqR+TRyMqst7RnTTG6z8z5DxK6AycAFUI4HxgBl
N3b+0uNfbW7wKZEbO44pjzMPZvG1FWXTkaJqVA9ZCvl+NiO0gYZojsiKn5WuHqH0j6DA1ckLPStr
rrOyo17KJq4Ky8r1xwRCFjywhNsWIgbJiIytsreRKKAlF/my7l0Lezov+Wi9qo3O/aDqu/EmVZM1
UyDpuSO1LIeJbwQ1V+yqaSx2E/Ztl+V/nR7sMhbOyaOzI2FiVnkgKgr0XhvG/65vc5iqSsFAPilB
oDRRK7fZ0jqL7wBnHfwK3O+0imHGWx0V1wthh9pZ2iirdjUzmDDpOp4UcTPrPFljGCPM/Nows8T4
3Lfm/BStSIOgjUUzHaaafERwWhYf1IzUQX+GJSaupaUVu063242p5eOGYGnB8lBrWTHXWsMu1JEb
wIVMEcHvWweb+9CTl83Ttc4SotulmSn6bdKRuOCPnOohKo9ZvRd2vkGkXZU7o0c2YNfWtPhj1iMO
7bJMob4tR4doM7OtQ4bmLBjtsSSoMUrCCTiRu8UeIzeyz1Zxrj7G21kneYAw5KaxAq0r5LsTperr
grhrm1tcjdu1uNqolTm/lsSr6VuvLa0daPTmQaNvv8rtvniGZGr7kTpqMkA42++LMYnVUG+d27Kc
23DQE0R3iN1E0CQFm39Vm7RxAwZZbOfVKp44LakdlmioauB4kyoSHxMPwyOc7DJ/sAvDQpSWDBRD
mQJCOsp0FioO6GoEfZ+5Glo44BmpJLDCNMp5hG/5Lu6Z1kZFOhxkWzpb1kcr4LaKugfXHL+qkmTv
cXaXMHJb0ne5AtJD7TTg6WcWmaDqbaDDpV2YR3aT7svaVOzGbpUAWx3oemYIxEd3PB+NsIvEI8Tv
9iRcdflCKgdh3SKen5iwlUQl82AOFEX1Mr9RFgOXjdLdzrDlT8LKMkpzkjhSXx9T9qjkBYUagdUf
7Vj0vlS86lB5afypp/CcfLePinNuNnrQkdfKoo3gidrlPHRgXfqWmav3ViJQEfeT4W3rytSZ21ko
Hq8a9IJglPvmti0jZiy2WnyrtHw+0O8wZCQD0x+n2WO01n/N1NQMDbiugeWm5j4rPOIYTP11kvMn
q2gJB85jbwq9UXdaMl4Ni+Mo/UaAg7bvZAfUl5fNLXv4neX171Pxb56KBCTSyP/fT0Xov9W3r336
deh/nIN//7Xf5+Aaw+7VpYgS9Ltx4I8no2N8AJriMIDBkYIvax2R/zYIN3WSHk00wdCKeBP8jz+e
jKb6gYE103PD+v5E/WfzkYv15cfefrVAIScHCKuRLKnqvwzCLX1mF1Wn476u4lXvmpIZtFQeosr+
ebbzL67KPLWpGedWw+QF1GOdP00zmUxa3gRq7z66JL0cFcL2bggxuh5dk4WdYp8QRKIzU5UKAR3X
NcNTrqSBwBnTKNVQrIPmxBXetvFwGHr24AVY1+6xZqkhjyL0Fwg6N5pwJj+mQPUvAclo4XlNVahh
lnfPY+Gh50pr0hxqPbCt7IutNCrEdn48R3sY8KRsD83YPmuszILFGg0/W4h6KSPnSZHqmbCFL0SC
pPxu80w8wHsd93RuMIiRyer3WsJjmYD7jqcbWErols+2lnnoKOibpcLHq+JODyaIkeGoOOxdXQKx
+n6DqrcJRoQLcV+in8vydz1XJt+2+Sprt+1CVfBHi5GvwKSv5CPwNaguNGjiXCKCilYnZRqMjals
kkjvQKLp9T5jTY+gMS5CW9j815wANBcY0/qbGRIsP/UGujMdjVw88xU0hcEMvteWe3hU9x7Is03R
8ZJFvFhXlsn8vZIGtgnBG0I4nZMcEn/MO28ibnpwQwAf72AH6r0wWj2wojkPJeR4pJFF/DUqFEyS
rfeIKaTfXObhHVhtHvsEF6GYZdisYuloM697jMjcYcAD+b1RAPA3CxsN6fLtGR0vKi3n4GrK4+Uk
ScXshrMJMbRxOA+02bgvR6JzUJ0/ShfnIKJjpBuqdT+mvKk4Q2VoKK231TLQVHVcTkfH63Xu9etZ
1POzVJinlPi0UNRYRGCqZ0S52RNfEycWxVgTsHU5cT6/T15uICLircPs/8JQkWO/8P+yyCJxUFOq
UPZuR9lX8zuoRygqGjfUnWYh4A5SY9u1z5fjXcYrArbgtCKYmdirhFPG8Wgra4ECfMAQeVS1+J2L
nLPa5mdRORL5jILRr9drgUfQ/LFI+L+2m32B1cDxn0g7Hps8PQ18XdQwj/PCkZeC68RxyAVC6Lnc
JA5Xh+d0z4gjmdg4HGF34GRaA3QuX0bVcFEQLkAOcV5+KRnPbSLVEcdC7yyEm5y06Gij41x52rns
ICLpFLq+XJOyjb7Bolrqa6RzrQJ0JZMZLw3vIU4QQXYKVmXcCteGICLokgefO1yUszQwCmSVj7ab
s4wmMWBgkt+wAiGKUOVGwK6s2LDJKTYI8d8ZNqX3Y2IRzbyeIGu2EmoyfTOZ1J/AAya/HlB/ovgj
oCXx8iMaxGo3qQbJGtp6GeaQpi7HVin5+EpUXaPsX28hnAIA07zAkHw3l7N8cYimqhsonCjZ8s2M
k3tLYViECFgb5M187+sZziVOihMOVQJRvMAbub7NhVDGy2HuB7iufctpNJFKuBkzLXpFBqPsrYSP
uii8VjVoyj7yCFHPrPRLOq9p6lr+Hue8P3BV3FcUrubS6L0AtRkRjy1Z406qTidrwr4psy8KGxfW
fbK6jnJ93YNwRQxEKe5ji+u0pmi8np3EIwSBk6wqieZWOkKeLjw+Jytfq46bgwb5P53MHY7HzlcV
wuAjTY4B03Ekjr1qhKSAdL7Qu/YgbVZ/TjViyE5LlVknCHmliLkpAlTeRJJDpzi5t0Myfp+AHtst
GuHiTc/NpDFHEtqoSYJo5C3IQeMqcpp6X7rcwUqodd/vTbo36ZvLRTvCfAuUmE0k+e13Vssp0Vrm
vT6vA2QyrXwiSNbHjuRkElNDDZVy/OoCHahQq2vk7tNpcPJ32lW+mpkr4PJdE+qWh3nJn0Si4W3N
igLeXLPFFNfiFmii4nMKJbrTtYVythbFzo3Eu3D41wRibrjo0Vik3E9MQj62Wtt+dVXF2lQKZXSN
maKszRrsXnKnyOHk0Lz4BkPb45zCGKEDgujO0GxWN3ouGfRUk8K8YimWz7lVlAj2qQjsDSynTsEZ
2mZf9KyeQvxtmGuI5Xy04ryAvM8S9AYR3XBMpcohNNQoBt4To3rdZARAYQVI+7sEySNDeZvFmLNt
u4m+bM57dUNdicR+MZNGC2xUZccmGl6Vvq7fWB98NVPU50gpp/zdFYay0BIry9IF3P4lcWZtvfXK
fPIa1FXCCJqM5NAyM0cljHkUhTq6wxsP0a6yhUMou1OuJ65DzWx2kBJwDivPhMWOQcI2oLiOEo/U
r7YtNHIf51ykJ2u09XkTMzRSztVA+ZA49t+sZNaVyy91DcHbNOkAc2z8l4wdftxZoOTTF5Mlxd4B
6bvD7vKe5jxcjMp9HFpU7VbPVWemnOk/lIB331/hR63Wr+sZ6ikGXgAZdRsjlqH+Uk952Jpnr2+G
PXFt682OEsJI87dKKsTnNPn7X7/ar5uZy6s5NgQHk3iZP3FA4fkrJv3+gDuCE2StBLycgMBYYSp6
eaV/m4C/aQJYHarmDwflT1KY3bcap9/Ps7Hvv/P7ilT9sOpMPNNRdRZogGH/aAFc64OtYpZFT4b/
/ZcV6R8lv6F+MCzH5JaFeZ29uv5PhmHM0H65MnC6UdJ7SGkYhUEgWM+pH7Z5HtkCblS7xd5w4xeZ
J6SUEfe44Tp6Zsj00LLGrNRBPLul9kw7qm0HZ0b1Ox4xE7ibRRH6wZDlfOhIrGL2zBAFlmuxw/TL
eIWAooBAn/Z9jkabyCSHB5TbqddKXDSf0eSoZ0VH+L2gFgiNQi5B46bpNlKqaTPEzhlljXsnlxS5
Rl9eVTKV/DWiUQ0pgKgTkhLOqFWPat8GYixv5w4WSNObPVG20wGLzHJvdZEV1o50Am2Ww+OayRXE
8wSQLGXmYyravVwMa9f18SfbLBkASCy1aJ2Tm15NtavM4D2pjO/vaDrajaXY4o7x5cZMi6dhmv3B
YPAzC9viYTa+MoumVjdGGWJamb6kCGyucglVx/CWmgJc2Durk5D6zdbZyWrGcGAWIPoM463P0EGb
gx6FSJ4xAjrDqz7OMlD68ci+rtyi3JBhtrAxXfoq3nBUfUmFdyabbtsX83apldtoXWcNipj2jeFJ
1la1dvYavXjuR6v5hBJmW3ryHrFMec4Zw16T79mSZus6OQrNobhpiZOQG50dZiAwvzwPS53e5wZm
QqNT+oBkV3ZgTTy2DzwjAGWBD7sy83khEaa0sHX1tuDu3qSnti7kc+TpyF9ZXz9NpUFcGmBuQrVq
TD/J6LHNk1TrYijce0dKpo4Qs2MSXIlh6w23eXHSjNleBvb/qcrhX1jI0HcqxoCTWeFxJC+nwNAV
q0177QjdDRs2jXx5ns7kMxmEWB0CFeqmiBXFUrP3EMqCpke4FQ/1tMgZE2o1O2Os33i/0L8xk3Oy
z46OyY3wMyLiLD3FR4ih68E1onIzlWn9oCGMPRmEtF6ZMvOuofVln5smYnntaQ4bD5x52rbMyOig
hpruZmukRu9zPO4DcsQN+n+OnywJXcEShAQ7HeewXZ2VQjVIVE1n9Us74MxTDGPIghhiwT5ua34m
Gac7vkAlYEC0DmNVVXsccWIdKWJwprF4G0KVCM07HSj5kzXQn+2tbuTDCzKKzw6dd0r2gDqdWZXU
Vx32/DwwWM3gYS34gwioEsEwm63PTBpaOJFB/ZJw/e1SGyksPT61ZTSl2OKclcrSaFV6mulb31Ls
pDttMJpvWPumu2ioG/KteGdZlDXudhw0/nxBoMB9vCR4F63WsgMjStx7c+IcJHmsfC/IjT1WVjU8
dplJaKa9UhZJEZ9DgCDzeWZm9tGZSn6wWIeOFtbjLiTWd96oXjdibDOzz5czDZEcr0YSF4Nnbdat
q8u2C3BUfSsb+NR+guswsBZRPJme1D/JSklrtmGmc99asXmo82g649KtqX8Rf+nx4JiAOzioA2u0
I73SanWl5t3i3uzfCHJOT5Va27eIYeYrDGv6OVIz9yyFUm4SzsjcJ5ox+kxygvClxc6K4R46BmV0
eUUHXfy2iBPlgYTHcbfYWf0gYuRVaP29zeVolZJdVxrPWCm7PAJyCfMNFlPGNzc7pnWtic6M6AxR
JIZ2zJ8f5BwHTjFx1i/8I3UZmjIrD3RRp0GXLaeuSk4jSsZB6R5Hwfx/tOrPVeqyKbXnwHNv9H64
VWV8l4xrfnqf7Musfbekd+XhQfBXNEmlO2cC57fGmOx6e3mK284OLXXCzofZxW8ia5NTyurNjO9K
r+pzz3Ns8DE7Dzst1ewz0WAfybPUTvbIPTzXXFLFGPoGGnz0IC3nU8o+Q04ZM936aFROdKf1ynSr
TXq2deuY1FHQwAmKknz1ao7mZqaDZduOM3Mc6dZ6NxdJqLTaWwWUchT6NyJzWHKyMrzKlqHbVHqp
HQzd+tpq/R7H+j2bLBQM42Dckp8bvSix/twp7td5qEuQ9125Lch5hj2F6VspjTnMuoUUEL3ViaW2
7fphMEwzYJywvJWjFbBlJ1htIV2x6Seib4fm6Dn5zsj6BJfOwgFObW07CYxRmZzzaywkH+0Z07Tj
Ea8zzeUBWZEB+lcwhkEAgbMeo5jqDccmXhC71PWLYK/gT1WtXs+56hxbTvxdRmgUE/HoRSWpN6Dl
RZA+vxtzc25S1/mW6shKTSnUz46t1KGW54+91mWv86wYWL1GIKCGcAN1wLITdV5/NL3IFP6IKSSc
oDfvEe4b7JXQbAcLVb8XPYiye8NwGrGacOcTmhSy4Ix4TFkb456bCYxth80y6tV1rdkncK35PacV
mww70u6MZTahfWBRDMpByfY5yZqh2Sk4XTW9+dZZdLfMGA4zmSnYxJvXAfVtCF7MC1FCPKsR4wu1
5mmP88Xa0VJ9Zb34gqtkB9Au+ii1ZvZJAR59y5A5w3NLuWlN62M0V2pgcxmiaqziZ3zAeBU6I+w1
1b1mhBZvKBLcN5OUtrNjpdpHIrzXGgLFV9CZ9gwvGnGAP+qYGojLyz5mmKN9szPLbx0C0m89rQ1K
khLDT9xFYT0q45ZnutzmHb8bw7mmI1JPDvape2C3Ez2UoLIie92XTeuemrGRnyt1Lj5LAMYnrFp1
YFFh+bhWlxA/PPIEQFGDEyQVgX1RTpS7b09ZfD1Ofa4dOz3SsEjiMT7pnhhIKBSlyiURA0GYlFtb
a90gN/RJcBBrhDltDHMsz4ZrB9YAZ0xF+1gLq1kNIJLHIFEzp5px8dFcmZsR5E0mmiJ68kTanyVW
dCKBO1FVfu9VyqknP/xApZDvNLUWm3RiP4a6tV4pY9N7xcjoVivj/qNsU7lvEkd8ssXqsuVeGIKJ
Q5LkSNpys0kD1VkOeUkVVo6jclRrbmAYusS+jqwuaNqe4M5ojrY1mmHeViF2s1l8cTpwKF0bydsc
H/xNG1UtTSkOVKEj2h5kTmJe095MdbY1FWWH29gOCnd5yVpS/UK8YwVdmmiRFOfkZCZdsSXcug+w
CZq7hQBlFBX0j/Vqah5Q/FpFN94tOTVePtYdT67RvZ3JH3sQWYcjDs3wC6OcE4Pq7pt0YJMKe+63
XmPH26GIGgKABdquNoXS0BJxuOKyfXRXZ56g9W3lkJHSeMMMIFNaT0Yz7SaopSH5wQ8zmI7TlOrM
XV03282VtrNl2gWFRvLvWMffxDSzneSRN4oaDyzU280Ef/dIxgwhwVkXHZgXXgNPPhPbiys0crPD
vNjTVZS5GO5CwmFzbWMby9nLubtqV87AZGrcZOvysNnlpczie3CXIuQSXqU8fOBV2IO0EpVPfFH8
5N/lPxjn0QKBT0AXZF00QmSFoxeaV+nQdFERWd8lRTy30ReVF61Rd9EdJflFhISFCUUST8NPExol
1njjlqxwZEuYWR+iVcqkraImtH81enzLvOlRPIkFVODS2OfUg2GQLT2q81UgVbAqJ5Qa0VS3yqey
VUildVp/I1dxVYrKigggfSNX4ZW7SrAwMJhH86LLslBoeatUS66irXiVb+mrkGtG0YUXmuhbBkav
cpV7pRflVxVFx1JBDBZnqhrkGJsCNvwTJAtEY80qH5t6M91hgnn0VmmZhcZsMSi0EU2+OTpyd1OU
7QmTYVDUJs4unaXAKlab41W3ll00bPHc9l9UU/ZvTm5l13IVu+luZ+6NVQDH3P1BHQdPZTUyLujj
xj4/LBfVHCCy+dpMW+W+WUV1BYvumy4pv9KAxuWm1gXqO9mzIQDOUocp2jyxivRIni3fnItyT0Z9
vx2qdNy2q7CP8sXe6HBQzvA1loAa6GysQkCGtzHJ9qs8EKeICJ1VMkhkn3yyVxmhaJhTLhdtoSDl
9javhANZZhUfVqJDhxitksRSS3gUqBelIq0hBkVSR9w3KFPcOGAaaOd0FTiykWlellX0uFz0j+NF
C2lfdJGDSsxRRdEPT2Vxr6KaSOOOG+OGqPVDOjNBbyRNVp0u+SmF9/RCaBzDO+Fg37CqhOUD2+Ia
C0LNKRRTlGS1CxOlSr3+Ec1xG4MlrkW1ELFJ9dwvpDunCLvy0Oh6NvyiG9+TroRyB3123wrZ7Cel
+pavZOKONF3ax+6axNmSPqt1z3apjndx0jdnI/OWMMcNwQLJVEhJqDEAREYaZp4bHXljH2n8otDx
EgIXstI9AAiMf4tx+nfq8zdTH93A4vlXU5/Tt/H17aehz2+/8rsiCtkT2naE7Oieve9QuN8VUToz
wR8WvUwJGf9gYIWksHKef5dArRp5dOUqFirWTuS8/JOxD7r7n8c+THuc9WWA8qLl1rEY/jz2wYg/
jUBOjRtnlbwwRrEOs6EpLWUrw3TUfkIAYK1xGHkoZmpNjBsWgt1G0mvsBmL8ECetKhtSs/NT7RSI
UMQ0GmagN2KyeJqhzzFGE6XOqtnhdriQVL0KebzR5SnRrPqe6SL1oWPR8Bh39Uu1KoEWLN7k6l4E
QvlFLIQaRW7TVUHktBnAiIusyFkVRrbHW/SbJJuY6sS1CRBupu0259khOWQiG34PaXMhEzfP1C/Z
UHSzX8x5/iaYTN2mMTodX8pyuo2iusPkDm6VwXZTroD6Kc2dQz235rIlSmxqdsAs+K9GR2V0hG81
34nEEvMhxqSShShsJuXo8gYZDURogSmhytK4192mvvfMLD6z9yXwZNVoZE7RhzIp3TiIVglXJltn
X3pFJSAI1UsMKKCf7lpy2SsKoXZCGWbk+kdWbr2zNKGMVPh1+0iz0mFXRnpsODsXszRZhG2qLioB
wMhaedRU7nQynKWEj97PowImSqupVJv4f9k7s+W4kTTpvsq8AGQI7LjNPZObKFGkxBsYSxKxbwEE
tqf/T6RKf1FUtTTVc1s302ajZiMTiSXCP/fjIPTWGTZNcmrbNMCfNT0Akmb2g0WW0LXE6gbdzk2j
YbrOWzgX0bYsUhky+I9luWuCBkM6Ox7bi0nHJ1l0E4nZ2A1RLTr8Kh2jH06mGnxIGaYxJBsWA7o6
0uxGXDCWTIqIhkhYgFw4PrUAU+YuO2PKkIHyEqYd2mJPspjixbnMelI+EiPYuJSrfLTGTnyMo8Sy
lk9TyoBHfunHFkwD781lKaLbf2Xu/00OCCub4LH0n80u72vVJ/+zfkLJS390gv75p98NL8EbTafz
Se+YgqYdnqLf80A2MjaRHkLgpD/P//I99+m+sUzaDdjiQtXDE/OX3cXGCcMqyoVAd8bH41/5B05Q
91xh8HIsBFBPgzKJb/M5AIS+Gs+o1KIGO0t1V4ovxm2YgKXBqJlS4o2dc+dVlgP3KM6C2xAUGslD
GH/XI/rfZigSWJrSVuIui1L7weuS+S3grur90HkIPo4gfkNqpDn44+IeCENC48IZhCSFwXzj51U9
rUdcqOUGaQMaBDCE0L7kbkyuc1EzHmIqaZ8UUlW7xcIfU60yz6NY58pLoGUPWfVMFQoeaJ8h0y43
OucmwTr/Nk8Ihxr1NBhbszXsk2S/izbiuRVPRyri4QRNwCuHGuYz+LwItcSK7KMqteOcBdcxJK5R
bVmtD2Tv+VCbtoz6rxxFQG9zMAOgFbNfXgWNdm/7XjFvQ5KfxymCv7LGiVjzVDEINKasaf2tvRCF
TPnBDy7Wibde5Y7xVhBC/bJ4LjptDivgoSEQwf8un+zBadzuoRrNnH0HESY0x+RmVOD4mi6ob/pO
DjPp1il2N8jlZkKrvM9QrSgLwc5OtIxXYdkFt1PO52q9hhPJFD4q2VqlbPlBlPu30NOaRxEHwduo
qFnMTYs0xSYKfafa0JJe7/wAWKi7+McJqN5NLtrwrdsxMbjMnNA9dJy/3VC34WXhpe1+SZLxMiEv
u5uSoSxROCuEYtEGt4bD1ZLlOOdDeoUOpYhLAOhS3EU12neK7IJRKgXBpvz6JpftYLxfHKBSnp+J
k9Ph/WuLXDmblHRPR+1j2fOdBbpblbZ/8DxsP0lVWw+NCVRlHS4twqobu90XYZQsDsklaGfzHN5O
DZTUeXbC95ZMY2z6CyS6cJJIeZigHq1o6jpopoZrbfrEGJ+CJUci6ER42TS2z051NomWTliaD3Cs
+uWoAF7M+zRSxqVFXmJcj5Zfbm0UQKCrnR1mPYUvuTtSbAtrimWOm18m9hS+bQJD2CshPe9DJWbn
KukMpMa1XTiGCZEtw72wRqBY7H1MIDSMSCJlIzIOBARwEzPWqOBTq2F9Rh+O7Tpp2Bfy+xh6lxTa
qh23ASz9XSzFYqlDVJOTOfVeo8xj0bZz+mA1WtcCC+1SwsTl89GPYuP9PMoOL1EEg6YcLtKh7x6S
trzGORBfAgpOw8+ACLLBQsFk0G+c4tL0K2CPhfnBtc10R9kzLEcA2duIbpudSYYc2qFZHNslHu/T
nqyrwbr8CvIQY6umf5cpkRBTobIANxzT81XONXTvMbj3Dtzexh2Mt2hfS4nNXLk2fhIzwK1Marbd
ePkU74ze6shhV3wGwBcpMsGgLLXBcjpdGIGZHWtlups5rN7VCwREvdvP9L4/DOrppBtwtj5vz62j
9YG2nvbUyxtfkMW3bRExS4vgHgYCVUHrCzPLjutunt73Sxdv/HjcQyFy7zFBzKtMKbVaUElvRkQL
YoqoF1rHwHHCW99B2xi0yhFovSMCsNWRzbswtRhCAdC1uVjRJ+iZkMC0ZFJp8STTMsqsBRVHSyuw
o+ADabll1MKL4y3XaRvM+0KLMvT/FrtZCzWTwV/hpM2ZGmgdJ0fRqSN2kITrbhb0Hvh/GM60BAT/
EzFIy0LZWSDSUpGnRaO0q/8ItYyEcz/YpmdpSYtMlZab4KG0tBMgQRVajMq0LDUX87BSfvxYp+zJ
Y8HmMNcylhUqBK2+lg9j1hIO1HJXpiQNbt6I4oQMpqQH3DDJ5m0voWSCvowe7dxl1XjGlXiZU2Ib
Ib5wVKQmqWEtHbjvLaiAMMSgyBKOvt5G5c4piHDXT4bh36qGAVm68Go6ZwB61ym5KrzFv57P6txw
VuoCLdqF3+Q7hDxbS3rsQJLrJQzaP6oaSuJqYen7sfGLcicUZWVRagW7sutRrZeh+dSw/nwItWjI
KJawG/101xV2nosZZvGhtMvg1uYfrjotNnaojv5Zf2QboXaxFiXlWZ9UZ63S1bIl400UzFiLmcVZ
18zPGieuxgWgJMKnqyXQQYuhdhSRtCuTSa6Mhm26X0fB3m98HKcSJ6QkhLVqDWXc943ZPXDFVe0m
VWNzYdrynacV10lrrzYl6ZuAVmlPFVwGaLPmZHXrSSTOwbJktBo6xzhKrebaWtdVpcQWlIDpWg9n
8VdqHbg6S8KZVoc9rRPXiRoQmNCOJ60ig+AKLtvIejRC9QxlIP5IDYFOUrE279ChKy1Ic09RFq5F
6kHL1YsWrmPp7CdIdPAwPwda2l60yL1oudtO54/zMIdUESGF+758akvmEINtHpnc51uoNM3XOPKH
VY5Fn5JlOzsMZ4Xd0mL7omX3oiMNQQovv63Q5Ku4ry5LLdMDUjDnlXVW78ezkt+JcrmOtbxP7OWL
ypK7ud6wlGJ9kepJwKiHAr7Ilg17QatdkdrtT7nb6sUMg4TekZiDz8MFnH5PFvMGw/LqDdN78zHR
w4hajyWkkO/UIJ4j5hWwVeEkGv6nqhC4gvVQY9LjjXCGM9XokYdvt59qPQRZmIbgHYx4djbNlvRN
Tm3BYNOEw/jEHpqjqwcqGZOVVI9YCq55VBrGLkISLrb0KKYxs71kXnSqmdI4elwj9OCmYIKj9Cin
10Od3lb1e6R+SBHnmU+kxz9sPIYtaaF+Ba+t3CGRg6ljXoTr/qPQAySzde0bEts0njBdapkyUTT3
udRjp1QPoBo9imr0UEoxnfLLER1efOnOcyulR1gCDtwhaBjgdg6oO7gNWAv00IsVi/9OGHMMj2GE
dqgHY5YekUlmZZIfnbqhPb2b18ncwfTTYzUKN2O29JO1kXroZjN9m3Jk0Yiyh30zwula+XpMpxJV
rzMmdyh7fDtGeY4e6hkt4z2Qh/d9lu71YrMV1U3t98CdmQpS5vTspvGhJSi1SgzzJhq7m6XQxN2+
wwbrr7KmfJQFPI+lm+7GTr1tRH9DeuaK1RozSQ+NrOjZ85NhxIcwqHg9Z9zm7nmo6dqpC8ZWzzor
PfX0SiwliSdX1uzjUDTycnlrySr/1rrzr9L1G6XLBs2MN+4/b/zuv0oq4fuXCYc//+b7jk/AedCi
km0KSuNcTQ76c8tHxMFht8duEDDTeTv4l/KFvEVbATVd/tkU5bNR/FP5Iv1AdxRxPUDnASXyjv9P
9nyYtV4aAalXdAlI+XxCshQOye8fdS9c42phFekegqBjoJskWLpjvLcvzsnf2P5+shvSe8B3dMIA
xY8zof/9hakqUsyc7TqODuQAK4F/H8N2MEUM2nuMHKWHxaNY2lxi1wXe9utj69/r5VekkkKwswad
FXLaEPlefUX60ovJzoPwEON7yFGFunEzTOxHS5ddVSas+ikOyyaEk5USm1rm9OtEaVm19SDFEQoU
WJoUtzpOg2Jtt0Z7Unmd8C7PKqYoReQiJ8mGQoN4uVKdH70jnzVu/osv4Tt8AarFXS6kV2fQxEFl
l/0SHtoFb/CELrYrDXDVqT/OH1rbHNaRyMEMGyV2dGFOgORCLCou7gA+XxrqnaaFZ6bDs28OgJzD
MFl2ZFOK4xQO+Y6IOQA6uKe7uYKOjYOJ5cSvv4N2zr0UF/TvANmKuOq57EPrvC8vgs6x2Sf5Y0hJ
ZoMlzFyKFcnJmUVL9hvf508uU30k4CmEhHQ/wOuuUpelfdkIjjQQ0jzMPbDq3gvak+zt9tZ02Xb+
+pu9uonOVxiuH5RoLvGfe90s0cFfNwqOF6fylicKEVYF9vDXR/mb84dR0sHsGNhoQc6r8xdKHhdA
j4ODtMZ0z8DlGVtbesi74O7XBzoDWV79Uq4lYNBw4/FOf/1QyGJh4QbygoOFrey4+GRDkpBrZp75
4ebSllAJEvIZdd3n7+bBDS7p3cs3DsrCu4QQ0wWpkfaWFi3W5t7Aa6kRKdyIQdjLAadjdIKmyX6Z
a/PDEPvVvEYUYYgTZ+BNVk7MQaYGvgPknPTQWV73MHpLevj1l/xWbfzDt2R4ACqGehnK3SDqQNl5
eT1GVlQo0JwTncss3sq4Ho9+HHVHgy3YjrIoa+XZ9fNUSGPj5gU7z9nPDnBV1Y61ab/LGymvCZ2M
6aqv7E3rVeaDgAJ/7bImePTHsnxwW48l6Gi9FwDTQXHCil9LOhjuLDMPd8mS0pU5JJQRxExhK3IM
e1RrkQ3xI4+z/OD1rnsTKwtMAgXGF7xdMB81kYWlxEsPBvnpde2mGKtwHu47uw7uZORmx4x516YS
bdJrBf9zgg65LrucXgQCLjdNIUZtYvGdyzLA2D9Eus9rsBwgJo1aw8Kti3Uv4vqQyzq/75nPFm1V
kJyYjRs3bOYvMyR75JGk38Z5b+/dyEGuy7wE7hirKMIPi0Pi0zbvGtXBzogT2GcMKqGEmOGMpUoC
LVnh+yfQUyXTRz+o8o1fWvLghmFxzOZsulyYmt54BbnTPkircGWX6XijwDz+UWVQH8222xpTSKAq
yr8auRFcGVVhbJw4hZXuy1NZenxqT7Tb3AqPSH/VdR01oKWBlferWEqDwEi1N5vsUp9PloikeYhq
GKuuHpnKlvYnN/HGlUMXwDHO4c84UTN/MIq8t/hXc7mmKAHnG2AyC+8OPX5ZOdp7qw4DgOaO/QSb
uHubcZ6qI0HmcE3C3r7LnV2FQrNliZ2vVGvbT3QV1DtQ7QYJsylgRmJV8gM+WDj3+TTy0+BYYyQf
H8ZZ7ZKE8UlUqi3PtuHIhgcOtjH1wUom1hebSdBGeqK5nWVxlUZuAoGSKesQF2qjoly3APeKpJh5
AlICxiamCigLpxg3VnyFzvKYIDAdkr43YZov8zaT3sPc509WWRHtkl22NjIvvO/p7NrZUopLvBgj
HsU8XNXDQmrdpBNIZa2x6gem/n5oJDyi1LgWZZWtHQIcCDEAjPJuqtazEeApa5KZDzNFu4SK2TVS
M0F5abb4rngZ+RteQ/kujQOv2mSjNoTEnrVn8mFcuAgPl72BWUdO7vyUATmB3t/5sD5mVPSVaWUQ
+ugQ4zHVifZinoVzTKqpOAg7NQ8+2Lm9Z8w1fr6wtZZcbS0QcKvET6Dq9km0nsys+iwHJwYkLdQX
z+/mj/YgxxP9C8MxH8J+NcSNcylBpe/bHimFDd9wVKQqb4w5b4jOzXMM2DnzO3FEPveXdiNarwQM
HSNqGMv0wRnMameb6M9mHjdbBzPDOptxwKHbwbeDRnuZTtQ4VGbZr1xG6JdZpTCEpd7UnsIGzqFX
qxmbF2ovjoB8F4Exfh4QUOprk8DYhtrpYb0Ms0nHiJVvGt0lmFKkshc4HVYWbTRbcyDjxjeWJ98j
F0iULSfjas4XiALdwxKOzo3FjXo9pybdVHnUe7pdqh6+iowW9bAgqjhnmfyc+GhwxGT9+yRl+1wR
zb0zTNYXRd0kN3lOkorAE6nHejRXXhxmfDpAE9qPBzJiMr38XYE69jHLbGJJ5jJuGApMbyHGoGzl
gpINp813TRyq+5oKl2ObouoSHzMPRUZUNMNcj5WD5ZdX1NFpCWEMUj3bXNvJEp38DmQWfjIEdY8G
701WV82W3h2+eY6WHprluHEV6axzLs9xwbYvfhMRknUW/sYKi+4hBsbGoBWGzJjjG9kPQ89XMjwR
I2xSmbzu88zd2mHi3gDjLQiX4UJueqotYBAUpA5VdGKt4q6bCEQ760h5Gkg5rYSdzM+sgYf7dJA8
1zGYnDKiqFj66bfFMgY8J6oMF2J+bbybOQA2zoI374LwzMeeE/dxjFyJH8RL+ncmDK9VlMfqnUR/
2NBZKT7Sl33RUUaz9zE+7bvMWsYV60X7wp3Mfd/yUBBS2VSIt86uSdrpWOYUMAxFluxqbMnbGhey
iAxrPfb0A7tQIbbE79hdVyGqShIPe9kMc7Ln9Pv5Z+kEbXIpu7Il0De7/aqfKvxafUlCStpISZch
IE+SBtPMgBmdzEmup9GayuV4fr3/u2H9zYZVJ2VeLIR+yuMAKq/l05f65Yb12998t2aYeqaoGce0
ZdHdHvy1Xz1zbFzP8Vz2pLRF6kHkd6eGYL9q2S4cvLOd4yWsxqPljwUj3eyuy11G4uYfzCjPq9wX
qzZTDywoowp9lsAuDN3XG6EyaczIWIwLuBNtRraZCsFZfYTi4lTylJmldhXm7AkSLnmcTKl7aYdF
OW7jkhCkr5+ls9MwvwmjILevKmpyGFAwQAEOAnWeWzPt9irP+ina50HqpilFJONANnnh/xsxRcHg
HzofTAjfzDNWsSrVlFyKoXTnJceI7Rsk9w2iKgPp5fLErlu37tCGQkwVwNRgfuItH2Gh9HrZzO8z
gK7C3gZOPPq3QTKpJLxJU5LDfejwAiMZSgONqyoKfAo8kcYM4w701zrmnRD8SZj+9675zV3DuNXB
EfSfZZ6rp657+pyo7mvfdy/vnT//8s+bxwvfUCAM7PP7pc5O8S+xRw/3XRezEqD0sw70/eax3nBN
04fKnzHO/4FnId5Y+l5kc/m9PfMf3Dw/7SA5goZGYSbgYOghP+54QpsdWd4YzSFIi2eQaXQIB3VE
KML8XYXz3x1Jx/xs9pA2k4hXRyoqp3KWSXAk/b4pzeaxYcC/GqNE/Wbv/XdH4hhkwR3fAkCv//2F
tBT3RrTIJm8OjLQUo3jzphuYFnntcv/iB/8bDetvDqT33RC5OJzJsX480EAxbVjLpTnMXf6cF/kz
MafnjP/8bw7jauYJv/hPvxFLrKVL3Kk5RAZgOqZQRLeQsNb5lP4Xp45rlUeoz+Y3EFjofjx1DRUB
dcI3GqJSXk4mZihcxcGlrP6xIBOIQJvrLH4nZMDg1bnzhzLQE+rmkOhsG9Hvd+CM7lHt75uBIP2v
z6B+A7x4Q3ADcTCSzSyg2BKTc/rxaxnCrXkN1Q1UaJ3U74iXZQHTjtpIn8wA8Sd1oCeImWfwrw/8
d1cISBqXOQZ5VO/17eXJWlkApJsDThAiMBIZ1Q2N/N7Ifiuo6hP203dEueCpACKHu/rH77ioDFJr
XTYHA0DJoVQNOzbLjN7/F1/oxVFYCry8twJ6uQdDUVFlhJOLUW26H8qxOp1fX/+3I716Xox5mdAq
xJGSQs0b0htPBDjZVv/29tI+1R/PnDYV6aWK5xN9/+mib6a0NgJH5YekLJ2TGrryuSZ0gHW6Zx9Z
ruCGE0HFbA5AIBP99eBBZRAM1W7I+FnM08uncqqrE5NIYCwWv2yXUgCzLkjlXTgEai9xUEkiTJTT
9QMz6lWvIvcQR4yo7YkLY+v4ZfQeec95wu6FiYrtyrDHCOLfzhEQvVU0T8W9mabZI/l7kkMVavl6
XIAIrH5z0s2fToamUwda/fLJWVv+q1ulZi0elDRlkumDW8CGEXsQ/obp7dl3E+Ks3MDBFbuWMcLB
lHqYXtjhlr1CdRrw13jrsfbxik9AjCXk388EAOnLyzBQUQits9H580zm+0jZ5HDV+F20ks1CaNIK
63ZVN/xX5oQwqYmTcQ350z34U1uiYYTWQ+5b9RHiX/QIPW7eYEt1sduwxKrnChByxr2d+xOWy25W
OAXyago2BPicY98n1ZbMdbWlI7563xuZc6LUafx8JigLzUgePMFRcJdeQCAACZH4QVJvycvgis11
KrPj8xi0lz+VEV+agABsIZpY6DUi6YWXAEltYPgOJlhR1sSGCjuAF0Egak0uH0p6AuJ2jYEswrfD
mdSuysynXrTnEiLMnBO8JFrqebwOSbWIHf1tdQ8USZOqS1KmmVxo+ySMuwl01WIQlgYpRtN6iJPB
vZhikT3GQV3ce2MOY7CjNwZ1wXoge0CM2yfq9akpHbodPYpjGUP6mlxq27Rq/tmAiY+2uO9G9oaB
AQraMNL+MeLUXCRZ29x4KnsGwgPzLvOshzJIn6dujN6TbayPo35NQCLE4FBYjFNkgX7Bcy4skrdA
Gad3OIWdI2+3nj0/sFcUKLxxroc3rmDyfkpjsBQr2sfS69huwpvMi6tnzwjFtagzTqIqwFVbxsic
4vwIKMDPnBYAH5eJxynLU05CxDh6DbtjXpds+++CxUJojv00fwwXkiJlS2AVCQxJrOiHelnXizaY
pBX9OVd4OJoQ80I0fEyihrJXSwykSbF6kJT1zEpeGoQdHjBcu3fEDMGt+kl94jtSbtjzFsGQ3h5Q
usP72vLEnV3VXD+uNF2iEA4I/xV79KHeqakML+XUQLEJEZpXDHQpVpssrCrAunJQ1FpO6xAAN41D
p/d6YHi8XWZ4Mb3dENd1aZVN7vvKYIetgip7QpE3dmHFfYR3GOEhDUFPEmme3o0yHD7SWZvv3Ub1
xW40pJXussZ2l+2SMUPHMBzDl/SmXPyxhE33xVq4txwjmsWGMFr3AWty84k+SvfCnymy4QHHh5UK
Q55nUhiO7SQ18BPxS7hJTIsEbJLTORQuJxBfucyA0iYhzBzgvXwQTAUxoWkDp824SUovuY4pAANh
AKicMDiocxKI/B9Nwgxo/XDBKr7PBtq+N0kzJV8r2vsOlIYMq9lLCEk5Qn1sunnY4zcraQFTXAjL
GFSn0Umfu0jHyIweF4ko9jhxvvawvYFlkjRtrUNfD3+oZE5PZeWB86Iw94JlgX97DsWLio9limK4
QjgLtZ4NKpiNJVldP3/AY7ZcmCE5mwXjQrxMTb+GGdphy06BI8K65KLmqTi9TYpm3lQqC29sFti7
Fvz6FsTwvBkGZGe7w9m0SJ5u5dgTDtdrkMbhe1tl9pSSq72BY+Q+FVOnvUL0AdcxwzigZfZpUlxR
OQ/URxWiK5kFjpOh4uuDe+Q2QsEPb/oK1nFnSEYUccczJ6Eq41Z4JKwds3hyXR6UUvL8wEinvZ5g
QS28ahsUJHR411bBLf5LeSlGpeFmetWpQtnuCzBSG9R4HmKWhlyPHJrmCVqu9FvJotPqc+JWR+qK
IaqFnckVjJgn0+LGbggRJaMd8CPgF+0AfdJGjyWKoBwX09gmisimcLCHcXbSKByJuCmxPT91xyT9
1OeB+GqOPK0GfY245iKuUR8xj7oIjahNdJiMrKpWhtG711ns7joY6+uh1ig2m0EVEUpyzotXf0gn
ztDi094xmb5cOwaOfMUvTH+KKaEJ8Da4G5o4WqMzV6doUSUVdTx7jJinxxhy0+dDyTkPa7WzM7hI
MXV6+K4s849QqP5iMFzW5rW6CfKuOICwJL9A6/O+DGPcTDK9sVN7+Ihts7uh5bW/irLlITXt8SHQ
vJ1gZlXgLMI9LGG6bOm4K28aTMiQnT/5LSar1E7A7kVYS/r0A/fzvRzM+EDaCvRdTKgZrEJz4wD6
KHgtxnt4T38YLugiy+ell1NoczTSpLhvqYE6yYonjlkG4i41RQMIjJ+0+faQ9RwsvAu/AVZfqmZz
b/LXvLeJ5s3FpA6l5TpyXyXhyhJJAxy0C4GWUZrHwyxjw9tyiWR0l4rYzI8VdqYQi6NPtj+XhF0o
G2SsVzR2Wq7smBLTlRuNLYmu0vrQYQE6ja1dnjDQmM26DlR7souOoYUoCZhsohbgoHcxf9MIR7PQ
hQ4lULd3LVPQcWNSgGfsnXQokxMICnug6rKMhuDkDFQRIIsq27dxlIVSUQhGUu65mzNMDgE1018b
TD0rkcYYmwMfEBTmYKBQduua27Y7o6JggcyQ6mRPUZFHL4GkIZWYJT6+bNs3iaTHEcv7UPLs6R6D
3MzRdabiPRPFqVhRvca6ko2Gg0XRn4dTVWT5Jm3MP5xAHZqMJSb5nHKF8S3ZWR73Fw+O4ZauF+NK
2JWRbXq/xCEHM2nPfWoxMMtI7MAIwT7VQrib2ugJDmy+9Uey4ZZZg5PxW/ER6xrYL97ROEFjlFeY
q8pYh4W9XHO7xp/jwhcKpznWpsIHW5kVhnFMJ9cEHB8zKlw5Ho9vJ2Z1ws6RaorRCQt30/CFD7li
srkOQHn8xh4g9Br/hz0NlA50ENNEeaSb2nm12+iWhfRqZxaHlhfoxiPqedXHCthGIFknnNkSs021
KuBB1hV5KKm5lzAteruM05UIf7dp1fPfnz4PaonATKU3/q83rWShuQf4PLIU94qpiMSTviK1/FQV
6l0085r79Xpcr7ZfHVCYbJMdaFVInK9dMp0zuCUO8eIwtCzCqohh0LlXrqqS+sJw5vqbRv4fe1l+
ai7R6FWKZhBDKbOzv03IX2gnlWSB43h5wQOlBQDDU4JMa1cNBL/Z5jBho5e4Y+cDb3V8e37tADUT
3j6hy36XiMIgbc849kzrmDre678+H0LvYl+fEJdVlGkyXwlB8PDvLz4fcVNab40uP/QeM0sXwDfz
hCxej7bzsU1942CwVMInn1g7VwKHi2V/+vVH+GmfTcmfF1iYbtgy8tO8+gT97I2A90V6IHWe7l0j
BuDvjL+79H9SLDgKQoVFRt2xfP+1EKNSxRS+qtMDI3i4ljE3a9V4/bq1QtbWnq4ZnzMWzEnOQu/X
X9D6+RzzWtaeEoR7TFqvt4DYxR3w5WNyIGCBQatw6vDyXGxQAuoGjDO6801ouOE9sO37PJzbZ6Nx
xy0JOpexFxP8VD9jJF6DQlFwHhPL2zkO6QTWnOElw7buCxyYqD8aUcdm7fzp/9Wrf6dX28i4L37o
n8Y811/H/zk8lQ0pnB9rCJlm6L/8bk403yCBfGum0iOb71q19cZF9rECnse2r8sH/hr0uG+Yh+BC
0w/GP2Xsv4yJ+Bv5r9vIa8zZqc76B1r1T3eedovb9GzqiC9xtFd3nmN4U9wGxCGhXSUYhECcW158
/+KkvP32KHmJI/xJ/9AHYTKFfMH3/EmxY29gNMyPaL3K8WtPfrdsEn/w103u9NtfH4qo8o/PMg7l
cFp83Y9q8ob78VlWIyS0WYwBaiIGD3ErzS/AAvCER34BOpz25KGksZ8W16HsYK5/c/ifTmcgWKQR
MBPURNJhpd89Lx6lVrEE7ugR2siqkcYG/yGge/vX3/Cn15c+BJlCnwJgnpneK00SV82szEi0B1eM
d5Nr33ehqNeKLlPCQO3XXx8M5+DrE0pvhsX0Gp4kzjse0D9+I1aSjjeFXQfCx25PuHQEy8fQKHHc
R+WpGJwPznmZ6Xxbctp1VvKMClmKludlaVdHKT7vWIQIfUF+VKPPEpYwVdiu6VVnadudl7lWK1jy
lix+4UZYRysrbYCk4z4euv65cgKkB9mb1v3chc3amENVbnKjsq9h3ocbG1vLhrXDdI+HW16mXgwZ
xIZRn2ycNizvPLeIH9LZr2mjkPZtFNfujdtX+TuPhBVNrrKElNbH12rANssEE34OK+QVKc52h3MX
IEwQX6kMpI4NDszxi3d16nz2luAWx0C5pqC8PDXm9BgjL3AIOsENILKrEvzEJm+Wdp+3WrioaA7o
svGrTAAu+Vly0zApgh5X0xNhYTka69G7nnDREkbwohMZ63vfgMab4fdYt51PXcQwfLWRcdBMaD2f
RZYRoWnju95zijUMU1DTA2kp9jKraYyGw5IWEZjWKbmqOh0vQFiJgnm8cGPcIDhRjH5ex7C7wmMf
ZGrapbUf3rU+w4IEGMDaClKfAESWmRdVIyKxqyYpvQ9O5RsPST7ImwrAEvXY02Td1TRdXDDWVQcc
o0CdeFmVK3IkyQURC3kFLNfdWuQlduUYcomUbfa2rTUHZazEdpiVtRvSwrx3auxo7GWmtZGklvqk
MMXo1ohZXBqLH9+luj+ySllzR17pwN/1WEiPqQiPCzu6S5I68rZZKvm2lN1lFM72p3YJ+jtH2fmh
NRJxJSbbO5QV10K7eOkOu9u0h1f8KcmlOyM5qHiX+fbEizoNb022FnuWP/JqiY36rdYarE7NV/FU
N0RGaG/bSeJWn2qPJoRV6mEMEZOb7mXoqIs0Qn6JlsR7m/rdLops4hoRULJVKOLHTOXJkT97mAam
5GWkuQfjbTPnHzKBZ8MYMvZbZTVc9ADKQQLh1yKjMN4a0Sj2ljZYCZM17FySJ3KbDvvV2YllMrC+
Kc/+LBXjLYU+HZu3dtTOT522chXcNJdDnBlUF2P0Ih2ZbDwymLi/SrBwedT6ILW1Oyw+O8Xg6thU
i2Efi7SRbNKWsiDvK7q1mWvGUTReTOyw1r42oXnajtZpY1qZl5DYHAgqTqSwrWkDm41f+7RYCcWq
oR1gpGKfXNd1ti5zHJqenzzZkf0QaltcrA1yqbbKWSRFKf27NIIifg/021kJnzNtpwvdprVaD9p0
t4Dz20TaiNcGIll7S3ZldG1zm7WUM1Xt8gV/WxesEjOn5TaKh2NkxGorDPN2wvFHmVlMQw7Y+jps
xv2CzEBnuNd+kMLwSx5Po7FptIVQWbX91GlbYa0Nht20Qxa171y3AU4ncklfhz90IO4a+4nndnBM
tV3RFAlZOW1hTBKFROniD72Ozh5HW9sdaxEUlzyQlqOYwGc2lvtJanskVg8Dn0NUr7HyWpvOTKgj
r/aJtlVSzTPgsIwJdxelqK47TV4ZrA/Md0xAgaJax4E8oX0Zm2Uxok2kzZsxLs5I2zkXfJ2+spwn
ZToNfAobuyrM5BAxlHuPR4J3k2p7KC6UgqodLKN2kOabelzGj/U0UpnAeEaD4bBe4v/kBlqBTs2e
w8woHrC9mncMEJxbe8k88KoktwV2XmzMbkGnrTa00peH/XPypi8ALIybXBtfOxywufSzexe56zCH
Kf7YVhb4ppwJyx7z4m2hjbRKW2oLOn5b4GwYAcsuMA6QkKE6t/5nX9gxrkFEvE2rTboBmNG7opvE
vtIWXmnBJPSHOT3ghcT5rK2+Spt+60mRFNdGYC8VDK2MOH4M3C07Xqxxc8Lp1wZivO7lxiJ+QRJ2
Lu7sIBaoZqKh7rjPrfcOPmRPG5J7kqSP04AgS7ZheejwLaN742DOGszM6mxr1gZnWLbZwdGmZ4oZ
sT/jg660ITrS1mhPm6R5P47HQRunw28KTf9Nr7G0dnN+1f+7yP/dIl+IkDXWL0wp6eckjZ+qH/wo
3/7oz/V9YL1xsF5RgcwW9oyV+P9r/NB845CSDvFQEY5hFcWC9bsfJXgjWPRbYJBt7/+xd2a7cSPZ
Fv0iFhgcguRrzoOUGizbkl8IWbY5z2QwyK+/iyo3ri1X26j3RjcK1ah2ZSaHiBPn7L02e+JyHv1P
jS/+WtjIFMtMcDgZ40v6FzW+eFPDMb5eolptPDm4JB3Kxp9ruEYjYG7yTrCJO6pvYFYViT60YGL3
IdEFEkl0DO7wKl087fRyS+AA9RTX7Ypiy332ElVaYjOZ6dL3cwnDI92HVE4nPUdWg0k6COHA0Nfo
2m7/w5X+h5PDm2LXovGD2IRLC3kSTc/bb+53w4g1fG7POExApMZYgdwFgTspzySeYWI9/f0H0nH6
ueDlI7F/LM0o6njJ3VxK/B9KeCPJ7doYquiM9OCq6j0jxXzNgHufOtS45irDmnQQrVk/wQLgrVwP
jgLXGki6Czs3ikV1DL2EcnVWHlellCEDQquX+tYvE6xDKD2ZZODjesgtKF97Jyyrc9oJgs8YVjKo
FlnYylXTNvh+wSCyK0cjmWVnQyp9j3+LgQbJpM+ExaNbTpulMg6YsxHjDtyRbjqhT9ZqlAbjNskd
oWvcd8NA1qFBlJtMrIdW2DwEo01PqUXyD8DQCFoEyrW4tD4LFRELyRRtxyRYmBnLNzdjEq42TRxZ
D0LgwiU9HafDqmspfYx40oRZjnwNbSU+md6uVT9ZCkYjEWVWE9/ouOAbvdI66OaxjrZUhZDHGsMS
D1Yai+5sVciOLnM2QsKT3iTrR8seyvjUtx3PX9TlM3Niz1X3c1taD4adW/pj7QttfLKtniuXkKwX
rSbmEdWxrX1ap6rN+EOhNPjovFb8U5zrfDsrVcgI9NyY4ByobOPbEB+TXFVtWXBaGG1+Pz5tF717
FH4YJooUBfsJwuAomBQ0ibyLmZ7C5+5gHG+TyeEuSAc922M80tM7OLNZFFuuI3pEN7G5LImRM6DT
bt8AUJyrxc5tYQw6A57M4xNFqPXgTaBMQFtm3L/ars5BYzA0TPLe8BCXq/E6jsb5DsYCoHQmv/pg
R+D/N02TEIbRtRMvIRst37KVUMc3lbLALISEmOZuAx3cGvX0gPa8v9BiYuhQpCGC7tkd8OSlvXuN
jF5+MIDRXEZV57fgS6Nni6nfAXWI468TnL7PZZSpj7Vtphq/Mo9sPMJJUaPql9TipVld5GE2nSwt
Xb11OUd8AFve9XdWMsO2dpXHY6Naj8s7JoVsb8yew+uucyFZYVfGqLEYAB2odjbjMMewXpAicO9w
sTnjN4I4hvqJvy2wY0GjvCcThNkdnpBkXUU8I51VWsOakZB4mKzlzlPoErFItcy9JYc1Rx/gVfUT
V4aXy0PkP++zuhrDHayounsE2K7vOdfzInDM4AInVm3JfZab1dkFrFuvwJUwyFIpw/g0xOOHQqk5
4Gwitc/GMhCtKIH5FKa/KWBr3rZgC6eb60JvhGppcGmkl3FmtQ8gowzjgzFgV7jqrdZobycqv3CX
03cf388F85H3iWMW2X2o0vagC6MFuKqQxc9qUbLMU8G1ZFjCtdTmiPYlCCIuRG2iwQpzP9e0BkPe
nrohEIwDFg9ypg1uXGUEvMdSLS9F3xLawCnRZg0tncp6SAYoKWtUX7F81Lk/WDdpGLBQUOVk1Ytn
j+ISEwZElmNe8JlGFqX6AMmkTT+1oh0jUvo4RH+xQ7/PPrasEJTiOpzd9qbC3cJRREdGGGw9gqjJ
eEQrjz+Gx+nUNR73vMcBekn72dYf/SFssq+uV1p0i5wJdxWGDmVZNwX7z9ysrCGN5DEsLb+wMDtI
0zzGlk3HwRWLcMVIIvNTomfOoNT9l5JW3aOrhhB9gnjnETm4uGWq4f1UTcY267uY83Ldre0hio+U
q+EGxUmSrYpEjTgHxOTSrCrcAyNNsjuhvTVGgj6EGcoOaJAsOTbUC8Axr6tjXfvmhwXVtrYL85PB
DBPTGueFbCppRsWj9g8is6LPOcjerxraCtEFbXnT5/JqGNtm2lIL6jto9dEn11blFoOfs6G3a9+j
rCs/CScudlZpMkcFsOauzN5rb4MI/ohXL0k+mGxwJdVR/t5KccAHZtfvCDmgPFdar8s2mrcoywCl
53Nx5TK629KNye9Y1utPaTDE75ST346eqQEUNB2O+6nRuGuqco8zLnkXdTJ/PxZOF+1ajLtXARvY
Js+a+ZQbAd5WmwGcaoCAMu5iLJkou3pg06kfS7eoY2IEunLnE/nyMZa4vgRbDwNMieiamKhBX2qp
CeZhxLgBJdF9S1qv3eSD4xysOY12wE+tixt1Hmd+0y0nEA+UA5sOFjZKg6La+zmZ5szY7Oroxdra
weW8S8Oq3tP9GDYtv/ExzQhNZZdS8lgiAlPbqfCGS9M74bugjuXeIFpx5xqBxIVlzP5uAgh/MeK+
ObNgTwezLKfjaCythj4b4ci27bpfUF3NMKWHuOzkg0rU/MU08/RMft58bss2+B4P/F/HSb8Ucw42
cv7zOryiq/qmY9tUhe2ni7sTQh9zQpLJ1+Zoswk5BlqH1ATuEPKWH35fF71pbFIVeYitaTdjorc8
7Lc/V0XABfFtjW5wajAbPSVOwsKA84Ya4/ef86ZV/Po50lsMvlR7i7T5589RcSWHLojw8SAAYU01
W9bsEp+1q0MWjH//YYuuk8uJk/kXkwMRRh0Z3DI4YfgNtlVF5MSrCNhIhuAPjeFfC1mGf/RPqcVN
QT3/tgSPAq82tClPtpzEpRwovd0xyBlx9+QieIyUf//T/uHz6D7T9CWRRzrA0X++jgLfclXmhXua
dRx++HsLKmmAJGu3XORCXTJxeX//mcuT98MckXvHj2OYwabicPPeFutTETl90PbOqcWkq8hfXNIf
WFDZgUuNXIB5N39qTbDw0j1ArKH/9UOKws1dEog8xiqu+eZHE3ramDrP5GkYkvYwjgZ4OEHM+O9/
5q+vAp/C6CWQDGgsTiY/X9o8tEbAMp08RVj6DhNsvr1HT/UPF/OfPoUDJW61RVz9y1BWQrNsXIPf
8iqvlgnSKEuT9ff73/IPj4kbYB+wafAvM6g3VyyjDZvUSeWerBD7XtLGPBRqGhGbotsWl77Wav7D
ke7X9Ys1ndWEnwWqk4/9+fKBbA6nMZfOyahC+ShgmqI7VJQicPaDLUB/+Dmym3lEfv9Tf11ZMFOh
ixf8WlxVb39qgI7FnGvXOmUDb3cIrfzcSxrddKn8PyAE/uEn8nDgX6AGXyKTrJ9/opePYBfQ3Zxe
U+unQlTnuUP6lzuLsmM5wenlqfn3v2+Z44H5dZnjv518KTMp7ZiW3SmXaNXLAjlwbvrxnoPOH9/0
11H5z6860ydmbI7jYRH79U1b9IQm6wkyxA7HaSoKsHvEzOb3oL7bS5Ui0EdhTZmsR+o6RG1TR/6H
oo+M0sDhcFGhxIuI6hFxZ1N1ziXCVj+TgMl/f1l+fcID/DGgXFiRgGK89ZOUiTuCPAx5wkFN2usk
TOqndAG3rRRNRVBNAWX97z9S/Pru4iTirVr0BphZ3g77o5x+ScgedzJ8g1pXwxNHn651/8VvBVtm
XIfL854m4kIUUfOklAvt2wYfct90Fk3OJhrmZkeVBFFjEnn8r996VC/YozCj2Ny7V7HCDy0OfP3x
rHze+mL2KbpNN4VLiQq1I0cvWdHA/VMb55d3D+fQ8jbQyuERZZ748wvRJN1S9E/zSTmh89yZKYKt
qSl5TPUi6v/95f+nD6NvxPxcMnP+5dlEpgz/vwkYVkRoRtMyC67Mzl867wxMkj982C+3ml+2gFaE
CWWQ5ezNq15khqi70JxOEn8wtP2k58niReSU+PtfZS2D1p9eOTwvOKLYEfhxkr7Yz9cwt+NEy9ob
qSBa0gBMznDD2gAnlL0PjWruznWq6IQ4kYOGG86z5kTi2S3D2GUbrBp9HycZfQJj5LCEkG4GVu+h
zST5k1YWXS97Z5KGxfG8yTgcj8iybvuyChha/f6X/Hp/MLYGmEMW7yu6qOWN/eHpS8oJ1WLRdSfg
cP5mRA11LpCj7iNz+tdVFx5angFIuwhlvV+UV31kWr0iH+bUmtI++hYDCsCTTbA1LA0xu9R/7B8u
u9cPdwlhD+vhq/rDF7gM396lci5s0bSuc5KNdr5KaalT64TBh9eGyEI4EJtmzt33FSPTP6x01ttH
hAE92iYJUhicFs4b1/75yjo54l005OlJCDpJ84ZMKJl1+0nOg42zXIf+ZwIdMmcD7VJ0lyBCZlza
BAserJ6khZVlpdO9ORR0Eeds6dc0rbccLIaWv589nqOWWOt0P/Dvv/X6iThiVQFyOwRo7ZFgZoRj
3bmEFH2A5sR2Z7AZ7Ke+FfUJAlHNTEt2+tYdNa2xLkQYSU5dwUafNPBp4Oghr7x2TQNAlSmy4g7o
e3ppZY9cw0nkbTUJY95XHqxwutjlvDK9xiKIyEzNct157oDCwGnrqz5zAAp4eQ3goJqamQP0nJxG
PxFrR+UuQX5wUBvAcAOAA2bUFXyG6plp1WKdzEVK82ioRS6+jK2f0RQ3Ut4XkO9LM3SKsvhWTZq/
h+WOTwMYH03vAHp8fJAq41TEvJF/OjfAtl6LT5WFdF6CfKlrmpp3LS5zd/pGt5xcwUxELQf3qSX4
+Rj5hr6vNaDJWxT4eXWVRY3q7zqE7Yydao+3uxJFnUFXRaq9aYdeNDukjqSrmfgJoSdU2b1Xi+6L
Rt850+GFcI5coByc67YRSytqzLnNmozBZsdPd59dwp7mdzXuRTSIVupcKa6moqMB/5VYuT7TO1lP
fDx9EDpX/RzTCPeLSdpbjDn8G+HGhrgdRrs8NjodjHe6SvjoJpvZtQITSWyzinO7s27KUbn9vUiM
uNtkPC7xLefVql2LyRtRdBjYWZQC3Jdthl4Z67kuARRJiyXcnSOeoJKhIY4mb0SS4Chyg4+xNvKQ
fVUgFa/anJ6WDwsHiGzOGRZodkCXEWWrbh9E6baE60I0zq7LGA/lxUha9obXOoCePU/fHElaDbFE
ancS0rOnc0gjxAdVMlX6W9DP4a0/Q8v4uwXn5gNfxo61eHBSy31OwjgGaUoiDX7I19dKLnYUc3ln
Rs9O/Wfmj7TeRncSD0IDbcU2mdCbt3pEw+tWujxFjS8XI0fucl2tbumZ22k3fMaBOKqdxvRz+/do
RpDcF7r2UkiQGU0/rvJwUIl06cQys0YFnXL80cKkA/+6/XlyoMkY07vyrlyPeQSMoESnuwopdXdG
Q89rWtTGEgs3OVxYJ1SOvUOGEyV3XdnwRQS52O2uJgXmvpxFoz8N2rOJzMo9N8vu/SrQw7Wrc/Eg
05QwtaENk+mrbzDJ2GIKtZy7SdR0geOJ2tjm/RsJu1y5jAHiahXTruBZcZjmYHlyetv7SGGe9UhR
275CqZknqkamE4YIktcs4W56ytuObv2U05SErFnOPi0JnBynwjQ1rTY65L1Pg2wmeXz8e8f/35z0
D3NSsUwPf9jpfxFDnr+W/fCSTT/OSb//of/MScVfPw5JKQy+KyH94C9gNQ7tkdfjxKtu7vuU1A7+
QoAWIE5mbklDY0mS/T4lteVfzNopsqkn/iY7/qsp6ZtSjtrUFBJsAHpIjknW2yKV4itu/TmMTgod
LVpIFOt3o4jmnT2W/T5pvOCkMC4aoz7WjYPQiwyegMgs1R9ar8A11Yhmb/YJeUs/XMZ/GIK61i+q
RotLgi/AtCSQMRbznzd23bmTm0FEOHpEqlY3AYz6Gx8jCd+Bo02GPbJ6lwjHgNgKRriP7ABQserW
hQ6G8AuJG+KuQzTZtNt68lAlzrURXaa4Gfu1E3fiCSBlD543VzWxI+Qr+cyNMDojrnD9DuIXe7B/
gGUNGdnMyj7eiHx0Mr1hape17+NJRYdKGwXvWuDmzb0fdgilHGhcBWOCkv5ai++oIk59qwmzb/wh
hvwbjL59i859eB9USCjofxNKTk85h3CFpupzMRUmKWEoCheFXp2uE2KVEPBkLk5OFVpxfurJhoRe
hX0mBwpuO3dlw+YyRuMO8/QHrHPGntKlPWE8FvthsLuXxIzbm6Bw9Uam3Rn+2qmuZPfglYm+FYEG
k9hhN0JFptA6kTSeMKRBnhGk8tI49nRVRvHOSFLgU/EgqnvDCZ5MVmmGDl1VUTXl8aMVhjVazMEd
rxGyG3cATQK99gDjMlJV+iry5ncmJr2bdsKgpeeg9FbMFkS08zPD+czKlq5oRwMxpvtPLQLrXd4D
qqvvFUf8dRH6xa0LWQ6quN2K7Nou885+n0ZtvNKs/jczQHVnCi3sxPn4MLEirsqY/ZnTg7vP86Lc
1V4fZ2t4+JRhHKO2c+mJg0aNtPXmwFiBCWzARTHPcOaeYUkTyTuuenOmmoRfjkH2FAk7OAVC+qdY
mHm0CUszf6zJdXyoFs5kM8LgIDPCqN81XTJfbKCYV7YyvS+RF8udE/bNtmj49XTvezzdioFQUhEc
wHV3dnMz6mYFbCJ+znjsVwCN9LrnSQPlG43gl9R4CSxHnd2xG7a5Q26G08T5tjfmklFnYvODevs+
Boe0G6C9g6JLYh5pwhHDHSqxbkIC5chHRLYwpXVurEI/GLYuE95nK0pjxqPT9HVJ5LxuiIjdIG9s
D+CQSRzo01Q+ddY0t/iLY3FklJCCUx3tKV7PPYzFvaqoolee2yE4s5rCwyoH3r1i1BUAcI5yEjVk
FxoPLjWaR88+74m+aMUZoUXlkrhp5kfl0VXBuZej+MpkedYMjq5sZwhnCth0m6JFYqO23BSyU+i8
FKMzSqTOY/swj/UylgkCLh+g12s8TuHOroJwUXIub1fsN84qytng94vjPt9Y8CLuvNJM3L2XVfKY
9e37IB7nzx64uS3TU+cYEBCLtJHU3k0tjAoSvjc+qXjy21Xtkx8K03FG2ZolbRYgJi3HaVV1rfep
DL1g2LhNC16vQh6vLnZRoywR81itisD3ODGoPi6uJkxpiz5AqWMVycrddCwiBTGLfn7jMt9rVyqJ
rJsud8Y72TKtJxs1RokylV1+4/BicFiFQwTsUFXGru1ErTZ1C/NdshyckRSDhUZ5V3wIQRuS1Wb3
1VaTaHkdNmMDZ5oj+8azG/Mm8dPqwassI9+IIXE2ZsU/lzyjAXzJKT4phpnXMOzi28Qas/c10rsH
3+0F2d7IkYt6zLYszyy+bpdlLynQlHLFqIQDi2G38paee2481nY0j2vdNMG9ZXMq2Xqg+rkpdSvb
HVPf4CtBFM2JruH4FPloBxURKPcCyMEB0emGYTpxWdFQxQcAfMpc9U3snOOAmG1vJCMbEdlMrSRk
fLeQjz9WuMPvvUkX4oAYJLqlpVeTwwJ0kIayF3efqskkqcUhK9Ldt0uUN2a+7JkDEgFcrtC4w/xC
VatIjC5xHjYoW8aZfXyDpsjImOt3fFwe9eob63twHxjxuGs82X1CpcxHRIGJsZi1eZdOdnpsM0tv
m9FttqwN+ph6WfioMiX4Cw8d6zwveYb8YDWZjC9Ww5LdDDrOKteYQr0rEbkBQ6HJisnj6wSEPj0m
4RFN03DufSlfb9vB8ONzYbZGjPeZH6mEt2Ws85La5rgZfacmDlHbH1BO1Me09rzbwI4Fn1q8WE0X
8CC6mX2jjfoqRYeHSAJ15uSHL7qroC0QkYdmnARWURgbWqD1tq6d9DJxvt87lYFkap41hx1edAdZ
sj9e3MEy15Y1WJsinqzV0PIXUEDGJ4KnmruWzMKz4zbIt7s6Lp8cN1AvCmvmOcNNtIGKrfdLXfI5
N16H8ADe187kJSwdpJT7W7gO8RVxXipGK2qjk/IbTYiMHWPHFB1aye0wGZMD16EN7N3UEjy90fNg
fpBp35fbRjbZZ6f3omxLbIet4XJEpMFDY5/mVZ/3dJH82Bufy87P5z0YVk5mgyJwMeni7AMlHLcr
fjacVN0YpgOl1pTvMh26+zQtSHK0ndabibmN7WtOu7JfCQqvmzBDYEaJVX2aqrDf9YNRbKre5H6R
Yj1h3LfT8pPtYtI1zER9sQSBYUT3Ossm2hbXftOJq47ljLeom2Yc48pSK+ouq17h2SRHlulQ9sz8
9KkzBNKTCUPWGtVYfUoJrvBWvHWGs7InUi/WxKGSNmsQm3Y/xmZP5zqd7hwpknc6V6a9kR2K0lWb
AwUYuu4+CkY2a2jI17FbxRtd8YpdJXjr3E1AnE2HFSABIeYWDlE3Szp2mE7ey5jq5rMfNDVRRrMR
nDxMYEuB6VrttkiZekxi7h3Ate2MYhXuwAoftLzqQaA6qzrJB2uBWZIg76WpumpQfxGPyTqSYilw
QCZSnrQfrRRi2Z2yncLZD2z6d7y1QKFMnoFwG1S5PCEmYSdwCIVoDlnD9dzgEYDD2XsO9VeV2/47
rQWCA3Lq6PqQ63z2Sb0j1TewazCjMk+v23jKkBKEXnFJSXr70FpBcy/s0fvUEOW6ryTmQET0mfHi
gDM8cTRtSsgZrS7WRgS9dBWj7wYj6ZEBkBS1uLWSKC5Ofp0EnNW9+ltQgkJY52ZkHmvm3CbICAUw
1h4ImdYDMcv9WfqTVcn/Hes4jyX99Idjne1Iiw7sf5e/vu+f4x+PdN//wPcjHeexv8gyowW+2NUY
/HKq+n6oE0v6pETf6gqTcxrgsP+XvgI/pCG7DML//zTnETXJIc9EpbP4JK1/pXl9ZV390Iglr5Jz
HOGXNHY5Pr7iGn/sMleEPMTV5E/XQTkbc7b2x3qadoUcgw8QiWzyzjXtERVF9blzHeZQE87T1ybL
62CiBW5yJmSCJtEyLiR4h/75NLm3PLMdj3GV6wSyIWuJOaj5AAoZG9S9wUZLnuJA2iTswhi1Peyo
Adc+btNXuKGZhwbHD0fhxIdf1AUL4aHyv9kY13HOjBwCtTpG3iDY1kIP0RYR7n6j3tWKi/zOKCvP
2tZObDlbMN7tfOZaOjZUBIIsTD42po4wGUMUVgRDwZmn/r4tHNp0cBEv9OsYB3rWbK9HZKkPZWHF
D3Nf2eCuRbXJ58H4zOAgefBTB8VZXcTpHSvcpddtc5xJ29jFVTg8c1ancO8K4A5J1iZriS54HVQc
wjzapDOZHqeUOBcXHz+CTjD642iq5mwhWSITclk1LtBNSIbU+J2mTZYZ0fQOueNAiKRJY5DMJoRV
lre3kiUpRP0dPClQPYkEUmOmmkzfy9xM2uuaTbnkLhQsw4U6vj7m/2v0/GFFoNdgMsb67yvCddJ1
y3/rOvlxYfj+5/7T60HdbjLxWxhgCwlR8q/8vjAEqNtfPa284v8Rw9s/LATmX4jeEa5w/Aos6bn+
v2nrvB3IYJVl6o+MntUGaYr3ZkA3mL0fQ3+PaE+X8zUKSfLJ00Ws7ORkC/LAxe0L+JfmpRZt+Adb
u/TfTJ8Zc2Hh5WxD88gOGMy/+fQESqqb1V12ZJufrymzSBy1Ojq+c4GWw+1j89A3LpghpOALxKLB
OUJIolUiNKym93M4wLRC4EqyaZVJAgECMdEzzxYBaps4EN0ngzlenbUcc7s0GeZzmHjTsC27GtAx
+vLrwCOcgW9Jq3yKHZ1dVFyqr17qM4RpkmTetbEdICRn+niP6thbt2mo9/440uv2+L418GSoxjRX
K1dz3WSpyyu+psuAfyzrZ5sFdof4KYPMQ7d7QgsnVjJ2DAh9+UQ0VvtOAHyhFuAcS66bwV36oiLg
+rsx8Azrg6nCKNkWQ6TblGrScJ9iCPYVqvYx6ONz1ZMqYq9GGFTjbWN5A+mPERm7GB+N2CdBYBLR
/YifkfFlVnC8Tagz/J3Vqd7cAK+23SOdMf6fRKUF3qNus7rcy2ZZJY0scVfE5rUEAIkOtbQY/dn2
QTDRjVnWGhkC3sTYEH0u5im6UR6G4YpEDVKzvampVwLv9ONMqJixLcWot0xTvP0g503P/1oGS+2L
mzbq4vmp2a0zM7IPOeM78EBw4EYotY9tfkeLM98T9WVeow1gShHs6lb5KXBo2ZzbguOU09TE/mYW
D0ztceLDsrTGAhveKTnp91ntZo8mddnKy0vKSlTdRJFk7tfFlHXPgBhwWqCbTRkYpCGUIsHrGdhP
KYfU1UgDnh4X1rUkKPsTKNwDG1J+H4NQuVMalScyrshbQ5vZG2KUJ9ZbkkwmGmatIg0tCLrPbkUe
RZHF3kbbdnLMIgDs5tgXZ+QgHcGDbD+o/fP3lZLlqjFETMpiFbzIKFvCGsI2vVUoxZ8jBVBwje/E
vJBbOZNlmAqDiHHJn+KIat61HZzysYE4alv5Q2rU1pOUUR2tLSd7WWrwD5KI4EXC7+zCPHSWSAG1
Yg5bHFt7/BqGnf88w+baBvXSR2RN6J/budumM9MSEY/OKqvHs3Kgi+dQhna2mulfYsOqDi1zliPa
cnkdVp540tbgX4RXjoxMR/o3KfEucBsCrCBV99BhHrmxR5doB7uwzyP+iAuibIqEqHbvoLsIfMZ1
+tiUcfrEHc33Wg/2eajm/DCUZX3JZid/qWEmhcRzRd4pae35tnF7dVX0aIcQXwu1Cmvfu5/SnjkK
Fk2WFVsn1/7U2nfBbEqaIbwSh1y3oUGXJklOpYzsm8EfuivV2slHuk9acQYazes6U8k1DcHmYYA6
8y7BxXrCAMCpSCfBU+VMKTgk2Z97F9/3Vg9eeuJQMVs7UcR0IsnLPNbw4Pb9bEaMnHHHtY1yv7kK
uhXz8umjTgHjR4FxLLO6OJJtcI2qvtyAlzNXY4BbQJTR0Qrq8+Sa05r8S3p/zvBlKEd6f1mZH0yE
HKuS1spGiA4SelJ6OwD65NFq2XyuQ3c4m82Y7HIHipAsaROlldvA8fCnQ9UOGL6ncXocAM69YI5R
d1yQ8IZmyvBx9iaxVs5YbHhP+k1V6PQwYmzac6iX0ASHijZPwuyQ287bYozNLvCy+ottyH4/+wVn
bR2a9lZL7eBpbvtbTyD+WStGpOvUoh7zO9f6huuVvipn2IFHGQBRgPGl1pm6hsp4W6s+uFiVFT1a
Pu//TL9wp+2J6ZpJIsC1TDLzOuiz4GJUhXU3aYVTVXQT5qRKQGLL9U3eDBzgBC8qyscIWJITMEIM
x14fEybMtLjTcoPQFQv6YJfXQ9Ov4E6w1AAVw1bEPM1qHPFOTtRRa6LdwnXXyOkFWweJh0ThtPTP
ujQ9dFPXfM6kR3M4zYhmzdDRNZWFl1klx5yu3b7hdPkg2pSTskd+J7ICxOcDigdiXbLmfVcOwUW7
3nytQKg91+SFsqOJ8T5PKlI7eXu8q3Icpy+TUaXTmvk3gDqie0+cHdU+7IS6QJCzT1ZuLVLypvkw
Al67JZ4i3EwOU0ybkvGOna1+ksRhfvb70vs2McfOV7LHVY1P4suY6XSL9SHAi13vRoz+54kBywak
ek+CMd8T931nHH2RpRyfu1w919C86MNZWKYwF1OT57HTfCCPuN9WHm1y3y0SwilkmkEqYLTeBar5
6EellFuniorPdhT5+7LR4fUgQv+s/BIilJ7bYxz4IG8ysGKTxf5G+HKfX3rHhNdIFvB1JqZ+O/hd
dSKLFKhZzwg1dTL3MuZkLRqqHD4SX8ZQvA4Y9nSOoX1OyuNwV0edf0WnYfpq2kM+LCg/tuuAa3zO
x954iGNXPgFJZenJjMqhX2uk5bJo19C75jDc9iapx6RF25fEDEuWJdCgmZ9PYpWGLtmXxIwuzwS9
dpIbDCxmJM+sQYj5zxnKx52Z2M+IqysGIKX7zo8i7L6mtq8W2jrL4GTdosswcVmX18sNRFRui/1M
SIKaymQTpI11DT0uPUY4rgleKavbKrLs957fq632jHzXNJVLKEda4n1Bi8BgwsKJAGvDqOz6OM1m
d+e5kfPSx21O16mv580wquCdcNN6R1fY2jEHEg9wT2NnXRi1c4vznfQ/S+ngLo9Kb48iqVqPJtnY
IYFCa1gD5nVjiuvekfoU9Ja/RcrQfIWxZ/XwxcbgwFDDO2AXrNddzoihDKfutp7z+jabaoAgsWUx
Y3HLNScpYz2OczDvQ9F6H6kFrAdt46ZeUne9b35hDE8FYXG7MKsf3Sb3tkYa3DEF6cjSrsyeugOe
KmyyMYlWaZ+CZKtb4yhLq8O750hGgIs45SWpW8ItOzAEJ2vQhJSxvU2QLHg0nW5XpJl7G1Kb7kTC
Zj3IzEl3o48Fe2ODTEjXmkX4YkdDs4Gf+aE02+IGuxft05AYqT37XblTEH6BfxoTMzHhHawq9288
4SHZML3kiQJNdlgpfAqQiVC6Og3XxBTRYvUEg6sjUA6xXlJ2b8eqVvG6dXTqIvmvKF9VhxnGyMZ7
2TLXGok0P0pzwiqTNSPvCRo4Ho7A+0LhG28BIVl7Ajvna7TpFNMcWnW56i1zfKeYTr03syp/71jU
gA5ZsMRThk1zU2d9cJ4zSbUSueHR9Gp6u4QT2Fg8K3awla/CI8iodt7g1ElPab+MVRIlkoESM6gO
RWNF3Vcb4mwXYPFBqOnXKxJIr0JF/gkChPbk5nFzhxPTvnacdroETSs2QZZAdIoafYrLcd5GFP6P
s/TPqSMfIglrb7CSC7JVwa90TkXmiU8J+rZVy5CTjGSJcMkrEE7T9TxO5Cut1BiTizUYxHva8zMN
us8wu+78mjDjIFaSc70gHrtJzHXVl+PetA2QkOAUyRO3zkkuim2eRu+5LfZugMS2Jk91wLdPcUNM
+I2ioXlNh+RJdA7SIdUPkCGynGO739IiyLkwAD3AEAA59G27XiFGKU9R3Ni7cvB3ZG5NJz9RN/Hk
WB/sFjfU2tcwU0xJFrJAxr+eDf1/7J3ZdtxGtm2/CB4BINC9Zp/JZLJVQ79gUJKFQN8DAXz9maCs
e+W0LZff/VCqM8YpEkkkEBF777XmwqiZ9vZmLqduVcocPT2UszlO7JcJpd4+ITl9zcRoH4SOd6dd
hpeVWyDl4fF7NVpvizU0fMbm6h4qaKsnx2rFrcqzmGCmUa5nv2Gbg+F0jCsPV0/bzWtEm8Q0Sybo
EIGjS4FFcxekyXTnCP64xM+28dzl1AlV062RXbarHyrmv5jp/7ksdS0HUzZUZs8F/3QlglShnLK4
9+MjscmUdYb2wlMz+6zSTp+6T1IUVKScpQq2bEKIfn5xaus/iBSxosOfQOGA7J/0kcX+/mNvjEC0
xp3mKj6aumw+z0lTnOkyK9pIQfr480tdiyq4lL1w4lGQiYXKdHWpuI4TF/8vl6qsuqDR7U/YDaeo
/O3n1/kT1nC5EDpP4E/Qikz3GmSVliTNN6kXHfsqnHbo05eYZZpPWRF39/AUUAEPgRIxX3r+WnlQ
B1lVIsZYoVqK61Dx6d4+0n/9o3/oHyHuXShSf98/Opbj64+No99/4PfGEcQE06Fb8/Zq8OR+bxq5
NI0o4lyiWgMMYsuT9LtESNq/kPmxWC0wcaFSWnrQ30EK4hfQ/TANIZthYVt+6l+AFKR9JcRZ+I30
U1363IGwSG28UthC2+mGwov9k6hzfWMkbbUZUyt9ZGNPv0DrmY9j2EkP9enCA0pRtF1sO29ekA20
WIi91rg3Iw8sjqqmAQtxhzOXOHp5U8daf1ZdnETHsrZrKr8CcPO61nO049DIQVtn3nuinsaHvqns
lu0Av/VJsVJ9GYbJOQ91779XukyYQGYNKXcdLXZoySWTl47dUwUyPg7OkG0TYrKhVBeBAzo2t90v
vE7Zb4XwjlGWzRfi6oYPXVzLxzQ0es5NsJW/dvac30XGcJsS5kg9XsTJyxza9asEp/MBhByKxalV
Xw12AI7ZkUPbqtHefeUOyAb0ZLf3iRPpWxTn5rgKGjl99XLDeCiLZMQpNuTRZTCs8AiZkYYLp1cT
H0Jpy7OlkjRZi2SGH6bHXr3OVVTQRAnbrTOE6sWc7EivbT/390iAbUyvxMI+YQ1Vd73TH4H0AveJ
xyza47b32RnksBclwPDNTM/+KVcRHGPkBJm3muC80LRBVj+vVFqYEUDXMvgycXKtwPQ2nlirbOhv
XDxuaytMCagN00WOYbrzykKnQIKjDm6aGZa0w/CsgJBT+ReAokG8Cwevfxy8vD5Ek6IzYIj2kzKw
Sq+DOM/KtZxdtDIczk+m5xsLcYmbE2QcXkmcz+5MDzXqyo/m5A4lxgIocrzhY9bTx3B72fk3nL89
svVwowOXjpCqoesJu02Uj8k2a4vmrlB9s451XE8r261q2iQa7aWI2+7UwVpTtOx0dO931VfMIRMQ
r26u442BovvrGKUZ81JM9CNyhrn7XDQwyA4h+gyKIJ0cB7uot3MwJTacapd6CVH+vTs2w6asCmcX
oH4gj9vmSGCWAeNUHZvj3UxBlryvBaOL4WE2fKqRrYlbudtTQseP4+Sp+9yiR5t94duFRrBWeRNz
b7UslNGexdzQJLwIl5yHS9TWwQafFUpV2Q0vIxC+oz+Z1rvI5xphW5OoMD/JVoO1KNDPrzuTOv0Q
Fma1w4eWrwreUIIBLO80dTLdtQCseL3tZr20W6soHVceVu0V+0+5bUWVr+vODHeJgihloF7Zxijt
Vk1kw8JPzRtUNeZtKUDy6VI+Mh07ZKNwznMlw/UkGkEBXUwHIga5773WoAkHFFubwm94AmVRCzgN
5UT8edvbiLzCYBcnc4eFqcm3MRPlI9yu8dzD4Abznaf72ul7Tk75XN+4bd2frKTPHyeTeCCI4K6z
p1DqHo2gfZgVL2aKQmv27XemwTKQ+SmupFJuEmISVmWctM8G+SqXbNTeGvGvWkEsNp8aSfdy5eeI
MoJWBvQyEs2hjbAM8AI+tbEEu9Sn97Ys3gekHjCV58WmGjskXfRID09t89JM1mFdoOWIxQClv80I
2Z1daBypu9ztcnwWtq02YpiCI/GR89bK3GGPbcN6dFF2b1ie0CnIxjky9QK1AMx2USy0aI9RRG4R
oOszPYz5g51J+RHTfrKB6kb+caXUyes77xmTc39TjW6mWaRa1hSvZO1YEfZufBYzLSHe/Gi+E8iu
VnERJci9WRtJjvQP5Yw+vDeC5DyaBLVsozbSu9Ca+3VHeOR6hGSxjuK0vuSLuddrcv8mbaxX4QbU
ddjadzrM5xXNnW6btwOhmAjz1cOYqXQbzmj41m6UcbctO+FF9emsfo6hsHDP7QHyPoJmTQ4r8LbY
Ue0dsRzjl0E4xnYoUsTb1Dpb4VdQ3KTXI4Hy84916fv3qosqCH98/R8TCkrL6Y2Lk+rijkBy+IFZ
JJ5xzmVf20l2L54ZySePOclDDeqFs1otdlkl+9th7vxjIiQNY7AaiJx8K2PRVXH/FEu7PPl4+F7t
lkfatuvxrDnp3UL1bw/acMy7tnXSNQCinrdqnJ5QzsCCyA0zvnREfJ7pHw5nekfhQSiHrnfSghqT
PktmFt2ZQZscYiKg7o20J8kxHXwPtZUdbeyksyBldWo+iaxSuzxN8ktsZeE7VcyjWuWV0/46xRYk
h9kY4rOF7o+U47BGPWbqT3nXp+sZgtizPeCNqcLEQ+aZxajOvbp9V+NFOc8qHM+I1YYIPpdIeN5q
9eiAb3+yosHazWVSbaaxBqHoIoj6UNVVew9BFboP0EuAwstqz46uX+mtQgtTCGJXvWsyJoAysxYW
4s6Ep/KEzP2h66c2uYsaRjbdR1G7AbpHqMhmKj5ORpQVh1J7TfxBOlZYdACB3Z6dKBV+QgKrGiws
Z32+7U233kxAMvJtJfT8hXaJuwXKQhHRgFNYLdQhJCgNpV2kpn4/ivx51Lrex2hmyY1g5sxXmW3o
QmcPdjV1G6egpRgZ1aZ2mfT+dz7+XxQXQNddzH1/fz5eqMIvZZP+eEb+/Yd+PyN75i/gNy3/Bz7Y
93OyF/ziUduh6qCuRCD8I3DMQXWBNgnOt2faBEUyjfz/52QZBARL4o5eFPDoMv7FOfm6vsRbSi1G
eQsgFfvdNaLWHNx6ECIqjwMWkHidFpFzZzdjdeEE8S8d7CTRuZz6TYaGSCqYtF5J4wfwPRiqzeLo
LYCaGbHkBbVh8B7Rl39mWPRPlsLrwp3r4eojxAmHL4Plaxt5Y9iWB+WF6+ULb2nkLBCCZCI6o9PI
SooupB9pa998Hhew0w/PwV90DSij/lC4c3E6Z8AxCJNCInPtna85NRJWzLRubrruS57lrYtjbfDP
CMj0I7Cd4D2RGf/0Jy81+g9SmuUWO9wthD8YI/48Qu/aLmlG32OMlpv6Hol79wWGFpbAIMZEFf1r
2ybcNSQIgsvx9DKfvW4aJMLQldU2ARzGsLzxlqnepDpUOL4N8Csc3Jef39ZrQB7RfA7ukgVAT/0I
o2PpYvxgSZ1aU8wR59BDX+qayBzKC2vR0WOF80eJQxmlvnnxyVs8elNqPjLfKt4XFW7ctXJTVOeR
13qP3YTMc9UMTj+sGPO1Z1MH+uNk+f/wFFANX38jnmOaFqIGybfJy371eQt6YQSndP3B8QCBPRsk
h4Q3bZSJeheRV7rJa+S6JxOqH2aKtnPMZ97BiRMgXBhLMFI9xa1vH+nZOa+R3TbuiuxDnqU2JD7m
zRSuY0XUxyAskFaMes1LbiETxte3ONV7i6P7ymhiOHOTBSinwpJxMRoPs3tP//amMiZofQs5Loxh
ca7mZiidT/7AnrJxm1kPWz+treSmsR19D4SBuUZMVEhwwHxofAAeEBA80lgNj1xIqh8dz5ZdsARw
pEzzN55STefbJLtN048PBvmgi2k8F0Lh72acNa6IjqVl+rYQUCjznuoB56nBROw+SOvGB0xVVy99
YiGeaIR9/Gbd1MNQvfhQpu4FqR75OqjJrgaxlQTbxGycV78BQvjNaZgPITwy1elHg5H2s9MRRRbP
MY5KwDaAYKdAv+ANRenhShMP7RtfrJcNfynDTUDXWYtXNCji8L2VpDhee3+EiNBzH99shmEDILCH
7fQ4+3Xwngxc59UF1v4YRyTe1YyXUfOWMZa/QBvQBd4Sqr49qwr+OSg0EKn9bZzq9kuWkMm44ugA
lm8aqnbfjhCg1hjyU4W8LIzz4wI1JADdBTrbbzta5R/UgFLOr1hPNx1HL73NOXi7q6Fw5WvZ+thY
o4qXvyZ/KyBI7n0F45UJXhHzZOiUfCTJlP+mEQui0V50dH0/YegcXItbyttdvXyjo0UlQAwg22+I
PUUIOaFj0MVGaFCP8SiDjKoXm/Lb/Ze6c9Z278utSj1vAyBXteu6CMTl7X/ThWGxzvEDs27M6mDw
tz4orxs2YxQEu75ueYDV8nq4XYpPs22TMLxhoEwgztCOJK/XGkMXlnWzsWmf2KJHAu2L5NIBma4c
qp/U0k90nkVD/nepw2GXJVTgoW3wA0UWm+I4mp2HYjbKDXykbdvFxn4SfTJu6gh/42NFPUxQXOmg
4KUi78KzRd3MsNLiOD8ZxHmTuDfH9yN97/FDy+1X+xbn6761mBasZiYZK8NHhF2C8lkZzuBwn9vn
aokQ1/GEgroIpl3AnLJWhIyDbCdu3E/si+MvsORhPIDE1rCfS/3sMt1+Q1HwtRvTRTqpi41amR9b
Qap5pSZ3xfjWvDOWzPNR1cxPO0Ybv1IfBxTjdjvayPtjfTN4xnCQPpPOVS+YAa1EOV+wfEVfMP+Y
FzePvVMRK/dSiSKAhDfL6WwWY06jSC9hI+C94n1Rzd2XALo3bCKDo+iGhztAkNLpAm/o0AYrJF7h
e7tou2JjGvIdSdIkCDb1a2F6yQWlsCMP9WizZJvewrRr3rgnU0qGvQLXOaxYl/Uj2xzPModoHLiu
EbJLz0tufQudxTE7tKGTYrzuRYt71BkG/fjGT1qUS5dKmtULqbREDg3p+KpLP3qfOC4LZmml6FFE
8iFpZl6sN9JlKMimh/cJdqAKhGL0TDgW22j57DqwCGMm8i1/RrSDg+Y7TIpmEXyY28r8NW8MYz7O
Svb+kd4ho681tZTeYfZq0hO9SfvTHA2Ou22K9JQFVXgejSq6ZzqosJAHz55S9fusa16nXC+rf2y+
B+5MyBjKjQv8Z9Z5pzLjE64769feCAF3Z8Acbyu07U/wO1JvA/ru6Ni9MWzssTbXgTK9GxmWjb8L
Cqu4072l+93MQCdXfrUpdcusacjVuJGTVXvMjaQzQL8PiwukePkpM23+9xU7VvOOEDor/BT4Ywya
oq7Ccjf7WMZXVpT2zKXa1DgzuEEcTluH2KzOiT5Onl8eYlkwW1S2wJzQUV+bFaqtyQrbl1L7nEWq
zvHP9hKgl5oDX2sdgHKMs1ayWMgsakCbttMRD4p/MfQUvMdZga3dyNz2C7i24Oy88TtSd2azqHue
lDYS/ibSxvIo9VGhNpEqzYvNuBtyqWuxpicBv2ew+DRuRyxfO/LVrDPE+BHCEWZWqzcsVIyUhH5v
uiCxtE1Yi5tVMYw7K2W9R0R1mNSAWoOclxaQgOP6Z7DyxjohMhpTI5tJvgbcpO/BgvIuOSN4mLf0
wLLhwnY4y9eZxlsPppFlElk9lmskW/wVaHtg6nRj4YM6qEZ5HvteAOB2QEg2ndF+KWzyVuHwNTwR
1lwDWs3YH9vYYZ3O3+zqU11izc46sppP8URds//2sb756WtFz+gUGguwwWtY7esMnggof33fDZx9
cx+qmjlnTACt0XLhAvZTLvUteV0QFUQTlC+jVVfqzqKVy5eVV/yt47CQA4qGtIZHdG8ZI+3KBfVO
eoeKasxHoy8GjyaAlnC+0jap12gspycYKM6Lq0wWVlwuNGmqRscr2tXJgnY0o+fRY7zIuglrUSLy
a1kXPfMpKw1xqnplfO2aOtirfiSdj8/MKSc2YJhaemTXI66enbwOOvPZbiBm4Sgk02nXeBINeaTj
5Y4iOJ9XkB3Y1vvKR9VEAEFXPIXLN5okNl/TG1gjIy7sYpg1VUNnzfQCiYSojBi4uROKJatZkkzC
VumNT64dG/3T4OrMrdbxqCLlP0JoD1y2qiqgecHWWE/xbkpjIzLfJT6nZcLpxo4huunAChY4CmMh
ibHH/RZvOljKq9GdrH1uBJxBPDRUp1Q2CmNeN6whM0xb/kMSAS6kU5bMFakNqn4siX46poMyPmoj
iE9GR7rEQHo2RiQ/P0QMbVYTqoxd1o9vkHZ3Uwi0FMILbsjMC9d1bj9EPks6qJEeYEUEu2I2cwYE
uj6WAy2XqMvMxwJoKaEMLBIrQiqJGks5kXRunn6FDeHs/KEMDwH4XJiaNcllvIEjGdPF16IhLCmb
7gItxyPPNQeDHjNf0FXizsmnYTPQnnPbKT8AeV98p1H4pN1+2iVsopukVuNWS3knRSdvUfYVD3zb
7MuFzk7sfDkpDKmBoMLu1n7ubqMgu+1T6Lk2t+pOTFX0DrJBD7Pfsi+Y7ZJyDauaAyRtlSzICDYY
7u3cfOTkV2wJXBVfHVBBJ9tmsE48oxVAL1kV3ihD/2Ak828OnRZ1kT2v8I44nVFt8l7gH+VEMIDJ
YAduVxMdRlYQJVgh2K9YDbukvOlrCxGIjS71tk0zHlKGGwFZKA1P5Ew+bQjCNoMcNKVjEq+HhX32
8zJqqTr+UCcSK0fBARzPMmlBXJf9CBKSgB2PYG7n7dA/aJAnzQLW/fl1/lT94DaBXEUvg7JfUrj9
sVoDtdL1SdkhLy5cFuOeYeIzFiPYPlKDWnOhpKrT23L48+v+qfTnuuAiHRfEjpRUin+8LiV5ZifM
jg46yVxy26Dt5q2Gtjt6amGz5MVEp1stuuphOeX+/OpXo0fyowkCt6iKecH5ENfpZbQH6Z6Ybnn4
BvhG1GA9+8uqi/6E1Z5GL/+KqqEsWU7elvRZ3N8+wn8T7X+YaNu2sOhx/X3H7vm3ovitbX/77ceW
3e8/9d0Pgenhr8baDKhN5pKAJziW+vz7/8ba4C1c32RwTZEvTZ52nvPv5Av5C2C5tzxxcGAQyOS/
addJbxlb/+HNtWh8LBIN03YFzLqrJpqHbBjfLjGzBl1ys9oPYJ2TYUtKLRJcbIi+iXPTs0Zw1UR+
5G09bcxW23sPUu+hzuH+hk7Y5lsLyselxVv/rAnp3LqxQHcauUQPjY1NmoarP+Ys+kuT2rFfg6jA
QV8JkosCZ6RiieSWOSfC36pjpthGe4cZzIYTab02wxSHPRLB/URrcQXQVFI44LncOYrhc4YLiNPS
VH6UVQ1sB3vSsdewO2AnYNykWBTdQHZuEjNTaFhqiynOni3FbIWtTLIF2ZZbflRmX++twZhPxLyQ
jMPe5n4Kfa8CrZBXGYLgJopuy2bq3qVJ5591MotHyM3Wpsi8h6E3g1sEZPXGz8kPYa3l2G+npDB5
/YA/nljrMBHNHk5/cRhjTruNPT2UVekdodoXO9dgmgiyxrwrGOBGBe7qUqf3RO6w/4QWmI9p9LdZ
RMnUEyj1ROOi2I61FGt8ovIcJLo9wj9iMmvMJgBdZZwY/Vbb1KrntWJz2bSJKG9rF5TvltwAmDrj
2D+bnFC3mHu8c0RQ/V5WJpDp2nb4re38UA1We0ueQbhKe+vZ1bn+PKW9u23HhGrTS5kpArhie3Kz
nUv7bIOve3qUceJ96jGlVcX0q8jjdm9WdnLoh4jMISsI3w/Me3dJEqI+iN10uu0nK7mNnJwJk19p
wOG6A6KfZ8MmVr5P4m/T7Dh1M7MiQnJL4xuqg4+st6H38Al91/g1Apu+mwX59KjkcqKbaWg+yGls
s/OUVO/AdSTvfF1Or4YLzG9VzI64NUoyq3yDbarMBV9yHCgM3YQFURKHZGDNqX8KUard2eZQ3rL8
voM5VTGTt2V98BGH44+rcbYUROgwnOW8Qz6AXlUoyBm2m0buMTHs44mJXMoZMehlytSp1+PJxXiT
FNYQrGbd2DslK39tQdpQ8Oms/DD1CDCLOXBwBskevhmh7kC4RvZYTizgqlqTc5AmovXeMOCvOXQt
VV/Ut41rvZZZ7YXn2s60ugFk9sFl9vOYI5gNDd80jm3cy9DaZ52dpB6dsrEIPlOS1/E2Im31bh50
e9/2wNU/4wgPce8XPaCJrn/nVNq+b77BW7LUe5Zhm2yDBe3CgCo4jXgT8xW4X9gv0LSrx+obEiZe
8DDVGynG+oaNQWO3QGSI+i3pDLSOD2OGYS3AGRZK7nu+cGhChtYwaYgyEy+MrUHViIVaU08LwAat
mQXNBi6O+VAweg+/YNZvyVtA1s0Kh8t4geGIBYvzBsjxgxypH7oTk1HksByORBcknzzUgsbBLwZR
IhXJCGdFDo6k9Vs7KsR+KG9H8uBoC9ApTXG08qQIDEdHU3XUc0WNS6roPPllQsuT7i16yNUBa5AH
Gc+IkYWiEkC8Uzgpl5wpQ91VrgVVRMRBlmo3o1smxirefyN5dWnIkc4KFrgV2UMJydz4clBif3M8
T/2b/zklTF5sysUXHXnai7ZCFe6dplDYOZJBHvzxIVk1Dvd47Zrh9MzUxbpp0KHi1kfaKnCfBSN5
JrZ7WwSyPqZxwHuvnXDjoPRA3NLb2JhMS+0JtPL3JQap+8LKznMUIGloTKc8a7UEu9EB35VjJxXK
dd/jpRpipCV90Zu4d1zr5HvN3jFA5POuJqxfkRtvm6i0jR36YPEEo4+pqtXO5pqGprFyjaK4UMKW
j/7guZeOMdILBBNrYioe3Ez0blbZIqFNtYz2pEXPzHLnPoNA0s7TZ2j1n9ijmssyV+BMFtIeGmIB
hkXU4ima0WvQyvXfOXTMHqQ0QjaHIjtm9O7vys6nfjEmcRqoXT7P6M/uIcRvWs+Njiyd4SHnV31E
jBtvaKb4LwMQNGJyQ6s6QKbQNx6OmFtarP4KZW+6qcYp+RXOpnly6nK40AvdAQORK92JOUGPpcyK
IseW22QK53s3SBJamsG+zYrqHTkV3XFyh36/kM32zpA7NYTdcVzPrUGDMCvVHUJIxA2NtvwbeAPV
FvEuwdENnfKR6z/pQDpYCmPswFao7qspGslpR2kgkyDau/wBO4TfA56RUSqWxll+ZHJPzTU4QfU6
+FZ3S5SC+dtA5BmgwNnepqT/HdCW2B8MzfWsoIw2OKHJysMmSicK30Iqxvp9z3t42zddc+84ZnCm
xEbwrorknCod79G7DJeUrLO1g7TjkM3Dr7Uv4/MklfoQ4ga5hKEZ8Etal5NAvthGfELrQN6LS4uM
tFvHvPn3TuLpfWC5zavvFeuagLyNrecOh5ijQZnkgLJyVMwPqatwSCdp+Wls8UNXOhfblJy8oxLR
h5Cg9rVZ5GTiFR49KzLCt7GVNv5KmFS6RSi2somqWyeOxY1ttIsfsIkojokD3EhTSfrcZvfOsPrO
3/Qt3ZuVpLUYGNBt2kG7wbpmlrdGdTahs4ssEhyRMaFuQ1zy5i4U38yGU98MOI9CZgeW9jlTSEWA
iCeSpfEEUgdtEjY/5T3ZTeJTKNNbBpnw3LpTFT/8d77/XybyC3XkpxP5GwAnr+2Ph/vff+S7ZlX+
4hAOwxQRjjoDRJPi7TsFQcA6cDjCc45nYisXKOt33So4ve8HeveXJYkci7LFHNJkJvRvDvSmvBrZ
LuRp5hTkfgGBBQp7XYrXYecj6tfuTW5VPjmeCAKAaZojcpV133KEqen+4C4eV2lul+GlLCZEcQ3w
1SbYzB06ETpjtSDmtW1du9GE4mg4tgc/RGOy7u2BhE+vzmbMioqK1dvlzZDL8dIxllCQmcB0yrVs
DbeLdl2b5e55kHX7OSXAspOxF65Ni2QjqVwP017AyKKtWU8AAj8Z/jyb57lTcUXDzSwEeS+BlRCh
ZTatOBfazJx10oL3WXkNNvVDBk6uvoeDlz41dRi8kBVl4yVBBmciexmS6ganAXDOcgo+GrYrSy4B
EXerQc3Fe/g/9F/sqQBWU8b+kkWIM8rzxo0RlOOv8SDRgDkd21w/OYwbFHiTZLA0ajtbGf6qg/mz
T+c8OyZ9pn6l1Kk/Wq1tlSQOx8HnMvA/Z3q6+KJJWF3TfDryT3g79K59FzuxOJAAbW67xA7W2uag
vBrsoH7ok0KNazFNgqYdLIUVslgWAsSsiJRk6E6r0XSGQ2Fw/uvNvn3P2hgerWYivhJL40MAouyE
VA1+ERIoDeAMCdUBU2/8hefBeUjSYYDgCunqTuWFv9eO2xzaUptn5MvFs5o9RLGcb+8RvXnrQdP6
Xku/s9jhBuuDUdJWx1hr2XeljPoN/epynXuedxxic76hXUzTjUMmEZtW0dNSRJ80GiETjJFgZs7G
ulxPYT3/akx5hY0vM/Z1XM9HsBbzZ2BP3lFRhD7NzA4vvVGX55K4TvpwszExephd0th2epCdRTDq
9/8mf1EO6tZgyFn17BI5zvtVzRi4aE5JBTauOOVhy9658bqwToIduUuPvmH6o8BAk7U4cQQkW/H5
vxX1f1pREVGw0P19x+Rc9nEbvxavf1hUv/3U946J/wsrIZ0JZP1v0n3kSt/NAPIXIT1fwIlxTZum
Cf+v3xdV2/5FWKA8UaoggSLxge7h74usxS8MgJhiHwABL+zgXy2y9lW7k4RvW2IEoDB2TNRO18kC
8dSMWIrN5uiAQyJ5JzHMR0E68a3PKXhX1onfMWjzxKfW8EKmckFznPIiPKGbCE9LbhEuAc88l9SX
+5Rcr4VUluUrHwrks1/lMOlU5cTwBrpgbapE35mF0f+WNBYBuirK3oNW7rZYU2NMdSwpZOMqvSks
b9iAlIarHIkGU3ZuzAfoVu4Tp3J9+eEru//WIPox1/1ql+EOSHRmDCQ4fnucMK8asQmiePCnVXUE
YIiOI2xJBJ56mDZdt/xdfO6fX+9KV/Z2PfY1mq/spvhxr9pUloEUH/NZRQgTA3cdZZ8WlTGZDtyD
n1/pqsW8XMmzLaT24PYJjbhuMc/INOclCgg7B0RRCygYfELH2Pt2GD8Rrif3k0rCf+hr/8Wfx7nd
E2zadGfp8f6xv5wIqx1zmIZHoNoTzMAeHgazeM/Z9Npppm/N3L/NkfqrqzkSRCchJRI12dXNjJYR
bJEn2dEUo4OXrsnnnXaxZ9z1WfD889tpLgEPPzQYl/sZMBugf04qBlSYq4vpNMpUDnT6WCudIWlX
dAk2dZ2XGx9U/EpNSt/1dBLOI2XJYc68rtoSsfNPrrs//82OQCnoSWZP/HsdzJEB+ZjyHg5h3aeU
2BpD+wbAQ/gcuDAh/uEG//kZcoBcQR6iRYsn6ZonzDgxs7vGTY6VOc8Ppd+0m87gDa5URfT3xJw1
2XhFkPr/cN2/+iM91zTBUSz5pdcRBMTy4Qt2q+QItGMA9ci3Odr9OK6KGGnDz7/Yq2tRZfL7IdwI
FtUF83U1EpGxMZqDCnBW0rva1Hry0lUlmukmmkb73c+vdbXevl1rEb1KWglC/mkAgnoA8iVEwOM8
zaNJxeTlpyy2B3Pz8+tcD1qWvwlbJGMWFhkeV+uPr2GPEq5xSx0fQ+EMCYw8KJXEEBaozQfbeVJx
zFxSgyYn4hUscbiF36luf/4Zrp6d5W/FI8NCt7TVmaVdBaaguqJd7HR8hqFdCu2hpt85G9FtaE+g
wyIfSCqjvn9Yz69jfZbLLuFuzLeIrcFHefV1DpELM5D02qPyiWJvEjc/0UyZLhXn0X1jV4zwO6PE
Wz1OGipMOPbTcBwhAn3BQlY3nyvcXqc0LMJDtNQOYRzyz5wY3+rUv126/upzwhXhaOBxOiDg7Or2
pI4djuRRGAdBw/DTNPWyWQ91hrM8JEnb5WAM2HM1JYaHd74c01sxWPhO7SIMj31aypugg1qiY9++
LB51b+cSPJdsSgBBw/7n3+Sfn1ofmy2qauY3SKGvP6oAq1O22RjTkRCgJdLI1ylEzLbb/vw6f34T
fWTJy+JmLZyr670xNrAbh3QpMF+W80NA6CpdB1otN5zVnaefX+t6Oec58YVH2gi7IwJv2H5/fEUm
oCYtZn2Wc2TskEXCYYMJo19nvCp4YmDyVHqcbkxSAl6MvECUUDrdP9xY8xs964ddZfkYDNk8seTI
oIG5xqJnTWVYvBnhwWMGMx29zGIx7QINAiLqq/mBck98clQYr+O4z6mFKrSR/N9Lk8fNhYNkdghP
AcrEe6woaHfbmoT2dZ1BWFpbJKjcMsPBZBnX1uOc2eHXQffZexzM8y0eSyzqGPrdxTGTYs3ynZsB
mRlSzHy0Ht9c3K6q4HuZvnlW4BL6jahi49nwSPKdotDuV+CaCLBvRPeahZP4NBsc4yjOJ5TV9J++
5r7hkHuREwRND6gKD3NrAm5I6JCqle0h38RglUpBG9qSr2hmzc9Fn9vvRkyYNVyaITfWrQ7l12zo
JJKeTttq2yLmuI1s3mzpsLSYzRB/6hWLd9lGzld45b61LnKOjQAshB8R1hsg2kAzLPejFByGCg9J
qe/11rZIau/Fr8fGf8TaxfPG249qIS0DLl+BpHjwLfI8YKj03sssQ2ej0yC69ZafbcGn3kaTQwu0
jscWMQpl4HNQ2tMt+0z2vq6n8e7t9obu2G0tssYeKhsI1qmcvUwdQ3rJcGBErm7TiOb+tp5VAr/8
bbXqzemG7jArlL9ERBdlyhNZCm3S68vM+dDHFfducvy4XTdCqGepY/mhbwS6KysSxb2dWnTwE8nv
gQOibt2uiqBgePGnRjAvWYVNM0X7gPzmGV0tmwKSW/sdc4TGWhkW9za3rfhTBoaRdIpSvtIiRp3A
S5M1K+S284Mzgk9edyn6eTHU+o4Y6YEcWmnGv2Zux9I0m9l7cxIy29rLc5iPZXjy0ZH+H3vntSQ7
cibpF1q0BTRwi9SytLyB1ak6B1oEVAB4+v1Q3Zzp7pkll/c0Go3Wxq7KrEwAEeG/++fRaoq9LoF8
BH1pTY/tvC2HnGvJLWC9MQNbbB4cvaaga4f5rrA16gjmgn1OH7dEwVL+ANjiqZqB/HCBbUQb1x/x
AovCR8fVa2cWaLkwHivKjTkxOHalPUJc4AMTkTVdIg3kAyiYjT+Df0YUGm8geMhtl8KQj9RcbeQ3
WkGrmjsKEpODWOgLIPmtFUHXZI3cD+jMLOcjJh1nTxIlfIw6d1MtLAe5UB2mhe8QLqSHYnZ32cJ+
kCVIOsE85M1byBAgxQjxwoogFGauSQvMK2MhSegLU8Jf6BLWN2iCT9V49oFPJAuFItXBny1cCmLE
1ZGkN2E/ra9RwOBXyIVkgbmqWcUL3WJaOBfGQrzoQF80LgQPZNebBqpHgHQyroeFlMGCY25tmTw5
IRSRaeFp5IA1RJ/Zq3phbaDeilW28DdioFwIJfgkmTHet0A6/Nr4qBdqR6oV5npyyGoajPcOmvBe
8RvTKIxdPl9No8eq1mPVLMCBYFzTgwFASLyQQjLLeRyG8FSVbvTaIZ9hdZzgiuQFD2Br2SMVxnR1
EtO8MCuRd/Az26O20Enm2TlnrqSJC7n8d4AJDxFwJuRx6/2kVykzv3AIZTAt7BMdGqEehACmzr2d
84aqnPq7YMD8/2TPdMWMWMswjg+Gf+p0Xd6wUbLitXKWOgYwcE8NI4gnQNjqYfpms1Rt7dHIPszT
JXMZL4QFSqCVdd5XWiTNAcfbeIilX/Ci7KIvTSTuPVupe1dN08ac+36zrD9kSL/BMQyditu2AzXt
cqflB2Z/bAWMrApXDeCZiN531sISGI3zzaWxsFJHVsiK4Ea+u8eYOm+Rq7J1sUBt4KdBUP4m3TS1
Udy0ont281lCB0wY5XyzcaIcU9y6+2bmMLgkvbqAdMoFqSN6TAkUGkcvXRqpkwl5p1sQPKnqRRcY
eCLfTSb1YWB/83oGnpOH0m/iI9FJUg3GgvaZh4ILM2XvwBEh1+7yqXEx4Dev5YIFErj13nr8sL86
a8Qy4JS68WgUtvsyflOFxAIYmnoIhIxU2I+Vo9zX8wx5i0r0u2aBE5lVtZjJABZxgvb3/qhDMar1
vvlZAyHb1CqdjrIzL+6CPfK/CUiWr5/xBZZsYcAj9W4OKOmbmRSaocnhfyEp6TFQJS3RUB+63D/y
pfoPow1EgEWYKHupDdbn+A1n6jRUA1m2a6+SxhqACNj5heY0hZG9UwviySG9uIGPbz1lU1vdRl1r
BkWopwcSIcaFTxA/YTFgtQr13WADkdL88uIgH6zCwjdIJuT23pauefYX/FRTzzZeTKmvcaVWu3yh
VOUzRMC+40/iQSOXDAA4K/p4mYNlC+UqhuQGrERROBC1YfRcitG89gIyllgYWYjwlRPU3+is6Ruj
laRDvsuz0n3DS4+Is/C2iMB61ToMrRxaD0CujuP4uVsgXd03r8v8ZnfRksKabvmqWXjX9pUTO7Iy
mioHAL065gsIrBu6+qLSIoeqYHc3XjuOe5MqR3+VgBErFp6YWshi1Nd4J/r+wkvao+1a0VD8yABT
Ohtco/LFAs6wdRZWmf+NLasXgpm2sMzqNG+e3bZ+x9U2bjC0AqX37dkATR/Ow4fAyKx4CMBGi+oF
k4Z5iaFWXNprK537E5PmZCUqOl7sPtlkhfGpNL9GCK7pdSJz2G7KKJoulEJUPxgLDsd5TGHo+6yB
jLUpilsobtQ5dLe6GNofaZPxzJY5qwYPAeIh3WqwXAJIT53oS7f9BBfiWYGgxS/+FWuTXHXUTDLx
tLqSY1Kn/cLoUl5GuzauibL7Jy0Khx9Wk3hvUe83mC4BYubrUUDdYdkDp+EWKxSRcq85Fo5lzIzR
pnCGl6kjqixAi0JDGHIIaHLpw1AZQ2sHbsVkTC7t9RJVw5DhYiMYTd5VN+6tMhUX+vhymACKNaPC
PIVVqe8dh91lFfeBnspxrwPqO+pNUfdrkjdVvEqmOXrwzNSYVqNtALHwGVwyMWGXlIXYy1dArLTH
JPcFyKKK741FYWeKujvWc9J/1pyNFuZ+vi61gk+h8ZL30FguZRQluEhubRCoMppx7wgzfJ5sw/zQ
jFr7ZVAodA69KXq0S6bUcKl1mvdG/0mntDcwert5D2srYTspGG62yRMbY1BxoSOwt8t7x3yOaAIJ
ppnHK3ZTLqrimap2EQhPuycVkwWpW84r5lZbtHwnYGo8reAKFMHI5mTtElwIdFrqqRzAGlvi8CLc
lPzIcrIvK41zctDHXcVSGe2ZaRjb3lE/mU37O87y1oq8mL/NoMSsssI5Gm1hr/Rk0GFD91sv8qMV
lhFtjY+KBToddWCTxa6fdYAi/OK46r2dMeGiKYop31ldMj5gN4qxQnjRJS2HX1qNaUiCsA6cYTCO
kKTEpkXNgs455XtfIA8Y4wBco276XY075EfWwRfgjM+qw0boaPWVtWn9RG4L1YGv6EaG4vq4yxxM
P+R3xhWHaod5z3ijHKHThDY6e7uR8UoUA1w/Wa/z3gMQwFbwdtRbOLA5MDuva392jVZtakpAd7qT
0K0i/fdm0optM9XOqavRDmZw+qlq73pT+0gcawvvaGKf4l/Loj0WmnxTxXzTZ+GRZPlT3YQXHrkI
RuThT+T1fmE5eobXfA/be1ezm16Vaf7hi4RxU4ZI6Xb+DxKd7WrG4L32NZ1+yzxpNqIyfoy+zsZK
i3jIx8Yhx428xuW6TfuaXhtXgUZwPovBrwOjQNUObKxVm4ikwstszp8jXEkn7akycnPaEid/il4E
05yZybgHgbKpB7AtE5CLxNzp82aQyeuIf2nfd/HZlk/CG/pH6VH4GbfJA1nJeO8qP1s1cuhfNaPx
NqOivmvgDHPu+0bbN2O63Ob4QGwzcV+d1iqpKZCOt25j1RwS6SCPqnQ5Trh+PO4qWBAbSORQm2my
ms/dYGvNNi7Ge5s24i+C2JN21OocQSfI/NYTuAvBSJ468I5tGsh4GG9zo1l+nyGz9AOGjqMQLmgg
O0RQHXxKXbK6CVA1rbQLRJrTd9cyjgsy9kN71+xd7dpBtsCWAjJTQuRFNHVaxZEz8xfepxG+eVEW
/mpDhxuQV2XEYENuadiKcJBaG17FsSjisu/XFY8XdKZlpgFjJnzraaTEBCo5Y1SGfSLSMl4la9yz
J8Ppolk2p2RYc5tuko64ppqdDJvOnzh29C6PJdUChi/15XSiJ+PwM50NdZM6k36m3nPeUn2ZHeNM
hW+k5RC5I8vV7/XW7jaO3XASoddD/Kgq5djQaYflyOt3JDhiu25fJIDAtZdrjtjVBFgO7O351Vjs
tU1ccUBf2xPmz28UoaB35N3JC2OdNGz/Aiuub+1mXmJC5DRrSjRA4DcHIwPGn7RmeDRjG1GAMfLF
6100gmVS8/16Q21pm4k+ogMZb2Y2WQ5LyLWK1+9/xfcK4144wNsqN/V3rm3Pe8PM6o+26DiDjY2B
SuCZ6kbNbHs0DpvMeubSefAzPkwmy3Yg4k5SyohQXOcjY5SxwlmS8Y+kN2oRJEns7zSft0jUiiTY
3AGyLuz2hagcf0CS8ht5jsx3LcLLLQEe/ZXsAN96mQneMzDXA6YwEtwj+90ZNPZ+pun3AnJ56ki5
8ndZBVp4TU7uKoe4rlb2lModWzXO9n2fu82aMlOVBcmMKoJ4ycMAlxitLZgGKmuwcZKFoii4/sWs
nbEI1R+If8lOZCmKojef/KZpQfTkfockg0khxhgzV1vimMSTctmJq60r+1SlMxOy2Ua8Cufs+H3d
aQmYcSq7Nbb/Xf6cN/l8F0P845g0Uh7K0gCmSqNcAFGEY9Zd3i+fSd4zZdP5R76r8Vq5Ax8bIuWK
KN98MUq93FWLFNf2sOHdKYRKtBAKKqI8W8fiCugswe8mYcwvzFPnAeaktoGq6PEN0RrVuUTTx9IV
r4XgR+i1aQ5uufy/VcenpTv4TVe66U6XgV+0oTbMt9dSaQKnsW2lawpW/V3Sct3HGttrgozkzL6F
Jx0a1q9ZtxCVUq4mk77u9VJX+oGUWJprlvPhqTMY2Pu6Co9DHFYfYSxGTGsxt45G4vFgmT2zSdWF
x7DWq4/MbUFVS+xLwYS7WRBZykNSN6PkLywNB/krjKKMHTBY9x3JZOPMuaV56fzl4y2Aqx97mnQh
91bGvco6TH3LDWu0WfxVgLP/kGAea5bydjjm3RQe8IpzQfae1pJQg40jUOQ6yc/5TZKdePj+6O12
WMXgR0nv1Z+l8HxoWCEkrwEUv+j4drou5GYfuQPDHr52W5Q+xr+h20SVM11MJPBLTRT7rVE29ozZ
mfUTrfIYqE0nJFNp8s47Tj72ulzsdcK0ET8Yi4LeX64ChTfmbNc2kgK2nmGVeVTGBQoi79FxZ/ED
Gmj9wShSq2geqrmnqwaPZMXplF45no+EqMpd5ETa4wLN/eWGhKADv1uuwUZMXHl2HR6TyCDr5ZnT
vNdcUuKu55Jp85x4+Ok5nJNhq+vja1sl4/tIKbsIWjbkDVJqHW1ithWsjHUqz3o7lNdYdf1jgnHs
qwbI/yupRjop7TifgkixMlkJfOrJdieStdCqDoMvw7fUsaFKtg0YqbVbIXCvyR9W0+/y83+iIf8i
GsKcWP+nRofD10dc/cXk8PtP/GFyYDKKlcHkPzqKibMYv/5hcqAg5zcSozwI6K8hWfVfFgeLyh0G
bkIQxl0IL8vo9g+Lg0XDqm8TEGIab/u2K8x/x0eGzeKvc1sMFsIEF+Mwi9ItGCB/E/ozPZQ9jcHO
1abQ4QCveZSn0p0mY4OVnCsNsIJRZGZ5HDFk5A9zQvTrh264P+OK8zaeb65vvTIfHbBHL5mrJSey
MJincsNDqKxLB/iWP7d+tYZhT1mNli/FNXGkFJu3UhJ8wFKcm8WJzUy7G4Y8Ta/EFgHxkoP1trSQ
lYcinEyEnx4KNc7sdVnk1hpQjL2NE90wNqnf33HwXVKFQoXn3KzrM/b2jlr0QR4Nv1FfiK3vVoH4
ZPmteMsxsu+Q6uv3hpH1yrILh1hd+4H/cmELe/HEjtdo4tPM1Hov6sra8kVp1xIP2sgpZtjGTIMa
tCcKlIdm5bJIFsMW8XfRFBOV3mhxbLwM03i2eryk7I1ARiexuJ/asrrveol5vBMvuZ34T6M9Ynoq
ydrUhv8yjp6zGRZIvjkUd1aqyb3VN8a1KYrm0GNO4GiTJGeav8hvO3Fy4YT74Xfg4fis641dO9kJ
Xpy/I/Y6/GgzNzxMNEmzcOn5T9TZZjOnHoANprBy5bVNtfeN5Gff01Pmq2R8tfFLATuBUhlIBDwc
rbn3DvQEJJhLHGT0qpciKV6kxkuXsqaiPVbDG9xye2OaZbWxssRd4YnhFOUqtnBggwdAx2biFw/u
PFoUgIq4PixX5JMcWmfr6SEm5rDPs71r9DIJYtftePeDy+EWIXYnBtMhbpCPCpYdrPt7K9Oz22lq
55uQQjeaJyx5jk2DQrNEjDavYlabxRuws1A7JjhkZvKgHEIidlFPZ6AH5mXxG27pNVe3qpHNlmHd
+Nl5Vl4GBEe6VZ9p9S+f7TskZGXpu8JN1bmZw2Q/2mV77kJvroLRUdFXbDBQyOva3sd6V5LI7mv3
pNc+2/ekc8VVlVShOY2Pz5kAECkP6RAIIX7SP5sjAl4gzcnYZmYmUQJQLtdGFA/bITboVuVoT60m
+dET6XEaNrva6kuGoBUKuBrPieRNuZIqB6zx7VPUuJQ8DpkR/6p6NHqKBvy9m2TOubG1L4csDGXm
cQrUJYzoNW80cl+gR4me12a9dVPYBLTsZsHQuKc6LJPbwvMoIY1s8WNw9HxrJLrzSafcjKhTgPJm
nursVKPZpAU69epXlgnBLSSG5Xrhtu8qzuNlxoiwUhqBA88Locg5UDnWRajFm6k35lsYf9Vmlshz
jgMEgumVcWgxaJNrtu2dl6v+2aaF744+u3iCS7+kdP0oQYo1p8DG416sPIz1gQNNTgRG7tOH7CoK
3ZthIpY+pLuxC6dNgg37aRjliA9Q6tvYJvYf+0yLm84KL7FXNrcOWDVEteYxyTTn3jf7fVOa8w2C
rlrBZTvaILupYs4N+hbCQu095VS3aWFoGx3xkArF2pseCHvUl6IdkGoNmb4nQuek6WTwMFSjgFUm
cXgosVk8cAQ1Vn5FbH2sxaXgfCXKSt1FlmyWJFNKFsjDDt/zdVc2hS+gmPByCgCYkanEYZb6F5to
aBuWLA+GzkihaHsKYvUW0mJZkyPjS941BAPWYVIzj6wnqoEMs3uY/Xj6SRCqXs00me2ntLDuCLMU
1H3pdBmaJoKIntjZzu1HhL2QB7kw5u6UMCh6KnNhbWVdRivHG5wLPeykaTi+HfwIMESYEZowKxHv
pxqcPq27dKpa3aSBc7CdNxbBeY/RRPuJJKYFI0jzFSOR/ldKrh80SVLdU0mhM9UAbIsx+SOai2gj
9ZwGW8ovd97QIjrXoYzfjDnqzk2R31PI3B9j3ylXZtPUJ3qlu9u5tKutGr35Vug0DrYkW2TQ0ay7
sSKn2RVWxZEWete6zbxh3bux9TOaSnRod/zE38sWkWcmemRGf2Pj2No51iwZVLWtXuqR8/Zyrrh3
0PjXVFM7b+g13BvwVtez7eG0AsdzAfui8cCKVKDsxHrnYFIGniuTqx6W5W4Wlf4BGsUCID8/hT2P
dAPG0t4eHCihgjDTQ5Lo47pGtsRSkN/PQj+we6BHo8ENvsnExBdcGra/dpPhThEKJrFh06bbFwTH
QU7epgwAykADcfgsIkcyCZPukabZmqF4FtJjoChdbTtxbgm93xOwuQXH0gUyF/mpX7qSbK69x5TG
imOIB4ZbAnoLTu2zA0/7AJTnPqMreAU4ofIC0wyjlVVG3j4hc79dMnubFlbhSnjhmRrtbFc5bY/V
JvWI5Al4pnVhHbih4m1fVMkuIuqNsJZTSO2FxTmyGx7fKlQfcSLqnTYI5zQPrfupu3n+o4GkcLXb
5q41C/th9qwnMVntNfNDeVbKJGZJRfSOUz3jYvi5T8Ss+qPtFB/pnHaHOHWjrcySajegbu97XGhO
MGpRe0wMhltWEllAQeiimOn0WnusXEOQpnd6VBtvGrXHZ59VGZVCD4cX2FTaEm+xz0WdUK+S2NvK
BFWB0+cmc6znUaNuSJBv3HCao64hGvJHmF71jjAJ1QQencLg+c2tkOFPj4ELEmIc77wWnUxBaMSr
nc/n2LLUifKn6HXw2yRwW6gIFE7A9nXs+ReDsEfM3SVSc+o+ZORLtp2edSveHyOj1LyQFys3tBG9
h62lBUVlxTdpXZ1JwU2X0YGkGurWUy6z8ijBV2wsrRl2yBSwaMcsfG/6aSQzljTvo1aCbPZpSawG
Yzi4Ku23YFXelc5zhfJefRuBgs0s+mCBR39ovT2tm4nxoeul8xHzf+BiDzyN3cmt0PRpgSkYs+VV
tIo9AaFIuPnTIu08sKnKTqX0WOptPXQXDR7+ZVV1+o6Ss/pK5e62cJaq0lE0F2Va5bocMW3GqVXg
YDCiM+drHjvQcfdRmNL9NajUuZXkGg8wYjCVe32zntKUuLKl3vGgp8h8jU2/tNLnm1q5KcUJjY4F
oSm3tqfGj95DSkObpa4qzFrHBjgSSSTiSVqEd+fxswSx8u5wFhRscz+KyA/XvJFfRV/IbcppFid8
qSG3tcKjdjzTmMc1cJiYc9ACr1tZScehka1MRr0bNRSowTCDvsKOyLEF55QlDUWV6YoY77MsvWHf
yxhE5FtlOISfw5oVVIX6kYY4JEaL3SY6jNiHpiZ+QVS0g27Kh6DvVLWuyGrQacIBmK0H0co8u6Oo
JzOxoEKMoj1LoIIZ6UHwVb9XiJCI8EzB3LKvmY/BRTo2bd/iRdZaJI68pw+JMPerjFGHtjpKGrKR
uHPxsi3UuCi96qrTP8fazW/mEUg5Fq18ZYIU3oYlzBj9wRtD0mTrcPDi6hP/zuBYAfxhv3h0R4b0
1pEZHUJCB7SrelTTwKdWdV+IQXh1S3bKQdrg4gU3nevuwCk7tde2n0A3miilWEPSQFAdomn8WTt1
/KUwOAbsEWyaNczqXYtUuJ2MoT6EU0gLkj5441q0XnLsB09eZM2/XbVO9WZy55nZ1Gx5Re2S0RGy
7im4gV9k17Rm12P51YT0xnC+9w6Ooc/cwRzmrm7vPM4xiAbZ2M6XlVNIEZAhrE+h7auNPfvNPe0t
ZoAHrzlqRV3cCcra1o5ZcbqvYtXvrRwzAk+Dac2uz0CAYwtjqJYSEzDEe8oCSdPntnESZWsdG9Gw
BYCCuPFybOI2XU8mUBNej4F/9TQSdHlp9QyeMr2PBR3HCFCBRPRZCT65e0WTxCpB1gGtHd5ElAfC
msh9kobKj9YDAC9qhCnwvMBDMVZp17brhvwx7TO25yzCUu3deKzCKWqd7A9pq7NHbuH9HMciTR8j
L+/eaG52ODO1w3UqGYDBcW6BvvBhhxSRont2nL5so4ivWjioJqhKMIJOX4vDlLbyIQwL0a2Tin+1
R/A5ZGAy77vIpytd6vKZ4I7+qteeZIQePYeFK86WUSssnKXQ9qZBaiQAJFcH/SBOZG3qhyEeW0rK
wrp0L/0YW3dlLD/cuclxuM4kYhDZxEytrGDZT+YIng7lrs5Nlk/5SypqwuapCoFX+zqeHWTSHUeh
7ilrekhvmm6uasOKTi2dcDD6o3KbNik34UjiM2gcEjQAhRr2OgRjjHUY2+rHzK6PHb9G8qqpxulW
ul5Ghppy+/sm8tmJybmRwcC0BI+XptOJMvsHlUH9j+c5Pdsxs5QCH/81tzk5uLSorB2h/ci9an4i
fRzShIiJEyz1xEND2Nn0kvGoQK0dFA6i1J1vtKmamUHV4a4zhvyeunBvbc5cV80M/VuXIjpCKYDX
xM4Xlx0VOWUa0vjKsazi/LlsZHW7Odsmm+ukFIyN+Z43/iThp3DZpYV8rTrlFTc0b7XmJp/wqV6k
zipAJWYbe6s+dlqxaHXO/KVNpVC3uq+leyeGDpWUgza9dOVYj4+z0lLWV63jwNvd9qI1ac3te9dw
qYsizaZOfCSNR3lkJGNnZbZ61WfB/6GWt42tThuvczQSlnflY54X4/O/ME8uXvc/uRYFsRW8/R5u
eMQV/X/QTWuJo5i+K3WNNGrHNB+Gum5QgkBPoeZ56zB6NwpzN6QGLXz2VrMaEBf6xnPDS93Pm5aB
L38q5jPkY5n8C1Pl31ykv783xxAkCl3wIn/PtBQYjck/G+qKfe/q1uwVwz2ml3/+CfxvL0JyZAnw
YN51/x4bsdOOnIE/KHDdDDX4r4Pdo3Sr7ffL/EeS/BeSJFwYAx3v/529epmAZJXRn0XJP37mH6Kk
IF9lAzJ2xHIt6Aso+h9x1kWvtF30wIU6gzvvv1XJhS6N7ug5Fh1jmF/+pEoKVElyjEwpURMJ1Rj/
jir5N0f19zWKWEqtOOBbWr6Xy+tPsN6wV5xBQ6muffEVESOJ8x9/+jT+l1jT30XP5Qb98wv8LdbU
jGZe1CMv4KU4A1Aoe/+DmyDxaaD4+ucvZS9hgr88DHTPs9HTqILybYsHw1//mElvybPmln5J7Rxy
KdAuzUAnZgvjGZm039t0jLxPere9TiBKGq02ryooc0l5RLmVUfFF07nnRjdRb8WoBzsaQ8Vu8sr+
Z4JPPCnOfUMO1zoJp54PeeunYUO/t5hOjkXxxeMku23K8eQI5Fm/TWVFTHUiww9knhnT0j7Q2LjW
BkdTbaAIp8KEz9mGZg/yd3UT3+LgVmveBKkIukmMNih749jodfI0jXnPCE/2xOCpB1dbIAqLmOt2
RF/s0YESypZDvWtk4DhH4rAMCJk2OESWUnMLZWI+pZ0faw+KMZxVbswhCn2txjjLMySEZdigCv/n
qfH/k9iERWFycf6/nxoLlf7yc0w+/zLN+OPH/uvBQfoSRJm9xM8ZZghunX88OARTC2I1oKwQH9w/
9zeZLj9kmjxUSNy5WLS54/+YZ5j6b+CACKlRIOYKYwmO/Ttc+r8/OsjYk9ckow98wuF++9vdJlNm
uiqCRtEYUHk+rAoPfFBabgcrhobW0g9MxLh02idm1RbaoTKIYDaY4FwKGFQidjBUpq+GUsRipYna
Xo3pNMynEZLNT9nkgFNZVptZ7ssucjgPchxUk/VA9xxp6oiCFMOo4TFTngwkd4oY+mwyNmexfyMS
rYMgVUF/MjfsWjDMPphlE1I+x7aRoYSp8gQ6lAVvYtXElWDrnHiaWo2eq3F/FvY0Z1gmKPeIz86A
+O49xGwBK0V7Ek9lY6MXVjczBCmJlj620MXYU6SWmYuXRLrd3EPgBfxRrFpRlOKUoFX1m1nIT85z
zdaV9XQLs6PkTp5Uyo86kza/17RGJb9Hn/6zbP+LZZtr2/unN+Ch/Pofgenff+aPu8+zfluqzkzi
jeSSv9fmP24+z/uN4TmMN+4yj7yU8adlW//N5X5kWV5izA7taf9987m/QT+AB+ew1vuw2/6tm4/9
3V/XOvAXps674MYzGYiRi/zrWgc1Pk5mAFqH0JzHtSnz/AO6D00pfSIYc8e437FztdO8anttUBiN
Df3sxE1xmZ3QGle6XtKVI5Lhy2WidjOHY/nuC6BvqE9ZRCd7r9E1VoXdtijn8r2wQ/MgQH/cNAke
oAUqal4Y9Xl4f9ICNar1c2eXON6D22T5fTP2w40YPoqqaQLQbdkzxLjmrcoScNvzkIPiyUQ9fjDG
K8YgaTViOpoJX2c9+hyFArNzo4xbV2YUe2Wcj82mgO40GQ3sCWOiGJ0ZQ4sx0u8JvowhbZsCeu/a
brCxbvCTu+aqoQUWgynA7p30Y0SlMQ7js5lCYdqYk5uAqSkpkGf6k1WfdVvXbxVAoWvfTgIoR96e
Ir9Vn0iT5RsWRqIIgxdNJ3QyeTfVafRhxHTmJCl0ioI6nqEv6pWDK39FEk5dZ3usbjmcVX6gvHFB
RxTK3eVjkl09sxjvrJya8aUUBm/gwXUVDzSZARUv+ybAMbtTeMFuddlivU/N4pN6JyZ7Y+Hd0i6B
jNKl3QN94+06adt2Y6nJ3IczeDJc4UiMdgfULJ2wERPwoIdmbnV5XFDAS+zE9iO0C+mePegQlNlo
U/5s4pd9gKfGE63X1QwRb9BfEzcLX/ErjYdagXpdHL5nNRtMx8rECap5slaKlgxAVnr/ki+9vCvb
LxqoF408oYwNv3ymcThbpo5wS5sjiQ5WmW9qplDpulQ+2h7b5eGSa2OjUz28ZFamNKcMapT2LkoK
TqIGRsv3NM2payU9LgmYSDO6LT0sGXu2hsk9+V/zxWC3Q1W7zauZwm0e9JqhI3wv66Qb6YCjtq/i
PdBZvOtTVa+NbpB7NenDPWH/pY44Hd+0MmroeSv8nyxabrN1CKJa8JwxzYMFlP69nzqzQson1fVK
Qsm5ja2kZIgHUJA26HbOPq26Mn28U0a2icRcrH0b5VkWevnI95g9Mb2Kb90xbS+tPlGhhRXO3+iV
YqQalhbjqykqKEtNq0fPBLkbEYrF2ib5//Uqsi5ywPSKIa+orynnu4QdZMFdDlxJT8En5WD5LT4e
KFaiPvoAtvifiuK9jnytP0ypwwzHH0VOswPjJLahrdbN+0IxGQ2HWYT3EzvS6QiKLN1L5dzqXgp6
yyIHYppEKSgsIH5AJnHYtAT33iCxTZjPwiFfuz2j/lVWGxXjs9Z+6HubwMWU6ISyQOGt4jIRV6su
xnPHHH1nSbImLTlO5j8TkkU4ZBvPZADXcL/chy3DWZqBh/xpDJVZnJ2+E+mtm7Rz7q+teu7FgzWT
7WfVd53Svhq61Paqb54twOt3GkjnJUlFSaPZDMeB3vBLxfmbVq+l1XrM513dF9MdW2zj0KdQKAmB
REwM2/xONSbzUEUXm5WlVGaZfr5h1wwq0PFJS6BN6jK+FgCl+gK3neiS85Ae0b34TaYmd70byo2f
GG8OGhOthdoxTY2gl9iQiC22/JpliyFb6znGwnIIsQSsdD6WLZu59ga29JvfE41TuLA3lRq0C0WN
BG6Wp/XUi5dS72i9jAC5Z2yb2uHUzXyGYSfwkhqYv3Vq27Yk0J5IJpYBPRXPnku7XeHVnzbf2GZM
sFROuAtDLH+R2dw4Kk1vO1m+olehdk4nN5nEthDVw5CYRVCMbrdSYmJSprIBl1xOXyCzSg8wOuQ/
xl8QxYYWRP0cOxfJSPTYmO2pS8NoO/nesDPAMoM2nZgKWoYr1q5PRUYTuRYcDlXPb2iC7cUflbV1
lB4YXEYnh2/7LCKSf4IUxb0YZbXT7FLbWdPM1YRmdp1oMQm5fnTqZBK7vpPTRM8EQj+E0aTL7zJt
VDfUSn651ULkTiL9BKFPbrQWNWxV26O+PGalhmGUy+/RpX9ibUPhW0vyAXQJtMCgnWi60inPJHfQ
myco9v1Ksxl+GX5yZzf/l70zW64TWdP2FbEDSEjgsNes0ZItycMJIcs2MyRTMlz9/6Tk6rbl/cu9
zzuioipckteCJPnyG94Bi3aB2vu207q/rrqi2jIhrT7oMo5vsRTzNsBI8o3f2MtO8Jii2IZd5or0
sZzjx7S321tXBdONi6HNRdb14r1El/DDOEG1G4Q870F0bGfsVDa5ZX/0+7QFyM2/UC2JtxEUQkCN
wdM06x7NnYgccpyXA4g4XDmmoPxh2G7X6wQMcx3xiCcp3XRj710TY6zLfMgCWtFp1b7HThvViKAu
LgS+fdh4u+qIBGz65JXgQfG37/ttUIzv2YTldYTUO6ajpq9Jer7P5NoDC7JvAq/3doObd2fVKsRN
ibzuzkJw/Z0/OV983UnGylbxoTIObP4QuB8HOuuHfnILh52RIjNLXoBynBfUB8SV0KGi6kHetAN5
oGV07vfTcqrDbD6TA0fkXKzyzCrRE9v9X6H6vylUHRo/b9Wp/9UVf6q1Pf+df9LkCCdhNB7ob6Je
Y9Lh/y5SI+9fNLnRP3AR9KFOjEiG/9EVksZkmM6acf79mV3/U6RS9BpAGUmyKWIND/0/KVJN1v9r
T4hNyD+CLhvqIZSqr3XGTcvfU+7IGLwMaXr7lr6GKqOPK+Duc+aL/mkF64+XwTQt3/ymDy4h7bb0
ahxneg/owd6MDMIfy6C0rwrfi67XOgaClyN+vJFKIsnce8F1WvI2LrnO7jgAy2MxmvlAIp0vjYpR
Gc6D/BxlObD9fftV93l+mq0QZlyWgyMn1VZIdamCPj9TG3cbz4X7ATm24jyqy/oiDkR5HAUi+TNk
rMZ3s21Uxtht5CizO7qfzuqswvSisiRYZmil5+SjClxFCZtYheVRlWF0uUDPZ1IhZ/d2tuCqgFeC
OrxkTJkEavgMBUR7wC66PDqNm3xyoiy65tW9cUAaXMWuc7faSwMIO2a003qRxYhEiR8Cn1/ykEXC
X4PgRyDshhtsZsmc8gDrNs8nS++MBYlf2uobuIH2IDpRbNqsK481or/3rZdLCPYomR05C/NT1A/D
jpFxBbxpcbaD444fmzCL3w0j5ztCIetTtEzLp7obcUIoQnwyl9zolObzLYocsOZcNzu0Md6k9izb
r5Uhjeo6CQ5KwzEInILbSGasYYu6POkacFZbeOM3uACbrPOhc0bgW+rkzIuteT9mKKIWdoPBjB9f
VYUycwXrDMVepBraZv3o6a49tniY/UgiqGw9EfZikN50pKuLilyVVjcOo0gX494chgYWDgZ0n48X
ylvyh2TJos8gy6p9ngEvi5WcPiigU3dR7GVX0Jztq6m3Z6bKncg+xoPXX+ajXX6g2aIA2DAQA7vZ
2CcfQ+ucBokQtyulzVWSeOthCcBxAOAPg/d1xqh4Uw/4NUHL0JeS/stNxFmM/Mkg422+euXTOM/q
OpayPC3zKC7koMpjpWQG8ibIPuEt4lzXifJvq7BcT3O6zNe2pcWFO/nNqcMa+h3OIv1dTvqynSuU
lyprxMI4xiAzqv3w2m3BdoBtIVdIvAKRmxK517wEhFQB5zognuq/K9V04aaMm3TTdifLHvZjmgyP
6RhiDbXMBZM4FQePrZi++y0znmRReONgU4vRd+wdAsBhuyWo3QfhFU+o5sAFshLP/RyE9V2jxfrQ
w9sHF1Tbtw3ObbWpCa1z3+qNqRCI3etUY5SwnSzZPvZxR96ZFC1WCELgIBuHaPhq/hI21+V9iC7e
Vgtc2mxUCC/yhIc4kSqfybGUOxCOoDBFP3wVYaS7zVA4d0NTnyXuJM/J+Y91HUow9ga9mZV5cSsc
p3zvx+VJLjAYZbzWZ16BpFOvmKaNBMvP4Pyys8CvGKVnyKLDQICTXM/5e9Xb3veVVAlkQ46wu9G7
yoGyfApsa74PamXdQr1utjxQoE1dSiIM/EvdWN18mErZXrSdRiEbWy8f9+ojyn72FfYJ5bEtb3Uc
609WzDS1kMK5ze1EnGqUN/stJsz6Gh+e7kngbLWJPXs32XNwbJxp3kPtHGEPBSL8NAB6UxsgViUu
5MHS7GsIDO/WvimOyDasdMiBPpNLGZFXenD0H8ARQiHp0SNuRjD+UaTvE6pNapwCCmxpdGOBoCIh
G6nOvkgUHh2LUZh1kJrNn0VnoU6iP1tGAdBRFJohqOInbmUMYcH0lXZvIwQHvwuzuOZraXRtY9Rq
bn2jdYvB7lxB8bOG28zUrQGiuH6t+keZB/MxZxZ5Y/cS8VxldHQNxwCOhxHXBYQt9+h/Rg8Rp8b1
alR4O6PHWyHMG62DPHEirlvm6/q6TzxgXgBmLvscSB3IveiyQnfnhuS5vQJa3T5YcVZe90Wl9gYe
cnCMRvBKB3XvG93gYqrckzRawujvN4d0zt3va5CMV5PRHPae5Yczo0RMfZvdD66DPLHMiuggjGbx
aNSLgT5MW8tB0dgx2saTUTnWRu/YHln6OvXXHVQmRbWHLnLIwAX1JqOWLEDostGcaRtBWkObxB6h
GyeCnie+ymdFtKr7coyPGYiffWEUmQsN4klprOE2y7Nk82jUm3GwP0ij5+ygY3/OYL/4MrVusQNs
gyyEw3FLl2K+wEUREXAHsXlK/y76XEiZ7ap6sj+VcYeGapChXzK4u8WoTK9jbj1Rs+JCZDSoK6NG
7Rhdat8oVEsv6WH/T+F9MgGcdezW/sAgH1FrLBog+S+WPIg06K47xK9roL5P9rMgNgrMiGOXRid7
xhd1h26EMOXzBXRcV8PE7zLAGWMz+ZUF53a0YfgUmX1Lp7jj7M/z5G70SURorrTlsq2Z+9y2UOpP
TcorvQG1U+Cr3HegwYM4bGmbqOJMlynorXmyLjO32jODqm409tSnwR8/+x1S9sRaHK7DcRohx8rP
fpY+2vH4A3GFz2Ezv6+dlbb6OkEvFS3WjxANYKFnd26bqHMF8vtOq8J9KPKpfjIekB+7mL+oMYFh
q2fLAJ0Qp/bMHs9V27canLic21VekWrVidysbmHjh+Q2dPtlk6X4VPvBDpmEMbxph3aRn3oZ/2Au
IMJTCcIk+mwtqYs/vEabMW7s4wh+G69tiHFXKE5YzWdFACX3ivTOmeMC7CDtkHMsb7sd7gjujiSv
uHDAj56PXRZ8hqHUfrGNs8YNyvLlRZD6Tnc30uaLjxiblyslFDqkGIslzMe+hdSa1r3fxrO/B32L
HggujkVzhgqNAPxuL0cMtOqDlv3HPgBN2qGHuLMXnuSQeB/hR08nmalgu1TDSDFUz4eoDEgnyxTK
snc5osUJhgfXrE2RcMpYgbZO5CL39ZqW+xSdMDyKIutDamXJ5RyUzha3juVap0l73fE0z9dh2qDv
Mj1iB7icd5G0NuAIES2v54URoEm3xAqpjG5wd5HR/owPRQBWHxun4RSWAvsLGGNHQHM2arDebbXC
AQf8m5ytXjKcjXEcn3eVm50PdnIJxhzaduAoGk+SDmQStF9GIcttOPvLMWt1dgB0FO2txI73XVY2
+yn21AxQigbhECusAXjMp5EJKrRptzr6dmz/8MaYNFoVKsMqzFBgvskQSsrH/kVgYHyRG4hbj4wD
vuKzFMH/FXH/qyLONrO3//+w8b/Kx774XRv2+W/8M2d0o3+hOBrCS0Kh74UB9TLqAKvwL88DiMC8
Ap4Gw4b/ruAwzRYeAQx4AiN3+iPUfT8rOJ8fISjHTxmQPE9P/pMKTlCP/lLAmctBT9xoa5JVeEzX
XgEIwkAvFcxb7zsIMZX/KKs1xrdwmlyrHXbDgLDDQ17S+Tn0C1CDbd8vvv80x6Wq6Zv6CKIclAUV
l9MD6iFobtox+KmFJRr6950N8WPZdp6SK4i+eE4YT2ihW/iLohyXVeyyfMS+mFGrwtMe2qU13eOY
hUNVmY8JYvXeQscPHsRIZnDEZgelwc2c5X4E63CiyouRlMp7lW1ho8e19RdpVccMWf8H8uBh6Rwh
rcoACJ1TT7ivVwfUpNMMsHu/q37SEar6SZCCO+vIWIuriGY/XzlzBFYIeGADeOcFCAF2WzcdO+6n
dqZkvv9lb928fPevOrbPcoq/XVIQRI4feJT8kuTWefXAgtydq6bvkm+c4WihInKRFOerN7Z4eKbg
2+E8IyidOtQrwOTHTZHPCu8UYH5N8Yj95dK2m4BCHaUDpEvsdL/GyTru1nLmUeyHYU3Xh7STpjrD
YLKV1+taOPxaFXkIhjPh6Mcg2rx9U7/PukkYWGSKe8T5fCdCRtl0GX6FyaTFnFlFWX+3AXTLD36d
Wc37qoyb9ebtL/pdL9N8EUbvxg8N9heL95ojCMm3jVY5x9/omrhmel3GRpTOtXnDZ1Iv7x2AV1+k
sA/80iILdZJAvy8yv85/vH0lBvnzy2M0V4KIhzGGYwhKG8csyS+37IhksaM5l990H3ZwFtWSM0ro
4HgF4jzpoTnJ/3SR6e2FhBIBuAnnu9eAAstJrKApA/FUjm3XLLt2UVhoMWFZ42X6y3eZTfj73RG4
PAdnKyKfEVz+/e5ckkJOKt/9NjtJn3nfoVejmHIWIyKWn2P7bZYYzOQIEP/tZf1jJ6H2aDRRYZWG
PkH31dxWoBjVRXnRP0HyHMMVFZcy1O9j18pY3be/yvnzEUbgUOzQSCATvF/jofKmcYpJu9U3hm8+
9knYh9f3pTsQo7YMWAESv5ujFZWByyajRLL3vk6L9SHvA6XQhyoJiDEyGUhA3ea5BGuyTY2K02Wh
k46+yzh5HrZ9b1/0Hw/GDx1ahagbe7Tu5OuAxhAjdGfoe081OShX0VlRkf/QzmL5n5qmko3YxVAy
h/hvi/Xng4l4KhQXeF55rvM6bMVGD1tB4Pu6+pbjYjwc+BkQfFoKaYdgkChdqCK8JkXwuKQlroC7
tuu6SNF3g1J/hxDhhA5SGuKd8pXsDlV8UUuGKj5e3324+8sqha+fLRcY+M+vCUgfxKFeoW/8ZFJd
NXbN1zTMXF7FPFyG9aaXc8emWhc7WfQx6lUvry1ktnmbeixBOQxqiRFCuo+gkCxPbMAqZ2IAxNYc
fxiw4vbueE3+4yUAe7EiupDtJeTzDBhB0OgqKNipuhyg1FD6DJJjuMbSiyeCcroJ0SB0Ur7QBbEW
3sapGubP62JSiE3LTIW1cLFwJcjbaybb/OB6WM5Cz0ynDGNe6eXVdzmNTsbAG8GC9YbXP/I/1Qxb
14duRc5i2lBaRhhpUWs5n4q+QVF3P+Lsuj6sgwj0HS05qd+D9gOgtMEvhwiySVNkiBmdpDPT3E0l
0qxAwFEoixc9DvkMgRlVnqfMrtKaueLGVB38pnSymF8Bi9RXEv+gOR1uhymoOMyWFs2tYdt3eBIv
+xz1O41e2xTx6/hMm2+z6E/JaxGhP/yZ/NzXp9hDVueqRG+OGT90xvoiba1lPB/ncWYvwcsykQ+r
JdQy4eEhTbKx48GcmW0Yu7xtoO6H3oV+UquiOP28AVDAKbeKdkYk851txxYL6qN3sFz0c2KCWAlI
36r2Lco1/CcL1FLl214VOW7wL4vQUoV1e5HFVJJbtlyD5J1IV581GEW28NWzwrzpfBEN9wTuy6wq
FmwTK+eHDFW70zQNaXFel91olcjXReYbBcDD/MeiUHlJN2oJWm6PQG+2SxMNnFqiaGo2De51efW+
HvwmCA65AOuNHBxqgLxTuo5Q+8E/ELoA7dkZPsAPEQawlg5DMhShOLfgTuFZVc1oH0Ei1Tnf7xMY
nfhDWIKty3crahHlhNZMrQHVo6xlcrfcmQU/WyTZIjeRR0rOV62I6RbvG6szzz1wNVFgj3G45mYa
F+pOCBuj9fhTwpxeaNRttMenNAujrWE35oB6c578gD7KpqNA5pIW7p7/OY14POc7L0ox1drKIOAV
XMK2YKeIFQTgSYPd4/KQbQxN3hZrHGCuey9k/2ejxx+2EcgVLiv3IrPGra5YwXGeRpZzDQOz59Cr
DLwTkE6P9UlsabaoSa31nQpr/t068EOGTUCJhytYv65kGeiq8Z4v3bKa4JEWJGJ5KzrzSnuR+dAO
KCBPgmHkyH8GZIL0HRMEl1VIm0D1y0nPdp9XVxr4LR/Ydj0WstuVXMzsapFlSFUpekOOf5rD0p+7
XW7fRSmsfOp9pBRMZEpLzJoAXlgH2gAJhL2BHgBtRfY22koJ/aP1xl+Wme0f9oxTvH1UTeVSkyhM
jURc1dcUqKmNfpy9RUNRZO8aJ81iejf4yZhoBe3adhAYgN1nnWW9bVCAc9cCtNjOZd9b00URIyDj
Y/rY82xaD2NFnwEZZhElEr75kjQfoopOc33dGDRFiAZm5k3lnkBMuNkPIskBPCRqbCKQIOTttO5j
F0dzWGL56CfMlQrCrHxasWjD6Y1gu3DPUc5kkyZcl85pmlwaOTsnuB5mfLfYPFluQkowTDRSD3TU
zL40wpjsoVhkbZFcNGuz8rPW1WPngD0ShMq+rVmlXVXwPOhz25Yzttf9JOFLY5bYjjyl2kEEO6UT
WE18VtTaJgqOpgdD1MlUPOiDPaiJ36SEYdyzGbrYxKXC1kCYoiE3GWHqjQnhSaGwxvoNqUV00Kwi
7wI6mD0bSrcdQCjTGWwX/wJJPHZ6WIKYSS4AsI18tedAb6I5lBCVfuhFMZCGu+4r3jwa6eaQHVBy
YDvOEvayxaHcLcSHJYQx/G4G1KDANDEF8E6qHWpuKWw63H3WyjUplm1NxfJUhTBNr37WIUR9szhT
09KwPRYdUTXaJ2k+CQtUCHwW7MChZe1a5HvivYc+DaSodubmIUWVRHu9TMA4IfNPFqvUVGnAi52P
EIj9U5iNZgV/busqm8zPFq8RbNw1m03iLBvLhPveYpRifMpt1lgEXdRN4DDKBG1TbOdBsWIUhHav
AzPNCdS1i/RuvgNLBPV2g6XcIr9Y9VR2H+xqhvLq4n/NHqLL155LAKjFQTZ6VE+q4oy56BAG8wz9
C2hcU6us/ZIRc9FZCuqm/IaAw9q9rxoIco8TE3/Em5C7sLEaKofmQgl/UjCrYXz6CAiDXunHwzT5
IcPUNo3pzaIAXjmXouRY3QOv1wCfeEYdQX4OW2BZKXLO4FiSudAmpV87xJWxeFtKJliIti7DZ4zA
Ru+DhBbnJdu89QqclnCVWrAxVxH3b0ynYnpZQ8pJVm4DxKXWdRdl5Wp3yKSvU3OBfivjSTkUV5Nt
O+qgYbKKHV3Zeb1LcjdtOPjkEJz3iNzDpvboi2+ZVUYNHN5k6IEuNC60VNCd4OYTv0zQyRADcHx7
YkQQAZw6OpOTQqpUswOEaqDZmm3TWPjWjSqayrsf+7bLG7gFAXC4PaiJeb6bh1kMVxb+9dZ7xHT7
9WGo2dUbv5MScEkARqnZlIMMOkO29ZN13tg6UCgcz2tZHONsyOfDiu5C1WyQqDS6AUG39m341any
sEYYQzV6Zj6Dctz3KPfFOG5HZI+CjSsQgLOPQ1y3vhE/s30wmnFlFfIa70mrKI4Q4Ulr0+8oM4gh
crZNiDEt81F/WFa5l2IQuIR2LjeT3/zMvm1UsaXzHifPhu7q1GTmQGUYUin/flp8pbwdopldrMmn
bAxmTosOfLIxUDC8MN28mFwTmm5OBtWJWZtjJSKQ8HK3oUkfIeQZ3HbqSRPhKoAEhJLMgkEdH3KI
DwmzFtGrKbxY28QiJcW0WHP0+GmVc8oMtZ+4TCTQNhlQx/Abk6fIvjCVQ5A7K1eLPnhVRscRMQb5
CZmRmktxlBWg5cLch16DGlufMOn3PZl9CClfuUfP9cmCJ5vczdoygVbEshzRc4Ie1s5mQiaY/dt7
7dRyFafIc0tSIpRIBDEFirLNjZKXhPSbfL/qTECsSpczekLWktQEx92BBYLaZ05OlOBnrrRLUhRG
QZbhY7l+0Mxb+FkTR1AbKcwaoHOQQhuwAkfIKCZOFh4Sx+XWzdHwa3Y1zVqnewSHafJVkHZEG3cY
O/l1mtq6OUgXEdHLpAEj6RwGpUwuVavApCxpNJg1YmYpB+fHCFS/iHZT6egRirZT0zfYBCpG/AFW
euez/MRwZDL3zXO7R/aVOaV+nmAekAJ9V4AhIqLJCMwDyE8MFlhIleCi2RwXwJ709kZEfSfCTG6u
YOwtmMmnf1ZibXmFNqMSKxlpUKd8YoOLSeXtCqdeII6TEJmtmCFoQs1SzbH/qewYKwEiMo+RA9Nx
Hij/xuEOycWZOxZ57fCMEFkLnI7ZdqGn9GadchvnO10Efl6cUiWTajqDCCH13Rq4JouFdmyaT10H
yiM9UzbCMw4HJcp6yFAATuZQDGXLZqno1znzNpvsLhh2XuGSpYBxNtm8blTX+SdbJb0Ob3Doc5vs
UsaBzfUsq2feAyE6m1vVIF71Xdl75hVpq9Y0vDAL4Bdi7ZlEzSkpjbPWMRtMIFffusfWDUry7OTl
dE21BrS6ZUBFogp0TZEF4kNo8s1Bmv0YM6Qis7ZZgfxHvIIJW7b8f/PbZCXdejOVYcBxiXEWzdBt
yoyMaynkmJhkXihztS+vRzH4LHUJlo2H2vUEvupSzDCNvuhwSrLu5DsBg4ttBRuabZot5AT5wesA
lyqsQ11Up6vJSfDwTMo+dMZzPoCZ6g4ZqYVnC5K94rvqteMWbKUz06xwTGod6YaSLwmirHvU3Wjw
i30xohuPGPHkiUtvcoYCrwHfZZ9VtmuKQGbkVGy2M5sH0nsR6SWFJ895WPx1uRCTS/2E6vYy6+Ps
irZ41KmDrhKYy+fMp09sTa7RIzLJ3WYzuPll/7MiRowyIjGYk8Sm+qqTVvCnhJql2y+WZc1PQo/t
egOAAjlLkaJxG+502iU9DspSifFO4pExWltrclh/K41M0R3I0GRh3eyYIj+IOpPIJ6CO9V2MpjZP
baho6MJ8Dq0VAc5OM7kGXYp4wgOrbiLu6rSUe8y9VI3eAfUD20n6fD2tPXSp+VhFTJYnKPnzkO7x
p2Drn4CvppQqBYjJp5dXD58Ek1qVVhWhhbS0uBi2uwFApNkY9WT6R1YsFrMlsVeZ6ne2N891y4Ks
puL2I2tgIScnMK841XKiriQC8CSvMGKSY5zW83gr52Dtz8IRm8pT2LvUFBxslkd+ABRKEzqhWDd8
TOQNHbEqb2uTiRqqHXFmeqka54IpZnqG0qpDkCLhHyWMiInovI8SbarAl8ICcUxz0c2K1wpaXK1c
MrUZwpWK1wMdwUanSLLZ/VNaM5DbZ85oLn2sZ07C/ZyO8TDssfP1iqtA0RzhF9eFHYWCjAlYA4/R
wom96FFYgqMLnJnJQCrq4lE0s6nQl5fIAQTTJLoVnkXcy9tdo3/TM8I/J4JOBvQOgsqrnhEz9HDC
AmD6OseDqTN1apUprGlA2mUEDK3jfv/yla+7arSpgIr4UGugqoUkTr/3WRcFzsUe5PDVl5OZ3rxs
jTK0TGf37bv786uAAZDjCjMwYjT1qrPqpolaNd2Jr5kXm/iE/onQJIUEa2LX29/13A38tX+MIxht
auEDYYSG98dUqredvpzKQnydRTVSyIxp5bITfey7eQ2h2eBXv19lQ9AYa4hxNFF02YblVg0udTdd
CDPZiCh5Tex5icw/Zx+IdpsSoQ58dCwvA9lO/Onty/9jqVCXgpWL1RhSiY5rm5//0tufu7gakinw
H4fMmbkODihTFnK4UkK9/VV/7DlBYzhiFMQkCCO+1/1u0qjMrUmgHqMUkP9yihekHB6AxJlXRMYg
Mf625V6PUJCAdQLpuogB0GF3XzOjurYXYUL//lF54MZWkhBetpsxI7K/R3LWnFlxRL5PMrHw5+8l
2PTuHdEOFNnb9/56mZmawo2kScuY1Hf+sFic6mHWSHqIL/QkKB2XNKVLFdaBKeff/qbXq+z6UEQZ
xNoB30Zz7NXMrSAxZOKeO1/GugmKK5B7pjTPoCRyyKeuyRrf/sLf6WcMTdDFpO3MkNdnwkf76Pcd
NOTo8oXT0n3pauZE6b4TsQlzBMWF5woDqJxRXc+SJY1AkfspJ+PbF/DshvfrG0iqBZvVFj7eWYjr
iNeRxUvS0lFB/QVRnCWp98yy1mJP1yON8uNL2qIRKuHMk55n4vfPpriFBTvlRSWhMaVn08viVDkk
A/pVvrXwFjcQ5akW1jKsORL6YmpCBLLFYIXTJkP2iWgdTL45LPUyNghFpbHNi78RRCdykSFAtObJ
mdDGeLYprvM9KrZwNM4yRsvhijQ43h0cQyCBCRZW5wZUMT2YCJ6ZVBm5DR455oiHuKK4rOClQd+T
2hM1i8I1SROOqM8Zn+uYZDnOq5xIYmPOy/qHSd7RmXT1rE2TBd2k4vzt5f9jwwWeCyMZGiO2PH9u
7ZHKIrXsdfncYAJEzpqowZRA4NxMBvCzZf32V5r4/dsDJ9TCOWZGg08tbN5Xe5xB2TK0fTh9jgBW
8wTHLJLFlR8GbmFdg+njCjYehECKqNmJTVJolZW5mrcv4/WdCwEVm8gpI26bwfurQ7SWbQ3jZ0g/
Fw3tz3M0nobq3i0mt7t0++Ev6h6vIwgQeD8QdIoktr2h96x48Euglo6dZKnq+y+6Vfn64OeB2RZ5
rkxm9fZ9GVmLX9eXTw8DKKvI6DN5E2hL/P5KJxPksLLW7n2NXh3SKbQvMRxPaKNS6YJU53TAAwdx
aqN1BKevxFBDRA+kwj4WcIq2Li0YSh4zv1cTgkX0EVbPJOpZQoWSBgQBxBfy1LS1Zsu0AcLBYMfO
dChNmxgvb37b6Plwc1bhcxYliWUmRY6uTLymIID3eWahiLogctLgofUXq8hX680aRMQVEOJMIGF1
vV4D30+GqJLjfD9WuTmZ44ZRBRqPExJxD2+vt5Hw+H29CWB+IAFcSI7FPwx/p0bRU3W8+C70kKDi
u0af1mmhW5Pqj4R6QtDL7L0EpMMq1EjXsrl//qnTo+kQWKg5+J98LzD9TGpBRaRzqz6mo2AV+Wit
lz2vqmSCpapiOi5ipGDaF5g3UjSuBDV9+Dn4Y1pkhkhYkrm8O2tor/xMN5V54CtsNv+T9TwdD15a
E9qhAzrsLD81TzJ3yFowntME/mY3dCjRUBm9jNB4I9m7yN6Z4jmO6XKgmu5UEy2Qt5c0/P3xIXeA
Ma6LsgEmhpyFfwiAtNyBDm0VP5VaBJ/yrvZd1FRd/ySLUHn0+NPhkHhzdLFglB7DbozrU+UW5YNO
Mht8fDgi1t4nYhNZ2DJuZDq09zH1a39Tzj1KrGmo3VMW5bcVo7YnLAx6tZGdhf0Hsxz5Tvtxc5Ha
WX/FiZSuVOupLnZWn4uPK3NkfY73E9xHhdmMt6NrWDxYqzVQHJQzDvV91N14nErFwSst3KKWTu8G
tbR7ZuLlA0KF3nlZukwJcjXQzmvAAOfQI8ovoCb8i2VO0Gcf19Z2dkJ1wZ3L+fyo0sbxcdiTKS2M
pO+Pbl7Xd1MgxodMIFK7CW0LZT+Lvt3nYoyQU7BU90F6fU9aFI+nHB7agTHBAoyUedGMEGWUWZvR
q9ClR4N4mJAewmImzz+OGHbSNY9x/hpQq7yD40BLzHMsfAksy9vCZbhFo9T+6i5D/8UJVu8+hSi6
TWeJIjUy7ohCLtnF2zvi92DNhmCsTDDzSRWgGKKR9HtMa2j/BK2f1N94XvNN5MaQ3mXZoJsvO1ve
v/1lv7/QL18WAJQzxzw53OuMBP45qV0X1d9wxqjACM32nYNELA6BVYFngRip/5KmumVEGBR/ycf+
2PnPtwlWh5ENQfw1bGL0kf0uvK761tZwPTaiVMV8qIQD8O3tm3z+pP85hp/v0nNd8Dk4FXMgvy4i
Z7cqXA1W5pszNbwzwuW42DQUPNkOIC5UExT632fQXBQabj6AfaFVVh515ksA5AOwL8B68l2HatV5
bbXBPect1Fr6isNDVZG8uENdodM/ON6trfP6RzWK8BISQ3Cr3cX9GOXUqRsHoxW1TYrknagi9rEV
VJLuTcEszpkiGmtdtHzLDdQ0b8cOexTffrTnQWxXnt9fcqFXIDyWxKQBpEGsC4wm93VK4FhBP3vh
sn5DNZrFTzORHkWTl6d5nR9rJyo/Cyuad6ObMPRoO0viZrX49e7tJ+ObzfzbkwkMWNMzyi8AxxBH
+X2zO0VcMT5Ig28JcqsF7bSuQEUc/akdZIl12Gmvmk9YW87jJrNUxbSnqU5IKUZXWklw7GWQWO9W
J/FOYkXU1u/i6EuV0U/fdoV1lS11cAlX7FiLStzRAy3xquShbSSDsWW7DjNjl7zp422gouA9aaNG
HRiHq0Xm2bUIVIbkAy3PLGnUu8ofygHX6X78upTpeG/7bnGL4QgHhJyd6SDcAWFS0WXJ3VRGab5N
WwQJURHEBUoPCSOAIG/hugSciR883wovs3TxPjp0teMNQwf4zG8vrlm712sLnYpyX1LNBq+13FCX
YLwG3vxbm3n+tdWK/EFlsN+Qjatt1DepJf7yjc7vwFd2VUCZBeoWPBKEAuBqrx6n7ZaIVqr8OzLV
mFVaAsoyxh3WBY3K/MAgYiDS+0n3TQk8XrNkHi7RCbRvLR2Jw1/u/s+tRapJ+HRDKICwOk34+SUP
7SacccKkrr8nMwMG6vYm/tJ0KzrWbbX4aFu6kLzRGEbOefDpFe7yVCLUDhwW4YcpirYMPLFY7RoZ
fIKkrU3rlxZ6bfVYzsqsP7VCYI8K2esswQjB2+AI5U6bfnEQ9EuUXY2oZofNNqxWFGQtluWQF4N1
FUkc01GOD6xLiQ/ozQKbHK9ZP1Po5HJ6bxukdy4rxrxklKLS6Je2ZQ2kBF2ivWbo+eBrSlNykf4D
DjD1GXwZ0W26ALgMO5Fx0VbS9bsRUYYCdwCiDhg8SueHQZZlsu3BPlxNCv36TZMpCa42dBvnDHDK
1B1tmbgfh67JPo31NPzwMjej1aPRVv/bTvnz6XjUCSCuAczxfF6HZOEyCS3mqfgeSvoDm2iK8q+g
PBamhjwyaqrg29qP8RmOTl8XDeMD9KhGAfvtTfLvNmxoIMgcfXjE0Rv4fZOAlOqrfg3K7xiQYoD1
/EDkOqblZYYP78FedXTXdvV4wJQ23qsonj+nYacV+2R17v5yMf/mhTWSekbgzgVr+Rqxu1bjpJu5
yL8ngS0/wHfr32MggGcdjd0LzsXxesQj6Vx5dXWGyaBzNWCDSIu9HOabLEhDAMn1pC8zaxQ/QM63
/iZss+LDX67yj5QhkOBdUchzwUxTVL5aMo3dBtoE3vidrneb3JNZ+KgQu96yGXvoda7UBTOlfpXh
Luz85sf/Y+9MluNGsm37L3eONPTN4E7QRMcI9iJFTWCUKKEHHI07mq9/KzKz6ill1dya1yDN0jKN
JAIBuB8/Z++180338ArhiZr32PbHFyeos7NOrtknc7AJ2pbsAruhHGpud1Z6kd0z7v3ji/4vVOp5
Fd//93/ePwA6YoPlkPJt+pnrSCvx6oD450aL2+9fh1+tFn/+0J9ei8D5jTLBttGSowB20O//3S5v
/M6JBBF1PQvSXKaU/dMtb2OJR4CObgxlPa2ua3fvT68Fr/p/4I5n9fnLtkb6ApREBgEIoHXLRXf+
y7p+HTHp15Srs9VsgcovJBCapgu3FkjL2p6VV1D6N8dCpWgEpOb3YVVU87ODIvw4blP6VDd+SqA6
l38ZjNK9Y0jjnpcSGCqnGuCCV3UBcZfWoO1a8jQ/22PT3A6+15exMgO5I+CpuDUXHwyTM2RkV6nN
TISR4zFaHet2ykieZCra73TlN/dVRZ74NM/yMUBbW6L5yaqXYZ3nE0B1rATL4Laf9X5OX6SeX5nL
fhc81lAnHwdzYvZbbUemigsmcC+7d3tne9SNenhcMivdQYtywWBNS6LN1nSqBGbNZbaqiEyOJbFz
2yP1BDPwsyzK5d3zmv5QjB3ALRu9/n3fi/Gekix/JRJGMkvtSirfTOH7zj3jyXP6HB2tW5ItYbML
aXq7nIdsNs9+P35CaT1lIY16LBm2ssxIt8T23E4SYLSxfK2WZcD9z8jgwLywOPcF2chhK5zxCzlu
c872u6afajhct/6s8p2GYO40NAxkwnxFxFQrcjzLFgIxwR5acW8GY3nQ6uxursoSCdNChHXuIAcF
8nDQ524+L3krz61GVGtuNNgxGSuuT3Tf5K5iyhkR1WxCoF7Gw2r27cXr9flsj+168BF0v9N07k5l
YExPlM31EjUAtpLWFBNyyNwkaEHYEnRYr+96RChoFOr2QZt06wnlz/RmBWb9A/Cl/oyYjYTzamnv
0FVot0RI7qjiJ+qHjOz1fmmDe9qBzWeqRLUzfAGgfjL1ZEYnvJ91R0s06MQf/TziAZ1g8ZcIcdBP
qqsRkweHWC8tCL5Z6PKGqB9A+4TaZrV0teBkJTbhDg/tiAAzdIN+SlY8vuS2dWrnwx8M2f/eAaz5
Ny0agL1tOeLWRmsQyRZTuGZuHGtH/K2LQd2fKC0oz4JW2KEG3X3QlVt/L1uci7oIcH9X2XZXOaUg
o9pJtW9+Z0FJTbORUhcOU03iiQfLAOaWx/qVYziswLNYSK1j5CQ0cYxGfyVqczm7AICQzYzygr6X
CrgTvXoYtGx762thOnR2xHIjHGrqwK6cO7+3w8EX2V4pr72nypkeTWYFSeVYE/uP2qqGZ7L1INn0
EgH1tDjs6RP7zzi3Gp1w302PVllCOQgMwvFwNtdskgQEhunSc8hwGTO9sIyI+7WFGMAQHHWMbLCN
akK/eLlBqLtUQkQEdvjJkK/9HSS57G7IbTN2e9f6UuPhrkLe7eV1TPNrQJYv1ycGxRaZ7G2tkbBk
5AfHTZuT3BR1XaN5cxoprXfUrhWrflemdK+B97RVcwsbKnvxDHCOTNK7VLA59ikrSSG2eGu6j/rK
3A2l2ywXa/MaklArp6gAqSntJVMjjsgS60KKkzyDuFcYZQfKm6R3aPX91oTCF8uDWevG6wCCR6IC
NQfRk97QOfpy4ejuL3jWrayRi7mj7MmaIMrm1fWzZNHZ7p/SkRmw+ynzGjE9TlYu1aFD8AGdlljd
K6t28suGrBhb0W5+Gn6H2drEkRLom4MnmZ1PDcVd7yW+cLRqp0k5lR8rXg6j2jOdGwY8gmxu/60D
/l0dYGOL+ld1wF1e/JXr+scP/A2Zo//GlktvmfMibjLn6nj8G1rS/s03PEg1Hh0c2itXms7figDC
6GguUVxfh5tX7OPfiwDL/+26gTMlAAXJjxNh9x8UBb+4hugU09jxGVwy3maSztThr2V8OmuZIofc
OSLpFilmja16zGvCF6kfsEWuzvgaWIiWgTSROwsC8ISgXLwFcEo+Oa0v3lDDj6+61Y6v2QIr9ac7
ef/Hkftne+FfK+bfr85k9nKdrHLUADj516vDM4UGGVjBsUT99O7kNnuvnrfn1lnof/ZFve4Doato
xE1o/5sTDjXXX+ulq6f12mIDuMtpGP3AL/V6SgiZcJFYHeGwfUYIbkX474uAqAqOtrGLoOiM7QDa
hLW63s1iB8UnoxyKL8vWbh8e6lAVi23FP1dnY4KAqt5PuCUqnPmd+8Cpg41tkZ5DvmwznQ1BXJit
C+KQB5mG5dKg0LTV2Nzl5kr3yzOQ2ep+36/hjEE1lnJj0fJlrvVYZ1wyuErXfMt8KIWo0zGljH53
4432hsSylo85wsddt4KcBu5v+dUu64Mgj4KUdotV2PqrNgxa4lce0jmSGiJ7Q2rOyinaW6S8WaLl
2kzuKeqjA8K/FI7mRsLGNknIut6sekAebh6JnFStxlwA9pR+wyY0ks3qzGSRuMM6vSJIudZVej2T
bG7kyOX5AtwDNoh1N+fIVRdC8yLNNmeyRtGuP+J7KB90VDRGXLKhvNXgruOO9u5AJvYSJLOkHtgp
a/FZv3mVHpfUz8CToOipIf7m07MBDDJpJ5ibRyBUNSGHZjs9LgX5Uti8ZqJDCpohOxQ4KTFK6VRZ
JNq7gmxqG6zITbsM+nyNBaE/UeWBDEsSG/haS80mWMo0tbC2XYJPHeezV65+kjtue1+1sFbGrDcH
9PXUD/YwlXBk9AXhYFkOu2GanXvE0NqeZIrso0fduKv0gvJYqZg3NThy8G8eN3NVqPA7WZ7IFixj
H6bae+5N4rCREpwEtZgOazF0224yJ4K9PdzRLiove8G41bfj3gdMjlzVX04B5pgXqzQlAWv5LGj+
Ofl3e9bVHa3VhXyZ1mu+0w6rupBxM2ntDibiEEwHuYFgmh0rRLDMnIh37ynPtNK6lVXBBIsSs3Hn
J2NoSGIktabt4D1YaY+me0lbI/SpAz/aMk8Lysqh3Jt6N39UlWoMlI45cXfXcEWlX8aeZNt3EOdQ
goJW2ebdOBJku8nNguBileqzuxQZXCsUfe80xyYZpYFcSIiEBzl9a4m7qeMBSS35eUDnigTZK4HW
sN/XCwHi7RqNujcZiVTaVjwhG1rJaFM9QGgtbemady3E2XigIyW+2MFMyVVpLdmvAY1bxOFzReBz
n+VsBVN7HvCuibjXre6dlpB1NIa15lFf9O64VmP1aKDlYTHM+fz4PNq7cpPerSm7PqBYDPhrSNvS
05qnzhMqPGNOemfEtpIre3ydCrekUCsUV79k3nbou2U7FN0s3sbU6d5mzlEjYAglVEykreUnEBfQ
zkt9kV/1cpD6pYRrpd8G4DQlSSmiex/GmhhfpAVYT65LecAnzyNUp2aCsoN1tMLVcAswcnupR3J/
u6iaUVeM+yU103qL2QmM9d2RctDFyf+DNVrhDwRAWq80kIlWMbZZfW6zpQZUqlF/vct1Akm/oly/
oXPo3vajwRUr5BPaDv9SUV7rPLHvOTPcrW2uFkwSBcOT0QDsJYvMvLM74sKxKfr13eDUfRMBIumc
2F+VOi6dNwGNVKh4zo02AMMiZQqYkMlp49gCnCMFq6dKxpnnpDJux8H7ogH/IuuQwPkgqrGEGXHn
u4RIomHx8RH13vzWGSTm5S4RbDGurg6noG4fMwyqSYUP++toTJ+sZXYJB0Z4v0eJMT9It7bqWKvs
lCS9/FpkGyQHcAbuKB1tGM3kN+nVJbdUSsI8ySvnvJ6HZ7OSixt6jMS+OVBYyPaxjHzXzVUCYZja
rzYcIk6het5wXM/PKMI5E04oyo7I5oWDwmQwbizcGkca1RtFOxOYZ6LAWAUAcqFeDPq6C42+8ZBd
oYim0O1MjtDr5LX09GdrZfVTbjnErONZ5GSOvYPDkoVjY42v/y0c/y+gDoRZNm2df95Aev4O8vrn
ltOfP/G37pEFNpHBCa1CWkGedW3X/Fk5IkX5zaU9SMPTMP/AJv6tcrTc33B/878YDNq6zWzy75Wj
6fxGswl1ps3JBikP9eZ/UjlSb/61PqJF4dhQIJmPcEEWf+uv1Zk+oevsu04/zmx1r0qzCb+q0bwt
Zn27GVqf5JoxhvAhqkdv9i/jKFjHVdk/iU576vVhPEmaw/RtvO1id1IjUddy071CNXIvgba+S8/D
BeN2OmG9fkrUEWViNt4jllytB9vGkthcsd6Gd9wQSZu3gU0I5KexZmEnj7XaOrJ/K5wOF18M+tXr
o2YC00Isb1NjI06oSnu3bZnuKTQsWKk+oQGbOEuT+FobBGAuLl0lMw2mxMt1e9zlNclXp8nOihpe
Kz0WXQ8XEyRtUgAKNk5et5ov9pqNPW3bDiAJSGRcE0RZeatzlNgLdQTTa+GVzynCcKlCBPKqj3PQ
Je9lm/ofmVtC897MEWEwh2RmrsAWR6/Qn6jKaDJNXMK4x0Nq3iD+3cZIukF+kzK6UNE8sfHsFCWG
SnBOr3SRu/LQMIF7W9piasIa28+h1BYfCajvvK3KsUkpyXJaW8VTxt7LlyXLS2+23aE055eyK6x9
Oc3E6TVBdqjmP2QOWf4K9WfOkhXupecvl84ebvJZytcxA2Yr6/Ee6HmeEUAdCChj7jcSR6Asyflt
K+l4m2yE1WIdsYe9LArR/hoY5QlN8des6DAlp5UkgVKCJdu0BnSU+aKRgBw6Hm3w0cu9nW+2e8Am
j2orXtza/NHRUbuBMTfjmMpuN9byqJHTW9eMJ+AB7aGa2K+v7KcFjyBjJuHeCIGLY0CTn+NsCiuz
ehHkpMRy0LqkatR3twAl3bhbej8HnRty2sGfJqnLRyuNq1VWe1vZBkG/6s4sLTdWSuF3M1IKZ5py
Z2KXh4s/zWZCHot+BOBd7Fq8gKHUMph9VztXIU21Jwmz+Orn/XJahnUFlu5oj/S77LAts+8UUt2d
o01PzlQsT22z1ntdsKvSwigOLWi0EPo/kcPd6hD27cjdRHzHkXUh3w2DGezoptrYpbQA49f8vXOq
Bjvd1MUpawfkKlm0wEeLr51ldxHeASzO2UCfTG/GuOuulooWzrSzaS7mcsWkHQpfCK7h2YCEBuYT
PUsNbX5r57AZBdjiSXt11pQ45GopT3nvUO6Ag/lhSWf4IjeakgZJAtVsX+divWsjyNWZ1qlK3rh4
Zu+pL/weDcmm/egmt7VCBSyIqEAGlZRmpdpWgFyLdoBFJh/Buc/eU21X4p55EFjFPh2KW4FPeGd1
9JdSAhTHyKhl+Txe+X2TbmzZvig789TKbGii1Zr4azxYFQ2seSKitrciPVXqHmWlESnFY5EFkA1D
f1nWj16wqCaZZ68nqpf2wMR6nTFM8WgtEZAYfcECaTjXsxfTP6PvEYOSgyh2LnL//AfdsoB3DQo+
pwG9F/MtvJDxbXR4Wujb2jlna9XoiDeDZj8XPo6sXjP3utnxyar56EF033t5xyqxzPAA9ExLHEwl
Ia1jUGSit5KULOx9n6UFbMLt80JP4sUrxHJbl9o7r9SruRV6CAelSxomYZPW27clg9x4qM3yptWK
D7zuQ1yYonhphpLqgfNtcTGHVRlhQx0eb0Zj3PdN+qmvzcoPMR4EZ0HY6MkIph2YGHWmhSseGT9o
T5U9eu9m4xRxVgV9tDUBjGyZ5bzG80KyfHqFqq3ENl3cFEjklE5jjOZvuq1HfJv8Hs6qv3Parm8t
xZUL40xZu7R3aNj3dU5+kbqvYfInxToeZoBAZpjCCmIv2fwQA377QI3zBnLWOWD/C74N5viAuyVn
ylxxhLX86bNLSDNnUV1LEC8cCTH14wqfNCcuQ0w/0s62E9z02s3KGY40RWnErb4FieggnhFAk+1S
22A98NfbYvaru03T1QXAaxm2qyTOpl3IAR/pGiri15PJNrN9Hti4PWfTjwjXJlfeGParlg2swdMF
JStwbzQGISIBnsSJ8fSE0jt058EJM/DEqNvNsPI7YI52w0QA1/mhX5a9tvbBcdBVyvh7IRrWDZpv
BBGqROecxIiQMagYqz4um64Gzuqb43OAyTymCQB1Bw1tPE79kfZ4Bn5F/FgQ6TSFR/ppMEsI88Cs
MCtunMrJFMeoQ7qwbJaTVvUfqtou9ZTKG2MBPYvJvY+Q17d3JpXJmSYA9E99RbxQTGRrI+A/aMhT
QoKuccQhXEK4DBJc8/nMsirxeTYV613vftk2+K8tzIckr6YvZldVN45I09CgsxymFmU8eCLjzDMw
7sH55NFcVT+oxIPdIrYvmeC3VqSAZmG5gvFNOyM16Y6w9AMa+NoIYJbIKYZ7AlNTGDfGeDvbvmJz
J0nF1TOOAc4PEfTfyQGpd9ALaK0s9mvD6ZDpxti/1D6/ClPaEAq5TD8GaZPbibg7tllEyRKe8/vO
qcuHwOzEUffN7ayqidvgVV9kk+oxi2nHql2oV3/t2DAm66koAIOqjDZ6ufis625Rf6VPYdJLQTeJ
AM/dlcqDJknS0m4st+ZsGuac4Nu1IZitX6GNraECdRDOV4fWjFkp0YPefxlJGb+vrBHTc0u2J6Fs
nlxabpjg8hVhYG+89tV0mebWf+49h5+19PWJDtSRYQTI0DrIHiSqjnuH1Nc3rwSH5bpkt9fZrW12
48GSfmZFS15eWaUpNzovcvtT4FSEHzgc4NbJT+wtBXTdw1q8ThpmxPnoSOi7KDpcWWd+IJ5rnXjl
ew5NYXR3ytimg74t3sFbHP/LjHvmjQPutxJIwd2mWxqDNZWrA9JI685pXEUmfbm0rKxiUqGDQDMw
VYD61HF4IvTmsce09DivyMYjVk2QzIzUzcixx/rHOKDFvr6oGd8p89ouXOl07GmjO7wy2GGhHY8B
Ix5JgxJ6ovUkcJVF3qSfyfgsAV8G+leGHad6ztMtLrscP1lmfRDj7Dy1bmF+M7JSa6KN6TDS4kIu
BKx0xI0WFf7KGAbj8k2v/ToWnRyftnmg28jiebm6tfbMPe83Fyg4510vVmwHy8HQNsIClKu8j5Th
QZSbo3cXTE7x6ojBvhiycOIBUkbiFJaIREesdTz0Hl5dctUfB8sesERzK27hjvugJVIwlvSUJMDZ
wZ+aWC3jegeEv95nxlDuUm+edrShmdNyXftpcLV9ybm22fdeXbyymlWvbHHyM/w7/YlwufSgl15x
1J2Zijft3VNP5ibDW21ECrO6M2kUZlGuN2SO0mHa8uEUaCYvRE7uRIJ2MDiZ/aDIC1wMBG2Ab2JX
ZXqy6YSTT9syver+Jj8cMStcgl1w0yFJv8MeMnzqLAcNnDd25RRbvRtXjUNIMNXV9hIg2+9IaXDG
+TkzWGFxZdsyiLdAWC4+ArGqpCh5H26IbmyaxE9r99Oc+pv7Oau0YovJMGZn9aUd8CIOy0Rrw6Ur
ahMufesSD/GmvBmMZ+fJJ2ikqxGPeatd6nYp3tLGaXeAe/EuN9tSHyVjw2vyS+aHtl1pPmfuuXnV
oW89kEXWHpaG5XVogie6wi1FWC+/tk0LXij3yh0U4OxmaClJEe/3QAka1TwbOWNhJOTmntCL6ows
r9/BLs1jQlrxoGlbPYbOIJzdzBDuATrYMMTOljbkOgFwUKUhz8Q+ydBGL3yQ3pLdm8JK10ffK4fu
jsBeZoEB3f3erSJcBdDLPhqRB+u1rSBNk1w2ys3iGtOG/na2n7o/I9zkSjTTMB7KIG9AlzNa224A
62qRO5KDVm+iHcjMyFlHsRMwwRxd6zAhJXs16aHAAMQn6h2GinfxK6r6NNY10kbOpMUw1OURHsqE
9ukcuyZzRRrSHnD3HAnWWZFjhM87MB6XfuIsQI9wj8kujxXs5VM/D+I48EzGcrKKs0A/FqWm9H40
Q2d/09uKkeYAwabcL414HqsgLd4Mw5ZRQ2fwMvE+hj4gnet41Pe/d8xUDy5zTmDA4FAiUPfey1bO
OrEZrM5JQBr4bjTH7V2nsL6ZV0FWNudjtGQ69Gxbnjaznx6EKMTnfLGbx3k2IMSKYo7MxhYxAbZ0
pI28sZKsQrLU6Ywh9P7anSO2KRoAUNza6H5iJp/2p5EqMpmWJYhocJVJxl5Hcd6vyWIO0NVr76iJ
VsUdB3cSnotgN1S6+e7Yi31oKjAoacXKVJMjEHqgT/ZFZilkfI5/torG5esFUfW1DjS1r037zlry
4ENvhzvFlYTDpJv0G8310Bt1TyklQdtwpF1CI7DnhOem34kAIm+/MqppeSgJyikL7IhQSmhms42n
i1Z9GanpgUV5zUGDxRVDc5lJIHdbH4rnNJIdqK30Li1r16XA5NvA0+4mFKyPYs4PeCTqy1KRLoQK
HGVfBtCEMOQ8/y5AjV3StChYaPvskHb096uRhV+SVI8oFTfYUDfJUE2KTWdeH/JJD27VQi5ZyTD+
gGzRSRj3smCOXXcqdOPe9+nzjeO4dBFBPu+jd8256laED8Lo/dtK6wfI+HqVkJtkh2UdWG8ZII6Q
oUNLfkORN2+aGN965OH0fv29TViNzhhffegLGyvE+e0IiKvm/kmJZNqZkLy0WR2tlUX3AQtCjG38
HXVRnii+LazQy2fhc4jIwOJvPX33+vNYquvzJvUukZgNunCxrASHnxnWRZCeymJ03qsR8F8DPCqi
Zjb0SAMzXyfkPEYS+0R/7tzymgc+entDr7wI6VlxrrOsuqf/oOuxtOEDJ4ox3O04UW+XugI5f23/
LP4ojkHf1wnt4e1A9rn+fW45opVTqQ6EKsp41nrzoZw8OgJi+Dbly3TyGrrDOpOoE7KoOM9XcfSF
27MBa9WJuYh62CrAbbBXv3JeoxRb24KO51Y2x1bCwYmY3q+vIMeYIan5YiGeeKGUei60vo9gGXg3
uWvNSEo2CscOCuS89XTfpTbErZJfAqO/zMZqkcBjvuBlrSJmj/YOvacfzY7lvyJLbkILaWMc6L6K
TJk6z1tXkQG1VeZNu+bICNu3SXgIZsb8aXCNH0hEqf9WqiMiFZigdOablRv10VKt/UGEyBCTgmTR
om9eFobFP4RotG2XERqARlHMFN+LkIz03OYR8J9Oin1WGthF/PSL0olvCxelSNMBp/HYG9d8+NpP
U9pOiKfAmthrQfHfGJxxFoe0Eit4bFmwkF9ZTufy8VJPhv6QT1DReQdcvRpOJkqQeUNmzFEnjfmq
hHepSkfcKdemsDYq7TopqgojdM2tbhPl18aYoMOCW4SD9Mi/8L+q1v9hZuYjjkwWD7/IT0xrqxM0
p08zw7dvaQV7ZY9iCFGEK+3Q88omdurltBFHx6tuvAxsSXTDycKS5rUXKFoi4QPphQiXiTFxSOZK
C8PZmw6VcDaaLAlAEdV8KDt5wJ/0JfO308IDH9WF0I9Vpl1SPD+4PQm5K3vvJGAZ7hB+eYlXufVJ
OLT/+oDEg5ZSnyyABX+r3aPeUg9BOX7oTcETn65OEiztQ29fdUgNuVuQAEyMclNO3AT5CN7WaHez
ab8Whk1IFvaIeB5cUHS11e5zOCBJ0TXGAaKgFg+OHI+knup0LqYu1CvnQ2Dcf0CsRxsunWEOdeuX
KjPonE2rtfMqsmTKyfqaOsp4mn2nit1lnYcICw5BGaOnnlj7zNB1HeZjei9PQ08zSjfKyEiBQtWD
r9FnKQozGXSgBoHbXuypHqN0s2wZmzANZeJlRnOl9GIlZRYYGcHW7apiFe8EvndvDuKE5jo62L5V
JkSoyFgr7f2Kk7rzQH0cSja8ARaEtxx8oINnr+KIRP5PmceM8U6DZmeJ1azrV+osXq1MNO9Fafh3
3WylF/Ao8ptWuD+ywVhJnSdF9dTThn7YgNxFTuHNbSQKff4EPknem2Zub7fD4neCwImm29MFbYj3
mCwRb1vg7oyOwTDKsmKJBSDYISogNewKgdTcBp14azAuU5HDZnAoUvW8Zs4nKgTnqU+zjiH5Oh14
D9bEHUbAXIH/MvsoJplzm0+ZXgP1yq073xjT92YBcFM2qR8B2jaLmKiTSruZTYqac02kRNhPKr+h
hpiWXeYSBjcQAiNPNpEpEIsmMIf7LIXCSJOoJqCBXtjVI+kaYJuJuWXX6AjNRck0vAzCJsWjJ3Mx
BMcXMMLS6fGRUplGK+vCG+jLwLqdC0d/VvwC4klQdL3KakKuLzyYWRYNanT07TpeLCnk2ePp6SNd
zNMeS0Vx3gRW5JgNK2BoKzMqJlJKQvhu5FQP07USYpV5ayrX+2IPOSz8SpYTrMq8C3ttIehx9G2f
gTeIHpBm1vLkwGah+aRXwg05hvl8E1rwAmM1+8AsXjKUB0+74CRb18e1UksVWbxoyYbVpKCgv1qp
TLZoStBGxMoSP2bKa2JDyOYkzgmpg0sGBEis2BFyJksy7R+Ae5uvBM60C/NLFuxtcIz7scchgClA
+Y+jM7CfspZ19/WmqVfNLuDP5D19GcSx/mVYtem1Epp+qyOH3JvCR6En1Wg9jDhrHwMNLTcuhTS4
waBq4mshwGkaffWEa4hm6GJK3tKuZVkNG8dvTWrGPI8LZyx5KWfMb7Gc6QqG1hBk5S0d/on9JBis
+qY0zNXBcjA7fNNNmaTTkJHGUY33ABYZtrqrMBOLNtSzvnnZqbRZKts6X3/UojHeUmOkUNtcUCd0
OobbPAjIrsrKon+VpMntZo1dN4MvxmaPhZvDTpEA0SaOSZt9PaQ1ejOki3dUM3E8YnSrszDadqSy
N/Qz5MH5E1oGsmiYxzcxmhA7cgc7ZTmZyJ2penELgcc/NLmRJaPaxH4edTuyYE0hgx3m6eLXjfWZ
7q3GJjaLZ5367jx0/byTE9U/7UyPLo2WP655qSIfaAtN+65EXjc2FzkF3zRlGAmLU3pwcwdD6roZ
l0DxaqBuyJOit45dbvj37eIuQLYcdXI1D6sq0M/YRg7BQ0OIHv3m4TQi57gwPK7OCMG/tv5iJCol
EhG27jtowjwybRy3qV/SVjTShl7ZsL5oBeJhbzDyRJjksWg86PtcEZKghtU8VmNHz6ar2tWk0bbF
ubUYMfISD58M/l4s9MNbUdukNyLaPawDOe5sZKO8B+ZJHxjvWB3jYlX14+LkRbzmbDalA6CTfpaq
zprXx7PD+IYeq0Gl0eU7o8IhHhCU6FQb/11PH0ZrWe9mcAehqaqXYDQ/WxmLtaO1SWFbaB/RMwft
4IYBFtJ4nvMsHmH/xa2ndTvTqOzDbDd7OysfN0ysMTnfThRIfUMEs90B0rXga/avYoQR52YSdqZ5
oLCa9gpdzBdtYQxiWtpnS0dUo29UyEuvFXvBqP4q53xvgrJ/mGX/wDy6XkO989najetBMK+1O9jd
8Kl0E4IPYStnW2kfRNnLS2e22HRY/0OAitjF7cD+jIZGhhkxo0oQWjvU/X/H1t//L2NrAwctg95/
Prbe1d1QfKAe/ePXHT/+93/+/Jn/L3nkV+A0gEUOCMzzf5I8ete5tXt1k5r4tn/2PZBXr+scBZE8
6paO5ZRx95++B9P+zaG7xqBbR1R/lUP+J4PrXzWFgQvXBiuyA68A9/+vmsIr+YAnm/LQNMl0iOoq
aJrINvPgbFMaj6HnDO0ZtR62kYBzWfzTvfoHikbjF1Ghg6uOIxlGIMZB1zP51d71k7mu7zt7K5Q3
7m1S3JK5D+pdOpfTzp6nwo8Yf9lHcmACarPue93N3iO9Y/Y0RnCXZtusE8vBv3P5/ip0/OOaPPK5
SGohzeFX2EZmAylLc2vct5lsj/g2k0AnKXgjQu42JZMMxbEUb7VDaGHda+udpAd6tcqZceDTmfLa
+nttLOq28heKrvmLLDX6vcUkntaWo6sgUPuAV3U+tWt9S85bE/3rm/qPPwCIDos5EyaX32NFfrqp
qQHzcPVnbmq+PmaDJ0hHtbNPOef/SPReGacjB9sGHuhB4l5GfLW9+4X3PA5ucJTMFmBxDyrJ9S54
6KAvQmnYvm9O2p4sPw92s8jWGP+EFlvlVO+GgtrsX3+CX1zFzh9fwU+f4Bel6zzVXHC3jkyEyuyU
bkF7QomAu1EDiVwMTFWli3yp1I/Me6+CV046//oSrH/4ZOIlhuDgm4glf5ECo6yy2THluC+1/Hrg
qn3nKz7+a+wrCcOB/tHVann1TCP/BpttkgqVX2fmcXVNIFbZuDPpjcSQBjk6FsbMKMSUDDL5g/vF
KUu6NpnxfUWetR9S78mzqsSBahm7WvAqfNDkhnL0s+aAf9sYdHpKf3JX/lBmk+Er5mB0/s09/6tp
8Pdb7rLkoF67KnyNXx38DgSzKi2Dcd+X9Wub7j2FiFDb6PF0KB7/jZIZ5c9PluI//xh6mT8yKBDu
/PW1pwvotgPhbnuRtT9olqahZRDRaS+MFP/19/jL+nZ9klz+oYlt21cH6PVj/z/2zqwpbi3Lwr9I
FRqOhtOPmcqRhITEBsyLAozRPE9H+vX9ybe66hq77ah+7ofr8A1DKjWdYe+1vvW3d4F9S88q3+ZJ
asJPKckej9B+seqSTEAnf0pp1emO5h3huv7JxfwjVOafJwmSACqVYAL46AmloohaJtFbEKbTl6Dz
bpVbX3QRvGdu98q46vxpMP2gQPrrXIEwIINiVHc+EnPkoLUqBtm+Y6wvLoiBb0AIW/6iKFxbw/xN
D/JPZZwpP5wqb9MLDwxeG1Jucf/EIfvlw2Q7gs0d7m3U/j9e9bjvBjsaeH9Hr+x8vXJpK0REDyGn
RF8X/SmvZXkX/+1Q/+eVZirFyeERDPFxxHYIFVmsJdxkVpE76rzBekbSfPr9o/R9Lvx4GLh3WAWX
y/uTOyBpjZAaddXu0Gk3a488BMJVEwzeAbGoI9gqim3UDGhBZ9Rxw5xikkH2+KBdzbPzxzHyV+8Q
Cg5Ol4wazIwfxsguHALTKnS65oaIXivQuTYb5bA7t5SA6Fw6pQPOq+cDVtokEbYOTp3Zvp6QfbfK
a+iT65GsBHprVhjAnOh6Y5E+tm+/v2q/+JoLqQw/x7LE+OkFRNE8U5oT9Y7w3uZO4vBEeO8GV0nT
/eXJ+ar+K/xW/mIxsQjsfro9rmUKyH6/oKKNSBOIfqMXYA0dZrDQDbdtM19PA1DLECjhml0T9SYX
sWyZ9vofBppfnKdH4LPjMci4tAA/DDSR5sGKgpC1I8Go2fZiHjYCITdqDjv+zw8lGakpZrDN9AAo
fXi7EgOFUePWu4621bsgFuFuLqK8WWmO/qfb94tBjNuH3Aygnwtk48M0aBJARfGQ2xdbCI+Crqju
c7T8G2Y36PIK4SAEp+kPk+8vriXVYkcK6jHIRuWHawk4tugISKh3k2kM69xWOO5QLPiNjij694/n
d/PQx8eGlYYu4dZQTWbE+vFqeiliyxBPJqw8oMNbMmI6ymKRGNF65wGmSIpdePJGKkbr2hpGbVtT
B1IbOvJWfpd7No9SbIWzPGBiyx7MivhKv0EOCUs7yxxiFIM6eiEhU7tOLXROW+B9YUIrc4keLTgl
aylkeYS9DvZoUH3VremK1Hu5i6fGnTfoCSPAMWlkfHJ6czaopSnYTomRK2dDYHNkPsnRiEmOSUx0
NavK1J3oSkVgCf0Gw2SEBLQ0pkMGjcXeRXgmxUbTK+NI/1Vpu5aKeXtj50XvUfjsp+DOaY2s2PL/
2rjNx6ZN1YpOb0ptNx1EeO25xRJ3aUN52fZ2nd3j8XSIWCy0cm80NLkokjeYPWSEdop639JWIlbn
QLZkWK29vizTLUDjKdzk1VQ0JxoKLsVgR1ZjtmvbUaa+GhAC+OWAfu4qp1Wunw0vr0y/oofN4iom
Ov3FJaN4IjQUY+sMRay5R6ClEcHbtcl0i7OGum+M1QTkcA2SRS9zvIb9NIQ9iIpIbWtPyXgrkNFX
K1GF87xu20TuioYpapMFC9hHx59A9gwVrs9JROtYZXlprVuBSAYOVWXvc6+/M3Dc9INdPQaVmT1l
mqdfusIZV0GeqL020TqyannuAVIUdbtVkVtcAmQ/g4jCTToX8Y66yuinMs23YT8crWGi1UnkbpKi
CbR7MyBVRVngjKw3YWnjZqBOyXdo3J1DVvFGitjZCerRK1bM0PEKGV61BFa+ul09+qKfEGC5w8tc
gyTBGAS1kVBNO84e8OJvHKKeb22ZNxtDL2KEMfRWSHA1rrw8i66tkfvBbiFetXHwoDAP7EiHuouB
8uGtVsEhwEq7Vknas6ho3XXGHOW3rTvfpZk61J0AwjkDSInn9JwaNYZy0Rzxc5v+rKe0w+AWr/DC
DOvUJUN6tKgHcmdvA09cci1SG2P0IvTIDbnBS5UuAIC09K31SxBm1TMBH/qpiFyaex3qBqV3zbuj
1cUa90ble32a7dyytCmFSKpKRaAOlh6bh3Zysdsq+JCG2sZ2ZWxTe3rK9b4mZSnYo0+9j/vpycav
gyxYLjpdzG7OoksL09w7DL1LVKpWB/5s4zGQXnBsCSLxnbD0NnoicECNi6oxkdS72Ddc4kYbbuuw
ocbaE648Wu2pmwJ3lakl/lkrvrX1WOH56mJ0x3m+L3JveBct1dgpHilz+ekQd4g9McwUs1WiStCb
kDyIWHZQ5T38VCYPz2Nu6pby3Zp9BFM5g0QSIjCuuPY3NYCeXTKR++qlxkGHz7nRaK1sHWP2rvhL
SWeSyw0e3J7akzeN4dh+maLGBdw7mYEYsci3ZvNFMywMW0j9VprJd965mll+hVKdVnsrpanq516D
dHwqDdc7aZoDaCwlrATsDNJq7RiUsd4CFazjfdNwpYgFLzJQe/nwiTxEdWvC3vsU5EUaH8bEaTa2
jGvgQqa3RRtGU4CMb3WMCK55dfSA9aSUBDS7s55dVUx9X6k2hw7d7bBcJyNin5NSrXMvhjR4l6GH
+Ye5GbVwRa4QNFRPfaaYkb83FdSE1ZS3xnOh3MZni2afJYb9L7EsRmQr7bTrWC998sjg/kK9u+dh
zBTqIbM+ziX76Rjs9cEU+ETgl1jaKsEiv+2GnichsmT9RPu5/opeNt0S6lE/ubUZ75Mm6Gh3qi7d
xmiPHjGZUz53yxH1RmDnBCnNLS8Hljh7neoi9UPHsdcJy71DT5CL7+KixoLYyWabsm/K93lV8vNd
HA4PpLaE88azYwNRKprbGHmsQGKeU386VOQMLc+gNh5D8lLu9TzKUOk0vbltuZzaQyFBta1d0oqi
K5Ik+KpOOjwMpurH6zAIwnPs1eD3SCO6LjvPO4GG4FMt+FZCj537oaPzuGJ5RwgLdv1zMrbVM+wX
cwOQxj6HDa/qpijzeTsjTtiOJRKPHW6P8IzcfnDXlR3ZZ16impeKu+vYVn1MybY8w1yrXhui9+7E
3Bif2pjrHQOQ3QHrmrAacVG1Rkx0H8z6rkLd82ovO0wS32aqtikg5h1XNt6Tb87Har26NRpR0+5M
5Gke2uq1m6rmCcaWuZldt/4KPA/px9xHXNYaS9wxpBqx62XXvsmxtc/4QaEADKUMzyqGuMRqO8+n
txnQIxKPyhyJtaBJZQTTyWBapt8pk3CtYYnCGlpEScEI1dOSJ17F+FQZk32O7TL4XDlRCJK+L5+d
0IEluGQ6r0xtDjAIeizt7N4yNyFS7ePU6IEf4pm4WqKN97Ah1WdPSxgX0TzTOOC3kfCH517WVNUj
z2b9X4BEOQurzg4NuLRg1UmKOD5Mk+AY5R0/EAzSo7A9gidLZmqCq5n3nDIWbmaC6qd3zx3aNwhV
YEmCKcPp1y1PeR9VqHcT076PYT4+iLLrXaQEfMnM1tOL1zXViwUT614j8CDD4jhG58nJ8QO2omie
snpWt57T9g96pdJLvNxuE4HYyU6M4FKLgQOl2rSVrotOg0VGdBYtV4326XSL8nt61+cy3mkKvSn9
Iy+4mHkiDt+N0Sgb+MQSEzcLafUZ9GT7hvhCaMe5idtoA5drencrynzroI9I26HeQquWIHC6qo5W
uhTXkZdq61hzggtIbZ7uCifzdMiHAa9O1PMkzUhbGHodwZPGmBWdoZGUBjqrubzVrERHWUpsDPKL
1ouGg2OVXrGWbfdeAoIndl6HZFnnY/1O7854EGE1+sPYGt+wBhFmw6tX3zFazO+lmVTN2jGLKaVZ
avffTK/HQhHAqdlrVcVlQerctDuEg0azWgi+n2aoTxfZ6YxmrjN8U5VX3xGIU2362qxuumHCCpPQ
HTQ6LzwHTh3vOjzm4IE868A4JslroLV9KAh0e6xh9+sQNbDfkG6DmPBA6BsXD3rbNXviYFsRDMwg
hleXumln9XgQLO8Z33V3E+QLaSPLhr0gs+RQM22erEakPS6WML51RLtkv4j2c1MN+EHn6L3DprOt
WjqvfjBU1qtNnO9WVNm8rsREkqGFatceLGdncL1WpJ6QhALTiNQCGukXgk3ULYsQUgFFEjyYWSgA
V5T3nRTXxN3Ha6XrMXsZhH9jL5ObmvqP3kfDMcmrhsOmzlkfc+MmQnyzc6w53ik91q6Vo1Vn4IXB
vROY5UFimw4ZdIGjGARerGrD1g923B2HacoI7emHaz0cm1MRusURsT/9HdNiCSgxT1NCfZFk9xxI
oFKXtBystwHGaY2SiiHN4w8Lx1PhGATIdeJKqUQ8st7WVxNqqFc5dmdCRrptRGX5UKOHxW8RsSAd
YH0/eqQyXPQiGreuqvZOifxMjoSvr+K6xPA8v1D/y7+kObk6zDlcJBMBAgM9O5y1O00oz5I0bQ+p
pmM6CTT9nKK827Z9b19FRk/HGebQrSAIbQcApb3vaywxFqj3S99ykN4O3NteB+5CYXpCPhyIFwmt
+gF8SraPY/dBJTo+piGMWAeylFvl8VSCkBuj6xhfNrJ98xBYs/Ea6cG4HTyNECfTmH0v7i1/HHgZ
WyI7ViOa9k04Tc4ViwvxmAh7Bwah3PI6MQCXCbvT0KnlTmZSvuOqMR9VRcSGzIkY9sNcfKoilRAz
KMWWpEX7Kg/a7AE4hXuHzbzd2kOr6q3LupAefxNuQqWqbzOcdFR9YRff1PBq7gnSDWOszkXFsFZN
SCjyhDS9iqY2DQTkvLQ/exd9uEkD8SWZVHoMx2LfQVJCfSu0Uznh7511UHmxlm95FbexBVZl5aG7
wbTT3+TCXuhGJcsMgSueITCBtdLFF09vZj/NLe+qnRbnEsThyCb8OrUa+0wcVVmuo1EaNC0ydHNT
OVw7pEoXrNG0lBfOKY5VqJJzlliLTCGZ8UI04OwTUk0SXqOQVIZrIk+TpyXaYQfKo2DKQYi3queK
QkMfayBlA6s+TRSz2dW5aGdXfZOkRznG+oWI7GOTIHgJBtz3Xpsu6SPlVVuMmCJFma0mGjwrYlgg
PQwJEWRQmQylySeZWSv2OS8NwZjrPLLndQ2fc52QvOKthqEzntQkmkNpuq/G7HwjMbR+ZsWaPWdt
XjJotdpnN7O1LW6gcNO5fX43OaxYsqlBP43aZEY2QSwryyG1H8x8iI+aVY7CH1y9RWBPYCBzjHDK
szYCWF0Vk1ueKaqUxFCjUS5pA2QMQngikuc8T4o7s/byOyemjryKJwZQyNndW9aaqODBTrzVAcHt
a1PjA+vKpl2FQPV+wkY6PjWseLhvMZucPHIyZgnNwd5fecwoUlVfmC2p3M2ZgfIwpCB5KIPY/MT6
mJ1pmkfiGKaqfcMk0r21JBOxMZ36/D0VC41zwZM9k0lpvKbEcWDoF5NC7qGCZzNt2ISLINbkuiKQ
9k2z0dkhXiMvbjOndnGfIQXkJpEVW27dsANkKuRIRaPHw0iWHamCaJOLrLyPnB6ZH5kSwTMkYn5H
VgrtnpvI1PZFQYjiqrAQgPpQO/BZJTb0N9JyIcOwiVEcNIlF0V7Fs92xb9SLwUCBWI1xuGXxyifP
oBrKgxgpfvqRkJOGt2dZAqAf45TYTMlTgg+18J0mZ9FKMht3CaABEUuZ6tECNgNwXIx9EgRGaOfv
Zt9z1L5G1umPiAae/7qYNuoLVEC0J2O8iDrtT9eYifVjP1HuLGmTuFOTobamFsSlx+Zc3NsGwR67
LIahaTozKye3SFW6rwyqQGcTWxaJYvYMmLrpynt7TFJwvWI2kJQGNeeXujb1kAbxX3LVYvnD+bhE
cKPc6Ib3waEyu+pNgomuHc2IPqXTYO6Kvigec0O6d6kr62BdIW39NEYV6aOKMnxwFj0nvTcHUFaU
2gXfOi4Cbp4zocSi/4cHZ8094d2l9g+klLoMV3HQOn5+Lsz2LWb3Eq/4snAl2qH9FmPiwXPRNzUN
DIkKdUcGq6nWmc77g3zd1sFaUf87juTA6SueQ1Z0MGmq5KA7DUWUht4K2IA6RlvEO8WGm0mY+Qs3
qo75YQGO52tzJujvHA2Wvq6XJWTmFiY0XhrQwGMA6GDc149OWxCwCwv5Lg89dQqiNH6Y52j8jKZw
+EMb7OfSI6hbj/YXpnAb5/iH2mpdcwsHjBW7EUfqxp1yZ8PNzvzJjfP970uPvzwU8TC6Tl2VZv6H
QzUW7QED5elOUERCQ446Hf1/tQFNVP+hNfSrQ9Hcp9MOIskhtufHGudsqBQfreh2mVKsZsiR85uu
g2an3P7w+7P6uQqPiI1zogqPTAGy14+HwsJM7cXmAso4oM41mXdF0zvvamDaJUZ2DdpfY20YpOtK
x2r7+4P/3AhaDk75f9FVUM78cJ6dikiIrbpup5GNhaBeQbsxEKz+/ig/X03bRCnhUhV3TNTKH47S
Uk/Asxv0u4YKdoNaYhkYbKyCwyapcp7q3x/u5xK8bQK2YnVomDwmH0vwdj2Y6KO7fhdOKKCjtPlG
E+TdA6e+MrL8irTf6g9F8Z8vIyRvuLH0LI2FZvChfccLloyeVfa7hKU14b8S3YAuy83vz2u5TD/2
azgKnASY0roUoGB/fFJEHxhFWqf9ziKbeGVp2inU2jPYY5MFem7/4Zx+dRX/frQPN41gk7Am17Tf
ecNoUIfCkTyg4KwYnDFYsH5v0vT19ydoIu356Qw916NOQTODB/JDa2GKUscbR147I3LYepcCuxd5
ugennD2kF2Hq9/XFHSZvXQMyeEP36qG5tvZ4ssvdQJLuhkoPNcjRrb4qRZbm5Ai5MomRuJ8pfjNn
hGsjrec/DEzGL+6/pQuwag7qTSzyy7//rWnutaFDeDevUTz2GNQFskR3pZQ9bDTN0ldxSzm3IiUd
AUhaYQRR4hn1pbrtQVHeuN1soVAMJUV7WIW/v6T2L78a4/Pyhtv89+GrJTJz0tnOuh2hVRszIMIt
Jjkau7nTbdo6bD+r2AJtMToy8wkuKY6qQHLdBkyzfq4wRA56scKQnazqCeO+ZYB5C8hpW5GcN12F
vUnTnCn9MJN85NdD1/mju+T+do186MdYe+gGLwClGdfrBjXeligEOqvUHTY99ckuhUyDzKZf0/aT
K5WxZxLp53702ptUYKOYQAltGwu656gtm7iFaRTTfp8EC18VZMFJj6YFP1YPO5Aa2jqg7pJO1qXz
sNJIN0z3HdEcZz652P7+0v78grCtQKrGWw8zxf3YB1NtaPf2uNz0NoIXicw49vSDEatP/RxQM+jB
VP0fjgjWzgHEiwr8I6daUof35Jx2KGCCg9GKTWaEX2UhTo1ViHUqnaffH+/ncXsh/uOUBiIjEeN9
GNZaCAbs4PqOanhGygICnwMbHYv4rGbyf3+onx9Tz6Y5T6sNxLhFjMOPb1DY2+Aoh5JZ0Bvsq1Kr
jUM5YtT4PxxFoE8yPZLPuIY/HiVHsZ93NCZ3mtNQZ6pdqe37OvRuf38Y4+dxjLPxDAM0Iq1tOsE/
HieNNRavoN53Shmlj24H66UCEcbCjI4EgecsKXjwddfCzuA9Nrj7S+TCfw1L/8/c/PR79jY0+UUg
9b9rUA9ZFhf02H4Qof71S/8jQnXhIKHFQWWJqQ57KJ/3T3qSNAAroXFb5I7M+N/1qf/D3TT5Jxzb
5Fc6ZDAwI/xLhApYaRkjEB9IMsmk7pj/iQiVyZYn6G9rAdYZaFwly0bCp9CzLJymv884sRMTSGC0
0VEBRo6pj+HDthOqO+gVtXY1QfCgm5nIe1T1FJEXUUUAwMizETPhs6v3DSL4YO2VmXOcZ1cEm2wo
Ubp3uq7uevY6Ymck7qTdpWRFP9Zs8e01hcUQuyPmZrg8ZjucsjGH8p0FtF0JdNBnoEjoZ07AsTFb
tWMzA1aaO+yaSSk3c+ZaDYnXrDHXeAfoAxI2NawEdqJXmUzuVw/6t98h2t+EuPSLVbREo64njz6b
b4SksJ4kUWp+K3PnehTsivOhv7Q0fbYuMVXhasoGnQR3ogXuqySZ7lSkdzdNaBJeArWo2LiqJFU1
8VRow7vRMVA7SXXJ7GqgKjoSnTSX0z5kIjya4EqvjMjbQbXDGBeVcbm1C9tZm21E4QIwT2rgvaf8
JDrXfIQ7bK5iq8nuDROJgYzEc0it+GyXk/RpQlq3vZk0hwF+ph8Z5m3kzK1Pe83daFPsrBRsvVvL
1bIbqxgvtk7Wrp1lNFIq5UZfKZ1WO8EmYN2wab4y8pxaqaPqy9BYLped3MRr6hnihqxZi+/Wz/1J
BwpoluVNUDX5ezI4cjswmW5bG4lwSJ/ygkj6qx0EhK4RlE7hPqqpKPEH9aNHKTTsuC4opiqzj8NY
sr+nuXefNK11sZRUV1bljrc0FukcpdFrwmL7BSfg6M+husp0e/JtCls4+/CtNk6l3Q2lyu+zJgXC
l2btjYnhfd1xRYAwpncN6ZM3Gq7bdcwb+zlVM8l8raluJtq7foVyY2MQleVrVGlhXwThp9lzKUtk
Xk2hJylKyceCxdzoGL2vsODox0nv3zJ+/hz2IrtzB+wtPv13eXFpYN957IHx8wRJsFpkDDdi4Zwk
1aDtUmrFu1nri4tu8kS7Tt+dzFSIqwleVwX7AMqO2V6XbAe/DI2LTEnruugoksjwaVhmkFStQfh1
SnZaj9d8q9XAiRCFH/XIuR6GtqY+5QAhqUsvITQbGhEMcSLjWp5BOvL0NPtgST2fuwdNy7ZEXVwQ
SelQFK7EQFWGwMqnaeyT28hqzlpH/XVqpI/5+WKQkb2Bp/u1rVz3kCflw7TIavFIPecuAQ9LouSE
a9i8ghlEYWO5U9ObFgas5Rd75NzrjxAN1HqYZLCHjqBdj56UmwBvsp/o4guDYXs2q1xttRb3WZaG
9mGqW/Eg6P0ganBbPw/QGWuYi51EO7qsNPFWmpANgnrTu3mzy+jlUnE8zl186uALYGljHVfEN0UA
GgrABRYfkbPoTPLNOFbxNh0TtRZp0l68wMruKs8OD4hs6bLPqXVgxaLucpXNu6JLkbpgOtuRbOJc
i2ag9mqNh2YSQeqPRjvesad46I1Jw2wy2QBbjKjgBStbMer3RaItGJvawC16OwG+zE9Uf27yxnst
69LeOM4sPyUWtj82rpitvTi4nSwvPttR+1KIShxsyNurOTZenApP6Spq9O65bThl+sWV31SZeRVm
Rb7VTZtHWseEPeTiu7U8u50YdleRYrzDOEEVGsLi89xL1sgB4/PQ8wzGk5qeSRanW4B/tL6nfXZf
6A6dUa/IzyW1TeoGMuur29AOSJTBy45Q2BQuhE170KluJuWhSgf6dXHRscyvCnnpEve9KvVxHZpU
38bIy+gueQZsBJQIRDQ6BQk9awFJQYWoIu2FOBQ72taY6dd7Zpdvp4gCKYM7MiTVP0TZ1BoCLGrR
HfNCj3rmFq3+mmq0WEBUJYi+CK4znXPaeHRKk1J5+7THHnVSonHuFBP2vdUEvCLpyKN3aLrBfmqx
Vx4jSMXgK9HTvHY8/dhJWbIBoNQCV9BHrtxLjYzI9ANDb44ldapjPQXatpNw8/dB3R0m1GbnKOuz
ezq+lrtqBnRPURrw4EoiEb6gtmw3gynyvRGH0YtHaUGuEGcgOg+nTpxCq8H354oKFcU8sh0dKo/3
wxoGCMRqxrnG0P4O+QHWL8pmKA8A4IkXMmudNuekmtVMths8IdrRatFs9/A6rPqlbvT4C3NyWKwo
1l231pyfg8GW7zoR4chhssC6aFQ7H7U0m29y3T2gosy+EXLvAL2RdryKI6vuaSHBVwtRNh3scjjk
jLbrlvXD5E+YdaGkBFxFtP+R99APk32CLZO9aYmeBMe8NxEIOuAi7oJaOA/MIyCq1Bxu+2kytXXp
ulXAjtkga6mJlfqakholGIzC4AGB27AotPGT51Ok3caJ07JJIOD1C+KZ9MbKKnIThqATmP5lPh9g
VKVvoqtTYAuUzaECmbhpi+CQGmnuG2nEy1qVXX2ea4uKbTsCx1qZaKly8s6lfl2Rf/3Fxkz6LYDK
8uwJOjyFlkhknKEM2TzW4DkIFhlu0dtRt7XaRvsq9IkSCZ0aFPP0YuGTIFzYu9pYPcMkKbz1NAf9
oTI6a/STOAGPDTsieay9WEBcK63ukghwfDStrPrG6arswDtHbbc3dfjbE4AD3OyR3Fhuo38B9RiI
TRHrqfKNQbN3fSbiS4BrfUcR3V0XwFvYR3siIVszSryVjRhlbaUmYWljVx+NqFvA4EL3p6FvfWhY
UF6zimwRrxGbWoeQhTii2yDqgweHqPXO6NvOb21bnoj77WknB8jHlZtUh9YVWN1ygt2+pA2IhFUc
kua5RvRdPqWTWRVAxeRE+mpSz99QMFrXgT4SQ2I6r+Bw5Gc3KvKXMmzLrRWRweUzxIN8mYa01NZI
DhkRbTXphxh177Wchfs82E22r6IK8bAZ2jMqIWuyXt2xiXCwG9aD7Ii0Xnm5hQ8PRA98xtIs99Sn
+Ws696m3p7cGNSYN6mEx7BovgxzoHhZ29RyKoLuzZScLyNAmOCdwvcEm1MeeZ0lv4Q8UrvEma7PG
8ApqRDvCrgye0HwVn6e5c9qtVUTqqm/7aTfgmqeV2uDPz1F/HRJQFPrcx0914d6EE57FKB/owWmb
ETz6upg6eSc6qd/0rgj9UOZu7NuyMs/0oDRiZkN3V4P3gPvdDOKVAgV4RFFW4UMhJhfPTT4i+jA0
y8C32cY6DdYwvGk7c96MiIUPZpINu1lgRp0rK9v2ut6fyMHcOH2TfwMi0aOt7R0XsSp1m9XQFjhm
8J9+JvoseHVEGRC7qiNi427C84Th1F9HpkoBD1sp8rHA1qtVjAVYoMcTyRtlyaFYNcsflRZlDC3W
eF0iuH3MApV9wvUd7fTY1tgfBP2pqRREOoOq3FXaLBEUOmvEfAyPHiKPdls0NUjwWGIHpxqUPrWU
EoAhBzAsAXmB/NpUlels6mCer1LNqI4jrZcTZ5idTBHHX4M57rakBnYIsuphG0qrONRZaPlmOj9W
5LP1a4yAzUto1e4t2b7aN0OPm7/q7/+/S/7TLtlCt/C7XfL+ZXyJ4x/2yH/9yj/3yIZNAgUh8pjm
qEUbNH/+tUc2HP0f9LnJdSNowuZHKJD8c49smv+gLk9YIb4TfCHshf+1Rza8f0jSeJfCPUJ9/sX4
T/bINlv0v22RibZEHL5EZ2H5oPEgvA/lcp2KJsDY0Lxv0cWwepnzdloNBt9zPWc0QyuBPC6Ks+Zr
5aJYjKJUu5iyBnAtNDJss9iz11mr0DvqJCT7mmOsO6kBqlMDOHVYb6iLtBABuTaU8W3SqApCG9Vo
LORo9XoCQDff9XKmRpxstMgjvyvwSnNKLwjf5r0MiTOIDK3/Bqp25sURozhrKo7OqiDNZhW13fgi
Abq+uIyMwDAjLts6Cgf6jk3azFuCXOqjPWnVa29GyUsXjtOtltKtpfc+fQGf3qxlRaotCRNz921o
QgNCXrZAyXXjLowchExaDGeA/vtnliZz+oei3ncP3L+rFN9vwWLw4K5SqPCMxcr79ypFPguRaEHr
UH235MGG5YrxXS3u8RJYE3mwALZWsZnL29KtzFMxmpxa5Xigj+NUZ1yMkmnj0v09wNAbrufAjkDh
i/KNpEbtsajt9hIt2ZB2nCTXvd1hSfMi9kVZBr8GqBtGztYqz57XfO4yCxdpNZ6Q1ZufzMgEiCrf
ktqpX//2ktz+dXZ/Dx35Xnr54aSpPSwPMMtEXYifbGwV/pMw0AH1iDIPvhjL3Q/L0ngyTKFuNVdv
DoT6NmzSxo6osAIEUa5187YFrn+teqW/VqnBZZD2qM4hZJjjCJruPpj4W001+htQfuMq1MzxHPWO
cbLCWt3aXvAQCmXSRESrnpJGuHbSTN/HxYiDR2vY3KL+ApKIwH/Wc55pq9OHK3223gqnP42Naew7
UER7aPZLQxwXXKymdKNsIMRET0VoDL5klUyOcDzHr3FUYuRnzfS1agILvmzW7JvOGFZBhHWuGoAJ
x6O68FKmN+5AtFvWUt1MrQWAkyC2Cxqn9dOEjr8nsH2B6Ve9H8cIqEvkEDtAB0T7ErKBNxi5lyq4
SyuYBMl1zoL3NHmZ+TjhrPnmQfZHfojnAm+iLWtCdF1jW0Rtu0cSEl9lXadfB4jvb73CGK7ttObk
TKuHU1RHcwJDIcKONovQvGhxp85tZ3BBTSQHxJ3P+9Fe3k1I4Hc5EsNHEbWUqpC5nIRo5FpH43Tz
+2fnw5hFOc8j4R0Hu2VYknsprR9fGBOPWhAOrnaJOn2+Q11Y7ICgZw/MhZ7fuL1cYxHl2SG24ytS
b0wYXcs6FOdt9JYA9bipKLsc606vH90a/htoMtaeXvWk8B74de/kn/OaT0kHUhEA+METyrj3pzJA
f6UTA7Jp7VBtprw0L0pvQK0RLS7XU69N1xgSgQkZSEsHzHXLgFqmx8auCMawO83cxIi/+EwYDjdN
Ws533x9blpdyDZ90um5q2yCmpgwAbnv6k6fl7aPEmfUIzK2+gSFOzQguIMmvllXEr+BednXZwL7s
lYReZfU9xg12/u4mJSrh7Ol1Of2hwfq9ofHvV3e5/EvLGHut45g2rbwPVdWxNloi0BoksU3laH6H
bQ1UY63dJ7PkDIzE1NdO3WqfkilmjWOrSlbXqmFtufP0mOnF4h3sV2ZWE3SUDtVLOjj0HSWyYELI
jCb4guiakyGu1zjUca/9oSX1qxMQy/RKtivzMgL6H5+fgtwN6CKhe8koIm1UYqibmm3YtoZg0mCh
YpwJ6pHxwnQYYoqI5DvHK6oXPdDtK2N0AsTBjcXAPJUv/83eeS3HjaRt+lb2BrABIGFPy7LoRJEi
R+IJgpTU8EAmkLBXv0+yNPEP2bvsmPPtg2Z3qUQAiTSfeY2YQ+c6mADhZS5g1YNCFuwbRRxgMBlC
ctHm87n/dh5/GHwv9EIQYy6GvfS339/7VCObuHqTf0+1AWgyXnzJX8zmJEJCtaPWtebrTTH385eK
kt5Rg8xDpKRpAvTd8vESvhJSw7HbnSp/AvAWKuubDmoAjdR+8i2RavNljfr8OnR5/qmOqelpcsy/
Ro4JXlHuvfbJNJzsdUWWjR4x3VmoHM0xHMNui8wjjAoXjLsGh/4vshNcESNgsD2c5X0ShcEB85P0
QI46/4AisR67aUxOObSQ/dqE5JnadeffTtqzX6HMaBkOvuvsVyFjhLvKVyC4F4hBNdQQUaw8Vd6Y
/GhCljoxwXz3tvSS2Ep/dYmVjfug5MOhKfG4mTv3njIfHrp1IUaka1X2y5b9ekB9K/nBzBt/e1Vt
dhAzNCRxl0hTrDeebWBYXs3OJ40+wIJ88jcbVRo8KklnvpME/xQtEEFKLfOpRIgKsUh3RMe5cq/B
ulHADqv5FucAzpLPJwJBIm/63UyA5k7MADfZfwsHP4QN7NX10ONsgJWYgwLnAjiX4qfZm5GJheRI
urINM+wpN+D90wOhmHwJYPF8pd2AwHVa96fMUiEVlKK6xOarn6Cs2Dn2nIA1axD7zYEyhFmuTmi/
LthjP7L961d38sbfQx561i4O/DqEzxIBlUdfuLqhruXv69BemAeeqbTj3JIg8OwkoOhiLIQvotSa
UU6U4QmWxiNwQAeiIoSYCt+e/AivwPpK83uBJTNQoIaXwhZZks4ByWwvZmdFfoJVe4Eurgk5zXsF
3Kf/1QOUw6JvXHazm+PbJJZ/ORLhOHDxYsP9ZEjtFyyIOPWYrIXbo6kUReFPeOb1rhvH8rIFGXax
xtVibQBnq+Oq3Ky9cSnegWkcyuyJcyB/6q3CyHDLSUSgi6mBIMMFFawqVZBeZMQtANEEuwFQR5n9
suLQoTg1mQAHnOulHc0cVX0d7DpIWOkGR0K9B15U2zwuvXGqmwYUSlOI/070YHB1GfnvFiaD5+0q
KmTf0lT3pwT+DiZmTiFeM5EgFJI6gSyvqLSb8CdevoImRn5zTZX9WqM1mm61qiG1sbMb7cnVuU79
CZFAJgLcjKltryxvydqtj/rHd6ddaYHQH1i/wvxLho0TFvN9R2x5oS2ogAhyrutfmNpGJ8gC1r4a
kCnb4F3pIJPfrdPeG8cYR40gxykKGYrN1FnMwlwRZW5mlAE00tXWxpfodINMrv4Kw+mebluVb33C
1gQUdogg4YTBZIjO3J1bh6iJu6hjbPp4Wb++LaT/n9meM9uf7dDobrn/ja9H859pqmvwN//v7u8j
biW/f/2vB/2if79rAb/9vT/JbUC/Fh2KgP4u0kHOm7viuQFM7oonIwXHKDZ2OG+t4T+5bej8b4j7
oQBmQ32VfLNvB50hcERiC/oGEAVdWzCnbvjfJLYflFbMFR3XJkwU1P9iAfry/UFZ4RLYOFPp/wb+
r4d470qPFuLWlmO+Pvn+IMsXz+ogTjdq6ek5ahc9MHwm2sR+TZvOQ2mwpUQUXkIZ59xAMK1RF1Nc
V/1N5dfSWuCrzL6hhOlipvMWBMDetylsd+c3TdRlwCZ5DisK5Uz0n6IG7nubBrmSYlPj686teFDK
cB50bIThd2mFsDZ9psmv62snXIg/2aJrZ7lya9EUf1k9tl7V9j9e6f8lC3sPzqFZZBNCkPyDzOH1
ufYHPEno1PmQBVn0O5naplAXOPZUeOp6Y9+FF2vPJjJt11xW+V/gc3M3+YdA7A2p9j9HGNdHD8lI
KwgkkQjoP0J1yO/ZJewg/1U4pUAITpPDCSgOsWup4tDRzOz0DtHU1EPkw7MQs74DYr307hZP3GAS
l6CWmh5DkFbRfbjlmFT82edjRLXnP45Z4GpgYDwACchJebGZlu/n0Zzllgvr3foVWN2IGlOKIGCI
CW3kaUBrTaeD4LnEc0ifK27/T92JD+/GXBeJNQBMvo32CmHq++tKhL3D1hLYFS3MuQCEmaz675mX
uE0KUDof8i9NkgGn22QZvmPBP8QXFJg+PDbYDDAiKNwAOWINvb986o85OXkmflkh0azY+hNSHC8s
JEufOB/C6ja38DW8EaVahgfcA2xIhT2FIgbl8xfwHl/FCyDMpi6FSaVBTvsfJYQ0GljFggDAT9xX
Gr87tkrWCWzjpOY0OJKKz7yVzy/594c3+ErQGvSwbBF/1A/LCJuqAvHzX14wscoPixOsTnnwu4ne
zx5hIS947lDXc9WmB88SPLf2MnbxHoloW07/MBE+qJmZAYBCyCphoQKnEdEHgFkaU6CLpbZesxzE
gXUBRtEsiHpusx5d7KlAz2ybU7fDWwMeGPUiuPj0Fh9qGRT4WVhO1zzEdVYjp6z8lpAJhkrTv34+
Zh8KiWQkgDtxQ/OdkD38b9i0ASV/hC7W+XWG2sQkQDPZZrBsHN/RbZ87MVoP0i2VWTSarJcfORzJ
/3awHAMqCgR1S0iEHlvb+3kL3qHXSx+0rw2EHaMWy+4FYmdcbL34VyLx2ff7dOjKl7rwwe1t0f/s
HP+CpiddxI3K2G3Nzo96GUS/fK3GKw+YO/iOz4fL+TjHnDfcPDpOkcsbpgD4/kZnMTUyBvdCQkWa
We8LahTVcKdo/EvMQ9SiuDkLKW7+rF1U3S67qFwX62GSMjn1MZCQdItanb1c1ZlqdIJOux0kuNH4
tlXdk9SlK0wIEc9sia5V4NB5ibdOxW8t82SCMvwPD/Q+H2GnChykamKj8oVK1N9Q8szMRo3NKJ+p
RPqFv5U2oCRFc2VAc3XrrKHF1p4s592zovKrNsPbdoKwUsQfzZMW6NcPk/jnBe193MVdoo2YhUTe
DGr6b9MCHk1fJ1krn2XHKlJ70ZeRd4PMGqoogoYXwxEnY7U+1dm8LCGIoW4if2LDn4L7VK0JvZ4a
1u5TZw19cBvlgQkQoM/VVYzct29eT9uLmCm0jKE/3ktYa+vTCq54Kjd2Rd+fPi6jzwtqmzjjQ7Fg
9/wU1fPMuxPA0vjRrzZE7J30e9iCQUgf0sXGLc0JMNTb5WPyp2Wi5zpjobVBhtXmztFCN7GBln5d
viBQ0Ch5iMfOGR880a76uoOZ3W2qqu7cegucpZ4vKINO6Y8mahLvabRHh0kW0mIv/sLUtiVE+Xxu
fNzCGf03/aLIcCigPH04TPC5aHAEkdUz/lY92g10J0MJpLktWhQLBjWxUXx+xY+7ET66CITBSiEq
5ez+eMW+s7FRIBP7IVZQGf4WxLnZ/tw+xD7jEIzKD54T2gtMwskddJ/eUC0Kmaef34YJZ98doyDK
4SZzcPmu7cIi+fDkK4xBhZBN/VR7Ta3fnIZ963erMhA2V1mJXM+eDInOyIjSBDuOzPwWaF+k3RGu
GIlRNW60m6oravXBwwx8jnZ/PyHMDnbbsvOt8mGVXTGJkNQrkIGDH4eVl2MWe2YzD9sxI7o4JUWp
zcqnKCm+wNIIqeaIshPzePz8iT/ua0CGI5twg6fmaQU5wft9rQySrJnwIXoc8WAhiPWpiBDEjquZ
t0gzed5F5lCgQL+5jGlXbgwb0Gx1gTRTWgzF5CYPyRyYD12Vr9R8cukKs0UqmHQOJbZR9jmqLUvJ
qkum2sTUzhLVrE68illGnz/SB8IFimzAlDk22dV4gw7iWO8fSYmmRh+5cR8jTWVdHjRq6tyAtsRg
lu7bOnZte+Hekmw2S5y90mwpnVQcNFbmEMZjAW0+aimplC9VXIRooYMJ4iO1TG1wm6iZb4FVMY+4
pDXteOxWOnGQqGYKIJ6cFzzuPzzahyiTR4sd0DY0iCO0BIn33j+anksnrIZ2eRTpaHYq3Smm1lqt
eftT21HpglAgNV+fQrcx52NttaYINwd1heLLivS5Tg+xsIbpkSi1YzimsBDMPpQB2U0aGKFMMdB0
0uxuA9vmRe7KiW1NE5FwwVwnNv9HjoWhHw4ZHkOhdZiB8INWU7AkstjFI257Hh+zFZYvnw/ChzUK
3YqKEucXpWwntv8W6joTvlHweS2U3EMqoodzeOtmgC4QSY/cLG3+aVv4cByZS3rQ2QDyQwkEt/wh
SkGSkxAS5Oq3fkDc6kUvWjOhOPsZH6+QHoC6ZLLaGdhRJRYGvBqThpCFTY9Rmrq50nch3jgJ5lEa
Y7V7shB3vO+qlm/NtcXCx9yOg+rPa0uR62EoZ7xXWSusIvM6oPqaF0G1z+FHvBTxeI+iVcud+GXJ
2QSEwuSpn482rZb3eyIPbw4BNgmUeYmCPmY2hIP0D+x5oZm8BFDEofbhopVMdlLc4nThdQt9JzCx
SM3Q/EGXv+tUri7tiu6rv5FEO9ZVl9bYLCR1FoqtQvEl/WnndPKmZPAwpcIjvfoF9Hvt7mvjmPAy
rU41ffFGx57h/FPVMuQb4sd+OEyTj5V1p7BYwI+xtmt6W3bngEluOrzTilkPHVznOVIrROVm7DxM
SPEFYjGMazct1Wa2/MIrDrHrDN5DUOnFS7f27AzTcJTxlDnoKi1JqjEGDYnMtuFaTetKWstUlKe5
XKiwqV4WwQG2NLAOv7bm9RtCi27+BDQXaxDhadfZLuSnoAQD6n/AWXMXYQWYZ+kFAH29Q/JlWq+S
uEEI1pmczD3Aeosyey/LtvYeEWlPS+sxbu15/jbrGTNEq9eNZYRDQ5y+uiDoHtdwTGFeSNqwWf81
hkJbHpOc6sZhRcser864bIVLUblbexVRjC+i5hddj3acDdpmUb/jATcUe1tWEx7jF4iCKD/akQf4
VXBMaqsMbuERWGV5HAPp9lX2O4uwy2WUZ0cA3rpBimpkSmM0jBrDVxHYOrD3DehRysUDHlFZdY0c
Q6nSfTGmehqvJz9JsX3FpWga/PukcYU6Ye6OPNKBuYJp2EaOq82xXvURnhvYJXiB0rss6dZiOU1p
b2U5XqBo3mHITg+EDXaU+eB/b60BT+8Tk2Oyki1oVzpGt4Mk6sKvAVzrHHwBeBbyQ58/BCJQ8Wfo
IXlcbgU0q17XQcUu+h9BJ1PXKBFYIXV6xOYHqC0NUnsVeg14tBmtESvncVJBj1C8zAlmp/G28DN4
4l8W6OsyvCsSq5iqQ1gKy5WncljgAH0JCuHn2D3GoCQQlui0n5VPIZpK1nrleRXUNdDzGDLUN+za
KvOvLJF0YXUNgjV3qruimIoo2YMgnvoU9S/6rcA1hGtuaRlRrKetnQKqUDtb4jEC0V7bOM9/x2+m
4Xo1hkvx44AWFbQ18mBGFvmYnBNk6wSZ+SXcPyHLRqnYxPS0hnn6rcycRmBQlE1mxESlS360faat
h6YOzZbvjTqNwi2KJC0TACK5GyAi09V8T54fNYMJz/CpIuQfzpI+4WpVBp7wAQVE83oc6WWu/y+n
wkqogikOQwMrAxyIeBUWOoqZ9xt/j5iMo8tzIq3tFDlITEFPy/zB4g16gxqeMGKgE8R4WdnaHgGc
es58ExWhueWcNy3Xh4CZxRUEf6ReE2s2EyzoLPPmQZ3wWQUajs/GEdMe9Cx0pCbuYWx6Lrv98zxd
J4R6peCW8Rkd0zZ4KH0vwaXUm2IKQBsZZuCJ9n9mT7L2Mb8yLCzzcAkelfygcW2m+p8YN0YqwPyf
6P3yBpW6znr4M9TW+ev/HuTz96gUuOVNCHidG3Aa+mevZQ7mtTvm6C3w0ApSPRcBMZfilE0Cnrbx
xj+/qHYdNVONzHvo0hOKkEviG8TnuARf4nrAH/EBWYyKr7iSGhsqt7FAFmpT2osJejFRdvmwCkHO
vcbnEWwlK4h97fxMGTiHBXZoiwiic7Ggwstfs8+v9jw9gqSsGJ8AixF+0HYzDz8HS8Y8TZ3OXAYL
4IAPl1bZYfZIZ88b9CVPKszwnifSOizApvc8pPktIIJ7/h4UOcHs6nVmbv08oNY64X6KRadoPRgq
tt+UxWmFCDXLY2oqWvZ+yvEKGuH5AEV6kP3E+0WT3lWvTpA2TB8UIGvz8N1IsPulp5ZtfqELEQXy
95hG/Kga2yyHevXN/TdDgL7741ClCMQcmjTi92ZKOKm4oE0XOvpKnOdKXqC7Fh7/DHlcjB23A4O1
5JdwArRcvJB5yTk/OmoN7EcityIacW2zwI9s7T5NuLhfZC0pk65wBD2hP2gqN7ymbDiFbWqW88D5
ymc4dQdFdCgJFuflEiJHNbcX2muN5kUV01YF8NKnlA0hUA58P9M0gugGCsuvbsFZ8O+lRo/jGVKP
Q6lIUcuvbrFzTSgKTF3B1WnWt+NTgN4iWUCyrGbuT7DkKRLPQrnsMHjAVDikVfQe+cpswS7vT37M
UTX/sIO5YL9JKzRCy4s/5WQ05jOsN4esIt/9uXi9J8SFLDKG4yje1gz8k4oBo99dJuuToMk56Ucl
pmwKLpDOMo8+x2nPEAnA4CVPVKJxCBNitR12Od0hH9rsnFmaWUO9ykzxc/0U5Rr0WDfO4Jrn1bhE
8aNjgvN9BaCO/8urlbpy7LllE28oWSxBfSPARvCNYHFMDjv6Q8+8OhdZVgeDs+SAW0+XuKc0UehI
btZz6S2BME3VUPleSb00QQQlQGWG3KnZanRnyENp35n1pL0ppwifloir4e6JazRnXr+w0xQHcj0z
eEMuTKkAuZaSWjzOPyl/vVswJpA/JsKzxLqckr7DJjwWhSlStgPH3Q0a8CLQXz3KWEuyn5PCWrJD
MEm/6rHzsxxESUOKQMGzlwI9gVzBWc3LXy0PmMkBkoU5Nmo/MWPeuZ3D5DuPZKFbKtEit3MxXk4r
yrpImazDZD3gO6+pKqxSxcEz+y3zCzg7AJVj4dnmGRKJ8Zw6kF6aKlWVE68SWcc1jjnPQQxtw3nF
PSKoboNAySU5GCdebf2F6n4xJ3tONFH5m76i/m1to8oJuycqkrBmv6EIUKSpoViLbL6fQmIb9Sse
81G5P/okojRx7MphBChsuWtfPq3e4HpoAHE6zCT7jtMSUwLniwcH7764LmJ3O/KhhUQavlzEnxg2
vj3J+V0qWVAg3vq+WMxjvW03qKKZ/S9eUrObEP2bxQtVzHyjeaveJ4VrPvMd2+IbCyIQ/EjAHvIN
MnfT28irRLKUU6LF5HbViyP34LRBWZphMn/yZ8oSU7ITxahc8UfnerjZTq10281QjMKN43Z2dDdk
gArxJrehST6DUUpi94QVllnlqbWacmBPn4gfHmGZPqnVZn57Nv2HW+qW5s7LnE7j858L+V3MkYbx
DS/7nLEBfVvDErVaOXhfy/OGVZ4LjSpyTDHawlnD3GOHnxJOsWmt6DZnKhisByx9Jc+sJ7p442Xu
piaMy7yZa4RjZW5reFtwVltyjmB7PJhFDjqFNuOumWYzJ8NkdUvUbrK+qet9BgmL2XseEOrAZtMr
I5hubO+9YxVXmSsqdGM/T68+JPRveF5k0WmsxmHg/K2sDDeC4LSULgaIbcBdh2k6sxrgalUo0nlm
BUGmM6sLh1dz759f3iSu/9HRM5cPTOMEhLKPyvbH8jsK1q019SGlqvPWWFAD5i7IA1hJn1/qQwGd
1QSs2uZalKz4d2DS+v+Qk8APXkUJoeS/5wh8EphhCgtllD1jelbsyEFmXuqQF7xhFK89XtmfzfHz
e3lfQjCQOKpCeM1ExpaBee6+v5dkBLKCd3f6ENNVC55zH8KDOvRA/cUejMU/j/PfL4jCCYWDAHY1
xcWPWuYIcNmotNhIWc4NBwW2tbEGYVqyzf1Z2Z8/4EfvFAP6M52oEOQfrkLex0LmXBVeCi0uuP+z
Y0zZaor2SyAW4wDu9bi74x2+dl+HSSzFrh5w1nz2BDSyB6uHumH9Q1XOeT/TGXNSKWPNAK8bbQla
de/HfInxNQsXoe6r86KaiOtY4/NQIjp5yKMx5xVk3rCwMmNEqLkDZaFhhZquFLj1bUdFZn/wa9H6
HOVsLfjtKKn4OusjcW7zRZBPbqdzP0uet9nPh/Xja+TFoWhkwwygJOsAgHv/DJy7SqNaNt7iMGB2
pvUtEJK93wzY7mGF/d9pDNEACTzfaLCYf7AV+DBmIXqDvGB7uP1z7OE7rTCCbdlZ202H0uJ/VVqD
vACaHYQ3C0OwVP+2HYgpoRI95sXt+VgiSDZvIyxhue8bmL488ucD+n7/oT6LhQET1YBSaNv+DVY+
LesMPtIvL8LG6krMHGvoS89Bx4L577Y6cylenRGywcWAJPPjVlcnbr0MKbCvcygyYhrFXgOfsebH
50/1QSqD3w5CI6YZzyiSB7Czvp8nja2zpABH+9NGzuzfywoElgkVOwE+8WKcohGNKLv2OhcFzq6i
07GpCEX7rRaoUD8Wk80m+A/3dYaI/M+G/2aSAk0F4A5IWu/vrhG2Tb8ozKHSdqtrZ/3ehfjBKx5s
zx3av3pgnRF+IX1KzRe6aLKSxWLUl2oHcfa4BhoEb7aUVKQgO1ETse/qxEcW+WIhZvEh58956cwY
1rm0wn70Cg5xuu+wJGjUvq6G1dVbu7UDSPBR51MCvBZoiYjgLj73GcuAJEl8SZraUfNNmWZjDJRn
GIPcoVZTACG5IAFChG2HQqVkivwJnEKLv5ahiDiZKUrmEHGIBW/b6zkFKt9Gc8pqlyOFlNWEJ9Po
WgTarRuRvzRGF/CB0C8YwlvRVybItM4xl6Rpy3uzZQRaF79vjajvpum7uEHxXYYVJOJ/l2IUxzlA
6HOA9RbZ0fGbGN9VRSa4CNVIxYucpwzg0UAZth7qkmxnvLTpouQpmoV1T55HnwGU56MgHMe2NICt
58lTEeBFQJGiHzvqv/B/TX4YT0sv1C4rh5pyMJWhkO4Hivo6guhsoS412fVGCVBN7l2sYkQO9qli
01Hf/AWJu/YbfRDTaSM2td3gFuMEmhvf8AUO4AUyz4E5HLJOOTjl1g7B8F8LKXEfXfrBPLnPDnRJ
Hd1Szkvk1ybGgcfFGxwlQDJ0NrRZbzud0eNH7nvh3e6m2TWSVTbeze24JWR0fJCLHvz06xI1ZORa
aZNPOVl+HHX0a/MM4yTPrvT0Gth1uWS7xCMRgAIaNnX3vaEiZMGTPLcC/+yRij59GlxHNedJAW2i
CpBU+BP/UZA38evSaHMYnqdG9RalNiFuVET6MUgdhEA6O0DoqOvTNuQ23BItjKm0xvgbh0sbPcA1
R8qgznHK2WRoZT/4S+4XO8T6k2PujeIit8UKoWEeL6iwtPdhFyBnhtbvLaamFSqH3th9w6Q5vvBS
Hz1VVh+aE3Dqv6d23u7m2MGcKqoEmmFUYLeT20AqkfZzW7Icm0kGQNhzuQu9DKCssq3ugMyqty/a
fPiyFhXGN2QLeh8tNpjesg/qn5kcHlzHk1foVaVX9dhDuO0pjQOQSS/Gdoh3WTxFX0OZKfAGMv8F
byWBaQHDe/GaZucnsYIg6cKQTxq60430ETcvo6XBw6wJDxO/8hSRJ74CnB2O4DGSXyrGf6GcnQpF
hLjwESq22wcJfQ4ALqWjHl2FNn2c5jV6qawGFVEx1N+myMV91dX2pWdjHrJpERu79igfHjrdY5QA
2PsrRc0cHJUW8S+HFhR5liOd+9EtsvyAm4i1d/pa3/ejRyGErWDXLzNGtn23lBu/nqJtEsZJFn3P
RzdeTiAjhp+962GE2g4S15cUBXM4daga/o40pOudlVjdZR0Dk9h5ji6+zqMoyd/q9soHv63wQ83a
F7vo5fUcevZVH+AOy95pFOG9dJwuZ8LsGzssxxNVeesyxxzO3UGtqH4504RGAuB8OF4avOOPSarp
t7IsHENzZ33BjaTFNjWRwBrXtWfmZhUywyC5Onxl1qmcL4MBRbuN7cj8dnFCNmJSve04iUpcIuZT
yctuVt0BrgMqGVU9b6hAP8E3/4kCXXLrwdODfjvoHSVPGzG8uR7Dnb+0Yu+FurmVmdf9WORMrIh6
CH73m6EEm4FEdJ5CDrYG4b3QMW83wq2aIzLSYuPatf46o+n3tc/Qfd2WWqePKlvUd7iE0MIUbLAt
5oSy2BTcH51gkMglC2/O1q03R9NdjCANah7riFpyLVeI8Hb9hPIRtG45Ol9jmhsn6WI9PyB/f+nl
jffSR8F8XdCHGGmHYMZMMUpvksFSZMpDeh1EFkp/lVPGLx2Yb3uHkTRxlF/06i6YgvLARo9NVpyv
4YV22uwO/BCYkynrHt22kcdxmJ0jairBC3Y6jxP5++Oq6jU6KulBhlZ1+nthQI4ZWsPDnvB0eUAp
zkdN2VN0kssUG5lsRPY9LuVRER87G1iS8WOMwdGrmKX4hhlE+zqu2LMNTHCEiFv3xgPwgNxq4O7U
rPQDcS8g7KkZry3ceJ5Xu22OAqQ+iDHK3LcIxnmcZUYHyC7yiDoV5gcXIQ2jreyb4liiX/MI5kxw
/6N7ideLOBSB6CHAJeoubjLMBpcqfqjrbr3C/BhvlpAtl/S8RszEs/VlB3XkrsFw51sHNfWnKEc2
B1ct46231Cweam1fHKGHq7kLpxNUOeDj7RA1xwS99x1pO8hPyjHxabW65BpuVvd1daPsMaKk80Ot
EVYmaYa4hdWFN6tjabBVQX6o4sS/pvMO70DDb9lFmD0I5nvXHNbUau9KWgN36dxKBS20sg/dVKgf
Ug9eStK/rteocw5XAKhKqhZ1+y0Va1yzZ9cz6gbQ8x16kdtRrt6XaEwFHYPO+mUlLti468XHlRSa
WD0Tg2O3Qak9ui59MYZ6D0+2rJCojWVyPVkyvaP6g42ntzRPle5e+DvA7nXuPPU1EUwxhMUtpHND
6JNOfhm30n0erGSYtsg/2JiThcNj7o6jOmZuJbxtnDmo4yRtFx1iu27iyzqL5I7+Mu4+I334HYp5
xot+1fG4qUXS3LYWOIQrbI5CxjqwJ91dq3ikAeXMnTOdGk/VXxApsL6GTZzLbTB3WbvPYtndF2k+
1nta0QtW7HnZ5jura3yQmkniWBCFYA/cLxHyrdnRhB72LlZzW7XwTmSLPPZlSa2gq7ZOSOSy9esh
GW+o4iCBLgYn/TaFCFDhPlIF18AIEzSXHULEK02BQD/5OVlpxz7SSe3jpGCnuAwkF6MOwkvfne2m
+LaKJXHxk5mVHQ+XuNMq+xRhvrQcVYVv1C4be394gERUFiCD0grhjM5CUL6E1BPPD7kAzbNxMyST
2sWx1uNEAowyJKo99jV2HDgIwH9C7cEoUkw7gHvrrqXidlm48KsCJ8TB3FrmHpH0xQriFTF8dGBm
lD1suEUGPSaRv/mitVdEercERQADqxn6lvUQ0Xbdos/j1nvPGarsuszoGm/qhvLzdtUzpvD4FNCQ
CoeivMCnym/36eRPN2VO+XZXzPl8IVLI6LsgsrOQUl3ROacy7aBky8FHhgHS1/It0K6+tfx4Drd1
kXiY9Xrov28XaolPjrS6X2NMaCLgg7nHtk0csU/HzB3cLSFcZrVbMANA5KZNmAX3i+W1IYHZEC15
tWUn1Xyhta18zn+yCako2CNghipEqhz8eLEPcEJj+z23vn/jWGMwPNJkxoi8UJH3ko7jMwrN6WOa
oXYRS7/YkCbUDxOYE+hlCVJCHB42m0TQ0ZYLV+Sb3Oq2E/lwgMAGj0fJVW4QAUXuoa79+qFrKrg4
Ha6vA1om7K+jrn/qNIE13sLzUci639D5jOytM/eT2q0cNt5dDAftIQTY1GEuRQ2K+cCEgdqST7+c
VpZfpWr6aN9jQXPdt0j2DDBq8QmbIa6eqGaneCfWc4wITaF2bqNQnlKJ/9CUtrNHAKS9KhNs3dxy
9q5cSTMVgRGa6jFp0c51k/GlGcLhuM6ui8toyCG8Q65C9fDog/YWXOOkT7Kbkk2MlRcapiVydF7Q
j3ITo2YHthWg5nDqAx5uv1B8f1gTvKgT+vHKuNKO0KE6NHrWpexuOeU5/HNY0tDyiS+4heSeUwd3
MvQAt0Mj4UXlqfNMRXA+ACaKj60d14dQhsUd6jkdGk5B9t1u6scKqh3dQ685hPiX/mgnV7cb7N7a
H8JOusvBFQmK6t1cRNucou0lzmc8dGpTec9nbOphdH4pSEsQW3Pyn2UmwucySZ3vuK9O1wgWAJyQ
qj0JStlPNAXc0uxps9zglaJuAgSciVvZHM0k9H56mBxA52tqc2rPbv/aImWS7/HVo0FLkbsNTo3f
5O22R9BH0wNbW4qY4VQ4W1Gxj2wghhb+TSV79zXDkQt7rIp72BSI50bbkt+LSRC6B1iaSf9U47AX
7kjhR+ilFsf3JdZK+l+SrC3bllII+5mDd8Lczoqm8cLSZbDTsrAucuW7jwbPgKAUbhOYAeAV4vtz
8TqMkeR4IPM8tEMCSqtNfHFNS7G7kgtglw2C/G53PfeDfC1dPefbnvLnuMnHav6p8QrrjixK8rQB
LQbv10g3bdzQKRz3TTGKS4rnaAFNOMETzANn/Y2w/Zgc6jDTVxDFOnJZwhG9qxJl+XtL1WCR7XX0
n3RfVT9CiUN92QvEeWxLoQkzhc4DXb8oBq1EDLcJ9JRVx4mgyqhgNdN+VhluhGqOCT1Bl1jtrcgm
vDUHFKBQMqttX+47OcJ8ACnDJNp6UKALr0QOZQxo8dSlsRfRCd4ypLE4IOCa4BJTiyZZvzc9JNAv
buvAxySrSFB8YfK2WCh0zpBWy9Gy3aLxvgSDSKJN6ahcvFQ2DYxmO+IWUCQHGnnlbN+UWRu0UNot
VibezWtW99haceCi5pfRV4uqzQDK3Ft2DSaDdXm1RLhr2dsecrYj76qRqhV6vMDP4+HQDVLl31P0
Ztp0N7FUaO/AEhINng24kgX6kBKrNachG6z6r1718+jvM3BZdbP3FT3Ah8R26QkdJQAu3ezQcbPs
4q4Y0DDznzwLGNdQgLCmNzECv+fxf9fwEW3GsS+aZYfF4+x/9zvfzR7ORWRLmkaIrnD8fbBcJ5nl
VYwOLf0KcAymP8M6XMNfyAzZc3AE772y3iCDx/mPATU1C32biAKcRWabFFPAEcF2jKJcRkEhutYE
lPOtXcT24m2HtEfn6rjSdeNtceQVbfEq0O4f6x0yzMPSXImBx1s3sNpQ39oCxhF18iC0j77aPgBA
m4tLexjU0oKPyjUxDrlDqg4Sm2v2Y0u3uxJ01I0LyIzQXcbsmAuCcb2OvGOuw3pBqi7zEEFX+Rao
14DT4T79P+ydyXLdSHaGX8XhPSqQABLDwhsAd+LlTIoStUFQooR5HhNP7w9UtVtitVXRXjs6Wq2u
Ii9wgRxOnn+qFistds0MEwhVZ1fV7uVK6efuIq2wI9C5CZ8qBJFW61k7R62mdQCPLJ8ad0QdC+sH
44QaUZxvjcydHSyY8lXH82wFPdKTLt/Vdu+R79vBn1n8FWcPosfsUb2x/y88otZuJazdI/3p9LLG
/yzIDXu8yoRS5a4xS0hkkwdA3WjFQ+Yts3PCXZCQDLNqFImY1SbF7gYdduXi4h+GaGjKXxsScXKW
1i2agdgSsoQHc1X3farNCwWCVuyoQDkh4vgu5aGzraEMo9JdvhARtqjG33w/BZZTaS7DOa2qr50O
sL7paTkaYMoycRrpMpHsKCc6zMMSmU+vyHy3jgsVtVEFa44AGf0YwT/7chQupCGjxaYKGStBgRZp
dUfR184zFloWDUsnMgjco6GYSk6ojuqvS+K4x9DQ5Th8gpIBncPvGth/AVyTdqJAEgZ8J5pb1zEn
79K3WurwqwUgcPFnEzcEJ7eLCw2jLij2o0T0AeevKaGUGAoPMbfCFsN3tCE5oKfgxThLrPkmnL9j
2xRtFow0zL6sECkYG5F3N2p6zfdcG+IOm+VW8bJDy4tcb5fB+fimQaqieZg18aXGMtx/5nA5J3dO
VnZb1YV1xpEKxr7ocK1Nv7BEmupgTlZ2j210dAV9M36NO8GTJ1dpgUa3Wavl65oSQZTq8wd3kePt
3GEEe90grwO1dsqa1RStLJxq6d0L2odO6GX1fBI0LXAFh7PzcTYt9I0y760jAVbEg82dfCDJvN4P
RqV/srteYOsGP5J4uhXlQL8qfGelukbraaShMfYTYrOigrjvpbiOnWIbj0so7Cs01TiaF27XKzbK
BqdhHMkcZexBrsB/cT5K+zCezImll5gVujAD8enEo8Q9rlgx4aNX5tiMlzHBvG6oy7hx9hA0msd5
cQbY0EPFt4Sl4HwmtZaoyJIC/KbVtoq3dy238qmpVerbeeRBk8nbNCHm1c1ghNEuuV1LOgB4ijaN
vcsniH+hicPKbm0XfieW0Pygs5REUJnN97lPKgzg+yWYB6meHVaL6bwMVYdLSDsRt0nsyMjlJC5z
GlyjC7M06itE7sbZTYrcgb4UqdLHF8wjNjAxvqgizS8Wrelv4RBmAdw04wW1zliBfzieClLZ4/Hq
zFaqwnFWWe9jR4gnGJa1bsH625nFOROGkvvBnuUTCVANziFDn5s0A+oSu/6mFFuuZKwwBhHddQ3z
Rd85s1QcCjwDtQVxQbLclSIj9UUu3YxbKPvzRH0eJmbX4vALYnYzmzNtaNOoo2u3KM1PLewPnAnH
4tkkBOlTR6Snn+A/ee/A9ITAFU8M+aJ7jrUZc8O8X7RAo/K46kZkRz19F0IDR+3U4dxWhCQGOzfD
ONQXAzagASfy/JK+gHPUIt19omOcOgyD2P6Ct4K5Wyy9v586ZZzynkzMIJvceavW9BJKT0WLx+l7
99jj3WqHq6dROJXE8ZDUZUzFPSreFHk95sEdQ90KWlOOO8oXca5UTSpSNotPSaSWTwRRCb/BZgBJ
p8x3pVtE36E76yFuRcMHl3L/IKxIfKlhxn/CJkJJ/A15cEgRPqEFcq8WyAeHZhqYde74AnF6uG1G
XUW+O9S6YB6st16sIfPvBIGU7AdYDY5ub4ZkxJzpommXc2t0HzOaHaG7cFBpa0wn/CUR9ZPmFtZD
lphWGRAkrZ2aphJAdDBAc9P8qka6/90ux8iu7b6wQeUlKYEuOhvnEyfaumzuO6uvLXkzkDHMKt+7
7saZ6lp02ZAXFpWVLVgDQGh9YykoPuowG2hIDAwT9GVITgTXldl6gmCuhg9Ruszyq6ysOj9mtVsO
VhBZnT5ooTtJa+5YvHJYNmBt8DYyT6S2HkIIFCtlo6srfEVyu9OX06gWuph4Hi/E7lnV7H62q2pg
UWkbcvUK1jGZ6DKkzoM/EWrKjmOINhbcL2jSlPGwvRQabSYN9HpLQlFNmvqb3pLg1IcArRAId30z
q5yEpjWNc1hMTRxt5HbGYAsMEmeYZrd3k0nsQUoq2mJ33VPtztGUhQDELuc+pEzpkl1nWd2PddjP
tmsLvJ3MsW+/jPk6CeXzKQ2WC3NtUZLhBZGwMhyxiZC4JNGx3r6JZce6VxySeJmc9uOIXY5BZHHk
5vw7OPqOveDV0HNgPmeqxyqcaBKPtLP97+G5XxFyUEMYIDrQ4abkBYDdBP8/MyRolbmDjnrhW1k3
m7Zp+sFxMWXVAZT3TmLhmzhM+qIhwEgzILq/uYFf4e3tBiAKIN71AIChob9P7UmlQhsVp85r/uMG
yh/MkzInP4+yuwYX+4GU/r+bww83h5fXMq3CtB+69Ovws5uDKbHT/2l0hC/Dy398q4Z0UNcv5bf/
+s+PL4ivicj81QTiz1/7h1ehwM9BwEVA+Pxm28CA+tPPH9u1P36ybPjTysHy/tB1DCE8nV9ixm0O
hkC2m5uDJf+AmLMZdOHmYG0eh/+Om8OvA4kqg3ABkCn4LuQGASu9kymt9dqOWj/aWIwV5RpU6TLi
id4P+MKjNfv804O5/QFe/+xN9047uF0MDwqOQsQGkK7zPpcilovFMX6w7qCwN8+sesajoux+ytMB
Uz48pZrnmGn34k1Zd/w/XHoD+UHSaUO9T5pKNcDuoRbW3VtYXwXDDVG5gkO4c3Cxe4TaRZJgr3db
MF+0eRP9/vIbjeCfYP72mB3CjKAyEdrAi3t/ecNM48rLCvOuQKyRspixigc6bvnNBXm3XG7ZWta/
v+Zf1HVvF2WoWMKBMfYX7lTVVNEYN55xJ43KeKygkpyM0l6RM8A7eGoG6V5atF1TGJIjSbQJZcSr
venvCs3mObQ25kONE2fLsYfcH+3WdbVebNegWRph7C3OUxPh9piuCAr9vhF4py1FZZp/o2v6dbH9
8eyQuUoJHQtvuve6R5doq5EoAuNOjBpjBVPj01KMmAe4/SIe34IqKc77198/vXckuLc3ZnuMWIcM
r7/ywGxNd7JFduIuE5N4xCQOFRmplt/1bGnvlFiXe2k14poAGzLdVTKmh99f/68T0zHZW2Au4US1
cY1/3WImz9vCthZxZ2v2cp9uE0Z5xBfHUyv+hu/3jgTz9oRNBHrsZhvvBk3mr9eiuBmQN43izqLa
u9eapMr3U7oh2xGM7dcltwAPdXubnRv3HGoCk0UDyL7N8kT7m9f9r744WyqrJX4Hm4nJrzdj0GDx
Wgzh7sahZZJYTlTUlxi+6/TYqtz7P0wSh2WPecl/HGm828pFk5EVbE7GXUcDI6yAbQE3QanOo6Mj
/+3Ipjanvj63bcoox9NVXJeEIcTIjQSZ4iJbsXiypwUtu1ziHdwMOjL55O3EYOO7mkztzKdmzDLp
VsuM6Q3+w39TDbyxlN4tL47B+9MFW4XHiP31mWVo2QACPHEXRVRz+9XpuuPbuFmGsnnuOlJ4C3dm
yVU8wJLT5C7GgIHWpcK0slElpXSaW21xWOeVTFCBcvQVYG25//2Y/heroEP9CL8Uhil0uXe3qS0G
BKHIEnfEj/JA3h6zaLrmWeiReGwLWPG/v+B7lTjNC7mRpzwTfspGJX13xXKIjUzPVX83U5Cf5VDK
l8hbtj9g0fujbi63nWmD9kVpRI9TnzJiK+ZZeQ/pCLmC9o8aXtHOMdJ1VgAdLfVzCnvyEief+vz2
iHp2DbIL08S77EGDz0qY7iW2XNbJcPhCqxrr8++/Fd+A9/nz+2azxj3FMRm56Gvhyf36vlc395w2
VfFdzW+Bpqq1CzNHy25as1DDsZqSaQ4yZ8rQjUkabAHAYZTsvSROiQzms/VAQXoLjIzQTGgAzn4C
oh2Oid2PgtZPTPSZFsloDWHH4EumJ7P2geDZeAh1p647f45VIjEDxWAuRIzLzMj6edyxBRDOk2cF
MVNuU91Bd0/Obl9ml0bp1tdTFjlt6Nadjn0nYeef0IXlNxst/6ue9yIsqAPAfNRKB1ktU/KqZK3s
i0EllG4D+/cF7OjShCWVNbetnuAdsiSeTWJL3euhBCFo/Yn2cvM0VrCTQjNynAcPf3AdPVuMlVpn
TDS1Shl3KxRmT6HJGwz3C4YgkBSqsh/yIwGnA9yHcSS2GMg81U4Rbj6XRjwSo0re+QWCE+9BzZOg
Q42aqLvTZsT6fiaHSga4JJEuUyZx09w6cVmglPJwT0QZO3tPcTKy7eaMEUeNTDmbgJ5dC0iM6rIw
vZ0jhpW7A6F76T3yuILKZbWhBGQhnhp2gZ7gYlg+DnBLGG1uKi5HHLqTAnTk0s2dfGRnFgmpfsFa
jThBXJgxFj9XhNi3l9qCRfI+VnVJXm2TLu7JitMEOZA3fHWr3K7BkBId9/Wsg9VbxtedYXX7js4u
BoGIUPAh+iQQe14Yk7uELnXAFwTsONthP3fAUTPa02GoP5dej8gTCZLf2hj1MVCWb/EYZcTWcmAK
9ZHXEyTRQDs1bmRYClBMBlapE6EUVcvi+krDAswlJ9lqdc5vMo2bR00i8DtPFQIf66KqEP49OgSK
oOVcSP6oHVgxGHIiAVQWtEgiEKWH+UuOQGI2UCTnFp5KyYbyIPfB7QXLjE8AcrbJ7eYZ4LRqVenu
NX0rfla53CPJ4UkjzK/PJDVRDLGCWy+tC2txR3IEHg9lHBUfFgjYQN70O65pe5NqPDmo0rCXZq1I
FaOSuBYINntIlXwGBLHm2YMSsuHVKy81zWot0HXknzNy5sav4p5XD1vjuUut+G503HUIVmVbL5Gc
EbSlOvXqUBA5DZImUbOu3tNME/+1XxPrZI82C4/FOoT1orcruwTiVssMdQMyO/h41UpujhNHfaas
i55Gm55gjtnuOa9wICfgYfuhuvAuh2Ez+WY5iyLCfT2i48Tm1e3HWGL06BsofLBl4B8gC6nzvSt5
OLBj+Ur4XPMTHQal12imWGIgbbmXcYvhuefUyz0kWzb1VGNFfVsjqeHcS+gfzIms7Y5R7favrbc9
Sq+zxGPfj/z17W7LcSTQ2myxHq0pO8mekqm6BTrkrygUre6mKvPuGMcTeuKVNzJZRJgrYxaPkyB8
3jAydT/SX30yi8x4zCKD7XlYmjlUW/WoDJ69QMeT+kxJroTIkpTlmsGQbX+ja0Z/Ns6oPnVwoBcX
iS1umJRHTcFu23px+5wBfppwIXt1/1YorHlbqYslK+wXY6G+z/qCV9tyMwsW6a8WKhWeBZTrU91q
+rWeMKVtbPKuMZzN60uGEe/O2O62qls2nr7GpTXijvRMpwjHnA0XEJE3z/Sx2c1VbmjdLsJ47MXu
1y0uurYVQFIPMAVgkVFB1fWslssW3gjGxluBM26lSr5mpJK/HX7MrfTBsCCDuCtJuQwsLQfKdUCw
rCtan+5lUkrrBXeArjiw7XCDkAqy1Xe1as52tEyjL4WWcPHqbQqJSCJzn5ZuK4PYeWiVzXfIufrX
wut5R03kUtzxf71YsAFXlmRtq7ejSp6U6UEoQWGA2cPJ5k1fV73pnPg69dkkfv0+VeTE+ORIcLfT
mHbHeWbHxeaJurwqxLUeZ+xMOcm1Hbp2ylULY/rxqpljLTmWOLhSpaF9BFzcNBc7kne4mWijeQ5W
zjMbAFSeFuQOj1nutsVugHl3wA6JMYKztXwhi4JnClmO7/+2COSFudwrLMBcIqpS79JW+PEDojLh
7O3y5Ty4AR0wyrFBNM+ZwB+URPbuSLkPIhKZvNXU6F1a4ub2HGbeEOTl6EnbTMQXiCIv9LCZr3qB
Dgo/Vo2UZsTsGBH13MnbSLSwXe7PSO+3sUGNvhNdweIDhBf3t94SGfPJJWMkgg1nsTTRlm6PGHV5
T+mwLmjwOY72uxWDCtg4aM7J1Jnj8kHpmXwxs0w8GprLGcDLOIZAAhSPs9nxkJHpiIn8MAJffZV6
zbMdN0z0VswLvVq+ITsRNTLMGLq2dUeo9XbgXWFkPa/CZIrGHFFTlm7dnznSPhL7Lh5r0kHN3bBV
aSu9RLp/2+h82zYV7cY5bArNPJm4MRCpJhvvsjKg02WjgfPsOHKS2Z4a6PbihTSnC6whtttJbL4F
Tl3WSzMOzNcqicmvyXF611dlRqFjruZ+7AtBQE4fsxylOZPLsFxWx6TvpOknDPmRAR4t90ka2SYE
dac9QizG2B11YSHvAQOqLqhmK1/pyevyxYLIjl8wGdtP1aJzbIWJccrbWqt3BC7PxUU52fx2MSZG
+wBlaWaIRDkPet02F2RW29q34NdyqGPBIk8pEm9HcgsGRZCUjIm3B/BjLdoO7lNmsC5sC2sXO+w4
b2M3wl8DOs1ABtHipOpLxzZ09zY+ERVEh4xGwGGqWgth6egyRBC0dEcL1PEiiVXn/jkgyrl0vzcO
0VBBCaXlqGH7sSvgY7zENr2Ut1Fh01de/dxA7YOhFxO5rcR1JrduQ95r8D9oUEPrGCQdaUKQSM6F
6EUTopNZCja9fSFtLhl9KU7xQUcvvD8oCqEOWpohruFHd0eGnHiUiU2wsShiZhZZb+ww9EvNPVZb
y+2Y1az2ZipupGOsd5zUGdS6JqCZDzOL9tsKaOUD+U91RJOdFGBt276HjKdkOjPTZtuAcOqJ0akT
LDCwKNSbrnzfasjId9W43W02Dkwzs1VcNyY35r5UVmf78D+8J29RFH4y5nuPaiK3eDYs2vuZ1S1b
zKG2CfiFC39sGKcquSGqVa9PFcvoNRg/dyHdgStgQcto1wUqsMdBjhQhwB/ek05M3QGS2vZ9HW++
Re/qPIzuUt4YpvyawIaG3JT1R1nA3XKge59nOEvfYxO0FnEADks2R+pgquGemwvbY5Y27EiQ49dg
oOWJE0Om7Ce0RTznFJmWX0uA04NGgsRer1w1+WAi8LunpTyl6LiuTASYgihFWZ442S/HSjSVCoqm
qa6i2qy/ewt8xD04BYshRSa8sN4Y3N2y9NDI223xvyC5kEaklyTUVJgWc4IpquIE2k0Xhi7bSPY2
Dj4PcWbwerqy4c8WZASEDcOuWzqAmLiZMwtOty3+7USNg8x/uW+xHbqH4Pum2YAAg7nN+e2gTFAF
D8b0mKoefn8RmDu3F60OzSajpj6wopk7Xd42E3SRrFgyrfNvNTUmu4vXAE5vezjK0+gJshwj6O1g
GEOSbC6KArTa7wbWtNpenOhMP40EsKT2LlM8s09z44nreJHekwC4eDVWBYvQzElJYTiZ+8o22D87
0peOYxmzWsG0NR4nrhy8rZsIOVgcPTbMnWor5kSx1ZtN5LnAgC7yG0JOWaOh1TyDBOFSQETYS9cy
hUCBKVIjLb/Qarm3421lXiFatKTOJcnRAO37Zk223p9lMzLjBsg8PhEW3qX2o8JoqR40duYyr1zr
5Dir7pw4sC3Dsed847vjiKXogBFQYRmGy1llkC96vopHDIbrM9+YVYk+D4/EyTS2jShCr3IobTYW
G3+LRwQ5oJCtY54auTAf1nhbDt5KZqmX322SAzG0rUp9H0NvdHeIb4w9V04eE2j8HxZyTi8TS6Uf
mpHkdlgQHqszpx30CYVBtrODJxHqHMj8t51m19A0Vq9yd2ZnLkcixLSvY2PK18wb129kZk3kRiw9
5fZcxD51lXEWTa/jX9LXh4LmyieL2+1CuPog9W2L6e+urRfyccwlvU6dxg3jzE4/ls0QP8CvBu4c
y0KFeS91rFYhA3hmE31INCf/WreKT5IVkQ5UyviC365o7pBi6PEsAmeAE+IToWU/v7UV/h/h+RuE
xzDtrev3vzt2XxNLk/xH+JLXAyrNH9jP6fW//vPPX/wT4/HsP5BK03ASwAvIrTb/vn9gPLr1B3pq
JJSbFRr/Q2PsZ6CHlgH/mj6J1B1aPf8EeoAKdFS49Aw3GeC/BfRYzvuONmglpom4dmN+Aab1vrFK
XFLTswIZlyvyznglN554ySgkstIn4fJKG7bwxdKBLE9Oc9b62MCuz5pR2GKTuBzhuWqXEffOQqOV
NBJa0kI5oVzVcXVMOnO8wH7HCa3Cs89Yp+MgUPUNlpyxdh5SF0KAVdoPkCsXiMcE4/ljTTEjYJb6
0DdIFuwJRODzxN6g1Vr5sCLNA+ktUcB9L0QDx8c8TWhllN0F6w+lWBvdzWt7Q6IgJZvQfQuWxhEW
o4ljvovwhWhpaAZhNOZIpuL2dZRiDses6YNy6rKA0Hp1FXUg4fOgh2gr2TBtDn9Fr+H1kEGOIYvj
IGuIk1VsHJA9VR89NWUA4XkaroW1K5bupssV7gdxPnD+Hcx9QRsiaCTFiVnaXL8UnBlViwl65XpH
hU/fvRMnNW0PsR6b3PAAu+E1zOhljvGQ3XSIr2ki5euuxEfKH4nr8S1A8h3wvRnGKW0VsjoXTnZF
f5GnzhXOOZEvzPIe9cG8GyLngC3QscEvw4+KzWPQIyfMovgOjUg/wK0VgUzUkxwmFUzD9iWaHBou
BM2wQHQbdFKzd4U7fsEDOjSXpbyAH5GeSaRWARv6rl6dvZYWzV6uLRzX3MZRBX8KfAjsoxd59Opq
PcCwhpUaa9cnZaZIjnSCt/oa2zmAnGVvWDFZu1OpTkadZI+kRa6nXuCSgykn0v5FyL3RayrsF90K
MZRDiuHGh2XEy6TFHXnniexzszTWmRrspKoIL16JsHLsOxyFiviQmCzuHrohNKfaLs/ax7q3n9xl
vcyMGTbMZFt7jZTMncBZ++A05csqs89ZO1gH3AO7YM7maqd7mXbRGt43a9WyEJBShtvhh0A2354Z
Em4Xo2/K6j17iyJxkv2Y2iKYUJ4GVl/gQTPIU2tk4rOyVhHkXX8mcuzLSmQnQbQuhh+UVkdZET+1
rpXrawVjIWXXCJ24wchzteDWcHwJ9IJ/lovuE7ZyJQZ8SxTaVU9+CwqIg4DMsqvx2d7bUOD2kZl9
6Aw7viIAt9yb7pcYxtLFgmNCIBtbe4QDWPbBaCdWSMxHilt1TtsTo3gfHEcdmtTrHvVqcUPheITE
Oa4Voim5AjQv9m6Wz/C3Enu/omANJXDErlogMg0EzN2mdrfu9DUvEfS5CU7JRCKj+su2QC37JIwu
CtLYnY6GEZ8GORlnlKdjiP9782GEqr4fiVgOUfY5gR17cyhnEo11WYNQyEz/oCILAxHcbJi57bof
kgYLs3GlgF7z6gF9v7qNIAhdCDSxiBNtOyGLR8tJsWzcOQQDgVBfVPkOg/t8z62Ol1CQTX5Qu0St
Vhxq/PM0K8dFCtp4VrnFaWod4AEkzqGz8jybtZfUbEXmp6b+fUGSGBKwIi/wwDP8zB4edDc9wbG1
EV46ABudvLcjKoBZNzftDimt64wewrIWaKyt93UcCpoXFJlivC1okm9CMHGg2fyttFa1LxB2dYOD
mIqf750KLQx9jgp1596JtY5TV9+EKppoLzrEpQgrfWnRDxPIvD70KMuOnM1iolMcGMPuOATgi4pu
QW2EXdUypOAXXkEg2Y+l8eK1JnTIlISFqezJecOUk2BSbzcS16Iz1Q6L1X6b6Hn6zqqia9ltUrdC
iIvILZDjFQAI+dYZg33e0MYs3WNi6jd1YXy27f4Sq6Ls1MvlycW7xHdSewgKZdqnUU+rR8+biP3s
OMY3zjc7medgwhUxmOPi0RDj2bEGdBKuAULelb4E6rgqSKSt9O62SCKE0DhHYV7afu86qGYEA0e+
XMf6AF01DSOpsl07D8WlKuBRYTfDad6MvGORQW00k8+ecr1HZaljXVTivNoZShZDtfvBLQhDd7li
ta6PLSTP2z63LzPoqPhRoqTAoI75LOJi3xEU5eulfGhyoG/6mulZtXAeuxZd8mRqGPCS414kbC9J
2drPRb58wkdzPDrKea1HxFJJXCT7kf4XroWLto+raDNWmLyboZhu9dihkgRO48bnq6bto2CQRhOU
0X0N6rib0dwtbYoFu20VOHlpH0cPrSbszVczbQzWwnE8uVhpstak8PejyD6y/qYXyWTNB9iF1W52
NYk4k5RmMu3MQ7qach87s7k3ioZGJgD3IXayjzP8JrSALmyN/tznbec3Wvzd1BC7cjaL9jgJrb7V
2GIvawpxSHn6BSJow6/RfPrEf0d7jIHqcHYhdldfSICuhg8WBrXoDGNXg7B8XGYQsyZYhhY3sKch
wjGWqYgSMeMMx+gr3ZsIY6IZkVFCPCuTrM5KqOvH1qjTiaq4IavrgznOGCCi9VI0JuOd7GlmZXjP
EyuE/KSit3cP8c+xu2cgvWqtLjDPhywawL0DG/arrMCOEE/Dplu77ur/y+s3GtTflNdSelSi/3t1
HbyQcoLOI/2ltv7xW/9Dn7L+ADUFMd5yKiTcjH+W1tCnLOrmzevX3TzJIUr9o7Q2/tAFaI8LmYBg
E+xS/qe0No0/pMkHgpS72NxgdvPvcKje8SfQDZCxYggIi44JP8WwNkrDT4ZJZMMjaqXheF3RRtiR
SkWnsDbxsgxyZ55gcEh1QTAhO5Cu58PzUFvTh9zq2RZ6r2o//vT0/gXJ6i/2PdyNReLLxhHUcTax
eSI/341VqSb3knG6NraeW5yTce6PTs3WtkwD1pLTbI3PDtU8Ma6luzVps47tAudLx4J+7FSv3jDo
N3xGgjKgKMQHHH5ctidbRt8ExpvL39AX3jgW/4Sz356fBSsLxyUsxnTXeIfSWynILWjscI21bByH
Nga5H6Yt3nU/OKqWZEwAcYapg4hodWy45SrXzQNVPOyjbgIpTJaecPGU+NsQLW+NnKTcesJOJ3M8
J+ssuc1HpLkoRPpwY6c99Ul7xkxXLjsCg+wrsq2n8m8IPL/SlrYvxXlLB/h04NVx7HqH0TtKQwHS
FP01CRLeUx274FRWTsXjNxU8nnnpvIcmEsWn37/+X+kzHCCFgzeQY3ron7Y/ttv6aSyiFoytpo+r
6zfwGKvQEdSEEG+EE0+/v9KvJIQfV+JoutGGbEh979N1GwLG1xZx8jVLPdjoXIMIRYOrgOOaZKe3
uFgGpq7cOshMCrq/GzTboPh50PAtcf6HsGNadJXN95fHqSgFUEby7rS5JHNklC95sd2DJGl5x3ZT
+0rn1R/mop1B9PPa+TYAOp2w8rQuFxsRVWDOGfLoDIuSD2ZHJzFMXKW+NdrUhLqGbjuQeBh0R2na
6/g3jEDx1xcFt4tlAz8lOByQiX99Ubo9ykrKSLsSY1S+pCgPYl9o+VBZvqmIdbiYkzT/glspZhVr
i6sjrGhgCDE53weHRl2gCNqEw55N39LOdF4n2STOxe9fsfWXRFj4OnhxEfQFcROitbNZjv80nGx6
iDrGnuZVZmEA57lEzCXrYTO69vbDNI4BdHv9jsOcHIlLSpygE9WhN7rmUFgNERtFW943xHotvlPM
8cc5I9NR9TDTG9k2H2iEuWFEzzWgG5CRZMeRYfajrK+u50brUaIgWohjQQo8kimQAmNKyiMQcnFv
ZPFtjMHA4hej014PUfs4GKVmhvZEJrZIlcHaYI3r6uuzm10WiXSfIx35awIh9nKNF5L0Zj1BBsCg
S0+a26EumZW7hmKWWrhmy9emx8xhxCcR6c3GkYn6djwREwVUnhCAdogcTQCBJ3n0BQISjhZp1Wqf
R6gIVLQ9GgscKU6i9YrXFPoG894s84fUixbHnyDfX3RRNwaK54AcwvBu2hmrA4COdi/EIqZdIR2B
48GMC3QwGUm0K3uTBmPj3YBccqDHz3I4stUYc4CbLTmBg1N8Wko9ORud1zxIc5CHkWOsse/tcn1x
7brb9TpY7Z5jX7zXUCW8oE2ev+Mh1chgNQZoObQ6pni/DFnN5JjnnYqn0d13dZSEBC6Xx4of5eBk
Uc3ZExYk8H6yDPAm4mTtAJZTBw5FFJiDVpUo3kjDtPCJu9soMrCvO+yGMkbSsDeH2esPi+kslzYK
rCLC3a4dyhLwcHMLeE2ixDDW537Wlk195XUs5fVXQ5XZYHb+OIxjo18P+YApE+q+dj3gPzVEGPmk
NIkzo6gfdAdsMKOJPtLr93DDVxgToEBLAB7DimI4waU1n9sdQTKxHnQgstFNAtaMNUuunDkJ1VJ4
w6XdDyYjao5q0c/ByF64t7Uki24mpo4dB63bIJwSZt6Xe3LTO89HtYBmbQdwbAdaBCEaQUWkVxZu
XREgU+IR6bSfCwe8r4+oCvZbG2AN3FWyYlYGeDUMog1UnXoV97fICQF76zh1v2vj5KR6qNfGgHuR
O7rXEguF6KIyncGRWVAtfbuqYw9g3qH2jxMH39J+gvIL7aRK96qwS3XU+75sAmmgoAqcRari0OFa
rgW8VuOj1pSrCNHTAorxX127QV+uYSczVNXHrCy98mR23lDschwx79cNQd1nGzpzTuaEs+pWnyfD
IeomIsjZjM0LpCEGgfQNd7Crh4KQZ1csK4qOTDXzVeliQLTTmCod1lZipCSXsgjjyIxH8rfhmvip
01OfVFto/TdUOp6NAH1AnG8qEgtOQk+tI1KI3A5wf2pJDq/TKFzHKEdWNHeNh8H7nFmBiSvnipIr
W7WzDm1qL5oICxZi2J1mJxQu5KckFXCxchhb5MXwc77w0H8xfGKzDZY5RTWL4Fv73CF44nicMo+M
a7ESZpX67mRp5iOHTWO8thtP1bSu2uFKjhVbUoxnHL/gQQ8x97jtiwrUu6iSC2hHxbKna7GmZzHE
w6OVGfJFLtEGvooNUByxmINzZBM/7KPw3HgZJkknAXj4LsVt/rmYQUT9LM6mh17a85emS0yk5TPo
sJtLDmEVvRVzL4saIKnqYMcg3jetO+AY8fgD1ZltIg2CATbessPbOkuPHR4IeJE4iD5vUg0krNLb
bXBm2Ub2Kvqkh41gAbnqLZCin8wVN1ZjWiPO7GCArhgGbcq4Oe9C9AdLfRp6GFm3WYct0b3hVh4k
biubx/9m70x720ayNfxXgvudAvcFuNPAWJLX2LGdteeLoNgKSXEVd+rXz1MilTYVx50MDYxwcYn+
kqZcLBZPnTrLe95zDaxPGJ8iU0/vUpMIYx3x6CTZgqxq1KjYwqxjiZcXU6/RT8xL5Ed1I+Ytyg3U
xCceKCSyd0HF1klDN/DvYsj4yS6WWAUu99CpakF+daPoLcViWuqRZvXqrCmvI8kjfCG6h8OzADEq
ibRqQ5qRf5ML441QIFSZCzu5iKNP1J07l3YFs/0JfPYBciFQGbidIkWYkUPVioacmYuZu75KUogZ
39ucFmd5LCs3O5SQLqv0k4fr1lcvE9t1yiv6Z1H012bWBnYIq9XOUpVlFdwn7UMQBsZtU+bUxW7o
hRd8rs3Izc/hm4i+wdctdIi/ASuCH0AO0FdbLz9Nzcj5LMmL6DSi8zf1tzpqrs1q794nIXdFUf/a
IIKXqcR7Q0PnOPJU5xP50sqdEzRmm2ylheZc6HGibFakqUAx2QoiNYcqCBlZG1Son1KzXs05ZOrN
lZKVqjldOGFRcdJqlcg2b9b/IknlfJBazPTLrVNkyiO8YG1+QvDbqqAdUhmqiRTBJlVD93iR8lnq
KYltYoxJVRXXTWuF79dVTi7Cys/1qKmM820tWOICWcm3ZykoqeQ6Nhv9rVRQ8TwnfRtVV25bp97U
NvLI+4Alkj/KYGgIyVh+XgHrymvqbOvK3nAKtJv3obtR/C+05tVsUCRYYO3HtNCABgGfAzfk0VbD
vZQWaf3Vc2UaZ4dWbgYXPnSZd00uLWi1XVIBN/e3JULqq8Vau20CQIQ3kZkKppMU5Py1rnhQuLVY
N/kcpB9frbZjX1AyWBG6I8/DudJoTTarQhiNzrb0RGGqOqFb4nxUcU8X5G42nwFgKR/WXoascdIB
Jg3dKL+NnZgeiqWaOtCJg8ClHU35J9idmqxLEFTWR+o/gA/UkEPqcFWFdnW/WeTAF1oXiZ6ntAre
nOI4gAzztQLgmZWlnnYLrU9oXtC8xeG9mkZyr4NMIh0e5fAjgNWMyuI6DBfMP4Og/ZRm1YE3qxtZ
viDhwb5vTfgf6ZnlWf8fSemSin8TSSGwIJz5n4dS3mUrd1iG1v/J9ziKOaFpGzhTFfA4Piku3T5F
SRxFdMGEXhLHmmwk7sg+jmJOVJNEk0PhFuqPuq3vcRRdmeAY4L1oNPWkO6Ts/E4cRVPJgw58OkOn
MosiDI4lDd7hw0BAkJfboC4dn7oSAPrOlLQeQZIM6PY7qPV0/U43NwCBklCOyXZ0phXBSXMaLKqk
bm7IDylECCmcOcH0CArt3rPpy9h8NgjlB/LUDIjrUgUbnLvbWK5vC4Axj5Gc1oBGLAwkG/fFA6Sj
lkriwrFPqNGuzhJHd+eYGuvLaB0r3zQ39mjZk9OpR4KVfNqYtntpUT4ButLdEsK0wnuD4/nMpbpu
pjkhsZSAoMSU0GRJRyI1g6xtG6YZJa6aLn20ZOkrfVW8WWRI65MY3P+N6VX+hb/drt9Se+NfWJVR
/qsG1zYnF0hGMItN7z6zxH7Lk6a9rUo432c4AlE211LeGPDFFlhNvgnTmSN73tVmEUDoAm1p4dbm
V7+uio85yY71jQFJ8iwH9vPOz2Sd5jQ+fXmnIcDFKb3CKPelXALmslwu/Pa9ZRTwofAl2i+LNolP
JOiRShi/Fu57YiELOm+QzAymLdO/8GlXd7Wtm+aL7vuKcWbqjXzhxlo1d0yoDaa0coiUU4s+wy55
AS393GYNjI7uBj4yCnajS4kTMzkB+J1iDi+29js7qC2YDUIdkVhvfRVUauPl29nayPNsZoZW+2dB
qwfzljeB4Qj+k6iZwZvQzDjcMaFEmUYkrb1vcPjqc0ohgvPc1+lT5cLhZWz8clYmnnW32aJ2T2Iv
cGdQjyd3AW2uLtuE7IIcbZQ7+LvqOWwq5uVCJ8ZzgmNiPgoQz4xEdElbMAUiLK9D2bu0EqKrXiyl
b/UdEF/uUPmY+DUYfccAKEq4fB0R+Y4qL05v9WDjJRdYlFQUyBoVHjEIcjJWJ2WU62/rRUAyll5Z
xDrB8CuERsA2sXp3Ze6K0myCA++jNPbrmQXcP/0UZgATSZ1QHdHuCiWyXdEEeV1R163C2nEpUp4A
VfEVHqON1aZTagkC64RuiJH0tgJ8z9ljN9BfSbb/thL1HOYirpdqV+khij7alDYSF82uIoTsEzQ7
VJzI3nlLcig5B/kQKiBp20KZ1rsiEzmLLJqs+P6t31BIN/U2FRRFSUbb4bNkYVvA0tLWByi8TqDd
SwEwVW/h6Chh9JJ0bZpQQKXNUpxPZSrvcDHrHUbG3OFlsgj/+7qB7vsmFNCaLLBKsv+a2yJxOsf3
WkBxQsnybyQyStVptQPsUHgI5CYSOB5VIHoKcnbupWBL2OILAx0spQdpBw8iXAhUCIBEa9zQVTsn
HUlrWziFaCv9paEkQT+xBQYJqlCVXNQC7mOYu3QBK5QoyT9HE7XvYbnBJO6x8GFIE6ZQ9jBsrfUC
PGuSZt9qSf9oCEC/5hs5GMFArdLzOoDB4CKDY2Fmp5JCf9Vcvt5CS39HzT/7kVL5Nc0cXbSZUcKl
FbSb9dm20ezLtWS38HbhTTdvGwXkm6VBLzLjScGZbS/yeai4oAV9vlUChnG7ntEuTruT0lauTjV6
ucxMZ61eJSZIT80GrjWXfPrF0XiKEsx0CxMK/LUq3znQ3fXXbGPBCAqNAVG1sPqToAP8Llmi6+w1
Svtn0pqwTqSYkBqAv9CnIb0pCdl5uZtd8QMdHiAJIp4TQzXTljoZext5l3ouGXRZpcDDSElYtzRT
nwEK8KYqCWyAkmbmaidxBZBC2mSkXRdFVEPnCRQR5DruZYnBDtb7gwKY81NVbz/riHBB7w4BiXVi
WT03Ke+4Mw1fmbnFop0VKt6l5cQwO8XUBM1DiZ5o06Spm/t4kes3YUQ5G3aYFSnXNeHG621BGvHM
3iTal03RfHEhlwZPbfr404qP2TWtKrnAk67Wwu0QPsy2VfL7CIom+hNxfrl3SlMtMrw5PWzx46Pe
rdd3Tj6ERLV9o1O90oVS/88Av/oXEZX3813G6a5cZe39Ki/DIv/jf7vG7+LuLTQexYfkP/vRywP1
sK+/sdA0IsGHULLdpHYzfmmMcAmjQPkIn4BmTQxoSh3NtLCtuDDSYK5w+9uSZU9owU16gdzC7iIk
i0n4ZJF+tgwvv2G3ni//5qU36EzYHhcnUmQDO/W3VwGWAygOqACWu7ckjzFYBWei2JBfmLRa2F2Y
kse1CqJEc+wiqBMLlg9VVQ/e3jYnFNFqgAKp1N9dR/f2kJOQsRknA+wE0Iq2afRvebATbGOi0j8Q
cJ8gduDCMTkyGaD2mPr1cavgQB2Ck2XjEO0upOrpTkAWVIIvu04Ru/tHtwrgTeXRq8BWUGXAs6AJ
9hI/WAVnAviWLhoqhYfiOj594IDiHSsL8gSPgZcj4frcKjjKBCyDDZy+15rdYXREZwNJRBtlNmpH
6AA7CDYAsta7b32wIxxtYggJoJtSd//4ZEEkfkeugmZPYFIQkRwQC+JiwKc7wrEnRNnpPq71W6Zb
9qOSBeA3I1dBlycwKBHaNvVnd4SNnQA+gWjSXnHsHnhEq6CCUToESP2utaRbE6wBAxTG8ztCkVGP
lE3CsXZ0GqGvohinEayJrpsaDB/as1KAyhSBT43O6N/vH5elABW1iKuOWgXNwCrEVALT1mkEDt2n
GgFLQaA5oILqz8hOBR3RXgDKI2LC41bBmQjECqgrcQhwHayCoigTSJ0wqs3jOxco9xlrKan2xBA9
IgGfddfBuWCrnBvAerBGuvudUXJEUgAkShCkjZICBYUHrJ18BSM93QSKgWcJcR5boNOVR7cJVPyZ
sUKggYolMw0/UO8eH5hIhDMnLI+Grji696dGbezXxzYibkIPPfGZxXWwBxRZkChaWA1HJ/wCDvgK
BjLHHKpU6Y2eA8dZkfGs0RCCgqs7D4/NKHoGNP67NhFxNJXWomDCnedlYKciLJU90hsFx7YIz+V7
f3cVdG1C8TfQdORq/6kH6lCVEQV8SrbDf+n9H6gGLUQ8FxaDeFBfK3h1f+UUOBjhSSzVwRMU1bha
7yMdqEEHmlXhO1Ah1y3O0VnHgAM7BX0Q5f6dgLJOUICIMbSj3UseaAMHg0BzOBf3AabjCyARAxzt
Iini2OdIhFBzdx2YhYgCu0Awn/bG89GtgiJMll/bEAdsxk82hIofaKu27uASievgYLQ1HCl2C8U0
3f3jOx9R16MDyyhFiiOwkPpVOFALtsyOYQlwFbodc3SOAvEMUen0K8rxp7JA0EBXFLSj3SeSOAB+
PBpEHJ8V72WFBx6To4AJP3IRTCrLkHgLRMj3E2CwCIY6UaGZ0om47h51RK8vKnxGxwzwljuG8f79
Dw4HRTEJrAuW+T6o0EndEa2CRunA6FVQCA9RD8iO79TegVrkcACZLUKtf2Wijmwr6JxtI/eCrhMx
Jq1MPPVZQ0FRdGSBpCzZ51/fC78gKt+T+DRDCB936Xt/lT+X5f/ZD/Zp6x/v9ynrXV4ae3LwQ5HN
757dJa/Fv/8Y6Mudtntyc6/9ds/p/7x/wR8fPXjW/q32//PcX2XL7MFrdzfafppdS4F/hsuvy2j5
1BZGLvm8f83kH/8zmOeTL/83A+fBwbhChY4eN4PkPR4O7IhdOX7gYBnny3w/kviMnUk8duQXy45/
Xtf8/cR9aZkpGUuy5WPydNZdVGP0rJM4Xj0UPgwRg8E5ofb/fhai8kvTnq3CZb3MVvuRxGJTHo0u
HDvtfWONN8m3NyxOGX0dVnvTG+MVpPCUVfcfh1LYBVTHzv9slWTucMq9NT525HNW3Pf3K7wT7y76
OXbgi8elNxBApTshRo8LkyykKMMdiY34CvJ3ET/6ywMt0gEoRk86qYdi0WWhxw579aNu6hK7owdm
gPIhaAdy0SFqxg79Nin9/Idl7rAJY8e+XvrxQHsoGM6vsLGvl1kbLuPHp8sB1EMACcZPOc+XD16Z
r4piINMqEbFXOHGv/QfPd5fDuBZuJR7l6KnTEXJFm7aBZKu4x0Q2xo+d5z7/pelAN/VIntcYPSmz
w6FfZeJJXBzokD7BPnbSN6uvGeTrw9XuAlPjh66Ww3Ord+3GD1y/OV9Gae75w2Od8Z1X2D03q/rN
5SrLVwNNRQJLkJK8xuSvV/QrHxxjfXbsNQb/M8mC/TR3/oGmiPqq0UPv6CKnyyzhpByKC+VHr/aA
n/NRjrRe33n+cMVpAP4KSvxdEGKRDL0aemI5r6Bkf173NnIpbldxnLchjd+Hxh+VGeorzPveSx5X
by7yH842gfodL4jvRcO4N88JIiETEUQdK+ndA34URDH8K9iDH1j9VZ6vBiZFD5QZO/UPq2boVfZh
pLHjfiyW3n5hhU7pES1jh/20yiJOtsHIgGpf4aT/5OPZHIh3X8YwdtIvd0YcuTU/r/LizbOTBwX8
CsL32c8fkjj3B5YbPTdFr6XRC0P5Hy0j9wPt5KRL+7888nORpu8B+R/jT/uKjuf+bBhcE794CFfL
7I9/AwAA//8=</cx:binary>
              </cx:geoCache>
            </cx:geography>
          </cx:layoutPr>
          <cx:valueColors>
            <cx:minColor>
              <a:srgbClr val="1589DB"/>
            </cx:minColor>
            <cx:maxColor>
              <a:srgbClr val="1589DB"/>
            </cx:maxColor>
          </cx:valueColors>
        </cx:series>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Sheet1!$A$2:$A$25</cx:f>
        <cx:lvl ptCount="24">
          <cx:pt idx="0">Canada</cx:pt>
          <cx:pt idx="1">Brazil</cx:pt>
          <cx:pt idx="2">Colombia</cx:pt>
          <cx:pt idx="3">Argentina</cx:pt>
          <cx:pt idx="4">Chile</cx:pt>
          <cx:pt idx="5">Peru</cx:pt>
          <cx:pt idx="6">Ecuador</cx:pt>
          <cx:pt idx="7">United States</cx:pt>
          <cx:pt idx="8">Saudi Arabia</cx:pt>
          <cx:pt idx="9">Qatar</cx:pt>
          <cx:pt idx="10">Nigeria</cx:pt>
          <cx:pt idx="11">South Korea</cx:pt>
          <cx:pt idx="12">Japan</cx:pt>
          <cx:pt idx="13">Thailand</cx:pt>
          <cx:pt idx="14">Taiwan</cx:pt>
          <cx:pt idx="15">Nova Scotia </cx:pt>
          <cx:pt idx="16">New Brunswick</cx:pt>
          <cx:pt idx="17">Prince Edward Island</cx:pt>
          <cx:pt idx="18">Newfoundland</cx:pt>
        </cx:lvl>
      </cx:strDim>
      <cx:numDim type="colorVal">
        <cx:f>Sheet1!$B$2:$B$25</cx:f>
        <cx:nf>Sheet1!$B$1</cx:nf>
        <cx:lvl ptCount="24" formatCode="General" name="Series1">
          <cx:pt idx="0">8</cx:pt>
          <cx:pt idx="1">10</cx:pt>
          <cx:pt idx="2">7</cx:pt>
          <cx:pt idx="3">9</cx:pt>
          <cx:pt idx="4">12</cx:pt>
          <cx:pt idx="5">11</cx:pt>
          <cx:pt idx="6">8</cx:pt>
          <cx:pt idx="7">9</cx:pt>
          <cx:pt idx="8">6</cx:pt>
          <cx:pt idx="9">7</cx:pt>
          <cx:pt idx="10">9</cx:pt>
          <cx:pt idx="11">11</cx:pt>
          <cx:pt idx="12">11</cx:pt>
          <cx:pt idx="13">11</cx:pt>
          <cx:pt idx="14">11</cx:pt>
          <cx:pt idx="15">10</cx:pt>
          <cx:pt idx="16">10</cx:pt>
          <cx:pt idx="17">10</cx:pt>
          <cx:pt idx="18">10</cx:pt>
        </cx:lvl>
      </cx:numDim>
    </cx:data>
  </cx:chartData>
  <cx:chart>
    <cx:plotArea>
      <cx:plotAreaRegion>
        <cx:series layoutId="regionMap" uniqueId="{F2CB8A98-9875-E242-B901-BAF9D677515E}">
          <cx:tx>
            <cx:txData>
              <cx:f>Sheet1!$B$1</cx:f>
              <cx:v>Series1</cx:v>
            </cx:txData>
          </cx:tx>
          <cx:dataId val="0"/>
          <cx:layoutPr>
            <cx:regionLabelLayout val="none"/>
            <cx:geography cultureLanguage="en-US" cultureRegion="US" attribution="Powered by Bing">
              <cx:geoCache provider="{E9337A44-BEBE-4D9F-B70C-5C5E7DAFC167}">
                <cx:binary>zHzZctxIku2vyPR8oYodEW1dY9ZAJpKLKFHUWv0CY0kU9n3H18y33C+7B2SpiglmMcW+GtPQak0I
9Ah3D/fjxz3yn5/Hf3xOb67rZ2OW5s0/Po+/Pg/btvzHL780n8Ob7Lp5kUWf66IpvrYvPhfZL8XX
r9Hnm1++1NdDlAe/MELFL5/D67q9GZ//1z/x24Kb4mXx+bqNivxNd1NPVzdNl7bNI88OPnr2uejy
dnk9wG/69fmrm+GZU3d5M0Sfk+fPbvI2aqd3U3nz6/O9P/n82S//9c9f/nYdB2XdLfHgowfLKPrr
Z28/F210/X//++ct47KO8s83z7Zfhuv6y7PTJr3Ov/y81bwLr6PvWcG+VR64xLMUXtN2X2BSKl5o
Y1PDnj9Lizz49ikhLzRnNudUftvtq+sMf/57VnBr3+svX+qbpnn2x7/vv7nnRvcfRE3h3jmjWyyL
e3dyyMkeeB329z/nh2+Lrg2fnRf1zfU3TfzdYfh+rXP1QnDNmFaU3P7wffUze1G/tonQ34Teqf87
V3PYAnsvf94/9XvP1nY4v/pfYIfr7kv07F/19e/RDzQEEy8oU0xTW+xZQIgXUmhqKLHvDERXdvjO
1fyNIfbeXlti7+HaFG//9fNNgQzxFd7z5Xsi0f/cwXyfR+3Nl2dv2+v2pvlmnR9wNM0LSbi0Bf/D
8vtH0zLmBaGaK26Euf2B49zlyLsT+t3LOuwaq9dXvrF6unaO929/vnNsP3fXX4r6m1L+/w1i0Rec
G1up1RG1bPOCK6WMYezgGf2OlRy2wZ8vrrT/5+drvW/dn6/3N9ft9Q/UOpPQOldGMyj49mcvPkr6
gjEjOeH8zwR2/xQcXc1hzf/x2krvf3y61vqb/wWh8Oy6vM5/nK8DFygpqJQ2O6R1yu0XOAlSsRUq
O7qMw+r+47WVuv/4dK3us8uf7+SXN3X347RtqRca3g0nF3dOTPZBgGXLF0RILZmSd+ZYxfpjyzms
9bu3Vkq/+3Ct88vtz9e5e51ff/mBkEuxF9LmRisi77S+X3pYBmeAaEqg9j+f3w8tx9dzWO3f3lsp
/tvHa9W7/wuiixtG6c0P9HdOX9iKcm4z+1B4sWykWqptm3L1TeodqDm6kL9R+d361xq/+/SBwl/+
fF9/FQU39Y+sLwx8mQBOqj/AJEHgvldnI5zjx4bO/wpA9339O9ZzWPN/vrjS/Z+fr7X/avfzte8W
aZH90PJOvCDQL1VmBeJt9sIQrSkX+k7xa3//jpUcVvxfe1hp/q8Ha9W7r3++6t9dR8OPBDJsP5NS
RvcDynF5h9X77b2Vcr99vFbtu48/X7VOfT1H6bft/4h6iCzQHD9klTklf3GXMu0l6OAHz+9Hk+Mr
Oaz0b++tlP7t47XSnaufr/R/1cGy8/wH4haLC0RrJQywyV32tPdiuaXwXNlMS/qH+hF07qv/u9Z0
2AL3Xl0Z4d6TtR3+9UPs8PcEzp+08gal5/a2TXCoD3Hw6e020cBYPfxDXwcPyZ0qT7/8+pwRaBbN
hzu+dfkVe3q+6prmrxz+5ws3103763OLKg0z2rZURiL42xqRabhZHlEka46CQEvb1hr40zx/lhd1
G/76XNMXWoInJ0owolEvILw1CzH863NBX1CYnBApUbktZMSf3ZnLIp2CIv9TT3/8/7O8yy6LKG+b
X59L4IHy7o8tCxWKC2GIFEwwJgylEqsrP19foQOEP03/j8+LkEyxmWOnJCLwupxEyg26uO4+jaIt
U6ef4zJpvaJK5/qSkHZWV77WcXxi4tpMlzUdS544ITdcZ5uBJ1l/Emd1Wzjp1OpiU/o1eZMUpvgQ
BpEWTp2l8eTkQxLJbREqX70RofR9zyoyKywdmue6Fm4urWJsvCaZqjBzSayGeltVrLuSc0+YY5hF
LnVeN58Naa3psrRMfMbKkc5u35CCuFMRKbEzQTUQ1xed/EQ73jYOi02QbcggpHCSsUwv5OAPkZNE
kQqdQbQ1d/Iuj4mjIjtsvDiSyZUVCNZgCX2ZeoT1VJ0SGs+p8FQzQVWpZaqcOq2pg6lz7rnRIeMc
sI3UfCHuYWi95LT7tqmsvGfQmR07VhHEtTMNdd3AIKU5zxJaR5vHxdHl9+37gmQUvkZv/xIMXn9f
nh8FDVyuFbETW/EsHNYHrNnEKhDD74RlrHbmNqrC8yIvpvTzbBr6ri+H5tM0NHCBKWrG4YgGcAL2
VySpQe1GjCL4D8VXK2oCa46DIKeR08REmY2wCrbpitliroz5MO/seAibrU5Nozasysdim2d2cGwZ
jKzWgYLd4KAISrlkOLDoktzXjFJ5N1upP4VO6Lep2hSRX7DXSZ5ExknCdiCe8C2/ckD8k+R8DBS/
ITStNnS0mHKSpGTzNQ/6xnyAy2sR7NKxD6vcSXRXzl9oy337SrR8CN8O/jz5n2U/NqV0CWsHmbuP
mxmhY0+nMLChqHW1ISjMKF32eu/Ek1iHU9TKMnSiSBf/nm1uZ1sV8jQ+4k/AtCtBEkIEZbZtM2Hf
uts9QTLnPrzDz6A0e2yVa/U6pRciG5PWzbMxmtxBZml3ZHvrgKZBoCxYhVLKDBU2299epoeqzFXo
B45mQeCESTl5XBX+po5Nfdf/u4vzl3dH4370fLBDpF6tJY4L0wy9s+X5vR0GnJiUJWkXOr5Kx3JD
ecL8k3bKe302Va1k5203jKM5ciqQ9/cVqwiOBGcc4hXYu5XY1u81z5pABY4IZuWOtEkuMz+uOic3
fvOBTnXjtZkqrx93nAeahViluCJKM45u4eowziwbpoIJCbFkniuXymG86LQuOyeihfj8uLTlSN0P
RloJW1LBjIBY5LvVJu02Yf0823HgzFbSndR1ae/8jvOd5afmsrEZ2WaKz2chFHzEhRh9YFgloV1D
KLgJs3BH+4b1/aRiUcXhP40/lnngJkY0+VVT53NynUotGuOoAOveaTnbLbwsSOrUob2V5q2TlIRK
3xFNq2joFkmtpkt7jPv8Yup5o1ySdyl7XY2WGpAmE9bGo2O6uZjfDEUzFjsfBs7eFHNet54a6BSG
TucP1XRVtkTNDvOVpd7Mfh/NX3lUlXI4IY1KJur0g03m91XUW/1NQKo5eD+IodfGiScdJxdiiJh4
FeWEVm9yk6nRDVhQqNgdUh7Y5wmxp4m5Ax20705DWkyvmqAQ2XbUY1VPXjBHbO7cjuYR+xhbRav6
UyOCTJROF9smfR/OKY+ccAxmOm5KOxS1E/N5nD91mkXpJuhlLh2RlIESLrG70NKnZZoO8XkbEB6+
qnudxzs1FZk4we8IzOyF1lj4vZtAcvx7moet/5IFok43iaIGoaMhytLFq9COdZydwnPtcdiUoxzN
pp37TCKrh5aVFE5nM19u04plI7/M6FhN4mvOVT7UJ1WZpVa0KXhuJrbNLVGFtttxfxLMCaZ+yk+D
KLP0jbEy071n9ZBMXxMlSztwxiK0y98tWZbMjcK8qtyIj03Ybg0drOYGyMZuN/Y0h/GNMWman1nc
ByZx8iyu2EtrzEtVOVEwh8XGpmQctolo4yRxxNB0hctinacfBZvp4NSKFsMZ61RmToZgyIgrg7Lt
T8O8t6xXikwBso+Vm7B5G+bRlF8Cu5Rfs7jU5iqorSFUbldKmnxqhB2EyOkp6VNHJeNELoAKI3Y1
5cbw836cmsLjHZs0HFdF8ky3EvBoE+UyGN9PZT2eBMb2E68sxIR10SS13ajM4kGehXZev4tIRs22
aIdcW0BHQafm33Vu+SMQJkxWOHGqC5HsBtrwvH3ZVCykalfmEU3LjRmScJ4cHUi6na224S5p8vl8
ULrnu7HJkvR0KJFXRje126jTwZkOLGlXWzs2In5n2zzrPsxhPk+dW9UxCU9H3lghXFfTbPQSxtNS
OA0h0Ww7rRx49ZG1nSBnRR/0KnN646u5cOYxlcXgdCLHyIrTDa1Sm0BY2bCp+STiUz72peW2ZalU
4I5WQtilVhM06xRlNYvfWR3Q6BTGDcut8GlLNllQJ+yMJRKAlAzDGP97ZDHRnqyKqntVsqLMX86T
ptOFyrohcmnErb5yEzZU9sngk358ORU2DXd6sGlwQaUOog92GgVJd9HHWamb7TCERTu5cA4xnpYR
aX39e1oHfvPej9okYs5cx+k4IRkPbd47evRN+L7pRRSdKNGUQ3eW2UKp0z6xEx54esQQF3tdT6nl
1w7JWrt4U2g9NtYmbTgihTP7VKS/TcPA2o+dlenIiWaLkg+Z3ZHu3CZZMZ5aNW/9C8sP2ysxDkJ8
nlppp8cS4n64RgVFKFKtRP0Clg04cQXP/FyGiaV926smq3KLPGlOm6yoNqNdEacc7f5Igngoj3Fq
oy2P7AD8rVcQKiZc0K6fjJf4Q3iSh0VzUtikcDRHkJ5nLo/I28+Fy/7YAskJMWDSMQiwAIJ7OMPy
Vd+3gzZemRTahTeO3hj2sytav3mpO02dIvP1xlK8OILhVjXBrWiFsSxmGIInk2KVCbsCuCJlMwq0
LmzCswShYnSnMfXPCQmrj0T102nKYBy3rGvpBnE2ZF5cxU2yUUVOzx4HBQ+wq9JgUIFftVKEo1e2
rwgacCvSQ+x/DaeAn8UdZafSjvgRfLVvXqHAjnMi0baQNrGlNCspvtXNMbZYf02QcEtnKC3S7IoU
uHJXjbrOPVMJKzkidF3qaJspIEibwsQCddjKxsqfxrKwW/9rhVPWu6nI82RXMxKPHmr0oT9NoqT1
3bZuZ9Sn/tSeaj8m06fHFfxw6wzdGCMBf9BFQP93X8GjVJWvebgAn9BHQbYrx6DOOjdPNa8vKtSH
QebwivPqiS6uDBHgzW1ELkyecrlY/p6LMx5MjFVCnPA+UrHjh+PU7jTr6FWO6BjuikYiLrO5V24b
yYifPL7vfWy7uDkRCnXKwmRqzCDwffEWC1QnZGR7E0a0TlLOqrOADeErPwdQOmLpA7JA7DDECPA4
UtgrHaesnXmMMtUDxjYvAyAtZ5QyuSxVPG6fui2GXcGd4MsYr1z6zfe1mnakHyZZWd4QBna40WOc
ngeFVUUO4W151yD722poWfdfiP02VCDBonUN0soG18X2hU0sYlLmQbBr4lqfxnVi3FDktcPKzne5
zolyitjiR0LCAanaSJQlNkUZhvpkX2qgG4BfLiwvlWn7pmBsOFVq6jZsJOxtaunEpVYv6yM2vK2S
9zaLIT6boHLA3JZhYmEI72tW5zZgCDPRrrDnhOyyuB8A7NlUpA6jmfIMCSw/cOlcdPM2TcuscJuJ
2INjSB0H7ZHlPHApUCMCm2cgKgSy0sqlgq73g1IBVXUxtQa37NI6/dB3Ve/IqYrap6r8NlCh4BVL
91bqVbqN65C2rGuqndZ1X3tRklUuml+DK6Yk22g7a750KtLpkRCxH5vgXzaSu1KISshFqM1WYkVf
FWNY+c1uSEbyNuZsuCKYKi/crussB9yNOiZxPybfSjQM4RBTR0j4YEv2jUwSavEO8G8XDHTL6ix4
nVuxvctZW36EU39iIs6vsjYYXwaAc28eP7vLdvY8DJCfGhwnUHIITmaVecdSkLRSfrubChSdSUpB
F0VF8y4VrHeGvKHeYJX2ZoyT8Yh96X6aXfbNmESGXWZ/lgJ8cbd7wdgPcisI+7Hf9V0w7yLdzo4Z
M/O5nvvxdIpE5s5Dm7iGltE27bvhRCVK7RIizcaOtOWwru83nc/K5ogLPPDzpYcK/6aKg4pTcuXn
RamQHNp62lnV2LtGduXOaubrPuuPRc4H2ockAY5DYHLBFmJNdsioyrqimaddGtXMHXNGzuawaU+T
WFq/tVbYvKTKVo5lB23z1KAN0YohuYpFOF8zH4UI8lrMZtqBVQPGk32bODwNrg10++VxH7s9M3tO
pjUmT9FfAtFCMB6+srSwmjGK6UB30ECz7VI6OqSti12e6eS0SlXjFsxPXaar4NVoJrprm1i5mtTk
bTlPypvT6qPIWOkGKNRck9DsIkuS8Ca31LGos28RoG3DkaLRpZBgv5A3V2x4m2UVBOl4IyPJ6Vlq
jWL+t2WlFgJA4Cev7dJurrKeqEK6ZhrIEausxSO0GiENgzeAPEUY2j8TyaDHPrXl7A2F3Z/mVpm/
kVV/ndCw34FBSN0mHMxZbkWt97iN9hMccswi2AbYxfSALXArZ1+wzJoxUWNIPFtQzEhbyZBtQrsm
o5txuyROJVT/IUK76P3jcvfD7SJ3KajQrzKGoMuoluB4LwhQlhSBXU/E6yLNdiDd2SYvRrZLwwKW
bob09D+QBxvjYKO4Auu3L6+c+AiyB1S69O3m3J71cGHF6OLUc/x7SEdyJLwe2h4GeTXGNdD6Akza
F2fxsk47XRFPicK8zmWNqq0NO+l0KMZBuylfHEnSByWCrqUCUR3WXDzsnkKLlpuIAr17gyDBhpiK
7SbQhlvu97GTjaI4f1yhi0f+dbbvDLjc+ACcZQjja5o4FVbfjCWDQkUUOEE49VcDPtn0atL/gSiu
DYMwQCF922W8tzUtOeAz82dv9vNw20yTJZ2iGPU28UffelISuNsXoqOt0YnBVN8ym3pfjy0dgkno
iHrxMMqXjQz1S1XVpZODrbt6qgoXIhhHD7gWidBe+WQ2KDUPsSQe6429NaFJHCL96n3SVPaT0POy
KyVReCHo4w7IQ6zRGpmVMTr9XqKacitFJzZ1EGs3HFDtExkWW8SX5EhseegiCmS1XiwHE1G52l+n
woH0uiWeLiLbOK0vinejGHh6ClyUHUtsD0Oo0jjdCChA6ghIqyPHTJf0YR8xL7KtrnpNC7uaHPSt
ddw6Y93wapOGzB8dsKB6ehcH5cijIxt+GEzBICx9buxXoBm/2rBMmDXNfUc9NlsN2nPZ6OZlWnoV
iAC3jG21FXOcPt20S6WHYMORu5RZZS57TjMmBwitlB1tFwrgNEC2O58im24rPslN1k31k48keAwc
fBBUyJpkmbC8f0qg3A4XjkbuRbH61JN08OiUC1dmurmbD/vOuu/Wc/UClOC+6JfY67ax1URjx62C
e4QDjLM87U5RNwEjpsm86y3TONwq5ebJJxNCNcVwBObtUL3vby/C/EAs54YjO03hplVF5nbVnJw0
aSW3j4t6GLdhMoKGAiazkS/WPhNxELmWmqgXZRnD5KrFXw12NLz0Ryu8SlmWHJF34FDCQ4H7bHuZ
DZGr0jJTRW8NMeSxIuAbOrfjpQizL0k1tieP72xR0n6GANYHslPYnFFsDS3QOxqSpJtmrzRR+4l0
edY6JM3jI5n9oRgwD2Dt0ElTQBRmZSszN9lY5wH1GhKKCV0TUEwuKxj/+Ph2HsYX8CqYqAFIAomE
3LDvE9pYo9XEgnok1fAJBCJvBg38hYRZ6fZ+X2/Bb/VebKpjBO1DF1lGdaTE3CEAIo7dSrJooyyY
R+qhLqHbXgyWl1f861SG40WYqmNc4SFxoCbRoUT41mwNhXMUDjRAS8gbFJcbnPIy3Q6ypg4zQXda
RZPdbB5X7VriQq8LhTY3AT+IywmruOlblV9ghy36YyZ0e0NvOmafjar0HfShhydmeEhDXgczhqkX
zEWJlTpzmvWmIKbddlZPTiuAwp2VFX7qZKmO8yfCslthgLq484X7l/DQfdtJ1KpF2EJY2bFwx0pD
NknWVWdzH4wuKQt15NDtkwoLtYzNITAvE2GgmdkqC+qIoL/bi3Y70lae5kE5velM6svN1GXxOeQ1
F/5c+6esUfIT/qt6YnhZ5FOANPiPDWS/9tUmAXYaYqvdtkE6uiBUY29Cg9dJ2no+4jXrSIYiHdAa
fwPQoGRbF9Gj6X0MQPByOzRq+q2P0zK8LKuuic9UVCaXj7voIWEGF5nQthdAoLc9/XsYlGNkjdNI
ACeVeXzu6yTfmgIt0tY05dP3Bb5x4SIknFOvTThyvxOVEuV2pmFVO6kJeuJYftGgAThU+b+fvDFk
ahw+JB9I06vTkHTKxyQYzl6AnrqHMkl/SCoTb9owF28fF7WGRzAY0sFyx26hH0C17Z+F2MY3PlS+
3W4zv23PVKNOUVuIrVIaddHEY7cs5+KIP9Iln93PQhAK5hLAFxQb3GUdWyLN0aFOi2Zrlya/tCTc
xAlV3Z7MAxq8fkLpuc0638MIHPFdcHXTNhpFVDnhbGVv0lyg25cW4XwkLhzQhcJ0JVg/jQtwCAz7
uhhN0ubURjOfCZV7+Tib1K1EMW0DpdWJyurIq0sRpE8Vi1+HOzPAx3yp2/jKBG0sAo5RkWGLcYkJ
w36YKhS15C6GtuZT0tZgHWh7JEE/ODqLzGXOEJZAKUDW0T0YrTFMimErpjT5GvHOeA0Aw2lRkuap
zryIEuBvYXVwOmvIweOuCOUUDdtBSMtJs5S7cZ9Wp/lkJ0dw6QIr9vwKolDc45Di5heC0LLrewEh
mudqrpQato2wxKvYrkuXEH946pFZpKBZiPvCqBEx37eSks5hVEl72PoN93cjSypvjOzUQx2AkhQT
aud1y2bvied0Ebr0PHBGMaK0TA7f3xqXbcerMhi3rGJ8Y+RcORXGdt6EZeQ7NBmUl3Zd/tSot8Tx
Za5u2ScKxgV+3denn4yUxh2EKqE2pBDzK8ShaUtZVj19f2jnICbgEKDLuwY4rJzavNMgdQc28S+a
kzFzY5777lhG7btCkHHno0D9/XGtHjgGtwORmDxbiLYHPciQhDWv6bCNZP+VdwV92WGKBTSbmN78
J5IELiTayFXY474qRZaD4JYcBy4iwcmsLIQW05hNhk76kXiyBsUIqdjUX6JW8cT2Q8sX+TRstU7K
l7Gd5KXTl37jqoS3GAzzw0urD2LXqovhCNJZjdEB6iyyMaSOGUmw9nCb/W3WsY7sspuHbduawSHA
xacmCMLL1B5HjBdnSV84edTIqwLX7mdH6clckt4fX5Ombs4rZn1gaROc9NGUlY5fohWOmpZYRzR0
IE6g5458h0Su0O9fnt/zax9VpBGgG7e0bb/SPJ3e9czWR8LEAwANVSCtLhd/DUdlviTBe0JmlSbg
b2DxpreTsxJR2NO1z1/qPuRbOk70COfwAGUu8nBzG5QDigS+fJfBfXmYrSoRXHvIqwTzmhatbd6J
yAMLRTdad42H8BG4zYDJ/7Qc893jDv4ged6KRxkLRAbuYbmedV98J+ak8yNMtFVqTC9oRXuya5Qe
L+yinrWji7R73cpWiovH5R5UMypMzFAsfbP16MZM02HsCTwu5Wm3QWmrz5vWZhuVpfWmT/SxrsAB
F1cYloDX4RRz1EWr49U3GG2cFe23ZVWlvhM2Kr4B5Snf4VrE2Dp9WgtvwjDulz4e+k1ZR0G1sYio
boqJJo1DwrLFHQs/bbc9GaPCwaB0sQn0qK8fV8zD2AZnQLEIDgr2wPzMvkGaos9ASvf9lvUoTMs5
KekWFWNBXQqexT+CxR+aYcETaCKCEZIIp6vUi8PGVYk5ty1PSO9gfmX+DRc1EGT8NsRuLfrkeApQ
gWYlrrXiCAOX7++Olumc9rPut+jksdrNwbaON2k7z5arYaHi6eLwhQmo88FBc8w8rNJvK9BV70jc
bZsySnYzOmwfSYB5a58Fcew+briH0UlTBmIB9SI2CC/b3xqG6CY9kXTahmHX3LBecIwM28PHx6U8
BOGALvfFrDTYiKEeVDRP2x7zUJvGbsNPtCZxheKGsa8Vb2zrgvKCYqzZ6ruPmBDlmxwzuNsiafiO
iCh/W0WN320eX9cDtwXO4ah7oGvQ4qBG93efoszjBVCCR/0m3GSYfjopQp84EwrO7eOiHvgs6H2N
KTtAfaSs229/uR+ygiqY/SSppVdEfXeJ2TKxDTKMf5GpyitnSrrxSHo8IJASiTISjQx8+c+6aRIO
CS582ZR5upH5SwLjf+Aad3u0CeVF2NnWeCTRPcgJwG/orOEfYOMoNLuvTBRwaZtPMfNGnxSvWRSo
K8IT/jUQuI3iZJgPBTlH0EY5CzpDspMmso4VVQ/QyCJd444GGlJLI3flZoB6hqdJz7wgD6vfcjQz
XxFwBJ9I0xaTm4xxsGk6onBZg1VHXPyhK0GXzKA4A6uKg7TCXHY4dMJXE/PQWlnuNknTbCWX3WmQ
TcIccaYH+Q/7lOA7cScWQsF67qu65HYqxVwyrx+tfBNhCPkKGv2aTUG0kbhed5IO9OlnBZ0DxFsD
TglXe9aXpTrTW6gYoFsph+Qimaxm2FRpY+P228ym+NXjx+WAM2EclOE75ZYO6gMCfuTGkmJouYci
NtoINo3nc6XLTUF5+ZaXQ+2RIEkvelxgc1LCipvHxT8Ii3AUzKTiKhZ6GwBti7Xv4akgnv25K1Pq
zSrJzvzO9k9nE7dHzLga84IaASHgrDAj+kUYbFvhGIJSJ6vzXnjWSPyP1ZgPp00k/E9NlgZq03a+
leICWJOG23SWY+kWE+v/DfbZFkdWcmC/EvdBl7sodOG3VguRmE1oSvTIvDEJ5IcKU2enfdpUR0rm
hyFpGThCdLjtCqLnta9VVY+6zVGXeWkdfRUMl4wcYmBZTI5nL32NCfknWxE5FOUi+Eig1fUx4YkK
etQmwgNY+BziKwo30tLH+jfLovd4ABgOkMCAREMmRh93f1ONhYwxt43wxCQDt6iK0kEB1pwY1ia7
x/fzQH8gGnAzF3vBqCPw4BIW7nllm9co7HBf0YsGzGw7QYARIZXr/JI2xRs/TvrN4/IebA3y4JQG
U+FII2gWreTZLGrtuUXfYQz99wTzcRuM/+fNRtQ1948Y60FMgzAb31Jo37KrGMPeF2bZmSiaOKbe
xPLp7Wza5n2WzhhP5nN4huIMDflino/AnwNCFwpZ4AvyMJuLi7D7QrPOqnGjATvEkGf5suwNOVeF
LXcIr2qrTDNtWomrsY+r9eGxx1fyEQGQiukojDiuGxCtVRp7zrFVmtTBJWVW7YqI1xuqZOTEoUW2
RTaPTk9F4XWkkGd1ro+lygO2XY7E0pcHY48R0/2dk3wILEuVsG0Wym1F+h6zDnPqpKF/rOP4ILhg
u+jbgi2Ty0Xb9fho2VnMr3FnxWO+SS6GcQrO5xhXuR7X6gFTAizjWIBltNERXOV+azS5Vg1CdlWE
wgsjP3YTzJJ6FonEeaAycY6LHMca/oe0eNu0wpAwZlPWhajq7DmyNSw5wtJul+bpGeZUIszF4jbP
4/s7cPgx+mIrhGKEaSTHfYNpPyOmQQ8CWDUmm8rilkvtuNlEZRW9tAJ2rAV+SJ/IBkC6GIkFJbc8
vxdsuI+bJsuonFcXCXvN2gKdiJz6W4zHGpf7xeh0Kom9xzd5UJ9odaLewrlA8N4XmrFJxRWG5L1B
k9ip2qR2QmaZLcEttiOiDugTdAmgBS7YEgzesX1RGFweWV+HwDOpNRVOmQLSoMMpzG+4cik2gbTr
I+nv/3F2Jcty28ryixjBediSPZ3uozPLGjYITSYIEgQIDhi+/iV1N+puxenwuwtfh+0QmiRQqMrK
zPrLG8WKWA5UchSKl3gVT5nTA0HWpuvabGrFHCjOYbaHkFDdh5Z+tTARu1EF/OWFYltiLTRXcUdd
HnOaDS6d8ZURwru6SpeY7XSW0zJlfNy//+2uku/kd9ofoWaCrURxSdSQvonDtiD+LoKec9dGUmx6
U4tNJDu1avjcbsyd3BKi/3PDbF0ZVHHgJKgzAfyff8pY5bZvZg5yU0P4BqTCqRxjgQKryG9B43/b
NcAd1tQNmQWoTedLFXM+pVELyhaTNXhNg3EVmxf+GNIR+nxvugVy/u37RajMV0B81ZtfHIgWDO16
tggw9bpxUgsKBYkJP4Dp8PP9z/fXldCdQ/mCiwlp7/mTMW9oM7/t8VDU9uFPbfmcPgce9YPShrX7
/P5q1+8RpTCuH1xAK2vj8uJ1ToVRWyBQS9TNOy8u2m2DknEP14vu6HdoR76/3vXTrbYTgEjTVdQe
+xfvcQKXALYOfbybqZ8c4g7sBhq64WuaE/ry/lJ/ud7XtUBzx14EFQ0WKmeRc4afA+r/GR4eJpPJ
VKU667qxrJtMDXtYL7B6l0xQsD6kKmxbXoH43XelVJFAuw/gGqnv3v9F14EHHpyoTUG4X/twxcWm
lejuDsJrgQnXhCRDiRuxrb+bNHZ8k9il5lsg6SBxZkvTBjfW/suHRk2MJudKXwGxef33f1wjSZDJ
wJAl2dUtpAy4QvLw2NMw30EJPFQZqMc3UrrrMPQ7wqLJiaQuAQnvfMGucRopSF/s5lG0u9kuzWeS
L/0dsEF/ywZv/MAjQkpNFnEjvl+jXDijAMPBvQWZOkwuUVCaTRHvZwM+J5U+KZMaH38ZQAJkfJbf
3BKZE+8hT22SPr33DUjHwyLFXjij3+JsMFteuPDGbrx+/4C3gFyuVVeB3Poiw12g/o6aVCAtigU9
JeE4b1ur+hMVwj3IJH9+f6v9bTnQ5sD7R1sGepr1HP7xuUHkwzUHsu7OQxfgdQjhP1CxfGnhvZMt
bjt0cdHduHeujzZwkLWsBMMUufQl8oKPmcsAgs1d1NJ+LPkooLEeaSp2S1DUt0gnwXp6z+o9MECQ
OYfYWQAnUI+dP6ELUMzHNW5U2DapTZxLU6bjHL6YyfWbdFymTeJaiNZ5x78jen6GZ0ZWcYNuaiJS
cePZr1PrYo1oYCWgHwEYcz35f7xu3oKdNQcqRLuFT/tuKmxbQf9FxY1Ddf1ZsQ52NUpcePjkl8m1
P4bL0lGgW01v6Rv3s+aUdgE/cZAJy6TLv7+/i/7yWKAngBa9wt/R/ww0/nissU37msZgl7YG7xhO
DslDToX/9P4qf9k4eBpcCWs1DU3hxV6V+VRLBzB/JzoWv02GdrwsWq1Pcz/MYfn+YtcxGG2jFUzy
0TnL8TLPv5QdWosCmAAfHCn9Rr0i+QYlUu3uAAd74xb3hPH2jYJ/xY1P95enBBqJcIg7fSVhrvv5
j3c5Bdm0ZmtrSeTmUwLbjKb0xnmAYNDzP77/kH/ZJlgLTTmkY2ume7Ed8wAQgYmBZyWW8iNFsNyw
CJYIUIHQLc1aeoOF/Nf11gYwPiMO/+WtPuapyecsxU3bOnLoWN4dMyQrd/nQxpsQyM/2//F8qNuR
Aa5E60uNIFJalarJxruIs3RbhGDRipZkVbsWYpak060b5SrY4L7G4UbiAunKKtU5/3hRa2mUD3m8
G5TL1E72U/bqNWYAIYOocevnYxaU4J7EdenJcaabrBuLvbPoBPt9oCqQi2+FnKv9hJ8EhjsCLnZV
BLLN+U9yYJ6qBIzrXY/y74Rfbbe9AUWjy2y7+Y+vG0utBLgUGligpJd3F2XKNWiKxjs0XuVDLWez
p87Q7cSgYVigf76xna7CDtYD12wFKVPEn0tBZtIQAqO4KN5NoYLOcORoc5fOBlN6IxhcvUNEAdRI
oKUBMgdkeHEpt3CpyuTShnscTbabTMz2tlDhFpH80/uv8OqRwC9D3MGHQrM0Qeg+/1om98a0Bud7
H0HX8opNkxyhUqA3JJ3Xq+CPRkt8DTAwu75MMGF3EoLcPSb7QHgR3zYtC8O6JKYzY/6fXx3CIqpw
SHRhdp5dtnhc1MWTEVO+J1A3/UB/KT2Q3sIcq/X1f+buZpCqrhxarARZ1eXp67JAJSIa8n3Txmgf
+WrawBwpuifRdOp8j9zoeVy/RdSwIJSBJIEWln+5K5Z2bttUyXwfp9ZsgXu6E4EVxOH9HfEbJf4z
gYGkfNU1rKo7oGXQA51viSXNQAUWk9hoTwdpGQWq69UdlM5zuimYDOulXGZQzj7ghOCVhhB2kD36
pDQ6QpyQdnAjbMMCd8iYdaVWfTdVXRslUVmb0apdACr+12FO+C8qa/WqpcsfIQKOnhLSxh3y4c5+
BIV2PpE2DV+1mSe/rOc+DyoI/8Om1KxOfjAzybmC7Nf/YHLffKM6hP/jAGT4NDFgeZsstC2aiios
3BEYFuJfG8spLPvMkqhMIWB8rnUI2UYRQsL54ItlWu6JzCKzFV2b/iyiETrjkMb0jahOf+Oho2BK
ZABH7usxht0Rgs8wHUgy1Q9iXPS0m3nmLbs0GRq3AY2Ni10Gu4qhrFufZdtUh3XwlCs5/tSz4P0e
Hd58S+BiA+OsxDj9M6qhqNzUBqcR9MSo0XNlVdLyuFIdbbtNFzPD5XHuNVwFWIpmNNysZp3SfZAw
WJOVU14r0m/Cop35Yz92Nd3Wqk7Iryg2M9si8YC3ZeM3Eb+bpHF5lVM+BGPVxJ4a8ArjGegB0tFm
2PFIF7wo/RzNC29XjJSZO9FPxvzickgGwG9RsSAczdZ+WkgWta7M8kIV+xHt+XhzY0diw51tSOAb
OGkguSRQRV+3GXrlAkmXetvUTOyZjKcNB3WkK2kdu92M3kRZC9dAFduLrZpycmP9yywCCT0SwNVp
ASoLZPVrtP4jQ1rcKCzEx2xLUiOOUzZ+I8vc79LcG3ZZKKa3G497uR6Kf0QuXGqrFB5txossKQkJ
Ba0zY8c64pLsdBFytXNGhfAs7dEo3DjKG30XhzJM7rJxyKctDLvCk3H+XOwzk4TJPotZ43YLGXwC
61Ll5yUfYrgm1WOTt1/FSDNaghNt/A9i9lvyCt0a1FMR/EeHB2tq/4jeajSUMNPCXz2chWeONHz5
NNVZILbhoMNpk2YtYIskak1WqjGd4ArGdUAe+SLEuIF7Z9+WOquRCaGN0asvI+hIGfwaPIqeLLR4
bzKEjv+xBZ39PvDkIMr10v3uL80Sb9XAWP9QwOwh2uvJp8EhZGH7bxCzNulLf0CJVSJqsOJJZ6F8
GdlSf8GX4mkVwLjvAwvGZvmQJZ7baj1MzauGfZd/wm81zfc2Qf/mn5p5tbufnAWDhERDJuCzwDMw
LvsW6mOYCoB/boJx1E+NgS/s3nqF6CAyN9GHQgS2+Rm5ot+jngXtpEUXpoi3CRpiXslmtKNplSbQ
UgKvYUrZTdsoHn4epnow8qAbSuUhh6dtAwtRVgega8HWbCobnbrkGKI29TaLKob6KbLMN69wGgx+
TkjrghNAs6CGL44s0BzNw45vSQGrwCpWcCn7/P5OROl2cfRW+xYUWYAF4NMLpP9i64+00SFCnjjC
WSkYxmoAlpPtoCXGgaeeEPVUJjj2agfbjfStM8T8W9QIC0+yJ7jaWwGmcDmqENSyCfDOfHBZ33z3
854+1AIX+ZYvMRz2oiCU8bbBgaijEq5DEO3CldCGJW9o2D9ij2sG004fHrDSumDC9/KFeFq8Wstn
8Kw9vktyTsTW93XSVP3QR8qHFxmc1u4XlQVtOVkfXiiVT3vQOAVEpu0Hj7Om2fYDzxcYvMJML/8U
2zF2X1LP5cnnUHXiez7SCHZ88Nsa7/Km7mp4DfoR3OkQD8LuobDwSvzVWFJIBKJ0ZPZhSjsRHO3c
zlveu5DtCtoVSuE1RVFTZSAGjl/R28sq20kCyzcqi+nIHE0kRzxLLCktGYZm07hFuDKgrCY7Bhzw
IQ5FMcI+se/JlzTlS1r2MchBd82cCbtjNU73B9LVEqw3bMapIk3EjmRU3oz7kyejfYYBWjGXoW9c
tksaaEbaBEjMs9K6P9iCmrYCmW7272wPN7OThxT/2Us4zdsyV0aPuCpDZb2KqmxiH9swCz87xckM
I1WF0weHGW+gasO7ifsbP2o8uyGdbJNNJvLEq9DZoCKtxhB3XdmDVpWvjmWWO5A2FrnoMqWi8R/9
Hs5PPzIXee7AbCT4dqJq1n4JsifrnpG4JP+YoR/bNyDPbuP1AcuPCcvrH6rrghc510twh9fv280A
18vPE85PfYDjEz4yA/N68DYkceE+8hnLSp0KCO/hMhV9BoG+SWCwOzcbXJ3RsG/g/We/9Q3kZo8j
jFfsN1mMET5TEJruwbS0a0rIVcxbPecZq0J/0hvQidGYnZauP9QCxlEbqyWspUrS0ATibXhmhWUH
U93uY+9Z8jX25BQ9NlPg8MGZ9ukO6mt+SLRnw7cMNmDN/QjjNeBGchHNG4lGzsK97rImuysUdv9c
qmaK1LAB/tPyrYt1b9/gf5n8ivEvwQ6JHSivZQSH1M6WBWuncd/XuOYO9RBQkm5trMa4Ykw69i1z
6Et90oTEHpLzFM4PJ5p7LD5SR/Ns1wdtdK+8bNQHKyH7/UCLIYtOjng82HQTkwva0rAihTAmN8U2
FHPY/UQDbSlO+LMSJKskmuXWz4ZsP6e2huFi3VATbZfaa1wloKEoyqgdR/l1CYao245jGv7wCToB
PxYpm3FDuZvqZ2+O1D9xMECf0qcmsnurw1hUhaTNaZ5Naz8oaKcMACjcLttuCrw7YBoekr9lQQ5d
zkNRzKy08EHd+auMwQCB5/QzRByd+MA0nz8OPTy+/0UOFvWwGyNCHuH8poPSMD/4WfuU3TIVuLry
wYtFoEX/GzwfwJUXdTyL53DxhtE/eq3pun3giHVlm6E3Z0qWjEFQTbPyvNdb8f0yvGNZYCNIaWCQ
HqeXnYjagmRAjUyOLdLF/jlXDqbqFYAR9SMKKU0fErU4AuMfkA623qy42UvKEc1i4yXuqTAwQyvz
Vrt/E2tdUo2iX6a5JAmcQPfOI+N3rcel1eWktZ9BbB/k93GRDeGGL/O8tDfA5d/t9D8zxVXgv7bA
wTpfK+dLOnSMiqw1aLAf82Csod+MxNzdwcWtUBvYtbdImwW89Lte5B/jPhn4duCZzJ7y2EaoBAy6
H/cepsb6a2kTxEMp0IEmLyiyGPRddR1GcDrsebSF74sIPo3txI6xkEHy2sdt/ClPpmAqgwY+o3ep
nHl+g13+mwhx/nirOgo4/SrcuJbAFBNoqqSOlqMGK0ruut73P8wpKmk5qf6RWb8ttlM8s6YsakMo
mN7jF2V7EW0szGuPXm6/xOjt/AIfrgOnlNvlYzwvP3Oiw1sy06vEAagMKIghdNC4tQFsnufMMTqu
KhutPurUWqlLI0cmyppJNKNLgw01VnnD/IfM10bsVhLcfzV0QY8S5u1rZxs0GiAC65H7I2uPZ4o+
KEn94wTM8yOaWNN2AA0dhqoMV46pOXLX949TsJ7S8+/jg/oPO4tsbThfYQ941EnmXp8eQfRgPugX
UohNvqC4OGUyYvkDCNrwzl3qJj96IaAQWyobZq4K5qwlYRnNqsie22V0vGzHrlveGEtzBrZqAiM7
o+cmrJDBdg8p/k4+qA49qhvPcAlDQ9eVrHX//yDvK7eBuauzNolMfqzHXN9JJESPwOGLezWY7Nes
tFfhP+hvASnXqwKEBSYcgWeOHXN5botoHkg4A/6VXcaSvWKq0AehsyV/qjvb0be2iKb8Pg9gAX0r
x1134tlHQ9drnY6Ex0BpCUrl+T7p28gDNiT5aWz94j7XORyIJ4iT6ucGbdEnbxi0LNkQxWMZwBU/
fKQtjCh3cW0JLNEUzHEP+HjNg2VsUX1pB5V0e8PD7rOpQ6hAIiYhPUB90/874hkjuKgSWdzQNV7t
vN90ZvQtoTX8TbM+f4h6HOkc+r13zNIZJpJN/U0nk/2FuyR5wl1Yb21A50e4WCa/bOLIDXjvt3fQ
+TuEqQpYOagWcJ/ADvF8+XBpZA+n7fa0uGgINrSo9X03DSnQGqQefGOaFi7YJqLx8JoBLh1w8yfj
EyzWE1MR2fLsS1Qnot6GGRJcUi2OE/4953PzwWYkF7vWoeSshBHZaEoKcpq37RCjlS3jOQ+nJw3S
+j0sIGNTmhjDECBnkRBLlj2V8c848WJUosbCyqaegnTawlyd1id0rIrwNNtQ56UdW+l9kRNKZXYX
RzrNK0BWhU/LJJigCPYpGf39jXhxvfXw2UDXAtILoi/+7/y19doVAMZ8dtJpbVwZFXY6BqPTD0DQ
xR44ADsV6I2XflD/lCYPjlAVTd/e/xGXOweXJJwoQHwAlAmW0yVcXwjZ1CSdl1Ov0Am66whykRJn
PMBIk2UBthlFLPU3caB0tPMS4TenuBF+t/vPPwMd8VWvh0CQg4Zw/iqMczrIOzqd2syqaKvTzFQz
jOxNlYSUByXNm2mb1K33YTG8K+3SiRub+Des8ucmxpsAy9MH7AIeIkiPF19DFRSQXEOHE4Zg1Pl+
NWVw5bjkcBN104whIA0xy3CPEkt9j4cpDzEBIBYP7WRm5Ur4ZWfHoavhRiGXyRt3s2oWtVHBkLZT
OfmhnQ754s9sB8HxeC+c35tvBN+4OC5a5Kc+JvAe8rJOHseiVrDmz9Ug012C0R97ghkE/fb9N37Z
Y8Djogu/Pigu19V96fyN6yCMXO1l4uTl6Q/j596yYbT9RIdJxjdajFc98XUt4AcgGOD7ou93sRZj
U95hyI04Ldr7YaA8i0vScczgWQbb7OUMbLRsVJSJneon/lETSjeu4fMXIHLLHUhxN8/eZcKNQO+j
u4KtD9YJUpSLDosFoKmVZerkgfraVNO01CUsj4ep8hNAmFU4Nu6WFva3eP58h62+U8hKsL8RPC7T
bYST1DfDNJ9gaZejKko6GR0WEY7LQbcTfDVjMfClOY2+V3uvFqpB+Thg2sWmtd3UfXYUANXnAkDH
Y0MLr972RadOqOzCDNCoCuafcIzXZpelriN7BvR+Kl1aZ82mb1uWflkw7wR3VtQ3OnmAxKXVz5B9
4dJFXTt99mLReGw3wGVIVMuCUA3gJjb5A0REQ31j810BS3j/IFrB6Rl8pZXHebEjpCZe3NeLOEVp
ND1Ymvg1eCej7A4BOpQ5vMDaoN6oZBwchiJN8gfUHSbfBYxpC1EdNukR4gh/04Dw0cA6K6X/dLIW
9mBc4LGNtGF0tyRkvsnNXjfGxTeE6ARlxqpzQWsuPD82Uw8CANVCnbIMO/hxFLjZPzQU6HAQwH73
NLRB8uA7lZC9F3YJffSWuB2rOUpb2KZjZE/26f1z/JfDBU4L0GLQeNB5vpIDhsq3eQs2BEJnJE8m
XcChnDFnIgjE4zzk9Enrgjwhxw/vVJIMrPThbCZXKqv5VCuQJm+kkH85WrBXyFfOyUpFvqT4GMqJ
1nMXnUYAycB7XKrLLOjdPh7Q73c+2tA3Vrxi1IFuufJm0StFdFkNHM8/ipiXLiCeP50ivdSq0jLr
TRVNvPE3+Jhc9qWKdTi+BAz/0TYXgFk3HjAjcG7aLkpufJHrF4DHx4+AJwNUQle/RmcxqX2ZqlMy
Zmlz1zk0wTZ+HS/p96zWjdyMmDHi3b2/DdYD88e+RJoAwhFYw+uJgt/ipfwKmnGDiJmiRYARJksV
2Nm9eesUIKQVjRpuvPG/rIZWTIYWOupsJC5rQv9HcQVhZI/QkK3CgMD1W9c531UWFnvHCBPW/n3/
0S76nni0AAoBMMzR08Wh+30A/listemSyNbFWzc5BewQvRG0Jb3oRiVw/UzYOiDBoBCBfPzKVkcW
ickI6PXbhgunPyzBmNJPekZT+wDDR0JugC+X1fza40HlAYX8WspDg7mW0H88lvUXOpOEpRiGEycB
qwRGmrUoEWeSo9hD5NN77dVLfccDJGKQFYd2XjbFTLrv3kp52aLTQ9uSaOysZctjN7phA6MzhyZq
jCk3m5SxQbIyXzC2LLiVu17EQfx6NPRhFYPGGATWaH9f/PoFGHYWu/R5LFL+hLZUwQAmxrCrB1jy
wYmUf8UgA4xPIgx+NbIX3QuXUn+WccjGG6nbutv+2Pvrb8FPQD4PicXaG79IHmfrJ73oY/rS19kY
lHVcpxXtTPBVK5q9UmMyoI5Fd4MNcnHMseqq6cD/cOLWKYYXV1jPJiQKelmec92Tn2Sm/I14uXPf
vX4YxaaD34S9YatwMQ9j7QtiTQzkA1UZBwGEjfO33nOwawDR+88W36a4kwZc7JOMRZ/zsiddCBuJ
iLfpnow1h6VRYdJOfvFw07uNLXSttkDnYXFxIxpc1BDrrwJ/bDXYA98H7ISLzFm6mGCi3Gie/dZt
p6yzaYXNcadDFifwTIn7IzExIhFQ8D46UBCh1K0Mc/3Ef2wBRD/YluJehvYNPAzUUucvps0mTJmx
JHjuh6BuYPqPOQ57JT3nfY4wwObJTb3ut41a1AKrZDvSjwSEEH7sIUnw22ME/6GgBLk84bA/QDi6
1cP+rYU7/4EIFIB30UEGWQQ/9PwHKqFI1vpTCtrBEDhYkM2Qj9XoylJpMSbK5959rCwMzoG1F7Qv
g9llQcUUAJtnP9fFslMgA6DxBDJVjCuuj7r+NeyjejwRbfo7B/Ni/a8CKyRuysED/A8Cn+bjjrNa
k1LN8OYH5tcTWJxWQaymV244ndDKt7LJN52UXj5twtoLDgG3id6ZwBb8kRS9bHdeUbO2nGW+2Od8
UCkQEW+CN5VakAttWVcn3lGQJlHVDL+VN3iGNxGs2Scyw7GSWzY9oEsfxs+yDWs0oTuP6fSpHw28
R3s7AADDxDw5H0LTwGoPAw28F/yq7jOAJ/T2NT5oVyWdbpAm+63lx3kwD2Drx/yJiD4db2Fgl6cM
m2nVqKMWzsBVTAG4nn8r6QmQ4+IpeNaDXu4x1Y4DdLC2r3omA171MevCTdu1jd7ViOGb0GhYydZ0
batBsHqDD7DujPOdA20cOi/I7FYTxEth1yR0XM8iHl4mRx71aOihAPyMqWkj0I6etP/mcU8OwULE
jWjz14UBTgIYwxFHPDl/DZ6OZQi/HvViipge0C/jZdaDWYd/zJ9Ybr3PkOjjHypooA/vX/mXGR0+
AfjxeORVFJjl6ECfr01lh71gLH2ROqPFZhwWVgBEBk22gsKmrdKJdNFbswRZ5XzZvGgo0j91BeM3
Asv1OwDDED8mBKMRlKtLyr6Hbqliwptf5gw7HdO0wjLouL3ni1V7Px6ab5gMSqtuSr1/3n8FF5ca
3gCgkN8kNgDoIDlfRLQOQzsV58J7zgNML8N8kYXa+4YpFm/AHbQQg05LgIlforgZTH8/1fmWw7Ni
AAPUmBEI0OvQ4D9TE78BMU8VY/ei124NEOto6NbqxWKsKLCZlfYoMPWUl64w8KigRdy7V2MSlFuT
LSJGN41nmL7X3oLOAoohTZ5DhDvzrwGXybJfFmJFjXmEBC7kGkOb6H6qw0JUptCkuzdypkOZ0za0
ZSqNwQhPpwJ0qttenYSuBccQMJzC7bSgV8NzFtqK+76B4hFdflDSmqCWmzCD5yrMLGnc7gDZimUH
XMVjmO4ztPP4hsRMPKWRdV8JIiB5TsQwpHsDxke/BeXaFVBE+Gzcj1kTD5WbUsxBoOnsZz/cBBVD
hTGDkhzhetMhOEywL9kD32TpE8lrft8zdF/3lhfJOsLAC2e8Kryw6aimYcw2EojpvMkW2FZVfAxT
0APQuxpewWRn41NP8omf4C7O4FMLkjFaqiJZSNBXtOcNWsLwjW53GdTyLxCJZKLMKFGfWjAbUISO
zJkvScqTr2s9n4N3No9P4N306X5uFs7Q61QYaoyRTvBIAL1UH3Lee/ofHVt1aBvDQKZKI+Xda40U
r8yltnSbMvR+cU31C7gcGLwxxuyn0mitwtRIhGDB1HaIh6+5rrP0aRUtuScwnr3gDqzAZKSVLbJ6
OyIjiipkcZEbDoPu/Q8MEZgNO6edgt04n3G9ucziSBsho+mLSgMt7iED7QBygA34C5qz/KnXXP8T
CmvyEtYPS7+peyGLTcjBfMBUwbDbuK4uDiAloUiqfI5WZFVQCuICZGP5kQ4NsftEY/YsxkKjKaxz
xz6hrOyKjfVWLk/aRf1Qha4G22EP2p7PPotoZMVeOilthT4tiHVK5GMB5UpCSaUwhA5uPEmsiu7O
Rqbz7/KgX74PHa/bDWwOhLQImkv+cUThGd3PNZ8zyMuoN5Twfl0yfhg6FrIKAWE5BRkG4b1OsJgB
YcACuIO9BS9S+4iN0PFvY4g054GYUOg7LylcUiaex+Q+m72Jg3eoW34CyjAlb1Ch1Mu9G/wEU5sN
DX84Z1scLi2hYtchz5MWDVtMVMa4q4V3WyNiueeZjoM3D5QaV+/Sho53YD31U7hbkxpkVDzzPxpP
wuAYo8clgZCGJGLHctA6+AMXHNPKtgkFhFs51o7PSyxY9xS62cLBs+UeuUGAvw6SULegcY4kHCAe
IL3zQAWiL6ggaTO9gPkSbsCCy7dMUv/e+oJ+FPO8ep3F8X+9kHHo1roeEtYVQo0v7iYg1KBwQMD1
0nbotnDeNW85y8WPIhuBVAuc5+AEOJs89pjLfYuMeH0hJQm0rKg40GQE2nORa/PcH2F4ECXP2Mwu
CMo5h/05L1McUCg/17njlFi+PIA6CEHXZoRVOT28fzP95XKG0W0AQuTqmQrCzcULSEfuWGqa5qU3
PlIj1dXt44jm1F3MB/IaLX58SCKLwY6Ty55NAfmKNzXejQr0ovzC/YhDCcfklbmOu/nSa80wZboi
EPylS3jQYkbu1Nh6j/OFuQ81uKz+XRKoNLuRD/xt1dXQDlZNgLL/R5j7o2jvOADcuHPyJcMAwmcB
h9ZfE+ndAQT7Dr6BaLbcqK3+koymQHbA9oYWFsVtdFFoLxK6sSHqxcuY1X1/8HrTmi04XxhmPwiR
bYKZ5vmDHfQ/fe2xPZrLI5ixyOY+KIh5nt7/9Ne7L/XRnQH2g8232jacnzdJwXmUQSBftBLd13GS
wz23JKk0euqnFl0cjIWpERW08eYbp+4vRx05CbT/gBUg+7rKhzLc0p0ZxEsEB+eHZY78jdHJ/M0A
XC5tl6C2ZRN7ef95rz83LHABP8HhAFsdrpznz9sFA4wprWQvywwypmwYbkFPC96WppE79ItAM3x/
xd/PcZF7RTDHwgymHOHl6oDrVCFbGEX83DYOHNceow2AZqQ5XQ41btYAEuik2zl4HEW7aYh7D/Gb
0GL6hGjgwaMkH9b7eKrFcJzjLmIPwChwKRMSulf8cjDoEVy4o6UnbFT8tBmfwdNtLez/qoBwG43l
3Cjkcpv3H+xq68BiAOwIBGlYLa+ztc9fJXQmAmSGhb3yjHVuU4zJcPDAe9wHcvEPWYHhYmUGiAjc
wT67Nd/xAqHAZl0xPUQtZBRo8l2Oo2jZpCMOn/rXOKF6N3o+tgwyJYhsu6Hq1dIeYAYWPUagJR49
jKR6ff/ZLzH6df0VKsNf0R+H4GbdZ3+EDXjpB6AsK/8Fp0VHlce6QiCFXpJfcClvnoFbxeXg/Gzc
syHt32ZJu67E9JnsI1gGHO1Dnvzz/k+6Ok6IXXCqXNGIVUUVX+5s9NwHr4OcmLVN9xJBu3CAeaMj
4HbHyQFeQeR+ceqWE8PVeYK9HY5uUKy+XSHwz/P34MAmJ0DC45eBeCQ/YSA5jJ0GDka5GIr2oMFW
/fH+c16gunjzGG2zvl70H1drvYtannrICWZT25fZePxtHDzxkjUB29MO2fX7S12/UmD94N/D2w4X
M/on5w8Ha1kwiXVRv0oq1Sehwy+6ydNTj/KelzOZ223qSfZfi3RksatDETqLCMwALs4XVWjygeo2
kJdmjOoTara8woB1gTSPJA/pkGWnoUfaV+JkLzcA0OtXi5Wh2Ed3F4AYdvf50i40wrTdTF8FsJkD
9FYgxAaLqh+JglDtxj2Ihg7+uP+j7Lx64za6MPyLCLCXW3KbpJXklSxZ9g1hKzY5LMNef/33UN9N
lmtokQAxggTILMmZM6e85SwwomjFdgVixQx52bvnyxVsZmoo4TyRflT1CfTEUJFtzWk+QLXMzea3
6sDa/zpDr42hH2gIs42k4IlvFx2yrP5yycZ+07Ya5A29VP5xqyoVu0aI/Mvgenm4MwCD1P6sJAKU
L12m+LZy08bIfNQhW9dvUExsGNfHYbVpHasX6DLBzbgZBq3okI73tO5dE66XPaQW3l5UWampjY/t
Mv72Wzy/zEM3NFIwknGq1zIX+UuVZHEGFE7YS6u8j+Zt1KnVu0ZASDeFndRRMCWN0fs2UfqhqTvY
LSTWKoiiWNa/3caccn/qmrK9t9pG+Z4AdO4eQEE2r3FdKG+u7Jr3bNaMZAv9av5iW3loBlEfW+1R
NTrryRzz+R3UMMUnUnOan/a0lgOYPliJCl0POz+bovh+MHS0vQeUQJPbNk+Kpy7UuvZGyma2NgWT
iQATF2BtEcMn6XdtPquB6blDvlXtcY4OOHargeJCTX2tRk3x9l3UlH+GxE05FRlc1X3mqkP8LKnc
ld+1jtvmF1DcyYa0shh3lpcU6h06tfYxSoxM8Wnstn/4G/w6Sebw7tn9YGzNthPSp2nTvyjDVOnf
irqUt3XDvXALU8twtyijdclmirXuu8GdXmyhcSEKQAOv6cE8A/D2S2DXJM78e3ujd7UFVhgzusJ+
mLIIuWJVZc71xaVaGneuWkz10aR3IV6sJsmrTUi1NwYNVtHZYRzJ1fw4lr0TWGZhHepC5hoge7gL
fld0ibm3MPXp7quJ3klgo6TWvzpWlYa3SEb1er+d9VDMaUC95ZU/ch1Ajm9VkXztYLGlmynqu30/
ubHxPKKDakKfyWrwJaSisU9+Ohl+rHsUqOhrzeNGFIX7RvPes9+rGpjsBomR9qWKTC8JWj1xkjvk
TmWxmVptMo+5CwnwBjC++Nnhe23vikgolPK90fXFpi+H5D3imvoWgd37kWcyr31FLeUOJJZnPSQi
cu9x9HDkFv+U0Hmj/V2UG1p3k4OPcglNzWH/x76AWSWgkHXWPwT/tjl11jA+dAoI0Q1QY4YGHcGt
83O7ZSomCkN7y+C+qV/SdsaG2neEbT+5IU1/AGc5HacajbYDxSBRhJ5AOlSdn7RxNW2bVFTi0azx
+dt5LYbEL0U/ml7rI+YcDz4/dVITlJoZIQVWrEi0DvshK/ywAR11KDGXbzk3aT5uHQelWR+AiGHd
J3HdvtVy6N4X5Ns/OFhqSjDwacdj03vND4kQljhKPPaKm3GSJeIPk237pkhG5yZtciu/URFs7snG
pHizOtnk/4S125q0BDrdDvQu0d8rKK3hIS07T+JZQOa9GcoJWAfmj1V9AxQ7s2huIL13ApJf2kFq
1EP7HjZTn972Lcqyz0lnZdpBVhPKVcyzlHRfpWNu+VjJQqdgP0KCcLktDohcjYwXixp16DzuU3SM
hMC5AJh8v1kEDkdigxPFG7V3Q/NGibskunWcUJq8QR0FVzfJ9ZAOXia0TRvW5oMzj86UbJLCEmJH
umrTKDSz8g26sBj8zgohlvqQAowZYS0Tdw0l0eOdJIGwXlqsTrr7PqSdFuSaK2uAlXZX+Gak269D
WMEEC826vu94q521qSbg/3dGGWszlnk0KVAL1pJ8N1pWuU0anTFCakJEDgC6J/aTZwOPyGBFxKYd
jFWK7pRWpErjS/h+W/4HerW3IcL+TnGM+D0npXwxNK3pDr3HB3oI28kZ4VGoM0LaokAvVzpW87Ps
Qbk+wH9xenKpOtODySiN+HZqVQUNnbjNRmcDC6zQ9wosssU1Yaz/FIOXKL6TFcpvBbZ+D5PBsyrs
2ULnmgDOGqZMSuQ6DvBoEsCFxr52+HLKsgUw01fPbhTH402Dy8BNXKExsElRJkEQ3Cob+0+UeuKR
ZpeiwEPkNGpSrRk/dWAAtzD7UyvIBDtpa1Vm/ltzaiwQ4yEs28BCmlHdJ6Iejs4kcu8/Z1mwN5b0
kWQHqMMaphfZDighLa6fc4TGSu6rztuOmeb6iq32yta0434jsqi+5oxyWUKQsAIppynPkPFiKOTV
qsKLa1GXhVrI1e7VRb5vOxck/Ty2MRG3bQc9EP00vKGtXA3+MKfRNRHlywSa1FlfgHQQ/ZgQGOdJ
UEUjNhsKrXieIYX8qlgX9FM8wFGLCyWAW6Xe/NekFlY11T6diwVjvIbWmMZg8jYn4wk0QHRsYisp
N6qJpuhoTc0TYuopDOeiG66ke5fPybLAZ2xabXB/1y7Ec93kehMNxtMQe6RucxzvuFLchzSb8wfb
Lp7/+1NSC9ESRojqsugG4zpJQ2+MJ8CQzY9xSixfTaIuGAEPTUFnoddaVWr2X7spzPDRxUd+m4kN
SlerXl5RAltK+jh7tjrKET/yKpRDirx/hKTbwqCfSsVvma5BHmzca5I9l/sZFBvIMTBatBou4Cci
VyWds9596oYSKhVQVnDaWMoHtWHFzaZLTXFoZpqLQQkd6dswhNBfPn/rf/kJQCGRhaAoXCQ1VrUZ
kIF67LtUPrdjqvjTkKKzOGjScPyo8kpG5LP0I3Vw3qSneD0qAlZ/RVLhcpsRChnrIXagIim7rp7o
5Kp9WjnNM2WOsWeoOLSoNWnmrRnhrd7otXz5/JEvFsTnmrYtH93kAiOmrs6v2iQKmG79WcMO474a
oCkOwrRumexUt1BErkn0XvZqaRyCh7Bo6iwt0zXuwCnQdoWEGT5bhawrJkh2y0XlARzxO0WJCgyl
hf0yzK7z1bQ78O66MRSPCoDCa+opl02Q5afw3AQRzjU8hfNndyzIjlXSh8+m7AYkckz54LpViSSB
hIujZVLsdE0qmyFSw+/ZYvwttNr4EU+d9lS6M5oSn3+Lv/wgixbuAizjWzBtXlWUk8EYyCW+fdWQ
STiqjEK+dxmig4GwIEwhlNWITQWSifaYPiNLH2kUJKnHabD0Uv3V9uU1rbKLE4E2krUI1H58Kyaw
568oDT2vqrU4YwKj1qOP7YH7s22y4YcZz9aRYPE2WY1xgLOv3qSisMorr2S9PVEjBDDL6H3ZKpDo
Vp/Im/TQyrqsPimVKONbeC119sUppdscIHshXItgIbTAz7/Dum/CopwKeHvwH5mrrEVyZSRFnmSu
+yVFZeOftqVq3jf8W32vq9wBW3vM625nDHlVXwn7654k8Q9tKzBjiDDSoV8HILWrgawpNPKBsXi/
QoxS7stixnoh0b3B21pzonzP0Hkwg8Zupvjm8+e+aO0vQE2wDaji8A8LuOP8a4PYq2to1tGpkNX4
c9QV+Lhyxi3UaLL0O1Ssdu+ZkXLCjTKB15J2L2XXz75LAn6td3URJ/gti/AlSpvgppdW9/lvwWHT
bMA6ZCctF9Ptopi3pYpKDiHKUnfG4vfpd54XhWiSNPk+dOf0ta/n0DhceSfLOv/u8rA8TVok05dr
CTLd6k5IhGZ0A83i09Sr8qaepvzBrEeHOhCI0nuNoN1PxxybZ0O6ym8alBGkY+tKkL7cFjZ9LZDE
xEyac2s8m5dC9U+y3jp1WFUVgS27pIAcYaovtdqa0yY2O9kFJlwl28fbqdO3n7+EywPBZQjDEy0F
OAGAes+/RYe8aTJW6nhCgyM/pfhE72an8wI9lMU+Mwblhld0La9eXuz5iwdB+eGUCZSRlt4qGGIa
ZPRlHnWnpp07z7dDiYPckFnKDZ2dZP/5E17EGQw5ebckPyoiJyirnD+hADVQV7mmnVw16yIfVQl6
FXkT/hEYHewizLKuVA3rwMpNi3QM1yCrMX64UOHPxwYndSBd5jx7h7Gf5b0dj2J6AHbR37CP01cm
2daWHq7DCZuz2L3yUf/2yER1Eh3Q6pcGIFg3akWtVuppRvsq3NHz6qeHqEP2PJRC024yRnjZlfH4
xUbmqQHw8/YQ8dAp+VavGXxJ3qSTesL0QyDP0s7NgdZKZwaq2zvGkS5S/kZHMMwDswjjfz7/yH95
58tdQkin2UJivQopdltxZmRtnLjTitaHc1d/Kxc537RFaejA7ZXsZUyXCsqAE4Qw3a4E2IstbcDx
YXCHDCenGKz1+eMzbCjVSdH108z8p92YolTMm1RDuq32wkhc2WJres+SzVGTEbh0Hnvh1J0v18QS
/SnV804yQfpvU1W9Bc+gLczhCBShLfZdkyL5kYdxa0CJtIFlFlY6Kr8AkxgGHeu+Nw6dBGcWCU+g
Tev1WWb4vRkDXgoqs2zyu7aZ1NJBKtSKd8zKEisoEosqqXQ61y/1Jt5C60bSxseYBImkgFIVNG7f
xLTERVn2CHCMrrA2o7Uk/a1nto+iH5P2ymhAM3jWs2jCuyCnXixql1nfWlWy6UVbME2yT9k00nLq
i1OCCpUJrwdxrqILSedjkTl3nSiLbTO2w94sbfmzc+PpDQWZfg92VL32oy7uFngyC3Jj2Y34pa1n
XrGp91aMdM1JkzS790KJau+I+0DeaUHmSmXPCy/pMiI/4W3LVs+VfUQUE0+JVsprkg8XQZ4fgxQe
eGAKAgz3ViEQ7Ftcz2Mxn3RdxhkiKXG4EdM49YGjldYWrvPgJ2lobD4/lH9bFrrz4hBAzuOucw5I
Ug6iL4V2clBbsW4Uu8bxDf9autZVVfbKsQEWtWuqtr0yqPrLYeQ+IwosNxoV5/Lf/zUCHWuInOD6
1BNgtPSPXbvzJq4VHUN0qIPVladckzmXswh6kQWpb8ns17cZfSPpzXOvnkI4I98jMEJd0FGXSRp9
WbwBKTAnd8D3h03clY6+raKBgYUmk/pGA2N8dGtn6r8gkmO/9Xpq6H6lzLbjj1Gtbmq7TabtUDKN
eO4AaMcBEjXC2SBoVB0ElObeL9JSehtzEBnkkbpfsO/a1AofuU4vv0Z/+uAJ/+uwAVNmSwNPXSTS
QOGvjQP0JI2qwSjbOzmgSXkfhQ2d8blPkNmHmCHCL2Vq0tZkPp7nQZjN9nsJQ2s4IgQcP3jKjJaV
HOip7Trcj9VbdfQyZQ/RCGR1AXx7uCuNrP+R6PjwbMWkKLtwSg15pQpYZ8MfT0Hah8U0sQMu12qD
pElWzDogdEiiWdp8bb1Ke0wyu2I6w2Qp8dMwmcUtzeP+sZZNJ08G/bbO12g7x6+Qx+UVVsnq+uKm
JjOHfPQBhGXCupykf21YEm8vrphwHlPebZ1C/53TOVBTrTE2tsP8T/U5TMWrLmw5bIYJJqCfKHNu
XLnELz8vxftSi0H5oFYhZpz/kMaqvXm07OSYhOZYdYEshmZ4KyyQlwGzpRTNwsmpGRmIhsm0L5ve
djaz1NrjBHK8vRvcurVicI0o/mjcIwVJl690nlZrQWHkqvvbFNGINBfInaNT1lOG5kxUyMAOQTlf
SQpW8QcXPd2FpwOomzKD63L1VmPU5oY2CvUjLa2u+aYWmrhhFjtoG1rSZdIF8CFCazfXMDZePg99
HxrKZ+eEtRdPG6BrnBd+wPmLVHsPIcmuMe/QoDNH4PyASLH0jgUcePQL8yH/mmByHvNb0AaDOdek
WS+CLBzqpvGrVG9HhutJiOhra0dvcLthrTZ95Fo7AfaXK9xq07u8U0Hm6gj2gT4FF67S08py5Q6c
WPVdd7viCaQmKglp7rX1UQmFukyZ9CnH3LBOmeWJNm/8uBvHKtA8aTy2o4v2c9YlU3REfKi+dWM0
37boQUZtYPQARRlJsQvf8qab5C7PMDpF25JaoU37KtpFmlaOL1A7xGvbg6PdtOj2vSsOeJNj0Zgx
NJOmcN9dgS/wbZ7X/T95yMzCJ9NpKHDYmPm+8Ki69rajlHdZYSHZ2eY6VXoKZfqAmBp8CCdMQCf7
CPEJ91jSpYfB3NBR3tmZNXl3tJqUaj9UjnaTll4heECzn7ZXvjAf8PwD0+TiLmV29KH/syqo84Fm
p97N8RHNm3LYMAjpDqbKeGePjPh8aNNR+/b5ipeHE0QaC9I8XriXF/uZuafDTZvEx6oQZveP1w/6
D2TX3X6PdWVU4jE0a1wQVSh1x6eF7gRoJyHjCAs3sRg72hJJsBhp4ZnpuqZGt2kqtGk/R4U1bsyk
0G0UuTzxOinlIB6syC2cQweUyLgS7T4YUufvDg4i0BXSNkLXhRFArk4WSsBKfNTrsk1uhjaRpYb0
BJrWvteUyU2sD6G49aqu8MCFJ0Ws50FdO+NuwNgA0nqfhkfu/lbfFm5bJA36krr6zRKV92jR5Ubv
29QzYA6DDl70AQ3q6WtVojazrT0Tw3KDKH+Lomv6nM5Ck3uOjAp/3bLrOd2MTTriDqkkyDUGmgh1
KAGNmX1cq47b0p/zEtRmP/+2q+qJUAXtgkYtFQSDJkLnebjo8EWuotbz7hwg579L17GAlwpU7zQz
/KIqfC2/ZzxCayaW3rXPsUqgPxaHaAb3hdELX2a1uOdM0Ywws3s3UJ5xEbfJAJcAf1/5y4mLJHqh
kMocxMg87SeNIku8NCgI2L8sdxA4SCDA1Ae2oms/UX5p29qXmjM9GgD0e+1WS9IpeaEBCEjFz9ys
78YgtkrllUM6I9NkhXn0EFaxKjZoULoYOc4wvXbwIFLvNdJi79ENZ6NhVxPkaloFSBuRyXnFA3qz
RXpoxrr6NWojoIkrNdbHOz/fpctIiOMGy4/5xfq1zFbCaSxV627syrxA2QBRRO9Bs6puC5ClanYG
9fzeyhOZ7mNLyd9MhVjJxNi1qrlEeQog/++qjm1xqzI7E77EGFj57tUVVICE1pfc4bJkMymOKJNN
mjx9yMS6dqtW2RZMPclAJMwzCHp5xmVruYlZ7UH+R/kGHp5n/7ByyvlnrRrd4t5NRdRsnCZp+IKW
O6HTOSbCvKkNOKLPjDil8SVF87k/tlBtAXfE41wGgyYma2uCv6AEyEtdA4biznJfSzUcntHL5LXy
u5xTnSMb8eA5afIkwUwCShjtqS7RRyir8FuRMMLiwqKvgH2vm5rJmx0a6Fw0nBzlBewojb1Wjgl6
zhWMidAEk4NSmDchWCiVsv4jROqiaVhSKL1+frQ+auH1d3QYS0DYxTQCWPP52RKZaqGb0ml3WblM
U+20dn+SpEbZ+9zoMnvX3ETGfquF8xZZ6Elsp3ght/YOB2DTOVoc1X4dTo1+T3qdao/1Bx47qVvj
JUKGfxGhyxHM+1EIq3eeozjlqrXUoTK41ee4fyubzInfq7ivtxJ+UuhtvaoxvcBrE25/N5rHZ48G
lYAhAYCgjEk9r5Qof4ku/CYcIW2w9C7iBedvAPaQm7m5N93ZICEbiERe98VQTKO758zp6p1Z91AI
vL4TzX3SqrMYrvyAy0zMwK91GaPTBrIuuBOMfEYG3b1219m02e/TVo3ua7NrEQ/IQpVGQpKjioWc
8lzvPv/6SyZ//vFJwGBOLOkYWn1rhYg4K2jGd0VyRKlySKH1K/I06hmOdapVOlci6ZpnTySlrY1U
ATQ2k/22boK1llobWKW6d1qU9zUFkBsZ0SHExhozcGOQxVtX4YMQDMZQpgEaUopFIFQUbZerre42
m6ybmuGumpJx72LwZfrqHCX9SZYy02/YrkOeoe8r2+jKa7r8QOyKRWGeUTj+DmuBAFVL3SQWvXIH
F9LV9ogZqjAw59LNnwq4DVwGVv+qdcTLKwv/5fvAauFVodzHn2vKAbOhYlTaRBzdOOlGAJV0DF7U
LkKeG8TQaPXXBsGXZ4HZO1pEZFFwLQnr52cBbFFXxYlIjm3iFTilqoiRb3pS6PAL2bQrHl011Eqg
m038q8NAqDl9viGXs7bakIuAGVIGix4Qzbvz9amwnATFBe+u6mRyO4ZLqU9YVU8dY5N7PQvn/kpu
8dGAOF8Sw4pFPwE1JM722qeA6XBW5mrkUO1qDtpSIwOHEwS9urlT1KKu3rKoFU2QjjVY1BhVOoA1
0ordL1o05d/tSItClKp7NLWf4aIi7qqrU25fG5H+Jb210E8HKcTYGm2MdQ9XVQan9Ow6OlZeSO7o
T0qfzu/90HYPyoT+iV/nAvZLugzt0ywuHxfXp0WBuQ21x1iWrYx2MIiU9mi3kAN8W89j5cGTmQ3Q
YIJEd1BGw/qlhJpSi03HN5C7yMn76Ep34fIsWSZ4INgHTNsQUFi2/L+KedlV5dww1T4Wo6bdJlEC
PqhXRawcRJwBofYVg1txC0dTltf45B82zatvbXHPUfUuKAP4aueL54aVpJiLO3dDNpRf8M3s3ywX
pJ/0AfsDOHbKISKEzK3qYv/ThqFN6cJcmj+1ItlYDhVVD0Jlep7Qta65wTuZ/5xNsIAvCXPV+RU7
hQ6IoyK84ntVTcbBstM+CtFdjZdyvo1Q19p6Lm2bYJxzCbTYcapm2wyeMh4rDQrIe10ppagf4yFu
mnobK30iI38q04JJ09Db0jmOBtPfrz22BzeIxZXmrskR0PMJ3AtoGtewxkeYVP7kqHZUM5AT7SCi
v/1jMNRozHZmmS36U58f3YsuDWdn6fIvVAZg4esg6SROCbCvotdhz+oQpK6OC0etK/m3KEKLMwAi
hSLUTisBMd2KwpE/k0Izle7m85/xl/0FbmgZoDHiYdaxGjWk6E0vPYHo6BIx843iNVQHbjyrIKob
c9jPje1u0tpCBfo/LwwBjj0NyANo2BoohVAm5UiE7wXIgi4ljce9oe7jgp+g1CAK8zw5Qom5Vht9
6Amt9jQJOPM0IoNpXHjZOXFOJtuH892C6XacoE56u95NSJ5mfpG5/W91LJPQ79GN925D053v61bK
dhs2g6mAZjfRVB5E4t4lyeRuezI9Z2nraeFu9tBlh9Xv5ah+q0hzfgvTFBmwpsmn5p7kVXMPIe2I
6S72psS+6yerb39mE64DD4qD8tXTXJnpz36s6Joo1YAYjBUiqD1smS6gsL9pzDSU/QZdqmuqtx8X
1flbWYR5SWq5x2Ay66ttsIwMHEOqHlDqIoH+zAy/3hhtKqenComaV04saQKSHN5XaoPiO1rnvTtu
oP/ODcBoxhNyL2Wi/AOAFsHaz7fKX34dIcigsWkz/oBEsW4k9qAN4tCFA5x1Myw95CyG+MbUBHWG
N6eus4+0orkf4s4OX/RyzEmy8QsRFXpE0Ay/erB/jQ3yVsL82U9lLcz/vJnp/5LuQNKCJcY5Og+U
rUN3d4S5euytIblV3QSiRV3TY4luzJaNssenGV9aE4C1rK/kiZc5wFJS2gDx9EXwYo0FGaZ2Tntk
7LGiaNw/WNEA4HRqcQBy0IFOskthXkmzLjveOG7S0iUJdxffhDWBRneSUk9CPT9aIwz7uy4LhX3w
wsHd10Ke4JTMf1KU03y0g6evdj0AaK4Grzip6AaWVwLYGhX88crp5ZEow7K87DIDVXVLPWvaYzL3
yiQC8M9qv6Hd5o7oxlijZn6xUDV77JDGVQJk6q3s1M1Vj7UOM0b4GP4A9TbGuUEFvvhcFUNv2qge
hK3y0mSKGZ6IQkp80yAWVh4WCej4ywwkzb6WNtsXX5IgDFIcGeGFG0UWe76LMrwMcqMSzTGSbpr8
SAwjlk/Agl2k5pnM3prAkgsUy4mXKKoiUgidIRPDK1bv6U7YCq4dXF0aUiMKLXGJjjMNoICY6nwP
YefLZ7D28kllWIcORTaHP8K0dyK/gj+fbYoyd1+EQ3XjV9pEuGfuGTp7TWbwFpDrqISZbRDVN4db
q0gFXMA4HBehgsTVlHbT4v+UH8IuzF10EXQr+mFjqtRvTCVVrS0j3QIRnDCmvJ31Brsey5Jd/hBZ
meExafbMH+GQaMptO+p286Rko73kZjYkB9hALnBWTReH1qoF088UcMZNx76sfG0w29YvVebOW21m
rHJjo2caHuJRQy/QynRSO2RNHUzZW8ZqP+2UcfuH03AZlT7m7TAVMjt1Qco1g5sp32yk4ZEIiI0a
qeTPo9jFTYvO01LGkTkDp7DWYxkL4XELO5noqNhS637FVg/jLYTfeYtjkoI+WkzWsQAwrkXPi0yD
hQntDA4c2ssEifNt1cYl8xAXEPQ0L4DrxvDGY8tLaRGntSrlB4YMorkVlVY6hxqB7iKYCCi/rEHa
3+esSvFrUsfUm76rQlWxAWU4oM+2P4hCdjepja3BbWRq+NP6LZrXv2Iukmt+iGvEI4ccwDEDtg8o
O9PCFURBH9PZyHWZHD2FNsheSyZnY0wWLA2jDo/MbVBnd3G0oZmVDdk+p5USB2aiGb6Tpg7GGAiq
X2lDXEZBfhM5HORqwg6iZqugjxiG2tZZnh/Z+e2E8YtpJmCOi9o5NhGkowCDFm5rTESMXRNV9S/p
hN53yGHYcSpGMXSvn2+wy/BBHrfMqZn/LfIqq1Ihah1yGYCjR1KJWfWrbso3bYXCC9LnzG675pqI
xQcH9Sxr+BACXOSzgUMxv1jdyxlpQ5Z2BeYDqVvGqAVX+Bbh/KGm4AHxWQxoYQo4nIWZ1XEfTN3A
a9i46KyBqMgjpeq/aHAx5B0pd4QoKiYBHsLNJo2LwXeLaM7jK4dh+SZnv9hl0MxUEsokpEyS7/Oz
gOAoM7tusI7OiLpblxbOs5u1U+3rcC2foa9DfMvBFz/KPnauzEMvyymGeAuEC2APtF7uq9XiGAnh
mOIZRzaNK9MbpdHK19ZUC1x1BjfCqqR1jJhRvyzhn+hbSzSJFfrjVGNr48Csg8lJTQqzkdmb6sf4
gfyKW3cq7stsSOvTIvsz7SE1Zshr4IilBzXyyKeh6kcazmiHG3HgKl43p8jtpGJ6VlXFdN9TrU5/
m6kUuD3pok8DLTemONCZqX8V8LVGf0JfztmGpgMFEbuh1ruT6ljoWHz1jQeLCNC5ANBj6pWVbIg1
iraZVFVG3/WuqI9DEoNS8DOwiUYXRFg+nEZDg+/7+fa/6JcRHYgMGqIaDrMH9OXOXy9TQFqzlSpv
x7ovLEBFLadAmx11Dyq6e4Krir2WtfgrUXrdTVaX72D4FQe1xLWKoN3uJ7PWbk0tdp8SOaC8bmMo
5uMnd60IWV8FtKj4aylAyNdIaFcROUYmOoFBXt9CnbcObpaJfwqa3YcJ0tK21NXiMUv/oywXIXCB
r1hMGFFbZf3VmrQQiiFslOE2q5AtEGPZB6GqywCK/3DQSEx8YTj9lS2/hJx/HzcmDgDpAGWSn9Et
dlb9qTIpIWC7VXeQ5px/tRykBP2Y4UHrNyod/Ss7YB0AP1YjFuEIT1cYePz5BnBaT2Gip3aHEoNG
+mBSqH6HbFW5mbQxZoN6CFf9x8x/WXPpkIBvYNfhG3K+ZqT3Q1XhHnMAgG99Q5ipnjelG6XywQSd
hu2VUmdf85Zs68rCf3u13IaUaiBOFljY+cLIL3h43mvdoWibeuMMVjHv4HyLxgdR4VzrVly8Wpqx
jFYRSwIVB+lkdbZqGyCSpO69yc0x3oypnWw90oAdHuC/6pJU//Oz/NF2ONs4rAfjggUBQy2mqOdP
1+XeAGl0tg81ytkZvkvVFHVAlxfE/RfIZOYQON1sz4+2mMrbOlVK+5hhXlJ+qfKamruategHrim6
QJ9LUZBWaw3AIwk0QGWj24n13dUy9WdFRBu3+oTa08YeiuSrTCCqbbnwPO8gXKmfUBFD7TKVaAYc
Ze3Zw8ETWR6/eNOMhtZOtiF07S0bzgzfRZRb2s+YsTDBA63tdh6CSu3a7L2mBQXfvYosOMh5YlUx
wpUFrTwpRdgGVZd37zqacuJORcAt22EB40TfUkre7qYBk7Wp8EyLbrCi66vAMCeLeE6U1Y8DufBW
umC3groyQEnqg9MXFeAHQ6MIkjEEcjlFEqyy0/f1Vyfx0uL35x/rL3uD9qBH+8gjx1TXbrKKZlIO
IQdwMxWRNn/V40QDR5arv4exnruHbEr1Kwf9Yu8z1l50I+jhkM9YaxF8T/TkelYmbtJayx5AkGr1
Dqyi+kMRrSi2nz/eOmXAYOX/YwwDsW7ShtUJz4uipYcwgfbBptOgr0DrEIn8ceOGmJsCxSy3skHd
yveU/Bqt5S8PCthokfREe4Q6e5WuWGJwwxwONId8DEFh6OptpJXGvTnr/fvnj7n8r1YnbuFmusCu
yU+QjTw/cRnmctRrtX3gHhn8Si8SLElwNkuufLu/rOOCamZ0B5YTjO3qkTSvQd25EO4hQjDB/Nar
/WDd5rWpdtci5MUti5oJahvQ9DAtIJSsIqQQOgYX2PYcgJCHj8xihyc1clHSyGU5Y16bMTvzhj67
MpNZ7ZcPBCdbk24QOscU86tlNcr2ru5H41QmXrTNUpw9baPCyLQ2jPIAcT6TPsWM80eRsXn4/COu
M/KPxemKLtBRmEkYsp5/RRM1wLRpQv2keehpwQX30rAKGnfu65sJ+VfjuemTYT86pYEFl2LJew9e
bobJsKXeRfHsTtvIageLPjoWivdJ0w+PaSpdffP5D13FjI/f6TFGoiAFIkjf6vx3ahFmPpi+a6d6
ctRXXYZJEqTN2AUE60xuarcWz5+vePlZ6HAzClou6UWnarUirTgV5EOtn7Aqm6PHTk7NS6wr2bQZ
nV5roYyp2ncUhOPoxnAa8/Xz1Vc1OM8LWZT5IH8uTfZ1x2xqe6NkHKCfukUAvRk1690JrT5QJJpz
ClaeGxir3q7JGNo3ij1f2ReXr5ueLv1lyuhFxOrDOvtfUySe0gQyPhunqMSOpi9KrDGtXH/x0ALW
gtI12/lK1FxFro8H5g+ki6jdUb9ZbURkITsP03nzFGLTMwapY/YvSpHQfzBFpX/5/O2uTvr/F2MK
C++Kl0xdd76bsPBT9aaU1qmdaBM/jE6r/EEh4n+UndlupEoWRb8IiXl4hRycnp12Db4vqFwDwUxA
MH59L6pfypklp0pqqR/69g1DAnHinL3XBnDsWvp0R76coAZT/27TAI3tG/zHwwTnn14jtzTTSp61
J0YW+ZumoYqI6Od41zaUyn88M/y+RpS9K6DJCFYI1ftrNAFQjAoZ3BNjI6rbbNK0J3eI9Qe4msj1
BAavTd3104X547m/jmd2Ne6vSn+X0vpk+zNF6rZmHdtPTbIEZCXYoPvbvveayEmtaVNVZfejAy2D
71wjlXZxki2WL/P141/4738GKV0r9IvvuXHyE2s1+KNJ8+ynwdIM8GdWvnMBPYMYSyrtxlDCvXaz
ufk+i9S/R7UU4zVNL3kQTls+64+AFoPd0eA1dRktv/8RyEhXtaRg4EfoenkwZhg/e8AZCTKcJAWi
OaDQelzyya2wuuTgWYJxXNYPiiiusCbL+cJm85cXGz4c+zVDYliip058u7WrIm9z+0mWOcqwNhU7
uNvmNvOC/FbFTXvhu33+WkOBowqCX86qjGPe3wCRYeIhfTd+XCR2A4J2yuaLXiByr+hRtBe+Iecf
TSoR3i8b+jx1yelOGsS50BqzyZ+Mqan6B9Vmi7WfunHYWK4mCMH008HbVELKV5fooK+BPsC2unAU
Of+2MBviNMLHmzbfmQ9d0WXUameun+q+K9/4e/ooG0erjfK69Jd9HCfmTR4T7vPxA3/2w/Kd5mlf
6Zm0jDCev7/RBpvSkIyAHRBSTNWOsWyInRo0qGq6XcPc+8Jlnq8HPwIB7aovR9962mCt4fjPaETj
pzqfRHxQVl+92A1qM8BISae2uT0t/za4Qs3OktzQtQfCF/S0sK4g/0Nj8oOnzlFNf6gDJ93LwiM1
uHGqadzri2vnF27raSP596KrcZqzLE/Wmb9GuMxNirpMjoVhJgT8EGfWfoXJ5C8vUzfZ2abtKFGv
TRkUdzQQcBPPAXGzK6a7nA5SyVZuh9EV2oUX6+xZh15EDASHKESzSE1OypNAzE6DpSx4Kj3Vf8pb
ArPAO/kQhjjS2w+DzDmtMuAsnqqhrDh8e+kFl9lfngBc7Ci3dDzETChO/oLBKGVtzXNyHEjgujaT
1HyNa9iavmqTPMqNIrk0NV3/jX8cOdbfgkEiDziRLJTppzrlKSYPANRH8AROfdFuaqsoD0Xj+7zN
E4Hfub809kakZDNHtAmYNX38ip19y2zMKUAdOOtgaWNy+/4VK4wBXT1sraNA9JPtxtwr9l2TJ2Lv
MEO68H6dXysJuOt1rjoeh2H7+8UGS6VVPMr8mGmaOjRosF8WR1r/4dP7GkCJ2wHWRLAOdgguz8fX
eb53rr8p7FDqMCRE9unaVg2B14MTeszA4HyG+mvvifzSD2rU2ldXODX0OpQLKtaQ6IxV+muCU3Xh
Zf/Li7figOmWYQtfEZonBWHlkuYDh917sjryRVtmw0o9p1OiOQ8MBKADwEyneklx0a+RsZMWX9la
lU+hIcesIqNJmLftaC7Lhcf+9xn6/VMI0wN9AX6I3935k8egUrVZDX4eUMWxtW+J3XbkBv6eN4RF
q88EnJM/HJMfnej9je92qYwI0Om2AnVZcuUT1QLdKxvjLILVkcGbq6fyC9FmvnWNpUez6Y7PQHEz
RgK73gumXzSih0cFVH45khDYjBGzKdlsBe6Ftwu//NpfPb02MDGBwffVZBs7uelZli+GpwbeMNfX
WsL2LC9ywfPSSfIULvk0gf5v2IAbYMzcFLOJgcNr81tPHy4FUpzto7a7tg9RDro2wIbTnnfPtuO5
eKWf0HI5TIoLK/mcuEbrbTt9TIaw9H10W4nbZs8f34S/LMymRocKKxxnkdOGgwsav475BD0FTmsQ
04KL4yujgHzYQwknbS1fhheRCG258Nqdf16oyHRmTYx9SbE/bVLxISBBt5iSo1KOUYLEN2SEYloa
JLNO2YVG+3lluoZugG6lzcEhTz894fkNKqUBnPixL4rkJ/KcLt+rIbPUw6iNgbOdoQOtOTAuisYS
OWr9DEtNazaWkUtr0+lSu/Be/e2rw3Fl3c5+qxlODw5akihbDq44pmPlfWrYze/7WseXZVhQTqGe
y5Dp4XQoSzvGL6MNE9I7ofYf//q/wWInr8BvKMZqrKVBdqoJRp8LrkklwdOo9VVzsFNt8UNSGUxy
gfAtLtsyrQdgemnewk8cPOdr4nTwDhu7yPqrqdaq+FNszSoONbsgmRi1tUBOLb0Hk+SsR0xSogwL
2lgyiuepep6JVHAiktkddQ+Ua07D3i6TuyURxU+vp/Cg2V1Zt20A2nWX5FaWPvt62osI+YYPqdGB
nsUEIYcqDf04dq8Noy22To8ScicaLZ2jWCK52Du10vZ94QNNd2Kg+9h19TjYwL2p0++ZISSt856g
nTybrSzqBp578kW6jixKx+hEuIoqke4EY6aH1LfVIzrxYb5VuObGTV9rQl7rxqJb3yynsOfrTtnm
vJ0I5iI7Q/g1IsFULg8Ef1r/NUFlYN3Js/TTxz/e71Pd6Y8H/pqdA4IbhoOTKnjo68IxpRs/Kbua
f8zVKJe98DXXRZvWp3ZUE9yAeWTGLxiWnV/2byZbWUJUelAWu7xT7RC2g1T3NnzWJBz8uv8OhlKm
UR7XXXOhoPg9czn5c1cdgMGZn/MCf/L7TT6tJiwdSaA9iaUqhw2mTcxGdRLPOms7QtwM5lDIh0R1
ur/XUFe1JPOMnGS6Mh7ssAGMyqGqHa1BhtrU6/aWR7tntNRlSbiMlvG2xDrPgVXozTdjzPJnr9Qz
ewvkU582hgI8tsWLXD44DZnuWw21Cwt3JZ42mKGm5Ckfcpv/gsxyKCT3K2zEMMutQsFw6f1fK5rT
m4EBmDMiast1739/M3QaMgQcBfETo2xL/8ZGR9pIiL9RJIyo5sb+WjEcIy54nCv9Hh9wcB2kulZf
44fSRyeKB7JSa7o+l86w54Uusg1CshDq8WnmJPD+D3OVZ9fubFXHnAl6+2C1YnnNcK2k90iOnSts
Pd2Fffh8RbqxtN0o7BnAYk54v6KYLNXUeVAecVWZOjk+zF3n0hvaMOlmRkz1JXHt3xYEBMTnjukk
vej1f/+j34doimlC3DXH0h39K3ZAMlnmnjFzg+bJ2Otd3HRXH7+r59ssrXT0tOzjf+s8F4lWBovR
N0dQ4p0T2kSjd4W1GFFfVllk9SW8xZbh1oVlz89N1Dfr2ImuHwjz07KixPDhO6lXHcdAxt59CoG5
jrJgkj9IJsKTzAh+CaAnr5PfhYRkF1mY2bf9hc3+LzecN57TGyMY8HjByTM1eENqtlQwR0hgpNN0
aN74HopX18Z0Xcu6uVBO/2U9PK+MakB7Mns7PbuoKRk1YE7tsSYnaF/W8X9BhcILc1K3J6xQHD/+
cf+ymXNpjGJ5bIANnqVmVnCHxnm25DEmksDYZbPAUuMDJI8pkq1511JviC01jmHeDPST2ZSGukiP
+KRUfuGo/Ldrx9/D5/G33uk3QuOPh1uHhEJYxNAekzge94m5NLdWblgLfs76gehcRMEfX/3v6fb7
T9nq9KOG5C0GrnUK5WBiZUMy6BFjpjYJmbHQnTcaZFNwtTQevfSs7VufYIaEpXXChFAb4id90CEF
ViH17qgiM5M+qGy90iyw7oaHMR1oZQgIPOeILS2bdN2k0qtI7xfkET2fEYHjq7deraHOh51odXyF
ow92GhVm3TmPweRdyjv/yzu8KicYuCMj5nVaS9o/7mxgZ5o1uao4yrYvXnRRuDvczLgCMmu8bpol
P7DvHT6+uX85GDIOWS0mlIouZreTTbPEW1218eIdbcieR35O1AzmZP0nx9bcu1qXfWGirHYi6LnT
SeI219IwNDOKUTKVhBca8z+/W0yJTBJ62LNWfOZ6l/64C3OgUq+DAnlMUiMngXkmnLgkfWtCYuqb
t00Oy+5C5XD+SK/tZKw2DDCQVp8abQA5jHk25N6xwL2iwVgH4cpNmD+lGdwOzJ3tdKG0Oj+dsKJF
POLa8FsRue8vciQ1BeEbK+bxsryKVNlRsSypG7ayGrYf/8T4Kvi3vXuBYDeDMFr3Pz5bXOf71WIn
lxR5IuAr7S39N2ErWB948dEWv9GG6aZul+BuHaBWqtQksG/MwVInok/sT7zZRfAVopzW6SFvlJxv
II9qBCnEXVZcObVb6D953zoX7E02+Js6R0z3TZkx0Z9OvKBMy4j1ba9wuyfXk04SIYJRRb0FUX06
6BP0hZdEWYl9v5KY87BxsLBxI4yst77RoMIScT2ZzUydP9C+KzYIrLT5moAO885Mys7pI6BNOgB+
2+lNTpRzYH7SOKOxETRieuGMOyzkINpEcDqlFe8IxiEOGntnn4daFntfvMEa7teCPr9q0absnHES
aiMzOr+bkfexAP6DMjJMNH0SczQSW6h/wvyp9DCn5IyjZmyXJ1+TgbctnGB4Ezb5lhvfqfWHUo36
szE5xuyGTmUP8SHL6ia+dUXio5lNDeep9OOuAghYGF+cKu9mFOFG/JjVE2bGEr98u6ktZf6kHnWs
zxWvYX1TJw5xrVjq5NtCaMi3tqd9tu91o7vhfdYAysCQWMI8r+f0pa0ZuFpEq38lGFI+pXYi54g5
UnwscxpS8FXzPCoH2nSbWhbdDVTVOotSOXlHF4b/5zgZh5fcy+PvQx4YRUj3vSoPg5kkXxvUeT9p
TRrxFoy1TJ7x1S9WVOacA8ICmIMVEdqjivvKGuLxPtPH+g0EDqeo2cho/0orEAQAFMSPAPYwCeKa
6Rc2mzTodAVrvureFgwj/o0wRCaJrPPJISJCLBA7DomJfecvsQqe0CGQCaDppXvjm/P4iXZnne3w
ZVc3lGl+ELUumR3sCgIsy5zO8sldKqW22JQSFWaZ25BrT23uHT1Sx7xQh3Lzn+N59be+Mcf8nosS
m2Ue/H67oKK/RuRcmqE96v34PPtY5jbLQmr9to1z+bOJQWJS7unjEtWx1xefeqaHJokJNRR8e+gM
74Wo7vhttDnePmPOnYYbX881GXlNH4u9KAmupSEzD+0mlvW8RA2WT1vhLnAUjznTtm+tYhyCltzQ
y21GTuT6eiUkAqepMqZNz7iddL1JGJzFggYQdroKFKNMlwDHXXMwvg4VsQevRiNt8yEBXN0/W9z+
r3Rw6uHNFh6BmiFBBGZ9EEkx3uqD0db/JSMy3SdGsQusqrElOZGg8c773ndJNv7qRGq79x0YzGVX
gjqYw8b11XWtp8EUru4Ni58IYKmTd8FDY8etc5MnrT5hYBlw3M0t2dvROI+cmjYxsSH3EA+d8pp/
sNgqkjYmNwKwSHuyoFZauc/UCld+zInzc+nkguRAvVGHYpEjtaZS8xIWqB/10EnKxdvMiy29Iyi9
pOb3zTt/o5V6N0SqleNDuyyLceD4o+3dIXOCPRZUNGkqcQlxSfs5HXZVoIhINGUxwyAGbpEc3AUV
2stgN0F7z/XG9acsyyZOk0ULHs+QpvuIPSIxtnapyp9KI0XmwlZ5VjCwayPjWEUNjN0Zgr//rlu0
SxriqGeENabzFMMfzbGKxADhBpwN1/aCR2sfF3F+SdBwtn0xqELvCzaMchvB7/q//7FHI0JL/IED
3tEtKu1HXicvipZFujFJAusulH9nm7MD45xjItO/9fx2Gpuo28Qw4VPxYVUM9a5ulvJNcLSRYTw7
ztFU7XyhwD2vthlIOIzcuTLc84go3l/dQmcJfphJqgyg5y18UP0+nerqBxYR495ou+ladztrbyzO
MEfgqGIZToP99eNd+/RkxZAbyQq9S77qtMbP5NRMOUusQ+WzOVu1GVoNUzCjr9M3rS6yXatnHKUW
4usm8lJGII5t2f/zSAozA5FC9K4xmQVntrqyRvxJmFjxjDFXxjs9M6efWtEzpchbNt5rokjNC+fJ
80aqA16QgpQr5kDLeef9vSeKDtAWX4ljZ6V1WDgkvmSeTO5kJ6kNCBFs7keixf3N3BXdW1NjDKbd
PaMqs2n2/mtdyPu1Etc561CM4rZ7/8fATaNjaFbT0R8hZs6ZoSIABwqSg6O8p0Bpl+zmf3mvmAFy
vkMrhKrgVOeLYtpbit6aj05TYIWWwrkqrXz8PKs6vuTRP/14rA8YA37aIStMEpP++4tzM1+LEz+p
n3unNZNNYKkAhKQkkzPwMnUr+rZ9ZABZ/vz4ufb51/5Zi7KsbeATYKhPlY9l8/2yYmyAw7Vm8+zj
F4sf4qrieeJF7L4slkj2TTLUyaasOG/dWWQJffl49dMbvK6+5lHwYiN/Y+b7fnWqu3hoIDA+0wQC
FF9WtfcEhWw4uN1AUs3Hi51+uYjto8WFdJSKHEq8dVLke0ueWS7+p2dzVPpEllMgQnSLBI0yRzPf
7KQR4sKSZ+M0Rvkcy8kMxAkLK/+0B4rKcqyRQMuXUrPgPocrn8siBqnyMsoyWSZXqCNH43OtT9Tq
1PNLsEEwY73Vicnos/UTY47AZnkAdAR+szCZMj/bobU1bx0rdtlgrUTrIlFCi+OEPQQ7MFjQ+EF3
FckzG5I+h0MMETosQNG5zx/f0vOHlsuDe8PRaVUenzoa+ixOR04z6kUlU3lc1Yq3LSeEl1xNc6RN
nXszpbn49fGiZ7JOFmSGtNrW6fdAp1if6T+2u7JP/Gbxq/qF+HE4SWUL6CrqvTS5SZzecw6CMO8N
GZUlHu25dbxr32jIfuq01tqD3R4afMD93Ow50E5XwUydc2XOmpqOH/+d63b//tVaAal8qqhvoSSe
tutTB0lMLjvzeW6rBlwy3RK1t7CJXfgsnr9ErBNwWzmF02w85eEaqk7oOFvm8yC7bN5Vi/fDQXOW
RsagM+b494vic8j1cIjl9T19Y8u8sTsga89apRFdlSeVOHiEZs0Xdp6/XdSf65yckRGxZ8Wok7DB
aUD6mFVQIoSAUuZ4w9wHKdnHl/W35QBc6xaiQrw5p+M5spu8ZvIX6zll/k3R1qQ3jpMW33WRV5e6
o+fPBa1vtOXrl5clTwUIaVYpT6QmZ404H19HrYndcKCv+elfL4m+/mrDWd9P3AgnG4qUOqRXpsgv
ySQNQmF7tbBxMm2L0qw13z5e7GwbWYksK/aH0a5OkXLybXUhlBo+MYwvVp337UaUVfDG0Q8sud/b
8y06sfTFSbPm14Ida7zwApx9hdbFkSBiJ2buy479/nuAXMBacjoSL5ybCA4MsFRbOPz8IMzipIj3
qsmrgxG7y+HfLxrGADUwcrjV8/p+XRwxeBKxmb4I1cYMcwj+2VZen7ws5Ci/1OB86U70upuGtiPd
f97OkDDQSEEzBvUO1e3J6h5Rd5rVSPxUGe1Sa8xxr02V9s3uZHPoRXepK3f2iqzrUVzz0CLvBXj0
/mpRd8aiRFj4Al/Z167FaJTNburjAv0MZIxg8/HNPXtLYIut4qsVYUW8xinvy3QhclJ8EQTaJqqk
d1LaP4KluZTEdYaYZhy/6u3W0hKXpHVaVNq2KNhpy/nFT2mQ/EcyuAV2V/oJYXft0N+5Bb20K7N3
g3hrMbqiyzq6Usp95QTzdeGlThEW7tgtV3HqKKisTgMJheDdbhSce+d2uZauLNoX3xfNVa3rrUHG
mNaXUT4sRK0CueFcH6qKM73aY9EHJkBGnUvufZt9E2kHpuHjO3v2QwJVZcfwqOlXmcTptKSllvMU
8IGXxdU89BiT99UgfnIv3f4SjeN8KZz9NFTJLsLjD8v7/TMzLmaCFU+0L+C11YsQeWBGY9odCfhz
+t3Hl3Vea/2m1GNLIv6E09FvoMQfZQGK25TDo9m+9KsZbR9PXXHljXZgRaBOVPsr0FXWrQqXxdkL
q2+e0fwvdM6XiXaHEXclsIdqWUS10TtPe5r1UpqRJ7sJ2cCQ2GQP2snyPUt8ZhGkSZq/HOq1K6YH
c7PTFHwguNGikw8Sh015QdFy9n1dMy+g4ayWCQrlU6QKr3ibp27ZvxheN4D2IzEFqH3TP05mW3+Z
Ta/Z2kRj7zP6zhcel7Oyef318BHzJtIjP6vRjaCUSUwm40sj6OZBFWwYnZM3a/dRm+qy25ciWS6l
MJx90te3kfEh1iFeUKRS7x+cXvpskniWXwxp9NNeY6aJKqXJiFygXBvvKxJmdkWX//NWwroMECEr
UA1gxzl5YNvWSdLUaocX0yJYPORX1a+FtRx8HDqvAydkspFd81JP5ew1WatD/F8MbHWPCu6k2BnE
1GYKutFL1dPVJNcLIUcYDFpR7uLRK5rtx2/K2ameqaWHfARSHpsHn/WTq0RthK6tmsWnGbX6TSoZ
RhtizG7p9d2lbb137dR4WHGn97TqnKueS76X7dj925PF1gXpit2LSReCZ3pm739kWCnCcRqG4F5J
WbHzZo6pu8CEg1B05MxGLsTb+t/qyt9r2syVCGqiTEEM8H5NyIQl4ONYIwjLzxRmGLStKLNacT+X
/X8f3+eTn5W1EAAQWeIiJf999ny/licdWRB1G0Bh1rvv41TG2x4iOhk53qw//utahFlyI1czAiue
Hm7LpND8xBvFtR87sH+HyQEqDmi53ajGR9H18Won3wSuDBsopQ9ea94TpIrvr2wlKbqg0uNDUwT2
VRHM3aOezXJD5JC/Mc2yu5A68Zf12LSQJdN5+H32e79epfExzmzhHuDQDaGPf/1q0GugNUq2wT4j
+/tSXfD3FZnuc65CrOKcXKFhYu1e+sU5VNL5nPrSeGTj7q5xno5R64zD/uMbuj7qf5wV1xtKbxNF
MoCB1dtxslyukh64GUkeOaqQDdwiO9Qcvd5afW6Esa7NV2mpFjRUQbGPA6vcfbz86Rfh9/p83Lm9
+GbosJ0Uk6ULuE1ThX8gjle8Cl8WN0k16a+0FMpXf9AUk8XAzCPLqfzb0tbnfYzA9LpcbP3Cn3Ky
0/3/L2EKSz/KXYGaJwdMx2K4PNHLPlTgmjdOv8zfoWp4uxY24gMtvxyVFoThqxzM68+P78L5+4oR
F3I6G0+AFOoUrLYwnugo59yDhjH8Gu0fQeOiTJ+9Wl7yF6+/5+nvza7Kr66vP7t/8hkqcfNwPGKp
prKb3din9YYtj/RbAj327oze/+NLO9lPf99VfHLcV7SDHBbWS/+jNoLB1jr5bPA4G7Nt0crMuhuf
5NLI6PR2085MhyPuanth2fPLZPpLOB/9h1VfdurbQZID+CSe7IOXCvGVoVUZuks/7Sar0yPYmcaF
Q8P5ZYJloLLFSEFtS6f5/WUGCyMvLRmtw1DYRFyPqbkJbKGOcVzFTig5DT5qvcmY6eO7e/7gsCxH
emYDXCna+ffLJlWsr19dm8/hkO6NRDoHv6MeJPzQffp4qb9dIWofn8YSu5d7+npwwI27QZX2YZat
/qtjcvklzmgMkXfvLlNIi265I4S0nv71ztIU4ZgNmZJibM08en+JABdlTCBAcHDRU91JE3ZQVGmB
c6vK2bjVkMJGre+mF3brs+dnXZWj2Sppw/R2erUe6qGu7AcfO5TtPSaegpRkYpP6ZtuQpMIyt/0L
K579lLAgdB5W1uX7w4f//XVOpBPH/mQ6h8ybTaJTqlJcpbMeh6Jo9EvFCPUO/7r33wFQiX/8nCeV
HzMdkxiYDoqma43H0sEYcmhaFxgMBqQxCKc2yIMQSXjr3CPvbfQ34FUdzivLUwe9GqYY+HvqACcY
zBHQB2oLt43Mhd4pDH0O0GFXZeW8rV0QFFsLPdNjkq2aZkuf9Rc276mLTFjEGg7oZGTmmjh1/6hb
ZVxulyEu5Rezc8f5diy11n8cagi3W08EjXNlz7JqN7Mdx+ZXhP3pENk+z+X1YtZesbOGXq83Q9ss
w2fkf6b1zOZmkL5SEgoR6qiIyrDKi/hTjSiMhNCK+J9tbRjJ56o2tGRjlml/31hVxcmMi70n46AU
N3Ic5VHLpokpcOoW3jYdbPlcUHx988zSe1Z2vJCPZwXa1dgm1i+TRJQ33Rk6LcLNV9WI1rU0C5sC
CGWoyHM/8GfaqKmaPpdbiLJpf530nXgcl9J07323hMzQYoN/8FI9OWJjyV8rikVwKdy+0CMw4DqL
HSUii5zHOoJU6JefDKNCgD3mo/0VcmhL29IwFrlN5lhZe7+vmLCXk/a9lXZhbkdNOsZmscAMhPz/
+hu44D7szrINQrRuRXOTenMQF6HIreHOGwKEExnIQPfOj5mJRzRKNZKhXGG6dyIbua0L0P/nXrZJ
vC+HXNy1BDK3oe434/c8cYifRfbSQ0lJtO+ZZxDhgv6reE2KDPISKoJW6k9a0cBYdoqyKB45Ftra
W27J5borEz94G4O8zHaTMGW5GQYNgekomym41ppOv6U7iFKhm2eJGE1NE2AcB6vHQ+WRMROWZlPY
O8Ot2V1b3aj3jkB49oANHzXgIAeU6Oieknw/gi+eotRPUv17YwxZc6d7kP23ksmO+6sL0kREDtFY
/UNdKmvZJlbp/IKCCuyOb0Z763VAaZmzqM5wHmJnQivnu0ud7zzQYBsILXH/WS/aaTYiW1n2rfIY
IfchvXU5ktcyT9rPUgbLk03m0vKNmUI9V9sy7ss3SBGZejXnWPvWjIq3R+KjQbrcxHNdkMCjFjg2
pO7SRU7qtq8V2UxCT56lsLxqk2vzUNx4c1UTKZ+7+pzzxU5zPVIoVrqQbnOuPfM2IucszHq4HjG3
QG4XXet9z5WpeXT3B6/dERal5iBk8xZf8kyjNZ4j1FvHWcr5rhPyLa8KNQIbI/gLzR4GtmflDot1
NUFBfUSgaXjXbqc1MqrTufjZylTaTEwaqW1JZJUDf1tXqC9wDkd1TX5yeeXlSkAIm53av0nqepRX
1WLggGczHJuwgXo93xS9tLsfdMTS7seg2U3zKPKGYUxEBMLQXPnKqZ3ILvv2UBHtQAdtHsY5hOMM
EF8LRh1amtKc5pbOgF085ONU4Km2rPkHINtg2hQpn2zIlHOqIeOHGL3lzprdI2Nh29+AzjO+tO1Y
PaaO5vq7pPWnOpzN2kmJjMszXoxu6Z8rl0BWqJh10Iai6frkrltzmQACKXiKBvJ3k6E6rQ7EMLp3
x0AWybI71GlwyEANfKrgUEN79BL+gcAau7D33AQtWs2jsgPlXVy3NgF8GBxc86bU1jSEslIF4iDG
T/m2iPsp28xK6p+DctHazUjSEuyxdOppI3ppefCtlhRJRYwaXZZlgclMYKRp7yWJAfatlIn7X1VO
/gOIGCaknd33aG8Ke8i23sB9eGvHbEqYYPTJEE1DPYGAhVcJy92dYits6Wclu8Zp+4TIyTaFhoiw
iVw8jv8/Ncbgv8YiCd4m5IkvbmtJJ1rPtzUqp2D6MfQZXx8L+OVNphJxXNwalvwQjHw4CiGCz5o2
WMXBFHom93CdlkPGY8q0La7jL1NSSHTQfp/+N+WefudJTCgbbWn6O2HmfhKJZe6Hrd9r0yEIuvpr
oSFADsfZbDy01ZrCHxdYv1rN7Lyodjspt3HZ0ITqJy/9QehIRS+19upgjdos+AhBp9cEOAJ72S2I
tII9scjwTVQ7aEaEnYQfaelU/iAEUZpAacz5ySRkRaAVc/riIRD59BkdZPGUpXG67LTAlfWDnUnN
frJsjbFhSMEcd4cJwvovNa8xWK2Vy/ypmBbnZlYjCbSaNlf/NbGaXnUhnXyHvTowd3Bq21uxjvNI
5lX2fTfnrhGOvYsbblhbUHtpLO6tVyHsDT2kLi8FXeCf0PkMeZgWbwSkJTt+FRsWPgdvwy+iHuZD
GVkEThU7WSeckmPVVAi4YmDeV9bAzQ1zCNF3gLVsmw3HLu8GZ3Q/jXGjYzGVTnDNcDxxNm5nZ+Wh
jeXYHSxOfmpLzGKvb9s60EhqynrkiUXWyVsrHQqM/24quk1aE6MYOR1zytBNlTPeOSSuPIyceuUm
06tOp6larqI5y01viyAJpp1fV651a+NH/JG1MUpGAdibbIGxVFkIrqI7+qXtoYL10yLbcvDvf/Z+
2bwqC/7Xlt6tuuJEqzPwAc3vhrFw8qcyjZsekbleDKGh5T3+hoAfa4/loT+ihCNrivLPeJjrxqPG
Iqf4NchNb3moCttHhZoRxBcanFmqcOooYdhxqhoELCk+WmjnhvL4DAXGd89OqxEI/6julOa337RE
H/NbSx+7n0ZJPylcapIBnvWywKs0tJX/xXI62UXGWA4/M82Y8kNPMmJ1ZRpNnNzwT1hB1Gid8MLO
FP2Dz9w8u/FFN/7whgSvpHCloz4btcqbbdK1Os3XorSMK/yra3jTMsO9TG1Dmft08dXREX2WcoGc
CTedFfs+uYdxG9M/MZv7uW/QjYs2N7JQUQNbPyFKqHTvL2acb2TjDtug7pD6UDUOPwf2E7Wr/QnU
+JhMqDydfHQBbiZe8jWwOxSADDjMbMPzPASRk7i2H5pYAMVhqss522u6P3th2+syvemNubJpoVpx
dVXko9giW3fifeF11udUyKXeKkKESFrrZ+qyIFjmZxDQk9ynE2XklpBVl6YTdRpIOW1yvKsyCPKj
lmqjtUtQQ/pRs3j+Y5YY6CYqpPF3TWDVyXVnSCTU1mzY+VWfJ/5PEVR45YDrD+6unKqsjkohYsn+
6pvtJm96fvWgFpW6xjuFe83B3SG+SGRCLX7JHtdQhcBx484UeCj00XZcFSAjqNgb1yjvYtjQ8V42
MbmBaR2n2SEHjcGLOOIBCek6gnGu5hTRmElYW310bccYrwUPPSLmSsYv3iK0NjS1xOiBUQf1DyKQ
cgwkDqWg47HbXI8mWOh+LHgB8jyGlVfg+CBek2Yr9lq9L7ZdkOCv6FAOL4id/0fZmfXIiWRR+Bch
sS+vJLlXucquzfYLst02+xpABPz6+fC8uLKsSrlnLI2mW00CQSz3nvOdhS1d2UFcD20CowkV9UYG
feRmatLXQZ1X1PaTZFvbfqrjRW884x4PUyHwpFXYU/VgAI01O2lxLtSi/EgtorhzG7Ppz1VlDpEA
qVURbdMMfL+iXdTw6AxjICIaX/wCb3Gqp7oihvNRb41YbjCdDXwAJvbEney1hlBlS6TGkZP9aBSh
atpB3Zk4e4qj6cxVEIoG+gETeNrukmHqZRKis0cAsoIf2WV7JkB5EDOxeGn8XvVUOfwpiYypzJsd
kR1esBXdqH0sKK9bX/2Uf3PYYlSKN5g3XS1qwedp90NrG2wNmLnayO9bLtuNZtXcAsMVbFOqUvvU
NYt89PugRCTQjUMBRhYoo9YPzN8+m1MAT9pQNzd0l8ziaNsTangjaHhzjSHn8QOMRy/YIANo5a0t
KrYzFBlz7Z6dNVsvJ+lq74HIGe0Ldmor/rrIrv8wQJAf9poAnXbFmvi3igLdJWpQFJA5/V4UL5yC
Osw4JPYR7fBpmRBjmYhlN/Go2Tu9mn+tZtn9+0WM3wWRy2MvjP6AAjk4VLwXr0/ZEhRKR/KedaRH
4eU3Fn5MK6rYwAOnzpXM1uRd0naNtO/MU5wyDYWtnMxD4Wi9uSPcCi6vy57kCVVIkm4TpnAvpJab
/UefgbfgGkl6o/eI5iLQHe6jHYx2fQMa3/hBca3emXM6p7eeU/DyBnqfWjROI5AqoXHY/NR6eWae
TSUrBWQBSvp2tsuJhyGKfFPqTX3ny4lJMdQIjFNfixarQ9gsvv2LdktsH40q9Z/Ag8fzTdMp58Ud
wHWENUvIL9xoHAIDN9ay3WAvWsnpy0dswjfaka2e9T784EIOxKw0JS6qAXaSvyessR1OmUf43RGk
kz7sKA0t59mVZr0ziAY0tunsFk9z4I/pU6vFsK45EgJJtEc81awOQ3yl3/CmcAEcB18QugeaG5RJ
LkYN9TQhwealJy2o7U9SWMtNUWUmzfGlVJSoE+8HKsl+n6rx8f3B87ZCg2sGBRLVKJQ6iE5ej52E
kz1BZ01+Cgb35HtV/BOY/yp7k9k1C/Ob8hMYW3xPq8oMMYJ9qawizkjpeEDco8po/M0D3x5Q2XnT
9hWmgbi88kz/UoXnelQuaYuh8kUP+vrWaNa39AFi5+i2QXYwsyW/1xZJxHbZu/Oz2RPJ5DFQzmY2
EjQ6xR57wHFq7ZOOj//n+4/5zQtGUUOmBS8ZTj5qr4uOANtCMxhq1HTEQ06Hvh1NHAykpqEiRZhY
Met/FaP5PU/j2LtSa/zbpWFi8H6hQjjozV8/BqNNGhqGunu0knVfx/Flx1ah3wX0SNiqxvX42eMx
nb1Cm3bv3/XfXgEtAGjJJPEgFv0dmPNHodyyUX5U3uweaYdAzKs7ywuZGuKVQqCNG+oihBtLyitG
aAxAtkM4jSBxB1bNDzCPS3Vldv7LEAQIyX9WXiPtxIvRblleOyXwY47zMol9K+ugizSl6adRlW1G
JS1X1wxqf3n8K4MSABZaa4raF21ZEQDtLxrpHGGCmxEwhmQvHUDB+EnSk2nMai960qSsxa4+vf/0
/7IUoYxD0Mm3bdnM169fvDAU+QSKLkUwDP6ujJP8G1XXibz1QDuOxJSueRlL9e/Djd47zff10+Oj
W5/Hn6/crOJkrZ+RaQJN4VtZBla6m0wMa9L0ZBNRTkk2NpYuSMTzElzTyPztca9dJ/4ygPdeXn7W
1DJ4wEePQYHxr4a/dvbVLO87OXj1RqR9/CPJGnGo2cVXVxbit21HUFFIO5DFoNpDDfT61mssfyUF
DvqqI5WGMO+YlDYc1IlaDYSs8zBH871RJicmN5vcW5jS5T/3TviSMRjQssYwHlzOec04WYEgeuMI
ptBEr9slRwRDN4VXL1c0NG+/7RX4RN4B9FZAtOYlNVF4ElrkwrwyUtOddlYNw5gV0qdwVqV22d1M
VYllpyebzdsFXZF3HwPq7OkO5bh/IydjutaWe5MfSC5kQKYl7tpVWcOk//oFuOBvDWIo/WPads7e
7NnEhza7/r1bBstZoWnKCVxWy71XdkN5HnWSCs52jcXiXIG2iGBZU7EojKzfapVAQv+PHyQNfgYl
0z/zIZr5izZl4AuWYH/MT2U7UY91c6zXnAUiI/HMn4vdbCdQZf2Vi775ILgoLUP8Pig0UK9eTP+L
sAX9h6I4OZWhpWHvJuaH3iu6c5ok5XIUZWaM1FDmPD0kOm7Bf50OuDytH5hjBqmmhGO8fiWO3pms
uTbBVRLf61AjHg8FTTfKS6XRHXJ8lUhGMC7gtnOnh/cf+Nt7x/v9ezMOKQT17sXGmDcvzYUu9DFO
elJozBZWkgkLbZOIRJ4wQjbH3h1kt+n0Uf/1/rXfRkZ4dIeZDlZ8HNKny9nA4lg0t9WcHXVCCp+I
9+7rvW4MipNXTqsaQWPQ3qi6Q18i0mqIn6VJwknUjlNlUUggyjmyh2aqk81CUmP5zfBVa56JkUr0
fVH11sEdC/X5/R/9Zn1cV4tVN0XPbrUFXXxAbS01an92y5YJFy9Fis8z2Ss70+n/m1RgXwuBfLv5
5HIOz4fTC38ulVPGpGjNdm57LBNA9zaF1V/E/xS7oTZEfqV5/mY1XG+NTtJKmli5nxe3pjeEz6kG
MW9iI5ksRlRbWCUtlyBIQ2XZVvqT/phl83Rly/F2nuSJoiSi6YpQlBn/YlVYaQvMjJNx7INqUieq
quZ2sOrpNmPr9aVLObb2QPcxSQdlFYd5o4mffTNRcEbXkFyR/rx54jj+UIjBM6HqDyTx4im0s0ah
ZeisowGm5gUHrLyzrcQKjlVgT/W/OTh1MHRImxlM2BtRq17eOeEc0qkbZDgUt9A6ksvdG4eMgecf
NRO5AnEdPQbzGdtpeQUt/GYg+8yyIJuxcOJP4he8nnZWlG5Wc8g9Lq4qzdDk27m1anpTjTndua13
+/538/axcjnkCgbZxBzhLve5CcHAipradOwxfkftMOf3mBjzvZLltf3Vm3HMndFKR7aKSgIR18V+
0rHxuWdLPR3NTM/3lW3G2xzg2KZKKHUSzWN+qIxk+Oc3uWoc6eWvzxOj6vqj/tjUIQPxBiTJ0zEY
a+lHae2W02YqdTo9NC7t8pAsXfcz7ypVHt9/sm+mcPTqzJ7gDVcNKXub11duqdZ4ABSXI/Kx+MVe
EvMj5VrT2VrxpIvTnHlEtZHNBbQDHhR8h/cv//Zp/9ZwcTwGlQti8GL5Gquq1zid2EdCEANM9rqX
hqVdNqdBFua2ENXPzoAw9/5F344mdI4rFYbds8M27mLGyFSh5TNr6bHJ2uJUGs5kbci98/qNRn0p
Prx/tTefCmnnWHTgb6+Wsze2TBmkNAQMrz+3XSsrqA0tHawkSekfurX8SWWXJ/zPl8T8u6rz0M6i
m70YTllNzpNfyuGMPM+g0ylLem9lzgYBZbtKTm3SDVfucn1mr2pkAdUiKDu4E1Zb+eXWkGiSOmYg
jWedqHNjnw6gcI/tQMPw5/v39iZQlGIRYikmPPwkXPByl9fT+nfzHOc/VJ6mPWaacOtNRuk2+y8R
yn3wHaHmYLNQmAPigbHmi874rW7pp+T3dGll9qOpPemGJI571xTZb1+2t879nM44k5Jzb73+nOA/
wGpLRv3cVhQnQxMTdGiiI/joE4t2qMR8pQjz5vNFZY/CaeXmGwhzLtlVRCQCyVUBzdtSKe8kvMX+
QJLbL2UY6T6JXWP8mHeWfsgnme/ffxFvvqLAW8seqwL0t9B//ft/zFlIsJ2hIvTsTLzl5I5hZVlI
lB0Vu9UNmWbplX322wG23iqCWgpciLouT9vLYJFTF9fN2fKb3n7WvEYvd1WJgeXKSH77SDlZW2Ql
0WvDvH6JDMAmRV/W1dpzyY4mm7fg36aVNT0WL5Uz++qoIbrqYT1r1fTDje3my/vP9fL6REms0AJs
cIjJUC6vQ+yP5zplid6zFKZn+LrVF6swbTIdHbDw5krtiPsm/4b3ednb2lQm0fvXvpyOf197rS6w
/q32wosTVKE6jQASrt2wuoZZD0iSFggdRa9dPg+yqp9V2quX9y96+c2sF2UEc6hESswx4mLF5WPP
/bnss3MW89mHGZqmT7bsSIIaFOGeOf315MoEeUlpYJ1dQQGEtWJjYOG9RK4idzRJWVnyMzGq6RbU
T3wE8DzcW142RK5yywNM/HYzEtpsbPoBsZqHp+rK0/7Lm15rCQjhCcVkZF9MFjm6lk7QrTrjXbde
Avp0dxoA4rM/2QjUnDhXp8DTZORAYbnyNf1eWP+cr9cHwEEEISibHWwrF+u+QMFjACvLzyndRPIN
6ABjMk9oZoU16T5PfYmei95bTxDv0i7LEceiFm+KRKNxPsiJwKzenHfkVOY7FPtWBIrJPbSItc+0
EvJvk0ivYrh/l1IvfjTOfz4Khia7lcuz9lhz4HT7ejn1Msg/uAo8bqRJZKshJD2ISNlQA24m8DDf
IGsp1X2eJ8kvMVpryEFegLLtWVAea7MTP5F1ySdLZUl50HLT1ULTZbG4CVAsZl9wtJRqFwdNFt9U
VkLK/USz+Qa9TZU8p52d/lSZXgRbr3blMzDsadrFs9kfZtq5KL7bRPuVtrEyIE9YcTrTqcnb7o4G
xXiDG7Ff6pDqXZ1HQoyjeJzp0Rc71XUtyE/YDbq5x1xgG7wJ3am+VU1nbJlVtfRrt3Sz+NCYwdgx
KpHCbAimte5HBd3kqRmcRITabIzJsK0s4egH26qbnymg4zsjXcavtTLcmiQzc3pKaD9BPVoy9WuQ
Rquh5uyL7li4FifFgClvCm17yM5aFzv2diw9uWtih0rTQgrTzrRSPz4FQU9eqioNwh4Q1kzlY4Po
Jb/rjUGXBws0xAc8OqsswRuBUUhnGcDvNnR6NuCxPG2b9V1R3fZlER9tmIMqDHK3Gz/ObqeMjdHQ
0WY3iBwOwJgQSdR5xLsDwqYeEGV6JZ/kEFf1HfafpNk09ULgo+5P7nnGwBpvnHGkKBxky3AsWtEM
4dzAShpId51CuEj+V8yvxMuaZqeKKKfjOUYJMbVfAHDaepjLAZiW46Xq+wj8fAwzpGM/fQmd4sNU
WKTcD6VpfgrGuU8+1MR2zrct8wRu7KmrvE2xKHQq1TxYZzeHiRoCz+vFNqNH8BVvpvgo06VYw4y9
WeyXJPPSDT38FMjRaAU7TwLd2xuxzRBBdj8DaPJFsaP9D/kMJK1pbkhm9vVdZy19dZBVpydbdjYk
xRl1N/w3zUn3Q9dbJ99O9OTLe9uL2+Jm8WPb2GuT0xm3QdxZ1GVG139eRmdpj8GE1MXxHDl+zJbS
Mm6oIpY/PJWOeghwgs7JPp9awVjjQPjgJ4RQ/hw7lbTndggGNIGjVX1F3uEnv1A9pMVHR1ae+uXQ
6Su2NW7BGB5Z68YHK+laMqTHokagQHVqLzl5cEpV1nw/WnmVbW2rS4bjHKgEPlWyoBKt+AbaCPyt
EFEcK6LcRMMseVT2RJkd1YFufOLD1ayHWJXIN7wpBYpfWtL+QTtWllEyrYqnIqttM1zGchieEEKZ
L37KtHcvZD5sRVPqxmOWjmjNYgNOcTR7zCyf8zmWHKUJYXIDkhUW+z/D5SGRWGzr/cYrlurjyt57
qsokLaIx1Z0nSnGqeAIXrJdPte0pEZZUPsWxSTJwm1Oilb0GZbqRBm4ZtHBTVMglqL8xXYtv9AmX
r7WR6//pBApkRIAjvfk6iALcrt4Lfw8HODCiwoq7aR8bMh6RJhALGykH9TWGhYl/0A6GpD8ZglpM
CFRJ/wSsey0PqsG5kXqFcY28LlD5ZMDE9bnrCR3e2FNCvu8iLGOTezq+Xvyd450SHaXtTu+X6otG
JwUhKGmGfB/O1A0bvoe+vaGHGo9bvSMVa6Mrl9qbOaTpiUw9VhOLheEbDt82CVHgu0MIXSw4G6Ot
+u3SSM/ZxXXrNMiOZaG2Tb7En0U2y35DYVM0tK2C5vOEabXbAKftP89By0cbc559sbIk+JKPoKRu
PTMJIj2F4XfS+jjeB42t6ZspEWN1oGIE9CgsKeKe2sXMij0KU3Y3VUsgjNrkpAsg+YSo/slI69k+
NSSfpkcT8O6xc5ax+djSwm7NEG5dakRIKbPbwC7G+TSysJ80qu1GBASzdrerHv45KNFjRmzVAInF
wpAaM3JjfUkr6Dj7NkANvefElnuRjzhF36RqjQhxDQFPJ5zRdACRDqa6eQgqlrcXOyvN+r4dhSdO
BKshE8pbs61w7c69dmjSNvkZC8fAGMy8PdnboTJsFQEtRX48I4UkMJM+vP85SMzghYTabNnoc1V5
5KeDy4iQ4brkyScI6I/I2X15yFKbZChk2gP6qXyk9nM3D0PcfBC5O8kzpa8FDXWFMgM5VpPVYvgi
9bTNjhKQwU3pB0VxU029OlUgSPVPU6DsE+cliH5Eh2ljNLtDa7CbnrqjZQB4jzjfm9WxnaYh30hi
SoPI4dzyoMg8e7LBO9qHvpm99CVmSyrvVzHZFyaQ5vtgpdrtgv21PKUzPurPDlUOuU0hBuqw+rXK
iHwAdcUj6i2jO40+cLyO9Lhsq+dOYnzj6KABBTW75mZ1xBzxuJO6WZVuAznPFa3poAHCeSrwP2ZL
u1dju7R8ycouhpsF3J33YRlq2f8c3dT7mZZN0+yogtnDQYcf9x9AWfTAoDlcVAaxndMKNmgAN9Gq
o0DUxMlivzhV33+nUirbyPVL+2fQ8FM2wQx7b4dG3LAj5SaO8aNNXaO+CRYwyejuEWWXL7D92vxI
lqSR/orH2LShScb1iyqxvB2SDAzBxi+r6QAI0/aPlpY5z6VBbXLcVrNOTYAKcHr2nFk5277uNesw
a15nY3e3zfJM1r38lnkZgfG5o+naOe0AC5zt0SuTDWFZtncTT76+B1rBIaypAfc+6UoP9jNtHcBb
OpFEO1gfTf09YZ5INnXTEffleVAZNgpNibsvWU+N3fo6XYhBcZCFYgCK39jI5PBaUPX6wAyVZJGe
JM02nUhIOK4xRwVI5lRALmgNTW9xlfvVs2blqDJbbbTjXVVbLPhdB+YMVY0pIzOrzXTvLWAKd+wR
JwSJYA7zcDJAHt7WM1rpjSaTftwaSZmMkTsMzosK5JxsWn5kA0u08/KtbILyezd3q5E7mBAuDlnp
7Xw7ndjG+E3MDi3oUO1aWvBkJrMnvnt5k2kFe2p9/OU1HlKxZsixJk56Rv1wSk0/v+3txTCH0K2W
/Lao29I5zp6fRWVcZc5WW5QF39Kq3Tk0pCecTd22VrxlCzyjfvMK10Z5qnnZV9K5S/a6qVR3BSVU
shCQRY5RVvuT/4F6jEjvKq8G0zjDStxXJLazpaOjFey1QXg10skmmZHOdYRN4s5pgwLAUIiS07vH
y1O0t31GxeQTFaT8GXzaUh9U0AMwZYdhdpEEL/dZayY07kAby8rcTLTM2wPMVyK++qx0tC1eNNT7
nYNMbaodNW0k0AOFNxZZWR2WXarJH2bWJDL02saytwxuRGq+Wc0UJqllb5hwKvdrUdhFvyVEQRbM
VJT2ImV6AC+6jCD6ZNBEsumkJW4zyxXuB6/FfxaEOnLh9twQmw2TX0MXvEnZl5FmruUGauvSBj+t
Sz+ob1Gatz2F11jr8k3D5ri6kQDnc8ZsqSGyQGq97rgp8n8kmmJ02Dzaneatml/gKblbVTMi6l48
qr52ishoANpsM88lw8NSpKC5S67NP+QChS/CliKPnV70qO3AeAS3SVwumNYtVgLzvg2k+LjoyVjc
YK8IeqwFIuiTGicRUI6bpTLSr67mpP0xHoOZeYvKiPlJ84cCcKu17j1xoYpkKwDCpHC4/FLzwqAB
K0kvaEmtHSvqCGU2pycSDaKsk6hOZAluHozVbUoY23eE+C3t9SHw0r1WlNMhswLVwssuiiIckOHo
N3KRmrVB65/1kUFxqtpVGfu1DSlk8SOXJj516OalOWVd78o9g6hzsC/lSt/EIrCKu7kUi7Z3hFFR
MWzTbmMCUgs+TGPGdslO09p4rpZVM1rOdVqc0rgHA6CKUYgtAtv24CZlpm8BY3HAM1AFkypRIL6M
nKbR6TTTCtLiLHS6oGuYybqg3kxa7oEXq4dCfvc1NiRhOfiO2iZBUOoR5jKnDR1Ma/OR/Yg5HJbV
TL10gduDCtS8GAUsvUSSllbi3XpkJBE0w3jgFEbh39ZBYi9bnjLe5JREvykc2sV9rFyT3efqQ0nO
Yq5Eh9vIxds0DgrbT1mpjMmqSbay9Jf0EcprvAvY5Sd1NMqgf/Zic8pPnd1kj0Y2e/O2nPHFDuGQ
Y3kPzXbMm63KagCoUz/25UFMHf//Whf2zxSatIrNTo+sH3Ht6EAmVwXq9ypznS/xMqPzjM1F87do
Q9k5kybSKmDJwzJAzmbdMDZpwRzRhBlhIsWNylxP3Gqu2dz6pqrMQyIIieNLxs9JfDlIXBnKVOm8
t2ouNtPUx59dH/lP6OI/i2DkODxJ1CXdppWq9k4JoDhvCwp5+jqP9sA9WKYSW3YgMU8fwbX7TIp3
iz7WlVNxYkn3t5DOlzoCJRb87JlBihgVhDv0P4aiyb904G7Vc1U2WPL0GH9hLTPrBz6Qbr71BGrW
vTTq5CucjGk+6UQXzQTYNMXwUcT9cKrs3miiVFaWPBSDae6MFgIHauG0y05V4yWkp8zFUuf7aQlS
J0qIF2Qhs7IRLQTVQM1/JA1l6k+S89e3bkmMX20GUScsfQIf99bIu1UsZNU2UI6+RPVoEWwQtlbW
dWnYLgIbEPtzZJCmwOcXJsi9PxqmKvQdgtByOdVUmIedtzStijjUOHKDFqR5mqsO0SjaCjeYt1VX
MJPqzmK/eESwq+08xUa7NRCeG1FnZeZmpCFfvQCnX4JdRZSu+2CiXRZPnTZ0bpQtBPtEyeKk9m72
Mt8L7cxZ/A1Uc2P5GgtXqQ8swnKImLkr5zhRnObk6+gozDro34oJM/dM9DhLWZzsgZ+PV4RZLNkk
ObXiPbHEroCdjLY7XNCZpHZICGZVg+dMDMkm0V2GLQcdvQnZCNrydix68RGfiMj3rlubzn71GZyk
i+AqNMoK246TL0a3XwwwmKg+iC+5Lfh4vvUZE0VkBXHu7/JuymdMBF1WZNvYSiv1IXC7wXtmoTW8
J5DxbPdDBEX9NyN2RH7fYRQ2bnxBzXVDGnW33GJ8MtB/z/PqT/W64DszK+tY3ai0JXib3WSodzNS
7V7gitmWo9ZlO5Un+otAsqlv+jFFQB2TBY/adZbJTzfJB51znKsNSWgbWazVV6qMb2u6lmND6qRP
4PM//LUK+Uc9uTeWgjGm92cDdNR0l7tGwmTpl2j68VO2+96jHvGpYuT+Y6wIRVZUDuB8HWTR6Jcu
/fSulQs/L5rybDV6vQNOz0SkaXhAQy/Lh70AGD6dYAW51rXy7tp+fl0opIML8QBJAE2+wLiobg5w
msvE5MqoQtjCcdIuNeperUlPPEl0HFle9T1RBQYOE4JD6PamuxkpsvxnTEl1pXn9RqFA88+iCYhs
DmUkbdyLTonwlCNtRyvOlY/8guV+WU6UDMuGKkjbPnXoj4fzXPQ0rXB+fM29lJIA8hVsdAYujPer
7W+Kzkwe/JedOXsuB/zA6+GgqblMA3NIbrLJKZ/NcsmPwgCywCxWYv4pWvCSg4exAm789v1Lvyn0
W2ikUGnSmYS851/SWzs+0NFGhXLyyF/9bI59vNNsC+eHbU1nzJfX4urf3CoDH8geehRyMbBqXXQz
yNFKltqai5NMu2aTSuncOeDxbxd+I0NgrUXJ4YWPMb32xteWxavxx5VXFsua3YfH95LHolwOxr0d
lCehULRvi9nv84+WM84KB+ZvGcOYkOY3o4nZ+KmqCVWb2eHsvBpiyqz3+IPceZyDbV9MdfCSa0pf
9gWzk71z3DJPCQ8jmPBY+rDswJ2bpO+9/6ouGyQ0jnlJHnsE2jLIS37//T9mjVpVFbKTIn8SiVi2
Nm7WKrRTwTSPM4v1vsXme0NVpkVR0xaKfAISsZjkXRFcGTUX89fvX0L/fHWPoHfh17wesOvpmHQE
lT9ZwAmLKIXht5fZku6Nduk/B9NsbWGVXtO5/p4i/niFXBY5Bjg04sv4WrxLYYQY+mXKlFc+FXXW
3oGoKLDi65V17GWz5GG8mvPDNJ26NrRZM/e9j+rFJyWOSm6L3RNgFVkyV97KxRe0/igK5tDFmU/B
vlz25/I4MKSeMGe0VZ0OIa7hMfKENeLDE+BgwrQbPfaFGHySqK3nvqNwnJsYectGe/RVl//XMc//
qDD81KGVoqHcmGU67oUs5RWF0GWfnt/qrehxHiAVNNP9rd/7YwSxBXHE0qXzAx9JV7MpBK1FiBk2
zJDAMCFDOp0w7JCBGgStcR7UNoQdlr/sSas+827EfJ7bpnkec8P815iY9beRHIpIlKnZN+y12fzq
tyHNs8ZAPbDlFWdk2sEnUziZHnZ1Wx0dnug1edzbN8cVrXUNZjZy+ev1FWs7EFOtjeqhzGJcWsWY
xjcB5xswA1TRsrBVVvmPVKjfb4Dbs1eVGGK0y1TgsZgqc/KUesiogX7yXH/+XODiejHmIo/46O1f
7w/Pi/n29/UQFPK+aZ67rPuv73FNuxp4j+rBXhx8+LVoEOGW85PZeloHI1xjyxcH4p7DYHtFLf23
S6N0WLuDEMXAV7++tKtgX7BFnB/Au4vD6GvOiqVyfjStLnbF6NhHfUr8p6q2h6f3b3q9qdfzxMr8
tIkjpiez6nsurlwZKN0FV2ZZLz6CF+h6YoeorWqJaV2Rif3lWrTmsZsBlLeRWF6s3UnbBXNlz8tD
MRris6H84byCsEYYEYB7r7SI/zJiuRjqWtoOcJEueXd08qYC0fH8QGIXEQED22CDwM9xRGCsj5A6
ig6a2vsP86/XxFYQoJby+HPxlchh0gLF2fOByeMHRC3ZbnxhB9quKXobOtIg2uHK9vhvz9SB/oWs
3QKG5F48U4PKkQVimNuEuvnQms1dLQrruZzn7+/f29t1jK/ijwutQ/iPOQcH5qoJXuYHpufVwZ8T
OtxD7enHynuKiT06YKt0frx/0TcPFKUIO39Uk/g1VoXd64s6Xbn4ZeapR6fPOHgHqaSYEheB0+2y
BpUOzCBMm1fe4m+n2Z/fBBQthHXr1G+scqhLYYPo2sUoPa99QhFsgb1bwJ1vVVCye8javLpvOojw
x8TMzUOX0vrY+Utn6MfaNMdgn6SW6E6L8eK5bf+SpIt3b3e12OE9X246aW66wdmU3oS9N3a9dNxU
yp31/dxZhcZJ3gH0Td04ADZDYFL6kNixOgxx0vUbNxW1GyZtDo8F9Y11byUpLQ9CPvvnKYOGQWD7
LD/nQWrF/1HESJZvda7a/5pp9m+UOWF6JwYzFTilTb+48tAuTwkczTio4CRCysUMinjs9auy28mL
Z8TaTz1HBcw7SY6ZyxxmFe+NHlMXsgKHBkpO3eI7zTzK3qUjPUg7DmWqfq6Jify3scO0RunFXbHp
NvrxNyGgbZsKz4+HJ6OWgY24oiF/Nq41wlM4wRRRJXp55WN8s+tar4kUaD0xoQVCmvL6ISQU3jvZ
NNOTrI1RhhkH7XGTg8ioKRct0t56RjH9FxDO7G86X+i3SSClApkx2QT+GkvTo1UiM7W68iwuZ4n1
dzno2vmImOoRHr7+XarFXWHFsn3yhqm6TZYxPiAsSpZ1QaOk8M8PHo9qwCpKoBzmvovFjBqBS8gn
1RjbSa3vcTz6P+zEkklEi0SCEvB8WV0ZfZeTE/eHjG+VAnEmBGhgvr4/YQ0IFLxufNIqWsF9UHfP
yPH0nRCl/NEzIzbnEq6MvCLeX+e8VxMFArv1QMzV3d+hQK8vWwEwpN9ma48WpFOxNwfXu7NGX3wx
vBx4WsWkz3RVe805X/Lm2kv9ffB+fXkGNqpJKnjIrr1LTWEfAzugeu49Qlei/eEov1RfljyZncjp
XW94EhYpYH4lHYZcEz/5hqU5h3lOYSCZ9lB8qxIrC/bSZpbd084VD/6cQ20pTGGI7WJPZMUOs7Tr
iGaLmROH0dcuh/zR7w923ClNcnbAuqb2BFFniK6JdgWQYxSGHCPVUt8Ae6AHT/68atGXuO6x9SRG
vtXsKS32RcNIQOQ/duNWJrFJ0H2ZacOtUmkg7+gqBD85xvntT5nPs/0wE8zRfnQAH3DdqZ8xCIc6
3Pf+1o31wP/vHwcx4xedlosGFnEfG4jXrzbTR6/zlyR4hEQBl8IDP/NIJl51bs2sdbdEYTTXOK9v
BjHxvEiPGU4cWzlVXCzlCAYa4BUUQ1Wddagd8tS+G+a6pOeZuMlK9qEz8slIjCbevX+zf70y3yr1
Dcpc5qUHGCjIQr16qp9Y9SRfClVJfTDHO682dOjPM4EGZXxdxbhOBH+OXwfPBzp1UCXIvWHqX0wU
XiFYiFn91pYISOJeGM4LEAwvOHVkT3g7ynJyIqF0IZYx1/QzQSRasxnBoKQnQqPc7BT4DbVTfcqG
bxXd6Wubq8vnQsHrtx2bycWy+LUXa1qc5npjEVT3NBZub4cIatpvQCH7ZhvPtvqmnDl+6OAAaNH7
7+Nyuv59XUz3q7OB0/ulPSXtJ8Qrqk6eNSdu0eM08Br6yf+YTWmzff9Sbyol/78WonQWLQzol3nN
szTQGRia9tSrVpwHMbTfpphkPS0zjU37P87OY8dtpF3DV0SAOWypLHW7bXdbsr0hbI9/5px59eep
XlmUIKIPMJuxB1MqVvrCG5Qy1DapnTrGqsZpPjqQG5iHxrBqZyFen9+l4ncI/rOmQgnizZ7t/lin
g495svdt7AZb2094J35P6jSjl9qjeqMLMNAq89tJfUpDnsoPPlq8VSrzf/cNgriqzpZ6Uuy4sCCA
ngdPliP4FIj+dLnXXyJa1xB06cQtfPnbCYsRubh5jqnUzMuJvsrdIyF8dUb8qT3qsVGs+7TvP6UJ
3He30nidZd8cc1iRZr17vOpiNlcnj9mCwFRUWI8wkucF5hAIDbIXTXwu/UTeyXUvP+VJ6wEIaCID
nFbfbZpIM15wRKw21MazhcW+3eDvPCGdEJtkEBD+9e0aB6Nng/+Mz3439idJya2dAXB9E7e6tPRM
3vvO7G2RHBEFovZwPVZt0S7xlDA5D1ORbbvASH/Ult67EuyyHcS76QelVxzrmyReykFv7w8hbW9C
lRTKHXB1roduy16iDe3EZ3syQftXTvQqB225KUHHHKfaKS+eRD/m8drOcyZ2MuVb0DUW9jqCNnk9
6DCktG1qiuMoaMGmBcGEEHCooLWwCsMoHlwgVsoSveHOTEViT5McPQeizFmVU1LQmKrCPD2D+TOP
TTs1b+ysiWgWJwVSHs383kyS//FthJiOw4elWoP/7ezQRo3jTa02ZWeQFkcafb626qmubNTeQ+3q
8We9c2QozyBZTWlNCBfMt+zEYUU1Nz3nntf9TL3B2Sg6Wja4JxcHNLzVU0Fd6gduWcozBO6lVb0/
PKCjd7Y2deTrVeXj+8jlmKxqO6TDaWgrO3OhklDFTdvc+lqO8OUDxaNbGJCwrkv8N8yFO/LeIlPW
QNRahm4H9P76NzThQLXai7OzB5fwzH9Rr2ML6dRmkFE2daLRdwcprz9YGxP7GdEiglwT+3e22PWo
RRo6VV+E2XkaTX9vOoNsbpC6rnd5UZv+asibciVnDoydkgTr8aLfO0ukTu8GXEB05tuajDWKOazZ
2RrBa6164LYgTerhr4f0VLLJJ3R5F/b0TSJNHZK+j8XRpQghGCXX8w06IOZWqEWXQlLHltJyBVM0
7Jtg0xgI4oBaTAAS+or0aeiIFHYE0MbRqmCVgTKSo2Qhx7kNEMTvgR1N2ogoCmzk69+jGgFmvE0Q
XkbP14A65n3n7UKOCneLXoDIDMiDho0TF6G1kYcmKtYVrrrtKqQaZi8syM0x4BZFU10EKqrop8w+
ziiHnt2pmk+cGDV/RhANT0GP6+uujQa0UppaxiMlAwZlrFpTjaJDZoENebwp7v4GqsEySQ/GHvMF
0kac0mnah5eqNqZ1D89jLxVh8iuOu1+9PFnfQi1FATXzgmnll3GwcL/fnEI+AR0tnm3OBB3Q2XuW
90WfGygdXjLZtzaclzKiN+xV665pnB8KLfsnJNTChZD0prQBqYtekogZkIilLTm7gHIsSKc6qqQz
GnzxOseZXl6FBWlcojrht1QfLGSOy1EAYponHcjBvhlj3EN9uX/p2ZgLteR7i0B7XJTq+UW8ONe7
ciAhgUlj+RdtQCrEDTJIFcOYTzJKI5HsauloPfleXO3z0c7XnNtpYRfchBV8D9GbEG0i8sN58q0Y
goZrTkgCm6H/BorHOQt1rqfE0pNvpqSbqPmEZfJnmOL+/HgD3txKDI05rcmxJAWiy3k9d9C7WEEb
7ABlqPM9akg1K1FSTCrD8Wh0hb17PN6dHUc6Ss+KmqhN41v8nn9Kv9oUKh0Ij/BChNW/tnLSkIqp
8soMDXk9GZ7+OfDZDY8HvTNJ9rYOBJHskNqG+P7/DBrbMYrWvRpdHER/X2B+c62Uiom0eY1ltbTE
zro3RyyQkATg2/LMiL//Z7iR1MCEVRbTrPZttEWlaaVSdYAXGqCzafoggjU1cRYuV4P/61UcDlOS
t1x02jFFu3nVpaKHlT7Y8SXT8HeTswBptXaS4c7E1Fsef9B7M3QsEYiCYFCIEK9nqLc1VyqsgXNn
YbE+UKx+LZQRKfApssDcGTFJrRx8eTzonVOiquhq0BtAjYAm+PWgU2BKmtyl0llqJadwfSeKL1qf
WWs/Mbo10brWrTKwnycrMq2FE3rnJSUWpQprAhahOD1v6CHwIKuRYXpnP8ewz1Wh3FTwnio1QOZZ
8UCgmrgnJkivo5TrZc2qwESUMiz8azdukn73+FvcLDYlcnry5LcsgojQr79FQOA4FuD+z4iBywdz
NEB9hnUn2+ukAXiwsNw350eMxr4iARH7eu4hUamqH9etHJxtKXQ2XpfKu9KLj22GWgxi3KPz+nh2
S+PNXmZPLYdmgDZ5bv04/DtZXh24Vtn1KXq+5u8w8Rv1/zFDNNPIJMHHEJnM9hYmRQW6PXpwDsvi
ly+1cJMaK36rgasxwSz8/vEJit6eAR6M8v6800ZTOIooN0ZnuanDr6BB02Nq+dVW8uiarwgI7ejw
eMTbDUP6qFAYE6aieM7O7vnQ9HvKcEV0NuUWuwmnU8AkypQ+uiKVl77mzfUAW5zEkc8Jl1eR5zVA
G1lHhZprdLYj7joJqL93zDqrKdZDlY7T2rY87aAEgK23j2d5u3EYWDTfqUlwVczFUZRRjY3aNMJz
MIAqW42Fk0hrSQ9jZQMmv/4GzQx+3+Mxb64lMVnaiRitc0CA614fRSgMKIh6bXxumib/5oWQY4AO
O84nSxrsN29Kxv88rUoxLEiCeMl+6jaipspFx5ZCK/wjYofZuuZNGOpSrMVnghvvZ1rZSGmngebv
pNQzfqMHGCKuUQ4qdO6A3L0e62EDiaD88H3EzzAR7RaBPXiJWSDp4UqZwsyKzjSmpm5TRUbsb+S4
H2nSSdbb4y9+E6+JOROviggSnbH59oJsPdZOIcWwXWS0h51sqH9XI3Vbm/dyGzqUDFwge8XPLPPB
vMPaiM+Pf8GdfUbu/B6wCz3TeYExDYPJjidqTigRtOqXYiqCXezTGlrhjOBv5SlJlI8GqaKcyRNE
Y5xzddN2U2hqDJJmxOepbKt6XfoO9WvTLvJXCYLaHkqt8weyTdPuolbzG14DL1jAMd051jSzqSUC
FUJFdh6mJrhKSAbWCGdgmrbkFoqVPHeV1P2RKSs7G5oRvX2BY5ovnGpRu7+KbJi6zZ3M2wuQkC7K
9QmD7kkAV3nJOdWjqN5EWaeOe/CT6cKq3pkfLVcyE8oR6C/M95XZgrBPUz87O2GtfTcaGyYgHPVV
DXfojc/hvwwwkBdenttkCGQd+5j0DzsdSk+zx65UBgx8vCg9Y9E7+L9iTy+SHdKhLQUoSfNfCSUr
fS3zrLe/5VZHf0FB362Cmdu1BxTWm2kjlX20lBTdeTAQzIE1QT+U3GgebSEPrviogqVnRSuDYFPA
LnJpi9jdCfnvaliI0O+MhiAwWtZ8fkgS86ZrrgN1aAtWFEZbW34BeI6qJTVPK/7PgNEXLtzZ94Yj
+SeSAQ0OG3J2Z9MTq3K5AlEHxa2DTa6RY62od9X/k/Ao+/H4srizffl+7F1wPIg+zJ2plLrFPQYP
CogYhjbtAg8noaMXZfG3x+PcnZQmTNRQhSBKm20kpBvyiKshP49FXPxQHGhOyNLTJc+VbuEGvvPm
IaZA/QanZ4TP5psDhVE0fJCfOJv21GIgpZTdCYqYsk8mzJ2y2lTeULiOtsmktQuycneuXt4Z5HNJ
XOnvzPtZGSB1LdDG7CyXKWYGulmx/2PP2tUQWl/bJlqyz75zK3DbiV1C9EtzfhZqDyPgUC2x8rMl
++pXxzeTdU0Whg5ZEj8HXlH6G/pRQDkfr+a9eaLhB9aE9J4bSaz2P0mk0pRNOGplcUZRoVzhkBBu
Ci3O19pYA9JHXXr3wfFYT7DoKu0FcNr8y/V4yQh7qRwT5azTGj5hDlADbtHpvMPzhZhawxRd6hfe
bFhGEWedEhRFG8SsroeUdJsyOw4UZx8l1W2QjPVLHDQ4EaRDDZj68fxuIyUagjRtQEWiTY9E4OwV
SbQmB+atqOdIGetXKyv7z3YPj22bpkCQkAwsjHLfKQps2URKMMQqrQNogSVZrJvtJPqSXAVUwIgf
CN2uJ63RdkQuQdHOmJvJe+inwwXbI0gHdpdhPmjsMCuLluwcbxDIxEpUeaBd0A4VYmGzyWdJn49+
rKtnfKSSSxR0CAaiEfu5HWsVZtUwlL/lQcONTm6mS1ZU0XrwLazKsEfEZ7tEq2CsguHv4yW52eL8
KIoytGgxJqRSMvtReRzXstwa2lnKkvB3V4eJh6tF76jwjz0/3VdhBfjj8Zi3e44x0bxDTwp0GcpG
15+/IVmP8sHUzkVmW78irPk+lagtwB8L1M3joW7ufTE9wRsAri+ElcRP+ecEQ1ScxAOqn7uh15sV
citZsq56aUl97N6OErVbrkSCQ31eTfXtVtbL0TcwRkuKJ9r6+k+/wy2k9pX6PwPbj8RtNW3pCbi3
eEiNgoUC0ICT8OxDmtI45DG/6Ny0cmy6rdHBPQxrdFnor1vfh9ZB2ufxB723dkJJjuiMu/8Ghls1
JW0Mv9LO0BD0J8m39HKX9AP6GHlnL+lQ3q4eHRMmRpTA5cRo16uX46krpXGknatQU6VPFkoZ2qap
atn883hWN28pWRPgDFaQVg2inrNTADMVwMxkYFasyQgU643Ix53Yk78G3GXbzEbhfN1rsDyQsLWS
hU16u3kYnXsR0X4RCc39g6kaFlnQmsa5CBX04aUCua++LPdoCFVrHwqm5DrmWG4fz/l281yPql5/
3CQuwyRRJUaVx+41QPHlkMOHgpehGv+L4EkvPG73vjFRLNctYbqDRt/1eBUqBz3uheYZzfZkk9hq
sKGUGLql6dfPCJOUq8hDsBkLmPb/MVPmSnEAxVYeO7HN/rkEos7HT6edzDP6VThwJrocroJsqqtN
7iDuFow+bjgf/7iis0WtjvD2psTeDRY2i1Vinssk1vew0LyN3mJluQZSaIKPjc3y9+MR720imowy
ESHdPc7N9SSlEYhijEXXuSlM+9JVg5puhxD7nVXkq5CnlTSnqdvUKA0v8YDuD82woCYV9r/4+3++
78CMSgOVqzNo/ACzJK/Cu7Cie1hVSn3AoYkvD0Z/yW1W3G5XKSkEB8ototiExjH229fDxuNoZxHG
ihckPeS9gdTPAMwt/2vTUmvcJIEJDFTYWiNW4qPIZn50PwMipA4t6Hw25M75rNuukSEeS8WlDX0V
Qaa6uSih0m74M29VoOr9TalG7WSlVbAw8s33FvwHC0wurQ0++By6oOWDUSPEV14iP8pQaFD0Tdl3
+U7rwxANlsI/hmlSLTzad742yCawQUgxArWdtxvKorAh3dXVJajg7FS5Xz4hCVjtkH+yN7g5KRtM
7YsNtqDlV71vpIUzfBs60j0X3UFho6yLZb9e7SLzDSdD6exiosDRovggOX9NULnTi6yNk76zCJaw
TTUNqSZ0CbNsL+F3bh5i3EYX7uubN5CfworDYxIQAmOucloMsc4CxPUFxhTGp/6kYTY5hr8ipTcW
Kk7qzRMoxqK5AKyMuh6wxetp+1WEVFmtVxdoloWz8glrX8feapUNpnf1UzW2kr8hmPXQWoqCDPMm
oTtXYvJD+SkIoUbqgxTVOA0mlO65+6CW4Jzk41wbSdZnLTAkb4usoomYdBE108pp8yl00Wdt0dOC
uW+tgjyeXpMayugHbyymRsmF1xaMkfDHvp7alCBA0WAOcFGRTV1PuTBgM51qHWLedmja4hNxXbFA
hb159BjThrmJ7AyHiLvjekwgkQAxLb+54DZqMVdhpz7QS5om5PBku/h4bVgMKJD6grMApnx2SYEt
cirP6JoLWi36pahpPnL5S1vfkqUjBUPALl1bRhslmrJ0Fdhai7oIdskf/tTMmDaoaAY4dJqvp90h
4ZEPctFewDUFL/zSH20S+rtOH9KN3Fbq3mvUJTDXzXuPYLkBqIP7GWlrY47zGfwI7tigt5ekRKl7
lXOmwZAYCMy0o6wfeyu1d5qKs59Lzen74/m+09yu3wZR7SHX4h/sy4z5OqtFDeW8Sy5Up4NvfSyn
e3uoWmtVZn4GXbisxy02wmhiNWnQPw2KU/0MGsSrpArtr0NbKy28uU7K/+tRen+J8Kvatsi47JEw
9l2t+BzkW1lSnX0Er28XtkC9FyKI2/uWGZCwAB7niufSu16yeJS7CkeV5GLEY/SjgZv11CDlpro6
MhkbKVGStdLSWIATHLjlpKmHx5/wzkmB+UJPhZIEQPI568NpvDr35Ty9FLYWfC5RVfsUSFioYlaI
hpFfWAs1pbmbO2hD5LOBzbJgyAyr8yVrkzjBrF7JLjTRq6dateI9dhgdSpfT1OEWp+cvjuMHb6Vq
pa3rdaMsrTJkm77E0FY/JQgvvY5TNbToxOnQjSerPFOqn9Zg7511YpjNGsCi9IUeZty6eZ208Wow
Jm9faWr6qsEQW1njhB5pqvG+hWmpP8VxQCb1+LOqIsyd7UzR/iP9hY1Mj2x2FAfJQba1UNOLAw4Z
vxosZrEQMKs8cxuj7n+ClXLQ3Y8R1KFPp/kbTLTj4iA4/NoW2xa7WaVdEf6up0L67kyBXm0hpumG
OxTUPARQZgzdhGN2BK6DbpSlBuZzoSaZtHo8k7njyfuCsUzUUQRehs7m9Q4t6fFUOZbghD1hVW10
NUKksUDsZKVSNN6PlpOPa8jjxid6GZF4XxTrgHyt9+ZjCf6l7vX+lybTPFvjUJ0geppO5laVpWSF
isv/Hv/Y2WkSAss66GRMueC0AXmZpQBAwAGXlrp3BDRRbmncK2uqBTkKqBoUrbq01h2KWzuUSRCD
7Zpw83j42WF6H55aBzRkrEhgPs8+VeQlNaB/B8VOLc52eYYVTqykVDxsOyBWDz4oUkCVlKY25xb5
IAp7xIjXS1NMnlVl0pQcR2SGTDBcvWp+xXzZloVwslX/SVFKhnWYRIvU51lw+j604G7xzNKHJOGa
Dz3GXt74Car+qfwJWYs0XGlAML5JCI9Fq0zv/ufLwbjwgefYkPdhSXtI7kAqKiDDr4dNPduk8TrS
w5flUXO1Ps539phFX4O8z9CAgsm4MyuLzWY0qv0pTjt4cgUthz9mhdr24+W++2s4GEBDQBeb8rxe
bagYSwmM+LGppQArlCH1Nl2baG+6hBC4i/egKjS2nOlMfzbiTu+LOlrhLj1FL5S6m4W7dfYUv38c
GuRUiCi8EorMtp9Z9G0np3J6bNL+b2jW3WbKKlS4ck+jakSLybVUtDnlQEUu6/GnENfZP9edGBpC
uuBOUoETUez1uiT4+8kVonVHKaC0awZKPrrcDr91Xpdvj4d6l6Kfj0WTAIUMastAu2fTRJYqa7s2
zvEdCNKDpiXQ7rOkDr/AkMvzt3qo8h++bEnBFsIq6NZV0Sj+d6mhAHzSKUioayCAueECUC7/9mZn
fWu1IFa2MioX4+vjH3vvuxD8UngnPuKNFRfWPzlzUk5NF8Z1cexHZXyrS/8cjVX7rHmmt3BP3x2J
kJcQwiZ3m4e8KB6XtpT5xdGXZHU7mb6FIC5J3CYt/D7ePp7WnZ3GlcOsOPgQgOYoJQeC5uBpSnHE
hB5AMeJ2/XDA6cP/1EuVgop2p6WvyBHoyJRMqd0vbPQ7c8WQgcI+BW3bvC3sy9FEIS0ujk2ZRi9t
kJqf66nufyhyr+0/OlMGUohvecEAQswBhlJedXo9Zt2RSB794wZnUSmTjAPhRPIsSWbwTBn/W6v6
S6XmWUYIZhOYKIfKgQFDc3hOYiuzTrY8REORFrbDp7RlP7siZV/4lDf3OPVdmHzUzbhOhZrE9QZt
7NAMVblqj5OVKJuhkVT036tpJ0ujtGqqqt4Pfnl5/E1vXmnB+qUDZkOHw8ht3iExSaqtwjSKY6UC
DF/ZTVJucpRZ3+QBp0dkzXLrc15UBirSno9sWFwlzX+Pf8KdaQM/g8lFligs0WbvSI3MZqDC8TnQ
erGQyO4LLO3VaTpFdo+BS04pyk3arFvYTbeLalJIsmCjKMTBN8QEOYsjo0cL7Jjjbh+4SifFX7QG
kfnHs7t9mNg7BGzUmSk4C2LR9apKYQE0CmPvY+BgWvOth5qAzBfglfxcTY4yuGMYhah0O6EiHWJb
zZptj3qZ79p2kuXNvmhx8/36+EfdrrqwmBJodODIDmoD17+pArvYqb3UHZOWCh61yhJrcT0eDtwy
meZ6zhD/9SKv3+BkUxy0BvORxz/g9uPzAwS0RdBDHWueo0stmrytkfRHRfa1/7RR0lpXSvTpwyeK
UjBAPFE6EmBvEST+e+WbfTXWhdUdO8QvfyRacqaYY28AWhZPsOf6vRB3XYxExIa9ehTpuAIsJwYB
20IFYrbiYdEgB2uqw3Fk137G3q8oViyG3LpKKTQpwVn2b6HVaMgSNoNJgKh45TbDjGxcI8ZBaXNg
u4afjFAKABCSr5BpJIOx0ow+IrSL69papwo0yxWaqGgzwuT28CfA0Vsn7KrxB7WsCqJcHAGWGtJG
OTWKnHlYcA52l7rB5CUvsGGD4jW2gezRDxgBa1td0775jpnxv0KFrHhFVLhCT5USp/6mm7nUvnCg
7H0WjrHyU8H5wfk7dUpNUidp8IbasOvNJ0E0U1yqW5Xpdgq1eLLJADIsapwNm0zKmwtaHMXZK1qn
OJZGrv2CqVJD0kyzclRd7gclW6MVYBqrosSqkL5um+yKoWiyCzGn9DdDxdrZC69N5DL5LLkLExJ5
xS4d/hfkg/OkZ1iouey9xkZj3ZqcXQeCyF75htI9OUOoVi4OJdU3PRrjt7ijio+HuedgSdDVQKo9
ZCqHXY6175sEi4vvhb2C7k4I5mMUg9dUcJnUwVNBnOnR8DeOwqCkBE3pA21LTAEOOj5Tv5La6NH4
ryxNekbau3uNUIwtf9Dn7T572Kp7azLIQnU7a/KnlwI2QOlqamX1n1UoIZJLhSd89ZCmi1e+6SXx
Ri+L0j4oZYO/ZRmluODVYR9g1mKEafU/PhLSwyVdrWzVRjaFPcwX7J9ekrT5QnQzz0J5Drk1BBqd
eAPWoDGrk0xI9JrEltXR1nr5HNhY2ruhh0qqG6UgyFQk7MeVFKV68wyCZFC9FQo7YoMVrfySGI6P
dYnXtAMGpVRht2nD7A9RMKHC45qkMAhKO1oxLV3EIu6dHUvxayEM0xIDRzl7XmM79KlghPXRQlBs
bWI/27mpGuWI6LctCFZr+IpMX45TVpV+qrHNhJOkKscmruyf4P+mJQjcTeTEZ3RsnnoeIAgwzuzd
6xDDSRvVrFCmxwk+8nRkKEepR7fKV8aFx25eyxdrBvGMh05Y0IE7mCUFMIgjouusPnK8WSjen6FH
8RH0JB327nOqIDtf2STJVpKnX4OhDLZeAhhqYe/cmTOSEIAxuPjJUeapqkOi2HZeja1gPZo7HCC6
57Sqw02i5crCUDcFAJoXjGTRNyEOhzpxfferIKEJOXr9mFZq+SWJMzwPOn/kZkjyoFRWXREU3x+/
ajeRDFQU8go+MuB26gHz56bIrKYv1fKoK4HxJY/S/AAcXHpW83T6K0k+0vmAcpf2tcixrva1qQuP
P4GSFRj3OSot6jI1c5pRP+HIQ2kXEXjzJ5SiDi1cE4YfnvC1vzVCo65WBLfj7z5CX2Y9To0UCm8T
eeHNvfnuJsJkFph7YH8kBXNi/JQ0NVGVZZxqujSHiYRl2yS6tFbUVlqpQ7eEuhfHdjZ9iv0Uvqkx
UdubV/emzgSkUAX6qeoMY8N70P+JErVSthOujjkdhjr64geoTj1naYyA0weXHGwjX51DIqJJ+EfX
u0wf62BQcNU5eQaHuEVIDbGBqj9VhoH4OhK76WfdySV5+3jYOx/ZFhqQ6OaQ5CMAcj2sUQ6a3bW2
esIZw1mlih1W54RA8U8S+Jl8jkz0DB+PeBMyCnkLgHnwGkRLcg7nHAMMdSXHU05WOKpnuzCyrTIp
6g6VEe0PNpYOBj7Y/iDsrKs7ndJesQDDvrPOcK9oOsPc5P6ec3/8vgY3pWrKqYJ68D0dWu1VquA5
4M4n7eN0kA+J6ZfPhSzYzI/nfnNrASBjfdEehSZDjW12rtW2SflDRznFYzPWLhap05taOQiB+yi6
LvQfb69qRgPOhOIB4wE0nYWPNCT7HG66cuKwCmleCVEHuOiqGxDjrjPutT1EsOxviS7+K/aaan8Y
1CH68Oe+/hWzOesdSHokPJRTWXn+xchNrszCmjQ8arxh+oEssb4qUt+vYKRlfr7wXt374sg9gHpH
ug708OwbjCnS+9nAFx9ajw4S8v5YzqggB2ljWOHC8t7uLKQxgQoC7xdJ8ByF7admKpulqZ4CuY+1
UyvbOJjkqX/A7tAMMZjQmz+eFE/hc+Llbbaw3rdHmRqdoQLRYbFpyYqD90+OokXBmONDap6kycMV
ykcqfVyPbTi+WIUVrmlcGAtyAHdHFLgVmAWCXDG7PGyjb52cWulJy9Jik2CAXruynClfCqcyN52k
qh9fTfJ7Sky8yEKGXLyb/0xRbxFVQF/WOpUK/E9t6rV0k4JeljFMasqFwe6sJoRyuAyEeBRt5mrn
piQbuN1b6imG1fgyaLH5igr9dFS7qXRjOeuRIzTicJ0XnrWQ+t3sWtFcAtdLXINH4U0Bp+8Quq/S
Ca2y3NfrrRwPMpFxPBU5PE0UDBf27c06Uulmx3IhIK4LUmNWfJXxoCK0kUtmGhfCRik8IAwUn0Kg
4ocE9aOPfllwjVyDNHlhjNPMn41nVhF6d9iQnQwjkrZFycksnLBZBfQyN0oeK5dYCsJvStJpXz54
ATMykYQGU0J4NuuzDeR0ktEZ6lidmqhRv8jmpL3EwBRXETYXhft4rJsgjrFAFxncvCCNwGhfb9Yg
5WZ3Qr06tTq+SYbfxMeK1xxHnQ7QgkIu6KpRuVTFvbOW4OzZPxSMwRlps1H9EApO5g/qqU4bw1/V
fSi9VaXhvHbYK2wQdmoXNs/tMwOaBr0XeiVcBXDgZ1fsFIS2KQHYOUmennzFE8Kr/phyZClsWTOj
zOeaoR6dPUOo/aTgjg4IBHmBQ10qzBcVD2+PjkYKhDwJWQqt9/mvwXOKoxXY46lSc2srp8IJ1R//
ELYt3be3BTkIzTRkqCVz7wow+vUC503aBpWlTCefGkJ6UCeT5LyTvXKn9hmVXZTP7X49aEhDlEjW
VG/yRDiDiUyujyPQo6iIvj3ecjdXFr8IdRBYqkL7Ek7j9S8q9AQcNpZdp2JofDSGTKVOVl5IinTC
IQwJQXS67XDlB1nY7DIyb/vt8Q+43fNclNxatC1BzdxgtsfUHn2aZcNJx6EDsDyQmBVdjMTcT2Wo
6tsQl+n+J9QwbbGYMMvKefQgyNFgJ1N7795p13PnwmoM8gX/pUWSdjolFktgneK2BqjvSrg1Ig+T
9rkf/xraLG43vj/lERJ+Sey8KhHy5866MIwGQwumZikLN/p8s7AkQp9CyFOCy0AXc/Y6D2IIVGT7
F78ZHb1+GjKJxBGcV1NbezuXUFmUtTTQKc0PvqlsJo8Cb+JOpVXmB6kJGnBz3BnT0vGdbRm+FluG
AIkbg6DhBonpTZmD5peDSSeFvNHtKWHX+wA4R7WuTBQIu9EYnw0FT9dt0Y1q+sGkU4xPcfM9iycc
v5Feq+mmKnwX9am0tWKXsgwmjwE44z9dZvk7teiGZOuMSRynbqL0WXFAukseEXD2hhXCN16ycJ+J
M/JPGvj+g8hOkAfgOVQ51tf7KEtiyQukSHtKMKPbNxBdRjfAZ2zpeRALfj0O1CQ6JRgCcIvcPLpJ
44xmnYDFsRIJZ0Mc8YbYRfrBslZJhof1pkuz3Fxl4dSkLugWcFjlUIOTfHxiZ/cl0+VniN4FFYc7
ZugtjexSyyX7KTawu3JTiR/tViViCBCDYVYuDHe73RiO3gXwS1qM0ESvv66TGDBRB9N+anV12Nrx
qOQHXfIwjc2DeFUm4bC2JMVcyzXiSwsre29saLf0NynmoMYmns5/osewLdNi6BL7SSLTR46I0hV9
KK9XD0CefWkfkfc5bhCO2SusTjScHn/p2d0ovjS4AhTXaSMQ1M3bxnDBom4kIX2SaiTndDgma24s
YztJuBZU4yjt6yBcCgfuzBkSDRLo9Dl5GuZKCQoXvhHLjfNEOh6V60SLcOOkkTSuTT2MTn7dY4YE
/vuLVvWKunC4782YbBenGpCUVCZvYpEObS2KTU8c02JjdU6yHyNPezZl5VJnQbehgm5vH3/ldwbS
1bmCVqnS+SSIEHKdc24qrkD+ME3j+CzHvhatx0iv7d9ACZW33NAR5vaNzhEifF1nvmVyPPrfh6qg
Q0kfJvyc2onxil9rknwFuaYPq8TwR8Nyx8HK/Etjtl5VuJM8Ke3KkYtxh2HKtMRcnJ9I0ZnmRhDi
N+/0PnFB/bNNq86WcrtRtCeM9fLN6ERKtNKcynlu5XCUFs7jfIkoxNBqIb2BAMXHmjcVZTWd1IyS
2MnH/XGj1BH27EreH82om7BTjpSvbWcslUFurj4mRsQE1EPHTQdYy/UMh2BKCl0C29ZakeK7aqHU
1hu9W6WVV1aEMM5bk4IuoynlDTS7kj5A1m5VCxbWAqZ4fjyYtKAxi74qO4YDev1LcmfAGZE6//OI
DSGu3Y40TesiV/rO3ErS2O+K0urr/ZjhcfYTtWEHQ7vH+/W9Mf7vfhXEMwSwidrIFAQB5PonIHCS
YQtdyk8O2qL+mkUufCRXATu7UVta0trzp/gUjbLsH6jbKt+qHrof3V6thrPW57jDaStk+PvoU+Vx
BZT0v3JrWiG/5ngeOv3h0O4zr1SzF4zdzGHFgGb9VvhBYG4SRcODl/pRoH1JvX4ydsPQDd+NQmmH
g+W1sryK6qrtdr6R5t3G1wMtWDWq7L/UhPjBFuR0wx8kDtoYtjaBNEdrrVPlkgZdaq8xEcwal/xB
0nGhRS2Rn1MPbwUZZ1O4NBTjeC2Bx8e4swNwXG/0vk+UL4Coh0PlO/7womi1iuwplGV93ePlaP2I
+ml6kwOQaq4SpDB0Hq/HzYGAk8c9/Z5CUY21Zo8EbqFWgFRr8IQ4tqxsDbUrX/xSkz7V2CiujTQt
8z3B5FJVdJa2cfq4q8QW1KGRweQXG/WfQ69Nfp/WRuE82Vo5rXIprg91JmD12TiYX2IMEz/YQWFE
Aj4qF+ICFvIns62fOSiLoGzlPLWZYa899KW/tI3Rr4k4MSd+/FFvol8GQ8Mbmxwmh4Dk/JqJB9pj
dVUEz+DcJmUfGyHoNUDbsuZOtDZHanJybq/LaGyEO6aFy7bVjHK8Do0gOIlTnCyc/NsPzi8C6UQb
WXyDOQWo9mza35DHnjO7Mn6PWNt/I0Wn1V4Lhy+lsZbaCzfXuvgEXHtwtWkaQv28XmGivSGESOg/
54bWnFSG3dLSDI9mPxgL7+7NUEi0QSaDjyjEdslWrodqg84jzzLVpwoM46dWDYdPUlmFOKhCeXm8
svOrHPUySnH0DUiDacbNo+VurPwWQJN5SpywlDZNXTqbrvEM0x1NjrcrFY1zQHoXFWU9GH442Wh9
fvwLxHe7uj8JqYSiMBVXjo4550cMfdUWZZW0z3Jgmfk6QWg/efLLMR1/PR7oXc1xPhKKbQ66e6Im
aMxWsPRh/sXY1JMOgW5f1ZNmPQ09Dh/rIvW0z2OOeI1bjkoRkMQh/7HyezWVtry71MBd6Nmm9Ka0
IL6fMVNS/o+z89yR20jb9hERYA5/2WnyKIzElv4Qsi0z58yjf6+axfdhmk00IWMXwq5loLqKFZ5w
B3KLtBvwcdQLDMLt2KBHj5ms6Xxvydfx1ALQ8t0PHK23NgLRq63PiqHgiqIbRT+QzYt5KHXdUZqF
uUl1pH3oGkt5RedIefARQP23q6UtjM7KeDxugrzCTUMTdbEdlb5RagXHlOeun4tdqvvZL14qdXIT
LfuUlYW5cYVfbX8q0dAeBCQJ3jiB7+X2b6TY6AlH22d7RgSziUyft8ZM5l+kot3b7U1x9VyIsXgu
QPRxtumcXo4FDsaJkRtrn+WqVp+VeJSOjh37j0pQqcemM8Z/1XCcNj7g1aC0o6EhAPXh2mbMRRI1
WIE94MCMyqQ1C9YXeoGmOiQnpSvB1wHxsXZ9UiQ/b0/16qCJUYnaUEehtERz+nKq/lSo+H238nOp
zCAKJSOafoAyDO9vD3P19UBOEROxW4SJERf05TAlPTIdbwzl2aptHGzVXM8eiV/Nz+pgKYfbY13t
TMYSG5LTzKyo4V2OBfVulCOMiZ/HSM8fOAPqET+Y+cGIUGrCEygvv98ecG1yomaIVQgoMhKzywFL
OaIOFvf4YiPBJbvsXpTlZ4BW98ivDFv75B0ffHFjkdLzEvDEs0AgIhcnHZItJMDJSF5mP9DtfVxT
Ht6PTtzR7lXg+85VpTmoRRv196I0kzMAIFSNAwQrDLdwMApBNdjBoCQY2y8aSKVyl5lQqmTo54NL
nc2SfmJEYDVQYbCA+rsZM7biVFtp/5PAzc/yY9qV+DP3aZd9H5LB/lKPGjGinE3g/bHijkoPUKyE
q8TtdX7XmrqcuWoIDL/gjbDay8DeR20DPEOgPJuJKTcOOURtz3hUka5Nh0AL7ejRwIrolVpbgDdm
EOifYq3Egj7Wif3pkDZZ9wARu1Tvk2i0KTXFhjW6WZY00NDRBnMww1DV5HsxoBeXH2q66MNTlqJV
0ewmpIZr2NSRWnRfiobl+0EkrER7v2lHaeO2W1wG71QewhciCg4NN556uaV6tMNQKK1Lz0wV6TwV
Wf+CbCru7wCRDqHfJHel4Wcb67ss+v9vVO4AKpqwvmh4Xo46qglKgKFReLRs0vuRAPmux7n6UegE
PMlaPn9PKITiQyYbD2OQZrtowlD79kdembl4VKCrgDoic1rcve2YyYUMBdKrQdS5yFKijzjY6Q+t
K8cXTZvaPc+Rv9HzFIH4h40lJk6yzH8p21HfXgImFD0lqa20xusLsz4M9LChQBXTfRiq38Kpm+8N
DDLdPJv6jUtfXA2XAzMgdEi4UJBlmPflijt4YndKUwweizvct40W3HN7SYexlH9lpd1sXMPX8xTV
OdFFUWmkOMs+Cth3bqV87D1nAN5qmTBdqske94UVavtAS+PPDYbHnwen2yrTLZMFlpjYhME5vlQI
KEtezhQigJKOUTt5pe/0Dx0O4tQEdYcmXap8k305OZZpksG8qQgzY8me9g0kqbtRUrfylsV1/b9f
QpCEFATVGKr+l78kHOcqK4Z29PxxUn+3BBx3hlbHXlNVxsbnXUaX72MJVQKSTmRGCSUux0r6SDJT
o5k8px8dcvJonuE69qgi7pLZskM3LUE50jTLI8eNjHL+q+sVTCXangbHfVg44TeiLCfbdX5cvWol
uov7qBw16SHJhuynYaCp6Maqkusun7QNdkPnG99un8i19UK1hw69KGwDir+cg21PFQUBY/RYUzp7
UwnmBFvWqTyhilVvxCPXB8ISIvgkHqLxQ2H3crCwr4q5habpWVbkI/ZS+8lhzmY8LHurxSqnUu1h
i8AhDtnlISTN4UEhRHlHISwOoRH0KZjQTvEy3AR3qib1e1LFYHLlSbYfwzpUTnmFZmabqHNAXSQZ
N7KdlUkDtKCCLVYYsbrFi54iW2eibqt6A8nFIVbN4inLJtkdStn8N4qK/svtL3p9x9LeJE9A9YUP
esVAUv26mkO0Qzyptf2DaSXZrmHQg6nUzlEKymBvh8i93x50dZLv6ACAfyYNg8svS6qAUDIQCK+E
nHrycyW9z7qsfTHmtjzkbKeNs3e9bQFAiJYlOxczgauHpHWkdIaw6wX0mc6wjtrG1YJO+TyNvaH8
WcbMOWfDihap2LYC37iY3DxrdZ40mmfltRLCynAohQ1IDdQu9z518qIljQz0Ia4OWBtYn7JIsv7Y
I8ahGkF0hKQiOAFO0eWPoFdZohqkmR64DyVydVTcTxNwzJ0RFPLkdk2GhIOxKeFw9agwrA2nivK8
EARZphCZhMSpAUfEy2d4BiZ5MR1QTBL3cSwZnoX41aPVqNPJxnfx7g/3lCNGpbQOypFweJkzcaIl
KdRmw0ONOv6JuV384Ey+9Vkv1fwwRNgR/YfxQO+gz0eFnXrB5Qrb02hPPOKGp8d6zrVt0f4B7xFH
L3ZfhKcaO9WNGV4dVWZIUEJATv0QZOMiHEJOB/oHZ9UbJWn4lpcFfFS8Ao6SUtP4CfP+Ww0MbYtK
vjIqKgeCB4krCdUXcZY/FC6TbB5SYMCSN0XWNycM/F2hKN0+Ewm+MBv6ncltswVVvjqwXMHkbXSt
cZ3gPhZ//2FQyvQptoWq5MGHyH6Vrck7qFXlt763rG+3v+P1lhVDUSMVJTsuwsVdZCeyTtY0SJ5v
RvJjOYTlSRtD/VxrOEgNuk5y0/YkcUj9beH6V4emNQzSTaj2LEn6RV92yhiFwVlDe3D6kkaN/sUx
MrxkU0g4FYIyknFUnAzKSz7A/Nm4qK5uYVEFf8eNclmJ1+ZykacqFrzaOjzrcVn8a+dT9zCOVvUZ
0qtsEHzZW74mqwOCV4VEKErgS4VJfXSkwSnV8DyGQRa6vYr6B2ydH4hZ5q4kp8bGgVnZRULKkpEo
IMPmWEQraVtr2RxojjeVUdAQNxFM7KQO9zc307mCNtZzbTjsSdCPfAcVLguVvYlt46RZPq1PLTkY
Ff1LV1Z9+U6th7T60ycUs0RqbdT3OJ3XKIa0tPHo9Geam+gPK3fd2OvHtkVEdGegfWLszaas7m+f
lJX5MSSJEaGYwMGql/ulTMySADYKzqXRwZnXwl76WqfFOIJAqv65PdbKVkGFEroCnnXUopb0j5CG
t2Yhh3CuE6fc00RMXkGaJad2auMjGOvf/2E41pGyqU7CueyVSJD7jYlr+1x1c4wyZNzqD2pct8dA
MWYJHhwcmP8yorCTBZpBnWhx+BBO7GolTsNzqhZJu6uDLOofmji31H0953GC10uCt87tQde+IHVa
ke6wuryWl1+wD3VpTmg5elKcSvJzhbtmvsPva2qPMH+NrSd55engcntHHaFwcIVNAPLZhJmThWfM
c+ki0h+R8mPtdNJpjseqfEZx6TnBkWSDV3I9S5VTwbPM2X83M7ucpZLVEdlzFp3tWsVrAIyrsSvq
kZdambaO4epY3N3geCn7XZW+1UJJ8ByqonOQh+o9IGXtCBy9e0a8otg48etDwWeQGQxhgsVtVre2
PmllzbRQ0y72YyGrB2wVzM+O7Dd/fpexhlzV/28w8XR9eIDlobSlSrbDcxkPQ+UWVj+1bqCasXRn
x/lWQf96ozAa3UPhjUBws+Sz15LSOZLG1Eqn16ddF9gI/mQ4eWNZbhcvM+IhjznXxdufHod3GCW3
jADsXPHqlCoIRcs2OlOxje6UtHPOIBphAoVSseWQvvL1KHiQacGcp7qzfBxKEwLfEKrRuWNa35xS
A3riW0KGoUj1P013eBOoBXN5crOIWv7lx6vUaczqYQ7PU6bpTxhJSc9pO6i7YWq2Mrm1aYH+sUgz
hM3OUhUbBZsU5SApPM/hmHHWmkbHHLsbmmDHw2CFGxfY9bMgFLfgXyA4izTdcqPE7MtONZP4XKO/
8Mkcim9DaEpwPTrlLRq67svtDXIdoF0Ot4jxJ7MIDbQMwnM+zCCIQBRmPD7D4Py0G7N6dQI4RG/N
UMLlSvhBh9ujb0x2mdFIEa56ThPEZ7OPeuoBau/6RE+fpKGecTfQs41tszYe1yYvPCef4q34+w9n
Pvd9SJC8f2entofHxImlr4Ft9bgNTsavmtL/VvVtdUBoOxDyRMNkSQAsWrXIeT6icz85/ld5VPPn
wgzKXWvP6T1g6+7PmEpoekEGh5dG3wkFElDklxN09E6reiB5Z52CsuY28NDl524Kq+GQd2o+3zld
JVuPQzTO8Y7+3JZk8tp80doRAs2AyQGGXo7fS1Yb+PTpz3apDzQvS+Knyaq8LJeLf1iNrc7B2uFE
YUpgkhWGXRIe01SKtLDxo3Na1v2XdOiodWigAu/NYM63hGZXB8MfijWmig3l+3Jy9El7yFdyeC4k
v+le67av7tWinMqXEVDiRpH+uoQMpBkGFDQ7Hg1KYou9iseBMgBtjc8ZfSmfnjN6fLtxjAzASM7c
uuifpD9twDw7NRwa/mk2RG6nKsnTSCK2ERivPF+ClgX9DJz1taJUnudp36clB0cpTONVC5yRJlvo
O8fBZ2ejGNKF0R2lNWBQt6+Ia3MU1kGwpIG2qULxVHyVD2fWb7NIS7s2Oce56sf7ym+nb7rp1zuz
SRzd1bn3+VOZKC83UVF6+VDlxA6t4bxMc9c/t2q5BdQXH/qihMpPAj3LwSWCEA2Gy5+klZkFY8qP
z3lmZNOujymDuToH+3R77iunCVNQixYPuTelgsU4wYhCggHS8Kzq5UiCLiMcP89Nih7KBIu6qxrr
8+0RV54DbkUSD7pCOvJti5hdTXje0YvPzmmQ+Y/TRKsUQ9YZ4Qdfnf+JKkf60vhKA5HLtjbMC1cm
K0CEXM6cZdGkv1zUxAzzZJzR4tT6/Fw1cjvtFDOqsPaTciS0zM27eeUrIh1IGVroX9HjW3Tpe7mn
QQqg96zGWTccigoiqYsIh9lubOGVmSFBRkkAEVQSvmWSPqZKADqxzM5losuBm4BG3Ot1JGCORoWb
qNls8f3XLg8I2JSYwJCABVwS/7pYM2pEvrJzHfnqsbboB0/NrP6muhg8tHoe3VF8a3d0knVjJ/py
wC/n+Bgr0vTt9o5auTlsavzET2TVAAYWx7ev1GCe+LbnsFYdiVJpHO8idPlADjTWOZItPBO1RD7c
HnW55MBhoRxyc5LryrBZFycHrfHOolo6eVWvlPdDodcPcdRxd5ZD/9tKnOBPFdfFgChJ0GPjjiIQ
Wgw41z1vETOlr6bZj2MctPfFMNejS7+le1JGJ/rDyF4MSCYv+iciD1wqeABMCzL8flRPQ2w7vwsR
YfiNjJDU7Jtk3ursiY/08cITg9HXI/qjAA3WVSz3hzs4pTJYY3Ane/6cpPGeQmrWfJEcKwj3WpWn
88YttPb1hCuTSPPoGC9Dbj8vCKlsZfbCtLGVI0aJWfqEQIb23eocex8k2tjub28Y8X2WM+StpeiD
hBZP++L7VX2oOGOO8wmEvtkNTdoatWzkj0NPirgrZlJ4dPiyH5Rt5lMXOehb3/4By3MilhgRA8rP
InAivrhc4sooy7IvY8WD/WFkrtqp2pfMoBknBY7+Vy918aded9Kvt0dd3oH/G5W8FDqJaKYsTmcw
d0Y/t5PiyVWl5G6Zk2u5OKfoG8u78kV1NANEFko8c8VImjIYDFEZyd5sDXpzMtqm7vcd8unRKYpV
+a1XB/NPHSaYm2heCA1MyhboYlyuqNRmuEU7heplKkYLR2wQacO7mPxE8UPnU+FzKcsV0o/bK3oF
K2FY1hPEAW7arKm2qCtoM+LlWjdoXtzMxadQ1rO9jMBTjqxsNfA/QxDiOqy9ftLDQz0O8PzU2tyI
HlcOLM3x93K/oOosd1OsNUqXVJ1OXdhK611jm/69HNLQco3U3OJeL4MGMWPg1zaNQHC0uPhcLjT+
RWOFUa3mJf40Ow+yIlX7Evpu6yQ12n2GQ+2m0aziqXKsrSLjygbmguDEAO8Anb0UDorKzClpVOte
P2ldtgeBH+sHpw22lMxWNjBvNzTDd7V4XAgu55inakX2oumAhYzaweEgDk940vr6eZjm+Af9scq5
u72TVpdVUNtoXXPTL/H0dSLRC498pjYMwXRqghIUZgutRnd9TZOe2tlJlX0/6v45HeYtCMvKhYim
lcAkU4mjvbC4jyAg5XQdRt4XREF/lcC26tOYZ2pyRNd/eBilIZ/um94ZvhhtQDIQGwjv/PkrjmIo
GQdVR67EZcIFdabsQYYqHmyKOHmcJGg2LmpwpfOaQfdXnnLVRivx9rKvTpxaHdoM6KrB47r80lEA
XwZpUtUr61BNXiR/zPaNjI3tQUv7wdoFUTSLADgvjL3Bvyx4IqFyvv0j1rYbjY///yPUyx8hqciZ
zUqpepWstK8gqrIfGeWRg5kbDb4ImbYx6ZXXh1uC+EWINhAyLt6BykIHL8B2y1MlkBi8ymmP7tyk
vsUtTcLDlAbTP9nomP7Gu7A2Ls8J0TE1e1D+i6C/ndLWVvpE88Kibn6FiCP7z2EmS9IxAoeZHf0p
tn+qgsP15+vLI08ur4H8I0JcrO/QAFUvdc2jxNwcoMo6Rx90Y+qq5hwdZmPcsh9am6jFLhYZ/bsh
weWASKbToasb3bMLpXlKnKF/LqwihrVSJTYGyXkeAranbLXl+7Y6MCoOAAyFmuoydEtwIM6tutA8
aSiUY4TzpDsMSf3syAOs4DLyC3xEJzVM/8OXBaSAEBS1C8RHFsco08de0YNa88xCa17GqRu/9FlP
v0etKpRAaMqOCMeizbtF51h7+oDBiAyS2wtA6eVKK1VYREMkA07RgHTucbez25M86s0ATLkuh/8y
T6EcAdaPDEdenByjTYMBtI/umV2YekkpzZ9gbtq+m6tzyVmtQ+1QhLShTrd38Oo0uZgpEdPZvhKJ
mNUkLMBp8jrYIaxXZZrpP0WRkyPXkFLG2d0ebm0boYpAGMVLDn5T3JofM4Bcn0ajznRPjvQXSbLx
tgYufGSJm2OqzfNroUnTj9tjrk2RLJbCE5J1hOWLMZVAqv2uJ5Jy5LH+pknVLB/Bp6VHCnHNFot/
fTDgSQ4Zo2AJXE4QTUBcd3uLbVNJ1m9co9R0Nw89SFF9ktvxeHtq4qcv0g2R3wANo/QA/m9xOgIf
k3DFbEwP4qr/qJZdke2LsXiu6voslXF6UrgV7Qekf1U38/1yY/iVr8lNBLKeF44y+FLpGPwQBkZW
YXrNNI7mSep9M0AHUR+8Oh/n+g6lD4hrehZNW/bsKxNnz+J2DBAPwaVlk8iPB8uEv87Ihj4I6V9t
78dq1Lpt6f9LkGHGbhCoVLiGscCTYiwiXf7zEyv0aKliAoAkG1lsqxit+0LPZMsr4H+e+kzBpVAa
6W2EjjEjF8tVcaSNuiXKsPKk06kSwpNEFvR2FsMqNo0+1D0trxo0OTpUhpb0rlI5/0px0KluaQ7a
xldeW2uB3hIXP74ESw7dpM0ynzmyvE4agq7bpWMc/lV2cRbu5b7zpaOWT410cvS5wGm5ttS3mn+y
JRKxNm8q2QIoKICJy4dgVNVJnpBL8uI6q925HUxXqsawdo3Y/4IfcrhFR17b3B8HXMRO2OS0Ujr5
pid3UhEfWjAjX6LRkfs7H7TJ3kbSNHeVOJCqw+1DvXKFkMDTKARlCLrWWRQUa7UZxzSv+MJ5WJZY
ZTfo1nVAHXZ60HYb5E8RoSxuEMCztJTBewqCyOK+0tQRvWrdN7wgqXXfxV460t3c7seNusTapEiw
AI4hiAl8ZHFTIX6M7AtMbg+nz2pGeAHtw8/hWOICFI3aVHt/voYCu4GilhDwX+4WXU7h3Mya4RUT
SrQPUWhbzc4vTRqfcZXbG3pzKymWKLVAhuBZA0C1WERLD2KZq97wzByuEM8nqCZ1aOWveZZZ3wyn
k1+zqc6/oCs4btxCq0ODtoe2RcHnSjTGzFPqA4OpeyNvLkh2TW7u9UTP43sVwFH9oCKxBaU8nKJ/
JP7/Hyo0vFslAnNHpJU/8JcWh+jDe47HRN8kbWt5Wogsddj38U+5r/TdVFn1Bt77+jwCpsJ8g+3D
c0NIeDmUignHoEeK6vlyUA87qWjKf1CjMadjmmpGd7DlCK60XOV0Y29vpuurR6X2wwpDxOOxXX5e
Wxq7diCR8PLcDPaIwgXZHnExXf0q7CHuZqMN+39vD3l9XBgSPSJOpVAsWZYuFS2rgsHowehWWfcU
SHqU7Spy2J0sReFWd/n6DgCBjfs6kq+gSq4CJNmZocWnkempfRH9rViT0hyD1Km2BJbW1hGZC9RP
BF6NQPfyC45qq5gBMu6eYc91fkwSK5r38WRJxsnUCmufmP64JYKysmuAu1AMBcIpNKHF+fmwQe3O
MhsjqR2PjqtWHZuqoCkVV7EpkDqN/1javf0b3m+1Vaq8fjXJgim3kA4L+5ilyhWLONHTBTPqF4Xh
7NAyD44R3c3oaDeB9itr7Hk/Dcoc7SQ57PQ96qvJVg1iZcE//oZla6pSGwSxgyA654acvAZNG8WH
pMRCdW93aJjrBPv+H1+FIvkH2y4K73hPLL6xPdht16M+dubJmcNHbIB6bVdFTqK5Jr7kaPHFZe3G
U9Z+9+O227j2r29DMTpSGzpyDhQgxIJ8+NrRROZcUOE4q76hvE0UAvwd4YT5Vrc6mJsxjz8RohbI
8GfaxkW8cmI5rURIFP9JpczF9aRVjZmmuil5I9WYR12Cb50llvS1BQ90un05rH1WYYpFhADf/0o0
JoV4OedjEpxRZ6lddE+CT07sT/tuTr+qo2O83R5u5QiZoqEgZDng0C5tpcHByPhMJZKX5iFOrSj+
jNMhY/Gjg44H+hi49QQWLbBGc6OXu3IxCdY6wyKmSG68CMGaLkCl0fTDM3X2yTwm/RBYp9aKjP+w
oBR/kagkC6a8In7Hh23Ta2VcVKERnRUcb088MiOqlFC1Unvum1NkSJTYb6/p2ifkSaEXRndVCN5c
jlhnfeTEoxadW0iLwzECIJCfnKk2wjtYBFZ9n6EO/Pn2mGvfkd4QATz9XNKWxeHIEh9Feh2ksNoi
1zDM8rjLJAwvjKJ1PpudUR8aPdvyF147FtR+qY6xuvTlF4NKM/QStbKDcwgLdnRjbsN7NdKyz00N
ZfH2BFfHwtKdZB+AHXX2y0WNqc9JoIpAzadD9UlO5HLnoyXj7ItukPONPbO2Nwm7+HpwPkDNL+pD
uYVeooWk0DlR2+yXrCRFcGrTqMr3fz4pUCLE6Kwe7IPFA9aEc91oSeZ4aWT1RxzALH+ntW2g3RvT
3Fhvfz4aW4NWAWa2hM2LfakZyCYokuxQDhpkxDob4cart3IeHZpYC/+5PdraGpLM0mBnagBCxN9/
OHejX1phSqThGbT3X9BlAgIEKKpODrfHWXsWeIjfAVdcm0vZDUHfspMu9T26HkZ25wRW9EyjxH6e
FWCsSKDZeQ8SCqnBXwEZXr0x/FooQHWEtJWqLTLvi0WV5d6GGFNJXjI7duZKGtZ1EOyLx6LpIaaP
TnVkiaMTdidJc8jyJv92e/5rJ1+I7bFPhe7IVc0gCJPSj7nBw670n314bc8JOctTbswpzQeTrlCd
aRuncaWDiRkEMElEJaB6IC10+XX1XMF51Y8cTwmmOnkuitp3G4w8tRNGLjr+gbmfBbaLvJqqPtIv
y158A5Poc44MxO/bC6CI03iZ5lIiA1VM/kA6SBnw8rcElF370il8L0uxT3FrlvsO0nzpI8igtA9y
7wSnQElaLFYn4ySBCc52pKXKwadrNu1Sq0r2lZFv8W7WngHMmjhtuLyBzVpcIkGjGjM9QB9KVZHp
+7FJq+G+TOQIivcUdHcShrD3t5didUiOONbR7ARagpcrgT5vF6iFbnljOyOsJmlV+8zPG+yDpo8a
oVmYGd9vD/nOQVmsPrCdd+gd8FVyqcsxS0Qy8mzoTFzPS1vxQtnBuJidISlHisx148KxUDW3iKWs
3oVhH6AEqsk/knn0P/uOjEJvUoT5vVP5Y37WpA5Dl9u/cOWC4GcJYhs5PDHA4pWKrMLxNSPw6eOU
ceU6U9Y5u4k82mt7VYoHt1SN7GBoqW18MspG28riVz6KEN+iBIPIAAHhYh+M85TYDX7m52lsjGfK
793erO18p8ekDoppTFtwyMWEIX9S7RexKhsArdvljYBoTgOCASXFKQmrr3psVrKbSLJyVzkgXo9p
RY5951tCKBmOiDkfb6+3uPE+bAgxPO12JHaRdURsZgmgxpvKDojp/GeEoAqs6NTOH3a9cPagYYzh
yu3RrifLlSc67gKJKHqhl9uvUizhxVOoz2UR5bupS8ODpYfZ0ZHi6M6wk+Le4VbYw5qqN7Kh5R3I
RN+LI4Q+GkOj5nM5tNlNTdCFs/pstkH8WI9VRF0mNHdt7GiWC5Ij25dlqz63lazdmZPdurhPNFtV
msX24leIuhT/ATwDn2l5++WhHOtd3OtPPgYbr02HZIUfEe/5STHtVEzDtpjdiwcHnihVWoE1FUAo
FQ7C5bR7h+S6mFpe2SyZf1d1/GMQrr3JSD6Wpa2+i+fYvrv9la/2lDhA4FyJlQDqofx+OWbU2lIA
hjt+Hgopegy60fzL6cyfkeNkGzXTq+UUAA4xMchTLO2yoTRpvi7Xg5w8z0kRY7ys+GW11/JhMhG6
CbqfkELbrQO7NjtN8EaIbsUjJv7+Q6jUlX1T0+5JntO4ze/noJOwABrAmGHfFrz9+UoKXhjMdNgN
wAIvx+pDu2nC2EyeRx/ZKTtQlF8aOI2/tDzqt0KztXlB90HslyIN325xNgtGzwJdSTibJepDtUEj
x5a7eyCk8UY2ufbZiNXRrOP2EWjHy2npYc8b4Gcpl04ptn0nP0dDHJ+MGLOVQxwo7Zaf8/Ux4Lbh
xmFMqofK0jZY02IizYaPFlGm/W5Esf3d9u3Gxysvbjn9xYy8AdCqLbWr62uHHcoRBPBP+RvgjViK
D7tlklNqorbFF3T68FduJPqhTxtgybjptcdymqyfpuQo0S6L9fknvYbxu4rj9eH2PlrEvdwC/Aow
N7ToqAgBJLv8FV1qGP00Ryx4J4+fZFbeCKt/kmDs5fvaLmqX1GnW9hjgBDuEUrcEn6++N6A5yvKi
6odd+lUfZbZgUdvpML3qbVr0jyis6u0BMFtcGUjGymnAjd8bvr0RSyy9/ERyTW8SNTpGBZDyDqr+
sPhtG1V6DUrj1UqiyjbdvJKSr5pWIZC0q+qyL3qCrBC/lpYi4RdF+LQ9Fr4BLcOUMlPZTb4d/4PR
ZNG6fV8MjuECu7SGBysz0unJ8iNVd6mXdH/d/lrLGJnf/Z4gwbQFyQJMalHBGqwSmei+6l4iHET3
xTR12CaEfeESe2n2rmjwTbQayX8MHUX6GiWFc4odtWx3A4Yp8k7Wi/Ct9dtgYxcto0c42wq1W9o4
BGigAu3FZqa87viF1PcvfTR1+HbmaRru0lYyX4MyattDr7f1N4TMwmZy7RHbz7Y09YZgurbjHSiv
cvycGHA0d3KkOvGrMsaSsnFjXu10UXWE0wLUCow6ZNrLnR4VnV7IbZy8yNNY2rtQUxG77Iz4JWsw
kt4X8dDoR8fvbOzbbb9uTiaCYVuIlavbxiTGwUIS6Qsw+6TVlz/CNooBoYK6fTEzIDkdFMq/jLiS
m4Pt5BRDi6Tf57o1e7e3zfXUKZyhBEqjDQzClZtDa3R13Utm+wLyqjuOld/fm1M8mm6LiL8VqbvC
yOK9NJX259K0+o07fWV0WiRQZ8DIEtwsCZyFbw5jJzvdS+DIyNa2g9wdDcsY1BMlNTn4BVO9/URi
WNIa69NRKGehq7tRWLu6aN6ho6BjBSLBuurBFQFFeF6A9kWVTP9oSyEZhGJP/9iN4u8qVap/3F7y
lfGEuxXoAxSBgLstDkRtUeil+hW/NqTygTtOtR7tnDwpPylZWvw2kQVKTreHvL4ceKHpfHEGiSCZ
5SL+mOy4QE2+y18DwlzbnQp/CiSXoFLS0HjrfOy0TS2sOXZlpsuHbJTM7kjoW5eF24Hr+m6o0DKf
tKTTIkxV9SqUx42LQvyEi6SCdjlVDnCAIIjB9Yu98uHenYohdNRqiF7VZsqyl7GZAuBTded/TxAt
24KFX+88pItYZR4W9h/lxsvRGD42xqEqXx0rn3CaloaQP+mjw+L6WrX2DwSONRfpB/NhqiJ5S6Dg
3YN+MVtaS2RuHDsYbcumZB1ndQz7NAQxFcWvST9q2g7SeRF9Gk2/Av446lP3PQTQke+tLonLl7BP
9NStuNx/NHUy+UjZGfZ3LrQ62HWz7wRYpJGOHVM5IwNppskAFmyXtMrKMcZW17AKdTzZiVrQbjBy
otAZVIHbyIWmv+Ts82cUNuPPmQNL3e2iKP8MPVV1TpUxdPXeGqN53DcVMgYHv9DSLAAD0OCaCS2a
xnnjS1/jIlLjz2FgtX/5+F/Mb6YWg1IOAoedM6MvwT1SJepbKln+d8y0HO3BnMcpPlip5ae/waY0
5WNC4V77lkcyxC9HS2ttb4R64O+hLfXVQ9bq6UDnUSQ+YB2q8ggD3BgfSnif1oOWNfnLqDVltDNG
a27uJZyAtfs+jqf6lS0E8nHsZwqGQ+GkQHykoLFgi8plKB1vn7eV3UW6ioolTXXApVdhsYzjZZjH
0avRtsPDVBfjm4qD35NPHZPTpzfVbympjAkhUyXK2GbpViX4+hdAmQFnQwrHLwCtd7m/qZ53nG6i
GHRKuy+1lIZvYZi1+9qSoZE2KdZrkSTrL3pU+keguVvwquvxOcVgKlA5YBc5S053Wlsz4ueqT1EQ
2OMxLhwwbA6iWelOtRNBiXLq2dTPsd1Vzx2CTOneoaeabLzs7xXvy3NGwsUdy+8QtIRlDzU1zGku
HDV6jfJ5tlx8SSP5q11rzdMw9I3tKmqWPfEuW+cc+9cHRDrSM/TewP4y8/ibXhqXZfym+DR0fhgp
YuqPcdpIxpZ7xfWbYJOsCaVnok4akIvrqKnQZUGcoXpVcFZ6mNQYZmuY8TS5EvU0CUE1ufj79h5d
sgMJzGxanrQkKGnDIFuOGWX4EjlOn7/2zawMB0ke8rfIbvL6UPSCwZuGBsbibqI0UfxtDh0t26m5
NDwPSlxheilpQWL8uP2b3h/8i88lwkTWgLKzYOgvaz3GnCPiMGTKp7qoU+el9MOu/TSRxKtPgRw3
w75vQsd001x3ws+TMRrSs5WUE5ZSctELPHEcpm8I7hXDTm57/EbUSmqTQ19PefId04uhPLXZNDhv
Y9lNwaFAXP2lRgZq/ILiaTYeS18L5I0g512/cTEp2gYoxfGu8cfywdeqLrG7XNc+YY8+38tTMP9t
d0WufbVUPzhpbeXEXlRVnEsnHCLnwUGBIL3X2671NLMq0n2IkeGTqae67tVpWD1Zw/+Rdl67jSPR
un4iAszhlpIsx5bdkd03REfmnPn0+yvvA2yLIkR4DjDoAaYHKFWxwgp/oFxxxJCukx6VPOmzL44R
RdPHzKLcuatzK/uW+mrUb5RoliRsgfuCgcGBojTEC7kkRYTmkMdWlnYnuUHdDrKoViAaKxdF8LEf
Gitys1lywtssMgYs2tOuclsgeJ/mQA+0Q0ILg/97NNtyI2W7uGv4LcheY8AI0kY4T5zfdVEY912e
9eMpzwpLuUUdL/gwR1Vx70Ot2CV5mn2vfC2CaGv14+d5sKON0OXi9PIDGBsANmXZy0um9+NCHSxn
POkdlowuDiz6n8ysI2M3KMAV5DbcwptflgjouoliGYg8YBoIAJ3PWQvpNusYIp1kiPG/5KG/n+Yg
vhF+JG5MWu64o50graZYfvHckOg+UTrZgvFe5sriV1DyFqVCmlPOYuXHUa20lqTkBPkKXd2uqvR2
L+Wjei9BSwp2vZQr453cI0ddoDuVP2ijHUez21eZNgopETiHozRr8ZNhtr2+l4YGrrfipNTsB6OB
J2ZMypbZ6+XFx6+mjgoXloyZC3ARDCuwPkC5TJRSmxKb0FTtf/F+ZPOh6NT5g9/Ovy1+ZAI8trYO
UiMh/BUP+YtUmNI74cCcKNDHaBwRdQOJQ4n1/DPqkR50ZSIWsNStmzC2/+joY3yWMRD+kKRN6by3
ls54r2riEF7gby5rOnMkyFytPZ24zmsU/Zv5uWxs/WhHavAp7GbDnUeH82F1teFdv9sv8lsB4hfs
VlDIVNVed/Sb+J6SfU0ZuzdPc9O3X3s/aSL0xQPFOvj0rJ+1Jv0XwdD8en3Uy6NJpkWdl9YBo0Mj
O19gzDtHp2wM62TDl+pd4HfJTW+Z8/esbeKnror+XR/vIouhfEBEL/h6Qo1/CZRtrL5uBik0TvMM
GCSr1PFz19bdTnjSv/vaOx9qMbXZTGrJLmLjZOYZnnp2WOP3IgMH2YdVONwgAhgdEydLD6M2xie0
ALYYn5fBFdazlAmp2wPQI4BZlCyCAvXqmA7faUREMbnTs7Jsbmu/nhO3c6r6FoVnoDdmbGe/83Yo
DGIGfALu0rbSP/R0jn5pcx+/VHhRdTuMV6ObPAmnre7J5b7TBIIP1XQSYBxrxA55s+8kqP8jQah6
KqUBIXV57PayWQ+fkSxBv0yV5vTo08kt3ttlwMFKyOwJ0SjqccseiuloYx0ToZ9wPJZ3vm2VuybU
rZeCSusthYbg7vrGeyVpn0UZSA6gSAuqDGt20Yc8n6fTRKNewl05TdyryjEhrNBcP0lNxS1lwC73
YSsjKW3L5nindAPA2zZoHIkXGRrIrofBL+3iyPD7IzbRyoksahwetbmTMLOadPlvqUb2dLTavL3t
FHnyQYwVVeJW9mgV2c5X5XhfqFrqHMAMDcaxaxX8t9Qo6RXqSLqduGqWT4LHYs3BvlElI3kxOkM/
oinQITwlS8MnCoJ1/gP8qvpV12aJm0Fwkdw+Koe7sO0n/74GcOZlaLu8RF3T+Y8DaXLh1hiFI12d
D63x9/qqXh5ndAeAXFEepPEAgOd8UY2mKbqiVqxTS78s3PuZ4UuHHLo5Xc+u87f4Va+aycuPSCxD
GYQqtPBYOh8PXJAEYUA2TkqHq+tOK3Siv4TWhFvLhny0KquZj8oUdZlL+t8XB63nur4DACfdhpGl
tj+GAqw6Ymsz9AbR+913AHMUN3Iwq0MCJFEo6zUZcdv1hVr75QS3Ap6BNRsPy2KlshLOUDAk7ckP
QPlZVaaGe3Vu9JNFxdT4HOidtAMELqn/sqRLDgntK/tZqdq8cs0c5e1DBMrkWJcUC4DUdkWfuDLw
ie6n5BTFDvpenn5ixYN5q718GT0KMjfujoiEYPm7VF8PkqgzK3w9ThwJ5MaiInTl3NLum6Io3dqR
nH0+Vj+cHrV+3pB3t1rJStlcFqhqyOsXtxPWS3aeDF17mng5XxTHD38UwGARco704zx19de66fst
vrzYRottBqIJCAGYUIKg5Vsstak0ozBcnJoR0409cm/+3ipt7bYcG38/2nXT3nE9ZrdZUOBvdn2r
XD7JpBC0BHgcKTjby8ELvTAi20jrUwaf/lauYHftZNsnbqUM6eWBnPy8PuDKCwDdlkfKQIMUyO1i
ayLjVJjZFPenAp5ivx/9YlSEDnuArUA47MK+DEgVsuTL9WFXFpm6h6At4i4Cx078rDcPT5tU82yH
3XCySZRSjx+Aaadl4f23H4KmbP7U1F2Mp3w28uKT5U/txt21Oj58HZUJ0uBYhrldLeWEYUV3svGT
SACCYLncaRPw28mp/ZQdZ8LyliY0OY6FZMhbnZ+1ZRcQFb4wrUxe3/P5awP+l6mS9KcYj5UKGGIc
2Te63fsvWo7EHzqjEtXvUYo2Chsr+0sEmVQRuIygKyw+N40upy8nh3nPwLHUIYLVGGKw8kv1I27T
wXe2QoyVyw/eEJAC0TPlGV4KqORmolXs3uE02lY03uejlv/jjk+1fWKZSfOA5n/yJxEtxKOSOv7v
obZ6aV9XY+/vVKk39QdtUBPpKOW1hFNqYCYl9THLzFzkVTuQqbodI3reR+bh+h59jQrObwLBeKIQ
RCWcBHZZpxvUWC2KKZ9PsRINLyqER21foi1GL1/zy8cxSOLnMKA8vZtRkg4PkkmAu5/7vq0fmjCM
CpqhiMG5BQ4uYOywN63cyaEnvEPZqnRuS/gKjTtYdak95EqhJl7ZmcmwK9LR+ifPrfINmj3nL6IO
7Ry1YkCQdJgD/KKvT/RyU0CRQSBE+EQKzNIi0RpTSyk1S0JFQZPj25pH6UtA9vmUQTvdcyr6jXDs
su1JGYvDJ2wCBMHVXHTPWwX7bUeu+5NiV0k6u10+xrSCzarpXc3usu6Oa1BP8DezZ/1H2EXDA2cp
dA4GCrvxXs0NHE6NqNK+ob3bRS+KOZu/3rsmwlmK+5Din8B6Lg6olKHiPzb6fFKdUNHcDlNU/K+c
6L4nP75BlRlTv+sjXl4JjCi0nMh0wXIsK2H1WDrzIA3zqdXr2B30VL0PRumzb5dcUIXcyb9zbqLj
9UEvPz2FEqHawutKKXrJsi7sPrNr6J+nQi2mfZ4nupuMMHvsVL4dRqv+fH24y5DxfLjF9YMjDZ6A
/iCf+gntd3g27Q+Emb0sntSNB+YychFwWOouJLZk9cvgNLH1UUnrUj6V2dTcWP3gWzfUnoz0V9MI
K5dEbVBXANqGLmQxJ3ayi8ZkdN7JDSXLoZCAypLQPsASdJlid1HmWFPoGydLmerZpVevggMM5EOD
29rGsVr5liIS52oHmseVKxb/zZuqh3ZV5EhYnJo+nY9AKiZUH40Ub966Me/IeTLl5vrnXBuRB9QC
GMAGIgk4HzH0ax3P5FE5KZUEBdRKwqMz6mO6C7Iu2M9DsxWtrOwfUZoSWmtAgEACnA9YB43SANdS
T3k/j/NBz4zefpZT3cGbR1V9fSNPFRff+QNAGCh4bkLvRajznQ+HvZvq9LWjnIqICyaTEHo54pxY
qxtV8MtoRKAJ6W4QiIgMZwFPkcJyBjSUqKehLbqd0ug0glJjuMmwid6RVcl3yB/Fe7xWqSO/+xNy
QkiohOURWt+LT9gHmjZWlGZPSVol9yFqSneaD/Kkg5y5R8xoEzYq5rJcUxgYMGsJYtisi08YVRQX
cSxU8VvO9d0YxuOxcJruMU+D8FHxY2fn4Fj8gs+J+oQkv7OL6m46IAC2adWwcuEKJR+qNIBbILqI
K+TNeSHJrnINK7sTT3L6aa6V5E9O9H+rc+0Obq5k+rxXJNWWNs7p2iamOo3Wo6i7XdQZu6GcIiEm
d6Lrqx2dwe4jVxI3kKn51sYztjqWATUDMWfqtMucmQKUnsDRlE9GUfU/qliqP+FxCCC6V4xg4wFb
HUvgKMh1waYtC94FKg2hOjKvUsvGP70fYJ9LTtvrP4vOxnz++sZd+3pCKhS7PFmQ6Bb7SIl1Z66p
pJ4QyHFuUcVHNS7OmxunkefvNPvhRNZz9OX6oGtTBCECHuh1Cy8LV0Wpd11Xz8opQjH+BUMK+T5T
K4wPabzQQf0Pg4kuBtoFFEyX+7Nt7HLyaXScimSOywcZ3cmDZkuoCkdSamws58pVTmUGfBzeQuCs
LhLPwe4QPYq5yk0jdvYJ4k8yibaj/qiqQdp3qI+/055KvI0G8SZXAOEHn3Bx9cxhFuqFlGonS7Kr
PUQFLYe5bMd7oTzhKrVm3bCllQ3c+sonBEZG5YoHktbCsiE2WXU3dLPO/ROV6nee7VT5SS2lueWR
0/X3wqcAFmEpSAsIoCxQB/Fj3lwxNtmBM08m9dWoTu+GvP9bNjA82pQKOfsz0bbchFZOBQMK2X+O
BAHs4lRYdl6OETWtk6mVcve7F/Jzt9Qgje7InvYpf6tYle5bFO3nDWH1taGJPSz8fAH4s7Lnc41S
I0ZuI9ZOkiWVz6C3suRoaVNmHwGtJT/IkAYYttnwX+IeE7UcpBkpmlBxXyyyGSRtHnKHn2bJTPZ1
Y2XdQYlm/2kO7Ookd2lRbxT01vaQMHcTWrZCzmQx1QArJ1lrNPVE2Vh6jrD7sfZV0cfJTWLOWbKx
sCs9OdMSR1KgNUBqLBtho1JCG4Op/Iw4V3Bvh05m7q2spWyQS/M9AVp00ysJqmVt1t5LmhVEH8JS
Cu6ppygfr99Jl2A53LEIvMjjBQ8BMsL5V7a1NEhgRqfPUWDyrYu+1XQ3ysfoY1HP4wOvSnvXxFOJ
pL45wFA3RmTyyrH+A26SmjWWM8UOgv2WFvxlBEWNmcKGkGvizC1bS0oNGM4y2vrZhwuSuJFfElYA
1noEAUQ9WB2kTwnYKjea8IzfePde78bzkIbNRzYrKD+cuqWjDii2JMS2q2XTl3/RhwaBHxrGIxo3
1jFUkuxjXuf9oVUj3TW7oL4fjLjfuGguD5+tQmKn5yRY5Rfyw5TGsTHO7fGZgCbudmMEBm6kPPKC
LkXsuLYKB7KpZHXLIuby2WA/UpwFzkSLC/bB+XbIyzbtY6ccnidf6//OttPewQlqpC/A93mCDT2w
gne/VCBMqV4RlGPgcFGx1KcMn6Q2tE9ZoBzDOlFVt2njAgpbZn/M5sr/eX3LXx52kUbiVoZaHm/A
6+l8c4eHczS0CDtbuBm0xd++7w3qo6b/bcBX/NP1oS5PF7bCAHyIn4Q9LFv5fDn1LOCxzZP6A+Za
812nj/ldVxVWcnCGzL/XU3849WEnH8I20epdhd7lF0NrwwKZdCXyQm0qfkeJUrQbO/wiD4JxAfZU
o2sLxgXg2vnPUmu/aoG81B+yTq3+QiMe4TrRyyhur8//YjcJfyjySJRUhIr+kszcOlGuK343fYDV
YQ9HPQ85MXpLim40Qf43mE3z5v9vxMWC+7HZ6hOqsR86mBrNTrL19NYP2uYxAg9zjCL1eH285WYS
PhV0gAAYACpnFy/eqspsJEhNUfZU5npyx7OsPRWaf1LC5N3UwNehUBxGpIU/KGOef7S0yqY8KLPs
KbJ8elw6HsdA/NLCA0SLbbndmj8VBOSmXaIg2nJ9msvrSIxN6wSiPQVusJ7K+dhdY4zq0Nnp0zjS
k4rSyoQGmNluYHZKiSqWrf3NEZ/+fn1U8fa8uYcFu/WVosCdTksbyOD5qFajtLI6yv63DseI7Jee
l70H2s2/raZKdp5ibOOyj7gOGuazgl6Vs6vmYEvTYDHz198gyvqEe0K/5KLaTS+r9+dZ+oaWth/u
q9yRyUQqAOJ/BqqZJZArs/KB7gR1ebg+/eU79L9jQ7Hl/NDlpoV1Pn+FNrPao3rvxWPfH+wuiHel
7Bs3RehLzq1lJNa/iuDtQ6Pn9VHO2zA+zGYtbfyM1RV48ysW+65vmqHpGxwQJ61ohttUK0fQrZE2
1y9mFI1/h1mPkeeIa33Ly1LMb/n9aWSx1UXz7IIVlfoZvlqJJn2D8IVzeDnp2ktTkk3w7GMbeH21
FxHH62IDqyM1g6cAK0osw5tnwYgMuaqDIfQAEtfyR1nNVckdFexm90QgwYPetHbyl5h1OOZl3mxd
JIur8n+HJ+YQ0rHofy75d9ZslMS1VeD5NWaITpnFpznPq++JA0afKCs3N2LetcMFLYNXgGahzkE7
n68mTU4wFFaAX8ZgD/uZ4v4BRFus7VuuNPqxumSN+z62p3jXFhCudlSTpWojFl77xPgK0bMTCCKe
ovNfMVdlpxRzGXgWDty3g+b4e21qjH1lAtq+/oHXhxKAJXJs0hrx928+sGSkjD8bgaeMQ/K1VoVS
jurA/lHa3trK29YG4+0jtoZcR8FxcWFqCux4s8VgFx/P8YlCo57elGlV4u6uRIb6vhz4dfNg3A6k
mrec9GWxirzlw9zYlf8trGoFlEuihdPNIDXBfICKO1jve2RfhwOlTr79SiBbiqOpTTsGhVBZMir0
LQdLTfZJWdrPUzgEbuBP7xf+pfRPECWMP1AsXLL9KK4FaS+X0jedOM0tHQvxvLQP8s+OHqZbRjIr
58Im43aE3ADTWzaK9BrxTgmjxG8gR8Id85zvFcBmd91c3jZT73zOtci60RJpSFy7wGp841yu7BxC
RS4ikf/wr8W3LOmAAaBqAq9Vpvi26ab2oQuBYsBD4pm/fiSWmaj4kgxGLZz2AjC+pdOUQU2GHLOT
eGGLOv9gBZL1JyzzOtrz/1eHbIjraDcnMhXNbp7lYlfZAmSXg83p91VTvtuuTvwgUKKQ00TbDLjI
+SH1gzEb01Rha5XKcIRZQQ0pCxFrLce2u1dYgy14yNr35ltT3oQAYF2sd5ZEUt2ERubpav8vsLI5
21NkdbRdw913a81SdPKh7Bx8X7Nva21r+LXPLWT3RO2MksBrBvHmVgrUTFfSyMeSyYi1H6k9IKYd
zvrPnIv/z/WvvToU1VWY+bLQvxR//2Yo0wq6RnPq2OuiUPJ3Mho+uYtM61C6o5xWG2ndyntKyE8P
WuHxpo+1yCR1dYzHFoqCl86dVn8sSiOTn83YLIcv1HEtZzc7fZ/99hWlOdYGJZiX67NdeVBt3nEe
VFFqpTN9PtsS4LMfpHbslYE+AYpA6Pgfuab+2dIao7/JzDHcAjivLrAAsoleCEXsRbyKAh4fOJFi
T8/NadyZo2GlRGx0705+PCo/rk9wbTRRJDMp8wpA+mI0vx1rbYyqBOew0c8ozVfBbJ2yzM7UX9Ew
6O9/Y5D9IXWWwW8JOZbz9Uy7DPyQbMVeoWNX5g7ckvm+bYr5trKKcAtlsj65/xttEXT6KjxqJYhi
T2uR5XiZqrn2H4BMG3/sNtzSPlgb7NUzS1AyKfUtpmYAgNd7CW/hvEz89uMYp7G9mzvMaV9UCN3G
xq27djIEjBgqMHfOBSaMQl8hTfUUeaqk9ZlrlEjmqDnoJTfTKMIdg8F2Cg0Iad/8QRx4aP/DyaA1
yJYRGDycNM6/ZEnXvghKK/GaprZ+NtZkHZV4SA6F1GgvEeDUrWdmdX2RuRSKflgGLNUsWt3sIhXQ
tDcotTzvnQTtAFdFPGnYZXK12QJdHY7aPhok4OF5Qs/n15dh35boUntmqMF0bWplTnaNbGW71h7q
DdshsViLHIXOg8j8YdhSVFoEepPfNnmbxqnndINdPchTNGsPA9SOjeh15TpzYIrR2YSOxMdbXKea
5QR9XWmZ52ejmd4okW7EoxsN9XRjVNI83xdWqm8pnqwOijAsso8qIgvLwGvQQqvqhRFlN/o58mcj
mB1X6sah2bdFopk3CuK4W1aTK58PJ1c6nMigUZRfJiYBQoaGWsmJJxl1iGqMQgFUr8m5/TKCIJvD
vbl+ka7OkrcKshrIfnBt5/tlUusxmJsi8YxqGr47+Xg7BapW7spKyVpK3EO7leyJt2e5aWiXQdXk
iwLUWbxNCmD0eEKgxpuzIv+oz9y2lHhns9sZFbfsEx1zUO2y3FnZ+19l1IVRZEWsnadx2dOdYaTZ
mCukHqXtrLoxSoRkrKTJtKd0xkV+F46qFnVuUPqyvaulrLe/Xl/sta8LPkGkD47Q6Bd//yYIQTSu
R87EzDw1S4o/du9IT2avmf4Ogvp4fP9YSAORMIgIBITk+ViOhGxv5Nd4awaV8Rgpef6F1Mj33Vhu
f14fau0aEJIWtOrodhBOng8l6S2hCML3Xu4HyrjPptYKDnC6tqwF1pYPgBdIKoJjjSvnfJyiNtVB
b63cC0Lb+EXv2sZUssuR7cjxwr0+p9WxBEqcmoiQx1m8E4hfmRhzO5lnN0Z6i/pO8Yyzs2WhGKFt
setWx+L2BKNNw+UiXw46NPegjaZeleB+dZckQ3Nsc66IowK5/PP1ia0dP5U4jVjYYRsuK6loAYRO
YeBOmvSxifOHbLg2rJFTMiA64nbj+LfWtfHu+qCrMwSWAuaSeB9drPMvBxthLrqUjV8njf6Ytmn3
ZzLqftobLXjk/fXB1q40arUIVZGnQctZfjoB2lJkdn6c5ql1rHMtm9xIqUFwyLMaYP+dw5m/uT7o
2gxJ0ulbITUraCHnM3TQXJYiHQdWW66LyB0d4K2FNtkPZWBtwRtWxxJ8bkQlqAnoi7Eo/5mqP/uZ
5xgDbWgTbtihMAZspRQt3GoIrq3mqwogUwPpujzckW5Ftpma6DlSCM9uEB5KM6DAdX1Qsjq078mJ
39mHE4k5NHXAo/9vyMVusQFYl1iy5V7WoE7yGKVa/wPHqrra2ZXcfRwqmkbXv97qJIUOFJcy3Zol
YCSu2r4Z0rbwTBlfLpjn4wdfipTY7fFzv5uUOP/0HwYkUeISE6JJ+qIJZczNXCpOVnihFWbHgc/p
mmYk77qsbh54nuaN62x1gm/GW2yZwQiyVA/ywhsqnj1myEek9Kj/JfbOf6ZKaW/UNsUhW77ylO2p
NoKMAeG4uKunhu0SNHXhWXJWZ/vaHFV4cYVdbYSGa2eBCEGIjiOzw7/Pz105dk4XUMDBb7irvqeK
Jt02QVa8tJPzPvzk664U6FsCCEx2eO/OR5pbwXLJ+8LDFzBWDyk4jZ9VGm6GgGufSugHCqk97L4u
utBBHsf41xRebNXBS1ZU/qd4brpbWHYf86rWNoKireEWH2oAxQtkNC682hYOfH2WO26RK1JB/V8N
yr1pNf8h5YQJBcRA7H6+3SI0IW525k7Vc68GiKDvrdjSbkw/q6tPRq0mWzpvazuRmgSqaVDXhfvK
+XcLpbxKgnAoEKc3rOdY6iIE7arS2HjiVhJbQnOCSxqE3CTLPG8Y+8RvJiP3OiTw/QdbDeXumJZm
dSzJXB5bAxeLXe2HhQwRqNwScV77im9HX7x5stWIcMUmNJo1+SUokqC5yTKlcNwEuQJ575Q4MF2/
wtbWVSyoAJuK5uDiCstrEwGiWMm9scvi4ahKylDd5L28hRxcH4fMD+4eaqXLRmDVZhT0SRU8xGGl
8rcTKUP57FD+eac0y+sBF8osKB8LYdSlr21sjVMxRx0noYoy6Rhm9b0+IrOU5taHsCj8/D88Omx+
EcqSBtFiPd+YdTn7Ellg4emj31duOvjFfgrS+bau2s7chYazBfVa3aOAH+ARgBmkXXc+Yl5pSVk1
UuFJ0lDf28Xc7HJwWv9m2oJHTmvzgl1YejeqvHzXN8ta1Gm8GXlx5Os2H7QhTUpvbmL7II3DdJtK
TeYmTR4eZwwrvzmlL+3/w6BAQAXsndr28p5BVKcMsBQvPDTQ0CHCXtB2ywGCckwos5e5xrudPehb
T9LqhrUwFsdZBeSLsUhwy2Qo6ZQHXDg2vZOj1CWWfRCYt42nb3VN34yz+JrOLFORiE2ClqE6wGyN
fmMfqAjVKZryhwiN8qckaNvH64u69uAiS877ZBJ+AuE730MRamUg+ET+MGfSeIzRmpNvKm0stUfU
Uo1p41pdHU5DJlNU7klZFoELWUPTjbWTeGigqNIvXKy65EnujNLsXdEtjr9fn97ax0PRS6b/AiMD
mNT59Fp95O0N2xzSUE2hTlFSAsKqdswth9i1G5v+gGBkUXRFIfB8IFOpjALz6tSzkiL61RZqMN8W
UAjzmxKSFLQ8Q+tur89tdUiR+elIFVAeXMxtVidNnpw287DkysKTY4Bt/9cXStvcBy1GErsUFbV6
I75YwsBer1VmCBYDkuyllSg99MqSI0vCEHAOjJ/NDGr3hmgqU/4qel/M+0xPU/XY9cidntIhVSzU
QOtWM9DA04ewc60C7taxrpowepwI9r5cX5W1HUZeCvhaGBJTBD//EE1rBl2F+K+nl8H8KYfT2LtT
nE53QeY4n66PtXZk6QsBJeIrUC9Z7Gay3zaPNCn1OriY9V4Ow3L4pLZ67Lsylfidk8Q/bHvOzI1x
13Y1WDSOEBO8BFggqdAShXBo+7pLna+QmFsp2in4rG6h/tb2mAiBkBIWVNNliSsf61aKyynzGpSv
/L0a+dM/jJZlZH39/IfRKNPx+pKuTU1ovlDTQCDpouBtpQXo4SliU0tZO76E7Vynx7qw82F3faC1
fSIOj2YKgOwFZoQXzJiTnKy0TVItdHuljrpbW5665qYJp8HeeDFXFxLZSI4qKBUwlOfbMit77OBN
EG55O47HCKmuB3vGls2N2siydnE4jv5/WUp8wUXznVLW0nioTgCWyaqUe0qM99lhLny6ITqQ87/X
V3J1arh5iYCOPbmsrSVZiTZwS/JrSm1E+6cLcV+NEEcddmo7huY+Bk+3ZZ4nIoxlQioWU4jsC1bI
4uhliVYkE3Jq3mhhH2LIcd65vjk3e2u2J9i59P8egdv5t1mclM/UVctf12e9dvZJQyjGkqySqS4+
KK5K3O50DDwZM/nI9VtZKeHetgFMphK4ldyYFcKZkWV+vT7w2nKDMGbiAHK55haxVzzFPJMk/55d
SPKBYB1darNvHXNPM7j50oBgmzeChNW5EnDhNSmUcZYxu1yWWm+1Uua1uTXEN4kDW/Veksqu/inF
c4jkYd3iMOUiMZdsBbnrY3MTCCwbN8Jinau0NAaBBfVmjYpAYMSZ9YAjiUDn2Gn+fbTDRnN7DSTd
Rjds7YKgqUDPHyL4JWdENqfGnKSGinuM5CQu4EkzPtgmF99HeDNxuFWiXgOwgOiCUwXwiWO75FSV
DXLLdhJTd68H5asxhnf6oFJ1l7sxeAytOvlRx314H8tW/VVNctxaDDX7pHST8XJ9h10uOe8n1TMW
nc4/D8z5XaVEY2HNgAY9yW8q/MEl68FusziEFYS+pVuCKQGx74zN8/VxL3c2476KOvPcwFZYBDQ9
6Iuot+zQ06y+PKqp7scHDq7R7tKom8WnLpONeHQFlyrGhMNCY1BwRhb3iDyPCE0h5Eim3SaW21tz
eqtSFB2+OJJW1y6tJdO6HyOnSW8mP/lDmtA4gavGY7nFGry80vgpJAA4e9M0uOBDWhZcd6OzIi+u
yGxmiCt/yyGao/uswqXm4I/m2B4l7OrJEKTM3hltolvH659gZRPyI5A+gK1ByfZSUp3SQG5kNPSt
mAgWEe2i/Z1rneGWSWMerAhbAdw1Aa2xiScvMgf+YxogNU6W0mxq/FxGA0J3U6iwoFsJaFic0Tcd
tlKdWwRFx9CbR9tEoEIvleyGWh4yg9fnvTqQgL+LtillwcWlWkwyuCUlCL0qhGaL0HASDTepldZb
uJqNgZbPRq3WplHFFQNpTnUbUaRARxlFiXLjQ66dJVA7KNkJqDsXyvnK2bUsJ4k9Rl6ToPHmUumS
5aOONtdwU5kQ71EplKst11eRLJ4/yuwaOKEQaODYoax5PmhFq1bKAzXyAvRAwgcoxOMvR0mDD2OR
j+kRVEU4utow98d8qsxk4xuu7l0mQkAgSI3mUoRWjYxO0aoKd8e+K75aWjg89mEbGDdjQH3ITZsQ
xeygiM35EFOt1V1l7Aczh3lgK3/zUm6r/fVddfmEsB5ERJroPPKPuGjfbN9Wl2Pfd8rYiwcj/5rK
c02vBU+6g5lxjq6PtbaxEGFHxZQiE1fa4qiETak0yhwnXgslaHxCnUVFKryuR2er+LM+kjCrEO6k
l0DLCA3INmyYVaCb074EOdv+wxii3OqqrC0fsTL1O6AF/LmoTcSp2lSWlADuUdMP8hgW36W+/T3N
kxVsbJ21KQnZYmJYDgKVkPMPlfoI0WX4PHv8jCE9oNLaoTNOX6DZQJ6t3fGI/GHKwoMDLGTx3GQm
OPgcTXYvCkNr+ugUQxr9RE8qil1MGcvoQ2KHvQ8nUK66Yy+1wakdTH9LVGftgX/7KxYPvKz1WDNk
Vey1bSPf9naKQGBG4Lxvh1q/N1JDfQBZ0fUbKdfasOJyEIZD4AqXgI2YJq7RlWHsWeGQJ/sgCPQ7
5HLkz+CscKObO+QkHiGvzluy7msbCUl1MEdCL+eiZxB1Ay7xlRp7Efj4B8CUxC+qhXGU0Js3tyDl
q6NRR38tQQDHXUSsTjhBUx/G2EM3LD1U0+h8cqJyooQ3Rp+uH/q17cTtDmZL4PPpL53v26LPK90o
kxjeVIiwI0YBZetCAo3jXdAEhrprLA0QbpkkaeQG0FB3shLq9sfrv2JtwoiEiISElATc/vmvqJWu
m3sIcZ7tI4K0k8dIKV+KLBosV+sLTG+vD7f2tCHZTO/6lUq+fGVUKGLtkPKElhR6/vaG/HXocEGI
EU38AqY73hhufXb/N5y4O95c4kGlT8qcZdjbmlpSH/CSs5yXcp6BV5DcRluv2NoheS0pCdS4iHnO
h8ua1lZrpQg8E3Ob9DFTZb9B+hGfm+hYx470w/KrwTiEUm2WN9cXdnWmlCgAdPB+XJTOeAanEVoU
cH3DHD5igiQcVaQy3ds5mo/Xx1r9iLCS4f8JdsJFYXYawN7WjBVWyrDD7Mx4qMpOdoHph/vQGq13
N7AF3UIGuw03F3WTxQ0v6dGE2psUeLOu5+M+zMzA2UtzF2xc8GtrSPBOOZ3CBO/J4oK3hha8vdTF
XtNW0Smu60wUXaQkq3atqnbqxrTWlpHSC8hCELgAthZHz8n6zO8qwvWR/hMmTbNu/JSmQjvY9hB/
nUdt8+1YneAroNHmSSYyP9+fWkIx1AQk4uVZ0N+kfeiUOykpWuRBEefZX98lq4PRWBZdNR7MJZEN
G4GgQHgx9EJVq7MDuofF5KpIjLQI1yEedX201cUEQoVxm/A1WqI1zQbf+jqyQm+gRfGEpUL5pIDY
3IPCiY1dJEfEiu8fkfIjyCahQU/We76YCuycKe7Ib5DkzdHcaf8ZtZ+85FU3HJShDzeWc22Cb4Zb
vky1aUpdgbSzV2Batc/nkTQOiYoD+XH0b6aa8Pe/TE9w4Qwg2hcNym6EZ49REZ8POcU/AOGejMnE
/i7vzMn1S6P/D1c17UGqxgSLwozyfDkr048qhcaC15u5Mu1KqZo+N0nrO0cife3u+uTWkh2OgCFI
8Qh7LCsHKspQw0DFwkuVSj6o1PxuS2D2D2YoO5Jra02BsPb/cHZezXUi3Rr+RVSRwy3sJGHJcg43
lGfsIUMTGmh+/XnwubHQLu3yN7fjUm86rF691hv0IFyx6Pnx+tDX1pHiJ0RiKO/krbttgzldpeP+
VX5Vo/Wt0ha9CN10KGPbWPA0TfXqy+vjXbuTqHUysUQYaq278cqyHpxGW6BneG73i9Lq2BzqtmyO
k9taF9LZ4BIkvbkeXx/22umn5MV/m9TuC840Yikw2zwJkFIu5t0yU4iKehcSU1MIrb5xNq4OxjNj
82iGA7+Xbxu9Nh9SPatAqU3DVxjQnBDHm+Sx92y5nP6HLwOLyksA0AwQ4ucbtdLzZiycCsuaFKoE
wqf1O1+raBgNTva/JBS/8XdAZkD37xmO9ZLW64SA2NdFk9168XDx+eGKrHlCY8gJR4WLQWhOqXmL
8Xx1kyK4A/hi093ad0SXxfMKnsQ8SIuu/2a3vv9IIrue1xzN1EtNYd27sV92I27gSc48dTxOBY+r
PdSqJBkOhJZRoRpXPTZb/4thDxlmFuubuRbljdx7dyj+fzSPnGJTaAOUvbt6y0IDeeKM9YOrz/jO
pigym6HCgSc5CiPtowGy1v3auZa8sVNfDgy7jk1DcZajBo3p+ebpsqTKS3upH4okU/dp0X6SLOwA
ySYxLnm5kHaIavm7ZjNfS2WSPjqwERYUPabng9ZwVhOnSZuH1PcVYMPKCoZTldsL94iTWLj/zUN7
43a89qEA9JCmQm4D6O/uQ6cuTcyCo/JAtDdOVjUEF93CdivFeu1pUG4VIT5/a9BdHPj9oWjFwCbn
UUW6uBs0zSYFbUg0D52yhuOUr4Z9TFO5PhTgTW7xuG1m7Y+CGXVeGiqWTQ+Zo4nZwS4ODF2eAGZx
gmNqgKjZhNMT6MC1vtx68e+PBgMFILVpLVCL4izuvqqzjKSa6iE4ZgmKLYmy7fd4kU/hZvL1dvTH
9sZNfHU88sNNyNnhXbobby5MQ5uFFxyLVninoWFnNrwEj8CGlggK+Y3h9ov2+/O2PGOrLVCT2u1O
gwjqZ5oZHCtfdN9zbeyOYnTzM4XqWyz/K0sGPo7vwg2FNHFfwDUGBzpmb2OXULfOoU3NMWrM8S+5
LWwMWrO0NbcyJkjHfU/V6eYisZolOC4YmIep3bpHO8NSwTSa+uRqqHm18OTPiPCYN4Loy+9j5O1m
QqyC234vuolbYW0m7hQcp8IKTq4xSzz80ls8pVuj7Da+mQagNOQYHIljRkyHzz1lLk4Dr1+zL3fh
9i3b/uONCYhh2zZ/PN3L2bBEY/XBESXYzWxxtqmRICfgO6M85uMQhK+Pd+2rNlQTdZCtgbeXloFT
1/U2lnnHYfWKU77yfqacaJ5eH+XaV22IYoeGFeYD+1H0RBf9WKf+sV9991JC5cvC3mw8OvyWIpcH
/fK334UFECB+0G/G5na3x7no3prIZTTK0zr57cPoqu4B1nVxeP27XhxichPMMNC/IVSx5XerlZaG
O1olZljdanaR7nKHLn1THEEc3VLCeeGItjl+EW65zVAoQRltt/80V2jaYOIpNKRd8amiL3t2Aqmt
UW2Y3ne7luMT8T8/WoOfZeHYOsnb0R3cX2k9SNyIkF61b+zV/WW3/SL4GGDHmGNE3XdfL9YKu4Fk
Lk9BNtR3tTU09wtZ2oGGC5ry7mrcKzS+b5QPrk35n4NuW+3PA5KnbS9QpDmhZtufRqNPDokGoWAq
8Oz++9WlV8AbHtGSTb38+VBOz+xqGUPZWZujeoPxKb7co2qoPxfNLb2hax/mcOFtHjC0U/dakzIp
pWbJCuuPIYfQzdvEd6l9+oN7Aqbf3ZJBfHEkWbztIbhJ1dOB2eujT1iOqLFuyhN06PxRRykMbhKq
LwV6D6e68P4SvGRsmwUYEV+G7CJX7BaI/lg3UBDJZJvcAsruTORJ5+WIkkdz6FKystfXbffM3YaC
ugCVhhRsg0vtToqZ2WbaBFNytBsv9T9NsHXri1NmbX9nVzSSowrrEVNilu5g/DN1M15kr/+CK2vJ
k2wDqLJ/aGXuEm3dGK3UK6R2NJPZ+Zn0bmEcltoST4mTt+2NIHRlJSnd8Zk6cFggb7sSgp6u8JFG
nUyibBcgNU2O5c7obXj7Qs5zgFhZv4oboMqXc8zB4OVJAgO0GZrb8+VsqhJVIn9DGMy1F5n1Oh7E
bMrTChnniT0rD2PaZ4iXiPTG5+5H3qRZfp+SrU8Jh3+Xp42Ji1MUyJq4xtxhPW+uEt/zwBoeYYnB
58P3cggi16z7uCgzRBP/bmW3hjtvvu11CFcS9MXz7+4LL/USrEJjvfb9PsKEsvsXVxPrONHIvRFf
t7/1Z6r9eyxgx7i00y7hVfp8rBwEB2WMbIrTYTKzYz8hVoKUsOruKis3x0PQlUXx3nfT+W4smtR7
Q8oQpOfXP3gf5PkR4KdAyREAearu81Qr06qyDIo5hlfRXpLATN8FhfLfF2II3gFFGU9ObQbvXx90
v6UZCZ4977dtc208nedfPvJrVk8AXso6EKK/YIdTPjoFkKvGo1YY6/ijIYxkf1fgpwb3fNTtV/0R
ovwys0yUmud47ou1/GysXuUcZuCVzhfbhU0c8ayeP77+pftIsY0JaAWlhK0vzUP1+Zi61jqTOVQq
brRh9Y+oG03TAW+00gj9fJhvGShcmVjAMmR7v43GeO0/H24SVFGbOVAxHmzueXLG9FNpc29PysxE
JFWR30qRXu4fQNc0LxBOdMnG9sFYM/Sg87N8jY2VSBE6xgg+rBtG405Pdc29TFwHjyNiBDe6Gnto
xbaaJGTgO3n0gMzaowvwTOidJFdzPKaG9snvEynDvM4949CvzZPpdx6ENqCIT8mQuMWptzPjU6Kh
GXMHVHG8ZUn5MmqRuRE5DKTVKbzuSQvBZI9tM2VL3BUy/QYdOb0vW/2XnFvtA4fKe4vqcfGe6+pW
TetlENlSxq3HiXLMZhHzfMXXQtZDp3VznCzNcjJzKz2kIKc/g1Ez3jRZVryb6aY/2Mk6vNUMF0Wx
1zf41Q8H0Iu4HqEMNYvn4ycTMGXHYxmoa00f0JgPeqRzJ9QzUNRw1yhL8+pzZ3XVL9CL7efXB7+y
+WgM0qQgQwdZvxfYypDLlMnCx1fZqh0xoCkf+mAxYZmraTzMzjhgBKj3N572V0flEbfJA20Y+90d
saCKhMCEN8dZm+VHZXsq9jAkOJh6KXrK7GNzJmbe8gDb4wK3DY9e96ZtbW9X1IuSt6FnzoiTIkAI
NPvVRroDt5W3keFmwVOdLPlxapf05JTOW23L/Ays6M7/w4SDVuDK4h3Lw+j5atN8I2qifR9rWTL9
CNDUyjI9o9ZPU/F9kuXd+1HLgtPrg26p4/N7kg8Hxr29Qzbnnd2giL6MqzH6Cxd+7541pD9EiBxn
8vP1Ya4tK2kljV+ED5je3bLChN+EpytUuYelJ3p5Cgk6XdNFtJi5l0bWUBpvFR7D4kYecOWO2MqJ
/hbPUAzeH2FbVUtS5jW72BPilNRj8jR3/cdmqJsbO/faYWUcF/UeyrXgGJ8vH09EXZrDtMQCB5WP
Q6fUJ7Mt/YuWVuZ88jwl36ZmH/D2gqR8I2Bf+UruekhyKOERKvermKx4XFKzVbGJJHvIAZpjcyra
/t5aDeOWv/iVqEh1loAAl4Kalbe76q2s8tc0H1Rs9JPJG0RYh8wezTue2ICY8vqnqfvWf+5SfLSt
Qvz71xvpdxEcYXGE79A8fT7LLo/4dTK8NbanRCUnckoYbGEuuiSNFiWD7E0z5VI/eEBpbymYXFlh
tHyB3tAb2+yxdpmVtAroj+XCdYxLjRZiJZetb+xV5eClfWoLfYHxtD5qehcW+dTcYrj+dk3anVXC
ItRPXtW4nO4nXtplMle9xioH/sRITeBoh9SCm/zQmPnaRLOmqjaLOvowTYSkWqrfNatRiAMFCNdE
6LbIuqO9qc9/15sq7+Iyr9qDNGdPn25cXVfiim9y6OjNwgJ/kUGsm9pibplLrPez+urbiR15elf8
ZUd9i9t0gGEqWZw78sDddpicanSMrFYxpYXCOxqrXh9tC1UB2CF10ZwXR+o3Xm9Xtj8UlM0+nvYh
D/Ntl/yR6SJqLIrCVGscUBbCmLGfpse18PTHBl3rt+NopA1uCJ7V3ZWZO//Iex0fkdcPwZXjTo8U
qRJgIFQg9n0EG5a/NjqFzk+Y4C/ppcw/JpgCdmgFTlX1l1WjbY6JnOS9oL5wy9tdEQWkQ/DFtR5X
bqsehCXxjVabFOZdk9b1LbjXlZuC99qmi/J7tL11GKYMeZUg5Rb7VjqfC99e3ueoGH/WLalfFn+Z
QhmU6sbr5dqaIkVIig1OkWbwLqRxYy6tUWd6XOCZEQ19YN8PQmWhIcz6CNgOiUKgzu80PxdvE6tL
b1zC174ZUZ/N++p38Xo3fDZ7GdBhw4gpQnr/1nL13tAZyu4rYRhtRIadtQdXbV4br++j7e/uAwqp
BoeHYsTLQq+vmVla9pMRu8KakxzliLWSjz03NfoDia+NdmQKL0/+e33Ya3EUFS1uDwIDN+Xu0C6W
3uSmxsHMtNI6oHpjffCV3keGBnsMQfPi2C90F61qqW6QfK7lebTeOLQ0GCnY77u4jk63o5iHNZ4o
X+WR3I7OQF2gN7yPVVDKIiwmyOjfRlSdsjd064FQljDq0TdMjL82INvOMI1AWj54VKF5tKs+2Y3N
AZrEGmdNj59miQsZVKcsVLqYD2rux3DWp/6MImZwJwuEWJLW1sPBym4hha49+AACbsKKWz0ayNzz
oIb2flr4Dr+k0abuh5Ku+LGUixYNQ5pfcrVYB09zW3AusqeKvuaqvQ9GyijGnHIiX98eV04DOEEe
2sAYkHjco1wzbsDCn03WCC2yi0Nl7ki0WecDmpPi0Sx1WPlNk3U3DuGVXQnohSj3GzX4EhSeuW1D
d13FKtAGHRJzq6aopLKTHlvXbxxUxAcMDf1kEYfCNqga3vjuK1GdGiQ9HprRyArtX/uWRuVOIsIY
Z0q3TyJZu7D3Yaz6tWf8fa66OZfQ7kaQDUPI3Qm026WfaP1xh2HuG6uhgOrGiRThTMB7MAesTMNB
FWWNpIRldefXF/jqKQRTwDEkiaOttbtCtaa1B003WGFjyqPJVs6jYZRlG/pYy98vWtsdoD6It05t
88ReqK2HTtfCRXv9d1yb8M1ZlfceKDIwXc83faW3neEM26a3DVz2GpUfUqFMDOpz7cYnX0mHKOVQ
TNmEx8mKzOdDWTjRSHhYesxjy3zXudVwNHPDePf6B125xp6NsosnadcDyxgZZXQr48u4VMnXxjP9
k9H7qEEa0v/gNUl1B6qrP1iYcnx5ffj9wYV3zBblD/6WjSJQP/9IMsHcWfxVxWWfBA++V3Vfy24p
vuiqzgtuEjNoQnSc7Rv5yf6rMbjC8IfOCM8K7Db2zZ+ank9vovcZA9xcQcKD1AlCK+/UuaxHIQ/K
zQWFVtF96EZ/6g9VSfXrBh1nv5W237Cln1A8eE2/iFmBMQ+BKg0vVn4xQaygZ2ofjL4A5VGVg/eX
IC9yT7qZPjJFoAao5O/fmlWARDWsQS9Oyfg/1XXRRfWQ1LG7BvM7hbMr1D3/lrz8Plv4PShVXuaa
ZXb3cTn1ZSHspvHjEvxRFAhfgScbR+9Da5f9I0qg3nD82w0F2RqdYTDcLC/J/vMN1YmBpcuEH6sE
krcuR/kuW/Q+dqQ25IdeG9oP+Ac0642b4OU+Ztjf9FBKbriD7oYtpdM6dpX5cVqYzp1hSWy1yUGD
dzKT5qFulBepxFtuhaN9jGB+N7DV1hbe/BD2IJrWqlzU6gP2kHAlMjdeFgSH2rUxy3l9Wq9sVgai
PQAYH1+C/TvW7mUypgiMx7VHAQa5dnnqEse8qyE63wgJV4cCHEFQwB7khczU0HZ2HsyFHzurzB6G
3jFhxHUims20vbFZrg3FfcbDmO6hD7Hz+WYZoJV5MC2DWEinezD0aj4Bg3K+zJN3y+LtykngW7b+
74aPoMHzfCgehQHi+nUQSy2d3varx/FD9juekzR7GsQS3L2+YNd2BqojYNWpLm8okOfjLUaLqpzX
G3GRlyNUg7X8NzGz6cYEXtv2wChp+lKA2hC4z0eBKQTMhKwu9r0WS3FVDwNIE2907gT04eRsOUlz
nqzcvwXP2Fbmz2fItvE38b8Nb/K7TPd8YC8ZwKPK0oqFORpriIGiurfxOrsMjmYkEQBE81y7unoj
serWosSpb6Jm98nf75+AURJMNbSDXkBe2oa9E6SuGc+ys+Gm2V576Ku2OvX1MqEz5VaCLKHIq3A1
K/pLr6/vtZn3NrFFCqTArvd05Jlw0Nl2asVeNuATuIj+MjUckFzL+g8q1/xwwAn4xuPv2qbaIuv2
0fD/9+cF7I1GOSszYguh+kNO2+6ffGy7b69/2otcj5nF84vSsrOhZkn6ni+u3rR+BlDfjJsmKO4b
mjRHdxxwVNNG80iP3QPaponHLsWFvRrV2h6GPLgl3XxlgnFDtJli9hh6VFvs+KNmYzoIpa11YMSL
Y092esQ/e7AjJFNqI6oXaynH40T/KjUjOHackej1Sbiyu7AIpy5M89txX5C8cmuSkzvodiznNH3I
a9/4mLajd8oQyBojtS71L8trtIPvy1tV6SuhiprCVtwnKm4L8fzLuU/aQZWdHec5FIULAnnSiQZY
PV+tYXFEduzGWTfTG6HkSixGgIY1BxvDsP4O/ZOkXaDPKCPFC8Jgx8RZh/cwK3yo15Z7eX1urwQP
3jG8ZTaq6VZ8f/6BCDikYhbCjDWraNrT2Juze5j6VNgOAFsEMaOMB4Xzdra1Jv/Q4QR918wiEH9/
mlAsYXGZahZ6P89YV/RkR4GJN3JQBeGY29XR94S93thKV9YTiQ5WEttTpO33x8lXs+kPdm7FYx6k
/7UUpPpwdbrhmA7+HMpsukVhvnJ0NjoBJU/acXzAbgOtPopMrdlY8TTr649qLmkDDuu7fBL+GXTx
/GYtgvpGOe7aR3JedK7xbeA93sk2J4krcGbF1YChtj9PNngjMLGGI+0jD+NbIPCr49HgZQfxAKf+
8XwPoeNG9johzpoXdn7wEnuB/tU3EdKf1ZkERt69vmevxAOKGxCUGY5KcrD9nj/CUclNUMhVuHGV
TCZCOtSMg+VblilfHnGdNpb0kgwBzV7k7jNtOc1odd4CeV4JzFT9wVcF8Hg36bRt4f/4EciftCIb
Kzf2O9sXIjJqIxOf5lp6pBh93ulvnKKYJvM4BkVTfAQ4gnZgNJitkmGVLOWt9PflpPBswnSMxw2V
3xeCmkuAr4dqOzduqLBXx7Qd5H1ZOFOUWnb5rkT36Z0/lMFn32r+h+ufsYF301CiIvKSvCJXSEls
rniu1mmJuEvQmUxlW3qRprdiejP7Yz5FlN+MNBzAuv96fUO8jJdsduR3uJnoe6Mb9nwtVnNsjVxL
7Bhv89YO16aez1O9ukXY6VZ1I1S9jJjbYJu6JUBY8BTbj/lz4QuTm9BunNhrcnX0i6w5lV3mXax5
+EACknwO8HN621hZc17lVDQ3ItjV4Zljyp1wfiDoPh8+l7lwsHOyY8ZTb0Ck0UmrneT9nBmoS6hE
PGYSOOxh9iqxhPbAC/hGunV1tpFF3maBSL1HtwRolXne6nEdO3X9UenV+8Gc27t8WW4d9GsjQWcl
8wG6Qva+O+j92hadm/l2rHXZBe+I5N80t/WTPS3ZX1b0wIdsiAkkL7E7YWV3IYzrtmtQMHKAqgSD
eELnCe2uE6iBenmqM4k75AF/4uAreE49jVdUfz///RbeXIG4/DCBfGFGlltlUTmd68TlOltxXw3L
ez3rZJh1OEm9PtTLzHVr+IHopmeyGd1t//+PDVyq0pLtFDixlqK6FsEsB7qdulbz5fVxXl4LSG1S
0aEuzq3+4k5fscYQtui8mPdydjL85R0q0FMWloluhW2y3ipkXdst1M6QOSD8UeHZHcxUcBd2kvES
e1JLOAwWr6FxbpqLOzXixoZ5ea/zcdCQtyIAl9C+c6p1wut45nhx61fuZ+jxcx8H+LjUP5W/2P0P
c0YpPeyTsbVv3H7XppUAg+Tj1kin1P98+fxRzo5eJm7c67TMQ9/R/Ei0jhNpdVWUodGW//z9OpIq
EV9plXJGtpvnj/3SW53pt6nvxkgjifHiV1bVh/ZYpW+nvg7mI3SpW7Wya7MLsIbtQ9oNnGm3lFM3
+dakNJeMX3RP3dRMl8zr3LeOkNVlzVN9iCo/b27VBa/docQz8mGLrOKFRQ1xs0R8kR3k9baIRlCR
PFj7snpT5KI4GM6o1HFG/ebDIvW/tJrg2qYiAjYSnxBSNy7T57NstniC5Vnux02iyShbK+2Y11l+
mjsdxz7cEG9soyunBfqEjw7CpsP7IvGXpt4Ohs54FHWdOwB6/ht0oOrvs+UbN6q7V3Ysu2fTJNxm
9kV111t4xNqdojLnCuuIKx5CjAmUkLUyJthF3i1i0dXxqDySnqFuRkvq+VQWU5W4XkIBshmnDia0
Fjyubi3+WXU1PNbldAsWfm0qqSWjhWbByIHq9ny83Jvw5daUC8CyaQ7DMnIbFwA/F0tpt+D9L1qN
pHebwOKW20OnQ2X7+WBFU4uhCtIgRjbdOY11rn2s/QK716ZTp8Lp+8jWrJIo66npYKA0moZe4hhf
KMpaN2BTL48LP2Xr+G1aULRfdoHBzcmx6YMEXFcI6kI+yr40yjGm45qP1Z1rKOuzbXdpe0Klofnx
elDaKytvaS6kLlD4WFKAMbV2t5jZ+6mJ0W0QV6upQ7FtmiGcvWD4Mej5VIWLXU93dlDLo5a0mgyd
1sO70AlGuzooe/K/NLgLvfU0/9Y5Jkzt9h+abiTDPE22s0XPav8eSjshyrbXUME0TABCrVOWVkR5
bByjrExrK3TrRK8Ok1Leu97hoR+OvVroHkqM+NCxmvvm4GiB/ISVsWMdZQYOIAosybvKqlqnP7gG
wlMJCiLOcUUMy4qWxcYCGAGs5QDvRK2ftz7PxRCVpkWzkxSWitBBNZcxKooAqZyots3KkNGCbFUq
w3mtjWKNpmHKk8di1ZvyC92ufvqR6maXnxqXHOECf6XIhlAUrpN81qTZj2aY1Ja3IEhTaSrF98fv
+/nX1G6TfHHVNGsuSq/1PH+07T7NHxb8puUpw3Ba/0ZpoVVvRd42+Z0lbC346syZ518SXdFEDAeu
AGMKg25KhnMLNxC7K3NNg/pe9NWELHaRuumdqwsbx5rJT4wnx+9AvJZCTiLK8nRx19CBlyXQKNSZ
obUs118y11UlQ8NeC3GnehPuVqD8Pj8P6dzVb5QvJvttlmIhEOPibOdn0x4qH2FqE72vEKpzfelE
oFd3DYzT5RPQjKWOGqPqk6MZKNdGPrBX5SX3KfUeLSw3VIi+hOOctH5I/CNmDkYd0f5JOzxhUnN4
N0vDXH8iWWRaD9rsYBgNDbjCzytwVN0/agvUunDy6Uc+SdfN1p+O1pf5ycckJXsYJU4Np6XU9PGd
lzbVei5dFKEPUPk3NpVRQyKIQbdN6XIH/HUNor6qFv8rHpDt8ou29mKg8e7yMryvXDSH/8WSoWnF
YR5nlTvHGb61HbUddrRDaFhrV1WhnzVpVoegsyxpRgs9tk2TuYWz9cmUCOnhCZ1oY/sQVEokB5zK
xnwMK6tNtQJtJLS03qxuQ3tNa5dxvpiQhvhna5W3Io/oCLlZ/pCso9c/5BoUNCxUXWVVxiHvGmO9
LPSzMH3uwYNqj6m1NdwjayzdNIvEXLvdF9UuRnVfLK6dnBqrAvB3XKVWpBdnQX6jO5JL9+ipUGb1
xzk0VDdnMxzhFWTdoe45pHXYDIlw75vAg0y80iRp75DcH4InQ+RW4UaGxLL3cUrSdPiZJmuZR6iJ
FINxzNxaDkOEGTegHzvo3BJ950QjMAXzzBRH9CUyJJ6NNqNfd5DOajRHp1iX9dhoIFLDRWqB90ND
/2jDJxrtQz+pog0ToxyDcKMb1Z/LQVvkcRQCpZ2Ady4F7roX5WdqMr6GYHsyitPa0dwzI8vMXPPR
o8W5HpJpsM030nE75075Hk+pQ9UCIDmbKqm770lNk+C+qV1//TBXU7dkkaYGaYTFvJbpT5H3EliP
biR5QD5bdPqqR6amu8MZ+n0D6knzWvxy1nXVE2KVL1NxKfTOk3dQw4rqYdEHUz0NjhqGGbRrmgTx
0qfOGtZt4dk/y9bErDzUi3kqwtwKtA2OOnl68jOxa039sEQr+s9ojS7ivkdIsXyf5ikKMlBxUtS9
qDrZ1N0RHAu7YLWDp6TXpX6fwahc40JzB9O8y1rlJSIcWpoHBzMd0fQ41Y4LXgK55Nr9nlmdlv6b
y6l3QAjRujxmpizkuRRC706mnMz0nsXtxb8CqYn+AXdfTemha5c6ZwHVpWz+R6ZNuZ6ghvlFFRrS
maZLOiNIwTXjj8a/1Pf1NA2Rl9TVey3p+UeWnyflpTcVinol1br0rRg6OT0aWadNd7oY6uUzG8Rz
I2teOhm5vT2I8+QaS3fJzEnPLmoU23Zv+mX6R7Xoh6xxP6a0ntypMoq7cWxnnHNVLiaClNBoCJlp
nxs/JgAMw13hd408LaOeLD8awYUS+YCRUHN1W38T3bTSfpPGnoU/DJ/XoLURFk46G+aGnma2/h1a
qHDum0wpNZ6qBXmrr6hOIf8w+1wKxolrp5bnQLiBGLD3AtJ5zCBcjF4k1qJooyKZZ3HhDuy6jwhj
tMNXkHK6ao+uREf5+6LYPlwWy9B4PHLAL4m3ppFjsVH6QNAePTejtgn9HtFy+r5LE0SIl7rtXa3L
XLtjbM/9sM5qzj9lKaf6TueFulyEZuZAzB2nVXlY2UH+ZhrdZORlOvjVD8fV3DmW9EE2id6xVM5n
OgBl9VVVYnZN/Gs5M5faAarQcmmWg3EuO0fJOVTUtN2zBPIzvqfGbLcHMvaW2mQvHOGKEJgar5Wg
Ayj4pKhrN8em8AEehLVTtz5Op22OPZMgi37oCpzIj+Xka9YYglhO80MN5VqLGs13BxmOC2loKBEW
aS+Zkj2XRQd8N2JtTSQ46tx2LyneJWu4ea8EcdDobXYs0TnLvjluG6h7y116ez4uVu3N9wDf/eCb
HCYtf59OgSmRWx1kb1363kuCcBlGGEVh1bnC7A465xSzeJwpPkkdxPAbudqJdp7WJs+zI4jh3BMo
U7r5+qMcZlH9N/Sdzi9sqXQHTxjRdOvntsjssogEL+Y1UnaN11y02CNrimtasLxdx8BSJ5xP6C79
Y2nr1NkR9+SSfEiQLThhvNKNwMuGJTs38BLNxzRXWRvTO4PgeoDzkaAMZGwzUoGg/ElUapbj2NbV
AV0DSJnKXFGqbta16p6KTmOp1IxXYgS8RndCTQTOf1VW5h+8vs8mbm4MmO6lnAbys3SRcbmo5N8u
H+jCa/j0dUeVeZqIcD92vjmF7+ePQjR+ea4Gv2/OsilJwHU0MOA5oxp0gtiJkaAUiUk9FMvXgN8q
jeZx7hPHYzTgzmfVDokRimmcfua+RE3a99P8e28l6efeUjqwxtSbjFNey+qDZaWJ83ap1rk4AgKR
qOqUo94GZ8gudnmSyuvkm6Ws+/RiaBLkZpdzjd7XVTN/WCwrWZ66zteCb0lTGnkIZ9h9b1NA1t5r
qFfO/3Y1dhxGa0xWRNqXPKnVYTkXa3KMWNdr+bOEAFdGlS3sD8PYWk9YLq92GDRm0MWoFpYHtRGB
7vRWR5lDeMtYHGpjdMmE0eIktcOScolUqoz2TLRNnYswh8XGhtYaPgi6ADmXAtP0q2/tro88Az3b
g+8mMj20tsg+JBMbMjI8rf6Qt534Wfr+mJzNQLbq+1p7VvVTreiKRsorXXZzJgx9OSA4ikdQNtO5
/E6CKYN3Wtm18+fRRNMO5G661JcV2RzEOWutqN+QJwkq2UNJMtNzmXfk60nnveN6y/X7meakfQh8
ZcsQAWFfP+Vs17UOrbTw/kvAbvE4C3genlOwK+LcFWTL0azapAQTMNnyyexpIb6Rhpjnr7ZG2yoU
rZybI4YXaXApW5oGJFFrmp4L6aaWc+hq02X7ONbiHUc787DqUlgCBQZh8M00ST0/G3aquTnpXeC2
oZwc/X1VVsuvQm/q6eDwSz6WlhaMR64w2wxdf5rU2zVRRsAryiZNwOd9VUF+WBE3EJFTdV15KNWE
oj7t5To7FJ2B07Xmp564tPDLg29cn7VzLLiltDPNtGVNwlXXe+0wtxDC6FX7dXMuLX9IHrO+tNIv
pdd7zXEW+mCdi9nW20hljtOfUK3J54dB9ZKOkmiG9gdVE1kdNa/kikstwtm3rlhb827DAOaQFOYl
uKTWbLVfLHtyz/hF90B/akvJOqzLpcyOwezm8xMvC28+kDP6BVDNzljvTAFxlNciIs1lEuutX6Qc
a6vw7okgQF1Dp/d7NyrKTp5SoPzTwZ2DWjCj5kjv21zq5ICDz+xFUO2y7rxC1BpD20/L+kvb69Z0
qnVLrAdPLlIdSr9N8NfB6Ea/W/Cq+z+Ozms5bhwLw0/EKuZwy9DdylmWfcOyPTKYwAiSIJ5+v96b
ra2aGbvVIoFz/hgWbjeTGNqMLXZErw3E8W72ObLp0euGI+sHssdtXiFGLHFhrzq0ejegqAgpUGgn
O9LexVFyTa0mFF19F5Q6cqZna/O4aveMfkbHBZgP4SO6LbZvI9U5fl5O0xJrVuJKRAyw2M7vJ7M5
5HFxFJE36Ovxu1atN2EYdI/jIZQE4D+yO/f+n4rfqMxX2gV43jZHscMJn79qSXpkpo5ew7ejRH2a
N+vKEqSJ3/qKEcnz7s2W93X4Xq1vnKnsIGvcavduHLGq+XZ0PUHrW3y0fVrbS/JGxmLwQdH48Stg
lrVTPW3EWPbrMcZ4U5yjK3iLvTlrw0PEv2mps5vMWuFccKR2hvTysfVuPNP5L5J9C6BkcZLp5ugt
Sskmp/fClOCQI87HeVhUWmuLgNMyTrTMLX3oOBvGYXtaWweZkFNplA1dU7rqrh38g/MAi1jagE82
+eF4c5UO1yrhi65b4WXVMPpfIB5JfRrqWHmZkGM/ZRPROmPRmBENlxdXkU9Nblv1aR/L8KBAUHLN
GYlPdll6O0x9V8X/km0RP/uKAPM08qvwnz0n4k9oIiOzvSGKykvm0eEflcdDYF2VCXYXbBEzR9JY
xZj4okvdUQRfO4Twv0pvcssqekGOLEw2+aulN57VqeYYyBGND2w/Y9OXN6axV9pmBxTErtfVAYpP
EJVc+TXTPm30vpN6ZC38CbS1T2kLyazTiYSL93BmOUlrV4dNodsuslDIRV2b7bhH8dzuazvmlqUW
i7M0Wl/6Xc5JVoJi3FsbcXvpJldnKSb/EGSxM2Raqbcc12hx/yjXbHBnWafSrL2T1SwnVbYPcxKl
JDpWT722jzkNiT40540d5Clsq6vkvAz0dsJcT1E2c4G6p18L9632V/OFEZi9by8nAzowaSK1BTEh
76vbDEO2R377l/VswCVszcd80dd3736j08PJnKmuKWDbEpzEybE4z7FnWuIR7GR7tny/XfP6OKh0
75FL3e+k0Txgm+jGLOGAJCZRLOM/d2lCuygppBqJVrKGs5Kc0TlqqWbJItoGuCw1ea5pJ1iLU0sn
MKcm6UlxXcLZ/WfVFDtnzkKMSsZT1s3ZRqrsq88ncwq0XqIqlH1ok1f1QaReC2gRpW29yvexd/We
xnrkdqgWBvpchLXzV3q23vJ1cJwmbwAe+SyiCbmaEVI9r56mn6sPrer34Kq+xdbb2lbKQovaPVi7
PWeiVOJkWE4ekFqBghKoG7DQaRwPBeFV4UYubItlJI5U+GMfWLJVLLRg7w3VJzx5H6ReYDyX09l4
mqw8G33l3iANLPVCVFmyKH7BzRIz4MSmYidwvGYt+Y6vE5xLZ0GVDyr8L7KuFlXpHnXmttFEJ8jB
e2M7n221xNfNNvgz1o3zS7fxnifzQayOXfbN47oBtnCalPH7JI65Ps1eyIVbofiZ0gndDRjIYLwv
4lGdDitFMLKWgx1ceM16j4NycmS67Iv20sab/CjvXXMI/uxdFoQzjbj8PZLqUoRL1Z47Rgwd3w7X
RLpoxynxwUkfT29/hMygER0XV0F9uKfl1G74UIWzTWk0Nq4gQHCQMnf62H4M60XZXM42cZRIphM3
E2GT/Od7Q42XjYPvq3aroE7DMiJzMZq34YX5RxGQ7dEnmh4hLcipyzSwvyBeLBEIHHysiTd3Alnx
OnJL1WEx9IzjtGdR3Wn/KSxR9PKNOO4Jdz8IlyPtoMyDuq//MDG4OG+m1fpvH5Y2KHQ3h289l7LM
hrUa2a/tuPpnN2pQBfDT8Uu6wzrkcmVrS1WFMy0ztK0sbwiXhXyqIqWXx8H2pttoC+u3upnjNR0q
p3lYuaT7k4mR+d52auJD9mvkDLALazkWopclxZ67arJGj13AcO/BPPrM8ZcWMDHKiHjHh4chPCxT
ni0zZBJAojohZ+uGkw/udJzAD1laBqpeU5pDDff6sJVV5hNQrTIR4OEtGC7m5q4DZ64LG0Ylebc3
U4JrhnvHokjw87FbdVxM5F2y849KtoW72s1LWFu+fePyxuwZxth+/dtZNsrooZv99d6ZgPhvyhUP
wqWsDbWkCbPAmFOyO7+NnmmAXUhpQmTRuxOoMFuyyqZjidjRR9d/OGDTnVT3ZDygtQ4D9yz0QvvE
sa0V/4qKfHHDLKLtLJaW0antkZCRQZjCNTk9dU2XUZMQl8V1gE9HVT7/tFv3baTfaD/kg2WZXuWb
7/MGu5Rq2Re7QQRYz2PYnglfbxpoEDRHGZZHO8nYyLc6hWCvlrOc1p71K5n34CsKmmg7RQt4UNap
tZEpcKhSf8daBxAKFrtn1og4knkfB2Ropibu65gHwB6cKxz8/6FpNe+GnaZ9iY27fyJfq8dsHEP+
ql5RvPFQNaDr516s1psC4XXTaZZzDQO1DdGQbcZyMGMNZfjPd0cuuJ70F5lOdcIK3NOtzXuPtMcq
drYinRl3cW/GRE3TuUd28SnQXMpsE9i5JzcYzKkM1vlzbpNWpQdPWpN37HuS7BEInYKbHsjQG5Yq
KvxIRk+Shhle4GpX9qkNO047jvuxiJLaajOohePVnaz4yxZW3NzGwqzOsztNkvnGZXgrcCcvc8qt
MnkPV9R2onLwMOYmQpD1WuPZWPJ9qZCMtpKX8uSYjYBzXul1z5KK3fcGE0r5PNlKTMU6Bs4rd24i
8lLa/deyr8GUmmtsy11N56hf9P7E6pPsnvfagZbW6Ugn8Z82oqODxhwOAQzU6wgcUQv+oRgr18vW
0J9uaHg0ayZ8uf7jd299r2vSj2nLPPCPvEuWm35oTJfas6/hIiZRX3Oj4BBOSdOJplDtloii6fch
zrpo6f4OnhmXYiTxhPvXHNvjoALvj39dfNLFsD6cWQakgCjuhts+ZtfOj7hyy3wft/VnLYfwdwgf
+K906uG3SCwSAcvSmp3UNr6rCy4XpqpmkYBhiySQ5b6l46mglHAZ8hY8gJ+ZrS4dg/Z46rZllplq
juCF32108DL7/ac/RUNL4kl1TbattuBTsuw4WTya1Wd8DaM147PJ4STafgM3XGKur5KQjj4dfFPp
YuWEfri+lR8EYJVzFuM2k0UJlWFOIUDP26Sja0pCsH/M9BbpvG6lmS6Hq9c3dCx9lfuzMs/Twg1X
xP2wmrsaUPgoWLP4ddUEOCSZ3CyoIJdGPsHXvvlNFpKEMGeqnLw9G4FI+mKmPUilyYqSLA10V7Gq
EYnM91z1YZ0Z5ZtHuV7lXpLZV/NLbZIJqGCpozyapzhvuo3QnZAAxhNYgitOvr3ovw53eliIQ4qb
jZiwNu815AjE3EImzl5WoB+NP1Sn1e/5Bntya4d0mOrqbR1CMHWe3f5rcLRmVtrDvc0kIY9jqtah
fzZTPU05KeLNB1S7XWew3Oa73FiMctF1c5CNbR2/6WGaovNkpvJXMljd7W7Nar0XoV/d1EG1hIz3
zv7RBLtyswZlhYZaUv2R4yui71vVVXPTmilKTnFJJHQWwBxZbHaqugVr2VUaQN3eTj4a8dSdzbxn
m71Ud6iQ2jnrQrcc85aL5pZteCJxIJo9lcuFlplsPhCcZNM8VlfULRlsPATgmkCo2wCV24prLclk
xMdCUNNUBPBOzGNMYk3eCku9MU8PW7p5NGime9W6GL6xnP/zyhiLcOsO5oEf3FQPQWBV+219bKz6
rgzE75gcJiudN0Do7FoE/EBFdsPZTUn3z/GIQdDjWlO11kzd+mXmwyrTQ8ZTma1gE8dJYJ77tDUe
TxtW7mdZhdaHL+zyN00FS8zc04JVHybBqAv82qY4hAf7dvbEQPGlUwV3HjPplnn+0X+YWZT/NCfw
kbJEt08+PlIvBfcf1lQTtOpkwnasn422SFVvE1bADBm1aQqLPjb4PW/QbirLPu4yuVpXgV7rAj+1
Y0LG0RbyIOb7houw8JWpGfWOMQjTcB1J5xkSEdU5FvJ1yWMvhkxkNeb90M28w4xYQS9TLE/Tlu9z
wC5gz9Xh3QbrZDnZti4gRKO/9c8RvV04brWiTYwYMflfo5MeTVIp9Ve0jbs4HUFibTl40VbeWGLu
3UcL8Wh3EiFgL9d1Hd0TjL27QDiy/nJWMgwZfN1BghawJ9LoMB3byfE7B2tXaHNTjpvDuxFNx8Tc
eej6hzfy+J2iqlJTOpi++o6n2BBf7qiaP1ZElZ9b0KX899Ld40vNRhOf1qACQdNO7Z0Tv+qqs9VB
LpznsR+3R4WbNErdfgcEhPfY2JNnJtkC59AUZ0yzTc3+xhl9QvdV7pfSUevEHOI6742OKnMGu2aQ
XWS1t3lEdo1+qjEE8+Z0Etj2+qC/4nSaycrv9tnhkqDDvOOFp2gOJDAx+56KMNzHc60Wt5CVP6nT
MK7UmB9rPLYpCEJiX0K/C35wpvJwUkvR8vR1uzhSL1wDiwueoQRb+nzcje2sQCh3Sx2pBWJVpwqW
D5xeNLohRVDFSbbbYT1lblMxPyYsy11a9gmhewPI9A+Xt7XM9ezSdTHolfIwHj3+dxJOeyubJXkz
g8XrjOQN9HHrzdXA5evm9wGFw1TTI1soKnG4zqVx5sMw1QXlb08mhNJ6ultNbkdWdRuRvvNDVRUq
Ziee2RNQlyRd0YS7GhnrkVygc7MJ4G63rbYymIXgE3Nus2XEF7QmX1fX/+onoQm3mbz4gYBGBnfb
2ed7+ItBnCENHXkbR0HZPljyWMQ7LrPJuiA24cp3jL9B/I/O8TOp1wlOTBK5cBdMdaN+8EQsbjoH
iuCMhskBbL509ybr43CD8POk1xR1NUYc91G9xSexl5BcVuC9JnNZuYXWvcW/3Ya1TTS0GBjQbdyo
D1eB3fG4A8DIT17DSrZpmezu8dD1TiPfdu78z1K48ngjPpCvnEisWBYeWQ9//Nlb5ImPRSkopQil
97QoHH0/W+2o6aFE1r2ed7dainhjur8MveRKHA1RKak/++EvPXiKGGnJS3cZSFz3LvY+9vabj3zB
5Mch/aVY4nDmUCY35uAYVObFrqU8qCjc4I1S48xVcO4Brpx06iF07o8R5CH1GVkVZU+a/21Bvg1L
ObFPwY0Lox59dRGCFBxLyaafR634heopdhV4aRMMb81SWTIzmzc1d5StJd5ppOMheTZbuFknFQ7b
WJCiKIe7KqY8L/VcKNRLYHp7g2r2apUNvb8P91Xd4Xq9fkn7XZ+YIHzfiarXjw5PmGCWgcwL3kyw
UNdRIH2cp6bwaxZjhkmanR5aPR5/+0Nyb21cO5c5dsvPHdwJ69Gm4cJg3uMondZ53vKyFfOfdYP2
K+DG2l8GgVBV0ODWJfkWHj1+Y1V1j1sQHvJGWOuaAQdt2WRXLyzUM2da+8R981mGcZkl4Tz/6fZ1
vuFEC74oC/bZKGn9/GXw3FmPzu6z7C44AHhj4t+Uw46f0R78aEnpIHqsGz/EFtcpj8iUenLl4Mr9
dujP9Sy6T0dpPzzZY6eACir9K/J1knBXdeX6X+c57WNo08uOemMI19SfJmPdrkkdDxm6HLDQZp4J
rlFbkHybVUFV4CavL2IKEjoUNcBVWYro7+T5wj9x+yf+6xAdo3uqmNZ0LhvREr1ot2EabHXoXmgj
M2dIc+8OvAtczx/kq4sU9QS+EfepVVfbX98l3XxBGsF54zeqmOOx2U57Pyh98urENU+NJDeoCogI
KWD8+8IOKiLZsI8FecxWApETNcHvpq+AAeL1erwIcZR/oLHH33FzPCE0T/q8jSiKSNc56bk8Xex1
6WL1KMysyY2KWSjA0YWm8zU3u9rONCr7cxYqWypKabmj0oqWVjvn0UmGlNN17hgkWS2UNpvNa+uz
LFA4sb5s5b7cLDUOX5ampP3FgCAfUbrarGDhHFxmnkmPbWz10GaOoo1PXVdX/0jrCoG62eZ+euQp
Oaxn8fF3ELgVsr0c6++o4pcSBKZSL/hNoxT5XFtBvq39YxPoqDvR3TV7X9MR99/7qFvAZluBTEeq
On6QnCtYD8wVAAoc27pvZTInXwcKIO+x8frtqzLz2oM0Sm1dym7tGoQ5c7JzrKBeSU1g7VEuJ4u3
P1YufOGMmvjslSYqT5Md1fPDZHV7CN1XBd9VPNj/IYkVS4ob37ZfD6Yi7DtevTdvR2djnZTxFn9T
wMibU+qmLfpeL9U52COY15kh7B5JVXuLxsoh70Sg5vD5XVnwGHopVNAO4yuPIAvgKHXrnGxlL3tW
h5SOFDvD75RjShrUtxqrdUOL43LZWJz/zsXBxwSkOQGy5R5syXZ/zHpy+OumBPk4F7Q4101MOTxb
i6qY0ftgOVVOIPYMgVCf9FmHBKTNy8ihU6FLNCP8bEI+VViy/XURsrPTmhw+uzY7x3g1VS9Lbqp2
tDKnccYfYYeIJt1rfyVfZDJNnG6rKBE3JB7oqEfQRcJw43MZxFYVLemM1h8x2B629a2YnUSnehyD
b0tt/fJ4WBvDnW9IiUSKQvNQSyzpX8rI1JAt/qwVfWcC+cweI1rNj151VloezbjedsYc7um6GQB+
2TxF4Q7innLr+mWhDm6vNNERVXdiNFMB7YDyI1FNguTIX2sGRwsg5drqhOKlQV3EIn1MUBkjlavz
bThUJrxEeP5UroJZHDedaP2qqPlhgtOm/XiD9An6Kg37JniodNO9jJWef7DQlCzclt2/itIJbrhr
lJ0nZp3YRE1/herXzrqZpREyxWk9NEVZz/3rAY37p9FH8uiP3rgzx8z1P8VICeAMAztkYoXQB+g2
m3uJDo/ZC3nbU2Mf27dt1e2WasRzXiqnRN41Q6NuJoBGEljguq6TqUMttOzcb5Z2ifDQc+X7EMm2
yefJgXprF9E5KSouO8qcWOmfXSX1Dfe9uaNS1Ibb9CvR5ZxOL8LY/D+okx1LteXEeRd3BzHMe8UX
H5U2crbQGfYghf44kkLF/nzrNt3+6ZMSH2RDWQ66qPeju9Uwc8MtiaOdTyK3tQaYGqfm2RV7u91t
FDT+q3tklCmufLJpXQgwjzplZ/483CE8Lbh8UBPQ1hOfeibqa9BV3bCaWNMSAZm0ZZcqkzCMu7oe
P4K4kd+chwhAWtFVz3ZsV8X1qjd5vHpx+R0jCTzFcQnR2jhBh1pkKufPkhQMyFgG45i0/TLo8lb2
nAXc5IQUuhUCIl6azudC0wd3hPbnfaW2AXcsYgyxnzY0+/eJ0dwvoNXdkpF2bOoCiQe0sTVsqntt
G6f/6UsQimz3HendtHanuvtoEBJWy13H8cjryq0g0dBXFnA/qjsv/JxITlUQyBS0qe/h73mMi2Cu
6jHvwsmHX/AalgZtSME+T6wR/aNKVnu/KQGLIEmpa52mo3ldoMvbQlWi6d66ssXP1PBxmR0kPyLl
RBAg1J7a/kXVpWr5RZB2eUsXzaCywLQ++KKFSuF+EaxKOfefcM6G2Dm27WC3kCzI3gXvC63OvrSI
7tn9DxJrMuUSl5OqpuvXvIuU+k+3rSj50DEVpMD8yHVXlp8/YTRUbg5FHFRZ0lmenXV2Gf0OAk0Y
g4a4zrWYMNsPbVKdIqrP7zt/n//yrVrf9niMYzGxhNoXr48iqDMklLBTpWAIpexpXlEYNsPyB4k1
GzsCcveBJnnzvvA6DVldWtvdwSyuC6dv7D/kmu/3B3lb1Xm37Ph1x2zip27XrfMlXA3TbCBV62a8
KE2HaZe0wsyTG8FYChUpSNZUDgwKAzFNLAhl9GmCA9hGuZuXXPyxHMvnpfNFfXMg6AizyN92SWpV
5K0UFtaBe6qt0eYCWOkvzSdDri6seZfY5yMM4fhmp1seDXFBU9Y65TLwhKLOD9LSjnbogjlJtrNf
al1edndG8aQaKq+DMWYgaZu48W5YgrCyrbztQcZZuVsY2YH/TqZrvEdyQxGIOO5YO7m9GMBVwNg1
SkWg7ZFZvNfVj6quY+uXYYES5wFQrMt4QofNoext7PcbLshgy9GogudppEdRTs0timyfbKrotEZg
ntm+B+F+2cn7kVnYuoYrG5Wc4JkeuU6GUNq/E0St302g3I6PUC7B2WEJia7/JXdzc/A6vsGlNms2
W2XMfzkJTmqENvZrLcIdgTIWqCb1LbgVHS3yqynRlj0Qmyuqk7f3+kfbqrnO9roJvZPPbgZNQwvy
el7XWXMEJFHr3CwW9/W5rUncvac1b7RO7F8RXbbQWdGZGQsUswHEsy94WCwrn/ZtvvPUSqlDX3IO
xHHL12tZ039bF4brOa5V6TOB1K3hwLH8+T7U/PIyOdXbi5KoOcGFgtlLk/kqs7egdftTUJpGPJnO
U0kerp6/nkLuiOifG43RJ5bYUp80HGZ02yTx8sfjvQb/kC6I3BhSjpXaALbk5EmBWsXMvcwYnuYH
Z7Sbu8ZZ/FNrbftDMlYO4QJcCY8DTQYfSCSXsDAdlgZEgfHiPSDwhSazZs97GSPfiGyeyC69pfbV
fw/mKXmS/nS0OVy/pCVyC/o3TICevBPIPzaw5cqGH4tL67ImE7BKqAfXLiIoR3Yav/k8VqHMh2yG
sL0YfuJHLKEtQW4hgpiz1brjPX4gpC7ThkPiqhNpJq5tnLpc6qEIc1Seu0j9XfnMuiZgMY68Bbu5
5RPNgTLRlzBJSalA0YhCzQhFFf9IiEyOc4Tn6MibxMx/UcWiBa7AthXUhm9OO17swqmr8pY4XDUW
m6frj2MJedaubObrcQj2dkjVq3xcVMrO1FbXP7UF7JuG3MMIXctfnVyie4hq/YIU5fgPT1SEzwCY
G4QGkSvpJVUrh/ut9tG99PvmF2sdNJ/r6ADD7NyEuY3o9khHmJ1XdDLrX72hnGQxaKJnL7xWc/cV
EWVXTH+8W4WOb5dqSN4HKONHmmG67yVZ2aaWyle3zdQGz7W7bU/D7Kxf9uglDB3Jtj9NfDiA/jHo
fjQTQ71RwapTNc7+tzS8qci2yHprRSDv5GRs5i5seLmf2PphkjZUIneJDCJ6bGcjQ/PXWQHex+0q
zleB/FIx28/RdMw1HZSXK0I7m2JfF1fguKjXcDq1uh/Pxon671F33o0qg/BmWe3+Y3EW5074iwWN
6rMSBf1Y5ckA1Rcs7gMCyrVgj95fkJ7+V/Wb4Pvgw/QNyURW5zBZkMyEkkWW5tJVyW/8d0R8NFf+
aZzOdjSqJ3Rw4cf1hT63LpSepfnYu/HrS+8JdY77+F6MAOCuf/gpUb4QzMHU/UTImzzC/Z6SpHvp
u9iF3uSuzYbEPzXbsdwJsh56e/2FQuFbrjtShP64G5AopvxTik69UN8v4zK8lzPBmVk9osTZP+rR
Yr0i7XPNVDxuQ45SLvyIrx1YRRAtXtazaz4EVRihER/V/F8YGjc8tU4XPZilm272JVwE0O88oYSP
B8Qj9faIb52nG8wAtXfcr8vJDNuwFlXTHoTZjE6UhXEbfCnXWC8GA+jnHGMKqQYxPw1WL/7b0Ysz
WpHi8DuUvv1jZaH4Zc2W/95b0nmCzR6e7aWTt5Ow9iW3q9Y7Ce6Ke2fYZJEARN/B6jMlr4cr/w3I
LBHaDLpKY38MixXlEPy7mzweKrgqjTZVgLN2v5wWbVTaJU5z28EXn2M00hBmpK1/hv0R/1bc+rcu
dOm/RKI4ih4deJIJLf8KZs2cM51QSugHUiv7D+Eopvh4mu6AyrCtS2HGN7dU9u8A50nBGAB5u03g
dYlxf1qzj1TUtG6xLrP/EfOuXNp9q6EzNoDMun0T3NvPTuTxR1lz5P6pk6vpQgcCvV9w3HLmdrCH
br8gdU9q5wS5Fn0mwsh7RmRKgzm7omen9bsfXM4R1F3p3toWoZ+III5yoJOuts96j7s7u0eZjXDI
6qFXHKn/eL5VvegQX05XN9Zj1Lf61TSzq1NvmdzTNrr1L2srvZ/1Pk8aw8V83DCsWRvWEb98IztA
/tTE+SAadvz6e65Kjz9flDXQyLS5vwAE1CuGpBG1yhHyzOmh489pIMifUYBTIsCMLZIbR/oWWGSC
gYljhNCaIxbYBrad900M+GPGXtbFPkzeA2LK8U4hj7xzEXCkKurNkyY3rMqQ5zlWHuw9Qsi44qjr
2CMLoMLhORnbA0YfBPGjFEv90kJ6Iy21LQ3cLAbxaz3KfsVvhYRIGWv4r1oXkS9I4+I0VEHC0hDU
tFI4TXVMKAb94CFhjHwcLYUtKcT/9RdeBQWi58fmY+gTPP0JDi+MY+HViXUrLMv9w3gladhCLapu
zOiXV2LFuNV0YShx/BdP2bV7yzYGUmQSy1q/BzntdgrGZn961bSEyMZxtP8sN8Twl3YSu/y7rX60
nhX+w/ZX2x3SZuGLy7lgbzFBFq9W+44SMugQp7S9Iwt0JtQ+T0s3GpapPnRIIjLjjC1Hm74NBn64
vXVvsXu0xw27hkLId23lxPMD2ECC0oQta8RpS01t/DpPR6c+rLBCb5fB4NfmVEdTGT0rGtfdByER
RxdBIOIbPDHmP+Kxa5lVh1yrS8UuMDz3kqHhhC5Ia/tUzY6MzeNghVM0nhb2jEaclwisrk7jaRs3
zHjJeNRv04Qud+PeUyb+2UM9hEVQ14N6Xz15lXt03ngcuBYCdMvL2ZtRddS46AxNosMB91AglI2R
MShTTriGLaQU9n03oGKkeQ5Khu12sBt3GdF4Qy5NmUZqp0Xu7WHlPPYwTfHFlYsq+T4hc6a/HHIu
YOpuJmdTN25JZccPuZjNOiNFq9WaxhtaXo8BvlypzbLjJT4WqsjYme1TFNe7eF+tiIs5XomdfEQW
M69gGotnt5SDYiH4CJ1u7W82nHYRpAhz962PZCBhpdX7nvnCLck/7xBmFjWqv/a+8iNV5vzc9WLD
ormx/uI3UiHDD3f9e8Vwa78fMyflryWypWY/oK2bvUcsQto/Cch2SZ4xTK7tS7gqZ34cYXTdG6zU
g3smQWNGKe/PkDM8Ce2IMUp3sn4MRzg9RJGL7RU+1E107oayV//CsG8XmBoUyG+4Gsr+x+CtDjz0
7rogJJ6emFe3enTqRy1xwQKc0zHjZjVGpPJsdKhh2VjSuDo821IMvhL1aS5i4o7ubJQbpcHvEXv1
yXK92vuqVB1ZDzCeB7/eebGW47GE4orfcbZgMLD7aiDv1gxJ89whHY7QQfZeecFNGZUp6fKHuZEH
Br2nJamXErY/8tgvjMVfWqV8W7G4WPF66COrwcr8/gSaO9QvpPUEzRNtHhzIJraRVPThGIAB0WA2
z09WtQGFpMKaWpFkCt4iCM78gEl0ceyoRamMM3ntbrCyr7DH0QyVnob7IATBTmzQwdf/ODqT5bhx
JYp+ESM4D9sq1ihZkyVZ8oZhyW3OJECCAMGvf6feriM6bEtVJJB5896Tbpcu3p+wiQtCIkaRWTmQ
LBYFI0/CUDd0UDFly2ksKYIOgp/Q9/JOzaE6BZYdm8GFsz2lyl7qCa1o8EUQ/BauwyOSzK3jO+yg
Tui9dw7ZLalhZxXUr+RsovW+0Ci3O046Z8wLvs5kwf13E0P2gTMI/BhI8oX33rhjIJ8iHEPNY+Gl
zMUlIsX0D89nX17DlL+GtFKFdXsXoKGUV6Fio094GE3xByK3mf5Ncozmy+Aj2B5w+VYFz2xp5WlJ
FtPfQ1pwslOSIlycy2TcWCEyFEWRewmG0H1mwiD8Teo0bA5g9I15avAzOccZRZBM60AMe2eTFImM
NDIT7GqgKUcNLOV2cEpfxDykPtSd3G0r4+de0/HsH1MU7/IXNaOSA/NvZw3ca5TJejFHrhefAcJU
J7VzZ50ej6uqXWdisN1CWef6iAf87RQ9q+no7YZlugtDnQmGrrNqwlwmoWMVaomy3k9nZfzAlImm
/Ge8kRPBfOsF+ofT2iE5RR0zoTez9mxsI9jA/7+Nh/EVrBO5rzuDTUjfbMm22bMkUMpP0saNuZSj
F0SccqRaR8h0UUO4IROqOVg+lMWeiwiO7c9RjowX/GAMm7uxEC4+4aB0mQAcUlRh+aiSpml+C68p
eVXp9f2ty8eEqGxxpADqfXVcGm8U4jIQM+qnU8dHYsV7rNDrP12yK75FpOW1fxrTaO7iN78IyDfv
KpYzxLlXL2lNR1XKLr0Oohz+aU6SbO90usmOUak0AWa8+e52KtagNfcgyonCbnRU+ikhS0qyFS7N
c2K0R0MUtP26Nx1YH96MOfDnrxHyukdaMWLIEB/rkR0ij0s2Tm2/RxF1mvskap3wM9lGdoGy5GgZ
joOIWOiwExzFlUtcnQjeRcZhVtz3SeyhSXSs1AuvDtnr7hBwXnLQ4mvM7iwDgPGCdWFhgC39Yfwh
fdG214R7lmGOYdgx7rARmIyHaTPeMR5QZs9dsLJpkXxMMJW/AqctxzMaZeb4Z+1ZEXhvEzvp7XeV
BGP1a2gheQX4UUnQqh1zx23GzcTuqmGn5zbGHdQoPEIrGxqqQ6TRF3zaSDOr6xxkCFUHwzYncT8o
j8ANjKQ2mfczjNT6eUgZVA+7Ll1HTMeMBLuddaY6+zMBDZxLxHmnqivggTCzj+HUhMY/AOyPA/2Y
RsuwXUhYi+GLfAQDD36LwHkWAtXz3ksxU1e5cEr6td6sS/FCcFuxcMCgWhQ7ssIYnEef3dh3PF9B
y8hoK6OSsGjhrKeJCvZvtMVSXUNVAKNwdLwwMUlkJn5ubpVNH5WDrSDkXGszcWUgpBwkSQZk40T6
Iyzoc1o+pyqvUsO4k4JHxvu1TNv2RLMuiEF0Ud99d4DEqqcY6EX/D9ekrP4F5rbTk2X24MlxuGNm
s9RptSsJbsmIDCcZwiB3/LKPkGNrXb6Tceiay4JNdXyM8SNUz51H7uq4NWEyXIxtFIXQBgGquwT1
GNEyJ6QKiXimW+QyQsZq90cPijsJ1J6i8NFmFr0+dkI5DdlxlVl9qiLXK8e80cwKzsQ4GcoXt61t
d+7SxsNB9pP3nx26rn3Gph/NGo8q7961x891bXyEUkp14sAf45KlxTcu9cU4u27BUZ1LXGFJmseF
SMSXu7bFZs+2LJPlPRrgWQy7ygfstCuhlsB4YaaDkJ/qso1A+UYp/dbqr3GSy77U+igYvcrPfkJs
Jx3peusvLBd6IGzB/eO9BlhsuJmcsB6nfAixnz0I36ZMvaznlicXOBhumFAYBy3Ja4sjlz8Hq0Y8
Z1qVSocRo1ZMP4+d39yMY4xIAwbq7upfPH+dmlNBvbScx4Ryv6ECbFrnc0PqwNla1272K1xGAA57
5MlCrbslCZvuLyV+iXEX/CxdS8Q8tri3gUoklA7E1hdGQEuwb/BuU3AxQx2eSgxY9r3EAwazwuG6
zsfUicNv7hfpngwZM1CrRY2grSuAAPUukFEhj3VW+/KB2KVTH1JlRfi3SNxEz/vQ7UNzbKB3NZQk
+JdXfsAynv4gXrE0OIR81ew9J0QR2pG8I4tro87H513WDjyBJWWi4bhaAZabBy1YQl0Mc3SrmUvx
5iR6xXQfLXXTH9WkkuqfKjjOcIyWa2deiV+n9sQZD9ecBmgtAY5TH3q3DBnBRsyC9CW+J4Lhy25D
YdxcdJpaYpk0L0g8aJu8wr03zT1mG1Ldjb75A6ZkqftzPS4uHhR2bUBrUHMb2NdQZTq8jSpicUes
mJbKSRrbrNSQ5Lh+wxaZppOMyKGdVbZ2o+JJFs76E8QEE7yjsDPCjI00KaPTQNVT5WxV9T17dAwO
41ObljS8fNUmOvXREuOmxMjkB+TK5rXAID/akqCdKfwuuudz3+zDslaBOIZK6+yLTConVu6mSrEb
pax9+yrYfvuJGyz8FKG3cosJzEX1fbNEiIEHbKaQGSJ/8ao7zx8cAmA8582Ef0ShQeUsLuq2e1VN
/vyL6nOWv3xDHJudwVxV5r6jfCjPFGLJlNuF8Hh34Xkf5jS3VFWkanXCBerQR2mVvrotWYv0JJ12
KXGPFs3GYqpugBmeimydj7KdrfrpB70yBnOpqYaQ4YPAvcnOHrxG83kmJdYosEXbMj56CW/2gMw/
bzzCYmqq9ScefKd62mif7e8Wh4rzJ4I0t361JQsbLyMHa73hNHW97A8f62hPdorxQxGeXJsyd3uh
Vux2MqWldlmAsH3DLyPqRLGmQ583NcnwiDMMq2on2EVKIQDwHErtyB0MjNDJmD7i0ub25sKN5f0G
wnieDsiNyTjgb5h1HOQh3Ii+OYc6EM0buxVGnOW4HaL1b7aVk/1GEnDVN4O72H9ZSLAm/6qlNf5/
7ipn3e4Yioad/6PDSW3mQ+EOejhJt555v2eT6STlkiqNinJvHSFK7BM5CdItnavq7tSh94Nl8Mm0
n5m21+Fp1eWQPo8lXJQ7EKdSvbSDSKOHSTrF8DIxYm0+5Ii161iZLRMPLtO4eBc4YcMOHvr7+k+E
+F9cIuzT3CPcol6uWaJd790qZDWjxwgofNvQ/+MX11KzQj8JhtvfwIz7ftU2DaabhdKysGviCmHg
OQY67O+K0t26X1HURdkLmTby+7TJrT/knuBEPmdFE3tnicIVHpKRE+hO8VzIE/CnAKePcIEIpxX7
KXK7kjm/2lq65gYZ2OhBIrAMK4eSlWHwhC9nC8+xB/Kp5kMJlkWdpjTDN8PY22wkeSKb1FfNAxbH
OSGCpL8wlpL+Boc6RNlZyq12Dj3Dm0hx5+ImkznbOyrsX2OUOtMXvJi+W/aG8CR0fiudNbwTxhtW
J9+YY/2/U1uJI+P3bchhkgbeosbucGsGzn8moBwR7JaMi/WEjdLUD5EkesOa6y2ojmU3l9FZhUhX
FRgKeovrvG6EvMipj8vNnhoTxP7Bt+ZammKvF1gCTCn9C0nsITwOm9Mrio9+AwIwkmBLf1CDDd6T
JjVnpwNxfOASPifr8kM1Mh6OlVyXSOAkydz4D6V6BVeMFDAt2dzHA30mHhnm1biunE8aiGjlica8
tO7DEGv7nGO9LKF31wQ5dHOfrVU90JsPrQo+HbSq8Fm2HFiXamXEcTfgBSYkyJ2lIZW0npfPQ5xW
aIlNOTTXhUlpA7No4zADzCLRuMHFyOq48QezZ13FdjrNIK/m1wkDye18G4Mkfu8t3ft/gBNS8bbE
Q0eYq/DXhPjdwAj1nUCNC8kkxkv7rscsmI6S9nn8xDJgC3x40ErqbyNcLZ4xPjoUckQUeY1xX/j6
2bGQjJmjedWWY7fs+ue0X24WFk96lP9TupCY1HFnnGSXjbKQ8X01dpjrpxJbx3FTjV5OFsxLfQiB
XkQwGib8F/dtmZACzsJ17X+OYSiyR9FuTB+NWvhdTUr15uUsdVvMh6n4eAW1T8TZe+obZKZrhzbe
HiI++yzbt2uZhacySafP+QYDIOOZWawkOvDMn3RR0ByvaH0MnOjloLpQT7NE8D4RJAF/F2lYo83T
4wlqfp+5Q/O+QScwVGyYZ1sK+xhHJ761giAhXgnhfHawTdUroyk1vDEzZj66G5e5Mj9wIpjt9g8j
oY4mI3niDwpFu/aywU6PXjWVbXKw2eghQhcqYFUIdlYyLXpwAzLt0lf2gXtzZCjlKPId2C3HdtYV
w/YqpCdo2mju8Q8H2AgadK36ochC6ewJhKrpz2rnTZzxbY/1vqxjAAgp5Q5Oo7o0AEHZPbNEUbpD
FOgYtMgsXacfYRV02dsqxgxXbyhSN9xxfFWS/sOH1bNDGlsjsjCp5EdOSZnmNRm49G0bSNoTtawL
jrVD7TVsUpqiUREnH2XiEDCLSm/Y8tEtujR8KD2fyuPShpLdzbEcfSue8OAsVfRCYxWwu5qtrEn4
2mRuYC7r1AGgRrFFhC57myXoTE0dHIHkuf5z1w+1eo4sCvibgp3gfbgpQ9BjAaikuyNLDM9Vu3pM
i11cRUUMWiER6YNZVNtf23oeiYiWdchWl1NlQ8MyxSmAvN9g0bUVTtvxtrGU2bjf9LT20dA16veY
LYIPo/K8q0kzp34kESdoBaeRUiYfCIUMJ0cLBsQ7zImE/HKgSxgBmNxVcAp6XBgVIY92SmhbiRUU
03ZgAoyGmuLhpw9z6jicDjCddPaIstvXZ04bJlLofY6ffo6CqvfDTtJHNeTTw/dPEBFFjBSwF74t
jqVc3hFjx9oFjhFxmZFQ4vIj03o1F034NMwb7inZ7OtyQM9MWMLkv3QFTiW1T4am3D4VKAzAcOyI
GvErYPoueLSCcFj0IZN4TDEGVo3nH4AF4ZrrXZ3OTxtTKfR/TCsZFjRngXuZ2BKzOWSKrj77tVJ9
9eOGvZkO3bRZnEwzbdjw2CIKuPVludVlNYUEocAhX7Qa8Sjh3YyXtLwiUtH7PQiTEVfAcR+p5R+d
MGnJPVOfm/NqiJtu/TkZDyTYkY3s3nBH12/d/7ZZZjJgld9U+c7RD9d2YWHQMvKJbhsziJy8bmGf
O1G5/QuAlzQ2l2QLQtFdSZ2o5oGATnMcab7b/1DRdYpA1GLCU8RQgYn43vLqmXihfRXKfK8ExLgv
y828oEukyckdx/pvVeJH3W1rtAQJqqs7O/1u4/gKjs6Sbb9CXoq/hQbZxAYh8GI7Wsrgrg3Xyfyj
vPeeynCoGWguVebl0UJciQCU9B/XGY3q2DlF1V6c1B+OfWergKTmOj9r72brwLisk98ekuoIacSA
lME5hLHSEFhufk4QB4eHilu4/dLkOl2PrjyrNKKTPwfmjXM2SYOdG4+xfZ+0pcLY0Sp53XFEmrvZ
Uv1le5gF+UQSi9uk997kzTQ+ob51BOEYsb2ZPBBu2kpiXvJXMub4rrHNH2eueNAYSTknz1w87lfX
VTjACf0EVxMl1XjC7UxjrkGD+TyjIx3tfml9EvAVGbACsadmtB70dvNzZnbDf9ofYOAn2KReMe4E
GB3AoPofc5+yZqMb8Z2do0XI9tqkQ+BBP896/zDMc7Pc1zgZ5XPESrTgFwZcFf4q+3DxH4sUMePO
YcfpdFdjOoAS08W9P/1CwgyjC3ys7ipmuSK3x0OW4b0B83rKigqQLr+s016arigUptRyjIMvnHrD
5O6nBjDcBU9O0hyrYCO7FXtu5jzMdacRu3tLx7Nj5Jtu71Ub9eYHRiKgEOb/tHg429VTiFUU4kSn
su2a9U6sPh1uy1RRLiJqoqoMFf8G+2+8BcsbvC2NBYVRHSMFLUueQN6V59ZFa92oHVRdD4iwWZ+s
B764NeuJSOCaYLw3dn3W7qNwa7F/gWNDIcWmWwz6V4BgGuI+S5HvvXZ2wjvKqNi9K/HiLXcOcagQ
n2g7tsuvMIqkc3UzXPrI79Hq44LLZj2dfTT86I+TSXBwLFCIzEW1LalTkY3tI6bTdaDiCpL24EUT
BQN1jeFUSc0Ww3gBItPieY8zzqna42+mq8Gg3PRrKA5pN6zxsWsyWDs+EERChA0BV5HjE1F/aJpX
k6d04QRKG2N/rk7ToKD6JgC2VGKVfPCl2cZbSCN+YhW51oeuL0tzmBlBNk+mMFmQu9zo1YPt7C2M
YJrfNXmdhxJrIok8D/vzIe4i+yIbPNb3gQOQ627liGSm1U7+tSPLRIlM0YFUviVEpp4R6UhzQmxy
g5P0SU5jPEcxf5qCtrh0HHlEkxZc8o/cPfW8SznI0vPN/hLuwE0IjychJTgWLnFMwCmpjXrEPNsG
3wa+RElyNGTdj4Oz1U6EurScMR2DSqskoOKww1wy7TN67AhNTFD1sqBkbiZrDmzvZUFB6dLuczKa
ECjtvplcpSFZOE5GfT16/zhPO8xJkhBdP1zLGjNreCJIVi25hxq2HebVliGypt9/pav1xbxfUzl+
wvQkSFwnS5/edh0qJ+MhRcEgLUbQVWBsFJW+soSx40svfNAppy0akhiS+1g543lb3c4+A/EgTUVv
Pds3W2ExhkwzNKF9HMc2+CeDYPyPTKgbnbIoLR+CghLz0NQLVZU70KPQKtMSYg+f2bBMKqxWHxE2
Vn0sKbYuSVlDkFaF0wGg2OqAnw2qwk2z7mPVHgs8LC/Y4hvCW6SI70EIjqTH8Wx7R36P4IWo1/DH
8/y2Pjd8Of2xm6YITQFCo90lFCnOlb98PTZOstU/RbT+P9JFOXYtXBbC5iAPcATRtPLioivFDCtM
9R10sX5NOOG+HT9M7X0tVTI9qNGVb/xGc/hZ9u28fEUVEhCitmqHs1frabxU3cRgVI6iLA4MkeGj
lNlMLsGzhOGZioztQUCbwIJe1f3y7GNpt2cHaRqUide15T2P1vDFOuQuPm5TXbwsSIFBLkKq60OP
MUrzFBC9RC6IqjQHh4q1umTDCG6WaXbd4Y9tVVTuebipimpaQ3nwWcfQfrVDB1QKYauYOwLSQ+Q3
fu46jAl3aYavksSZ7HR8Bk1cAuBIG8pC0gSCF8ke2DQ2ij2TGNnnq0Yj/+3UoVgvvgQZ8uS6ZWFv
lCgWrGLlFl0CtEF6FJibxNC6a9yZCdwuI3fXHJa2dnCggYWLHkp3Vv+h1znR3wWy6cc0e3XzkzEw
TpCEafMD80HAselm/AuzMm75UrrWOaNypn+Rnrpr5kDsIpURVuIQJknyjEdcNcd4NsBZyH96sJfB
A/cABFgmve8mMHaAWghT46Mlr/EYkHJFBixkDXyg3RxSfJES/l4z6pdvZEenU4HobSmxWvAaQAqF
+1DAzWkuYxZhMC6CcouuMuP1ZwzvpY+lq4dxr1bmK1cUQ91RUQkwfXr0sDkKLpqcmKcSwAisefBx
Z+r9CALMwzaVJj8N7Zg4Tjww/xxgqjcSwWjpUfGmusesLfriVM2pe+lFJ8N7JEvylXN7w77QWlWv
LZIPzD+6BX8PhDU9WQaMyPtR55EAd1hh+EMOiXx0WZDc7VkHNvw1PDjMZDVLxGNUPBZHMF93WFrS
M7jdefXgxSgimEHydkha9hjrbE7OVAIMRrVpXSxnjI/YbWW26YXTADPvVlfzmsMy2vBaMngOspNV
cnsYkkg8qcKE3Sm+DcRjhjbJKV7FDLE1IxtQ342s7AqD48AX1Z4Zg5Q0yfRa3kE6c5RM11Qgu3jv
nnAiJQ+ECyusACRN+t9mib3mvp2J756o2nrFAta4+GuZsN0Vi5eKkzINtLuA4MFHhS+cQSk983sM
14PWj/KJHRkx94RzXoEKqz+6I0pzotLchrxsIo5CZHki4WUb+7xi1M7hXQnH0D1sCF32DygUZvpf
Vo4DUWq36KsO4KAoXNaiEstNSzwSMr1z+ZNJ/8rkTXDTJJIjA38IJ3j97C22Z5zpVbVX4iUaq2K1
Fh9zWfbv3Zxt53H2lvKjc7cCrKIPIEkf68kOE0kLnLr5YmKAFLPvecHOD3T2AGF3YZokcYkcseEy
M3IcB6xQ6vG+4cKe2KZE4rQlLM31tWGvX9XyUYOvXaEEjWubBwDDsgNzf6i9k/HB5/CEXF3imNNZ
s7vyIbV1suZJbzULZSq91N4Lq0h0+3eVUjJBKFIBxAfYjBf8wkTFCoSDT2s0XvwpATWlhjH7lExe
sgOSHCp43Ql/OYteERNPi3K5EkSL0u/Ugn344Iy31T3QiSlfM3zjTFOW9VLzUSKM9Cm8aOwZ9V+/
jVk8zS0aWeYP0jzSw6/Dawdz7t+8kP8jlyw68AN+tHFMzsPc9rmsDZ5iEkK2vA+xgiLnNAbkh99j
0rn4QOXhntS97U6mzdboaMepsz9rn4WhDFKzVFwlXNMKl5BfyFM69RFJW4Gsu2s2LLVowfBfWyRJ
JhpnYaoVP1YKXKLESt8c8evQbSZm7Z5jRuIir5XfiuNa+QtAlK7l7izTzCw/VtGIq+BZJ2uWbM6p
F7dlessg3edCNk56aIJoud/k5uED33iz7zqcpSSmR7lcmoAofl76S0sAwNbYQovCYwS6Y/eXwGio
kvl+JYROB7U50/1QSjJ0g6Zge50cbsaTr2lkdomNmuh3r0hc7VoE/79cseVTOpPAPxEda54d44Rw
EG7DInTnaZ1wNDGDd3ZwPJhNGW+NfifxLbHCs0LnTsoQ2ookaZpbT1ZPE4AC/rzW5a+ZZXImJ1fh
db/R2ZdghzFwe4BqpMo96lGC3xTlDi5XF2EhzxI/xNSriBgdPQLZYp9a7fyOZ0etBBk9WrilAelG
7F59rVYT2LrhGjAkxexwY4OcfoBlT6/ssSXwbR0TBQTEC7BaQTE2v2OU1fqxa9xyIbLsADfkyOwn
9TROk0/ondxRc6rcmDp2cTRxBBZ7DcwRNlaNTOtMjGDNAEkTt+vr0zQGYvkhqXSXs2xN+aUbDmGU
VXd9La02wWGxGzinmumdzBGEqGmgabty37ER5gw4XKPWV83ympV1FB/7wJjlaBojv6uMQvvWFKuX
oXEiANUL5jyIO3EAWQcbrSFLvIW/Okz+3aFtbdDu1qrhIQ47Lv4dnbz5yEqRDHk3DEGTA33QzLqE
n56GbawJBIr6vi9t96ZATmCSHIb2N0bDsrsTsHDfPR+Ozh34ouCZOX/3DmJnY5rnl/M1TfVCwhwj
Dua3zRrClMW6Bd0D9rT0PyaqZXIJwb6ZKya7UT5kcTRcllngKQUYkb0RvAaqrjti1RivGmEfwr4k
Yl+3jOAqrZvgwFBhOeArtOTD5NIh6bAEStywXQXmXkBG2X+x1r01x5B+Xh8bETF5KHx43EfBwoJi
D4Qiu7YFRpacnGJrzq0O4guARHUCYagIH5gqw7ltKE4eyFb27qEerUOqW7DLgjAcpnQfu+2pDio2
5yisdnR+m205e9rEjY+AybY3r2h850c1Mqy6IdAnMomQAniBC3DZRtWfzF9dHlkrdJY8dHFTOC+M
ppgepWs0qasby2C+rLLspmONEdzZNU6W/V5lAYqio+IDvrv6xLHieS3dM+lIut9sYCDyKts0Yuju
rEn0Qdi8Sbk9ZgwTbgu1OZ+XxCtGLOS2QSAKbMLccEuGoc9FAVkb6Hiplk/Pz2g3dsVcqTfNTjC0
X09N+aKcpH7pbmbhnRoyRz62EzukTqpjWeGFSKhjT6pxEzBhWmLc2WRLPzvPaBf7DZ8djSP7rqb7
RafD8D1DPHg0iq77vphAxmJBxaePEBOCCd+puYmHexR+wGJw7rTENeFy+BtLAjIft615bsOk+y74
HX/ODc0OGX8+SERLrV/Bg6oJwbHbmP8mFug+zHPGAyLCDx6IIUEKL0U75HWypeIcWzxbHGtt5l2n
JEuu62yD9yit+wfWFwPW8bC0vVeuD5ErTHxIpYiY609L+QT/hYD5/APTJDPzcsXASSh98cbcq5wh
+bMZtmVc2T6YVqd6pieny0QbzgX8OkLEDlREsCgcN40imrH3Q9iuuwQczhuzW77gxg4F50KlV3Wk
uuzSvI10ANh4dJqPOYrNGxhzNEQB8u0dr0TR3rPazpk/4zJhWZ6rq+mIZtG5DwCYox9DwLiBSWXd
fFu3HO6rqZua/2Y/cCd2tCBLU+in0E5Z8sDQinoYeKXWVjHhMuEmPwzROKIsPd/bGet+86ZYmtC+
KbXJHynT3/5PGoWRfMIPZf4pqH3NvvM27zfVlBiuMKqnHi+Eab9E5LRP/ey2GPRiH7Kcbd0M47qn
rPnhRy5ZIjoalBOVudP0nFURw8aEb/ve6qb+XoLCdb5corIEFpPJJkcei4Jehvaryz0/IRfEiDA8
rzNSwAXajQ6fmcMl7ku/UYlw+PZjtN51buWnzwm5+SDH0b+2V2/s1V/tZa44LSbrxjsWRnaMcuqI
8eRg8J3tZCpXjXhnZzc3foy6tFORs8mfnQj77An/rb/yTw7uf2NbZ+HVj1Lf/SDPuryMqivMda57
nRCJ8LwZ3ive3Cd6k654FeQTir3Gt74eJvCwLyt2wJGRwzJfsgbN/ecIoJddG8ESndphhgdOfQ9x
iXhCgzPiE5taHP1IIe/WO53i92SrGEsXzm2G85LkXZO1x9lNMYVljGf2IZzoA9BxVnIudegET5Nh
y+B9YX2F9Uq2y7pnCoas2Jtsfa5syVIvSnel9zaoo892nbyx3I+l15tdL4oef3YE9w6PiqxI+lAU
gESciuC/cEQy+OHivPoFca9xTwWDiQSKkK9eIsMllcfV6G8sFxGN+hsBR2PUl6HMwKblwz70fM+Y
a+baQ1rZ5jHK64Yx830lEfb8qF/Cj0TJJfhKqT4vMwsSkAHZUtN+B6EN5j2FzkjMgDcCO0ShsitS
g0dbv/XivlasnMyJxRVwVke6qn3lMs/aQc2bPofQq5jXj1MUkSRO5FfWDkAipi2caiZSCvM/ON/t
r1MEdBBgocO/W09a40dpFsuQK20LZgAjLY2cF59WjVZ43LHRg3INEi+uAT11Dl3roKHTgeFMeJa6
sJsf2bWCYMPgtkz2UWssJNOZPY8T5vMJUlLLnhHarPEGHcQMdcYOUSCKLTgmvBr+HqMnEc97dtcO
EgXH89+o2GNI/MEAWaxtIbMEVbTsfK6lf57FVA4ddxq/WRhQsrSCloKjuECn27m6UE+kPhduby7I
CnBkal4NNpNvkO/QGrJaG0vr4MIHI/eM0zmy0Xr2KI7XHToMaU8Jt+l5xr6KV7CDobKTOIaCHCbk
8lm1G0zRFuWKVSthHzc/6i0BnZGQVMDWG+nxY5sZuN/sRQlwKdO/dJtdTjwxAHlgHjjPEs9MQcHW
yGuQZS6xysjxoQW3S/gvyFxkDScIumNtW+cLez0ur2jKmsdlFRxyBSgvgfrbTe84LQDEJg27yNBC
/Xnfiptm7BF2uMVF4IfmWbD678Kv3J9zr8fhwEAa/3W79D7fhNbrX4SS/i0iCBiB5GJUs/P7YGED
D8oJ2QnIez0YuDgiptpvn2Mru68t9itoogxpWJbXh6TaCqUKlLs2jlHQ0VZ3XpD2L5VJcCF1BsMt
v5qOvy1M1TNfWmz3FRQPSQ6urp2jW8WC/eD2Zrbt20o8yV74JQHPGsEBq5uq9oHNAPGyMXbr9h7t
2esyxPKJq7MDUBhxopNnHFhsH+O6fu9dg2d+rcbt19LHmAB5M/tqn+g4faw9TaFAp70QjPQd2+0W
z8ckCmlzhLdTELI7FiRf0j07nXuPDqFBAcf7L9717G9/YAg0CYFN3NMlA0Pg8pGu/t36Y5D1m7v+
TJI2AueG2Yoyjs+bmq1E+7QDaz7CcXHIuVlyyi4bNR6ln6ywduH1prub3fLE2pkhI2M7EW5vUEPq
fcP7fIFvl8qr7RgH7yq4FuRlqxR/qyH38mn81mCCBwH7rFufuVI3FOl3R5gWhklM8PeYiDh992yP
cN5Rw76gcfKfOFlvC2zqmRfTUYtIDtuYwPqYoe5tBz8tuue69Ko/YrmRB0ncOceBa6faT2Lm6YKG
UzzEXk+emOqBYSEfBLexLTKK6aTM1nG/1rdWpB8GqqTOj8fyMOpgRvRraomZgt1hb7hLmbYThLlF
sW02XbSHNSRXGA3+czan/I9NQJPPJD/1L0Xcb7805+Cyz+Yu+VhXZ6oYOtX1G+Fg89H1kZ8SAwuX
xxRYkrsfAwN7T7vcWruaVvZnNnsFAm68wA5ihE3THzRY1hEisCGSq2qja/M/js6sOU5djaK/iCoQ
IMFrz5NnO3byQjnDYZ4EAsSvv6vva+rkxO4G6Rv2XlsN7WdsmWpdEj68P8gI4YgAk6PFX8tMXRQy
1vxQtdAREAGMZt+YRD3J0DpmP4R1dhP1wpHsL0mRweoIu6dpaKI/Nud1OWDIiJ0NGUqi3gOPZME4
saZgDs32lzgCSR+6dgtLJxMus78LQw1klWWU99fLlIeiL1jC4ZSbIXkpax8sxoTAP9stsIvbbduO
M1QqnbtBtZl9IXhY3Dm44DhzvmPGTzE1+FI+8lmytx6IhDyz+uI3wAWUmkNDmhM91rB017Zg3r2L
Yt/yJ4z63/yEZVq/YcXjUTMC6sfsjpEafwoDoNq7+ZmTAFLoYG59Fqij1CEagPVjBWJmop8rjTR2
Q6ISb2+z9kAn2DKn0TUN8+i3KzSib7/V/X/zhPKAiJB2Hgn+HAF7/lk9yCjBpvY6HT3e6QCo0Xis
WkRvjKh9lPwoOhpxnGF7m68KD4DGjEzCwgKZCOUS+TJJfkJb3TFLQMQwjSTBupS6Xyq0zOgPli4y
PIFLZaXJRg3+MJtsrpw+i5YT+2ZMV+2k7akgGIHaUJUZ4V0xnuww8/vvXEsd7aPMq4As9zL73XEw
fWOZILKrHds4o8POGNstzYhjVTOf/BvHnVyTbZ31amwvq/b96MwguMNvGyOr5ePXoTbBbeIiqv8R
z2PpasdBNPdIKH1vZcC41bQUXWziX8pDMLZjKJuGmMxYyRxF12Q3v0Z2vL0XcxD7qwU7msUEgKOz
0kOxXXNmDqbKPDz/fjJ/s5MOkB54XbPcLIDzGHS8IFueD7etZ2RDMFun/jXEZdFLnD2KrI+c0h0j
c8qM5mxWrT9Kt+DvEUdhu6d8YSCyUZUTfccJVCuqMjwGmwbNdfk8p+VAIkuZlL8VI9f4ZNQYfTg6
mi16Q4mdxq9b819vAzxiNfRIvhgHNC8p0XT1ezh9kT7GQ9++I1vU4cZQ9oKtaFRNVk6qF/UxknD4
PsPuRkzgx4M9eYsP1zolVMceY4zV3T5sG7fejWr0H9n5mJGjgLlrtMGvVfbX2dP5+Dtlzer+c9Cr
C26JoYK3g/H7OPuLfE5nJq6fXT6zdi58t5vPbRnVGMJBp7XVlmFWXn0b9p3jsGsy/MbUFDbFjrvx
cP05N5obXi5U0urvZEYQgPwqTnXLm9WPAbMMIevkpOjD6xAhwSRUKU+KzRiEHdFSUJ0G8RQl9zKw
IwBgBciZSZRwflkWSEDm2W5Zu2XAuZCG1Mu+c6tEQ+0WpT8/cbRk9b+QRbc+BQxuCf4wTPU3UITS
5g1/e2tfvULaV4uElVHVMkW84K2EXsizms9Q4ddCvK1M3zOu8XjKPmA7x8tnNhRTe3O9UYiHjChw
jruiCIAp4BdIrgYtH/FGNXa4vZLYk3Afl/9fQBX6iUlCAfGoK0q964jyplQN2bBsmLUnw1NktLWn
vmr1leudqwa/3Tz9ZSRGvFGI/gjRgU0QmJlG6I/UFo16mMswDneu4Sf+rEzRBl+4Sj31omC78mkj
SWbsCikL8RDJWOaJQ7yltO5g0+3ZFSXuYTYmPVKN52pbzYJFO4+faTc1St7hG004g1A4R2geEzsz
vAPaA0QyrZap/8AtBQgjjXRiHlkJtOG+NczYf5qVd6TiO4Pje0DTUOUv8MbYkATSVD8QTfZyM/Z2
fsqGGcJRs04rElF4rurkV2G3XFnq9uJHO3TrtHNCTQzkhr03nu45cb3iP5YFi3/WeC7G54EAvO5H
60seE2YpjD1CFNk89H9n9rroiVSNHGP1BgVN1KC1JyZzRq5DU9IQrwCMPsA6w/qou9KR0nbVKH2C
F9IpdPThA+vC+YoUI/kZCZm5r7ANJ/BfdLkXoDRaPRoUKMOtYl17ZPbRNKjwES+csZYA8Vk9ppK/
gXGGbHMQPgvnnE+OLN4pGBHKA+avtDtt6wIjy3ukdBO8YwLzwQkyh8PChxDS2Q4ALDAMYkl2YZ3D
EHjP0ULII+W+e0IaUUXvLP/I5PLQVea7TlrxPNd5Zk8h8IPbPKfeexKXGBAd3AL70jT5JWxcZm/s
LFLwKnlNsRSPPPrbxZ+q29LfHSXSsDt7qR126ZcR/w2uXuwieA0mC50HWeHonFc0kRkuRhc24ZM/
pCRH+usw20fWSEg1SfjO/V+lx9b2J+9UEe4ReiL5oFMJucJNhYbzF8nxCC8VIwWy3Cqlp5rQesvE
giJX4YrYqIC7+SIYcvUPTcv2HmdYMj70sROjCHSB8CkcaTH2VM36HgcCWOksZh88IpZ68P24f0fk
1HzTw6rkO+bX/DZqYKJZClGyScnX5j98bjpiXlYJdkjLsmTZeWnT7AUV9pruRvAHw9aAeYVewvrg
gWmvZjHHt5RX214U9+MoxM217Z1a7MIi6OvXxHaDdwjWmj51XNCugk+ZV0v+l6uewqgOo0MZNwwK
wihjE9FMCziPpO7jXcBSiacuz+d2N3EfOz9CRrryaxydjxTHDWaK1jkGiqsiaPiENwRDiOiBhJd1
YnTjt1zrGoORoGSNO6d4bINlxWQ8ljnrSd2zUYusWm6jIKaaMg2UOSEccW26FftC1D60las/bK+7
O85t9dzngmmx86BBpAfPkPPL4Gh42/UxsrxxP1pBebUZPXhzQOfiqTwWYxj/zLJI/YuQEFMQrPH0
t6xlTdjDYDqQBADd3/Qoa8I3yd5pkOM0yw/6WjQdNp+8W9AglSLha84oRnqsWqeECSbOa+JKsrPX
hcCFUEhgI11z0heOORaMb4Vwwb7dGQf2KUZ0Cuq0Z6m7r22e5luJsrA4Vm6fE/VZ93+quHJb+myn
QzjpxLN/SinW2n2IyP/Wx6z1d0zW3ZmhYidmEKu4vdE5l9XTZPuQDRKkFPcHRByodNCqaQEnVYv1
tqwFsF7PjztzquXQ9QfrMnRHnNOLakvqq+ecSrzbNOh+AaNLSBSeW6IZXSaCCpfTLmEN9hJSR0IU
hX08DIhXTc5zaJ3Gfgb/T5sp+iXHaiuIfXtAYr+cqYSC7EGItvuiM62Ho/BkCBRhMADaU5ENO2xa
Ha4cCGoHXzbzwVGEhGzI0rXLoR5inZ/rHM07JBQvZuLJS8OUT85qOSbsl+pHjwphvYahnML9mChx
z/nIp6I9iTALnhMzBd3PMCdGmvAQO5gj21z1IyFEDBpbxb4TV3YElA2wPHEFuXDGmXZJCBgHiooq
kL2k3I6zVHYvgfWqcyCr3AFz6w/rwWM41j3LaR3+xeheWWFYG3n1dWhTuzPizsJmurTuJodh/ZVp
LesNp8Xg8DyB5yf4BsPFcyWiLj94FBz3JJO2CL56RPOYz5fc+fZ8F38bm56g3qPGM36+nYBPVCfW
D+vrKtI+Xo4CO1JAgY1FX/B1zD6beX91nCuSJvQhdZ1QaqbSYQ8LUw/bpy6LA8eJ84yCsfO27YjV
Oibdr5T1PpKBmrZNxkoBdbX26UxNY37ZISqv4YJQaxsze4+P0viyh54E20dSSioq3K2tpeYGxw6g
zjTT3oK2X3IRzA24YlYiK9iBlX2mzGK0r41cSuczQ4N41aZSy1bCy7EHkgQJQu0ddANUlFTCgI3W
8XPFFFQfkOKBSB4NiCL0w+0LB5z7RkRIsr7oXlHgsdtsG2qlBc9Z1d0ZzGFYO4AQqvGL4DpEHR46
IhSxTfKRoIT7xTJRFHyHCwMMxFHCP7V1VD95fdB+t82dHrL2MJP7OLb+rXAGLv9xFQtcpaJ1r3Xn
WfO7dvO4e3ExMB4omDt6ehvK5t3r6jC9KBbd1cVlUHYMcl8jqVga4b50rA/RfHhSfAfe/UnJIzGT
+9eGLRwUP8LmaYEfzntJNElCZWI8ht+el3a7tUuhfBMUSXgQOwQ/e7PLlAS7GjmE2i18C+X+zlIN
OOKJ8jzQQdmGm37Uxau27uQeA0MA5wYOBkMW9mqANCbhYtRhZm6c5MgyWbI4HNJEhcdk6sx9GTL4
62uQ6eUvSRfyX09JdIMKmSFQEKRXHwetpvUDMTnVRugtyV9tunR80J6TPHPgQMhCuDyCFfNBt278
kSr//P+MkC93tlyQaOB1Iv6MKiX72e0xlOwhlXNy1l3WON/OgLNXCF1GT2WWhz8we7TuT5arTfQ6
N5yTSCm5Cl2ClNcu3Hqhu44//WVyHbZGd+nDLsv6KEENgnV5M9MBoJCvs06fc8C86h2NTgAai6Wo
83NYg+AK6spqAIKFh10qLg0UchP68NNd/gCcaohZB4pVc5k9lc67gJLnhtRvSB/4iqqfWDpLQjeG
Tk3EPbTDgxlAesK47abpOnoZoXKbzK9TXmi+8uY7ZS4kv4JuGASNQ1MS0cXIFa06PRFfi+H7pcID
qRVw9tTkcEf16Nww/4GNGTGy/IJ1EEecAW4ynbWOluZUKfS6h0Bx4F4yKrzw5Pph8lDRSa7PQbci
+hjUuqQEhmQiPdMFo8beuCwqk0t/z+J+RlOwrkc3Dzv3yfhAyGtgaUgBvBqula56Q5Xa8Nvifyxj
Eb40fqkvd5Psum/vCwJgGf6zBGT1T1hmabsJlRRqYXLFdzgAvQu2YMkSro3SdHgvp3mY/oxOPTQj
wi+t7GsbZZWz1/Nyf9CFkLQOVFLvqShJht7MPEjfbOQc8fOucPD30BAT/9mbcxOf445m7aGulbys
RFuEN9SVTAUjXvHxkyGmqY5x5TvLNhviERqM1cMOdEo17geGFtym0d0Gu61kIJdvmyQDfGIe32Vc
t7Fa5w8HkLf/FIL1Yv1MvjTj/l1nHUzw957tAVW77h+ZJcrh0NJUoMLIKhp3BI3l8j3axjBY1N38
p5i7xD6H09Jj3h6nmOAczlusbeEcTi9MUjwP/d1dX8WVkz3CwFQ1EzgGaizzCdXaitDOzQuBnUN1
zCYWituZDJGLW4+SvIt55BQt86Jrd+D71NPdkku7RD5jsJGLVzvPDZlkdhP6A1ErYw9/8eDO2MEh
gBEIv5tDJ30jA0R4FxS+il/DpFN90GAE3pcewP4WgroiP2WZMtZvy6RSdahzz7mQpIRmRRRQefas
QqmmujHy+m1BtCcunAJpEwEdReHVFopw6urdCkZHHnymbr/duLAJ64h4eGQcdBdnQqPdpbixVz6N
BV4fxg8qkDkz4MEYWNTNgQEMK3Yo43fymSBHcqtGWON+3y2aJBq/m3cMddvntMCPve2TgU4Bhbsm
F+GeEGw9gHPbaHQml63eGP5RXW3ajxHnt3hi5euKbS9TD+knwMIHdIflVUNbXLdrgbGMlLS6mC8E
7RX/PNBA6SEFfXb1lc5TuAd+v3w0Re8gbx5j51qQqiRvueuv8SXPw7YCmBUs/2LRmfyTo2x6qeNc
tRd2tXhlN4oF2UsRe8udVOzOTBKjCQ2pT6glQeZLR3MxszJlEOVR5nhmxEFLjvW4T9qs/cKEuFZP
fJtNc8FDR1CbzcGhndkhYirgMfft34KShzvDyKHe4usTJBUIRtg7Lhr2806XzMR0N0QSUVAnVUj6
SImuvcN/H208g7cqApzrIrLN20sFTBqED9Owk+qJoIAlyDBrZ9BCkYDOwvR1RRmoTmwJ5fJRjQoT
ygC54aQDXaZbpOz3DEqCcNrXMUW/I+O5dt6iBWslxxvLvmfGB8GL0zIXeE75hIhLzxJGPAEG1qNy
CkSqHRuv77YmcnjTzdqgLVDBcnRsnT+wtxfBseAEuczuMmdIQ4BxPsZBaEhO4QAufLyvYdQ8YZx1
j5JUG5CVbaOHg80Q9L+xrkzfCVJtulNTRs5xrkfSSNw+0pcyYt74srDuLL6xyRs4d5Fc87+6cAhE
hQvKg8+C1O8/JyQbF+X0LpmZC671qXfS+javuHI3iy59OMcKY/02wvXcXayBjs0WLA6rgzLOAmnH
Et/An8yQdTx+z51DxgNTiYltGrkqYfo0gcBbLpB8ALJn0D7/A35o0DKx13vl+8/4/SKVq33pgyJA
TzBW5rOqkhY/tWJnKMgoZgLJvqXZcx3q4Dhy6+DMIdjJ22hbASLFamFudcOu6tnVuKCYXeAfJhE1
b/dzX8AdZAGyUv6C8SXVch6SdZ/MM+jckJGMugXQTJ+ziQy7bZdl5edYR4V/iIidz0lXX8Mn23hj
ssen1Ie4Fe8Q7pVVzgsiGhYczHR95BCFF//ChATwBpDI2D+2DMXVBl1N9wsmXcbkKbmTDgtKORZj
Ew4aR1YFgX0FLd4mtGASXuLZRUso3KJ7aanK3BONgvgMB+OxHi6i+UT+aLM+Ly7qLDRoaLFxU6/u
FdURwWOL7qL4NVN1pPerKDRj4VH8x0R0pr3jyftLST1fEIqiQHY5i0GjTNr97y5+JoGSWEX/0svO
vETwjMKt48zIf1Cn4Ru1BH/d6dg9GUWmrP56Q46CfUtlFx1AtgTJu4mG7OKBuKz+4V/y4c9hfxUo
+fKhB0g4M5knsNtf3Olo4E8sPwKaWfdv4vl9forQOzEUxMAMMt9r3qckRD+zBnmK/zftyQLdsS6b
xitAjAiyPHai/QqNH6tCE9i3ARAIlVac2fgnWYAKwo4ADAjZpMkeCVmwvNLWR3yUOUrkYCuXnCTG
HC3pNYny4r9BSTRmEvzZyFAmKjxMCvesTczrFEVq0unbotfpNluWxduWUNpk6461JTIRo9mT4K4Z
3sMmStrN0I9NfmwmJwAJES/pIys1fnGhDeF6jdeKazzCBNzoZMUzMKNg5ZxC7PKbCtuk/MMBc/eN
NmQgnlQF7eNkBqc/tgEu/SMxBffK0GHRfu7rvjwtGoX/1lZqxdSXevoKWHb5jbqnrgiQoNJ6tLkJ
kl02tBHsYoP+fQcMMcSOKoEdILInwuHk6simxBEECdl8Xl0m/zEu4siAFWLiHR2z840umu4xa11Q
jkkQmPpHaZOVNVOIdf2Nvh50qqNoGbcoJNCOiUKJExF6xh7k2sruMldZ2N4o9Rb+Q+GE/8HYGyFW
DUIdkziKCDiUNfrbFDt9fyZPENechTWWMErnA/sRjbn/DnY9YkMs8VXBpUkFvI0CoeCKC0OfmG50
41cadUrJq0+ZbH8266Kd80IU58Mga6xITBqDHxIRi9zmQ0DUFgyDlRCG2WkHJIAy6xAFkoUJCMCN
tTzy/mTBcY5L2H0Fop33QRNPdgKBnsGj04UR92iDACKsOzDQY1FH0y6mktbQi03pYHZYzN025Eb7
QPf2CZSQCFDHxsO978JOvReFn0wHGAfkxKDAh8vdTm6kN4TLwiTlwjU34izvQCvUufQmdnGANPnF
umONYPQunq3+nGYynahhEKTtmWDhPoiUMB+wdEdyJ2kDfhrdskzuEBNzrENacxHyE1u1SWhnYiKW
h/EVpBXZFPSkDrY1V3QXPcxS31ya4TttcVTz0XOb/pHXNFuvtpyCX4VT0rWT0jGst7Kw7vdAMFG3
TdZOfQxz2dCV4+UnmZSTNNvin64tC37agT0MR/lBc5ySo1D4Tk/CiBs/LqU7Rg9DNXNBg83wPrK5
jx+ZVJc5d15WMSdv5vnWiJZwKLgp00GvoNEeyjnPnxZvjtJt32qy9pzCNNmFi6d8qmlbiYL0VBw9
LIxZsWr7o/9fAX3j6ClboteHIXlgCuLIC0TMhcNCJNkzl5k7b1hkS28/rzkazKwFNidQwvA49b3z
hZ1f/ImqnnhNnMr9kTig6l8nnPZ3MxKehggpYRBPJ1sUDdTZ1HsOya+EMBQIBykmfD2aYWGZUmwH
b0SHnngDa93EH0lubZne3ibC3MSWlxoK1NityPk2iofX7tLVhmbbBVB7dt7slIeWQZ6/rbvcD17Y
opdmvxDldF/BTzrZryuob9SqTt09UDSQ+reZSDR844FpSD5kekkX5SfjD1m2lGJuQawUlu8Y1ag3
8VLsmwhR+g76AU7xAZfvv0BM0UdJWUs685J1v6FLohYRy2zNQze3ov/02fjtla5MyMjQYXECw338
JNIDQJNEy/jkdhmqdbKaUeyA1vqsyYKKt1gvIEfknPYhm6ppvIR1tLi7UvgsSEpynJ9twLD7NBTj
Mp7nIY9eQRowNwiYWsT86IbE4ZzPnLwlcDobAiro8ps4IUMRR2gWnaI+VEh5BK7LM1HhiJGBkAmi
/oiQ/OHTQzi/0RgncLlmrR+WcE7TF39SaKqZ230h9EHwE4bYKvdMnjKW7GkVNMNn2CbxeqZbMxN8
0TYGrR4lq3vSfNLMv0kDdO/UpLB6JYnDPlmjaFMyDGdnPG5pfehIzGwfWXVFV0i8IQ+dxLQDcqGF
O72SW1Nda9Bs3jHR/+ezL1EEnrQFhj+SkbWP1yTQxzwA6/ELlb54mheKwp1HJIbZCg25i+rLAtvY
IgDJCCtZ5k5VetNBHCiP+AQnjJCh4wkur8CryCHw15dJ+IrpbzkPLzX8NibGY4iH60fokgvwXYOo
kNcYziwwsVilxuueoyxAU73jX2usw3VdeowumHn6LEO5EGcYSFFF9PEKZ4AHO5+Y7XuIa95AKszt
YV7m6IXCMmj347o0126o3GkXegHe9XalIPmiLcrSI1uDiVF4KYZL7EPN21Fs+PG+GuXw0VhDe9Bl
7gx1yObhqVXMnPdCC/kXk7DhcDRcH5uuacRnMYnoCnqy+IpaQi42RLQY8vK07L9b7dJR9y1xC0Th
opjZhCzI6HC8MXxGzJmQlqfaIdqPemhaTI9tefYR2ZiTbdslODKeITmIEpLF7VKitD6S2ND+XMnw
dL5c15K17kDFq+hnkulEeunyHGPyRWDh9GX77TjIdLcx2ANqWNkiJSSEz2H0kena/wXLdi3PI4EC
DwOAlWUjEjv+B9WikLs18LHLrhJH94kcilnumZ619WWa17t1AQATslVS4GLWexjZ0bqFwx/lpeHv
rOuxekfOWK3Y64h/zqYGrwQu1So7Z43nvOBu15jSIiQXN/IZEvdKfZ4ghbain8NjS4hWeiakt9rV
JkGusYV8lNSnOAZIcp19C4YGHgFCtoCB9paOps6ubG7tS5LzkJ6wc1ruZpmR+KlDrlAkfXB0DlT2
yONWNffhG7Y4Yjvr1GT+HvsRNgKEqvMMGiMgiQmyGp1LPjA/h4jumyzfq7GSpGfAKbLLvYXAXwKm
RK9f8WTm8Oy41ZD/KcsSi6JTa0H4Cjh+tHwb6seVyp6/B2fvwIa11N6uwNDh74mJIn9PtgENbU07
twKCwB5IchT/4x3GKiT7ACLGPdV+/M8gIx2RH/csgtqAdmET0vYzx9FV+pn6DSPNJ8kaJnkjLw6f
JZDGGOMmLwlCmKuths7/RxWyFoeJC+pfSxbOz24kRPscRz00q5kFzYqwQbA14Qls4gv2Cn0hlSBN
Ll0/eG9jLGteS7YV3qHCTzVfyI5Y/iOV2f3TMAWq7i9MFe0x30iWoGPUrTvtQuhGS+gMj+DaZudD
TFihEpszZWDeWPo0ymmOZIvpWGneawAz7kOSMsv+25XEBRwtkkQ+UzBWwRcPIOaL7QDpKTllfPni
t5aj651tjpqP+Va3ONVJKd8tMa+K4D+a6B4B/8JXdEkWSZLszvGCEX1kwBTurxMWFOAR7x5hCcmg
3TMELAzFDlLe5ORZHspLgtsVS4dAPMqJJKDRJ6EbdIokV+TWW5kwyjU7sUCLBZ0C54RNnO+EXGPG
5xJyk8yRDx1gZnijMUXPPo2Br+/Bbkj56nk9e2fsLlN+cCd+4kfU0Yiz5iHUZ+k40j+vKqyYyQUS
q9YEqcunl3HC/pD2qnrkOU1IOJuY0gM9LgHQqLGW+xw6VsBHyjJ5ubgZIjxmxGGkPmo8DoDiKq18
FsSt+XLzTnz3aGfi9wF3ImB8FoSXeB4MabuyUK+c8w4JZ3Zm1AqboLlNXUAQZ7/WaPUh2MSngSUV
ufbe6F8N2ODlSIlJs905UcR0EV9LvQujJQgPSAxU9ekXrD7O2UxJ/h5nIEw2Zkwz+UDUBCJouNIy
R11Q1DJ7YyQb0ryXDArkceyheDPare9gijiEzwo6XbG72a2pQ8+6UT2ppm8IrIL6cYVTlR+YpCW/
mxZIKZ5F5GiHeiQjc1t7MwspWiRy/BbVLV/OOi1fmZqlc+rCTgUPzNTw8iGlLHcaSMnfxnQBckZZ
+PBcB89zNjXe7hltoWTQtKJVKDd2cvHMF8Ys874m+CYm1yromtPokGO5D3VEpqsLhMU5t3LS5sLN
5E2nyKf7esVJM929hTWt7pjCZM9jlvWbFacBoWSBS9xO5CbhL4oHTpShoRI7CsvAYpMgaEBaWxFn
dKzjgJh5DJ6gTsUYzs9or6PqQzG2u0cIG3HlF7A+JyNykV2ZxBA2fR9Gb1x1tvoZY1S3EAa6fHJe
5dAgc8kNkBVcvug1fgDslaAEce6guJ+RB8i9NsWQXxMynRHhOkFWXm03B83PVZLb980PpZPvLhS9
8r6bgd3pCTd6Gh9af/Afx4j+Bct3ljrbqQRqceG+WaFPUgLyb3qycV4LWFWMZ9auX8e3uXXbEvW3
gThwMfDJ5MGEjMAubCaM/c5EOX3dSaagZuZ1Yu6YJO4OTEMWMLLx6jQ746JWDgTgTqECHdPJvTra
ldF2IX2wu8lqIlkxZgTHADkP0mYm/IyzE4wF5Lls65U6erxvXVAtFXkNWdIA9Nog7FXXQiQpGeIQ
bZC9kx5OT4wYCsDrvXtpp1UVxyWqi2BP+g0vjxyAvEBO5EF4Y84cwRayMWc7+BJn3i4pmjW0rnHA
LdaOafIHC8sUv3Sam/dWLqvk85H83fipkMYO72Th6eJFos+5q3OMl1A1kJODe5ll5rmBewWKDzIf
3vrC5hKiFabkg1piQbsAub5D1pcnybGVGbD+jbfwOWGhyKGorrt68bUgIFwFzSeN7vLiSr/xANHm
+BAYkMmLyyLJoYl3AoTxqhRvpG+vZHXNFeCOPdbFOtoJjlUcNXnXHo3se/URxDldJcvI9YANG5dD
D/NnRPbNpobt08wWP1dCfXC8ogbHOSx5n7QyxCFC2vo1TEr8zcDJoSviqIRDGjMuQmbhup8Zg1ci
KVEMEk3uduGvJS9JraYUIRmeLpOgyaQjiAe2CdflMyogkrx8r/GfeitDEtWgjVMvtoPiHNv0CQQf
bOca3oMo49zdW2RN99ATGbrHFUDrO4tm9igNmuryKBlpIANL/x+JDLQPV4jRwr0Ei4gL6POSEAFd
U8mwIBxJKB31EvxChQKthI0ZHkMbMZeHtNqH1TWudXjwGVIQ69JXctlROgpOVrLoUJbLYmHpZgxC
L86fDi477giGz1zPyRaqRvovH92ewMV2Ai0dr/5fk5PCl1ZJ/pseCKwFGsS/0GPJdvDwiJ/9mlHZ
hgDywvnNOYyUPxl4CPcUiUR/Vo6nkJRV0AdvbRvAowt80zenfEEViwgOUPljRrv9q2ZWVeyUVsW7
2wVPi1ni6kkXi7gpZcpla3XokxFjFRjH2Dquf+rlEoD6YB3ITBzsQ84RgVbzjT59lAd2qytpBquh
zKkqW1CJ1gP1FZS/dW6wX9b0j1CKEABCsG/KF9WJKX8wYi3/eGsbePu6xtpg+M0c2p4t/fv6u7Ro
CI/16nfLFnUq0dupoSe8eIz+hm2jvKLbOKVskTw0tfupp3L+7L1e9Yc6mr14rwvP8a9tGidfPBNT
f4RjGqafUwWQe6ucgQG5UlY+1JaeYheh9yMmeulSYp76RFhu2ES8x9FMOF0Xj+v0Q/czCM45Dt1b
S8JJvQNUQjIogy9/2bVekP1orIvzyi/BZGA1Yr8Y75YYvd3WXYahfsBb0lLRNg2qHetZ9+rakLDq
DucpcIwoNS5qt6Km9nt3cf65rxMWrPxKQFrX/GJsPsKF1hlWKcuTuCTVK51v+gV+j+EaVixmWkYl
abANU9fBi5jWqH3r3UDMACK7VsKR2+qsdcbb2ijTbS19T/42hb3mEFtUGO9iJGYYCSfGfGDN8KQs
yIx1n1QBh7px8cYNjuFnvGtMMKUwYAUFxQM+eUN6bNoB92tX1V0MMx02U8cao08LZmdFh3+n72aG
k00uDULf2Yk85OHY8GgqqsH3WveYEWgyrw+4jjMWsr2D3V4/iy7vvQOdV9f+sI27ktzl+90YH8o8
GfCRywyP8iDxOL/WXWD4YCHLAZ1AZGxwW7LMju1Fr8gYDwtxOfVDHzVS3op85Hy8emnQkqyCUjua
wNlxzgVwD7rQHFnLG/ObPdQSfiVsSIsfOqvRMhOBAith6w2E2u4K3a3NzWVYj5qsZoILJixKRnBR
vcIdPzFCr45ew19/yyr8TiDWWFUg1O1M6FwKw5z6uLp1lj/3FVrNDQ1/z39Uz3MGxC4lLwDN+6Rv
o7dUy88ibQUBbI4NiGlwq2Ybd8FwJYsmWN9cOHP+pZsq4FCOZyd1NjTCyyanBCU+lDwKZgyNtJS7
QQ+G6TizPvhD/zPjDSiVh8iMIhIlFZd0AwUoBRtEJwU99KJZqZptYnyx0h+D1N55ED4hIUh3bnZj
i4Z4FwvHVK9uQeaf3vSS8NwHbbm4kHuNAJseWD9I81oIf2geKKTs8COc6X6ZbZZpugudBdegjxAX
dolsxz9j6K/ZI655cWs8o9+Rebv1ye8FdDCJGcRlYNASZ2N9KsGqEcyCWq/5H0fn1RwpDkbRX0SV
AAHitXO77XZO80LZHg85iCTg1+9h37Z2a2btbpC+cO+5gk1QqvvbbBrgIBcmmtCa6HElgtWAoj6r
DHUsNqBcfee8X2YPWNQviGSh5Nz0CSAxpKgihIDOFyODo6tDVN0pKF7/NIdLx7qNxMxii2KLMFRQ
zbiRQspAAmQDoH2s2o1p7qbaoU2vNDBponYntIM5oSvhOe/loD5sxrbvNcpfNC+IcO6SIkuXqzWO
ovwDYqRNHyoMl5B2wMQsyMHbIgyeB/o0vYO1YL7qzqJkrz0qkxN6+OgDbXBzhlaG6h5dnOClp526
HUuNirFfCzViHZk4vbBw0MEFoC6+AoH40t4aPdnTaUBX4Ox1aff+Q8LDiyGsgPBxtQYyHXYT1963
apHTHx3fGxIckAwXN62t/GxnV00R3vBEk04B4W/NZzDNJ5uRot15Pr0AJJFuvpn4vsXWeAyWbzW6
AlQbsGf7S9s08TKcvGGxy7+Lp2brhv9DUD6ntp4eSH6dxK3lCO+dylCWBenNUwZuEzoD2pJtk3XK
fp9KOc35ke8ij1lEYx/0mCwScfqnSdwhOhRukL2lrFKJWct5+bDtrQD1ZxaWYcL6O6z61yiL4xaL
vdNiogSFV9gHjwqtuGP9HEV/eHkXFxguC320CzqJxY4Oc/Xt96UhLhl/UxuUYACcLPvqc4Cd61lJ
B5R5jrOyTnIvcHaOKhjsDUXUoaEc0lTqZ8M/Fufc4xTmDGXyLF/qpZ9ukjADwaC5W0i3yWosyo0P
Mx5IsLc+annmf9GGye69xFh6wxNmUNGPCmeW0/g0giSqSyi/MRDib3xYnjwFKiOjPoFs37wXbE4a
Eqf41jHzzzZCMw1i8OCgEn/3iIu/ImUgKhDWVWcOJI05PSKLqJkYhQRlz4hKyTcQkT6RbcVoua9o
9GV9NAiP7HO+EoAop8gwevI9/DyD6cfiVAA/T/aZZzf4PhHHXUzSxCFRSrgs9q6N84/SxYrOopnw
GHVLln/zkrd/DDZ3aLK+cD/YH5FLN0NFDI+J7xDazBat+aiCyCbCduzit0WXwwOYKSbXNW4H5G0E
S+PwqOVYfVOVheY3t1zul8YjFnMXD2063WAuKZ+qcFD/EvAjhkx2xyjEsAoyVpb0Vb5FGj4tb8Ek
nXM345XcWi5by23PRLZhhcNVdGShGiEFrgYoKWnlyedatXOO2woiVWsXa8XU2KXL4mKNVEdznk2M
C4kZPat+RFZTNmNZHtJ+8tudoTIjChIiO4nCCI3J+50a1sZJGNdIZNqU2SV4SsSM1GZ2S0LJ4BwG
Ysqtfe553p2TWwOaj8XN7rle2MSPoePAkm8Dj8V9Pfk62KYWp9OBFJVJHaMpWNngwLWz/j3KV9pQ
0aq4RbcjMGJ2sem+cjsFu6YACGH4JQ1hxH/QMTd13PKlQpjDe04hJzcGowrUWOzRTvdkhhA5wAat
/eLcjViJ/y0pqPBta6SVb8uZWQ5EBLJwSqhu8bPtuDireObnNzZ7VNAwAOnGmUN08ElTu0bCGxjr
t8t0epFlHeY39RI3ycny4+quygnOxvSnx9HZTOnikt0tmersRgxlnxMOufgm9SHyvVE5ZJdBtFW2
WmjD+s6QHCF+Zs8heQqfbgRyx3LaDx4buNwxJgW9ZX7sgTfys/jNtTHXHHXpoLQ8A/Yup88RbwDy
1ckLi+PA5OwJQqD6OyLjQ4c/lrb8NFE/THfE/BDliT4WYDMs/poQsB4T/kYlTsOm0a5+cFmoO6Jy
ETC4uDyeA+OQP4xmQop7ZTH00md7EQv7TQAsw7WyvZ7cGNGW9oO3TKl79LiNQqTglszb5jCMeWE0
InRSEwbgYQgIqeArT4n5ElL5BSDJ7ECOG4jQuUWzwgqfdaEW6i+uKCX5Ich/PqHHGQPijpHmbsq0
Y/yAn9GAwxHdjF06tTtA9tXsQ5GSdEs47krcLlSe023YkMx9kEaoG8gS0fcYgNTcDYXtNh/UkWNG
pj1nxZcDJOMNjMlALEhc/QbtaI6VnNw3LBnBb8KNTNSFTUeAR5xkLoLOryHaArNzNCw8jClT/Y/+
epxPk8jA9TUEgLyhyebQx1DHbawjwSYk0A5TmsT4XnQBE7z8QZWyfGHLdP+ANeaXcRRrHSZ4WOoO
ARKiNUoH011KmMtyWgZKhi1+EqxLIaXgBxHR9sInH4bTiSSOYXUK0pzfMzfO/AfUU5VA5kLFpe+8
1PGXW2iF1rzDLRjgJydCBfafvXK32oouiXc7AAzYoqsqv3Xjm+7cAGiCbRC4WXGJ4FlZAJmJRXny
BH8q20SoMhkGo7Xn+AQZYd8BcM2xFY5t8LQ0PSkbyPRTEqwHfG28DSQip1yhr24jrL8Y4W33FMAn
E49T0kfc3qgJCE3Bl1bvWrcss+uqbn/lLSFPpsuKeQsGJ3NYxc75ybF1DrI6j4jn+sHLgvizjxx5
GohFYUGayenWD7NOnjNCOWGyUfNDs8dyRLpKGrK2r9+sIitpxFK6ZrJsMcTv3bEkbEcOo9PDXUtM
82dqnTbYudrulyOL23y+Ucy12L1DXK7+oiMO+SAy3u/6s/QBCR7xFbjmsIYDzW9ebo39NstX9idw
C9JEWGvpKHxyM95zKlfp4xnD3g9kSYExaPOGtNpNhlZlI2qL7Nw4ppy68cOy04B40ZxHh/U6BwZT
kKTlyH5Vt7q281KxLkvYgs5dtXUJWne2CwGd43NBJZ8c4GiJpzoGvbkR67fMYLPs0yP2njxkxFFz
ohZxb1ASmVLcCqHKE7GTZFXQIi36BLgHoUBGaf+ZzQFmhpCT9jSicuX3RX72AJDGj75hj6V4Z2Jf
U/JELXmArJfmO/YXJFdEiWfBvhw9SF2KI/fVODOiu0Ha7Esn320hNfbWvBeOq92HZB4Xbhuc/IiB
0E+/9Ikz40RcUn03Cq7n0GlMeEikzWSKhWy1oPQtJHm3aD7aJ/qJFhMvPqJfVWpXX8gYMGQVTOlw
y3tfBuhyRfOCMIPgb/Qc9C+tlZsIIOE8JPuh9rz7jD3hAj8Tw2ja6uW75n2P6a4GuMaM5T0b1yaL
PkAoMG0jqAk4X4kqCE54btiBA5KBuadp/5BcuaGTHV1Onerc0YWN+xbScjUcWJ6kzp7v1cbsnhjF
bqkY3GWvme+E3a6t2bT4R1QdPeejSEFS2k9OntHl6dazrGNfu3N79JyOT8FJ2SXwKMboQzJrFq+D
9ExBs2WhRGgEM6edSNMo+J3gu0SkQJHagdBMA86r4GCjsTJTxyvGZLV4Qrg4z9eswV7FswzGth7G
hsuUpIQ7lqEDA9GB0+0IIMH7YsnhIISlr+6PugI5f0YyicIqzSEqbD2cGi+rESzhfrY0Nolq7O4y
iwKXbMeZ3Y41OT2z4binauwLB7EfIQcxTiH0DP2NsbgwdphgODrJW6viG5/8W2D1nYrvmarDADL4
dMw+UHKZXsesJzOFsiEBTxeTSvmhclHchTEcAxKZcc5g2EYK3rtyy7CU4zyytPqWCEog4mk0vLuO
eTkjhioZHpe4I+GEyYO6IXmD9MUmj+KLnVsqfNNiGE4FGSD5xlcj0giSwGbUZIzlV22AaRcpqiPM
Tsfcsn1NgifgRxB8mdKra2kLgqpqvGm/CymX/Q4BpZFbsdoUTn6ZTDCNvJAu3EK6atBVufLUJDMU
18EjbYACqFLqQP0ymPuGVKR9QYMe7GNAHO5tp8JW71uCTORmHMARHPLMoeIayVPLzhNYtF8dTyjs
sCMC2iQX8F+7kB93SvwArDfEFhJVTiyf0uWsRwOQMM0o2HmTJcHqYLLa+NizuWGlG2iu6GuDniRw
+Ta6Zjzledf96bKp91A0kfe8pnyDc+DebocubW7xzmo1nnzS+LqbXDiFjY6H6/TD1g3ug9LAHEKS
pUu+GuNMbDY1nsUtQncAji1tzJcOmnxEcTDreUSYCd7lMxJFfQQnVoo3iRg8f4LfEbXXCRDWwrlP
bWEmmIv+GpSaRtjsHFbPzBYXSAvo1fAMbzSDtuzZLwPUBwG52orFfUJFnFG741PK486/4pkgB4gN
wMpoWQgXmre107FlyPOxW30rZU6mXZozULRDz3+cU3IHTkGiOLM2fsHsnCS7nqgbVLoc/2zGi5nV
bLSXhapoo3gqZZQdnISQS/gsA7jhp7wUdrgCWKxuegqR6COz0F5T9pucCMs5PtBgFFLvlrkO/3hW
kSc7bVtL99qQ3JbvChTJVyxn03NqRZnZ4Hdl0DPRxattB7n4rmIg+VS2FMrsJjtz4yoXlaaHcf8p
tuKUbsYQ0n4gNDM7B4im52MDqVZ+WnTrGRktqH+y7WhlMXi/JS3gUnZjt3wu0iDE3fJyF4B0hWMa
1LNwyL77dCjX/KvQ+PrqMt7iPmQAioZdeXkRsS5FUjr3mzJq0LOIIIXHJhNGxNchQF5yUVDk2AiW
EfrIHXedJw9kdFuKNAviyesrB2AkEXXGHvtHjPSAtbYtx5IkXzyIIcsApoIGuqN/qwdn47BwhNyO
ji0tfpSLCo3TknMZHT5ZWwDUcqIbkSRSByTWraUnZ74bqthr/jIMnJjeRLbwMa/XTmofK/BHqPQK
DO0Y5CE/L6rfI7/P46/aVqGzl1MyxRcH1MpAsqU9JdHyMXFd/U1Qw02UUZ0oHgl3wY+wa1CITBS7
XWFfszRcvVM0v29tiU/vib2jKz8at7eAeDhytNPbWiytt58mcC575ML58CvpIWTEUjWBjdGOXL7e
lb2tV6JlrCM4tlQ6bnKviEe3UTSlWYvZrpjH9oqbc8z3nINFdQ8gSqIlBHEX36Ye0o2H1qbB/o6m
Du7T3u7kFLE8RtaZ4JVnSeP/eJQTzir9jYoPl5sNj8fAFOsmFDCXP2aseUjgy64RKXu3ml2RMaz2
mp2DaTvcU+TDvuFvBDf8FU7D4scvEnsDS0VWLGlwrFktj9+dVHaLMzdprIOpW98+Kt1TMy9gARNI
RAEZG7sORVhI+JWKjMA0XVJibR2LDBX23ElQ36ICD2PC1dJFsnBB1TLG585uPQG3S/tm/q6JDQ6O
o/RZkULkxZn8mWfUzQgvnSTejbJuZsSVJixvp1w7NbnpCR30GMEA+baNB8fGMIrqET5wCUT3MD+4
HfDs2ayywkRA3a2aEftpl4KyDMYGqAtgZtU4xyVb2ukKgzaQTNwg5CD4EVP4OjHyKPZdGc7BccBj
0x0atNnZtC29viTxHtKNeCY7iGRNhlNOexZu05ErnMq84MzD0uMCMKmjkcEzqEkrIDl8ojfDTLE4
KSBBxEBo8kPqG2i48BgOUAV1lZ9KIA+yxoDBYUh62hjYvLVEB2ViM7Mbbz7zvu/9F18jlCVvqfWJ
JTIBqZfbOjOJ22Elp6Nlf8wkLGx2QYa1hH/JtuK7Gua82uK268xmiiMhP3OVtFly4b0JXGzRObr8
Gi8ByPwNcSGc0oyEBRl+sWgjqGU+iLiNyrQPBbOV5DWwDpsAPMErwltAx9zwy7Rc3B8Tsw/3ln1F
Ln79CmU9UtzJAl+MWFoqwiRypqFQi0kz9wWyebCNgTy5TTy4SAxnVgo3pc+k9WSkSle3o3A51YkK
IfMK8wwavJ6Z/9ZDyvGnoI4b/6JvYOxHhJGjBtJQNJQUCaGl48ozxnrqCcGgq5KGh17a2vd9/N/s
1e8C0OPyQbkQdAaYugCdcILWyfA0UH7p8IZpdgcobovrMwW/U2H3LdJrADHIZFfghLVRhxrImtZ7
fL9OCWKxEoFQW7D5+KRnsg8M6nWVLeMhr7Kg+IyoA8aL4snrj6ZqyaYo4zA1rNGrLjyNk92bYyNs
EvisToIrYmyB0dXY80y60koZPTPu70dkwAk6zrYrHfBgRikS1WNoX/ty8KdzQW+FGpQPqdyV6NVY
JKNWYGCWFekTSlnNnN8bc5KNNG3DdsYH0eyqipp/Z5mwpzRifkG3llSk06GcdjadO/fJiYGNN58C
Nn9ix0pLvDg8QOFJEKr8zSnPkLHMfHlbuz0htk67vOtCOMNelHllsIV3uLckZhFmSl6EigC3AXPR
ZkrGMxFR0W9Xu8QpN16kul/kIZ73RWtjN3wlKOC2PjIW70S4sjaPqOeIvRkmF7pCnXVlcGCuBwM5
1521rYlWY93njtbIMo8Tqds1ePoMRpNFye9cmfqCNiQDqJcvdFE2VTsFUeFNmDxiBzObAkmKYVzn
6aXr2jq8AF0Ya9zMBTq2mBB7Z89qilItiGMiS4Is5cEKrDpDvVlP3sKhCLkRKa9KPqy+TpdTCbKx
49m2q+jCKYBMqh9V/5OwdXwRhZhY+eI4Qylv19TDlUT+wWyKOoGhOA3bRuWq9jYTdjmgErPPO2CB
PCVeKfTDPzaQAO9hdilE9lQ3PgIUGpTkhnSZYLxHKp6l5y70enEJpmL29iRDJK/dKJVC/UsPeAe/
XL9lCnHll1/FTOUqD5zWLvLYCxya3Lb+xMorfnsc5RXfht29DtYyY6ki86/cGpRe38BisPiTw8sK
oYnW/M3RF/oJS3LpnBeS236K2G9qUE4QxtHzNUtKYmBsHNZ8mbl00Dd/+xENGDTSMFweyc1K7muI
T/MxKktPb9nwruE1tQjqfUCaMyEzbVCdUBkncmc3daiZgSJyfOwddk2HviWW6n7pmew/s60ihYPP
J6k5bolH2rAw8I60SNDyki5/A6Hg/vPqNDshqQZzj3ErfZF6iPVN5rugL8jZgYvuK0tc53jE+Uu0
aPk0CjnWh9KfbUXCUiiJ0gN1qzfST7tnXU05w2kOo0OGuLk6qrSO75VktX0aXaZdxO4UIbbUkajI
vdVpH3iUTCKxcQMG0PdJVRof1PggMTd0vWIgE2fW1rdTLAhkAMjgzIxlOgeWjdN7MIGkTahizD1k
QOsrXF7idiw/wHFqIx4ipBZrDDEUoW8dqzYiFSNHKZAzfZYtUT1tyh6aYFHroVYTUEK4Npm7QZQW
o8rE6bSe1pjaDtrnNf6KYoxsuyCyvCd0R0Drh8rEj7oU2V9pZeK2YkzOIO5/SJcVesj282VZD0S8
94gSy7mHwd5njNLA8Va3HpgK9GF9J1ad9BSFZCCBM8tXaGF/gTUQIDfrFm4bPy/Nj21TAwckGUDZ
COr0PBJFsM6ZcP8hBRwl2VzWUvY74Td6vqBtj5tbxGlYIqYs+aTqm31CvJr4ZcDr4d0YLyHxCmdD
/l5ZffOdER7/N4Oyad+sSc4vVovkcsuWsbrR/ErpLsFKzrjGJm/jpba78C3mHH3yprwp0H9x+Ao0
+K14KUHqNmfSeMYDez8+ZRUFBBG6jWe2AeLzjuIGcOwE/Dn6ZmzlIueAUlYchZe5zklolf4sQix/
FcslEheHJTuGEGxx5VmFUCdKvZk1ZchvT0K1iLGq8uqENLnCBLsS8QfRXrHX3faABCXbcZ4U5ia1
B7lT5szMSGBabswwBvC3ENrfIbXq4zPfoAu02Ub7vKuEl7PoaEI6usnKIyDdfdHZlx4PY7oZ3Alf
FTdvdZ3b1IzYE4wNlcixq527QNe5XZZWvw0qHz7wOYLTCS2V5/sgpo7cDr29dohp3PzRDINgnqQM
2T4ra+z+tovAeB/2hjAkxCKZry6FU/njN847xrPAh/3v2My8lIMj9bRhuSd+iT2df9m0VsOtXiLk
mBu/iuIfGwlPDqdu6dyTSkn63tQAdzhNUcM7B2TkqrobtPKqQ0db527dQHvtsywjFuHE2oUH5IED
GR9Eua4vbdu/mBgKy5416ooSRERBQBJ1Owlq8F/odrMqcXEcIXTbml5imIiTxPn0WQd7tx1pYNNL
hXsaqI2blMT2IlrC7GyNYH3cyLLPaggL4lzylrLY7yOvuiArIyMU4ET9k1kL0+iUwv5Z1TL/wEkW
f0dw8My+mrm7UXOEdKb9GOBsT2V7HzVUids4GaGm130bf4LWxn4EtslnNVdHmmFQzBIP0aMH2Add
47DzApcsLIKqinKbS1z+BNwHayihtOQT4h8Wjn5KEPNEPLd6KG3f/QswYAR0Llv3q0jQk5ywW9AR
uzViH8K+5mDvE2dU3bvYRnLu71TkV1tg1LuatPVWCir8A0xUCnf5rvDUcoa6PoEoLCeQiaIMG3eX
TjZ+l8bknaSa1wNoTPSF/UmP9QTYDJqGfbRDFIL8VCXhRT0okl2CrVhscHeo4dG0tDwb1WJVvak7
LztVA13CZdaJBhDeMgHYLDRA3j6xhiw4cHbPZ1oKiRiYKFffuhqJDSM4iYimZ4/B1B3fGYsm4r5s
2CP8w1aDT3s/BA2w0cOImDqN71j+ESJ9ZNHgdv0+C/CU0n84o5fxOefxszUJLwXGFEZDe1sNnvvK
IR4Eey9Jsm47B0X82eGY6P4uM/5quWeW29tb3+DdJrBbuuWXTgr/MvTYB7CXICUoCYFCY7zLZzno
O4R4c3cYzFwjKEQSY007j0os4ml3LFyQOmJ098SOF0eEBytXb/K5cEIYDYHTvvtwXusjLtymvs44
Qy1skxG85y0Irip5IPkrdZh8LwxtUN3MiIdZnEJ1wF9OIg7UMb/Y5pZczMVwMKanhQManRexgTEe
ZERGZ/QjPc2kDMY1aMAPOTSwvBXbxRPTa7KErcTt25XtAVmRXe5tFIlPXozJbBeU5AcxTrGK14yE
AOcuanyKVwYSyE2Z7Lfylanc8BvyAlMrK28kEnDyuZbx/viCbSDBtVuemvX4D2pdHv3GG4NTYzNa
ZqsFwubEcseJ/xLvhRgSXKH0D3WTIPQOMPgmJxJ0ZpfFuWxFdfGSoR/+csE76R1QCD6vDMPeCtGp
5bOz1utPKCHi6BnK1LpRnBcJnKCYeawPq2M8OZgF1Bd3XKyck/RiRJdUscN7MCdzeoxjTP8b3U2Y
yujIkazTywsGK4lN8+JTMkKm8QtVbjNFzbutUCjZTx5NPbuFkij17D5RGFS5AUBI5QtkZ4oiqI/A
G5TyFGCiZn6g6nHIBVBQoe6AO3q/HYCO+ZYxhupeRlsQ+sZMXCMgCqzgXOZAkh5NSun70eCY8E9u
zHAICVVlsJ4ny7iZY88a3pPEU/VNbRDUbpmsNoJ4K92G9249dWLPoFJwNxBPWf9zbFaCB+RrHozT
pEoYgbpwPJ/Rt4/FeUwMIzPmMSHSpxhpp3x0EaB+DvjB3LuW1OL+YEcUGDAUHOw+c87XdRhJbl9p
Ee1k9BZzX0KCdtsiOvlhQoLvm5QAeYsYcLKBxRNlgCzViprkpSnV/EVdMY+POiTAmYgiY3tHFHAO
liGrkarcoDWvmrs4rrrsQlpDkF2bmuXPLgRgyMoar0fFcAdot4thExsgAH7Hha7KAFzBYUKP1eiQ
qADcat1tjfKlbx+n0ouylyEfU/T9fC0cWnPGMp5rJoysh9S3g7Z9odMwRI/GdlyygbKWniAKLaPe
f28wqExALAY86/wX5YbvvQrn7m8W0kafMEIN3mlUnp2+c+XZ1gMTcxM9yTjT3YkyhmRBMwUunnHX
5kopvU5WDxPa7GS/7nzsk/DwvO39FOUWPTXrbHZNggySSGI3j0qP4pQypyNmFtKF1SI6kgdm04YK
2yHMSN00MYabve+lXfkDkACuxZQE6YeWJj5PEhsLAyWHXCxEI+Or4zPpQDSnzXS2xwxPmIyN/xOR
t95tWwbTpA/lFpdoEI7OlVE4USR5xrO6W28wf526+u+hA1qIgTecKBaANVgaZELAN6vObk/LKIaV
VqUxVIkQuScrmzlvgAooUKRtpZabKMDKxMxrghmpRyU0gEBDHk/HXCje5j0ClbZQ0x+rSovHOQmT
BONU4qHYRIoNuRkm3vvUcD9iiWzjV5HAfGE6b6w7C5MDTqWOF2qLII9qHtGaHNcI3vQNvXX/LzUN
aiQLCT4b5Sb1+CMQMhioWynIcgrAvxivsSB7qIkjdsh4/XZeNGCFRP6NNLkyi3rP/Tyrdxq5/Qe6
fpZ7qT8ZcmbxGX6iqXEIDCJL5ex7xNftRwbjb/2y7ng6p5yvLQ/pHUxDBptFXqvhHaxo8bUsTrci
1UxkbZNgcB9BBZkn40T9J5mV1T+nk/l3RN7sjeOYAYhjgzB/M3GZY3NDWvTFcBTlVTvrttm3cBis
fVgW2Uc4VCDwbPTPnyk+tWcLbXyCvBn5yc5gWbyWCYFZm7Ct0V8BcWt/upxqhT27kz9ipXXfQuE6
//I0/T+taRiC7aLKFnX24GsB+dLOiQZEfcz2Lq7snW87nIsT0tN8xxa5vCiUmZCPiDnWGxSMMJUN
uNKKQ0/jX5ylJr0IeySLjCziXCMVhcVRqXxMQo7MOG+XbMZGoRPEaxvVCToCuj2rwNEn63+tbDp/
S5pm+0udVad7x1RBSgFTQe3MKie49IgOBU4qySZc1Q2/qybcJqWtCMLixneLHmMR59VAWBTCVSXQ
qKBXzKLxyGFQ/ppRy2/LcN6uQPDSuhkaX/8ErPhCNHxlRfJryEB+H1uQr/bDIvW1d231zJ0T+yeS
+IhvmNHNAsOo+Jw2A+cq3ZuVBu25ZQQK3m+Mi+dWd4RSOtzXJPrWLG33NiuXf7IbrBeDIvi06Ma5
h6m80nXAMnXszPIEwQlX+9aEmVMe0yjGhDYnhbq0xRK+VlAwhu0AxwF1Y11jG0kdihRUINh7QzaC
DxaiGX02pXKexrFPHnVkcxfGkgAtoAPxdLW7sQLMgZTc3STAyS6Y+pZvMVKdbxOXrOuNP9GFs2G1
cdTKcZrejJjhZNKMsvdkZ92iznYrZsJJWJ49xE7jdmi9/pG1mn7J4rm+yyrisTZoZhiceV3QPRZQ
HxnTxMH0z84ztCNswvyjm/dFfegF+eQHyyKBfovunABLpaflD/Yp/azaMUZEIlZvcD/aVXmgbiLR
nPe+HrfCopzaV166mK1JFXgrxHRiw4wvf8hykXxjewqYEZnaS3d4GLOnkMY2oGqMyq/BtYKfMOvH
bMeTQEZWQ0v2FEL74cew8fHsWSLoS7jaFLZLXFpM2pYmf23DGZ1KaRnvNm7syjmEVE56E3QZB2jc
MkgiNohzdRMCJ/topynAfOzz/VM1RDwaXGgIhDgbYLMPTWo/kIXIOQWQy/6K2RPxUNWDPHZzX3x4
g1N8AG6pPvveRVhpi1nesnDIXqLKhwXdV4zrz2OZlcdigva3m9hrfyLDoUOKAo2U3yyIoKgdMsre
wKkhbzqozZMTlAeW4x321vEsK9pnFSH4Bu80s+dqeRnBMzUN5QDBNois7EBAM6Z3JE8yX4Ifstxb
A8bMaz9Kus1n17cIXcYAorADafdxxi007S2cWH+KJBnvjcKkR3nteBRtYymXVYjFFAykXPFqCZRe
G6yjAk1kHIdmx7Sny/YCERBCzo458KYbwhW/zraFaU4d2G+K95eFul/loMcNze4mbuOh3zIcGhv2
4igB9ggn4D2Ta5y/ewR/ic2SG2LN87ZTYOXGhGQI3UW0YDHYMHkoOSqvKljiC8KYZtrBv8/iz6xL
3H8pUid/g4arY7xe9JgwyqT+SkE1XERqVvi/saET03XEimCVuXqH+2vP9wxrW+gfKLbukmlyyrOd
TZBMgHaUoIocDdkzo3GpT1WbrcJLGBRwn3Qr4r0Fenm8gKpkmShbFJ4MK2zvOurS+h0QYx+99UeH
1xobrHMkmv74c2mjfh9WAbs7eqvkNW9hEoZZo5/zqQy+w7Yz3KKcgfhUYYHsZ+FIqEqMQm/lIMFs
0qCB6lFA04ojqYdw47gntdm0jlNORB8AkEMeio0Qjo4ujiQW1ziEdBwlJ6+pIY0oQ/W+T+CPeRzq
nvnnkmAU721aoZ4tdmetpoSmO2PltD8ArLPDnXxuom3KvJp9rgUGHRjpGFQMPIQXbbjRWI0A+2L7
MKQqfEKqxtWNbS2+YyfMGkuIkd5O2KZ6LwjHzaDr19EbQn1snVFs3GPTs7jky8FPbpNLuGZmTmr1
V1f0bk5TfrZFWSUXCgh5z/evUYU3WfKNBbl+LVXJ+LmJZFzexBA2GMxbgglByiqpO7Sjqp8jEnIo
n/PYu5O4nMDvTL75jOOeW5odh2x3ie3EwX70ybHfCKds0PUwsd4ZNl1qM2Y4JBHqd+29S+OLN9+z
9DdvOnkYvh/V/yZcP+TJIrFAqCqH7EuFOKjdgU7yUIkEDhTOvP4xJG6IUWNWV2cE7M3I/Ckgdmwt
Ohl2BJPzXgCZZx/Crnj1MhNDA65SVeciTtbxf5ejFxwwCZNXwP6V20gnqG1dd+IpJWCmuk4At39i
OEWE3Sw61dukz+O3DjnpxItb9VdVl5PFEoOXdePkA+6Vwm17Eg7C6JcHnHEOpOGK4XomnjkZy+d4
qdpq5/Xd/MfGevHIwqH3tozXNahveFjXaOnXJ4bMuvcgmM2ZpFoptksXipVHFQHPsOMxjwGTTMuH
jdT5DjcgxgoxANLg4xOM3QJvbNDpEzZtoIomMB75MOj258mG3SVYrFK05JZX74rQcu9sCjCyWtJS
XUj/xqrE1+nUO7d1WR3Ok0sx1hMwKbaWaR122FQnWIHsJTT7Nrf8do9Im0+fYyh4K2TKzDZB3MPc
QzfuieefX60pbf3uO4r2rZxG5hg9gufHuVytUhS3aleB18/WQQ+2WE1Ji2+okLRlA6aBU4vrhsCW
dBxfCTWsnmm8x+8pyXJsRR0xORajhmZbMbMsNwmR4mIbL6V9dHrCDqlXV/Nu61b5G5L19q2DvJdx
Oa5OhtSa2ViHwLzhMWQEerljGvzjUFHBDu9Jpvam6M1XAhXrfWnYv258lynunri41D9phbHsGFOz
3ndqoPVCHZ6h/TJF+uZK3AugOAmmv0k6q3pCV5ig1cEgj08rqqbPpKHW2iYVk8odrEb7zMlFQ98h
Qil21n+kndeu3Ei2pl+l0deHGAbJIIODOXORbltJ20jKlG4ImSp67/n087Eag9lJEZmQpi66gVJB
KyMYZsVavwEu0N9CJfDfQ+aiq2VS+UCVMeTawZksldEWrqHtwsEPfe4AWt2IpPt5/z1N6PgcYEbV
e4F1AF3CErAN5c6q0nZ08bvghfqyT7pV5NpugAmpv2+GSAw7N0vAmY2KNu1dg8PoR/i89S2CgTrt
wQm4I+1aWqy0sI2o3Uft5CG9wJIwdyjxmF9arUE3ssKBsrkLFGT2w7xcJNPLLtrTzUZzgwcoapXg
Bis8uTTHLg8atGceUNiBj2gJ4jo+5CXpVaIstCGUhbkBICV8X+ms1joSiG7e3yjRl+2W5JOrA5py
+eLgVeYfSmEPX+twmBVfKgPCMC1XCwQDcA9su5o2/0at1UK2wICGstGAG3+KELRBJUbgobcpM8CX
OyuO0eLR9RBwSIWiNjJ1YS6+NQUi01uOcOPDhN4QMBnZ4x3VgdnCiLWxRpr57iwrWwdxP92JIQrr
Q5bayVGNYyA3BSpbADDIF5Lbpi5cXKRh8nk3eHXxDKF6iFRpxdPm76iN4EAaDWiuu1RzatQKSWWo
PVq95d36lEqgtg/4X6M3lLybxs7SuF78LvtoO9if7KBNeO77iPP5axv0Ab2ivFRiV2Zez/MVP9/v
FAbQGmmHuqCoRC/PfEYbpqh28C2jpzCuzB5YA3+4g7A8sS+gkuC5rUhydqbUgtNkpaC+/dD0n5Iu
M5s97k7WTefoeCoNMm7fke8N4Y3BkzLcWFxEOru/RU2n1mLxA4Gn6Jto0XrZVoWWVR/RaVfPqd7S
Wewno9JvZAsyFNxyxeOOHkKIfjcKVNR4jDL6Bu00+wtyuci3ie7B2cB6Ukx7zbIDDUYX7A6O9VCj
psI7BaU9krsA18tux4VZkcmg7HXqYoVQX9U29jfLnlQFN8YUADH9YHanttvu1mulBRASC7vsoMh4
/zIpQPq7CBw5CSa0lifoQly4MqdtBwmr+UtRoqkoSRgOYkqw4rybTod1jyyFTD+DGKJ1V9SNtaeg
AiKEih4PuQSlhY/U24rHkqIcHKukyvqPKYKGzgZADt0WsDm4KgNjNihLRk40y/VjPeqnMrytdZk6
rOJ0RPSecmv7cwJZFe3rCojFToDXOMWc7j8zjqPXEQnacJtJe9ornpzo4+e+/Gy2Ufag1ziZ7Kzc
pItuyvxr6pjAaNCQKp4QNgs+TKayIBq0yfg3VdrhLx06yxfSyeJeUW+NdgUSf6hWWU26T1Ab/Rzw
gV9oUoEUiltK+2GQI1xfupkFpjydK21u0dYDTZwU2ynIPPF7dhiaRuS6XV8g+Y61c/uT5IsaKpuy
iJJnQDOBDUZV5Z1BKYLjeSeCseUQ0Q3Zua8uXLTs0ASd7WwMMfYxdJtKd7xukyr60O12EsPYPIax
kdNfBmhVf8UHgGlyYnrMFLjrUDfvfHT6W1o3+ViCPKKsTJ89mwwqXluhpXSAQ9bnbKPRmOFNg13g
QK971NkppfDd2OLWAwt7N8t0mLi+l8iHNLFrDk8GsBm4FJITrHzyDMegeYO2gI3/WmQnrf/ZsIWe
qm3LN4cBWkYS4X80spCxfI0whUYkvy+c9gHrOtc6WO0YyRsbQ8PsB5xWw0EvwijqHg3GIrf3CDsg
knhvuiizkv/7okV0PkiEDYuXoufQvAtU69TZrXLxXLIf4OvTgNiHgQqZkMEsUNzZ1zHsCGuPFOGA
jEqAb91Gp76vz68HXvhw+gZSNVebnhJ0+tMbIN+07pDw5JBMrYYLnxuqdu4j/AO17SCyHNcJwE4Y
rkK0mrXAeoTaI9zHJwRzcAbeBgGUdSQXDI4f2D/BMXJRGNtEFbhUMoswE3BobWnyPifX21lYlr6X
QOvxu6+AiiQ159MG/rX2taLg9rdtWdVnarlVvY2QGiChSjFq2TahJ480tXHwaXNDgMGTmJ7vwhwC
zU73VWJuu86u/p4hw3gA9FY0y55UEh4+UHa8zmMTyVEEyC2eY8P4t7IhWmOEnQ50hID1k/lAaYj3
8LD0WyCFhqQEUVTvilaT4wa1b/e7k/TjAaV3qvNYajQgj9qGKppjmaDi+rYJvwxA9L/6GOWF+yEz
M+pOPNZwHKMvJm/5HfTeFY+G6RbCFFk+AsEkZcVQIuHuT7K1+F9NvbPSAuFv3nUOIKCpgXE42GSr
WxRAvWqP4hEG8bnEVSTsMvdEZR34ClTY1L63aeEDqaxjAJBuk2ovum1Rn5FmVP4dUIQdt+kkZfug
osp4JecDueW7JMabScc5dN9bYF42UiKsZOm6Gd3hfQKfpMhoqGwhP4I+Cg2Fh7tpaU5538xLZBdB
m9Fu9H6YQhSkBOBdz4scf4uBWYTkh5jUJ5sXLc1UcBQG3nmdAREM7CdeImWMm3o/gg8baGORwxkU
fYoCAjjHA/5nPIIBeKNGkGEc0gaVsm/rKmvuI6/27V3YGX23VdKjGIH8Cv81ujpyE2W59x0kUX10
QYWSpEKy+EuK0vyJQFjHMrFHVnZhNIjFD+jWbsIG8dId1Dbr6OpUfw8ZVepnAGPUlxhbfNuCsX9G
Ymn4LjOzeGfYGNoeQno43h6rGsvd15iwcWOas7SRWdG33lkGxOOtLPnA+DPYVbLFVYOqGlqurr5B
aQvNAtV5I83SKPqZJRnerFmdae8RdUrQfnP06j6LM/SVHVuVN2mIgeOdC+X+QW+q+OQEHMh4hCIk
uEPvAAwi6GbwS6KxLWfjTWF6BOMh4PkhxvU9COPxR4+CMe9r0Cb1Ro5+GG4oDPP24TmM6CzTwc1f
UxP9ZAdG/8WYmvzJk3wo6osZhYhMQ7ceCzETudyx179Fqcxo07fhSyzmCmuYmmOHyLpivVl4zkG/
G6ja8NqDREDyCiHA8fvom54j2irisIOzoCHkAO9pCo/uKBx7F4AldA8FDepiQ0JApwBRZQlJT3BZ
I3DeBwhFYLAF8xf6HM5tTv+Dx9+ITXI5NA98R2hDkfDC+dVFNW7TchQhZlkYUs2aCs4X6VozLXlK
UaPh7ZUBh8OP4gNPrIEXuxbK9pbKZFVuW1vIJ2R8hm/wF6tvES+WH/Ry/ZYH3zScErjFL/Q/mxOy
3dXrgEY5KkOBQF5HmDYjRgSSifgvmG+gL8n09yX6pMVtqTsBwhqV2+HB1RY0gu5DcP3YU9nwCIz9
v//1P/73//ox/E//r/wpT0ba7P/K2vQpD7Om/u9/W//+F12F+d/e/fzvfzum1HVLWi6oSoeCJxhU
/vzHt5cw8/mPxX8FehjUVU2juTDT5l2HFH7hBd3T5SDOeRDJA0F3LVcJw5KuadvqPMikQqkQi4hP
da6PT5xGOHZqpf9cecramuMEfh9dmODmctT5b30ztP9EtU2cW0xaUMJcROXp3qkW2dKT6zjNcyIj
+9U0M03b4w0WwugaAe2pxNZvyB1hUl8Obq8Fd0yUmQ2Hr2It5hVQCQUI0KSnqK7Gx5lfpp5Jq7xH
lFu97K6oqh4q0+WYq9OsDJ4zKM07pjP/pjffUqT4/NqNnpzw0IIqPVH/+0lLNfzSTRDTxkD0h6wX
2N9cDrsyz0InJM7Tuutiz34etgNoVsgyjE92ObykHoXlTsWgdMj46OAPvEmPsZhhSMBpE3d7Ofhi
/c4fmeCKpqaCqCdMcR58NEbajFkdnxKjJBHNYbjcA8FO2tvLcVbmVuiWDTfEMRio7Z7HsSuem4Rh
kBoeN5oWcK5zIVFY6bvmc4/C402G5cKXy1Elf+tiCQsgnyRrtmNZMDHOoyq6zYOXOdGJRT7LjkLK
HLEOKCJgh3lTBO8uh1udTLYLS9aCm+HMP+fNAoLkgEGPVsQnkEN0P0Ukj4EZoH11OczK3hC6q9sg
zZVtO3K5YMRUDyhaJCcvH+B74qdTYahO78zhugE/VQaGd7gccu3zCZ3lCVofxK2c//zNyHC8NyXW
qvEp7C0jfOlVTDanEWnc+31h5V9V6esdCp48ju8vh16bVFyW2CAcsQ7IifPQfo0SPcLYjLYYqdNH
yO6WSN363R+s0LdxFitUdfGkRChhiAC4g+Bd+q9A3so9/mdQDYIQfd3cD7//weAodhk2EssGN8j5
4EShJqrFZnJy3LzpPsRxaXTPNlCm3Z/EMV0bxKpiHheTCAPPSQeIv6eB5xfC37U++S95Bf7xykJZ
/Vq2oLuhTITSlgOiNw+oqM3SEwDk2fReDv4eQVPsFy8PaHVBuoZOI1QXjjIWXytJpEe5LchONiyq
TyQQgdibuumiwxfVDi88adYCFF1Etno58trug0zzfyOb+vkn4wyDjwEm7oR4uP5BOAnaihw9AtIJ
wsDf64Y61+WIa2M1dAPxHtDrBtvgPCKCVhEeknV2ilpAvR4px7umGtJnHWFjhBtzmpmUjOIrUdfO
ToMlSfPftmEDL6KGpTUVfZ1lJyxVXBos+lR8R4OwODn4Nvy4PMK1OX0ba7E8ae3mAyQ3vmZoNp9d
rZlFtUqciQcIxM8dfPOX/7+Ai+XjAqXXzS7KTqlKKgan2WG2h1tUvIrasL6UGYzWP1g3nF6IEFOw
4GG5mM8AD0mjwOrulPeJdUPrTDbvVISx3XZKlEQ9zYns8uHyMNd2o6GExbVrCGktdwnQcOivVZuc
aAbX5bbyMJfdDzSvr0zn6gr9f3GWe0JmUSkilSTokgbf6MSO0BwC8zlUsVQfsYDtwzssfJ1rCdvq
En0TdnF6Nmh9BJ1TJ6cOrSpB9ST1wCWVNP1u8KS3witn21o4rj+lXEcYfMrFogkaJDWmMEwB7+ne
IYYndUdm6CMwnYYfL3+4tQk1Bbtd2srWMQA53/Jch4UPzZX017CGHzP34D4zgR5sEuXf8Fq95Z3d
XvmIa5uQ40Xqkn8MsBHnMe2UAr4MuAB7ukHOFvGj4g6Wk/OAV5dPATErq8fLoxTzWbnMz0wTriIY
FsM1lHEeckSusLE1i2tJNcE3B9xB1XV3WpcDygBJNZeHIK5SDxroGmqqaA6yn401L/+M1e9qA9pC
M9N1lJz//E1yM7lNJVNTRSfNRxZjg3xG+4C6DlRsXhzUXC9HW/20imRYClp6fNvzaDLSMCQcg+jk
AU2+gxRcAK6HZPxip1QAi6RUx8HVrSsn7NpJYKIoOudvlgnB+jyqhWTaXI2dM+FAh0wwdvWuppI4
7C6Pbm0uSWTIgBWMKCkWCzeB5Q3OpItPFmZAD+3gFe1hiKdSgEwovSvH23owyW5UhjGnw+eD6vIe
uwt3jE6omVrfkIHW7vXct5Fq1dv95XGtbQ7LtHXe+XQAXGsRqjFHMFaayVcTusJDnsbPdgjK8Qm/
D+D0EATLK19sbZ1QzrIkKgdKN/XFdizTXE8d6LmntqkQaw7yof8+1jZlltaETIyBXzVUN9Rj0GS+
PNa1aWU7wKy3eHrr+iLDUbVXciEKkn0q9vh8hoXYT5k0+51C7eFKMLEaTRpYcGPyzApdjJMb0ctG
kF8n4K3VtqBI/tEQDhofTmneaJCpdhwCLYxve+xfLUSUUYEMbPVUQxJ8oG8oUTzCYo3WFrXez7FW
2neXp0PMv2B5SpFnzkUYCjyk0OfLDOfVPMHwNDnBnweo7dl4p2nV9FcMQR38mogB7UrzuXPxq0T9
UzRYlPDuMw4BbhiXf8vaNub57DpsLpv62OLTNH2vCxTMo1OSY+OIoKCOMEne63XwB3fd20DLrxIZ
Qx0XOU/ZVK+/TgUqLTujE0LctTnI8yu7az59ljPssHQdQAuGhFZ/PsN6LcFoqpIqBH2hfAtQVgN7
VNkObR/03ijOYesJSDt8jxBRvb08p2vBkQ+ar7z5eWvMG/HN8W+bVEjwmVJHB+0okNMR/PQn3B0s
7RVp3TG6Kel4Ru/QXI2bj4EDqO3m8g9Y2QGk96x/ak+wY8Ri9G3RB1XN7zpKA4UqVGeT1r61Gpl9
BkIVmL8/XI5/mvvcdJRFlu/ppEPfgRKaCxenrV4RvUR6TZQojBwkiP9w52Q1CjeZ31ePWgVa7w/u
P8MhxyDRoENLgfx8uo0BAmFcWu5RgLJXc8Wao5UCfuk+jwLPGs8CxfwicfnLrtxNa0cNajSGZTug
eGhyLTbyjA4rIzofR7uz6bN1rSE4YvzJfSpSQMYHasZ+9gJ7CMyhcnvtSPYMZULHOG+veS6i3WbT
9cOjj2IPTiPF2JrvxgEuw+nyglj/oWo+fdnnnHaLJWnSKoRjanhHF8Wl/IYKHd7UuuzGJ/Q8dORN
RppiolN00FQzTO2dp8/QjyAMBzrnRSe9G7/kusLE2o2dG1aDuhGJHl3J39YWLtUgl9vXYPfKxXxW
EBN7r9DVsddgbeJ03z6GWFD8QEClnX4/bTJIhfki/5zBy9pajCKmr+OkfTQ7JJBpg030DIuyFw9a
l/klyqJ1H1jbohVu+OHy55iHsTid5t0p2ZmmxUN4MUzMGgaDDMQ9gmdHVaFt8JvoE8GL38rAwHyo
K5n/Dds/+VoXInkZ0B2Pbi//hJVkgOKQZK4h1yBosDiOsaSXEMQ99wi6jR4tmjFwi4vc+tR6E7QY
o4vUV3S7Y3l3Oe5K2kNWjKSVNE02zTJZxTm7heInvCPcmB6sCXduNkvIoX3tT3F4g1hwmF0Z63zc
LacbpWEhuAoUnYdFqjVZMWovhecdY2SVw/uio8cWxbnh4vgHHRZWY1vRX4JDjQJb0H25POK1NY2d
Hk0Alyq1kIvoaKNlAo6YdoxSzRh3MOwSALWGKs3otrOaarxy9Yn5L1wMFxkfZtk2bQ5Etdjrfcfq
wWzdo1RcixokgXLuJi/OxWc/GvSXrszH16gZZ7n+sARVNxjRrdIy5A9TzISZmizX95ry9CvF7LW0
h4yHErMuTPPXSxmnEkynClM7SjQ3PvvV1L2LmRtaq8g3Rruu7lIk+hobQcIsgWRK29t9SgL0m5A2
mqfr8odZWYpcxLozP14E1ZnFveE5lKlwotSOiUfLgEehjKy/piQEK0dVqtqRuA/GleW/shR5hQsT
jRlaUNBDz++q1LF1HBh999iWjnmfYxuPtS0m12rn2mUMTA2rq/qG4ofvAfwME+/z5TGvpHsMlzoq
lW9dWNa8WN+kJiLBuQ5AhnPU+jjFjdQt4ByPHXipy3HW5pauhUSqir64aSyOFwFyr4Qa4R6TMAU3
lY1Cf3SCDl+OGmlUpP/zrnu+HHLlRDM5U6jeEJfa92Jog+jcPMDR4AiWqn6IerMPbprQiIHDYTi4
BTxFizn3e06dy4FXx/pP7wRmP6fL/M3fzKlsgbC4fe8ea0Sm79PCK4FFGSgWO7rjfOqEj/TAH0Sk
9M5xZgphq8Uq6mhfj2haeEe0j917LTT8L9BoYdBQtEWLGNNTcbgcceUQ46biCT73vbg0Ft+zanNA
u17jHmMO04OP6PRDbIQf42poP12OtLZCySQ5udiShvwnk3kzm/Tny4YMTh3Hygp3MJHwFdH6cTL+
4KtBUwXjq9Op/OWURMaTOnuqqaNV1s2N3lhlsIVbYL+YGjqthyzXxNfLI1ubQzYEoIh/mrLLK9ce
RBvCHmCdzMp4kH3oIW41YFYw2DoMpX6/lmFK4TKN1BfnStT5shyCIIww16b4A6gNMGU+gSQKegRO
dAUl5fLY1r4aN7oNHoMsk4TiPFiEXDM62KF7VCzGvaRJM4OPEKP8g6/2No5xHsfsysFMusk9oubU
vyQulneH3ISAgkTPrJ+gjCb9eXloK59t7rYoVzKPgpztPKQYVYftiKmOmmF8s7zYPU7mdKzi0n6+
HGiteEkk5fAK5eZGIf88UpoNyHgg0310FVaSaVPp73B/8h10favsBnEU7F6lC9E210J1lD24eqMu
kr8u/4yV48yiGkC2IklCnWWxpuEph9fTwLppkKM3I1t86nFz3BIvfS/wP70y7JX55ZFMoZRKjQ6b
b3GY5diihq3nakcU9UnAJ+U/x14gkLMx3Pb3l+mcd0rJAxxfPn0Ry41LL80MyztqU4aSOvZfI465
4Vwx/e1JlNjRCQptJJzUIc4/JSJ+mI9FQjtaqgZ9i6I8mM4qlVp9i61eVn8SEfDrK8+KleSCI2Pe
7iZoAVp750Eh+3h+1Uw+DSEMql6DzFd7YQx4lcgexfodtiVG8K4I/BB/6qG8tnDW8jviO6A+aAoD
BV6sXxw37aocPP8E4UV0B4OF5MIN6GYrArB+z0L6xh1liRAsZoYZUDwk2RdI0MhKQwvH4uH3vwE/
hcaxS6KoW4uNa4MOMTJH80/QTmAMCvRjaapmqE/EYOcjOYmPlwMaK1sH/AtIZbIBrklr/vM3dxfw
twI1KYcPoDSUgKmLyFPKI6i8HXsROIgOYinpPwHhNPESL4rIOnVJ103YpuGwdNDR3oxufbxUUCRQ
kwjfo3CKCG1PN6w6uLaFeJNILR9l/4nbvz8O3KDvIlVr4oOqZ7oVN4seA91MemCpXmE5+wJIh/+I
IFhTfb882rXVRilLp3KA0gU39flgfeSv6t5qtSO25J4Tg8gs3eFDKsbs49BlznMqnPRuSGznscMo
aX85+NqhwfMGnUN0/Vhwi6VW1qDNQzfyT8jA15+9EPEeLN2yehNT5bwSa/67Fu8pkEwOqZ1DhYvH
y/lAEYGAxS9H74iIBE9ElBa8CikKlIsQYO7f4VYIzV1CD64RB+/1foMcvBVdWcwr2S0dXk4tTi+D
cvyiTmsadVuNzfyoQ6QMB1esrvxXLwv0Fw7ypN+1kNLfjY0c0r9/f6a50+cGDBNAOfF89L6Tws5x
Gu/oofK2t2sItNi6wkXTAzndXI61dgNKxwWLROEe3PGyMFKWEngxrBly+GBCqqFIvUddAzyJ4E40
PIkcJ6iDUo2BxpiEEoVJIbhlWJLVUFwpRa09o6WiQkLLiebsL6CoDKNUgVMX73ZbhY8t9mxPRuHa
N2oUOBN6WvbqYNCApYaNsksqzc92giVpXWkTWw9trU04+Ll75V5ZWwZ8DJuqAf1NEsnzr9G6FAza
TnnHwkgRyLYBPOu3Obbt+gZbhUJsdHQQ0dRxnD9Yf8pyJQV5clhrCd7wHbcUBYbLxzBR0Pecemg/
6MHs0eZTvt9OGmirPc7T2DhfXhNrZ6oCASdxlJVgRxY3aRD00kcf0D2aMcqOClmijd4m4YcsEnfI
q/dXPvtqOBRHycNm+Z7l80OfcljOTcByd6v0kz1QAN0UkWZsBwcFk3tuvrB7f3mEa+cLByiZM01c
gFuLrY3KQl+4Ucs37bBu3oSejUsqyhDx+4JWHIy60kohg8Vt8qmy6uxgBY16vfwT1o5TRotuLrkK
yt1zev/m4sohZNXVYLvHEMuH244kqUHK1PnZRkGXX0nh1+6N+bogQaA+IJdllzCmkm4PDFeii3IL
jQ9eDpfg8DPVgbEIfK+1Z3tq0KRWBSjPPzhibIo+0qZGAAbZXrwgRi1H47zl5ugrqjsBlrgvtm9b
0d7CcdDa23HP3mlG7zSa6uAHgOAPMgfbeffbM05BEswHVUmbS2yxkWsBQKFClfzYzNSwwSic8kb2
zbdOK8vwyoyvfF1enTolJ+qPlH8WXzeNJ6SxsA04TWkV3sVo4aA4idXmQUqrL6+cUCsbaO4ykHnQ
daPaOv/5m6XUdvqArU0Ynjqo988zBG0zemnyroMZh7FXfq2PvrJ7/mmkgraAXfML4gM+XAQfswxP
rRmbEJ2jcECRumqq5NH2x3/U9Eb7u55O1j0sgCB4GPQWQ9vf/5pzMWauWaAR/wsaEt/wGA8OcAPa
3FoH/JZ/7AF8nqxaN6+cUP/0sxb5iP022GLpNB3UoHYwwhOqeu6PEEyyfpNGor2pRmTzSbVRf9iQ
SiAgInmDvzZ5h3L8ZoDcBdMCXg7VZ1Pa35SWT8YWiu5YXVkDawuO/s18TQHacG3zfA2YsQWsP+AX
jro1ILNUBcq6Sc0G3XCK4KgoXZ791SUH1l3nBKUNaS7C4Y8nAdq5hKugRh8SA/upw4AkNaqRAH2C
R8tuv18Ouf4RXBtxbocGCin/+RC9IPB9UCj+KTNckFUb2GL2C6Y4I7oCyFPnt52OjM9dg8zQY5a6
NtY4rhM7waZFvPVOJ3ehrFXGgJHwrSp+qtbqxRWc89pXoBYzX5wU7SgUnv/EjPFjvQpWPUB4IUKS
y8LNAdeBW61CnOfKN1gNNvd/QXbOSKTFfCD57KS1rYUngT+n/6GetKY5TNidNjcTkm5/X57++cRa
boG5gWDOmTAQs0VSUHZydDAaiE5pmQXJTtbgFV9Qi5uuXhfGWiQWMVASKcDNLCKBSpfIqqQofZYa
Gpwxpe5viDbAHzMwPi63IJ5QfTAAzVJsjoY7z4yKPXjWHENGWd4iKN8dLo99bbVLQNfcnFSLeG6f
f9akKdrA7PXopL5GYdXdy0wr3wsvCD0MIqz62nm+lpNzVwJi+088uShv11btm+hUhCfLikR3h99W
mx5ac4D1rdvBQ0mVxXvC38Lf2naDPxAvIJjoaVDmwR+csjbYU8r8IN34/ucjn+8SMigEyowsLccN
NrbRbso686ekgbr9/Vnm0rRsSqc6ueBiPU9N704QRSOoOxL5/3pwUnwiW2B9G70rMSwgNdOv5CYr
mREFVG4Rk6LRfLScj2/AhMsQeRqeUt622TvXG+LmRiB5+A6dVD8+hGXvjzdtgegldilDhvb85UGv
3aVsYKqPdIVdzLvPf0CBAjApAbmRVjdztSLtCuSRaPBsG1ODKqoH/Oz9QNHxE0Ys4cbRMusPILjw
0Rg9dVCKoOZ80LzJHzTNbj2d3X0yc6373BcjJs2Jyz2Vdunp8nDXzixKMOSbklRULHvRFdk9SMI6
OAXogUX3NjJ8ezwkzEOa5a1+eznYWnUMcAzvGBhoVBP+2WdvBtYPRQv9ipIgLg04KVSp+FZRdzBv
RJpza2SmPt0HTYKwAkIrofu9JXtBBzpyG/5NzSCu5BFr5wjr24QUDCYPL5HziQ7NNnNyb/SR+9Oc
e38iS2pLywn3xYj4x44+TPp0eQrm9bs8tSnXsJvIfAm9WF5yqK0oMrkzU69BrdjwjM66R1HTzveF
Jv1tqakObQQURv0rJ8d6ZJqD/4n8T+HuzdzrXqxjFKrIgJVqzT2dXdm9QGR2gbAPmvMudVOAWi4J
Ubb/gzErR5J2g5EC2XI+yxauLxqXi38aITI9gzj07lWN+ua3jj/adOB+1L0z6eVfvx/2H4znnKAY
jrP4uALkIoXIJgCdK5pDhxrYJuQYvw1QwfjcFf3QIKwQxdMfjFbRImQ/wcozlm87tG5lO/iUXHOU
/189HGxeaxz27ksdXbRDnOJ/tPETDb+8y8NdK9ZwWHDLz0c2MKd5q7/5wKgZSW7fUDu2yHSNDwrh
8TtEHpC28fXGwa0RMnyiwsp5AGKLhbHj7LSSxbAVVTshEKAXxqcGaLX/BzkYnRxa4ax7gxfn+e8y
UTGa8WH+qRkCmHR4R/RfkSBsfqq48b5cnoS1DU150HRA88yHzCKWjYQLq9jyT36CWNw275yh25UV
7CGnE+0uQXDpTz63xbqmagAJ257TtDezTtEL3pKehKfZA+dlmLCfVWEx/G2kcYeIL1WFna5d7TWu
jtOiIgu4cj6+F2sbXYUQzeogOEVTOJ3o57T6U++W5vTiAWuqdhaSstc67vP6WR5dZLfUgyhccDUu
5hbBIQSEZReekBipv1RRPatNTqrYOmaq2ivX8NppxcuZUBaZJ5fF+bTmRpqFFdRBKLRBjbYH9inP
vBrwecgHs0oOiRMj/1GFOVJWv7+EZigwlSBKBZQ+zyObU9TwYOPyDZD7+dbFgXpEn6pDTN0IvpYj
TYQradbavFLs5Uaccap8zvOAnpYYiCmYwQlzBHDXBt4z+n1cy6LZIxsThVcgSCsZFg1N9PN5JNI9
WHaoUBArZoEens480+vHGpuqgsPAH5E7S6d6fN+2MQYhTjJrHYXYoRaHyxO8Ml4HyOFMMKQtRUv8
fLwmYs35hHXWCQUyY1cYBW+HRqqfIyjH18uhVrYJbyOW0Izqhg2zuHmwLEL7yEqj02BlOMROkyWK
e41aENaCagD+2bvZWF5ZQCtLl8qC7c4kSsrTy71ptxiJZLUV8lzqxM51q8BFIlE4f6P3Jh8qP0lu
PAHO9coymg+axfbkKSQVDwD+oXZ7Pq0OsjudhvXqEWDt7ESmh13xnLYlXKrLk7o6PrY/I+Q9BFH0
PNBoe4btVwNYZwuD922SOPhOxJSTvZ1C5zp5rnPTrrf060H3Xw699j3ZlzO1iZKDUIvD1goMDF7G
BIiF3+ePiIBZhy4qGoT9LWPXCG28cgqtzSnwkZl1w2OTTXM+VHhaZYJNFkCDDonfOyFjQLJOkfRX
cCprpRQEEgBY0GIyedYunnVof2WaixbeETxifxchj458ntbfjc6obRHgiT8aKXJIN36VI2Dcaz8p
9SA249uNjV6etFH1mpymxMPV7K6sq7XzAp6jCQ6CBPuX5kOZTujLt7U6ghZy9fsSg1D/1nCavv0Y
4cygbUrNal8AUpjljUV3yr/7/W9O1kA1DqIV/7/45k7XSWT3QMti8oL3S1CPuxHI3mEcbLnFZOUP
iMEO8B9QkZwcBv2e82/OmyQwsRfzjjXs8u96YRo5Rlw2Vgy7sJi0cGM3VI8fhglP7OfLQ11bbmAW
uNbnmwfY4HloD7loOhSpdvQcEFlbUyvbDrl7p/7xB3G44yCuzSiQJRzXw7IoRQmUftIUDrdxUTnJ
1qJAdw0BsnbS0+dFtIE6lSOWBcIcQV80NoAjoj/YbJHDSh9A7WJS2+bhp8tDWg9FIZI0k/flsmeV
pY2G8DKhTC2Ob7tU/x57Vf+pqLlL/yASuAZgUKSzlGHOP5KBXhVOu6F3TMOg2cVZjj9t0emPrGHv
ylW9NigqblQi5k/1i5BBGctuSmk3H0WINviY1inW7iGWtRu/cPsrd+XasU4WAlqVlyn02PnHvElk
0aeuTXSItaMd+DhMhXqP57tTdBNGCHif37m0Had715zyK59u3lDLi8udz3NXJ322lhUXM6EeKwEE
n3iaVN/YH8Vr4ujfi9ZwH0UUeAi027M2fliUj03cVFfSkZVxK518BNEPKgG/9Ns1Dz5s43c8T1I3
e9XqdBi3Y+cWD4bskq926YavlYv845VjdeUq47HGxTJ3sblKF4WAGHnC0VdxcEoclX2Z72mglzVa
zLYWWy9kDdGVw2U1IEt2PsJ5ES/XbYNWeVfIiLwWq5zPaGB7T0Ptv4q0jQUXSeJfGeCvhxk4KIqU
M9KdiEuYdzkL6+YIYx1HBNVeUF3kviIJM79d3o6/fD6oI3w58CDUZ2mnzsN+s2zNSE8zDcfaU41Y
2aubCdVsusEpgo0zmg2Cc6YKUcmUv62VsYi7SA1Q6YgGgZfECX43l4LnyGdkDPMbfO97LJZCHaH3
0fvdu3AOSv1GCJfjAAT9+WCTgYUZYGty6viaO55+1i6ukNrF0cp4QeQy/92zjng8L2kSw5edz/Dz
eAIOJJVS5ClsOOwdPInC1DfYvxbahxDAUfK7W3EON9cFKY0pbt5FCotZRm44fVwinK6Qown6fIfT
T3YbV7K6yQvL3mLg61zZF78uILY/r3fOZzCfIIXOxzgOeZFacshPc/nkbjDch9gLUR62e6rdaRlR
eQz66gpM8ZeT3SQor2ibZx+nrVys2t7LqwDl1vwkMHFydgEVqpdkjPRxVzZXX0GrwQDt8ilhetBs
Px9hXMgRtY+kOJXkO5/bPC+enYIOP7Lf+vC7GfM8sDexFtlaF6qqN8asOCUjNi57tMuR4QVsiFbp
5X3/y3E2B5oBDCRqc5918Yo0piKiLdWjnFIU6rmPUWPFfTreeo5vIAKq2isp+toygYWuqOnxGAAE
fT6JA7dBBWQxOzVQru8aFscd0u9jv8FfVD44ea09l2GzvzzIX3JvBvk26GKZCBlipGlG+Smt8umR
laFh+BoO2HYr7F4+t2Xifw+wydx02DVdOVjXVg2SQ2AbARmatrOYYGxh1IBeQw6oIKvBcyWq2w0d
Cto7WtvD8fJAf7ks5oGSbqPFNytlLDXFPJU4INib/IQsf/kcY9WMGnqeZdeK4KsTCgMfJr4DC2u5
2Q3NdLSpbrPT9H84O7PduHFoXT+RAM3DrWpy2Y6TuJ3E9o1gu7s1S5REanr6/Snn7HNScsEFN5BG
LoIGixS5uLjWP0y0J4MSa6k4mP9p9eh1rD19QqPVSWiriaq4ELrfZTm/Z/i/I9NPO90/zdybMfZ6
1SPq8v5P4VM8c2cAr6aKsdJQffAwW2LEwg5LrmgBS2sPHy/xuQNjeCwwSFEDTYBVnLMV8usCN8RH
QBE3pinsOxPraSwPMDHsR7N6/ni4M+cFnA1SjsRUGojrMpMICNqcfZSOaltSjRhLjDJ9ipIEj/wB
mVD/dsCUYf/xqGcmCa+OFwBjQ59dlw1z1EyqQPnVI3B97ybV6+gAua66hvSI5WGOJEjz2TQH+BIX
MehqUBced8jqu4qh7ZbM8bESMt+NSWs2Vy3at/LTV/HpOKv4U6PRMiLsWj0iQh1hywPP/NCr3vTw
lKb48fEyntmsPLb5bnwMkMXrXFGVKQlBWpePnSUaA053oI6Garu3BUn92OQZ1GRsA3iMhe3i9HKf
YSEZHD7+EWe/pQMNiuyD23ldiG1VY6QUf/mWCKtTWsrnQywj/4qEZD7MEtz8x+OdCXjg0HwDRB5j
vkt2lKHBdu6t6lHkWIFokigXdrRdr+Y5qKoL2+bs5MAUo2ioQ2BbZ3Km02CrGsU1gShVmE/V8z09
df3Ydolxh/tlfOE4np0cL6wFj8YJWYsCGV6M1+zM5Oq8b29HZWtdKNSQVFstHQPrwjE8d/jRnqQ8
SOOHpvIy+z+ScleYXlt0af3I6cAZN8OBZY48/bvhK/WNS33eRVbn/fv574fqH2gYtDwo3qyyx9jV
qxyXdk6IbfhfAmFA80I5/7nyykuKIee+HpwKuPP0mHQCzen8jBph6mHC4UdK9M1vSytLtesaN6/p
CznyGD3rSqO3eGHPnF1VWKvguyhG8t/pqEj/U66GvfOYCV1/AEnmWwepj/mr0Zj+QxPlX2o9QSL6
42U9c2UaqPESx3/XVtblXk/aQCatrnzUoy79EeBGGkplCn/rD6mBI2nlBEmYTL5ZXyUYWCcX8ryz
k4YNhkzAIuy0xqrS66kjQ0O0qyjQQY+iKAn7oIn8UJOtsVPJjNh10aNu/fGsz31hB+LMb1oksWcV
1hEukAnuugSDoS1BNPnzhjtSXGXNIrAOXuY/THMhVgDnItzxjj39tjDarApvQsT6DLN4wrai2bbw
k7/NuuyPjgRRusnNWFyAXZ/7tuzhRf2BPgVdmdNRcVmKLJCqSIWZEbrWE7pApEHxL0PHVHEclLZT
li3fcpnkf328vuc+K2m0T7XO5S99tZfxhsEnskOkrOml9wXJcnzdMCEoQyHEtDXbUmwDR1zSRjtz
rxFdFjQAo9K0NU7n2/Y6Ah5pzHxJ9q4cyx3uB1x6t9UEo3KbdgIjlhyXZFy9gsi5T9ree/143su+
OSl2LeqygAKAarKh6fid/oI57w09avgFlTn72XXal8lX+if+uP94nDPxnnGWdwpdC+Md0sbMErtt
PKSGGgxKMEMrJqWO7dzmNY5t+BJc/YfhYDBSTl7kDdaAPGowJuV4N3tE9oKdVMPfMm/dyI5muGZ1
gaDf56MS+/b/D7gK9vMwu7yXUe9WRFoMfzxtDJUWdL9EyyMQKzfs3sa0es2bYb4A4TkTGhgaIA1t
1IUOtDqqXlubee6hq2TF2AWFrsJcfo9rh/rZBEPwd47C/IVNc+awMOICqkZJD8j8akRUykdpY2T6
2DZt8lW3Eg+Q1oj7KT5N7b+41QcYebn423z8Uc+dlj+HXa2x6vH3M2wtfwzi9qUWtXdT2TLHS6bu
mxcRtTcAib7iK6au8Uqtm93Ho59dZsrRwCoQMiNROj0pXTUBjpJ84bkX8SPYw5umjKcXqdvTwZbe
8Pn8mucCsB2eaPxZ72Aku3MtG/Li0VXytWtrvKGs2HjUesO5JDV9JuoC66Ogj9gY0lzrR4qhVFQF
eoIGfKFfR40or602GlXYabE6pDKVGAMn0eJQ/Hk89BJ+/hh69UmxAsxT9JeLR6PNoNV4TeDtAs12
fknSwAsrem7Xck+CDAfGQcRbXaHg0en953b2WJeqxxRlNmV/bTZFj6Wf5gXbXDMxMOsbPJ+uPt46
54IfhS7aePAhwJGutk6l4kAWGqhv0K3TzehAR/MhBrzZqlMX8oSzQ5ED8gr8DflaDRWhCq6MRMse
gSC3R7+Zu2Nfw/wsUBO//w+zoo3KlKBlcYOdHgitnpx8wpvzEVPc7OBjDhiOubLvUo+L5D8MhZfy
opFIEX9NXvBmNq6xeCO0c4NZYp9P9t5NbJyhksKrxwtx5tx5QPTl/4222ihyykfkH5FGNDGow7FN
AO36YkSDvUkLPAIaXI+iEAlh7yCcrrqQAr3HdnMkAAciJIK6Aftltawz4Es97hm9VCSEmKEPBSqe
pjmgpwBNzANjPZq3lOGcv0pcvLHoAOV/XeD2fYnDcW4vIUxGyIOZxRtmlRuYjZowZczKx3Lohn2f
5N4Njfl25zq4Qoef/8Lg2ZGIgb3MSVkFAgylYVsZWsGVguVDWqrM2Ii0A1TdSFrPHw92bo3B4diL
FiV6nzQwTrdu4XRCm6o6e6RvKidwvkY+7CZ9Vru+aDHitVxDDZsO/9fp2sBp7S7AXE1sQX013z/+
KWeCEu9DYi8GGLgmrAGCcZAlY1cgLpfWhXdbpYMVbDxtCJ3oLSrz5ZuX5qX9feYmo/mNfSDaMQuW
bbXWdMJc/GcBeDVgTl8doHnG3sMr13sasrZBGCD1q/zztyddPhAyKFUvGf4qZZBmjerqPKaPvqqy
62gea3ymg2G8gmaq38W9rn1aihuEz/I0dRhuUclZRUIkHXRMPCMEfyfNCyEN+0eMOItvUFf9jZvF
w6UBz6TSYGb4kKQISGesm1PWIGvd6xkwMzJ3o6Q51rvcGAz9wlKe2zIoU/MA5tHNhbbavJ0Ru2Ns
+Cxlr+XfzazD+7us7SG+GWhxxodG+NQWIzQmxs+OzImhNbXg1ygTgWo4PTZpClrCNKD4VEPAw7qn
bp4g32SJAiBvHqNHAo623ThB5f39yWOy7BuuNZ5oiDsi6HA6MuJDOlLDgXqMDdrjGw97LEVn2k2g
dKfuaG2Mapb7qTcuhYp3MZCBl6oRoBQgilRXTgfOKt9P67EcEMSX7Ze67q9jhQ4xVvDl8NmS2JJU
Loq8NDkMmo2rDYvLE1bTQeI95nY3/cIvcrxPMZXaBP3kfTbaLkPREibiAHDglJzOqmkHZ+yNzHtU
tD6HXa2BB9hZiTPelBU2cB9/u3fhZpkWVTCyZnA34KZOBxOZRUaV2cWTD0t9F3fx/K89uNOvpNPr
H8s+u5TPvjsgy+RMimpU+6E6riXcZ2EVXSvz6mlInHJnt12b4JwVlDdFIOZnRMjGI1KbwX+YJu94
YGm4KEGJWn2+KJJuNUJQf2qC1t1Wla7pIdwTkI+BW17hgiuN/zSig10KXwmh01ULR3ASM5rhxVMp
5iEc4fh+KT0Vf0kwOdyL2h8ujPcuL2JdyZv9RXFjkdBdzXCyXDFoo18+jfCBdpNKtZ3UnfEH3Ra1
x7o1acIyHzMeDkH0SQsjLgxe8TBswSMT1989OcsqS7BOnrK/hNFigzlv5CXzojUZiBSHnIsSBdci
xEKSntN9ipyIptzOMl6MsZn2dSvkE6U+qAGzDkHZSp7E2Gn7HJbAD+oO3W2muu/AoeTDx8fltyTQ
HyUZfgdwv996hAvAkXh7+juqWoIU0efm2TELVxOhpRVjf4PHskJrXQUITYU1nIJ0hxaGDk8iz2Kr
Cz1s6oevc2HP9lWs/Fq9SYkmx7aUgf/Twznv1csBdsFvwRYc+f20BsgAtjXo79rB7f4Bq+v8wsBY
70LDLvs7S7gqfbswtSWunE4NazOQMZDpllC3jjvSlYNIIyN9HgfgzncgHeQzxrbYRJP2gq2fPD3e
5ahEO1ep1djWrnFHvbB2VVoV882kC8P45qVaUoRz4g3JdqqyeILpmc7ioE11Ht0ZQKrrYxZT9MCw
Eo2doyjN0vie5/yj5/aWcwE5sYpu3PUAJzjwC9F8UaxcihZ/tBZmAH2R5zXTC1Dj+t5UQarCwMBa
QZpBvHer/gJFDPLqehERLgU4AdSPAinJ4zqepkOlFTDxnp0iFc5B6yYeYiHA+Ma9nsvRi3dNj9T1
xgMWY3xpFcSxAI2jaedEtVFho+3Z5b7NYv9ZTxLN2EbBVGYh8K/e3zSpKxKc6pO2ui+xv8zDoZ7j
r46C+3Hr+NLCPl4GQ3VI/MaofnV2FMU3LapGc/N1HqVo5BdsYcuDbdFjuZ8zRCWv8lphDoktgSZw
+LXbsT/QjWmv9awqOyx/RyP9Nhvx8KVyW9OHwKiyV7dLMD2s7XZ+sCs0eLad1nMmC69o9tk0jf0V
rpx5dKiz3uw2YxHX2McVTZbtlQhGdT36c0sFbrCmyL2r+7J4yymL9aFnRm2z8yycBF8me0JQvssL
L9sUZe7E4YgWp53t3WKI0r/ggRRPwcSS3VQ0yr1N45RF9kU06HUrigU2rflQOo2j3VhN5D17pEfJ
zmqC4mvTzkoisYAN+cFBQi3edcFU2McR51exlSa4yd3ct4PY4ThbyFAWY3CPvKopQn1wuuAAUi+P
wsmBqr4Z487CSFhYk9zD6VHpsdWo06BsMGv3HZdZdFWjPFCGwK/G5CFoBuHvKsNN/G2nQLfeVrou
CiS33TLodyh76OkGLO7o3fR2bXg0D1CX2zRNlEEPmkb/p0WZ1L3xJjNoHng92erOqZ3KBgMw59em
QkfgL5FwZm/bqh3vdKdVKiycJA3Qqp3b+Nj05hhwAbaNs7Ot2igPmgq87Iuem7l7J1Lpgu5FWn++
6lI/C0LpJ6DYy7mCoG+P2k2qaMhtej0bqucYZTS1GbnmX32386ZN49biG+FzWbXMjkfMvc1kurHQ
lijuvHqY/45nmaCVLWtPYC6MjAriD4XeRp4Zij4d/A13ljsdYsxjyrt50DWjCK2c4Cq2WomEwBeb
xCR6wOrGUMemiQPji623WnWM8KUe642lmqp8wMtei/cj2ofJi9G7TfW1071C1ttOFpG5GyJToEXl
lame/Yy0RCVmOBidV5ubckhL5y8d6KF7U9ZArI5eU8c1TSNeDxuOnpIPuq+ZVbw3Z8sS+NSnmteH
Q+na0fUwuCNuJW0a5y3s7r7wMxliJ4LMYxuZebI13Smiso6x0qOYklj/kcStfj/THIzDlriQHVNC
s7FH8t/8J8Iz7MY2UArYwhbHd9TsW916mBNtGl4MS1jAUXpdZT8G0Tt3tmYlza2juJtCIhTCyb4f
46/aREMwbmLHlO22D1zAOYNZl/o9vsXZPwqoq3On67yLJip7bjhqWTlvcGt1DjMyz0aot5776s6V
9atBDsNgeyc4Z7vTjPNwJKyhgATqdV1Yo3IUb8wmxpy08bq6Q3HLR1rCLsUI4GhODWRzZ/XmY4xd
brpcK791ABf9MHFrf7yqaLZMYd/FEda8XlWX1w2WVN1eT2RynK3CMratxMk8DCY5SZTwtEzpO5Kq
utyiUOt/7bVZa8LOditja0dOnRwsOzNtrI4dXIj3LYzR/NjDXOrAImDi6DwhTFK+Rb3NuS5U0SVb
RGl7+yt8PKmuixY92lsU6bO+3Gf6bLvXaRslv5wim7ptMVtOgli/iWe418TOAzT0bNhq8+RhEovu
Y1/HYePzjt6Y6GZ/je08ko9FAHJpQ5vIzHAI1JfZ1aLXtvT2TbEnC0CkSyhC1Pe6N/srfahMHm0t
XJJNOSblfNMNRaS+wr9GMKGAofvY0jz6l+vNjn/E1TTtRwN1qzfpubG5cboZqBdK/0V3cMRcfdOD
PHA2tdtmzs4abSX2Ey2nfiPcxh73Gs1NENw5TpjhlIN8vCrokiTbKrK9X7izptPNIBe2sV84tjoq
GSw2qHVah8MsZXXb5mC+dsJNR/dYGQP7GZa26Yb0Eev23k6rVBzAMvXuLtIrMOmd8DTjtu/RGzK2
HZJVxutUIlN1p0MzhUrvjFlh3sZLIRU0QMx6wgIf1SbiNSN+qWwQdXqAp45H87YQyVxuPs6GVu0M
Gn+LHxJwFmpeVKPWYvc0zyMVTPn8ksVO11/VsSweGlSm1dfIijjjPtcIrtZMcdzXUloiLCvlf1Im
Z/kVVPjIW6iWINWyZvvhdWBgTu0aL5FV4GVM0H80ZJBXUEwuiVG+S5UYirc7FXDYmryo7dNUCfJC
lsRSmC9Exeqxm2R84yVp+yzFPPUHYXj5JYOT1YuFybnUSIEEI8TIO35dNsiRyspJbJPXoLATJ9Q8
MdwZfWncSg2ZtFjgKODVAgeFURriwuddVQ6Wvi7VRYoVv9+EzhpgVzkDnaFWy16lFGOzySc3fSop
SW3dsSguvRmWpTtJrH2Awr97cgCFYFuvSnpdG/sO/ansJU6kdp/BiZJfuDvqemvAZ/C3Tkwh91A5
vRN8LUvo37tGl02/a+OZpCy3MpgFcMqaYwQo/8EGDdxT5pVB/280JH5tb6Hqq/TnoCW6vodnUurH
NGi7v5vKdQvipl/WNzMgx/6KXK+yLmBd320cyPpIjPA04zDy2F3VnfpsdDskpZyXmWy5XW5zI/6W
m0l7M2h9y6ZtVN1eqHW9+3yMudDXF+bkIjy3eoW1qvInk4Lvy3JrqRB+xJBeK43SSVgHsbqkguus
n0YsDqWRpe4PC5ats5pjPCA3Oiep/jJmOKHthTAq9W3UOpzKHR4yw85pjRlWD1/P2VZm4T+DzujN
Dc0Z2FIT0h9jEWYwOou/kgYRPvcAk3Ru70xRKeMKs2s3uJ9x9xb4lS/uylUoLCsR/6STiBzS8x52
whjWCH2kPwQ3WbyL0OEo7wK/KMuNCXQx35nKNJ7QmByM0LWbBuykoIvGI0dk3XVdJnPyYLfCab/F
lVkrvNStUdVbUN56vNFw89b8DXKdUXYsbUClYZ1GJobHkDa1nWfmTtZvpNsb3h41YBzIN6PdeWjn
ECwokO/K3ukXc/FaVjTRokz03b09c4X9CqK4rF69pHW6T9auiFULUZDnnQ4thtrVKmShQpylQztM
T/QL4l06VzgWJal/583WKxaP2oU+1/pKcGG/8UCGy0Uh1aSldRohZZuMxpBI/UmreSvs3SmP95OW
m9/0winig+7P/db0CysL8wTRjrBz69y+sPHXh43fgDIvIZoSCO22tarpEOtaXASV+RS7sbXx/Dx/
qIY6Cang26QcUNkuFCPfFV5+j8jBBj2BfgCVgdNZ58JQTpN15pNnk1WkEvJ+kbTpfqijKNQGdz6g
zmFsqlT+1FItuzGUHW/8prgkqH9m5qw8hx7BCgpN5qqeVjpJyQEvrKdIpulRh3m1s/t2+g7wSr9R
Ug1XHycAv33j/4zaTHwhsXJBLeqq3BanE28nTw3O4NpPUxZ0f3uycO8C3j3uDXQaTw9TlfnBVsp8
Lg7Yf2k8cVut3SmzF/M2GsCn7cFaRBcKGqvqKc0SfhSasvAYqNfaa2JBjAWPgupmPwEDSjYmWks7
v26UHs59NTyXNVoE+7m1Iv3XhdVYlne9GnQwodtwa76XM+3yCXwbkfEpSfzoJxiTttwirimumkRa
wS6pk2ne5lGWPOVB3f6ie5rtIN7qxidvm2UBIP4RhQEaQ+RYboY/Kjp2kNaZM4zOk+p6/1vWmt4m
ChJXkgQ2HkmnX+fq8PHcz6w5jj9U/qnoLJTaVfCnG6lrM6q1TyJN/80Gu77R7Rr3qRLa1ZZynfyJ
E5H5OdzQ8qERCIFRbKMkvIhonM6zNyhJ6KVyn/px0K9sPcGXY5jn8Z4Ctx36Th5fIuOcCW+IWC2L
itgDsJbVygbk2EUvKueparu53VVTO9/g9+LNIbLc0R34LJlvrMzphw18oHqjt9Z0ob2+zgiXSTNV
Ctg0BhZx19NJK6uRetExaR01gIME/HFNjl5vRh5ZWz2HelimVrWdRueS49G7ut0yNLhREFrgV/E+
WsLPH/tKWRTYsC/0n9IxyocvWcWOuE8K2wENkjum2qEflrd3UL2tzeQq39r1vOCHTYZO+V2N5F1y
LLNBu+rdSM3/Yj5vqjTU6Tqk+67zjPFttAepMpxyEuN+hl7hbwRkrluoQZ349CVBBZJWFXr6dI8A
qJ/OpWlrBKrqgmUUXOGZo2QWJqNdgJYI8vzOAFF0IZ1+v3cYEXAbfSSfHsRaSN+N7ciQ1Kif+gHS
0Wxr8nHU5LSXSVleB9hXXXWWPh0EV9uh4CK9EBSWrXkanPh6BEaPJG05L6s7CkdCafM2dp+CPlEH
06/lNk6CETXacd5/HAzO3IcEX44kGrQAJWl4nC5uQjV1ikbhPrlDi6KbQr/pKANDJWHduLbc9r4q
qGIp4wuG8lVwJTluO5O+FrC7VNTxp4MTP4drCgi77i/d9NOfgyiS3ReT4T41k9l/T9yo2SViKvZe
Ioxwhll68Ar7k3KlBCcGZcGhYSHxjvjc6aCjr8G+FNJ9IkX0Dm6tD6+Z5wEK6eDvfK7x+n/HQsOD
Aj7CeevHEyViq2uz3H0yajP7OaCmGFao/h+7uq4ufNv34WeZF8Iay40PfnwVc5sAWJbGl38q3B57
K27gsI/NdjPl9TF1Ym0Tzyg5mk6cXti/5wdGhQvgPLy29RwTi5qQ3TvukzZ0wXZM++oKbwpcoKoA
MW1V7/qhfYkco7wQb9dKIiwuojoMygOcnBLJ09MP6fQqdeykKZ7tEaWSB/DFgRFafmzQ+lV6EdYO
3Z79VFqDvW9Ku/G27K3cwBxHDOWNnRiSDT8Iqshdb2U7C8eVS2aZZw4cPUUy/AVDC6F53flLa1nn
dTlaz4mQz1FU5Hunz5KNVRTmNo+xIASLaW/sbhZhE4/Fphvj4JBRutt+fPLfBxmsqkBhYtSB4IG7
TkBlqncqSXr/CbGuBOBRP37rml57mQZHu1R9ep9ygIBELYKXtU13fw2pA2AuSpcX2FNOB+ImMqz2
GCVOBuhe137OhszR12wvnerl1J5GUfpE4N2p/dCbJwk43QzZHHvF7Pbpc2taNC9owj8pfCo6HlW2
Qn9RjX9/vKLnBkR/brFJWMpOa38nyhJDEtt69tx3zvQLAG+3C1pTP0BomB6V1F8/Hu53cryeIPkF
1JTFzY2W9ekE4d56Qnle/NykvnD/qsvcFBvqaZ1+UyR6GmqC0igCW393YxLdtBbWiuHkSeMgyHl3
vdvlICmHVBV7Z8CJ/lFAdb2wJGc+PEJmAXGcHATy5SoDmoJxstKo85+i1hbb2iHxykZZUA3Lhze7
VH7YJhkXzMcrc2ZrI9gKv4y3BZSvNT1a64pmxl6bUdF4Aa6Um7dzMDqPupZ1l+RK38c69tZvWUmy
TZKT5bf8kWhphZMVCbppz7qXZpumq/tD2XZFWJG+37iJru4nQ4lNnEMq+ewsGQ0iBcAz3BTf0Q4E
JgXdoJLiGUkxzwpBKVWbocMRJMxL+5L07pnNxmig6YBmQlFGD3k1T/y21DR0+TO2mbq5qWQz4lxo
I8T7TcswdtzZsnambVyg9rUr8sH3XqBqj18FPdgodMxI/1dHCNG7mUTfTDt0KP3sIZcd+/STy8Jb
Cmy1hwkSheZ39bsUW0zcSmTymk5cOpsau9EtWfIU7RCmvoSfePf1l0wFWU+esLxgAXOcrsqcly02
T0HyWppRftu7eXHwy5I+OcsT9rVm/Wjd9Nbq+vbCFfsu1ixlIgoI5KfIU8HIOB04qUYqZRT2XjLu
hxdKdPNN34vxuyia8QVqyCX7j/PjAeIiD6c69a5YVHlWbY+5+RJ1ZXVlFth19WNV7CoE85owRpX5
QnXq3IC8YNCOpznDVbmaoBcVQ5pGo/0CEMN/mfvR/VYVdMd0fA+3Vm9ftHJ+VxMlPGHbxBn+/Wrz
1p/S0JNWOab25petcrf10EhePGZCCzwK0urGapOify2MyXO0YwLhub4HES3lX5U1NfE+tea+aa9K
Y5y6C9+afJyveRLpFw4wXAkuUc94n9d0epy1EjXmN1ABCeLBZtAlZFJgeVNvM4yV70S3PrWbQ6z5
xfzVbukG0RbseNxpmZMEdyI2yy0iNJW3HQ2nHO6kUEjDVJ6td1dt5Q3VcdRihIYKiNYIMAKKcq7m
LrXTqxbrzn4/6H2pPcpIAX+kUGkVO1/J5M0iV0iw6ZFk50NvpNV9XiADn2xggFZTtnOF1TZNWNE5
/kH/Vpseg0R6T5bDw/iLYaf2E7l5VrzNdh+rXRZURbIBsFC8JlJ6aSgqD9s9gWPoIYgbVPaHfpyS
b43ZUqqQwuJ/3Tg6jxHU9+iCDsc6dp303ssydY9WZTReaVVU/mWDZ5pCbcExbafMow2o5aO4mUxp
PsxBJ43nqZyx3KrzvMy+9rQAblw0IdNwpqNYLJYgbvmjs0ddP/pjB9YtnDtw09vOtbLbAMqrf23H
vqVCL9ZajFOKNsdBORWBPNIpSZp/upLK0aZrjJaOzGzW9xl8ZJsmfZoXt/gJWTqfL4h+OJ7C36Uz
6skNHTe3kQ8aEm2b1lADDkg1a7dRWY7BJh28un1wmynRh52yG5FXOzdCkzfBCyhO/P0IpP1x1jLd
fsuTPhv2aUmVdx80mvWvnUZzXUJk8gMK5u4AJGq4cAG/C4tLOWsBfJPfwltdl/WMINbTUujTGyFC
HpJiUPvUlvF+eVWHLfg7xHex3NbTIb/wBHg3sgdJDBAtfVRKLlwDp3GxdpEGKKfe/tsd9LJFYAJe
0RYEnfGd/lL9owWdg/0E1c86OEhs42kcfHz9vCsdkHggyoLSFLjBhSh3+gOmckydsqzifyUaffF3
y5f+ozYYM4lY2X6Fc55lN3MTtbssUeUPbqfpQl7/LuUCZ0vtgFYkLy+6zauEhHabUfFwyV9J741D
iqdNvBXVVFkh+iV3GoZyPs30QFwCTa4DNtVEKpkk3KTcS9K9ensVfiNH0eru64SE+76Zp+YoTF8c
CtRHUUhscMD4eKXtVVCkjY3qBDINdD/B3669HFURozfsjcErim3eDIaoL0JtuaMvgODW2eSCegdp
yy2EnodLSfH0i+qaJmZu2eCVSlEa2mPXPzh1XP4D6Mb5pDAa8k8IFCz5JNmLuXhBnY5lTnY0peYQ
veq4Ql1l3Syvu7TR0cVFnqXpL0op/07A/7xZfg8ILAnyH4eFNOZ0QCSxiyIN6oCmtZN89/qg/xr5
kJB7fZDHCeO3OIwENYOyFfbRasSLKYV29fGHfPck/v0j4HSRR7FzwQac/oi2NwSN7SJ4LRtlttvI
nf0wJcP7kch+uh4m394lbpa/DWMc/WMm8/C1cCq9DJ1S9/cf/5Z1/Pg/P4VSNf0hasZrknRRKX2c
ZR+8isBX7jHo+6oNe4UpaRgMqNhsLaOZaT/W2XdDTfH3j0d/v6X5/Oio/O/oq4VAiMt2FHKfr81Q
pVu386d4YyWX3Xrfn1XG8UmroKBTg1iTrSbLHIdAdix4YeZ/2QGcHHeWzoGrcbhx02C+0OY5Nx7Y
FfjPWAIByV3FpLr33SkIJv91HBwLNdcRu/NpGjY45NjPsmnTC/fPuSMLeYPMmEMLPH5Z5z8eZf2C
5B3LOHgt4tb5Zo5t/FQl/nic7ay4RCY7Nzc66ZQaFrIR2ePpWHlLRtjifPyKUb03HmrlFje1lfpz
qBVagG1v4Vg/Pr1NwAoYvG4o2yBmtFpO26gGX8vq6FWLDBVvOrpX8V7PucovhNgzp2GxLeCj0amk
Ubt69Am8PyYcCqLXThf1pq6iAFSE0HYuhr1XZjsVm6aO2ocsa7vDx1M88wWXVwb0fagG1KVXX9CU
CHDaTRu8Gti4B4dZnzNcq2x73ukj8LsLWcP6zuTUI0fJAx4RRRS/1qx2NzWlVhix9lrYmt0tBdmp
CDvTTd4ioRVkEbIMYyuIHj+e5JmtQ5BHAILKGLv0Xd0ZNxUqzA7LG7UxQhN1f8VTcTxqGBnsnFxd
snc5Nx5cFYgxPOEYc8ld/jgWNAPbwtAn7XXBR1xrsHK2fQ2Laqf5aXZrswqX2u3nPuOig0UetFBk
zNVnpO2UBRESJq8xmpvxFlZttNFMN6s2VZJFF3brmejJWLyUOPq/+1+n0yucIelE0kevlS2USSPZ
Bl5mjLN+Ibqc2y3kHbz36d6zXVYnPujbxspnL3r1ylgdZ3OYdnmRp9f0raNbr5mLYzvN0YVL8tyg
iwE5RW14eGA2Tic31lEd5J2K3zReChu7aIcdPtIYeiRGc6WEsr8IM80unML3g6KXRjHTpIGKmsaa
bzBEvZ5Guhu/qTSBHls6TU+HCFLa3h/j5rYy20CEsMDt7ccH4/2XZNwlA6KuBQ1obcxDxbod48Tj
TOTSasOGD0FKQsno34/Heb89CaBoNLGc4G3o054uKq5obtnVKnkbBy+4taZyCrPBc+9tUwt2nx9q
YVGA9+BtwA8+HaqM0zzDeDBlqKG8nTQze8BbEmwzUhafDiu/DRhhv3DnLrCa06Hipks6aB3MKrCq
L6XWacdxMjgKfXLrJ129/3hmZzYJ2hxcDsTQRcxmFVXsSHilSuHvdHrnbFNvlI+BZhXHMshSMHOW
iQJtfUmYff3MYhHpoKATTuuCMt96juBb2squ6vRN14fhYJlZtLVwSQ3TKbfuqDBLeIaj+ROQx7gL
ct29EGrObRxSi6UUtrC31lr8UdpMXmNp6RvVuf7INZltbK8q7r25T48fL+/7oM2rgEo20uicBXbr
6dd0ar93Zrcp37qxsJqdXqZ1/s1HMt/8QYVKfo8FpOtLwlPnBqUWxkHjMUlqs/qmpchzIOx1/WYM
kHx1fIy/Uxeybqf/Ie28muNG0nT9VzbmHrvwZmNnLoAqVhW9KImkdIOgqFLCe//rzwP2nF0VSoc4
3Ik20R2SmEAizWdeM2TBHpGNYeV0+8N41AlInDHwJJVbBhqZY04V8Kf8VasswwXKHKIt2tfNph97
/VdEmXjlxj//gPMtSEMKjT2Kmst6JsCgKBPtkLzKozpd2LmwvnahhjGQ0k0f9I7h80GyQ7KYbgQo
XarFp1+QMCIP+r6IXyWfTsGXMa5I/33HT6VDDl3gy/vr5ezN5jwO9vssbEX7dzmVqEyKotfC5nWW
efreoH3kKgSoXL6S1v0vxiIzAyExlzoohp2+GeixwpSnsH3V5NwAJYCs1ZY7EYJHLYVrLYizc4Yk
nNrsnBvxZuSJp4N1Opzl0leHV2eo62vND02vLHrjbuiiQ+dE21DN4pW9d3YPgZYDDAw+TWUbOEtE
Zl7YfpaISH2VY5nwBU+8Ut6q1ApX8r7zbzaT+jAbp1NPlU6bt8dvgZkTd3VHnqa+NvQoYNfiMXIZ
DH7XeInsrEWB8zydpPx8rxlrB/8U/WV6wKeDKbUB56V1kp+J0WqAHzPjK7zQyJuGxAIAGmYeRDZn
K2I1+/n+0jyrNiATisTCrHKN/qwMQul0aG0wtbStuuoXJVPzJUTo7IrManwoI9hGSSX6nwXigV8i
XRkucZu0H9V07FfmemkVNuOdLQ2tUgrpxDX8c/oQYSYNfj4ZzVHTwHZvJzPyK9cIW1FSFxtb5E1C
Ge0jxP71r5KeBoDiRk3Zp71RxdSMU/WliUG/HxJZyeWLlRlarriZosF1hlAtWTICFouH00IERJrE
UI+IFWkPne5rLxJIq2cq3hUOZgp0toHq0bYkE70qo6yzPMeQlJnTmM/BhN49VlM8PMHCaNcUGc4g
pPPDASCdHdZYqcCHT2dOqeyk6ZRJPcpV49yEdJ6eFXwgS1etbe2uhyPYu06DrJLbU65PXboTQbDp
qqLfN3oAhTbQy8BY+Z7Lq2N+KBJhIgGympmtffpQVkec2MWmcpzGZDgapZL/MhKqqjpf7QGxsjXP
sz+sHzYoNerZCpPsW19G4hCL0kAZrGOUVzJuFH3WoIpopY1bBrW4y+sik6+tYJRdPYlae5NzVT/4
md658APTn9lIPHMRqE0abd5fPOczQel3TtZJgMB0L/MSO8nRlWgV/2fcGi9SbPq0+7Ouv/YttBvT
qDq+P9zyPKbSS28dbj5LjYRkWav0nbaGCqGKo+AScCcZj5haKqWrqqibQ69l3aXe28H2/UGXh9fb
oHh3UeEHt0vl9/RrQ5cL4JgxaD4BWW20QN/R8nIgBObKfYvu6W5AY+ZQCxi974/8h9nljKauTaF7
BisvPns/BaVhtJI4olPUfysaO98EUahd6e0QbwY72L8/3NnswiBCc5RTmtsODZLFixIpyWEYRdGR
jVOnroaw1uugtWONREfau9S1UOg19G4tz1xeRUiBMKtzQQRQwXlBWMG1psU1Ij5WCVsHyk2+EU7l
G3j9cu99dMUyGK1NmOWEYrN29enXLCpL7eysjY9AK8LRLeG0SttEo/oB/l7aItxRFR+M3Hk/6vhQ
zzRwQcQSizMMkmREo7xLj4YQ2b7ybfsKNrB/mEIgrO9/wj9MJUMBwOWiQcRmybmbIHUXsVykxyBR
w23qKNLFEKhqBi2RAsHKe50tz/m9cByZM0zMMZY6JFQhI0XCduwIejHwwnjQ9i3NqN04dtJ9iufc
/2Y8hGpsgkyAuUvHHLkB1RQpYX4MI0OgCFHkZXOQ1cG4ElWWS25R6NoKdPJs78+vyG6YjxvwoctP
Fwf05KXYSo9mFA2f/KgstlUemW7VxgBu5FptrkvdmG2Si34taPrDt+R6QQeJtTMnfvOv/xahjQYJ
g4DqeQzaIYfO1JX5vi77KKTTnZr37y+cP3xLBiMt4Rwnll9SNbJMC9NEq/PjlMXaNse9fgukcNh1
qDJ6PdS7lbPmj+Nxc9I6nbFky4lNVbUNinTIj20VmXsKEjFugVV6z8WV7Wuu+ZV2wPlkoq6kUNcF
Hz2bDy0msxxSS/SpEh8nq5cfStGWGwrM4z2F/DXs+HnISRAFt4nE+U33TF6co0oBvpNgKTkKuyww
4ZnUBM0F23xyajX6hGM8nLFILkFOddqdCefwou6mcqWFeD7BPAQNAm4PdEiobJ2uHqqSoxyNOZvT
mqKdEecRchOZ9tMainhfO/lH0TqMhEcXcFiKBpSalvVsdI27opGm7FiP+kvdls1eaFxcxWRtQlKl
i/eX6/nnBBpGJ5ay5GxdvpStgiLUxpovtUct1v3bUJ4Qromc8KBr3fHjI4EkJOyguU97exHrhQ42
mY1UdUe/V4vrSXWCbd+J8AKz+Wr3/lCL+xdYF5KWoGOBMCjIgC3teMapRqpDStVfIst1+MK1uqWq
Jh4LUZuH1DbExg/keo208sdRZ0gZ55xGgD0vpN+OmR6gZt8EjfILwoOubxu7VB8bvWl3IHS0V61Q
k6cWkRXlY4f5/LIUQ2jxkMxz/S/zTzqzIKKVRv01qqOCC1fmaw8CTe5PQVr7ihvFVbdy88/X7G9J
6F8jItJH63k+A5blUHPAP0YVmfYrGOgiiTafHtXIklaqPIt999co81sRY0DpXcLz0obCZJYp2q8G
HM8BwRVgkr0E9TOPM1wmRxXf0I/h1hjyrTrPFUWKSby9ONvsoR0cKdW1X2WOy/Z2/ne6K8cQCkfY
ApKaCDjeX6mL7ffXiJzecBeoEpLbnq6ZosxQCVQT/RcQxHBbO5F5CAPUSqVOl7bvD3U+nyRb9AFo
k/EXbbnTodreCWdnrkC4shirEYTYFG6MOvcREZdTqBNa++PDI6KsRkKs6UA3+Od0REXYeW+AnBGu
HtXOZWs7nyKyXmcTVTpE3xoDt5WVeb4FkRxjHrnmufDhMJyOOPoYkMY60h1uq6CrdtNCREEIRBp/
1clgb/E7Ey8aaLjs5f03nS+i0x3BeLPqIDks1OwlkNiJjcB0kgphVVCf8o0Y2uCASpjtamUhnkQa
K/do3eB4YtX6lTnK1prr9Pk6QrcSrhM3JUITTMHpizeq05mNnEfCjQ0d8AmWjnfMMhRuPV9jiJxt
/1kHFZjLPBZlr6XZZ5HlvSTVVifot6CfAmIbFZ+uSEXx0a/JQJBsWD/QqNiP89f+7UC1+nIYq04e
WLF+OsVbB919dZM0iHh9yjgSTRdEXSMuWxUFjpXT5w2Ee/JJGZw4bq4c0qfgnDsd3C/NoC8mjaXk
Q18aLyaqiOpVkBTiPkw1hMgS22pksOGADTejVMrOpeIjTQYLacq9MhJm5pZZPjauGvcpWeCgEKtE
LsIIoX6fp+iqeUgtNLoLUtbEHBeVj/DFiNpc+mRWRZBdGpHUyRDtMctzNVMeiYuVAbGkwvXhhoaD
p2vC/oFSUfYcpAFqjOZkVVq79afK1vINRaAJvlCFWsfz+6v9bJdx2czeSETTlI2RWT6dGirKpZYM
miJc00nrQ1b76Y2ml6kXBEX2nURweK5tu1pjBixSCLpGqGRwhrHDSa9JI06H7QyEZvQ6VYUbQCGq
D32Zj5XXdyjxXSVFZyWXcKX6KxTdinRb0gRZyyPOTlAoMLPi8NyZg5u6RN6Y0Lyg9/RagBKV6owu
wNeGOjZYftnLnaz9YerCWDm1z16aMZG2RLODyGku+56+NEhxhHQ69JRc3ch/5li53WXok9O47Z1L
dRj0nQG6/8IcJnNlB/zhbYm6Mavm6p3pGIuzlPQoNpwYLUV3rMK91Ygy3gtVncRDE2q1fp0TBacr
sfbZyqJHTjFqFgCFaAXp5PRtFaG3UUuhMAKBq+tugxJh4ymVoaRu2ovCkwrJuakAsPgrR81bfe1k
u5PRgIGcmX0gSaD8no6MWFLupJoGxaSRuya7HEgn68orWk1Jnhq4/iCM9VZp9jaOgGHjWTbwnevB
DLP2xsp6rvALMmo0Lip0H+/adpICV6lUYOiplLbFxnYafRcQrMLjK2r0owmyEXxzofIK62cQJ2a7
0QmP5YOlkawitkTPzr9yGnaz6kqZpYT4ZUn1tNXTVA5vzZgiywZ96qrYJIAcPyjpTXTHmYcLPFkP
OpcU8k/nIyZ+lsl71KfeaTeG+tVJAjcdP3/sIFkOspj0uO0bbVIC9Un7jFyG5A6jG945K2tquY6X
gyySyCbA/duQhPpE6uZqiiekyyo82Gv6v8uluxhGW5xOpgUlu5De3kXsrQf583hYe5NllLEcYpFB
5cIwSCL4JggNBNdK40rjxnwVX5qv6sP7H2Z56ixHWpw6JRRyS64YSbmLL1HhMrbGTXCJHcv7w6zN
2eIiUcH65/Du1Cf/JttEG/kzTvX3/9oQi1Ms7PXGl/xQfeKg9vSN7wZb6eL9Id5cTH4/O5aztQi+
QiyItKLkNcqX8rbcXYSwDtz2awdO/2coueGzcxAb6YBUnLFWEV1qBSz36TL7S0OpjJue94vErtL3
te+N6b1cN24lGZeK6qIHc2vYW6EdFE1yJaMEkHOQ5KupvuCZNz2aHeYXxNlqCMbvT8syJF3OyuIE
kQHvR8nAGgqsH2n/qc6+tdXK+fHHDcF1Mdef6Z0sSZtqQOSHBgfrJ3a/pJfKd+e72IiLfP/+m/xx
mf42zGI35GMUOkHMMPmveJ+/js/SYdz9a0MsdoJkFo2W0q58ardiOy/T0f1oNP32PX57i8VOaDTo
5FMyD3FZXItL9VAe4rWdMJ9AZzvhtzEWO6EK9MKqdMZQ7jLH7a7BZOG6Vv0oKrfVvPin/ONfm7ZF
vFALR5aalNWf/5qupEftMtutffwlL/2vHfbbOy3WsRUrQSEhKv3kfy+u1V3+3bzvubcvu+qieQy+
6pPbPAcr5ixrK25xMTZxPlRByJjj6ElPZrmRCs/5Yn7912ZvcTNmhUhQeGT2+u2w/2vRaYf3h/jj
5UvRlHgZ8S626WkYgcPOBEgvVp+s6jKXPtv6Z6OfXK3/9q8Ns1jbci78JJoYpgi2jrGL4sui8EJ9
ZZO+taN/X96k+NCNSH1MvAXAAi0u4MaCd14l8vTNqe0gc5VwaD/5wBs7aOIQ0y/yLEeZECWscC9h
1pFtYrQaf4VxpRN2YIWwUnVYTi6ADHBXM4gVqAut48W5NPZDpUWNr3yz4wT7N3nI7ioiZMK1UnNJ
Q4eVSGqexdPXn8Vw6HAjBkRRdclOQmmNx4md4LswUkd3/ShMcHX2rbWwcHlzEP2T9JAHgFsFOLOU
q28HH1luXfW/dbVql4EH1q2VL0mMJ1vxaFbVH3TsAlADTI4YF6T8zHV/u2R/KzQkwFVDUSXFd61M
DY99l8meLeFmZRkTFsBRU6yJBi43OHkzV9ZcJ0b0QsNd5nRfNNSpwF5p4UutSuHVFMThnYmn4Q2C
xvbdlE/5dQJgf6XYePb9Zn8wxWZSEaahtbLYjKmWyIOE8DIKniooFKoOO4wBVO/9vXj29VDFnzvt
ALmpwYH2On01qbARXE+V7KWSSqfwkODOPzuzpfIOiEm6cuOcvxJMmNljE/whaepSlNQuqAdifJO+
FGbWXlfYNn7KSmNt4uavcbLwAcDPMDIFQSEoDUuoseQjVaTHpvk1DPLuopBM46azQmUfifSxtztz
L2FbUbiSpHTe1Hb9Sia+7IMBDKGRaJOXwsFh8y0dsA05iUspEPbXMuBagOo62NWLNcgAx7M8aFG2
taswBGs9weL9giJlpjquKUQsHeOE37Yy6W8Ay8V8UPdHgw+IKf+xhHhzHfoIs+visZHQPkYKJK6t
bGe0TSc+pUh3WFdVk+nKhg50VXsCIWTHlXVW3+cKtYXiiIdvO/pejXpe3LgmhGyzdJ2kNuvLVK2N
YkO623SpNwqKW/tRryP9g9ZGTCl9EbiOIKJYP8zp6SotEwdbgz7Wv46dKd2CEkZUuKM7+1TZqdJd
IIKTA4J6f2ecbXqbph6lKbYgTSKAT6djVizgwDZT+2uhMGkUPX0XKQzrEo157eCDE77Rc6tcuYHP
1y57HlgRb0smDx7/dFBf7btkKmr/a1AHNL6qSK8TnDRrDY5429jWLuk1ZTyEaSdnMAPUzN+oPRzm
lVNhmVG+OQ7D7QUMwo4EJ3n6GN2chulQrL+ak6inWxRVRLXBgdzUDgGos3IzVdTztlRoChLBKPWN
lWDn7FiaVUXmDgvVNEgYy9KSHBW6Ecpq/jjFY9jTFIiG4cIo/TFws9YUawfT2XDMNXg7FhcIIACv
iwPeFpWF24YVPyZTklDzqTMY8FIErdyNmfcv76+ss9mdCS3cmICVuZuBh57Obh9DIjOCVvqK3dT4
KWm11isSLdsVsehde6K2NCbRsKFgZ6+s6fOz6a1AiHfO/BdQvsWipkploA+TVI9aUEm3Veo413oX
Obf52BoeL61faXGqflJ8PbjVleCXqjTpSlx2tq+40Wa+4EwY5D+WjEHHSGNdEiXROJdNNOvyxdtC
7eOffW9kl3opvoXolm0/NuVoe9OmBwNFHIR59xKzY+j9HFG0xmNV5Nl9TRf0U5/2evcJ6fDpV69a
jblJjamMbv1g8tf6PcsPTvmZ/jYLC34N1+3SiRNl9DLu7H54NHPLvvYTypA/6kJ1Ei/UooquAWie
dDfqTb/LR0RxP/rV38rfXIc0Afj3GcrF7wSlTzMcH3uSI8ULItW+zGK7jS+1DhMaNwe7fpvVavE5
KmvzMuvG8IeW+4OxcrotQ+D5OYDmQ66YkYyUqk8XvmQovTO2pfxY1o0/ugQJRbXr1SapEMITAmRR
mxYrCJjzMQEeIxPAsH813E7HbIcUlwek+h8drFE2jd45d1PpID0SSxtQPmuCz8vVDS4Mpx90TUg6
ZETnFidJbDSTWtdF9RhNCIYEXdPfIO4xXUiOI1S3ZKGj8ZvWP99f3svASoOFwA2FvCqri7t+sa1F
bGgFiHnjUWuxlZ5lLqMnQx+1tTvxT+OweVANZDD6SYt7IW17O6zQ/eGc7KTwcvKlxPJStar0lSW7
PJB5IRCZnMUgQ2ZazPzrv8X4dTM6yLS1yqOIh9qNFT/f9gh3u4Hsr1kYnm9OhiKqhxAA1BW46elQ
Tgt1EpMl5RGB8/xamyrrqu11n9YsSxQ2QrRpgnz6kXRIHL3/1c6XJoy72YcOAAzfbIkiVmrHQrNU
lR8xT7MusqSy5MuSiMN2S8LXL1qLjdKHR4T6TyuYJUpAuIRM9HEmx3Uni0criOsL37SaC0fJnK2N
vIlrQahcgWic7QYApzC30GAE9YLN12JuRUb3fsza6THK1WRXjZSVMuC9nsweOYhUNrdF3j6//45n
axTM8Ixf0OfrfNbaPP2eShdDQK+y6THOHekuTjT9QqvHfOVC+eMoNmgsiOgQ5JaEYl/gatBiGfjo
KEOzGctEx3IoGFYOTB6dp/09eEdwasbU4caLRyKslUUWaHTZ1CKVEX71pUpC0K8aMSw1tbyMfwxm
GdayG8SwIwwXIFrpRK4WhUH2PFWdkc6K8CCof4KzqMe92Sc2NitNEuByG2W4zXgJoCvnB60Qa4xd
BzEG/1lzIr8rPSkw+8pxAVy3Elf0YJqTp029n97VWt5CJ86GujF3NL5bCl0RDBTF68cqMOKNj7Hr
OCC8axXplSh8fANcOvNUfnd1zSIJvKiZNJNqu41l0AFnF7D8LtzsxAb8UaUd/Xgt0YvO2LeYAGPS
MeZqqZhuAEI6tqhMojzpdj0kjWsnwqHmFg6HVvUbBIWGMt4aZW3HV+iSBflzGKl5/hl9uCCMDhi8
6bChe1P2cVUas2EUgVsoKjY+boCUTSm5qlokmNMoWt6R50iNST+wN8ryQGVDiZ6mSMXT3g18FCtU
d+qLwGzJlKhX7FPZGKe7pkYKaUdWZ8e/wHk5mE/oAqXHO98YW8qeWBZGFxXGWOErnKos24a4xZCY
4l8IxkQGdN5d9twg/gXJtxn9yocmli9KVH16zyinznzUEE8qXc2I1fRiCPNJvreFHjTXqkiMEBcb
rWhj4SZaMMvERQ12oq6lx21y2yh+AuBlaPF23kOhtqS9EFrTPejgYFK0iznvt87gJMZ9XOHR8k2W
KbQMnhKlyHB4sJZ0rWKRZLk4KKqUH1HNLmblWnUIt36i9caFIXB42TlOJsmbUa2H+jO+gnW2Gwl1
g11BXX48BGaRdJti0Pxo02WBqDeWLQnd6/0+6a9aoVX6DpsWp/eqUsN2Sfe7orrEatK0P8e21NrP
oz861eRFHXCX7SAlufDCqg2MHeItaQA7wbS7C+IxOAuGXWOym0x21bkjPzvcdAr4lNhzQhxLEJgB
5myNrmr2dlyx2LHQ2iJoUWLOh9NhM95LgSRNl3SkRHPXd60afuvUWjd2vQ+a5OvUJRpu8SIZejdF
h296EREee1u8UNo0I6irZwM3im+1/AU6DvBpy9QC097qVoEOJ+qkunZhmljO3wC01Gdiq9kh3OKK
2qjlDE7LCF3ctVtkpFwt8evqC49g94eBrDXZR2XnyNtW14b0IQeCWhxL0vwYgx2kTe5HWykN2QtR
xQIKp/ZIfKksP0x3ykkfc6+ILWPMPDlRqhqdeqLidMOn00Kc4CbMU24LPbDwUE5Cv/O/lzwSxjwS
1mq+sUlqHRGOvsz84UXvhsGHmqMJRJvTjIPgJor9VBygd4a26eVFEzWzi5ScKV/sNEAnUwcxQBgU
ZiKaDBcWasvNqmRCUvZdB6T9ZwZ4Imz2sRoxHxu1JCP6CVfCDrcZDCTnx/v3xdktjOTGXwafZGNU
SxcxDS8TYfGWSF+UpM7AgMlACr2kqoYbMwk5cOSsCFeuxWV0A1UZWC3HNjkg9NFlOQOUD/CgSkq/
RYFVNhtfqE510UqhNrwip2JYv95/w2WEo89xIZAsgm5wGoAJT2/ELMIYwaniiuF6x/Fav6iCI7SF
zL6Kq44zR40jq8v48FNT7wLVGJRv7z/B2QuDeJrNzx2AtjDXl+gUIP1FwcGTPBXYtj05gRb8HGS7
/qTqJXZ+Hx7rTdln1msE3ru8mbUaI8OxsaKnFtXWfV4Yg7qhLt10bpCWdrkSw53NLa4e5NKUvXW0
sZCtOp1bVR8lnNva+Enpc9zSAL05D/jTNvd9mKY7DAnVb4S5sboprCR/ev9NzzocIMEpJKDdALQf
RYBlPhXqhoR5cto8oSfvfynMiPLFRS2GosA/Wcr0dpsIrO09PDTV17waxQC9Cf5Ba3nqpA/Kp87y
pWGlbv3WWPg9ZEE5kdSA6YAgw3JbTkmdhjAkRSU/ojnXaeEuQEEK3fjMJjK558wahuSiAfysU9CJ
JotaYhRU9rPIrBQoXt0ldY4cuIzzjeeUmS32FAQzU2ywYOOM0Yp+VQHzbHmSE1PVR5prVncFrHb6
ER0pH4XmZ+rzgCCguUutMlb3feEQCREhBWsZx1kVZlaaJ3IkKgbKP3NcTscLS1ZiOBrycxpNunZL
+V0dNr6t1cVFOJQp+KlecDzsVFVqIsW1OILEvSiMXruoDAv3yffX0dkaBvJLsAx4EuHo+ZFOH2co
ZVU0uhU+17VvbZUkHoDMoa5rREq9Uaegu/Ano/QGKc5WelTnEz9rgfA3ckAAR41FdMvHl8KCW+GZ
tIx4U5sC5JML39GRdIW/nX6wFoB+M2H0zJ8wZ37RMjlPm76eUkLfZ2uy4gN8svBg1o70EAZNdDBb
NfkgnIXxEP5SOO7fnEeWZlOZpFSNnwz1s9LkPlZHZpc+NmHqV5umzNXKrScD1p2W+vpKD+J8XkmB
Zq39ef8Bjl9UIXrauPNRPzwbIcYzl2XkSNlNEGZTtLEy5LpX5vUPC3q+0hDAh+WO6vhSxCKjQZb2
XV89SxCf5C9hVBO316Wd4XgyCj26pEKArF6O/Ua6AQXcDJsAlcjQs/MwXitSLC90Ur9ZrJlHQTwZ
5PM8Ob/VDtI4tYO464PnGZ66GQ3TP9TabWVpnqCmtX9/75zPNNkFNEAqx8QtjHg62OCrKHzXo/Ns
I5nwFQqCch8VJjrbMuqXD++P9dY5OjlZZ4F1YlfYBygggus9Hcw3s8Yx20p6TptMkFehj2vVoYf8
rEMnNC+SdPyUE9un10hayRLur4gPPBYl7bzrQpOEaGj+zCYX2MBUvf9Vjsphtp3GMNbeV01XKzfx
WATJZQp0DSF1TMKMr8Fg95/ff5GzSQPyT0BANRRpELrU8xf87Qs1AkdZK5OVJxo5VnDJ2ii/2SSF
ARoFsSltPjoaUhbojiJV/dbLWMyallYyOrmp+aRLsfGEoS2wMlMytmVR2CsbYd5XJx9oVs1A1wyW
zayYueyFj2i4YUlrGjMGVZmzMbEJy6nep8ikb2il6G7EZz1w7UZbMen5R+PKWVB5FmLHCwIc8LLz
2RqghuKwtJ988pGQjpGTxReJwEvlSgjZkVZin7ONBr1ulkmGxTSPu6QWtGifUvKR0XE22sbTu0nz
olaIS6agBtKdRSs4m+V4rBoAzvSqacJTzF0CyOIQS2unl9UfnWre23YnLqvYbL/0efpERrTmyH02
Gq2JuWIPVxqpHLDGp4u0qPsmpqcwvEIcoPc+VTI+uFbuhDvVKsJiO6JOvFYRXFZ7gKuYc5Q+E2I4
UZf8vqRrqr6NJ/nVcfzsHppFdtVGVrmyIf7wZlSnZ/mT+cYn5Tl9M+xWw0y3c/lVav3u0eiMYYuV
QbLJR0QbXVUqjx/bgPgyyQC1KcBT8we+sRivxS+ckNSPX7Eyl93SCZJt142p20XltBJQnL8aXRY+
Gtud8jHh3OmrUYhibqukec0Gs9rJxdTvSEpuCgLIGxSVug/mGm/od/A8M89hZr0thiOIjcrRnEbU
NvvZWcNuLoQuEs/MzTWfqflH/X60GAT51KfnPcDRiZzo6ZsN0YxpsNDkqa02x6c9nQ4h6gzXATbJ
j+9/r7NJ5ENhP4C0GZcoGeMiPEWF1hy1yWhfx8ZJnm10WmxhhQW+j02wr4S5cq3N4eXpm83bi+om
9Wgu0uWiN+QJfAIMmVdhFdazEckGNbRB7jG2bq0h26KzAeR1hh6JD56XNCGRJaAtxpbjOlp2Q/W+
kMfJztJXJ+eWc4nifHciC/aGDlfolbVyPqucJ/Sy6TRzerE4Tz9gZZYdxrHGyHliOnuRx90vC+bB
k53QPW9FvnZ+nYGNob/QZ53VJUCkgF1aZDWUuIIEkpP0A4Ebe/hhAnGbDpIVhb7i2UnlZ7VnTWNc
qNsJG43+UAwhRhNZGebBYfQNFAndLmQxukVrN+mm6cIoazAF67OouYq4F1RXkUNZanEb0vxUcVuE
hCwviZA5lnAerVoaKMjQFGtaWMuZnLEgaBtxA9DChkm3yBrkWknT0UT4e/SV8SGngrlPnLHcIuYU
fzOUsV/5csutB4OIksWbcw/nGHnb6ZeT20Ly1bLSviNmFHngQgYXn/t4F9P9WkuelzfALNjE1T3j
zDhRILOdjpWH7AGdVPgHUo+deSxkJ0JWTIyilZJNi89OfiGmkjKyGhnchl4XAoIc3LCcyaKe08xW
ER50tUiLNjWYLh0/Fr1qXY5f/ApWJuasAGEiWwI0hkR/JuMCtzp9Wm7OoEv8Inltdafpj2qJ0SwE
1S7u8emmlitttaCW42MnJDznhwZl+k8Ch+LME3YWQlGK6ICV+UpcsjhQKMbM6jxwktjcWAQt44SW
zGiSJLl5sHICEVXrnAvoHtTZZFtsY6SSdnWRp9v3D81lDvQ2KiRWx4IdjMXZsoiQiiryzcRoHhAF
A5sT9cE+yZzyMlcpflRG310RQHQXOqe2Z0LTu8MGdQ2YvtgZ8zMAViLwBDrIDlkq0rX2VOW+7pQP
RR8XkYfGmWJ7aTvaO6uq7dtGhMEaz+8Pk01Vb1ZBAJZF1rVYsOB4+2LIlfIhbkftPuuHYifhRvMc
CKfZ2DZHzuTr6u79yf7joKAi6bwBaDhTE5VCAEJN2lcPKVY8h4BexU5WyvAGSTXfg8zYuVIe9Stf
eHEMvE0ukmEGi4oKF9Co08VeGnZB9aWpH6C0wzWLKg45DQgzXMqP6rT/NZZJOZHuEY7ByzgmiaSK
LodaPQS5ZGaHlgKCjLdHrvtX01TX4iKDWEZvR7Uj5aFSIn3cBL5aRa5uS2oDl00R5ccuS3Q9OPyI
BmYsIQipJaxxgug20BXJH/o20uC92cm+cWSaKf4Qr2zgxSH411BzMMCI1MeWIh7I6jRqL2fYviSh
uJEcpdu2ebAWbC+StbdRoH9z2HL/EwAsrpFGCck1yiJ7GPIxuGnz+nVKpeEzWLcAISaj2mrIeeDg
FZV7IJTf31/By8U0zyZ1Y32WgYCguoTCRpKwok7o4YM0OdEnbmnJc/Kpu0QdL1/ZLH+YzRlNOAcC
ZE6ggE7XLQ2oIZGMNH+QOlQIRT00dzgAxC/vv9AfZnNGhVCbAPGKU9oiaEzS2McwSCoeYgW2Hq5o
lRf5vrnRnMDadq1e7rtRp01dzr7mGLCvicUtj75ZDQX2ORcSyN85rTl9y6SMe81qew59uQruZL+g
Sy1roZxs0OAvvmeG8Nfu6nnD/xa4soBmeCg5NzJws7LWfEr9VsYA1VHEQam2D3iXIsZWK7K6UbMJ
mx5wP5nYJPRObzO/aV+dskkvQbE0r60TpK8Kgn4/Et7jn45c//E6/Cc6a/d/DV7/47/4/9e8gMkr
gmbxv/+4CV+rvM5/Nf81/7H//m2nf+gfd8Ux+9xUx2Nz81Isf+fJH+Tn/3P8zUvzcvI/2wzZ2/FT
e6zGh2PdJs3bIDzp/Dv/f3/x345vP+XLWBz//rdX/OOb+aeJMM/+9s9fOvz8+99AAtFBQlIMt0kF
eMcbJvU/fh/vn7/59iXl53g4ohbHqsmzfzvUycssn/nXMP/Pn3V8qZu//02ikPHvNANm6C9gdGpt
fPT++N+/RAqGaD2+CoTyMkswy6sm+PvfFPnfKQJy7c/w5LkhQ6yNmvU/f2nuguhA0ChGooVm/+3/
PvXJ9/yf7/tvWZve52HW1Pzgt4Phfxbd2TQsg1FH1AhAt3p0aNOrQI9cSzmmcBf1DNulmeUy3sYW
mGAgKd44fcUuS87wRtzQd7WhKaP9mbtB7uqW1+jbPN5br7Hp6vLBMR/K8t70bydnV/j0nvcWqUl7
HVk/wy73MrrICN2W+idFv/bFl84/oNIqLE+JPcV4CYPPdnwrtbdWcVmqV7V5n9vXenTf1Vcx/76S
uLbCu3rYERB4iX+lKJWnhreVBGljnLypubV0HLUC8FY/rGzv+w+982iEdzmQ+CojsbitptGtMY7K
QPQnN2l0r3cHU7no/Csj35rZl8FwYw2c8EaKsEs4BP2L2sFlw+Be8WvKUg/QoQPty/9h7zua40bW
Lf/L20OBhMc2YctbFs0GQcoASJiEd79+Dqi+fVlFDSu0nIkXoY6OblFKIJHmM8dMoFOiVze9dMlC
jzYBSnPNQhtXYe9V+Ht6Vyt8lnqqudagzjOlF1O1JagfDoDx74bR02JXUXeRuSa9w9IVXMyHaCn3
m7HbQ4WyDuwoWk7ds8BdNJORA7ky2+tgS8u+3vnV9GSrIchGMARY4kcm5TEaDm1yLnoRaONVlm1y
dVspp7I+BemGRb6gWixxIsOJc9gcAotsN8wbtWUl+HoBqYpNQVyp8Mrodx3zr86RM8/w6/+BowF5
4Ieraj56ro6Cc9u9pu3H/f/+B/6z33XzG5BpiGqQUkKk18C99Xu/o874DVIi0tycgoIuaCv/bndB
/QZQKYJtaB/MYg+oyfy733GCfJvvQehzIT6FBJn8N/v93ZX+w3ZHKiEjuJ5V7HHXoFZxk8TXulI0
aqE2D20a4N4cW20F8MxwUrNW8eO2NiDoAeywFlZ8L3VysVSKoHBTFKX2tTx0qzZJUtzGuReGUYR2
S5msTQjHngnESdaowZcOSpyhr8C5fRWTCddlodbBuowAv2iAFb8T2V2HPciiEWvBJh0lXPSBIEpz
c0uLSoV2DNqRJzQocH4AMOIww/gu9kxYfPjI/5ycH0/KOd7478T9MxLgJiAwzAp/t/SpNoM8Uw/f
qJOUpaoTob6zmIYu9nIVuDTUILVN0RbQezFTci8t/sNLYsS5rQnMHvg2N6FQZBR8MDIxOKmx2Tn5
VIcraKEoa2CTRufrt/w0FBYZQCuwAjDnCuTtfDKsGxhJZeUZeLHGjUbtNYMTqiUMRL3z5d75iVcT
CpQsWplYhrgcoXV3E0bqHO4UmTaW50QX3SysFyjqucbUrGelbggNutA6paq8AIvA6pTHUhQOMN62
YMIWBq+Z/hMho1UJtR/1zXJmvVfQK+6URaZkbpae1DZ6GNTMkjPdT4t6xbJ4VXXhvokkWKVL94QG
rqNFrA6AbjFdYEMhk0N15yZrNYaRaZGUJmeS9IKri4AcDAAAQDSj4aCiCn9nED6PB50dAxiD2T0W
QrM3k1f0g56wsVLOQOdq3hQMk28KQ7rqsyBH4a03D4mgq8A/3l0h19H/75FnGix23ixUfAsghWjD
oJlhrJwBI+2dsABjqJaC7M5uuwF9zMPAAhCTisgbYAqE4dexMCkIZwJ8IM5tQLjPhCjxlUSYvCTT
rZEYqS2psx808ioI6moQTwsiyIkqdWmxrIq3RZvLjjB6UlveyUs+nQNwQ0Y5CAVXkICRSt4coMVQ
pi1nQfgQByG3grRpdzqB7XdQdBUl8iA5HYmOgi7oh6+35rt82dWGmXmqGnBB+GdGHdysMdJMmhhp
avWASGuq8tpWoyiikBc8lPX4WMndmaVgjAPRJtIxld+QeNqAtdp6BvR5WLT7qJdrOo7klTeFl7TS
z5CgiobizxvXJlsxJm8oUPVElPH1k9+UsvAxYSMEfBpYykipTIB5rj8mbEANJZy68aFUpQ2obl6f
wlLaMLe12a8Al7fUJgfASHkk7e919FeBx/+fCQxQAh++wucohechVvZ/k5T3n/83SJG/gXMByAqw
+xDKnDOP/yQliF/wxUErEglwLe/xyz9JiUDUb/NPA4APYjauo5mu8U9WIkjKt7k9hs+MpQmZeai1
/k1acn3KAGoLCSgcMgY0qGDmh/r89YrRE2gTR/GgPgwGB6Ws4fXCZJlg50wLjyo4Rr6UiPlZgRZV
iFDa5L4CzNNirITKKsWusgGlh0JZRKrpzg15fdLjyXDooXOGywsLeW6fXT9ZNhRiGMZC8xDAddgO
mq6lgPiSfal1iQtmUHpn83yaiXk8fA50zmZZ79ubJeqUvpvGsHsI6xz4u77oaMbqezKiN1v092sB
Tzlv1dnn5Lb2AAw6ygl51D0UepI4uWByGQbvhuAFkdkfDdgoguZlNOsMSgRw06g7Syirdv9hif4h
xprn7r8nHB7CmJvxs5skanUzoup6buGzpNSBafCLoAqjXwOu9jSWY2obmdE+jmiYO9zI2j3aAuKh
gsGC/fXwnycBMAvgDoCkRTyJIPlmfEFR64lwMlyAi+mtgGeZ1UqDsZfFhmy5qnd2qzJpJZf1sGWD
8tQmqJB+/QyfPrcxa2SjWoAEAV2QW0HnvMElVwNicalAELZMEKLtptL/zgRpnmiMgv07ax9gh71n
CR8qTcPA+pJEQ3MpNblaSHHSUzFqVa/CRXvnhW5MF+axEEvKwB/gZdAAvgUnT0XXE66M42UkMJmC
OCZzwc8iJzExzGUn4RKjvIjIk9kIT1pfaV6aC40PuGn8GISBlIHTmGp3as/z8XG90N7t0FEDmmFt
SISuF5qiZyWDnUl/0WThpUWp00H70meDekBpk0ZxId+Jdq/j6t+TgHAN3xWdcGRdN+eZZEAtEFSF
8cIH1jgtbCDsECB6QIhj/c4q/jTU3CtCFwNUa3CtoRhw/W5NqY61mvLukoL8CDqsotuT2UXOoNT3
xB6uYyG8FYZCeGagFww8CxqN10PlRckKyB63l1bIwR/RTWEZtFplBZWqHsEiFx2iVzp6J5nsfL1N
/vSSs6cWkFHoC6NIdj0yayB7riTVcMnACPZJ0wo2BBpTFFPGe74Vnw58vCQ8OWA9gyQMHcib+YSb
XQ5bVWm4BAo8AuvkiXRglg56LFM46719/V6fFiYGm1uM2Ce4aj+BhPRC0tOuC9oLXM7NmKJqmVsA
09d+MWaQzY6FbNXm8K/461FRdpZx6+P0Rgfh5jtWMOQYcz0SwY7Pgrekz7/LoGV6ciwJvtDWsq2P
cB//esx52q62IAIMYFBQ3yd42U/GnXgKpetMcHe7MOwssw8Sa8Jf4P/1KGh3ISCBY8MMT7qJmeGh
AicUqChetDoynUiFNJohD4H79SjvWIubl8G8ASWKaAXdw1u+bDByuStU8KlYYWyyltEiFC2xKfZp
3K67yiHycwN3NJP5UXoZxNBh4ugPoMNoIcKHe3ibP2yOOVIAcgnxmIIY7npzlIDkg8eUaRejkuHk
k9CJD8Bd38tB//jWSHVxVQKxBD7XTSo0JnqPoL7R4NVnS/GiT6m8ijfGqVcc+YBJgMjYd5RZwx9m
ToN7puV/esmPg9/kFJzoqZlBQeKSmxulXev6NozuNGQ+DyHBjXQuss95Ngp01/PYyXkupgJrHuUB
DeEUvgpulugdZama/PU6xSLFxp+RPMDi3tqxQRpHUaKkNS9lj6w6kfSBahAgv3MLvSen1+sUMBcU
duaVgQheubn3iM6qGH4U5gVoR57QKOXNz7CH2JAVMJ1xO+BSXVGNT+WyT9PMK5om+lXmqdjQkAwA
4/BSUZ7BqjdT1MG1KLG5oOQ/wMksYpo3ZMoolB7K0BqggtWAqZHqqHqXEKiyDLkZV0pRdvuq1dBc
MLTGhi2cwu2+FbjohwC2oiQPpRCRyl1k/gKUO7t30H0+dGaYD4JMgGkBMXlXe/sQ96gkKUNwR/VL
XqfcKbJAtioAM52vj4NPYSwYyji757gdicwnpeAcyLtKMmrzMgY4O5OAACcYNFyXlpIZ94uoVMZm
3fbitGdBkpQOqdPsDmD/86UFxMbsm4HYhqBUcJOlTIKh17AiDi9qL5mLYWhBvBCTxBd6njsJBGfv
nICfJxbEE2gwzSpvoKLc9oS5MoFmUjXJRazCxNYnRbS0LLkn8P55YjEK/nooWaG8boo3G1IaSABJ
yTq5RLipQ5AEC9VlYxn4Sd+p+zzsqlWYwxFIhoQpHcOwuHMg/HH8OS2FLg9S4E+Qu1FVUgDNk4sJ
NZlt0aAxU+bSKuYIcrRMMO1+GPSIylx4KiMS3tm9N+ioOdzC64OyDbwaRgdR/Po8GlJ4h0eRxi5p
pNBeFDxcr9VKD1F0H+SxOL+TUDXQs9ctPBosDX7GfjmSe2SQP3xrAxkwKlAo0c0OSdePIQWFohYC
vgJcaVAyipuaSkA7eF9voj+OAkV71IZhy4Ac4nqUfgrNstSxouBOlDl1OgzLAorEd/C9fxxlrqvh
1oaP8HtG+OFASPtMz1UjSS5aI4DXCj0Tm2X6PXXgm9Ld+5ebxaXRo0ADBxHezY0MWHQTdGDOXEYh
MSqa8HojqBUQ/eDBWm2c7aeo6CVqjor5CKukaJNmZvagZb34XTTByAC0a3DkPPil6wNgnnBaLOls
fAzVsSkff5FEkDxlkCfQg9ENd8AzVV/qICFW0BEoxn/9Zf6wC/AyYJzObzOn69dfRhpCtNWDll2y
qUy9Fvw31LpRbKkFAszmKCmWEPC3LJcORTe29teD3zgZ/jOVM/0UgSO+2m3qxrMarXrk3RfoW6gO
5g6a3UJBFpVIGjcpCPqZ8qD7PSy93VLt1S3vgvE4BGLshpBpvHPO/mn9oKEH0glUIYGvv5kLDZUf
s89ydjFTUV/UYszdPlLyO3vh82mO6wSxwfs4cyX1esY7Ux/Appniy2T0CSg3Q+TGZphBtguo7Ymr
w53x/jDJsyMZphg9DcBgbsNmoAkrLNeqvph991zoKuTPQeOlPdFGdL1kDQS07qlT6hAu9D1bkFYU
6SCiOy9X/C/ZjUi7kH4hAkOYCQwmAGw3bx/FmZ6yMW8uIfqtJdwgmnqJRAnEeLOOPKz6+hETl7ta
qIBTXkThJQJ3/86ivxGC/f0UuMtB3ZhlZLCVr79BKeA7J7LezCUDw2rTsnlEeBouepG3Ti+2Jc1A
OfeUKstd8PTTt6aVx3MgSD9zE/CMsTmOamXeKZi9my18COhwF8z1FWgDojEIevItso3wHnBzI+ie
dNz267At2JNW1zCiDVSw1GmlG1lHa0CJcjr2o7qBpEL5pJWQhqKETRrU/VM53ZZ5G7xEpBFrZJyp
utH0SK6hidGBYJRpKSTAp7Aj50wZ0OAUxojvGm0C8AMhuPgkhWY7AObe5+fS5ATIA1lN93VfkwPK
bRlD/QbdIqku4Hooq2jjWRUPy5cwTqPvHDfqOc04k6FeWOcQ1kWaBpWcYmJwzlCDcoZC5S95VpHL
aJgAZagA7kFpQQ4iZhGNRa+S2ABEDYaeueKDlm8qXoXfu0zOcSupEn+Tp5GfOYnkH40uyDIckTLp
Te6gO2RJ2qC8EfidHpQJWFpaANQFdHohIpidsJbWMVwqvxemnmU07xGcy2o7dSCcmNVZqPk4oBJb
mJOlRhMsiXhUsGcxz/6xePvfFsb/ACP54fD/Qwsj+Zm+ttdNDPyJf5sY5BtkqgCCmqvjuBiQfv7b
xJC+oR6FfjmyfiTkc33zP00M4xuiYiD9kdgh33pvVPzbxEDrA1BUiMACxAnINTgxf9HDeBch+LA3
UVxF5wK1I7wmmCjoEF+fGMhEzHHSCvEkkYNc7gDgC1yWH0ZpxaVVHy5k8ViE6zGXaTBYmbaFb0nN
3GmpmLR6NFEOidYpfJMgal0sQ612goGGv7id1ZZ6rtwe7nfE6gAHGrZhjQPJDpUdBEsGsmq0fddu
zN4LRwSG6xJqvZKy0CZCDWYlwHW1lEERsnoWYyAnrdLjg9V0xhk65CASx9BoWar5Po5fBPKs5btB
3JgTLBN3qbTLoa0jJgWytw1JcCCnlJsTHRV/DNdpeOoGCrAiLXd1uURkd+8MniPLTzOKzis+OWJP
XLvXMwqqXsONKBNPdaw+qbCPs4dQ0VfypL/oQwuHDNPmpeD2j8LQqBtdHjub9e29+OfTVaBD/A1d
WAikASAK5ttcN/gQNOZ5bRTwQJlOSSRdSEuMI86NeMXllRqzp97gr1qhPGSQ27Uko/IksZAsVU7H
E1ra9tSRhw+7Yv/7/f/vyBSExyAAYXmh1IsbEtXDm5uJc0MKRxmk2kqqRLctYtOtJ+WpkUcvY9oS
+bCwmM1Anfdh//dc+h/gNT98gU/n0ua1qqPXNP0HCVp/PKDe/+jvAwr4gG8oqMIGdObvIjnGav4H
CaaJ32ZGxUw/RRP2Hd35H+Cn8g0NCSAeQNsFjwz4+H9brMo31ESBOAAYTAICAcfa35xO1yElXLVm
QiOaBJAcw1gIaK7XcE+yFNlFnB2rAchqUhLYQBunrtdQ1R5K405AOec3/924v0cDx2oOk1UksbdL
VGNhj8ZKkR31uE7c7AAfoV0vM9hqNxsu40JHTSy+U1L7w5hw7NRAfUEjERCS+fc/7NKMBZHUZkNy
7EZ9N8RoEQ/N4BV17Igd171YSlaxSe7k6H+YVvS55j64KKGEfzutndaZLSdpepQmdfK7xlg0g/nY
CMYqjbV/duAVOPvjxke3+XZeUTkHwRcDzvOK7tr1OyJOzw2WitrR3Kmda6g2NKkMGC0MFCA8WrMf
saaCTffUhifCdqzdGs1Ozn3ISFWBBXiI1FgTecUJzgK7jX4Y4Q+DPwzlY9TuxW7RdL9kZWEwp22g
Weim7KzUO5DqU8MqVSfuLD2yqswz6uepCWkeFnRAUHVuq0Ud2cqaHXjkjPIPxF9Kd4rybRrtJv1Z
E7yp8AzDC9SjrNuFdBCVo6HChAQ5ZClJtC8ODYobSWS3uh97g+QLYFCgomXJRwPFHU9fggiP1hnl
+s68TK9aBK3VxhrSZfysPCZvUmElwn5Sv0OQbhNrhYV4ruT7Hom0kv00xOfROKnGawlE/4j2fV4c
pPKtZIldc1TupZ8QqAJUkUK2OmzdWl7AwJtC7R5cg6dgOgS5XUcuEIaIRTu8sQo5nCcdRGciP0LN
vRqWULejUF2mJlmJxbIAkXefxxb0njXB4mFohaaLtQDDvCpZKYGt98+tYGkzYNmO+QKVmw+n0x/u
h5u2NnYfVgkSlzml08HhvKVUwY2uCrPe1I7QECrBFQsUqtRjYI+iEmEhQDjHqGN5nfdlTOFld+aN
0t15hk/7ApsBysuzQjDkqYC7v16oo940STJqyrExXhs4wVuzdIqlFb1J0cGU7hQJ/jQavIlxrCFO
wCaUr0dTQVmCLWmlHdPWfICBH1BSWgsqasfWcNZo7oz26aABEu9dRHwuuOJAnZ/mw0ET9HontPKQ
ngdEglQeSltp9Ae9CBZNn600M34YK6Q2dz7qnPVeHakYFUa6yM9nxjHqgtejjgHEMJVET87VqKK5
5EdZZzzAMEyksTHXlFk9AcChDU6d9D4aqFjLRXSG0PdB6yFLVreGvMhgNeIMcWdrAzt+/Xw3mSkW
nanABBfZOprd8FH/pEkkqUKWIDc85cVGbz18bQimNIavSrYpW2CqKKI/Jj5xh4XYO0Vgd+iGFw4A
+liEEIxvaadS5dQA+2cxN9tUK7IsF+pS99AmaCs7Ki1zo7V4Rws/WKGoFlPS22VHCejy0LejwlJz
RVhgUhQDhB/Cul5yXy2otq3fwlO0lFbVS7oM3cgLnNKBqVYOwUYdabEdHNXnr2fjFuz6z2xAsgw9
B7DEby/AsADkZSwT82Q89KMlfw+BU5Qoxxao4GdoobC34g8pct59usJEQFcrEO2ickuTtpxWlzKg
QmmVp2IDwNxP/ob3AGAfctdfP+d7YedqVb1/tf8+502tpQrFHj29yDyxRbFWRtoD9rOoXL7ivuDn
OEZ/EcztU7Kd3ODQPcHoZz0uW0enQbBNJICFrGATLUBHDyzpKC9kbo2xG3PfbB2e2kJpp5FdRPaU
rJliGcNDE9nIf3pUMxuq1hZusM6gYCj0VPf1VbDo9+QwHEeBNjotIGNV2qgBxJFdtl6qQd9ppwyr
SXXrYGPy/Ri8ivy5aY55ackQYHxKtwHlruIXHjsUG74D84Kfqg3z7pmAvYv3384bYnAQDFGJgTT0
TTiVAFqVBVFnnOKLuCQ7sph2bF1vs61JVV94VC41zQ6oEVURTRIaDqjT0qm2wCSGfjZrrP4lG5w0
B6DeqodF1e+ryksFKycWLBTw59LKaw1Hj91J9aLSyWEp2FsxhN2ZZ0BhtKBtbpWKQyKrXrMVZFPz
F9w7ULQUomVZYNO56Ut5EpbtwnhkL9oj2XTbzBX2uHjkkrIDQwZqoKdA41MrUlU5md0iAlVFx8Xp
y4oNdonAvH6yAUBPEwf9QLDS7umxvGfEn2cRUQtQFuhg35YdR4YYJ8Ntdgo2wSa+tEvYAzwEFjwO
QSCwxMERoG3O3ai2tBzYKJpttEXrpqt8FXulbR74YnAkVwFFiUqPKFWlm7t+UO/Iw4/PiOoBSm0Q
4QI3C2WHW+hUofChnIISOvuGF2ceJ0tmUqNyQd6jYSrh/F8lIDzVpgPRSojXFPEi1Q9ad2D5Ai6x
Wg+Sz7NiPhjNsq4dPdyooyVCYjvwWWyV3wvDDTva8GXza9xFgS1UVD5AJgGq7hKhyo8E8nav4b74
JWngsD6E45NR7cjg4PflykpHymCOjW5r66i61feUE7fidiydJg4BLXvsl5xt5cypUjuIvRSF5NBv
9ByxTWQRbDtT3qV82YkPekaskW0ncIJKD8W2+TSudzHT6ZRvGyW2Wt0EO/FBk7cmGl+l3bU/8fBg
uOqiw45GTaFJT6isnZJ2xSSXJ4dO8LTxbUSsCDUT0BhsNIJpqctO0iIOUU2aKnhFPIzCK0wpIkGY
i2RUwBkpg7g0WHmUUJFNfmOEVAXgJ6R9RFDkXGfDUY/mokdtxG5nXGL9LOVzeQ6z1f9lKAOZNw0B
PrY6ikVIoW62egBInjZNkXjMFdQM+4EtAsibOGUg1dZU6ndujttQBihbNFpAU0Q2iEv1NrgQM6Zo
0DSrjqFh/KgrhG5ykjAqQoMY1+W9dthNaWNW8p5ZBaglvEuvqbfyY00sajVQO+GJaVlJW0j12rBh
/45S2hznLyOGZk+sL/Kuk9dhWdpJH9rKFFa+WejLisvBncn+wwOh7TEzlmYoC1yTbko+Qs+UWIwG
8UgMuLNACdNF4EgjXVuHcpvSKAy8RsalKmQHMxG2cakfVI2jXhuKB31U0r9MZBHhIawBOhVRFwCa
t/V2nE0DZMal6RhUvadMrRUpPTxsytI1J4LiTsYDiim+V/mag7mrQwfeP8DkQgoCCS3oojd53hDL
jW7wVjy2cVE70FwXrY6g6jcUWHlfhwC30Sy4JAhSZk6VOCfNt0RyIUxhEs+z9tiUjUB54DSDjrYA
lBSRWb7IMtPshCju14MiOP/0htCURVUWbR6c+8CDXYezQyUVclUU0jFJlhwaE2wRKT/MFLaBfDul
lsL81tzq4WuOfgYEOCibcCiIW0OEaVZCC/6slmelOQbFJRf3w7DKh9NYXMb6rWywSoZTlK775i3W
VkqzRrSc5Ktk8o3Rz8vNOPmFQIniMPgsEzQ+YiWznjLdbrLOYgu9BHUNDNcaGR7cuSonnnzAfofi
oMfY9XtYAKuan4nPIkqnpSJsy8lXxk0i/OLIOSZJtWpQjgKwgnD1Kk/Ar7cmlEQupY5MyNfxIMZO
CF1J/p7yizo6fNiir9ZrPu64Tj+k4NKqqyqzSf7L1BnigbVm7gwdL53ZAnQq4o52ML+GIbXgmMKj
wR6kaStFR2TYumYHeKcYsygsJeVn0Hpq90r4NpcPcXlOkd5qzZIRD2bndjcuGOYKnQwRnBEBzY/W
LjLDqYzAltXNyN32O9QjLCN/JQRzig5zFFsmOm6A7MIEpKa8PuQjkh2/QsdaXRSGg7Iz8mdNP3ft
OcKPxolmVfKpHgEQurSmS2RHkn3UKOIAifN8VteFI7NVr/4V4Hc+1+YGGaTsINSpoqF4ky2Vcd6H
uhooxyiGnJYwapkFtb6G5lwu6KiCNRCT4p4H6qdoGrYIUGJAyxIHKYa9jRWiKexbWOTIx0n7AQxQ
Bp1xPjliGVKDr5LyVy1sxYQqAy7T8CA3y1BeBrlHgo1SXprMxYFSD8+C4ab6Jhs2UraNJRE+Egeo
DpfqYSQvQWjBKLtAPQFBYwXMlgOfoUpbjmwPGWpbZpjZcVlytzNtyDLr65xm8gOiumkfBJZmHsyu
dcSI9jKIxG4nu1Jgo0FXGyAdQ2ZfXObicqh/hjmAtU6TOvxHoHki5k5cmocu2WwnsAT6XcSe0Mmj
agoTMmjhwxp7Ug6FjgZhddHlJfCdcbVLZReotjy+g8kB7+LT0QEeC7o5sx8LgCm3crNGXRYhuijS
MZaXSTxnVN06Xaj7wEmt/lcHO5oNunbVE4DQpLWgIRWGlI0a7YKDOC0HXlI3Q0o66JsCHRflbf6P
kMU0zi6BZmWdneZ0KmxJpuiTmIjYT+OWT0umb6J8s+OotSWW2OaImpWFgrtZHn8OXeMk8lNrYAo4
/rXmwyIjhSt34Ie+mPHryDaQT9RMkAy8MT5FsSMNvvBW7Em90QWbhKuws3PtEowPXdtZRlhSaXwN
lYNcdEiUNsrkCdqukKmMOEAkmZVBL66oduP4CpK9CXGXRj8KMUwAgD9FU8QKmqMooGbHLaFd5gas
YwY7hO/BZANxH8k0C881mO9B+0bi3mYCkCTVWTTHecpG5INt4s/d4WojIblmyOFjYFetEtK+GhwV
LmTdSptS9qDDrolbyJBUr70dkn2fWsXUUkPYpBqE6MudGmwD1tsx1ICrHzLOtmgjtYMfN50V9Oo6
r/a1eiEhIF0h0vFiVzbOq5pAaaB9g9rrum3iRSTjLxxKWgxvjNhggoroY5fAutdT5BLu5VUNzKGr
N9DFsPQswLnuyjqfU6Gg8sZJcjQI+nRzI0w5Z8UyGBdDYoMxaNdtuw/lET3vtyL9ocpndNA7Wxg8
NfHaGDGzz0Y7NHAXIMx3uUEf8DG9/OUivQmFG01eFriiaLOj8NCKNvkRMtdA8lK6cu+Y3DITByrw
SeThPugOzXaYkAK7HXa5jYsm9SCTxtxA97gIDdUMipdLcF+KhyZZoazqpimdAOLHxUPlcCHa6yL1
YOMQWjl2fb2JWyfSXc037drB+RA9w7eBv4Qr0+Xb5FXYl3BwJ7Q7Dk676P0W1eFdi1qqttBRdznC
1TOnAwSI/PIUMzzdqOAus+JFsWKPCjAX1gjGja085nc0OG9AxPPJDHyXBBwPTLiAypwbHh+rZxyx
fJaYuXRkFTOcLi6AJCk7CwliRCGdEdstMQGXziVsUNS1wrS1TW6uUg2FnbjUtpFCHqAOvIYs2J07
Yw45roIu1A/BwQEsnkCKHd3a6yczywr+2kE7HFkEp9MQYAI7ycH4/jr0+RRv4dVlZBH6DP+F7OPN
zSQ3cVAabBSPLEZUUajtRYzEvSKC6F1Mrw1Aoj2752hJ3tUdb94NnW7QycFmRfvwFkoIWIkgMTaS
Y5bSeLbjsDPRRyEqnnASuGVuo/49yI5G/FzaMsGLsE6nS4ozFlX4YmH8JLH9huOnaOaSRZuudHIM
GUjPwrNeQtq728YqzozVGP1stf3U/yTZk16vxPSta/cl23Pgt7pfk+EaMqpYFuQ79InCMQWdhoSB
ZWUh5iSowlO9hMKZzSI3H61qtMzB4Yik2DKuFrluD70ttdBusbBj+hgnL0XnAXrDBsrKrmopPsCZ
p9ZHIHKoHSSTFuqFNkpXHnFHq3Q6t3bCrXEIXviv4CH5VTxxR7X5Cn0U/By6Ri7kDJzuOXnM3shz
uSIL6WU8CPi3uu8DKxZhOYY2CkUvHr/y0J+Im0zHTvDHfCHr66E/5J4h+0X21kGtNNsM0grsWqHb
iGzX9Au4mVCC7ldc+J0Kr7S1yJ8yOy/X2OCT5MblkiQrE0WccJHGfi67ZuINA6haSG8gBgKDPWxo
8Vw+oyOfPcPLUOeWjnonwcmGI5CmA9Wf47evFywS3c8bA6o0MAqYKyCfs5GxAfbZSNvpGBFbLv1B
8xlbK4pLBjcwHQSV+P+KNlMC0IIDmMeadcRe4PJYKU5XnCFG2PItavHGtIHLLqqMCvG6GMgtJ5pc
NaYh0jcGxrJVH9Nn4anILL6tLQTXqBCkVDs1gdMT4DQdaRecxictBajB5ZyqB+Wpu5Bf0TG/QMxM
PoTrwscDLctN5Cb4C8yXtLcHgNnWwa51dQfPuMgvxat66TzuJjmFPkpywnH/C4g3HQsOjG7Njond
FjTGA/rRblYToOIr2Ne6ry2KilbkrO00t1hGLzm3YNuUOvWi+YVKIC5OIDyf1U2CR9vIG9WBc4KT
eYmn2bUbrjWKy8QS3cpBBiO8An5fY0PBGvQFtRbxFKyDswheHubuh/hDWoQeQ40HUCdGyw1f9lvZ
73ztB9z9Ooe70pv0yFYjKEOHHKXPcwkPGcjSo7nlsMkGpbMflypqqMSZcl9Ez6r7UeiHsVuM8ikq
Jk8d1mbkstrC78UKnS8F6IEfxef8Mdloz21PQegIN9lDWVL80gsHv6rA1gRf4+5ALNLQWrOixIL8
Yo/het+sV52wMroN70VU657qcdmjhonz/a3zdc/IrGZC1d7pIy+W7e6Q/B/2zqu5bWxd03/l1Nxj
F3K4BUBSTBIlWZbsG5SDjJyxkH79PFD3mTEpj1ie69O1a7erLXsBWOkLb+g85Wn4abz2RyTnYhu1
HW+w3ZweZbqigiSheGN6WQiodV2lm9bYqN1tmh1le23pPj9cpl6hu9Er6GjEbczEGxPfnnwccANj
Fzi4n+41ZW0o60DbKsraLnfRcA9ItglvTPFLj4mnHjVaxP1NXG9a/VgGntbeDaQmyaqDrVADdnXt
alOWfjdw1LkzyyXwKGzTRBzoWtC+oxN5pSb/vgRimsAzVKpNaLaAJbqoyetGk9tWkM8P+GwI1xrY
4UE8Zm7a0++IUmvXpQ9KczBVcSrwUDVy1Zf4x8NDihKvll65sd9VpHgcrg3kslWV/tplK6/RmrEc
RKQ8QNksnGklG7itVyVtjdG+Gtu/v4ORxCEyeLPTeO/wLGeB1qdKNT+Mfn5T78TteBg+q6tk7ayG
E1sDj6pZ8fJoJ8ZPVeo16goAYvmknvRPU+LaJ6rkSX9KUi+hYi6Rj5AJg5112wK9qI0dufaP+WmS
Xc/4BtlXM1yz8zBszUqfWmbL2j6p1irv7rLWG/qVlS8XlEhWY+k3pGWdK5+SX8tGv5u+iP5GSz6F
+u3UryAnyKfpVO3VL81NuM0P3WrehZt44zykG2nV7aeT7iP4eqye+bk7jvfPxbfhUN2q64FzSbvV
AUQmtxZLEnmNZGXMbtDspnjTpce5O43pMdd5Dl8/jYlHxVevl+MQQnTdrxCeULhyFE+3mBtvOElP
y9l4lE88fvi1JAx/kk/01+QX7ZfEGYlqCO2W0A2+zLNPH4aEiDPGPGkPpm/6pae4xno+EN+uYR34
SNKt518N3pqOKz0V353Ew/qN502fBvYdXoOvfOjlqLmZd+ZL9NCWbvyp/EQqJO2q+6xmg/YYRYWu
89M5DZKnK540uPz39nvPoUUrKSXBcMWvclUc67v4hbLJzr4VO+fGfEheQ+7nYdccsk/Gj2mnHtPv
jkbh2LVwLlv+jRRW8gTOU3V8XZBCu52yN7Rlq87mIevv22Bvt7eD40vrtNxl/c00Hsb+XnSnWD+G
+jrGOcn0Jc1HCiu2OXQ4HvxM2jjtxtF8SdzM8SaO1oPlUcXQK8/8SsHabDm435B5uHLg8fsM421B
FkiuuZq6UyWOqnozibU6Paj6MW29yPRa3rs4SOKYdXdSF3ipcXTiz1W4C1rXukJz+MOepVMBCAlC
EB6GlzquNnwQZDW7+WGeMUSVtLjY97kyukE/6qu6M6a/PiNgHyso2FH7QC/isjmdlOaUDIOUPgQU
lL0uhrHaNUjXyunPyZauuUtf+FiQQ1DcIeaAgQwLkZb/RUneSSqtF5GdPiRtUPnzlH831EKcMGBu
vKn7ISscmBNZUtSVKwfggxWNyMYVBVcqLDuvy1VqTy2t+knaIEsdeZUjcLIM2x8fh06X08CXpxq0
VNdlyHeqelHkrEchJx1KRA/V7JS0dgTL1IQHR7LjzYP6r/jJ/xsfdJlbLOPh9UhPcoFBoL9ynsGk
lZPPFXyJBzueh31WT4cxCex12katH8fzj9oko5oSLV5N9kyjJbKtNaXhwiuxdN73DTkj79OgJacH
N6YjCcp6lXWooJR+/GHemOK/5yNg3jAuA0XBrcK3MS6+TJtLdZBiD/+ofhWMp7hZ72afpDt9YzwG
G3uXr8p7+qXRY7grX7VnjnqaovHXLPWknHqt28RrEw2/cp0TgBWcJitF3OYUXOK1FK8hohGSGHib
U/pRYu7/RyQA9f7GQfB3Hyp7CJBGvSfKqzMvQRRwouG0dmyvn1eGjdFXtoVcIhqCiDWtT2cgvvZr
1PVUirf3EuqChPvJKq7Rp1iilmnPLzXJjb+Xq+keJ/kaD3CQBzjPglbQKJF4MeESsRz30TNo/QyM
leXFCRobfkMQaHjVNdHxN9DL5SdG20Il07SsRVTlYjGYikX5NZMf56o5IBmZ+po1Gmi5cVFWKC25
7NpvfcH9WaVEV7l8pyvBr8RJyy1NkdOVCb9IIZD8WthWkJQXCyVkVs8fhlQ4MtmyxaOqxgpdnOxO
14d+E8Q/FFUQtT5NPapPw3iNNbz8vecfgXGRleFwgtUCBf183EKrcsds4+Kxd6Q1ir0ZVaQEczMz
cHM1VilmAbT++FXfbXpeFf0+IjcqCYCGL8oIkq50raLV+WNSJv0KN+BJMxE1r4nmkzxd//Vgy0bS
2UH4B/GVz99vDEcjrgyD75rUL/ijEWBr9mupiKcpi69FppfBGX89RQSgDYSDy7VyUbrRak2muB0O
j8GcUnIrWmJtlZbNx6/0dllczBm8GwiXC90b9NjFwk1wpGwV5HUe7SNFN0qv7vgpStzBdOWZ7U/Q
59kkvfGNnZ2M1g/llUG8A6C1eBLxtiz2CXpczl017itjlQSb0jE8I1uj4qfmfoUax+gP9a3WfKpa
Pwt9pd2Mku/oN23qd/HaCPadsrJIFJ19qK8mfdWgtRasHIMWta/8Ip2kaz0SKnUepnLxp/yT8tka
PbyItdirbom9+P3sc9q7cunW0UqpvZDos/fwuClpGWa3pbbq4psxv00s2GNLEj+Hni15PdCbel1r
q9DaJPsuv5GDTTps+mOxuWYz/u6m4I5YyHSAj8GCgdQ7Xze6LOVRnMkCVZbZc8z+jh6fOzvYnWIh
8yKM8i6inP/xxL7DJUKgRRKFVjPS3CzWS6USFCeGIkPt7JHuTUIaOPpTbkUrLN7AdvWt7sNOoyTU
jzcowoQr+PDX2svvXxuZKci8wPkB82M1dv7acjiH0WCMxWMm6Z+zOI+9Ro8CL6mLetUlquon5S9h
ldmVN39/JHAEg8eEC4pZFey282FbMaVN3FfN42Q27a6zNxJYPCMyvFyBQvbXXxm6MnKBHEHgBMGZ
nQ8mdbIIBlhRj9NgP9ayctMWWUJL4Fc0nEqpgEKqYC82O7SQsqq8Egj+YY5BnuLnQPhBaAaF+Xz0
kvse/ZSpeZQK2aFnMWPTGx41YdS+EcfH6TDUSUITcCHthS8fv/r7z4xxA+x3RDlQUuLoPR9b1eMq
7O2ieWzzdl+3KnmNjDUs+gPu6LRXzyn+tvNjitEoiy0KWkDOLwvZGElhxlIb7SPQiu6GQtbQbUdp
Dl2hmp81FbVUtagmGsypfWU5vakHnQ0N04hq3NIEUxdDAfX8RSPexpIqOmD4mABya/AHBg9diEfR
Sfui0djFKi3pEQac63AheCBEsQ3GrdAJgWBWmbzuZnltDbr52NJn/3ga3oXnINQxT9W47Wnsa2y3
88dLqkwCjBvKD1Pd2V44Tr+ivm7XZlnB0Uvp7hMMWEDXaWU6KWaeWUcSXUfPXazS7NJzfd3ZosTu
kHCv0h4wKxarJgfxViVXHvXdigGuusiBK1zWeOJdPinm6IM5Fmb1iIM2pMeWjolTQbMK1PRHVIMo
+/jLvLtAF0w2UgYsUAVS06WmrNMKiJmhVT5O1qgBKQe3kgUiu7IHjUuWAPQTHQgNdRsaASBxLw73
wWi0slWz+LEGrIYFuaN+0ZTxoY1mtCji8mDqoNXCaaYJrNfV3jR4DkfKtOMozLtADp1TGTgppp3A
e0bL2PVmOtxWRqztU4Wagjm/6HZOa7dJzDsngpouZqGsZ/WHDZBXioLvThhJWx6DailFYTUbb53a
oNpdODrOyBNoA5lApdOlnZQG5YOTF36idUzAPOubCjVV1GQQJ+ns/n62VlmgOg/ACiajK09W3U23
XXwlPH2TyDnfUTAHuRcg8JDGYvt4vmTbGA0I0WbJ49zBYA3ho3m9XJe+lSmlJ8+U/OKkC3ZCpCcO
80+Qfwa3k51XuZOPqRqstFHvn5FQ9eaGOkCz+DFjE6tfCY0uLJkW8hmPySOyv5D5Ibk/f8xaLUJM
FYv40Rgk9JqGXrvD2UNahX2HAEbHchJBCZqgQu5bU4GedgIiX8SCRlIR9VwtPoXFlxyjx93sxIfc
6rttqotNnLXtQZfCfRco6s3Hi/7dncsShAmARgBwDIS1LkJwTRSNFBlDvyC6nI3GokDIWHVDGei6
7Qylm9njNdWAP43JAbnEG4uG6tt3/A2iPyAWi7Bz3zyoSfdjztrXPMqesyDdwp3mEqTvJcnR+uP3
VC70OpbZId5nsAVL5ywnyvnspJrWqGbWjQ9F7GvF0dQfLUfAzPlcFIjW4sKkvBj5ER5SV+/gf6oR
2MzY5auQo4beUNerOEblBD7PlHsynIzYbn2NTK2dwBUEsxvOQDHU71YH/Pe7OZbwqfYNBT+4P2p/
16spBbGbBOp3/qCOtz3oniq9CaZTl/nWtCpSck0Soc9tVnt99ZQr34d61dK+E8ZWd9ZO9GvRnY+o
DJqbgIp6rj+Z5Y39XJj+ULxo2n6AaKO4oKTak2GvxEQnDMAPbVJzZQrPSRJXjL8WCw+q43ntF+M2
tY66eWc1TwH1O/NZz/SVnd6FPHDzMFEzK9dV6DUjldjbqfIn25W+cOrS8IqNbWCtsS5kO+X1Cpce
0mZbBgi5Ua4RPN/fAg4JKOImMmV3YrSL8zKTocoLU+WE1DSQEyPFzSC+DYHVlkN/TdOGM5hlcH7W
MBw7AdUgZLf55fkyiY08l+NaHx6Evh7U+9J0g/mubZk8ufaMdmVkFAqMF8v+5lTHgEksg8eoe4nE
rtW+aPqror+OAyWuCkvn10w6RgFk+pWePs9iA+ZNlPtApgfzpNhPE95fevIc9qrXCcd1AnMd0yaT
sHYK6GgAqujBjAzpNhC4jh9LdRPa2LYCkap+qm3jzRr1C2aoFbCETZQ3EBdRxmcn2E1R4xqweQbT
8KaCujqVlLHttn2EZ9dQeJM3AKDTB0HpZKAoR2E57fypBx5BL80p4TMkpdvBqQ9kHXwwSwcxB0l7
VYyfuMC4hXJyXkaSqQbeF66kkHk2QfhSl/mm59En6tkNv6tCYRoCmfrqZ1AxrhwjJtBym+Bhkfdf
jK9QBwZq8Y2bfO4BK2UQdO+b6iFJf+o0j1PVoR6wtaPMdcJPTngfN19K80EGMRO9lGB3TJTeyXQh
FAF0y5OHgIfRna1TbkT1BfgUMObRzzTQE6xYsZEMnOJ94NF6vbVVd/5ccud5QeQ6jkedhT6aeFJ/
KY9j5NMBV3TAXelBhamgexYPHK1EdS/d0xXsv2v7Mfeoz8ebsvD0ZoVVKJUoHRgH9RrQa6pfguTj
kpT91P4+qJ8lZ1WGK3pBObrogy/SVah5deSbYmMlOIltHHLjYBcDYxy+Oi0lya1qbetpncAtX9h4
UwMg5JC8/edxuusaQOjw49rxWY4m+nFfRPllpI8LCneIfOvz8HO2fNp5wt5ALqRB26ifnHSHy0Ch
7sLuJbS32fzV6r/NrEwb8opNuLH0qkW0SjnHWCd0RZ0Nchqa7dvjHjw8RyH/K/pDIz2mIKPSLTnZ
qO7Qr7K1Qy5WSXVrAhQp2u/p0k8e3bTdFso9xoiuVP3slfs+e8TdIKHZ2BoryCJ2szW50cv0qYiO
RXCrKRs13ET5Tg83CCelYpdku1os6b0234COLOY7pdhj/Fzo69x4mIZniHxaj3/COt+K8g4vtFFf
V/GnJoUa+KCIk6DxHzyrbI953BrOyrEPANlz40YtbhxapMCgdiYNyfJKoelNeOniIFmUI8nxZBXj
10sgXF+UXYm/Tv8w0wCMwZZmqGhYBSb3kyI/JgmejHNtDnd6V+tui75FMaqxHzhBtIlkqii1QG02
TkeHjbDoXKSEv1avdZ5l5uAY8oAWiiuc/pOdFJ+6YOnfquUqs2TQDwsQrACs1eXRuKnHkApMX8nr
vuWaQiUkRSTj2ek0xa3QXgUt28M7sVdm3XlxZoL3nMtN2gPNunIHvwt9iYlgHC554CLj+YY++u3i
lyqjTZRIyh7VQB5OZtT7tVb4qh70LkR8LuMeMosdfkcgDWEDORTXsu8lAjubEx5g4Qcu3Mcl+74o
XhlC6a3ZMLJHkjccG6oT1YBpXXX6r7gFOth1QkDuoTjcTOPgFen8E9I4PaeKhf7xt3hX+lyeBOEk
lfYPIsdv9eHfPsUwZ5GTJX3+OGfyl9CYubsnMq6SUHdjqreGw7n+8Yjvw9NlSBMVMiD8BunfRQJe
5FrWzqpO6bMdMO8ri8HrUuuHhh78KddDiBNC3ZpNkYOHbYNVoDd3DZL/GpfhrrYnEH1m/hSqDX8M
O3RCoKL3uiZ1HfXVGrm0YD+PV77SG6rrfMJgGSApgrESnRP5MqSO5yBOJ6wkgcGxPnqliDb9KKve
EIjeV4a4W1VZP7sqOoK+CVo3cfLw1AGxCGk3iiLDkTF0lM0kywL3Ad01arwgMCdR1mHQmmujKJ2N
bS0cmDwBjNF27aZVKvNmKkFdRVH8AyXW9jAp+WaYVPnK2y2Ry+XLQclkShAiXhLy81CjnaoxQKsv
fVQhVbiD3X6a5OTmyqy/i2eQBP59kItZD0IjVdU0AEjTyjQ6Zitfx0pTgaPh/3Qbxp8VqmvTzCjF
Zlg3mK3zUou7YsyqdYLb2joj41YG9W604QcNPZAvuk6eDJTBn5MJnCso32CEu5SbOuQ+yb6p9BBa
QiVZa8dndrVrofz7XbwU01WqWMjNAFm82MVVbJvRovLzYHYAm0ormleozFMcsEP0HCuSFpO4QIQH
Y1zKu2HYQKu1TQBag31lCi+dMdhMS+fCBCy5tDDIUs/nsHP0ANfyUnoQqK8ZndZv6o6vKM36tjRU
SApqNa1nUHl6igGIMml3TtwRJMCTWIUGQZiR02lJrGtAxj8+GLqEYAfZ7hoiFecPVlQY+WZNIz3U
6N54XTg8aHO9JT7AMm8cIP8W3ZceP9cxYA7zSNrL1BE8C0MKt5fG1tOk6LHMx5cry/ESrbZ8L1Jj
djLzRjJ/kW82Ap/hKazCxyywi9uZfNbUxCbI7GE/oxVpBriZVamNZqk+yp7OT3lmW5l7w1BWibQf
y4NGl1SXC+kmbLucWMH8VTjRtK6nAuU7eBFvD/w/uir/C72+3+buna7K6duF2tPbz/8rpqLp/7HI
xxbyFTpndCv+j5iKhgwUswvtlmKa8yaz8q+Yiv0fFFbkpW/EAkB6nZ3yr12F+h+MbRfzStrXIAf4
gb/RUjk/8MBA0jpAhBykEpUi458E77ebtVfrIC9Lazo4cd75CnLdcLrtyR2VuKTvSwJbaRPlVmiX
v32f0z8H9+8CIMuO+r/H+TIwYqQQ7BHHQ+oAMuL5jpPhPTipMjQHO0L6sTcTk01ElKmM0rW7/Pzm
+HcoUNB0jglAgJKcD9VndTSJoWgOlALBW3a9uR4Njp2PX+itCX3xRjRKkT6HiIiR0mXqHYdtKOSs
FgfblAjIGjtat7KRPVmT2e9gJw5rpPUUddU1o73qaHKmtN50TIh56OFbPEbKatBb0/RntW420qwG
dOWUsiIznC2VHmBTWm6om/HPyklvWW+EXwTI05PST+1z2tfDT/AfgJglBASMuSYNiMekv+2xFgSx
NEbTQ5Kr6pMuhvpLFyrWPozG7wSZ8n1TFKCj+hFo/RTINZLXWj5+XWiB1xpnf5gLrFfpMNDbMBfk
+PlcqEqL6v0gd4d0sMSauyD3galfs7M9r4K8zThcRzYITkfMxCVYxUxkPWwJEQ5w/z73ta+J26ge
qg3d6/bKnWb96Y3oYMBtBL2zYHnO36gV4RgbVdAeAuQC6kn21DD360BD3dfLxA94FBXykw7AqeXu
R0hxLfpu0wLcs2Gp2c1JFd9SOdnGdfkaSjr6AfYmd+60dnQHQtvW8dJs8qKF5pR/BiHpC0AZCB14
g3ZQmlMf7+QOGNtDAKQwkr/q8XPS74jbYOTTwfEiKM1hCuwQirWdCEBhCQTEjRKheGM+t8FdUk73
FFfxLiZhpj+d3E/ma9B9nma4bPEDzp7rTNkFPWmucpuDLB7MtYZ5uNoP/PKbpWV3dqXeFOKhSZor
H/eNInuxpzSiPRWUBZKp+Kuff1wBgbcvW6U9oJyowGNBKdMu5DVO169xWk7elCrxQY0SElonLDdR
10fYmKW3cUECZwSRRAkhMPdlk1PFo0iL28ILsdK611/7xXgzS/SZ6krR3CcIoJ6CBN1yLZn3oxRn
qy7SUPtAi9qzB+VnVhkUmC2j3ztlb1ERbWtAcjW1gjorHrXUrLbpCP/IyAu8u4oq2n58vrxF7+++
BRJa2AHoaFVf1vXTBDG2RJjdwWhtbA2CGNyQaUy7uQIgqBda/8sZRo5vXBhcciXtBdcdWv8IwLsh
CjpeH5jgjhR4R0YjAk+i7eUqcu94hZHALeOguRkX0W9LpPlK19Nrk3nRT/1nV0IJJ4cDz8cNtuza
3+4aSRCHdpaCEc806ChHICTSho656SqQCa09FJvMntL9YMMTqBTxbCXqNVP4P9w6S48Rst2bkvwl
Q3go9F5O1VQcJHtchP1xGpVSdClsA7rcx/P1x6G4VlXOnyVxXc6N3962QEu+bmcBo61uVHfUJ4WK
Vip/iUQfXdkmF+HrP1+WoBprNwuhLZCL52MhH2y3hqjaQ1bJ3W2O5xD8yVy7H/pu2PMxQLhGuCBZ
Q5MeIkWuVrXatGtDKim0RLVxN4nSXKtd0t42WX6VmP/+NH5jSSGiRJyx9LPPn44m4Ty0tlIfwiZQ
V21kDi7ICQqVSVvZAGg14VtIBHjUWF6CGjy9NiTBjVEMw7pQcFwzs2G+kaQMrNncy7ehMf2dGczy
/VCy49Imu9SRz7wsY+tBGJnqpFVwHTF1zwv8byO6uTsTr7qNNUXpFkki86Bo3TWBq2VmzjY16A1a
y3gSLt6L4A3Ov00dyoqwoqLYT2kLwWBKKz8UduB+vBbfj/LmzgquanFjhc57PkrVO1Vfj4m+z+Vm
XMs52LHEKq4pybybZxI6YAQKyE1aEO+yFbrkKOtO/bzPJ2WjVU1zI2bwqwSyWBEPxvrtnf4n1yDX
YP7+337ep2+V+PZft6/Dfy0X3uu3cw1H/ui/aYfh/IfpRnFxYeiRMRBh/6vhqMv/AeZBJxPgG0nE
Anr4b4lZ+T+2tRDO+YdNgVz34q/330Z5ioLXL5qdiMzKyMMCDfyb1ON8US4CFISBCxfrn1VzqZgz
cDFJI9XPQ2urFv0YrZN+FVRnbn77OH9INJa1/X932NswBuHm0sckw0KH8nzt58FcShkHzUHqquxJ
Q4PF15uuvG2qongOJUV/LjtJ3WpKLj/XkXnNruv9W+J+u5gTIXaGPsllyUMqnaY1EGc+FvLcbZTU
zv18HB4+fsc/DbIwW5gz7AYIQ8/fMZKtLiuVED6yY3CzTzWRjdokf3WjLV+S0g0sT3JbEFHAX89H
keYpDJwpjo7yOIyuVBT5agZ7jbxh/pfFvn+GQuAYLBKRDqC+86FSUbOsGxEdkykRP5zSlji1GvKa
v/9uKDDT6gb5xFV9WY+KbGNyBG809nlH5J3LLv443RUGw2UzfXkbbkDmn9mx0U69SBHivi0lpZej
Y0iz8NhqwEBLTc7WZaC+Du2Y+U1r2itNCHs9oFDu9+NcghIynb9jBb89B6V61JsBMIMQusi5e3CE
gTTY0TFqLbGL7NzwxWxlXz/+qOfXwNsysdCY4UU5SahEL7//W+DjTOiIj4DGjnUq/xxQmaD3WN0b
lY04ngrY9OPR/rD0wUEumLVFjBbll/PRBN+8iR0zgkQO+EMkGmpl7Vhf6YWcB3P/vBNNGC5Qlj47
+eLLBUAekfdqkqM2j8FmdLIaDP30Osj0b//yfYA7EQcgZLNE+gx1/j552iiI1if5sStSOj0M3N4E
TqtcOTHeTRKdAvz8AFRxDyyXwPkw4JHy1LYqTow5j33crNOfZlghByRy+76ck/5vp2npTACEXqR5
WHuX402K1g4NoitY6MapHyUlYvyafa2o9G4x4GJB/MacA9ChYXWx9LA3HiCk6wtZ2UDHLtF6r6zS
azJD7/fz2zB0xDS2NFWlizVXUl7VG2iNx8rUC9rmOroJaj3+jGmQrKMuVO+mub/X7Lr9hbNyeReo
sMbKuZzWf7tWDJRZiPqxoltOr4u1EhvZhDsAzWA90qdVJKSfgRRf6yq9/6a8oAwlCorS4vF1sVKy
Vi1FHbPBnKATq6BoYn+yzPqv18f5KBevUrZ0mDJtio6dmjpepOoIxg+A1D/+YO+2MVfKsrmIOxZ7
buNiFGca7UxWyvyYYwrsh+Ywfc0iSazwErFP/z9DLe7fBPcgpi/OfLm0EVO35Pw45Yr5qGlRH4Dw
GLrPKTwN/co9thw/ZzEObQKu/aXeBVTYvpQImps2nEoLBHTeZKeR5Htbj7qKcdcEVqP3shqMol0M
/ZXQ6v3SYFgExdjUyyliXBTztHRCLCYcy6MN9tvV8hjtwOmqc9b7SWMUWLQWgSx7+zKAs6MiqfB3
Lo+1o9gVcGBJ5Pt6bhEQmrouDrcfT9wfviVJEluYojv8Xe1i4qxEm9t+TlF+bSmXrwKcqDCtMkWw
zu3Zvg2t2f45ScI8jpUUt1cm8v2xTDBCzC0D7Xcwkb8YPGwsvdRGC5J81ymFTw4KuTUDnfolijLt
a5TJyTXZ73efl8hHJ+vlWqOCCVH7/CYAxDy2dZi3R/g3LbitLDzNwN88I1CMu48/7bv1wlCWgjkP
1xqMhcs4SJKRYDSrsjtSQFd/6UOs3FZyq1xTgv3DGy0EraV9T1GWf52/EQC4aVboZh9nEAx7PU/x
PhQtipZSELx8/Ebv5muBBiz8IYM9vrgenw9VOmmj44Yljo2dw8BhknbDWEvebOMDDHvKvhLB/eHV
KPyRfRGwAs+8lJoLy64yIrDXR0nlhdrK6fyiAZowVvhGffxq7/bB8mroMy88WBQcL+tXLL1mlFMh
jkRDyrdBBsknhX1+GA1ruC3mpkTox+lNiOWhcQX1TfHj8kBbBteXHJSyDPf4xT4wKszIdbQE72ra
q/r9CGTirURo2PehUyw1DLJTqmr1rMyH0GlUfZc3RVnCS6ucMV8ndQW0M1dyDBLnYJZN5ImbzC5l
Lw8qkdy2QiMS1fRBlrY4ajcU15skKlEYCxFeMEQffJbMAgycmDQ9u0EVtVL9ppewioPn0lA6rKsa
EdAxVkZflwcbgQ6nTIyvTTLnk1chefCcFZhTn1IRk42paB+aUDXbGLH1cEyr8lGJBdoZctVD12x6
jFe/xWk/dOhsAfE5RaKLnLs0MdpfRtso8DidTIoORWlX+lYt4Pjeiyysan82Qljbeg078kbrcjn1
E120L2E+LzA8Sk/hwbaDzHHHEUMjeJwauL8oM+3+ECtZdZDlMfvcdVajrRJSg/iTORnxVik5or6N
2pSpt1HaVvFdhI3dtIqL2f7aEs8/SzSlss3spKjrt+ZQhps5BWfynKV1KsHVxXFzO9pBKEEjnYJA
uU8GxajRhrItlAj1XhrWtD+tbxqFUduP8sJO4bu1Ze0Ho7Dnm9qqBmR1sriEmJb0KizU0tEBZeoJ
Mm1FMyT2OlCl8VHqRwWpKblOXpouB97oCCsvV61embanCU3P/dAJ4m9VhPcnetpGgYI7KfQWXhZ6
PUrbIg5WjbmUuHkatN+DQTUfumEkI2P/9vFB7nTMAKpKd16BIdsIX81ZH8OC5YhGNTqYcn82pUo/
SkVvDIjoWIPCU7RszFVEhGjd5ZoEw66WMmF9x1dUT1wptUSYuFDIQJJV1gzdrsS3/rs52+13sylx
XZG6NBNrvR3C9B7KlTrieYp859eRPCh6nS1nwFwgNuxykwVy1q7GPqpQPgnNSKznEQDF2jLwV9gG
KiWDdWukg+LZDg2MCDkULZ0JeqJ63KmG2prbtNMMSUMFzwb2EzuUjf2igyPpd6ksZX47D/XktWmX
dnszs5wO2camEV/BP0CGcYYBrnKcak28ovZeDbvWkWpAaZMGP21vG4PJh5cAcdCXaHN8BqBxpShP
Sp3ycwjaeRF6sZOoOooxM0Aqt3YP/LNFlnbbgcKPN0YSVNI3s89xM6gsJ0MWTpXLbNO3sQPEL8zM
e8o3kR15MZm27JpBHRowhCI1XFsww5rNLIKu2sYpf9idEpvuztx0IvSqbogQBCQYgAW5dIpxEZBj
RHqEXJ3MsICpaYELtu7aBotQt+sr1X4JsyxdtDwpURSfZ6U3g5+z0hXhywRlcAB7moVj5ReynEdi
W82piX0YDQet/VZltdE9pOz26SBVXCub1MopOHSV1nUBAshjUKHyFA3lz35K6+67HEaaohRrPNJE
I7MWBwMHjFikcn4ryb02b9pIM7JnUu4UoOLABuhbt25sfG7349hqm2zie20bM584sSmyDeVjRetF
QoMDp4HTkCc4JHVZqmf3uomSsSfVsYLkJrU5sTOzsI9vsGBAxNhsIru8K6cAj+1xLubxhDeAZSC6
2JT26CUyQpWvUzOV/a80ntT+Afp12N0mtNjIlIlktE0FfUJ9zVU5X5DxlTHPn6ZiDsCkyVLY9rta
ke0GLdFRbk5ymcM9kFkEyaqtBHZS+STAy2Kymj1IrRZbG/oCGAUpicjzG/paqjj2hHXGumuzsPyV
13kgEPfkeE5sP5+IZIWnD7hKBaGl/1BmK3a+BezrEBiXDG4W5DYSlGVhKxhkNJgAazeJZpkT0mkJ
MC6visAo4Rf5vzk7r125jbRdXxEB5nDaYSWpqWTJkk8I25KYiyxm8ur/pzTA3mo20cTy+MAYazzV
VazwhTd4g3tATNf9OhRaP77lwsMp2E8yLIU1M87Dqp2C5kwg6dsnr4WkUCYlep02vmvfg0DUJp1f
bZneBCVNhcNU4ZWJPOPoO2dCh9J+SowhQAQRmGNwDJLS47OZOlJbOa4JP0UXNcthLB2FPrbyqjiP
RZb+xSuAbDxqFhJqGZ22l6TBveeQSytNT+bsF+WDHAv9/dR3VnD0ZW8z0x76CMqzSfKvRIMRKbWB
i+itNALBzelzt6PU3vV62DmiKBBPTYG7sy6VDrthQj/Ea+P6eze2kXFCdXehoxzP1LAmLbHd92Iq
F7SV0zk1BIJDMu8eImCcMwjrJUjeNlOij8j8NYY1vc06D7+vpPJK91SaDaZPaBW741FvLKsFLu8C
nFw6CbnuUBYwBk8EqAZK9L3MuPPc0nE+yGbKsCcxevGxDgjLuMz1HBnykpcexqjT2h9xn4+b97Rr
6VMvqQlvL7NGZKe4CdoqDGoLHcquGQPvZDvSlU+pMRrR4+hVo/niNcmgfSitGvGiUur1Xzwk7vuk
oCZ6EObYouobT+gsFoRuf7lEp+WLLMYID3PTyrrvfaLLt/YUDx4t2KQwl0fuFwfqQp/nGI9ZeQqj
OloiRzxO0uzcYzUkkQ2smKjlOAyVjsSBlQNX5zKH9gqrPEqeND9rELbxjNE9Fd5QQF1owdPpbyhj
jTM0OMoYD43nZz/nwcxS3HCa9FNst92XtgFNgo7kpJ6fpJnQpPDrXIuO9lRNJkh4+K0g3JtS+ygs
KQMaU3PtfJJxNBT4bxgt10TrJnX7ZhJF/d1RscnzMAjkZLIUoW30GOPaAVLCMR0fZWVY88XQQVY/
1IvgzoqotAIxLQdA3rbIOjRA0RMoT83o1vlz0GkJMuhlg2A42KRPYtFR1JKVlNWj30fB9zQ1TND8
jYlu3tJFlIWbeon/zl1DCuTrqkpg+JObKF3GXdbspGibIThGVlSMAUwByLwO+S10GIDmcNeMPswM
O8UvOUuasxbN8U55Z3MkXLjoqEHxhmBzPZKL0xQIdg87vLpEfddK2U1OiSCya+xVkjaHIsV2YfJQ
sdVXOAsxVtMw+25/WcahIvrT9a9w2paXtLXFDk/VUDnRVbGChaPpQzsGExiSGZUl/lYfbk13GGPo
sRcf4RSU6VwfqX7NzV+gCMcXvZ9AgU0Yt3LhpQGi8XVcgpmWjXgnm9z40BBB7fV/NxJToLFUxAPs
tihQrn5SrU9Sp5YxXOaxgikUjfaLPaTRTmVhaxSwpfTnaWmARlt9zyVdtG7pGGUZCuWJ0k8POZXE
8/28bSMlpTVDn4sOHbWENWo/Taaun01nvJgj1ZKUKsaj3mTy2TOwT4UqkL06JSVMx+FXh6NLnLTG
P41zkLQQ9ZfLmDnmMeND8S5g+AJatT69dmpsGswrqO9S3uVv1ztnbj1RLYWtXzK9IfMs29aElGHR
ksKeZfQi4DxTmR/vD3qbB5NogoXhGKJC4KyxZDEqvNI04uBi91MwXzLDadNHrcPC+Xmx/Kg+t0Mn
hvdFwGN8KeideTs/YEV+wB6JQr2pGoiUpaierMoZfWLq0uhT7eL6jf8yerXxbi41EtHWGEowFCTI
J8Sj0j2G7u12JQGnC+HRKkYUYE3JQdMhorpSRZeFXQbjsmkhUfHs3F/e21FgjaimFPBrxVhWf/7b
baCb0Ty5lY9rSt4tD7NtJljFEGHcH+XmfoM8jtALhS7KAvAUVzunGCiQ6AGwrb4q9GNE6wo+IAJ8
fMY93s7NhFZDrUpCelsMfj3P3sUbe+MideG/o0wkdl6h21EU1JRWrDoRyl/7etn8uC6lLcbgUmca
1Ld+gOlKLrRzY90uGwV/KpFsQTrY5rrAOwQFvhZFE4f1kEBUrEqTXNCW2oRKVZB9uf+NNqaEFyB1
QbpECie92ufe4AHMAsYXakWsN+8EXfvyQqF1z7DhZhxVW+LGUoproKXWfkfLYuYJskY84ATUDxJD
pL+ElSw7z9ztqb0eZbUNXJnKuA8IEyzsFXpb4O5jp8FTqVXRH4rOxiuTjTtdypsxaUj9voLqz387
S4u7lGgYlEnYmVhRDUI7G+0PzatQ3oyc5aH1425nxK0NQgtKkbOoFHKwrkfMp85PVQIR+viV9Ecz
H8sXi25S+jQ6c/LvqzcIFoAcL5fKLrIw6sf8Nr3ZHNF2j/UkxFXdCAES5h5R/lT/vD/MxioCmFG3
BOovwNRX3b02gf5ipEMSisSNQxChCKPOhnjXL+ixlyaI6wMQamvnQG+spILpEHzZNBapxl9PjkJf
3lRzn4SeiMRz44j0nKWTd5IVNkr3J6gO0lUARllXKS4QIvDRKO5eD0UHwzDqbknCgKzo0Gh6fpl9
m3irXCLz2JjVns/BzYljQMIeCw1YdLdAhl0P6MUomjmVmYRTaXmQaR3jWx7YuxzSjWmhTkgMS9+E
Ca52v45EYT3hKRAaAOjbJ82p3egddJ5ddYSt6agaPKJo1IbpTV1PZ3DtocnrLg2lY0kkQdrlbM1Z
8/qjxdVDfsH9risnpetR6q5NtLlq0xAAUfwUgAk5YHUoLl7h7oU4WxuC7YCalMIE0Ai6HgoZEwp4
45iGjt587IqAPFBg9dba/Td67V/v776tja7aCrB9OVtkUNeDZVXiNcBu0lC0hf1Oj0f579JivmrN
5l63ZPNDEZHqHtqahMOrC0MUosCltyC9MKyYKkozRC3kci8Z/rg/p82BSJ9owXJt0C+5nlNhp6mw
MBYLo0jAV3M1z/1i6WPQnV8/jgJu8BiTEPpr1bGCtN8WWpaFZZWDj57dqTtVS12I1wZlKHvRiOTZ
J7xQmN3r+SxSRObSsyG8xOlPcWKYD7PnJ59eOxta3RhDQYvS1VdajdJ2yUy5ROah30zT20IO+tvS
zYsd9NXtfiM8BY2EiJbyKPglQPXbq0H7Rg8aiic4ExXZtyUd5IPTV4CRUHbas4rdG0vlEr+NlfmF
r/nukodDai4fgCPap6rFIpR6cbxzPdxuOZe9hiSMopbhur0aqqdfEcXTlIZdaUVfCi1SZnmp99rk
zmcUhRKlcM1o6+SndGvLbtIyC4c8bb2z4Y4BPA+AUAOOIAs2rK/fEVh6c+nBdwepvLob9MiIPae3
uPNQ4D311K+PnYHk2f1R1M15/f6BEeJC4BwpsNBawNNU+YXTcy1EQ4qY7gTqQBI9O2i06371tvfH
7G2mJVpoY5jYPkwGSjs7P2Fjo0BpAQ+FkhBx6FqIHNKVrOxZyWS3NP2oIELdPvZVVv1pxMDTT/cn
rPbCzYRht6osi+dEN6+3pR3b9ZhoTRbaPToVFOUoqrjYX0DyyF7crO/exKI1n5qACtP9kTd2Kbp0
KoXkPVb/uR45HdI0KMokC7MZKm0gDTQ2RnPe2aVboxgKwI9kEX+tUROOP9EOkV0WpsDl/nT1LClP
/EOEiO7P5vadVBKeML0ULIRXeTWbiMp75Eyso2aNyyf41PWnzMMu1o2IEWs6WHuSr1vbhOteyZQS
OYHSuF4+2FYjPlxaGtYtWE3kp4eHotWCl4765M5lrH77eo+AmiOnJN2Dj7kKN4RYMolUchrmcds/
cCZiYIeXejD1L1XmDadsGfYKDJuzUx+MN8BVQMTr2Y30E4tUS7PQGXDlK4l7XzwNa4LG8tqd23Lr
BFA9IdxwuXW9tWdMk3YkYxP3WJ92xSc3kcUbLALLl7ET+mkwHMzGmqgOXtrcG873N83mLJVWHhOl
Or+mHE009uCARFk4GW77lxWgzflstQsScbMVdXvVuM0t6qMD6LA9HW646zVNklLOPmOEfu8jlVZb
9Ql+bX4WqEG8cfXF/nZ/dpvb5rfxVtumrBv6LLRhwnKc4XR5xY+4x4CrnLLshdZ7+dbIi3Intd5a
UaUbhx4IFSNzzYq3RJGMgaYabVE0v4myxB8PQ9KLb1Fi6XvSIyvWGgEdj8Tvo60uT7og9OczMwuN
pq3t0yQkOlSDFr3P+mx6FJlIQEXQl8RapvcOrWeJP2Ec7EUWvyRO1udT6TCrwjmAu3VWitDNEoyp
x0s8jpTHROGJ7zJPaG90nkUDcajiAbkiF9gDTfhq/NA4ZvQez834qayt7Hlq9OWcuMLZUxzb2gFK
JZVnjIsKmejrHef77ehGmZ6Fs6HUkKpsbKFt5fQrqZv2+eOIZw6Pfb3jr7G5CWwiKP5d1YlZbTxK
oVHU90B5eqcNl0pYX5Ys0s+ycPdUaLdeFzJloiyFzAaUdz1B6WtN5COlGFoTQvNDJLKTOw/6w/2D
tHVDkYoDPPkVmqxhtl3V5gJx3SysKNSHeuK2nwpa+W9Neyw/Ll4XvLEQPnwyZBTvoPI2V9IBxgaI
lAR9LfJtN7let8LIwjzI8flpF5zKzMF6ocYtd8IB9VHWm5gCtmkh10whf42/5QHrU8JwLNin5kcZ
sFW7Vi4/WmmZ36hUzI9J4s/fKr8qf4DaaHdgZZtnCF64CesIDLBjqq38W3he6LHkT6IclqOOoK9W
drAglixA3naqm095nXZ/eqVTgDuC8DuVzrdZDAhk4UHxqdE18CuJMy47N+jWh4fA4CDtSF8IAuL1
j8rnuaGTSYikVxalnsYwMPmql+5vc1RuLHMh/qLJ3X7UDNPdWZDNoekQ8fa6gIbX0dlo5UNQ6bTf
vCrCFCTJvIyOfAZs49SU+ihOGhBqPCL13KtORRkEexJTW3eHBemRzpEFznAddGhWlJAMtFloLrnx
DkE8/zPUlOyiRCBOrZ44j0EyWPN/COOAf0N7oOChzvT1igcym6gVIMBbCLvGjbuyK4WlSLR3A3W9
Z0sYe8zIrSOG1AWPCatN9LF6leM5mXIAFlnYWIZEHrPsq+BUTBpOdV5aFHvRztayYtFB0qYw00Qe
1xMclkgv/SLgyUoan3FG+U+bxyAPg0TZv4xj8DMh0/py/wbbCj0Au5O2qRbyDc0XokXvpvDrQlTP
gfcscVH2BxMI0KPi1vUPVm+0n+8PubWuZKZYPZMUGbSuryc6dYgXZJAHw36yxDsvQZ/5VDfxgOdm
ZOcf/sNgDqQmVaAFPLPaNmnsL90sOpJ7pym+OD3dyIdqSot/Gi+Pk/P9wW675IQdDIYmDFKs9P9W
9eApEK2EOQxUtSKP0TLkhjT65mcAQsvRNeLjgOP8h1QpRMKTT07z4lGsjluk7rUJQcv7P2fr4qZj
wgsB7pNiw2pHqa5D76VlDhSoz79FZYd7WYXy9ZF4xw+tfJLv0BOO3IMFDOit41Oy3PkFt6QbtSDc
VYCBeam4w6+/tYR5Ih2Nn9DkrX0MjFaf3i6DM58ymS7vaj/Q0iPAufed0dlvtdQzkF41enDs47iX
B27dmyAyqFqTktFRXIU8Q5wl0oqbPMzsxH+gD1FhY7XEyoXFnx/6Pgn+taeyuNRV5e7tixtkNMug
CKVYy5sWoJDVvmgbpGoLLS9CUdINP3Br2V87hD2+ap2TNUd3bttHSzkKHZax7mpkQOTkADaAhLsT
sWzdMmRTVDEgD7BRV3siG8siz5c+D41+BqCcNlTDj3bagohaZuqTD10eRz/h7evLTuy3NTI0ZOQR
eTZvy6Ad8xIa91m48D9BE6cWOnqjWmd/LHqQcuisjhh7Ot2819vdum8go6oGDexpdDiu96A9BdVs
jxovh1MVb41JjkfEteTHwUy90/0TtzVH6H9sMQIzprpKO3AbSFKQhRRHAdM8YIAljhS13GdwBtqb
tky+ZGLQd9Z1e3r/f8xVpNs6PsDmWiAuRGXszTjHH4G2iTdIg5TP92e39VZQtaTD5tFxgLd5vZAV
IGWpA34Lo0rirD2a+bw8StH3wdFTwuCHsdeanWhnc0x4bAEFHAAk6wskCiwYLXOdhzh3ZFiXd0uv
HTjhkG1yC8XZwdt79rfuCQJKFVz57Jh1jRYRmV7mlpmHKATp56is7RQjhUg+oTGIcKiXJjgp8Uqe
tKDZaxVs7h8iKsoqKtpe2wEkg6cjlcz+0eIG87IodDM8myu3/6CliCDN5V6dYzNRRmrg/424uqBF
gMC8P2V5KEwYADah16mtZXQGwNK8eG03nBYPwXZzCh7NblhwouvNnStpK1XzwSkQ3SvYzLodTc3W
aMEK56FZCucxDfT64LvRsFNu3PysSIkR5vyPfHm9eYslQRywbPMwEV7+4FDbP7S5659ibUjeDkBk
HoZuRiVYm2EP3D83myf0t6HVV/8tg3ETnwQqMmhm0MvCEMMtks/ST4H+6p6iQdwfbXM5FWFdHRra
nasvGqft0NhtUYSztkTYhw4DkVUtx2mvurE1LXDbwNUCeqreukdjdhTkjVQlZn5t4NHuOlP3QHiL
jHTe6LB67s9rcziiccUP+6W9d72KtVkvaRb77FSXjsMhFYX8Exh/+1NzsbD4D3tSyfbTSFOdml8S
V799smLKEk0sGlddX9SnFsbRcammZGdPbk4JsV5FVKB9suZXw21qqzhIixAPQCUFmXTCfLRE0n0a
W89v/0MGRSgIiRrMJJoQqyBEa+npBX1ThH1l5Z86u5u/NVaQfEXRw/aPLSWE/1BlImFDVsAAaEiu
ugo2ImEIRBEwnHI8zSPGL+vHIeiAxheQa45VMtvvZdTOT6/eKMiUIketCvAIVqkn5bdv1zlIbVqC
YMvGPwTNfsTOaB4Clz74Wmvu5BdbES6cyF/JuM+jb68SDG7syG1Mqj9NIWCeDW77ktpFgbA5imJu
3JgPnRmVbzOA0PXBaXRUdezW+1oYrdjZTRtPJTqtdIyg7CuRydW83TbSCm7QIswGe6qf+yYC4B6V
OtSFJl2sPzrRtH/dX+qN9wqpGlWeB0XKtlIb/LelbgSUq2EZiemos/5jVDGsuybVz8htowKbtNED
FB5v2LkJNm44ZZ7FJDmbSlz6etQ2qYOqn3Q+sFhm7dQkXgfIejT9/Hx/elu1J2446K8UeZRCyyq2
AvTsaZVoynBqZjs/G01AA841q+Lz0lWky5CSsqdskMdscLIzYUN5SmQMIRfBjktUtPLJFZP2/v6v
2vrOqmvmcIqJMdcQz6UJIkkGXYZANYxzJweEoTSjko9QAfVnwO/1t/sDbgUJv3zXwYuRSN+Av81o
7IZy4Z4iAoqUrC42M7U5P7MvRsUL0/GS7a0eEh8kDZ0V+0PXcrEz7a29xlVJ6Ek/hkdg9a7RXwLM
EHCsKasuf6Ry+dvXivlJswfvE95A7gPbbY+ir3bSqvQZKOVL2s3MBa2265025YWNBlZfhH5pzR/7
GK2sNzXl++YYUFPAzaT4E76XNgNJ7WP0V4PAWr7cX/ytr004SCkbHDNN/dUdWo9Q45yJUz0Zc+Me
0Dy2nZNDevjDa8TQvQkWzPJ2Xoqtpf6fzCsyFUC3V9u+aazEzW23CFutGD6b2aI9l3pmXzxln9EV
uvaUAD9+uD/RzUEp11NqpvGM9M5qrSdntpouLkPPHKozFFTtUZ9TeA24kjwZ5tR9G3Ot29lUv5DK
6y8MTotiJuUQIOrqrvntBtOKLio6zSlDK0urPyn2pvCXvPFLs1Tjo26hduinmE9UGGJrKM6dXMSA
jrR06mdj6ZKz31T2Y4Wl504Qt3nz4KBMYZ+QmxLO6hNElYZfrgVfUPgw2gatw9NDaCOqlmACjpoB
czWy4DkO6RyfbLOlCYqJLIhz7OElZhSGnuzprG/tRNISMmlCCDRMVj9pzuZ6NBNZhrSZvfEwDUDf
WZ1e0ahT7BwOzTALY2chtk6gajuobJq/r+sVmEshBRqY8CZn/LGdRprPAZCZZ3C5EkFgMAOB8nce
yimKD7CP570NsrUtsU6mCkwwiFrL6goo0hGhP7rOoWujT3Aae/p0h8GyYLVBr1oegzlxLmyuo4Sj
jvwJhW8X+viBS6XB8CqXL1nbYEA3gYE9TI1ffY+6uE4PujkW3++fILVXr/cyp05lOKrbaNJwvN7L
aMo0dhYBaOtrfeyPkPeMz1bR2MvOSb0NW2EWqH4mNyNFznUHIs8mJDhUb62TVO1m/qvDI1j31YtR
4HD249WzgusMml1tOwZbbTu59BiO1S7Qw8LG71QmlVwe7TiVe4bFG8sHMh9oD7cAweMat2HVorRF
SlfczyEZWBEqx5C59tTLbvNQXhMDVA9dQ4KKmxKRabXMlvICDfAqBf7l1/4JGAk2SCK1ki+lJsri
BONfEen1IB/+vr+ctweK8V2qNwoqiETvapMoC1+gYWkegrTy3gcQaZezMAc9/lprDcY+LuIJ/7aa
l/K0dF3bnkcER1/NjkF0gxqkIkIoi7R10CwTOhKpNuahp2zSi9zFW6sF4ZVzYowZxJP0OSyyMHci
mdsrjAcN8IGCfHJG1qGTF6dxRahCWoftR3RESmuJz1Prl/OjUzL8KRnseo+6cHuDMCiUDJuci8++
Rj4IlARrc+KLN3axfKccuBy9wRke7cKSb0nM068yGIKdz7wxU6C6NOhotCj9pFXYoGmxW/c9RU/X
HgPqvITvcBALgUGiNQUpzNxC94/3t9bGvaDiUSqfBk8qHMjr+ydLiqTMF0osi46gxKkvBy9/KqQl
rYNfav0f90fbmiFNDYWm5MLD7fN6NEk1oIr8kuTSRWYbPQIdwyt/0j77bTeGVNs7bSfv2JgfHUjk
8ZS4tQJ3XY9YAaVw6yAqQsPsdPd56XQ5njvaL/UX+GXNThq7MT8SKkhNEAMpt647/Iud9WjmWiK0
iqU66XC6wqFsYEtTynq06VJ8fvV6gk3G1wAlKxo1a5wcKlu58P1ChFHmFk9LZ1nKuHP+Idy2nY5d
M+8KOW4cDHATgIgVugvbu1XEpxWJkaVLL0Jg4KZ2wirmXQRR8FC6c/HkDH3wJijw19jZpRvXPOUB
LmAqEuCE1r0YahUJ4NlFhFxA5mcN/vY/Eq+B5/uruTkKykloRyp3gTU632hw58ngkYUVHnLnxGoH
DLbHvTBxY4+wdhANWD8Fx1vtSAQ/hbTlVAHNIB9+sFPwRocxdTITN1Q/MR9aczbynWNwO6hy0iTG
oJvC3Nb9FCuJm7RvAxEmXep8xJrG/mQhm/JjSSLnU1H1rnN67VrCpyDjAySqWEtrUkUmlISpblVh
77raua/xPYoGjIbvj7I1LSWwC0nJItpYow1FbNtZ4vqMUnoQ5U2Uq52yihCDaCgVL+aex8/tDmFW
CsYBBEQFHKtvl82R1/nonIQuYtqXpIOkaVXzzjNwe8T4/7fV60NeBfR8dUl2Gi7YSZPLcCxE9iKi
pThH8TDwzpZ40UOKnb5GsR8ZO1vk9qZUw1I6QUMVCue611pHYDUnK6hDJKCGd06cGS+0xieUjNwg
116/PYAZwUvHp50G0XqwtCeHM+NEho07/NvXZf84x6/n1SI+yM5TJy2AML3eHRKlkjkYxibMeims
A6Vv+XVuqfydX70LCa0DVCrBnd4KeM2RsOOCglZompBfhtqLX/BY/mkWtQgnLLd3PtTtpucGpoaP
YTbAmhvVtbnC+63LlzFMqvjbJH3vqOntB9cZ/GNXzHuUpdvY99d9/ysGoy68JnGWnRQ66jxTaFSa
C14t0usjDhhdfub5Dt6KoUzww4wlfqujCMa9NvztYeCyhFJMb4+HlYrO9fvtC6D9IpczJxzNYOE3
f3bG8iUGT3WUzvgO9wn58MqvyaMG1FHhXCgwkJhdj9g7FnQLGWCR2niosEz2WTNTJGmEz/u2GK+N
GH6NhjA+GQx67mtXdkNvIUvXhnZJC1N/IkHr4EqnHa6SIAjrQ8T9sDPizTmn4EzA9ysRxBJ+XYlN
p16vCknGiXTE4p6mStO6QxyZ3vdGTyZn52zc3JiMxrutkiYmRyx9vZo0YS1QFIo9M+BHbE+99sHu
5z3A4daciA3QyORgcejVJv6tIjSNTYxxjJeG47SMeJvOxglrBpzCCzG+NkhgQooWxnlX0vvrS6VI
nEwgr5uFsprqF5A8xXnGh26nha629VVZgFHQZlT5HIHPDaGO2z4aHNTkwp7yyh8VgFFkP9OMYmJX
xpH4ZxRprheHVouN+E1vRdg6e3ljBntKGlsLSxxLs4vlQxZktbCJpkdxPoGpp+SIF2lvyqo9oTrk
DJcscPv/sFmAZxLPco9SVlS/5rfPGLSD0+P7QjYvAFpj9VGlp64SXbfz+mzNihdBAeiIxGhJXI8z
NnM5g7MBUFN4GYKtfep/T31zORpRqtn/aTCwIxTgSO3W+OkId3QYHQwGCHSgahBkWPp0c/NxKct5
T9b09rhxiQQmtyXETyCXq+sy0OOpTGIK7sNc2+cUbSlE8JfgtV2rX2vH0w0cUL0JqwhlTOOgc0eN
HmgpAxhdTtOlKCJZ2b8QadN3Jq6Vrz51fC2eO/pkVEBwSb3+YmWNghf1sTKkW6F4QKMy1egwVNuT
R755XJkajVZkwQka4Byv7qshE1HiNNQum6IbJNJpRqkdEJ6r5pM31Gl8kFLVOe4/OTePHINyxvhe
JKpMc3XK3IUsNZVlHMaVrYWprukPGiqB6PI05dNSt99MtOd2osyNidJrMtU19stPa1Wiy2iRZCnI
39DOphSrtNr+VgVy/MjLkZ20CKWZnUneHjp2pLKhoOEKAnqtVl/7VTBNIw2KfKL2gZu31/6r6fH8
R6PNiJXdX9Hb2dELoQPjA90D/u6tzoGsdBv3GwoN5aRp1dE0G70+jfWsSSThvCTDKr6Ue7YNt58R
sjWIGAXzJs9a0/2zwC5ct+yKMFic6AW5X0QOi9nuPpqEj4cum2LkHPvU2Hkrbs88JjAe551GHxHS
GvyEDiM+UgNth2BcwKQGWGIvk9c8vHpFQYSCgyQEpGu3VuNyBXC8xaODmXvLj85K0p+FEP0X3xYS
MCot9E/3x1ttF3rEpHQWTSVQwEijrE/8Ahqy1cxqunCnRkdD9e98hP5OytjqddUFNRQ7EktsFFi4
YtbawjrgKb323fkiEPT+1KSVS0V1SXfirtVn+jUKjRgspvnFlNtWh7xbkC3ERXC66HZLvYT355zZ
VrGz8deCvmoYdaCpEoNNgQy6ekOdaMS+MHHmi+Lz5EfLyKR5FkGDGG0qOSunYGi96ehJb/4Zdyam
h0Bd3LcxyaEVjijLfjPiyvtY6Z2czi3uzOYhtYoIhcK0LVh+pFw0ZY5oD7iDA4d9HnUUL1/sKtO6
SztwQo7VWMrige6zPT6as1UlD3oRle47bbJm9xQsev0c2wmQIxmNpH6H2fbi+G3mem1yyWu/Feeg
nvFzjvVGZ6VskrcnHdjN/CwCWX7O88RbDlFTW9Pr9vivtQPKT9RPhYsjtfpEi2nUaAb6+kX2on2O
ijo4G2WRPSDTLc9NKc3XEYLUeBTNgffQkiHXX1dljDLXbK0cjYs1SvtoWLVzVuDGQ79Y2d6+4IH8
LaD831Am4Q6vNgSJdchDZ2Jw52gxLnredZgQg3pY2njv9VQLtB4F0DjdRrYgYlarBbS9pEC+arIu
uF5oaMQ2U/Qweq1xjo1cO5pz/7PLDLd6mAcodPfvi43jxUKqAMsDvHTT9re0cSjTqZgu0hHlSWgi
/qCbhbezQ1ZXPMtIWRPMFYU7miGUIq/jEA6C7k7INFwCe/zDTdF0nHz9IEXyI0YEA0/Pvczmdlo2
Hs4WLUIFoKCFez2gJvoR73PNuGSuqJ/aTHyebRwXX7t2DPJLeYoiiQrrrgcJqrbvMleal7gDwo8N
efLAfbGc7o9ye6NTGzep4FJhCuikraLGrqg7S6N3fgEEEVUPQ720zgFwNfVx9LR32YQbn4oiGqR4
1M4A5q4n5XmdjOZosC9TEhjfeoR0ny1o8S8gFuKLhJr/MOVztvMWb8wRPCzDQl0BZLUWF9Ico53R
jbUvJMXad9tvos/LmELwwnJDvi4KZy8C6ua04b9Kk9Vet9mdcTbSJvPtC5JGaClqTn6y6wR2GYq0
p4im3M4Jc28ON+OpBpzSUqAuorbqb9lZXrpjjDu2c8mifMSg2ymP3tQiaVwN/QGl4+nD/f1y+wFV
RPzLIoLWI43H6/HSKoU4iFbGhVjYG44RtoHds6f5onk2gtaTb1p4OoD1izJ3dmLV23sMh2YU8ZX6
IRD2Neyy0wnxxsVwLqmcK2zk9egfgNCApcBJPU5NPH+0YTMeJ2NIdo7ixiIrVCnQXCoAsESt60ln
dLTj2UfUjn7qeKqzqEPfeI4OoE39gxDTnnnm7XhUTbipHRoR6nVY9RwhZMsaIizVLi8WByjk+WO+
pMnRSot8OMhhHn7e/6q3FxrjobFIIgyAllTgeoJzsCR2kXbahdW3D10n0AXx5V77YQ3x5HAwDBQq
NTH6HjeCetNi517uahdHc0Jh58upHeq/R0f/6XRWfPDT7lOa+O3J0+d3o+E8+RleqPdnqvbn9WPI
T1AWsnCHCKHWkRi4cQCfRDZhb7t9cnKnyB0/5RVnDCXjwO+yQ42uQPmIO0ES/egNAxFjT0fbd+fe
vT1HgCBpxJBzkdbSRb9e8cU2ZZKneRwGMgoOc9PXBn36tv7brSHg1hnMRTuZ5F6R5Xb6yiSP5ItK
JUnRWtFm8IKJRmmZhpU7u0+QA1rszeuy1g9tYrozYsu6+7dlzo5zqBer+ywMaf+4/wVu9xqtDAqr
lmpE8VivXhzPa3QvHYGnJWjBXdrcyM6OkOPOjr49QtSSVOkfZx423BpjlU1elBfghUOhmfphzMYX
ekf+IRi0F3AEe7WCjTlxJVJJJR6wySVWB5bLqpNZ3JUh7iviW24J++wH2fh0f+V+ZSPXm5dJgZ9E
5s1AjnJdd09wQ7AXU6vCNPMX1zxIVi8/NA2F0ce+N9IflbD15RSIsUYNW8PWYXyJUcQYT75AW8+t
9cE7uiUmO58QpQq+x3RJjIMRAD8+Zq0uq9NsBLH1zI3jZTvcja0lotrM60vbQLUOrjd8mfVeJfqg
DDOjd7HbLrSjVyE4f3+Jbp96AE7KfA/CEXjjm2LlhOzkHEQi9LC4wgrSd09jVLiYd9t7UefNhCjq
gd5SuslsrxtGZh8tbi28qAo7I0iP45BoRx/d8p1m6s09wSicFfYUORD9v9XNXEVZL4xirDmwJQbr
jUUo0cyudogiFDQPgOGHh941X6lLqwSilJ4F8RJ0baa52tCWNRYuSiYy7NxuObZaD+vWNqbz/a+1
sYTkV+TDWKpStVyXLItySvMZG5dwjIzh2LVdTNpZp6f7o9zsCeaiblk6gbyn6DRf7zz8KZxUpiNz
QZH+aZnd7FIQ2pyo/Ow1HW+HQiDpV6wJTxfa22rZpgXp6SFY6hDLZ/ex7W3vNMQutEUtefUDQgAE
9QR6BtU7hYC7nhWVmNxCbF6GvTGZf/JtclRQcKs7Z3Ke0oMc+wjZm8V8bXyrhsXyCafBX0jC1Qz1
LhNmUjcyzEwLQl03Z+dhjJZvUZ6UD0FZaK9kK7ETGRDQAqE0udZN8TztpKpECBnqflE/+aC0H5M8
78597r2y7fdrKBZTYT/pGFM1vF7SyTF6u2gMhkqN+knPEBZsU7s/59SG3mQIT364vzFvtz+aKgRD
VO7I8JCbvh7P9uos0CJLhsCT3XNVOuKhNLRXgkz/NysqhBwBIP+UUK5HcWRvp8UQyBDBRP0U+0Z5
KEZ3eXDMud5JRjYnRBmSNhnOp5DZrofyjNwdu8WX4eIY0d8grcb3bTcvO3f87ZXIsv02yuoz0fKK
Iw3ppRCaiPN/nL3pjttGF619RQQ4D38pSupu26KH2E78h4gdh/PM4nT156n+PpwTUYKIfhEgMRAk
pSrWsPfaa691SG1nmA9Gpnc4+8Br/Uexpl/CHrOv/8PHwiRF3lV8sm1i1zqVpdHY3V3W2I1fJmkA
YmDJ8/YVZLtDYiGPRGNh6/xrmUOkJJ3dXQRCpBzlDEOoJF3efCMSkUhqs5Qeo+1w8xZHeMO0nctG
76MsP5iIXV7cNp5fHE0YHx8v250bEfNpCmiy75gnYrPHIS7GNK6t7SUevfhL0a3q86Il7+IlHXei
o7sjgSlAh5Xc2y2UmwLbWdXgtIgxqyJwezf1tSRzD0tKfeHxpO7sc6nBz70LW0bSt6/3OWHMYIxl
1l2GOVYOZaNXJz02Pv8Pg4BESjSB6us2gi1VW9h9UnUXTWb2Q7lO/rBoe4fpJk5+3QmEvrJbBBBy
c593I7YvjRjZcJzU57bBdqZdMGEiWGuf47LaMyy+95V0SZSRUSymp/Jw/wevcFJQLU8szCqN5ow4
cBHKqVLSIRSjVYudPXHvQ8EchI0mRUQA7K5HM2g1jcpl7Wj/NppzGqv41Vq4lz3+Uvfn9H9H2XLD
Io/WNDRWu0ufpl0AzF8d2gx3rTqJfz8e6d58qCAQxBCYGXAArudDD+KwAkx2l05Jx+dsWs1D3M/R
8X8YhQyRj8T2u6E8x3pVI0TodZcGabug05ZfWonJ0f8wiBTLoRpCxL6N1NOunZR4yvtLpCeY0U7D
dE4W6+1BOsEzLx8fB4bgDfcX5UHXE27dXyBMuD80Y7S8ZxNvR/38P8yGBljZ48Zbvk1qMdMb7DUq
e5Riu3X1vXxWbb+rqnZPOvXuDoBWS7kAXVFzi18MnjXQ0JWybOWyBKQGjo/F4pvzWe5sSVmAZI84
Fm/e9T4rhDWno4m0HG59xjFqeuzvHKgYb140cjQpqoMUFX0M+maUEW601dkI2BWjdsiyVAmMRrz9
hiMYgU8i3TzkPzejxGNmY1lk0TWAM9JHPU3VX3TCGZ/idcifZy6hvx/PSsZTV0k6sBLzoc4H3AWq
vnlc3WqsndmFjL06jSqe6mRolS9Tsoj1QzQtdfuhmqPIPqUOBs9PFKKH+M0hOsghSDAO96QgUKev
l3UqWfLZHJtL3vVAtEkca7+bAhebA91hyp8IDIm9G/D2FSHrYUSpl8ye2QYUppfh9reYHDMiGHGo
KsUsT/AY1jPufLQtO3pZ7sHBt2NK3StJ2ga5IVKSt/J/XhJV0CiaQZO7xIs6JYGnFq39vViNMf6q
mJ1i/N3kWbwDYtze9Ndjyt/0nzHjfhpnMN/hMghVf58DjgV2Ug5/Ljkx6ONtdHvQ5XXCVU/FXbr5
br6i6669qaDxeKFjSwnmDhZ10cbNzgN5bxHZqpiOgJWB+WwmlI7aMKp9Ky6LkX8rzV74a5a9F6v+
LLJ6L7i9t3rSXYsaN+3HyHler15da2sOpCsuWGX2LwiK/YTZvJzdFS/rx4t3M5K8vdjR9CBQ1uKJ
uR5JMUD+mmEeLm7dKEGGWigNSUbvp+vS7Qx18524t3iRYUubhDM3vRfl0tapjTXwJapQ/cozTwTZ
0OwdsDsTIgqEAA7NSrKnNxdy386jlurViPJJ2up+PKT/zHlU4pFt4Vj95sUDHbchLHCWqUFu9oSJ
yXI7ufoICcmu6VJv6FXFkc/TmkOL9+7e1G7uy1dGPew4shF5f2x2BXGT1fWlOV10d+IZEFANqwPa
/nb3hDmmRdl46bF1pFQ3fmtJ+cROIHK7tASiUo2Tdwiw64Y7uuA1wCdWL3ZRpMcRqOXQa5E4T6u1
p7dwk7mCELMxadTjbFN33QTbkJvWpJ1KA5YvNskacRbZiZudsIIzL3rROT8LI0rfWv2kYMbdzJsk
pZ9Jna/PghvPLZXczrkIl96IMxWg2Dqjya5hGzYqy57y0u15AHVFfpm9Q7WMGuj1cPMkxjweapfm
5lE9DIlm+6q+ezvefjRp0UARnh45zt42bVEM9M08I1svRUJredC5A7vTGXq3wrsW4bCdQy6P19Wb
jjAsdSuKcbQUyGbd60k1Wib9dhbjgvWhGSQ1lCd7cbuTbs0qLnatfuhFSj0ZEPipb/W9t+Bm3yA6
+KqfTTGQW2Yrb2MncDhK4awXRN66+OROHUP0Rj8U7yhzdRbWyHjqYpyLO8bp8WVwczoZGtII3BSw
Z9Io43rmppbgEBzVGirlbtOcstFItJPXJIl+5KSOc8Cza7kHK5mL9dgovflGsR3JmIJJx+rDu5YW
ZpuEsbWJomptNC/ZihmqlXvuRy0hlkqmXvuCm/RekeXmU0M702iOcol6qRNub9pBlF66rrZFj5TS
PelKlNvPVm0VlCl5I495leIjO7UO1Ahz0DHiNMmUjePjVb85RPJHSBND2a3lEBpfr7oCS6JcitwC
YEB4hyupeFkrS9+pLdwcIloAkI8mXwFj1aFlXo9S9s3qji7iaFOi1S/T4uRBA+4fCGvX9vLuULLc
CnWeS9bbHCAqJSQtmhtdLG8wl9OA2Vl5iHHCXQ+mQA/Wf+v6ISkMSs1fhMFAyNczc4zWKedxcC6z
18S+HSO13KZps5P03QRPUtyOZA9mKSjKjTR2o3sUm3LXuYzgdKHjdvovByLLczPhheiVlfrj8axu
F5FNQbYM75KF5MNdz6oYFWMdhOtdksXNaUNBDuFAQbf4ZCO79tYbj9cJ0F1W62Uv/9aLpNOtAtfp
PrrQS1+hsq4sXaA0XXNUe9PCvRqTcqiSilvqR01J7ALxe3PdWd8786X4RMVTyr7L4s31fLPGcqmn
sGlqNN+fak2IIC1r9zg6Yvn0eGlfe8evbniD6BfMmteZsjOc6OuxbKOQ3RZTHnaR1g5+goN7c874
8EaYq63ojnbKhRvg7otnSkekMJzUruvMczMui/LEjViQC1hxTyfGJO2qMyPJlq9ovFTdScnSKfL1
arDzd91qdCO8Tc/6t+tbq/Zra9SWiTbychx9u20QoU5yzxDfuiU1GQVB9C7IRCGGYCmyGoGmhdNk
+nnc0VZJl1cV/ZGbZjQ9qXntxn7HhaL4k2b35wWAOjogK2Qa59wc5lArB3v6FHl2FD1nArrce21S
2u6DFrddF/Reg57GXKWm8VzpVp1hem0OJQS6wiy/09+2rKfO7KL5sGTrXP4hHJpzz12sxvEx04d+
DVSLvMh3C3v+G32XKjuoBgfimJYlAoFNRuPu0S3j2fUndzXaT3mvjxjVd7alPKEqHI0HztkUn1hX
1TyuOXI9n0RF6a73tWWZvJOKoWv3PcH/3c38gmzMQEKkbQcz7JSpxWhQ1cav2di55Y9ZF6L8qKQd
OHDcxHn0x9zi5zQe8IpPohfXSCvxMZp1dfnsGXW/wElJtfh5nTqt8RvkqZozBCeL+JfI0/4Ecdat
nx5vuttb/v83YiQwA53c+lmNTsoFUxtNmCAKf+wxvfIbPe6Pbx2FTnu69cAC0BQgNLve2aXVl00h
iikkERefmtIcj1mi71WZbkMUqkvkXAYtslITYjNKZJj9MirygrcLPcDKqP6jU1HfPVZCwVfH7CvP
AlTOxj/fOjuwcdYOPX32hrFtnEMDIu0wOspCpc2m+ZAtk+knbmtXO1nC7V1PZQG5ViTqqdRR4r1e
xbbOTVXwaoVTPnDIxlov/i1oCP7G7odH1BWa1ex8OPm/vL6SGJIZMT2gS9jp10MaiY7VaGvkoZKv
tX7S+zYqjhUtweN7dCFW9827kTQHSUg2yStfd/O6pDUgjasijlAiX30sxkU7ReVbe94J56jzw5KR
ISV/8DYxRzVP8Uq3Y3TJDXM4N3AjP9diHZ9UNO+O+EHD53vrBmFAPphUDJGVgE38qJuZmeEKE11o
m9PPXoZ/BW5Qb7SMk9OinRKWBq/Vq/TW9bcqgaAq206z0JtMMzTWxD44SuzsfKLbTUgxCPCfRg+Y
DCQ/16NAVu8xQizzkPzU+DG17fotMXBlMRq3PClqU+2kju7NDgTuoiLOvqCYi2jw9XjVrK0ot41N
WE+F9U4jxB+DCD+E71Srkhdmqn7gUhh/97M27yBt94aWJQj2iuSsbxGcvIjLuRvNNqzoxh2fmqpA
UBdBkhXDosVw6vOCaMnwMmk00p1XKmU7XQC3dzN1USSZcISCekC75/XUi1hfQQ3sKTT1anlB6zry
S4CZnQ96bxTE7WV6JQfZUlqjHBDftoo5fKV3tqWS/p6bZt2TSrq9ScAcuEoIGTkCyJVfT6aCMkZH
0DiHWVe9SyLFOeRDnGGdQ1PN49P2alN8fWlJajcZOakL7OAtmrOmZmt0RraEeE6uFUz8OPnc2osY
Dk6x6lUw6tPqfmz6uFOPxB9W+3HO7UHzJ1pVpr/jUgE/a6e1iv3MEop7tCJnem9NsWL94yWYwbz5
jsVPna4eWxoo8Hs3l57iFLFG1LOEBEASiSzUp1kbROg6RDOPl+b28KL/R3zJWWJXU4i4/gixoY5i
pa0uJKIdO7+nb/ipSqbxn5ry6x+KPXX96fGIdz47xw/GO/3XkrW9yYKMKO+m3MrWcMzF+EK7YnlY
wBcDd3W0nXW8s5E9skjZm4/MDgya68lFXa7E5pCXobqo2tMQr8mBhtd8ZwlvgwwCDK5YlO9BQkm9
rkdxUtVYFZppQ9GO4knPzOYbHZPWUQEX9D3ULINCiGWnnHJvalCwpWQ6ckU3qatUhI9nb2DQhkb8
Jq3Kgw5Gundw7nwsbhwQLYRTeOu3gUzcjSJTsqoK0wY4waOQcYaLVB0m1cg/msva/BAIAZQ+TWPT
Oeqml1k1px9mFhcvBT6N76ied8e4huZmm+WeusXNGgBWSnFlyRmhGe9VZPG/dQ8vXfTFEVo4lhUg
geX2vqo4+vPj/Xo7ioTQoYbC7gGz3J4QqnI0mMU4xicLnN01zbWjC+9+Z6tulSo5ekDoRKmyH0ky
UTe7KCPnrXN9EJdCLxfb90wC199IPIj+fbxarfqhEqS0T5SkF1ryVsdtzoXiru5LG1exfohElg1H
fKPX2Z/taQQ+WZdyT9jtZjtIVSWeUXY5oCPsz+utbmsUCUXXiYuu6K2fpQY8O0R9fEXP9Z2td7vs
ss0AiA3uP1jxFiyBRUACRh/3hUpKdxidpD4bWe4Fb/248sgyghxEitlcT6hAbBiX5Xa8zGYPx8TT
kzPoafnWaE92GEteDkxj4MLX5+k/G1U1816DS69eVsXWXuoxLwNVLMrOFrq5yl9HoRsEnBB3yi2X
uaWnDZ58xyjkOL7IrJ/CWJ/qFuMZO4r3DFtvtwIgFhuB+oQs0m1hOmvKSD4LQwPr9qLUN3LaQay+
jUG6C+P74690dyxZK5e+VNiabM5GHfW0cCJ3eVGqDHXxLjEPtcK74dkAvo+Hut12TEta6qBaBo11
23qOX14hEGHQLtMQ2wdNjaMgXdu9KvHNk8GngvtLAzEKJFzim1d3zYtp0FcWD0+5OphEtYDPCOXL
YNC60xl1c9LsdK8J7O7UQG5VmSjeJsOz7SY90KF2WZelPxkVmGCSiz2I7u4ohBT0kMBv5p2/PlGa
GOI+qU3tkhh2eRB91b4zRLxnbHF/FCg0iJPLpo1N5dEe5mVu4XPiazVYhyjL2mdF6fc6rO6OQp83
txANFDfsytxKkOhcXPZd56Dfn3Evt4OyRwW5uxno35KtL2TUWzJiueSVPZJsXHCRWg96mYa2Gv2B
S/ofWd18GKvobVadvDRsvv833hbGT9TMwh+HL5Q1w48qxupEeHETWJXYY4PfVC3kSPAEqHmTGN5Y
8/TIJwtzUbSLMWHGOeruUxpXT06CEIjRrl/btf4RiegTfg9vVJB4nSOrSScs8AFVTfll/3Pj9kVn
DVnK/kAIITrrYlzgGHvVU0HK+NZ4lklKehXkGtILAPDrofKBbbGubJJEePoBo2zXrz0DNHIa9vKY
e/uRCxciOM8IEcnmHlQBnHvKtTq2nh6uhF6pvNh0UZ8fX4H3blubzFrS4Mjmt9SkdDaFtXStfuki
xz1iw/M7gh4RuHG+V2TfGqrxmWAEAWxT14VSQtHieu1o5uibSNTrpTLyBP3SGe7R0uiHonaq84Sd
RSjWZP4gRm08NdoQncA7m6dqiCdgUGdPSel2eSGJE0fS30w0RpPW9a8pK2OxzNVcL7MVL4eq8BDb
XivjzYENiSgcLMnZoX67VZym9tPFyIzql4plDeJh/GHN7Z48we1UuBbZj4juUEC4UcGk5JsDyhjL
JVYa5aTFIz5o7mDu7JSbiAPpErgYlLtlwzmP8/WCRVEitMRLnEva2u8X1/owwg/0E+S7KD/vbZab
KVlUW5ClpkMSThCUjOvBvBk50THrrQuSWmYwlSa2N6WxJ7l5bxTaKiXFkOoO3+h6FIi/Y+bNo3Wx
Oqv1bX30TmYu9vqj744CaEvfKnQEGB7Xo7huBxmHPoELbe4pTcOKgcN9HH15fJDvjCK1KeQjiSwA
BbPrURpoF+ZKk+glNuo1wAheO46DMgePR7m5LijJ0QuDTK/ka9+E0PPiDf2sZC4KWf3wpS2oGqVG
PvxCF0XsHJ17Q6HtRIMmn0dSNK8n5KYIOnf8kEspxsqvV308OyZFxtTLurdWoZkVhCbpgEpMRPZ7
PRSwaYGSVEmlUcmTAP9VtEdU9Mn7ct2jhd35TBgeya5Q6utsu81QaV0PpdJT1IxVDF9FpIkPmjss
b3315YToHqIvgESHSu31hLoEvC81UibkmX+l2EI/G8JDdsCd34oeSuEGmElYyBFrInBwPVA1oOOS
xmUcGqgNHd1G/1UjSvfWjIqAgveP50OKUt2k/qKNU3ALDcx5qj5jpJh8VRC1+/x4Z998GA4I+JRG
7uZQodpWm6nsiHTM1yocVYo4XY+IsaMr086mpqeQFblCJ0lqqDmQhgJN3jaTqRVhoW4L9zJ13VIH
je7GH1ss9+aDoOxnwtjWaydkQdoiSJZ8ir+lSz27nxzsLvWXGP2s6XuRqnl1XKoWnTibSLg5UC/V
L02Xj9F3bZqa1U+MgVpurSmj5evZaBvPjaW4nY/nAV03/mD3M97PyCdXZzxc8z4ovWUp/NpVYyXQ
sfuZD7lNcH+KhqK3fU3PJvNYq/NknEpvGtqTp/VTeY4xepxfxOja7dlzovKUoozmLD6Voln/vJT1
Ov0Jb49asd3O7kucJ2b7hJ6slzxPXl7/W3Cd/CYWN7TTOmVu/N6rEjM9Sa18MfizuappMDVQcz7P
MynIpyg3k+S8TFoH3KSkS/den1wL5wYAZhxvtaqYfaOPvB91KTi7xNqeinoBZhZ+WlflFzuBy3qY
G1PP/Rrd4+o9UcncnVozWz+rRe/8lWtTUfNriyYJ5lUxf7gmOMjRXapV/2KPhjU8pXj76ge62BTd
R+iiRafZiRpbP9qQMZp/+lLknyC9aBqKJkSRp2qwcP0tO8zAwkxDsu1l6ZppOs89zlGnPKPD/Ski
0UXLAo238dOUauNfCoA1tB+edas4eIkSmb9BUmP1YK9zsfyL55yjHzJcVYZDNZdNfyjsLHI+r0SL
3qkdzWY8VOW4jmdLq6zsabCdGWWBsl4m5QOvO62ZZmfGH2uWKP3pOVOUH1UAwOTUurnxZ2JVpnGg
T7Fojt6Ul84nNV8KGtfHKPkcT4pXHBq7bxQUpNS2DUYnm1Q2hhj1YJqTBFtU2tDNd3k+5tpLOUVL
Ss67eNnHgYbr5cnsqnz1+RgKjILead1DiVbBcoC3kCX/rks8uAcv7spfUdxXn+0YAzXfImzsD008
ZZ/FYszqH8UqjA+LOheYOLPTNA9pNVvNDktlKXWAM2y9Pg+DWg44MID1fLJWs8iCITGVNNTMQsnO
GWlyfIbwYifHVald/bgkg4BgIj/D97bRev0E1qFbBzXLpuY011mjnqG7CP2g5U7S+tTuvflMeShb
/CQt1h/oEdqjdC/hPPlmG5lFkCKZ82PUMF4KeugdjY/+wKwHrtFqVtDgbm8du6FX7d+a1pbqITE6
PYdq4ukfW0NN7Y+aWvd17tNc1v+Zc261g23lsQ4RrtCGU92b6q/HV+HNy2uDKElVfFqV4YpuAQtt
UqepUOoujIGwToPXpE9WqujfugFJ38dD3bl1JYMJXiia8Thlb+I8nEesRO/7LrSawX5Kxqk8GKNm
BI9HuQldZUgka1z0eXPtbitp1UDZCwPsLmzJg15gtHd0HJLlQD0/IXz+z+PRbucEaQkMk5UjHifi
u34TW8WL1GLKROjV04IemV37aqy2x8ej3GLIEt1BY5NuQyn4sGUl0kTmiJhPFS5KWU2+plSYBrVN
THNtlGm68HPXcJNjn5ei/EfzFqldmSsRNKJ8qvv3VZHX86loaZb9kDuFJXxcrKM3Vy6gfVCVppuU
pFmyV6/XAsGFiELMOIS5N7pWUE6T+s6avfmNhuv0btGDTn2AN5z6NGD19Th6b8xLQ4cd8pw0kTZ5
MpY+1NDsKxUc8zjDgzrFtqjinY11UyJGdRRqP9rvEFx4zTfTK9JkjoaJnKh1xujZcX5m2oR3W9zT
epxXUCWSwfb1Tihv7o6CmUkTPKwCJKJRQdrMN1YRq1ob275UjTafTWlWh+LTl8db7HZ2xMNAAq/J
kQU/83pRO2M1SqmVdjHcSDnZimm8y6iCBlbjmqci198VKZI5Xj8Zb44qicRJytH7JJ4hwrwe2BAt
D6ExeJepZf1iuG7veqzodqL+m1sBHTqgD3Ilab5347FI9te2k614l05E2Scvd7KTZjbK9yGBAIU6
w/r18XLeXqscWGB0nhPJnNj2aGoNhyyJvCnk9lV56rssyIgf/UTMe76xd4YiwaO6RPTPPbQtu8Yx
65bMqghLaxkDdOnyr6hmGu+aWhE7tcm7Q4Eww1qkYkir//W3UpJ28abEFGGXxrNz4LgB6VhxLAiw
1K61T48XcWumxksBjk5xThrFkHyY8vf8B+xbmmJQ9cWZwoEbrQxp3VSwx1oLC0VIF2u3Qy/4z54r
q3N0vzZGtf3qmnj2wm5sMgf5by2Nn3BEp2IyaUm6h8XchPf8PEjb3EZcydJu9vrnuZMyDPDyx9BR
tPRgTBnBHmW096nuUXKyWtozZ2WvwnDnxQGQpAuIlnOANV3+qP+sSWKg8rFQeA25pkTi43hjfYxY
k521v/3U8l1jR8k2xtuMfCnQ3czLdQ51QUn4YCj1GmLD6qWBWFYz3gkN7oz2/3W9OJJufAMXLmW6
amBna0iD5PKUpgISa5Sm7+kF+vl4T91+M9kpCcwqs2VEqTb3nFdjbFsu0Rzyciuf0GqMrWcwcz2o
StcoT8jBtMuhyKcuObx5YIrtoMg84696ttffrXBiKCcwVUPghyYAUlf8RFOmQKheHWptWzxNMgh+
POjNtYcEOOEQKpU8IPxd/vv/bBZnRZS7HuMlrIrF+5yOa/yuUiwPub50fN+XOYryjwe88yEBJ8lq
uSLwed2qp2qm6EmnKgZk8T/EToamCZrgX6NoSM+Ph7o9CDwb4JR8SLB+b1untKtIM1anXMJedZN3
epajQlime04J91aQd4l+YdRMb6G22jRijZRmCc0oWb45VtoHsWYVZ1VkUSBQyN4hgt1ZQOwj0RDT
OQns1M1zOKx2j4xEpYZa4dl4sjaCqBUzu6yb94xz7iwgQyFzI/XUJaPwenNgxTPWad+qoRFP0RFJ
c/PJNLI3I6KgH5w2oEpqhtyVmwkZZVEkFYLXoTUN5nM+ecsHAJA9nYc7c0HjD7yVixhm0La6O1V9
T3m608LegS2RF8NMZ+lcBo+33KsT2hWgw2QkuosALBc/xcPrJZucNFZcJ1LDkZqhEUSNAXmuBq1A
RLCe1Z/K7EJpHyAlf1q6pPVOUP/7OAZqaRTvaelUPT/okTd/W5x5Wf/Wp6pwjpXqCOuAPejkhp1e
qcVBtaFMv+RR1/1yotQeXuo2Hd2vAGaNirZYSqXSsJIkOy3JqLzRHp5Hl+qFtGmGTcdybpkTA+ps
xVi1WmiWqXMht0HXP29SyUrUtO+PF/TO6ZLNjhxh8kKgsM3mmLuSSyRTtbCoVfq2NQvSrE9vnfER
oLjrj12R6fZOKHi7VXgTKSwDIUkPum2V1B2QL5vnCt8YJdfPupvCY1rNfmeryF9+vVNAs2mjZhll
u66+mVmua2OVI9IQenY9/iysfjyxcY3P1QoYtMyd/d3E1/tZW1Rzh8p6e4OQH0EkJdFGh4J75HqP
isiAMpSwRxHRaN4X3aJ9EzmE3WkB+Xv8+e4sJUNRBwZIpf1pS2fkwRmUvmaoyCimDwZb5SXVhfP8
eJTbJ5uIQPImCThJLre6Vc6AZjU28EYIWtoFlTVZp3Ku3A+z3sVf8tQu/vHwjj89HvR2aihyo6oG
h5XOT1oZrlcRpeWiqyvdCKnCeAe7y9NvrpdYbw6oJROKr4QkPGX0rUPa0mTmUmMdFWLqmL7HmZej
7k72B7t19ri/t9sC2AXSKZckQTV/vp5QOTteo1AEDT01+dmt3vCsimY5TUm/V8+7c0uiRkcDCPUp
5Aq5MK+HSmxQWbM1rBD2eq7gaUyDX3bMM4SfnjUTv8cgNaeG7iNMlbQXO1nXPmjttg5Vr3W7o57O
zfI9TWcPpdLRlBWu2VSzp9gZ04/tksdLsHRK+w+ez3H6yYEnEj/pSGyUR7tS04QWJRfDZ02UqefD
WWkj2p+KftkLdeSCXZ9wDjh9eGjEsQcAm65niT57FU1ubYRdn/5bD61xcEzx3EQ0AOlp//cyJs9L
3uFppuyEsHe2piTlk8oSkkhC2PXAdtGvE1CxHhpebb9fTUX5u7A6becAvPLwNvOj0s4jgCYL42zh
uhFFlm51OyukJco9AJpbl8K1RRBnw/BJc/o+VFHxPS+WqA/zMjUfsR1Ig9oe9nzibneutC3mTSeo
pBypyfvhP0EsSZxIkSFwQwfbCR+0Ujl0c1sDea/58a2nXnb+ycPIAyjVtq6HGuw6LiNqaaGpuOnR
wNyCUgL1hMej3JkQlGJyRgAsDDu23NtlzZtGcQuLkAjguLTS+DzqK47YCXvn8VC3z5Ajq/gErhKX
u6lHI+6We6LprVCLHSVYYjF8tbV8PMSdCwqouQkdgbO2ZMFsFM1OO8ftPmVsKnlc3OxWYNnrxZwK
tUlVnbGzNPWCFQcJkh09DR7P8O5i4mdA4y11O7Sqr0dxxgLHmn60wnRtxDnGtPd9QiJ2wox+Lxe4
PfFMyJFEcGnVAHPseqi2U2YsVVUrXKBkoh3KG/HZS8v+e8K2DXLDKP8pukz8GYG0xX4c296egum9
yUqDXnYNtdGb98JMzWRk71hhQ6fDl1lJxg9oLcbf7dLaQ8zunH+eXMT62KAwsW+8SurORKoi0u0Q
QZ/ReYrWUXH8vLU9uiOdLHMOtZdM3+o+7UqC17kYz6rXp+0Hu9NwnGohZFU7Gd+99Sdg5hUjg5fg
0PX6m/nioADa2aEZ9ws4e1FSq1z+aPr2aNa25feR9rP34pNWF28W+oUrTxsUtBENGApm/vXQK5Yn
k3SoCQmd3cOYqhGM9Lg7p90gdmZ57xtL3RXeUJafLoDroXoKJ4CUiROO1az7cJowTRlsNEryyPz8
+Ozc0rSYFsI1bCgiENCezVjDhCd7G08O+2kYlYDOuOl3VrSoNJZKuX6atH5ZfGcVRbhMeToHdNlG
+WmoB/G5z0p7Phu5nuwhJXLQ64dHpvQEXqAIQIhbHtVYxUPf1okbTmpnXuqxHD/MsMn+eDz3O6OQ
4yDgiB6qtIjafFE7jRt6SIQXOpOY4ZxUff1jtOxl5wK+8zVlHwONUGTZfKwN7ciuE0esSunyopQ5
tKNl+TxZ2nTSEtvcmZEMODbrxjUol4wYGSHlzTvpZObqiFF1w8Idxq+jlUTvoNdR83QK1VfNSHx7
8woiZAMdmPYRKBnm5uatlLrVwbTc0Haiwm+GgkY9d9gzRL+3gK/FPKB0+S5vFlCMvRF7bu6FeVmJ
Y+QKcdBqp0SQV92zt7qzJV471iAFSWmxreaqZcVO7LSFF/ZzuwTT0DQHFO/2ZAbujSLdFuDxsWpo
YV2f76Tr5lmA/oTWgPfJgLhekAHzPL3541DvQO5acmSpQ2zuyllLKiqXefyRV9E6V/UkfNWI9ppb
7swFMhW7gP3G/bENzWz0hJHZQBKqmYziIFInf865IfcwsZsohnP6KvJL2ZjgbGuQ6maT5pRY6n40
S1eswcKltX7V8r4CFxtmxcVKCu+zgH7tRju0va7S22sPMLuL2TX7T6iY6/NnTDNhLAAMdMWB4Bz3
bSkzoWS+xTX3V6oiuuK3eNh6AXZPHn/ORaU8FRFg1QfXnWpYEKpTUVdJLav82iFk8nHgbkkx3LUH
1ffEhAwX6gpL8bPGsbP7UDtIKvhaHBef1zm18ApSxqHJfOpQEc5LLQIz75ougkhjxEqKwgJ+np6f
61b2a8rxF/2cZtZQP3V6rVtHE2Wj6d2MppXjqxpI8V9Tp6YrmlXaYr9TzFRzwtQr6vY5xUghog1l
Qlmq0heP0t3ar4uPG8bY+AoSpXkXxPAFzZ/agBfP7zduPEIjGg4pkVJEpBNikxaNRgcTm/ws1PVy
OA09zRZlDGv6jaM4EJhfYXyu1lsVr5FAA02SxQ0FYUZgG2UcDCVi9Y9HublR5Si0D9GHJ8OgbcDX
K4qm03jlhm4tso82pkh+Ocbmu8KY52M0Ff2fj8e7OU5S2V8KbQLfsIjbx8IzW6/m32phJtL61OoI
4yadab15VrKrkVAWdAMA3d5cQBatISryFnrYxU4X1E7WnOh7U95Zzaw8W3q7p9Vwu4pkqlITAg62
xtMuT/d/87dMVYTd9UaIy5P5EZc9L/ETGOHf4shQYl8V2EY/Xkc5g6uXENANarTUTpB03y0EtvTe
0OTGSKDYlaUTWE7T/janJWnOdsUlf24tZbZOWDvM9g6g8yoquBma5h94s7CnJYC/eRQh+knnO88L
y34Wy6WZveJX7lT5n50z5fHJyXXxA1Mj6oVFPsczOpIeGi7Ci8TvZih75dkrMKjyDbtQvIA96ULp
M+B7fE1st9fPpKXdGqSp6dCq2c5D85fhlDFydSJbrEOTdyI91mBKXSBSqx6+eJFt/xvpo/OdFlZj
9NMFHURfhST499hTID49XvjX13gzfeiK1NXoCiHp2+ota4q2CBvpkRDdgMZvqeqFmTdZpp8tnvXT
GJdvlTsGC+r9v7p67P8yO7vZey22H1/ChESOoErQyYkfr7dbl8C1Qt7BC5UsT8/T0Gkd1Wk9zv8P
e1+yHbeuZfkrb91x8Sb7pla+NwAZEQo1VkiWJSsmWJZsgwSJhgTYfn1t+t7MZ4WcUrnGNfSyZQgk
eHCa3eSzret3mq2vbqYU+Ra6g6sI/cq3PnnddAysNJ3JrjMGlOGI0oyAI3uMJxES6bQ7Kf0bluKq
efs5vwoUKdohwAKhH4riPn61xy4RblRX/DBWqv88OqohUDP2799e5VXqta4CzoQH6BEC+Wl7N2oX
2HrVkh/M4NS7RHjupZyWeosW13v11asYgcIdC6FVgJYB2mmnMSIbjYDMGhovTQY3iXh6nGqW5BSU
fNsP5Tvx4fXGwHJdm1u4QXyILpysxko5KaY1O3TjoHN0EDBpbnTwwRP9b1sSov0BfDYa5NgUukr+
y9MopgkqefCwOPBJYcjTdmI7NBCNeftNvT4P2AVEFNGcQDcSVePLVRw065QvW9xRHW1y5B3lXnGW
7d5e5RePba2YcHlgjo129UnjsS0TldRjWeOx1QErtMr0MV1A5yXcyNIt3l7tVRDH0AR3IHaUQCMY
E42Xe4poNcZixL3rRmwhkYCyWtY6z50eLhw+qB1gmO/pLv5ig7ijANWGLM16N54s2SNWxEtt6wNg
7npPI4vR12ydBl+XpcPj2/v7xTvL1ukJLuKVifgDPP7TtVgmEwtdpiEapQy7yiBOfcdDoTa/vwqG
rz7u31XF5fQpokdSOtZJxGHxFsDkhONsoM6h3nlXv9rLOn6FbiU+K/SkX76rknFPQrhAHPw+pVvw
U+IvrIz48Xf3Am2YEDCpVYgcreCTVZxM14xHFE9Mh8ASQxCPsKF9zwjzdUjHKhFeCshikLM8/WKX
xF18ZaQ8qCZYdgKsrk0218sWglN2Hzr+RFroh1/YVsTvwWBeH/lg1SNAQEJFshI6Xj5GOnoaoONS
HJSXDOOt34mYfwA3xp8OHUpJeTf7un+KNY34bwu9/3BkCKCigqkhOlzrr/bTaTS6MR4fjTo0ZTym
udIZjOhgsvv7nxim5xgKIWnBG4SA0ct1mmqmyZIydaAD9FoAsRd5JCB+ljVx8ttBcZVcwP2Fmwu6
radZYMCFAmzbqoPUS79FdyQ+KG7VOxnf6z7pquwAihSkbpBXAGfzckeV4UHvOI06DLwez+I6rLdl
4tAdarFq4486LoQALhX98TSfYDy1GdIx/CAR894Jz6/vULD28aljrr1OME5Pzwx9VvQpE3XQsNrZ
ja2MiRhLuQmcjhZejTnab3+O0O7CK0Q3GlTt0/6+YGE06Y7rQ9sNqgD48EbC++L/YVOoaXFfr4og
r+aw0m/CJhW9PoARw/IlyHguMwpKqU/1RiyuOXt7U7/4BMESBK4Y9QMwjqfFCmqKpZu7RB/wpQQ5
bqdgU2G6vc0agBzTBZ0F4FTZl7cXfR0+IR+B9Ac1EsAXaOK9PEII2xQii6s4EfWznEIMM8p9pJbp
O2/sFycEnS10sEHigkPTKdzCA2x4ima3PSgr3e9VLNWtqGN5b2Dwt/F19dvQVDDFQHHCVQpAE3Tz
TtKS1O/GKBhTfQBcPThfJbW3zTilhRu/14t8NRrASggraEcieiFhPcnDu64F7pNhZ+jCBBvDmnbI
UYaAndT6NXRMqka4n+IZxO1sKO0ep1Z9fvsd/uLgoJkMkhegaAigp2090/vtsCzcHBDiVLBBuO78
TeCNvTjPlKfbPaQNnFup3Ei9U8//oC+/KLpW6AwGpLg71gzwVEG9LCsOTFAfHZoWPhoJ7qdIQ0QV
4geanUP/s632mQYw6rKEwHn3XSfTkuzcUXDzUSYLaGekVvESf/dio9oLOLRn885OfmtWTo8r928/
qNNDCGoAjgLe0YqvWGunl4e9H0E9GBavOQyJNMWw1OfMoQcZsgfMjn+3T7QuBgAOmjhrmfZKZ9X3
VO8lC5eHUhkPjq/NAA9W93erF6wC6WYEqRXKhFLpZEum0b4V0nYHuBfGeRQ52Q5H7VOUaZUDKWHf
uXJOD/u6HBB7KLBRWGBGtz7hn+5qHQK5maazOVTaSXY2xBXTZIO3AaNqyMd0anZmHtNN18Us9+e2
fCeKnEYrLA8+G3IkZEe4xk9Fb4ah9erFaHsoB0rRbgXhoaPusH37mLxeBd/xD6UHREWE5JPYERvI
/wYL6w9QqUmvWpDFxNkk2vG9BPnHWOTnr8cH1R0GEfC8WEeq8WmaEJvGkVnfjwf0beCi4wd8Sncm
W9xz6M0uctukC38MI6f1bsoOghNLAfoS5GOBDLDQSkrd3rRoLfig+DaaVXd8CNxlB14bn/J0GCEx
Mw9QmwHFMuOc9HWcLjtGRfxUJ664qyiaBkR0JYfTcsqyzzO0YEHzcZ1PQWxi/ps5ETaLrgHKXgC2
Vt/Bk2lKUIPqN7VyOqjMOfpDWO5KxeN3vvBXdKV1lRRREBICWAqf+csDGrTMT0WlZ7RMB8/bdFNk
Q9IC9DYXiyOh+pRNE9pVzmQzqPWyiclDE+Dr3/GIpWYLn2sOQZYOXT4yQdvGKTBoCsbfrIxW7wWc
ZHy2GOyiiXJS7Ok2HdGNW/RhyFLk2sJLPjiix+D+xzn+j+fpf7NvCkUAwPbS/Os/8ednpWcwH0p7
8sd/XVXoZhn13f7n+mP//c9e/tC/rvU3+dF2377Zqy/69F+++EH8/3+vX3yxX178YSNtZeeb/ls3
334zfWN/LILfdP2X/7d/+Y9vP/6Xu1l/++cfz6pH6ML/xsCa/ePvv9p//ecfPyBP//Hz///3X374
IvBzh8o+f6k6+Y+9ab7Ir+bVj377Yuw//0ALPfwTRSM0deFmso578SLGb3/9VeD+uZZgmE4jtGIE
hCAhFaiH+DE/+HOdkq8jQSRrqwLXH/8wqv/r76I/V8RQCMcGQLRWCav/+i1fvK9/v79/SIgzq0pa
888/Xt5XuM1XnCg0BtEJQ6n+ykU8zmyrh14uH6JJORvRY5DWAdIrYSZbMMfh793m62Xx73i0rgcq
JrJpEM3gQYqw9PLj6ULY1HpZ6UMTq2rIirECIk6VuRli+Lz6R9dr1BZipHyHa1OIzw5rAwJVl/md
zPskMOIXAWwb4RBQpRUagK/l5S+iFhFbVITqg4bGT7v4C6GyaoknpvKiNV+MkHQHT1i4AodlctZ1
0XdmRmQUaVCEUw/H9cTc9AqkcxGMdwmAIgRdUe/WD+mZ5a7aMiXaou0g2D1YNygsG6r98ujDPotA
hPs9PEtwkiZhP8CxQYwcdQQG/6jYTmKfjtpSQJHFvxJQiyxBwSf9TILnCEG2MtvQP+/ds7A5D+s9
s9vOnjXmBiif7pBpiJeTJDyLnDz+ps4xx++6HbzTTbpZ/A2MQKc6x37buibmSl3N6pJX21TmjSXG
ITIhLCyiDdvHbYERFQtvRUY6RlpOYjg5fo1Wvu82LskCtDXR8qx88I7NnM/JDr5F3nwV+uj17zGA
nK8zeR87ggTqWQI5GZ8BbJtMMDQv6Jnq80TnUVNkA6YKOw+m8uku6LaiLDAzX5IiGQtMPZqYYCop
wrzM8qoq9G1/gMdHnJLmRn9KHoNHTGdmkJoP2UhckzO+BcCphpU5LxTKSE6cy2Eb757YJmMEiCDv
Qd04D1lK3Ay49e0kttTZzOZ5shuMW1V5tQS5fa460tJ8CAtxoQt6bN0z6MnUDZkjUovd3JHII/4V
v0r2kO3+CI540BP6zSTbFFXXRNQFe8Jbiz4a7IqfzUneCpLcBSTe0V24K3e8JeVV9bCwgs5nS7vn
imTX4/2WXmWX/QX9MCckulMXdttcTp8hfB5eSZlbBrvkgj3B6hK+nefdNtrT2wZ3DicQLZr0FRyW
JmBcDoNDvJFkRSxIfZ09NjvncnkUT/IqjXZCF7jo2Zbm/m78jr4MvWkuxzy7zPblxi3MQFiuj/M+
3U73LO9ymscb7HFf45sqSQNYLOxUCMyv9Hf+PZsI/w5qL3f3A1xOzjvCtuoCCTo+vuXAr9C4wwN9
lDsY0e5bC437vN96ef213qvPM99lt+klBBKuhs24z74NH5oP2Y2oiANK04flCz5bYN0D0g4k6kh1
8DbyRt6EdQ4R3CkkVZ3zEGT+PAbJ4O+h4/+/BnEN4ub5n6/BD9/Gfxy/fVmvwJc3IH7qv27AJP4T
0w+07VFGoIBbnTb+ugHRg/4zXWMV2vpQDoU+0k8XYPYnLk10jhGhkcOgyP73BRj5f0KhBXcg2nkg
UK689N+4AU9gYj/mFgDDAuaD/jGu2lNRPt+d1DxIbh8bWA1uQficH0Z0hBCrtJM7sfU/x8ZKr4Cl
1XBFaZXc4lIvv4w2AqA1yur+8acn+PcV/fOVvKZmP12RmKPAcXfFggDQCl7baZOmWkrqjfDKfvTE
kF6MFRQVAXpo8gngieLtpV7WWtg6kGHAQAJziQEf1jtpLFSZnF2RTPyo6S4V+0WkBANQkvYtmafN
1Km8qd6bGf1yTdRVq6YApCRPO9A2ymY5pVjTEEPUrsqXnG9Y4Wzf3tpJ5/Lvvf20Dk7kz3VklAzD
uLoaHu12KuSWnbNNu//iEqd4V274JIn66zH+tNRa7f1UsrZgLjdBhaUS4mBTkKvPgaAsqvy5Lc5g
OUTWoPj29pL11fx8SoBIAlsEYArwV0EvOh0XNCAB0Y5z/6nvOG4yLlN/z3gX6iKWaMTtErfTrEjE
EG3AlHFgNxcrhSsBSVmW+wyqw3k8OWzJdaB6QUDN0rjCog43tUx0AJVS49ZBznxYYG6pGZs252Vi
4afi1PV1kEjakWVU6VNqITNMjJ6miASzBxu9BTyylnQ6ih+pGOIzDB2ge2UhIbeQCVnMzlTLEOQ9
PqCWNNSvl50zo8W0acA1e9bKNBKOL8Z+NXADhCkv5Ju7zZRyWhM5Un6nJzgr5MDGzBMxiC930xzD
Z6Qf5RwCMlThPm/8GBP6YIyqbIcO55LBWJrqmnANS6qcqR5YpBTYhLrwrOTmAlN1bUkgPH4JeEXH
cgCI+rQYhNtOOQTUdUREXC2KLGb2r0aeYcvVhB78xSKob1Yz0K4pAEAXtzMY8++lzesBOnnZa4Rc
2X8IiajrXh6wrMyyKhLd8lR6i91ByXq5HKDE+05OfBp4IJayNvpX7DHIrUAXvFxlDhJba5e6Txqi
L/lQuhUB5k3lWQfPmLeP76uv88daiHGrL9hKpVmjxE+fjEhKDt/KxntyR8RALKaREw2DJ13SGrdp
NjZuxcdqKqu72Gb0GyjvnU96YCWPfUK9cPP27/OLra/F1g+cA2SzT43KTNcxhOQZW5cs3kagLm+p
Z/VZNyfL7/W3IJiFSxCvEaUd2qRoHb/ceZlSzvxeikdEx2ZbV8bJe54CvzFXLA8p5XkSI19hrsou
DXXFp9/Z6arXtS6M3j8qS6B4Tm0T4dnZG88TwSPjWpIRKtWgeA79JoJs7Dsh+OWp/bEU2KTIICBH
F2EafLLTdJzTEvot4WNb9cFhrJdwmw7te+p6L4PvX6usRxbXFzqGr0jZhgUQUbA6foRkNM+rBNhE
n1qa06WaLzIdOg9vP8DT/s+qUrLyK6F5BxDUinV9+QJN3TWdXVpznEflPEKpEiL20KOJPooOMwYb
c0h9TuyOgqZ7cA2btk4XtA1B6R/fLDFkQEAlaj9PoXXfOVkvDzGexCobCzT2qpOHqd2Pb+6nb8qb
WTdgTm2OUR8jyHo4Rb2JnD1Ass9vP4NXbxYr/UANQksFDbfT7lIngMdSemqPdgQ/IlF+jdZX8N7U
9i+UwL/jHnaEL2QdpaJDiiELxIFePmqrUxh5qSj4gp5Z/SQ8zFZ3TlTyhVS2G+RlOCA/IdSJ+5SA
zsTqzZJy6ecMmosZkQvQUjsByn4F/bhEdNthTNQTnICcgAyp5eVGRV5Z73vfLsgSOJVPEzovdTFq
jjICuwy+RuCYxsSmsmNXIXWg9maA0yXMw920Q8uGf11YS3sUFwyTCJk4Qbd6r3vzBhN1e6QVD9hZ
GuEO3nhJ6IC5HYzTvaYNb3cVREhHEncO/QBtJVqj0CvrdLuESZPdiSEJr/y2CRWBSJZBAS3jkddk
CpxRb8Ks977yYJEaiZtIhr0MBmUJBPbsNew/dJ0bjKcwKHXnyN1m/exlBVDuwf0U6vSTKhn+Me/9
RuW1cBkoU7FuzoYMbxEmlIE3nUUJq6BAltIsvIKS+ZSRCpwf76xUfrJcAQix8LNAIp8+lHph9Vnj
CRTItIqGa3z0Q5PT2GvqszbsyvNJVH6H23jhJYr+QESINhgr5LBNbdw80C5GuJOrx2inITiUkcxn
qOvgCiW9QyarfiApb2m3S4yGoqETTJ7NFxbWDGJrspsLGN6ObFMmKftuElWjvsd8weRh6wHdULos
Q0iNPSQwLlrsuehTdySwArC2qKJ6aggbEWtBQGH3S8zS27oWYtmWEoKGJOpZwAlDVL1bIjbeC+XO
TS6TLrqRLOvEhqtMgCU/wniGWJqED8NiVFQEBi0FOLt1grhNz9siAb+cFU3Xt9ugHbrmxtNsDqDr
RxOzhxg9H4olaSB/Ba6i6Hc8FuV932btQ7cs7LmeMxacQ2uivRinsKYQATCreV8/Ol+HaaolaYMF
SopupbJPS+eX3yfBS76hsLxiaEgboCOFoyFnt8BL715DO84j0dSzhCTCrw9OslqN92AmbfsVU7Pp
oY27Y4FZ7uPQWkXg46JwPcEhSOYaPLdtD9F3ms9hAh6qKuMY8n+DmYZ9g1/1ZqTGP5+ALhxynaix
yiHL4escgxvvoKXbLZsgQrpp4FYXbqHy2vI7IDMy74ikNa2+1sgx0w+2YeU1A0z9U2SMh+zAhYjk
pYRNKL8ErnSyF1U0jhNJzcwRXufMvWBOJ9E6mfyphoZfMg6bxVK0EaTh4x2LG5dvMjuFV2J0008Z
NdmjdjgSRbRi68+qy3BK66CdFToS1LlteaqQJlq3ua5mzzO5lTK9gTBW9A2jlux7wK33YAT0kEkU
dczfd86CHwBuIAafd0ybsqidjN9CNx/o+w5CUTcYUqMZopicNr1U05gHTWuQ1kJ7r91Ab5OhszOG
+jpinbkKMTqo8QDbHnl404ATLKox2vA0au4ctwe7MkDbdINoNtwEYFU9timFd4agnX8Dt8fqfmhF
fzcvgQKqJ2HDrWNSfiztGGErP+wPEjB4Pg54WSVmyKmLL9KlcRFFtbeQuU+Gq9RRPiWOMzrAisEA
Alm2HDo0bobQPA/jpOChkg4YLLl1lDzpepaaqHZ2QjKYBcgySNCY7wngPkULy19aiMVprtrYsR+r
EPOZXEN390A9GYJ2NzQLpDojYJPKvvQV7L8TvAkJZcmbQM0gYiUBWFoEz7Jd4acD+wpBSbTCpkAm
WV52PUoUZjEmxzlugkMbIa4VoCO4n5lbo1SvsyncgacU9yil3bDJm3IS84eEtV5/tpoSU3R/M0Aw
BGX+WTQiw77MxGRQDPhADxV1nWTjOUKWHxQyCeAQAyG3Zsppy7XeDA26wuibq/ghxkQoIiOjznWL
dKvaiAAYj9ypm0WTsZLNY1374SdMIOHYapyuqbdt482gFVYye7QUfO5NZsoQtsQ8G2ZiRwi+kRBK
8G0eTs6C0MiEum6XVTAKnE02opFJhUuqltmGTI0sh2JwuIVOt0dnRDlhjATTTSdeHvY8A8BkKt2x
8BdvPOcB0BmbUfv808zx/25kkDhfG08hhzLOKGwe98IXZGGgkpFWpYstQt96HZ5fXMkcTNTe5OWS
wT/TFVJE+RD3PYAlunEvA23bx0k6YGik0Sz2Yz93UBIMus7fNmWi032gxICgmfESRqgT1P2IRLPF
klDDYHI7YUCMlipLRUymvss44U4MgfN4mOPb0KnZs5ATiksKih9UcnR1K+upuqsjF1KyrKLdJdpH
aPfNfb9mu4tAN5gjCZ1I2BmgKAApQhvUdzi96YfIXAd1o4BPN17yHW2hxc2dkCZHv4YQBPr43fIF
BAm7bEcxTx8xzhs+pdOACWfqdHMPBdyWXSdVGH+VSCMMgbgOvK27Vng3dWniZ7PQ5bsI2AyPcooY
2MRtq4vQprEofGZRM7Myne5cMTJv17MW5W1kMmhwmnHWZuP7XTPuWeugB+wP6XFWHFUvaFDjXVO1
lbvBLiIXqJ4E/QAgZZdDOOrwmUFMg6I/LVFVz81onng/m2srFfq9gNY25WZUA32CmPuMR4YRAiwj
EjkUQLW0Nq9Mx77C2ct+hfxQUxK0JervqBXmC9bwcGPVjQwbiLqolqZya1DsPZjR6XC/LgmPdtZP
piYHubb2CFdxchWJqiw3UcogOQoTagUB8VQb4iw91Hpbm2LPQR3FT0qq2SNV2idntYlpC3OCELRY
WU3sWIey+jSWo6gLkczm1kDopSUDdZUtcGOWR1vK+pG3ZtWrrGPxBckSfxaDnyBwqX7yc2mBvI1m
1upNCxZCvYVgPspLVg7Zg8ddewhWaPMGtyIP82oKpr0ozXi5+NV9FkHKQUlW3RuJWQy81uzSbRPV
gb3vwbnzCIEoUNBbBgLxVrpjfzvLNIECL7JO2N5Nzijx71JEAobvpCSeN03Zdmo7a/OA8+rK76NM
YIThwZ+tneqWIaghTFVeRWMCTHvzIR4c056HBlMxgMTYhJ7WpCEMhFM72bPVmvFMzLyHlHJMrxbk
7yWEk7X96LfgXeF6ihAFoVFBGC0llIaBZB3U0OOSxvArLLQYJkpA+5oeQnyndR74rUI7C2K4uc9n
fhk0mfuxXqyXFizmo492Ohx8MQFnswv8iWXtOe9Ys6WdWUBYs42g176qxRd4j8cuBh5DkJIya1Kf
uAvFIyhH2k5PTS0ZOjxi9CclQTiDpewOIlhi2EB0hQfIGByN6D/02UMpW3UAgtte1dDAs3mYDqYh
We0M/pExkxZQforjSxlKCJM3bgvt58kfx7u6WyDp5ygFXpyXds21EyK/AFEu5GdrXAHhrtccj8iq
Ue4ob2rgHdq1d1XbTu0AgkL4cEeoWAEM0UVjTktvXLauMydPEqLTBwsfDYQoXO17p0oHRBJgKm+g
c2ymc2gSp1AKiyzbg2FvNPjIMAe+ABIO9uQbBmws5YVO+tbcWBdVHIx2w5BtHUehY1YLwKgxptH0
uaphApujBRJciyWsbe53PTdnvk3MdQMcIWC8PsImxnIumlSy1TLLvXD2l83sdGVZlEsMRrBvgbBB
E3Bwt1B8gpOymb3PQons2dUIB7nHlCs2XeDVGCS6yEFyZpJsycdGQOE6CWWvianq4QpIaFwL1FQS
/ykMZK/bLKmJQxc5bieA9pGpd52eizhF4wFAd+VcQ8p4mbYtWJcubpJ0+AoKZNkgAUABht6cdfqz
2PKRUMBmUdhoU7cE1kB4D3oO5RGeVOUXyly9j1DDxdsWjuG3KeshVgXnR4RLi/rl0A7DkpIK/pYV
fL3n5FtmaahJIyV/QOVHwdfqMKUC5rg7C7kMC78HgYs0iFiIwyxwnzLF5rMZUuS3LT61TTShEAYg
Jo1vcSjSp7hOLpeqLFx5i4EwSMgckKZPqGIx3KRjN4wXuIz7L770+4ZEMx2u084xPUytSqcqGt2o
ex8hjV7NltZVlYeDA1oNLUfGCt+17J4Zr+ouBw01hk0ADgTGdVBHKc8xpPevU3Do1cUcRUOV64pD
ZRuNzYxQVMiQCV+iErizGIcMAUh97TuB4A8/6qhFyAerhmgMPMCXmlhGSVdGw0OJjtGTz6cQ6TNq
WBB9+j46r6pyfsBB8DEzDKog3A2+knfSQ5+ugEKXmPKSB3iqrDb0RmStuot1q2kBId3kAmIFDSPU
duJmqdzmI6pScXTD0U0IBQHsQboS36FldXeP4ry8d5SWxwhQx6cRqsP3A7VBRzSqY9BXag0EctoP
0IqLYqeDTjd0ga9hc77chcMgnmZ8OCNBUhA9DnPS2y1QtDGmgIOdKkLTjJknNhn5DHx2Rs9Bm6Hu
hQsUxphb4ElHqD3w+jN+ie5BOEP8kU96uoWbCgJREtfDZQ2FSGTpCUwjiC5jjEeAaVU3wgQT3ooo
067wO6+K92VSlTuhmIPaxs6Y7qoxmOCKt8zPCurkLsPnX9Am4Bc9uvrIDSTUJHqOaEJkWqGYmW1g
QjKbJfrU6R5960qxbGuBzK4IBlgYa1NAD2WhS6FxTtXsAk9Qjww1fhmYzwbNMMxTRqbCq7gqY29n
oWFgL8OUJRrT2Bo9xhGqxQ88Aa77k29SIa/gXZM0hZkXIy5KIBTiTYtfNNmkfTfcJlOnkfWLeDT7
QQSD/wAZZAzKA2CFYpKksOrdeLUcvldyCMItoA+y2pZOUsX5XJqF55DYjcd9REOK7iba2ATzCvUp
TDFzOzA8tLOISd3ts/XzymfwJ5/GpeuTC6cae28DQrk8R6+p985c8LzxEhjMDbYlTKl7soDuq5Ep
pTrJUTTj8gug7h9tlc+jaust4WTP2RQsHLDmIJBIaSZXnrM2zOojoFptl3MRzlHhxKyr9lXaTv2e
CU+0FxmntP6IBoQM4VoQYf6AB5IsZ3gvybhtnPWN08Wu9xsH/cnaVdF9AoPHyydXDHcaRLDPqI8m
IAOipYGzsB8iyXMhI7ClGiVOxpH45INAL7aoATW7aiaIGOD/NK3YJeXUeEXGZoxnGmR9a2ah1Me6
tPxhwLHCXDxOOAZNdVTjU9CVMmdVWKPOhpclEiuv7cN2h7tx/iQjD6MOELSHG44RrYSwh24fvCbs
WU4bHIoLMIbW+hLq8NGF30D0j5haRp9TKNuP+QgnzDvRzC7MOnsBOND/Wp2UIy364BFNRvVNw80S
YEG3Cr7+ZosRxDJoK0boD4N1AIXwl62/ZYFKgV3m7LFq4nEDnFq6UY33ziKvesc/FkFHHOInHiLc
SYe6bmI0aNC7fpz6BGjdNADQJOomkvgK+WrP31O4WdFNJ/1MNJrwgNCrhTX4qYDolFTWpmNFH5fM
LEAWjRrFXeVeoQUqt3Tw76GRNG+daXkPGfl6oz6AYiBxIpvFszxVeOlGG1axreUxS6zcgabSXTjI
MfJOLLQAZ9re/Obbw10Hp3XAMTGgXFVYXr69qPXgSIhe7BGKystuqsHWd2so2by9yuuG98+rgNj0
cpVERePMggA9DQFNbfCaMPwsLSTxS0f/nq7i2lsHqBstf/Bvofp0KtsCbQMk3QmTR5BGMySpTXs9
w3ru7nc3tCpmgQUWRVgFJK2XG0L/x9JpaeTRdfCpligSUR6WTz3asPnbK/2ig/9ipZPPa5pa2Ai5
Uh6dlNl9gKZdEWT6+9uLvDp1K7oD7sKYdgH8CKjsy+0A1py61TDKYzOyetupVEJuyW8f59YEH8Z0
cfZvr/f6PGAeHoOmgAkXoByn4p4NtDX1GAp75A087cpFfF0aB/pNmAy/N798iWP8a9aCBBVOPlD4
BKHyBMc4oZBIRmbMsXEGCtyk8s/Q8ZXXSIG9M6elI7xhlvLKOPVw33Qd0CN21FcLfDi+RQNj75zO
H6p4LwLLKiQeroAAjEzwvZ2gGWEDs/SpnMdjCTFCL6cQ8ZfwWuHxDnp6IKhDqKX2N9Rvk7OqRW+8
iI3R2Rb6NuwwDir8HFPb+rkKKc/IOGRTv8lQiFJ00rN5L+EO3QHiLT3A65qenek2EFdOItnXJhDO
dRrBqKeAZGDzyQmkApyuQwMvn4MlvBkQlK6dmnrLOyf4VSxdt4yoDQAL4O1I2V4eLp1Z6AqMCUYs
uqzyGL2svEemsbW8XYoyjcrPASQEvmCw8p7kw6tvZ701IJW1vv0fjO6XK1NRK6wRp4+VqLxLxSfv
AUvV298+zJiyrfh9DNlgHnfy8SSqheZS6fXHAOXuETlXezXEHkS82+g9pdNffDeQ5gBRF7h5sPx/
nK6fBodQtRBpvVB7bCK4XTuwaslFIh9428l3NrXORl+eU7CBcUS9lSMJ7O3JZwMFAQZRUrkcxy7Z
wJMl3SAbmzawKvoW84qf1f17GoGv9gadilXjZCWTpFBZOrniq34MF5UG9sgsSpmo8T4i13NJ15Tm
42++MKyETzBdNwcUxQ/Ezk9PcUh9RzYtG45pjzYHrepx28+hl6d+Qou3lzrBrCH8YK01OUqQHGHg
eyqjlszoYFGd9kcIdy9QUFP04JloyhvhL3B/hKaAbmGguIT2cUKx9dmBl/uZU5VR4VZTfP/Ob7M+
wxdvFb8NrMagxAROCwRf13vgp53PEH13nUoPR45yhwz/h70zWY5bybLtv7y5lwFwtFMgGvaiJIpX
jAksREro+x5f/xaY9eySCD6GqcZlNUirVEoIAA5vztl7bTz8F2Pv9Dv6eDQvR9X+5seT7zpqbX6z
+lLZcvg0HqGXKFQBnH2sNcrT5z/po7e+6GSwKy17nnVOjrCagdq17A9dp0Q3epYo27AzqivKrOcG
2OtEs7r712wRRvSSh7amZORmOfSD1o0HYZloi2k39x3iQUcmqIUsVM2OzTHA7rTx0XY6TrAyNZx9
bRS0pdM2G+6EVY+z20Azil2IjyiwFKvJ/+jha1mNk+0VFSaOXDUP6pfJ0f1RHYR4TONQObP/OJnZ
wF2hT8FAA+RoETm8f5Ha2PszUSjjYZjzfD+Ry7SpbT8/s1qttOqvo3fR/CjImTj8ncwCKf1Cdcry
6ZCrYb0lBw/tfzmXu0qW2TcCmAGyZi1xIlml3llxVN/Pnc4Tm1BdT40NZ6bNuuvFbXrBSeRcEOAy
WNevE0gHe2SN5gK+qffPQNXqpI3meDqMKhBRJBXZNqyCp8rnGyPW6Zy/8aNHjgUEm44OJBzFw/vL
ORTYl+b2dKCKThfOH+NtGYzlmXn3g5tCHkPZhRVTXWRX769SA81SIq2cD8JUlkJg1OyLKZKgY2Zx
qzXq/+Cu2B3Bt8AMv4RErmYErRPIHpxiOgymIq6EVtBBtrW/BNousyBUNui9Gl8dnpLVFgBoRpTB
qZwO1TTzctJe/MqKQjuz0XhNsn4/IrCrY67AMIKIiTf1/uGNhjbYlROrBz+26quuMsYH20x8Co06
zY2MWtK+rbvsUgUfShaf7h8Kanmu2cj0JjLyihoM+5KJEs6ttCPpgTlCHeSo11D+hk0+ECPx+ex3
OqbYBEOQYGOk839rYAq81DL3haoeQEpEu7LKNDfv9PDMZ3w6x3IV3gEUKlTEJzyvWtiyM31fPcR4
1vfxwqibar/aOO3ZGKXT4YtojqlJX5YZPsnlp7xZYGJFtk6slcbBNqg7T+CpvN6qzVuYYuMVXWK5
+fwBnmxTGLNcSjH5YJgKXiVgb643qWGHyEZxDty3urcSo09poZggMeq5UikVR9O+pFby8/PLvtYb
3o80cJOcJih4sJhgknp/n1jjKbDWrTggEtIumBVacVfCC/KvC0b3neiT4LaYkrL7aiOTbeiphsZP
XyNc25vJfzo0Oj1aT/UdqoKf/7TTIbX8sqV8gPmbo9VqNxoOwFEdzfAPLTKK73za4Y/MOgtK+uC5
Y5HjiA28jRLxmrTia6XmizYWh2RQSXFMtWpjBmpFqyqsq7vIjKK9HPJzSbYfXJWhxZtk+UamuNa9
qpX0g7yiqcAJRlwGJKv+TuC5P8VpG+7VLje2iZOeY2udDumFg7fEErLl5m5XD7QB8+ikzpwdaza/
l048omVOa+rGTYHhR5nOMQQ+eIHOEoGo8Jb4j5OzOKi/Pq7G/MgYY4vIunYbITQ7MyecXgWHH7pW
BgkY5xMqNk2wSqtbszyaxvzixARPKE12bjFbTzyc7/EOLjAoynbQmlZbenopGqGUlnEsfeuWicm8
tsJZutC+jf3fjXos08w7qH/wqCxBBsvtvpkHctzSask+9Zi1dnUN9VT3xiDwzzDdXjPu3n72y2UY
fRz0mOZOab2WKpBKdYyFORoydIKDow2XpdbH0U1lCeNmMgPcUfbk9ADiZUmb0EbQsXGM3qhxqdF5
nodW2825KoXLESeXiEBCZz86alzu80hpWjcakM5vRKH2X53Zdh5rRahsNLM61TiuK/k5U8R6fL/e
E+OarwVy+anAu0+KjuMzj25YvPtpsZ2yobpqyWigY36OLbQed6ur6auvCaGg4+cOV+taNd3ItjVA
P/p/ifdZiLMMp9e5gu4yMXHvhwN7jVbNdCs7wpAWXprKzvOdqgb70f/+fOCdDHEIx1hzOYqbIIuc
dXEjbLpgnoEbHAPSyd1BEOtK+870ZswGm7++FNZR7FcQbqlmrNe6jDCcNEnH6JgrIzTVhaU7V61x
xexunllETo6tbATxMOBcYSVn6lvX24eYU3ef68kxb0WBQwTQFTRZG8lrWyobQ48ERx+7VFx9yv3f
vczHjazlcBNOYdG7MT2Ov9wprX/Q6gMXQWMmjaUkR/QmNKkIQr4IUo2t3efP+HR40kVc5qolCwVs
7LICvZlHatXO+rqUCY7yQNnUTqbc23Iofn1+lWV38H4aAav+Cg9bNg+cfVdXWSzg+dAWR6VXRryy
SndDVWS8RhLv/ANAljOmdMgHnsp5C4M9PlPzP/3i2R5TBGCiVMDirM8Ylo5yFLlacaQjZN0UWmFd
QlE3ACfHEByTkN3T5/f7wVN9d8HVbonAxAoxml0c26TL9mZAYGln9/2ZIXKyKWOMUFPFcMg9MZ+t
gSSGOaL19ovyGCZl+LMQvo9aC3uzMREUX0LLvQxVnTYzY5SIBlOYXmwaTuEicJi9mTmfiprhbD+/
9w8eNuA7Vqf/uCPXSX9xgwSp0/z6qCNFvkmFZTwSYFggp0vV264N/hKry9QHp4mFF1cigwtK9fux
laSdFcUcG49o8wgyRLd+X1XW6AZ2rtyWeuTsPr+/12SL1WCme0APhFWRVvia9yXLqrAk4sijb9Wq
sYuzzAB01LSIdNreDp9FMtiPcEzES5uMPW3yuboImybFgjf4BASPjNRNxZp5abA9Nt3IHBxlU+HT
UtyuSIyMfyy1dnWZD4Wrj7b1B7xNpJw5O34wRHGLUBDk68dluW4T6KMhiLZumiOELRVdht1cF6r/
l3FOvBzOpki/AAHBlDnx9HTRQIsjnNujAZd3C25buSiqKv/re+EqBB8p0CgoENmrzy1KB7PVUZgd
zblJPdVOkg3KW/m3HzUOYQ3nKwGfEKxg6L0faA3TfRTJZD5mHPV2QMB9EGV1dObzOZkqweos6x0T
5nLKWzzJbyfkxV9QK6HTHWnfiGYbhjrOCpnG6tYP2vo2lqNyiXBsSLeo1xVchk56Zqd88gHzC9Al
4o5a9kcM8Pe/IJsnzjlS6Y9tKPTrqR8mRLkY9rVsRGaw6K0//6DeH3JYc+kPAYkiOIE6+FLXen89
Ne+6JjGrGddS+Q/Sw6J0zW7GkZ8a8sIw0EiEoL3OmbNesRP/fsb/uSxzBmXYBeV7Uk1DoEEMvaHO
h3aS8NiIOJHYLXq0ogkAKBVygxVdWVYgUJ3KsFcuTUzY7ODiPD3Xtnm/p3r9KYbFdEJXGhodeJX3
T0AjcyvIdWpgBIVnKIjz2VMjCmFQrLu/cmK9Xop75RiPm1WhobG6VIt8NM1rEz8Dvo59gf8CfUro
XyB6PHcwX02Ur9fidMBo5jQJCtJYbWGkL7K0HlPlQLo9UGFjnhJIkD76TrblfbQdtKB+6GPUVxv2
eo6B+LUPJIEraXWjyNnXNwWaqws0bbgoZFAq8lq0efUlN8iQvXeCJLhCTSMehEor2s0ZXQ+2XjU/
Ph+e7z/I/9wF8woufEnVkBCc9y9nisx6pG3C8DTVxsJU0BLRqDatV43DRMLAoNzg5Kh+ZTLvb6fY
ys+cwT4YHItgYamPMvvQb3t//WhqiK+V83zoVbPZNALRVcRmCT9CXZxZ2j68FKupSuGS17be2/dj
3rairZQDgUeoQG0xXzp+igKqwa/w+VNdPurV18ciyveO2mSxOK2eqky1SRLAqR4yxI6bCO3P78ZP
NI9Q2TqHUJLctJVwrkIljM+gw99Pb/95n2SRA6in949KYzXBFiRU9wU2h8OYVvVzzMqx5X+tL1XQ
8HJOm/hcR/6jp0pVg+AqNmlcdPUC0SWGRjoLPjlcfxuMM/ZVM4T2JjTU+szXfXpvi22XRd0G1bAw
mFZjpScJp48qedAzplQv0aN4J52q+onpHDNPFObhP5+/x5VdenmcGi5L9qGQvBDVyNUlcT6CaI5m
5WDHdW/telsvqy0OoPDbQGr9IR9LtL5REiVfe12WN8y5+Y1lBLFX8S+eWUlOBxW/BXgDEb5siPlg
398+CsOe/d5S98UtCGPHjtmYzROWP81OIqyBcfoQ1SNyw7zUnj9/EO/3U6/PYSmXsXYulIwTGc5M
UHdgtlIeAjvor9LZTzeKg0r286ucjiUdpCL9GIYS7IbXGIQ3xzXgG3OI4c45aAJYjzI6GkkV/TEA
sX9mKJ1eCacuY5bZm+08iMX3z1Ibm6FlrouPdHnVjQoie2fUotvYImrPnWNOnx1bXoVEI4Qi+uL1
fH+tkK581TltciwDJ39KRlpqCAi1bRAggK37oLhVcWJtMZbqj2Iwdab9VvH8LEfqiNnCszrksJGo
zu2EPngGgIzh6S0ubsity5+/edqzqEpbdFZ6HOw43pCy1nnF1AR7kjLPLZYfPQI6CPDUoH6BY1v+
/M2lkNuOIUFI2TFvxmyvzHmxLUJdvfx8+JxutQwc4mQSOuAvIb6tPtbWb4Ab5CC0+jGVNzU1Hvq6
yoBLxIiQw4/WEzKHdvP5RT+4NTzZSIBZP3XoJ6v9Xdlq6YgXpWTf3Gteq+v55ZTHf7+HosgJCH3R
pTAdrac+K1QEcMO44gyQ+l4UVggKhNB2eeLHZzbIr43W94sXMLMlz5WzBkjQ9YxuIuTq6rmjYq1Y
AdYfpzWf7UCE19JPxi+M9Ipmu2m0GIlUA4BCiggncu0JiRic0BB8GL2KBPtBKgCCDL2k3V7OuCDZ
/eIZya1UdQc5Nw/aSJDkTolN9cqIFBl7phiiEsur1Ui3G4kDZD86Kn9yZP82zKzU+DFSciABhLkH
79JyHnJbS2IsQA77s/Cz7ikrDX4jcojOq1XLeUD42b903ZLxKZM4LzeORtvhEsmi+DUrWam7WVnq
O0Xpg8qjnNDjnLWrEvKiwm1GaIAyF+XzMLth3WrXjYWLmq6BH79YfaVhE8nleD8MObWzwq+LcWM3
KkbBFmh1DvKrNsR1i1dG8bIiUULsK0A7NzEOW+FpSas9B9TmvrVBOP4pDAy/9F58LN+jlVZHY7ax
1NetYv/KZZfifoaleGvm9khgUJsAWxutNs43fRrjw8xnmWE0G2fD9OCJBjjBUIW028xeCB/Y0OzH
fqyzc1XMVWkR0RKrIhs4QLgLKJlv6v2nXSZIZ8nWy19sUkq64E+W2Tt8orP9kBcgTHJq3TmxEb+S
6JuKv+Xzj2/FhDi9+uo0Rz4ALCury18Gw72d8LU+F9/12/an+dXwPWK7om5fWpt2//ll15vm9T2v
vvlc2mWgC66aSnogs/GMf+5KkEkMjNRFsm1Outc1/Znpbb3+r6+62lQmJup6vx24V1wglsXzfUR4
m/LYW3yk/rn0j/Vu6/3lTkS+mDAVJfG5SXPUNmmaeZPyR1gJhq1zwSkfHKWYOC0WR5r9FKrXh4B0
1Hqmlrw+mngJiVpGrXOdyOl3lAXlfeksdu1IjBeR2qHn0aAfVliKHmrd6HZwVMJNpbbJbuqM4lJn
D3E5N6G9bXLqVoHSjlcUEbCdlql2CVNCP7OR+GD6pyWhaAvQC6TnOuEgxE85atFUH/OhLjnU18jZ
zULdfj7gPliqKTYhJAeThkBmzePo02owpxEiatVh4J2cwdlMc4/nIZiM/8Gl2IURFQEgDjXD6nsO
dDngvJfsCpzZuiCNwtyoaetcQrGazny9H6zX4N8IdePhKcsa+n7q8CVGyN5Is6MINVy7tMfYgQR1
ft2LGYph3frOt7Ycp29//zBfT+xoraiqrVdsCCAgrSw/P3ZGTXSflAV9Ml96c2SHZza0628IJTmd
Xwh7qLBN1tTVHaoyj0kDc/JjIWWKERzTWBiGycWgd8KVQx3vPr+1D8o+xKWolMwRAEGjWadnkvhI
DFCa0oqgS7ytKjoqSUyAdqP1FF4Vy/9HpEm4rdlYXtE5ibY6SoYz55T17MjRGowV8lndps5H3/v9
a5XdNPrUQnmtMX6slq7orTRa/y4jn+wL8VP+LuMnuhhYkm01yfHMhuxkVFH64QlwxGcAI2hYbWt1
Kw4go2Qq3Ri1+ckg/k2eZbHDoRRflkgCL0iFKs6859NbZr8ED46WNWc0KsLvbzmfcydmL6Udg2Yu
rios05VbKhlksrxo7pN0gBHQdNmtVdXN1p6bc5rlk1mIe2b/yYPn6ovC7/31BzMNMUpI7aj7NRk2
hj7exLNx7iTzihd6uzPknITUlMYogxmnxPrLGWi0sBPIjCPVfMD3QR6xw8P461wXZZB2CxFEpBsd
meVPvcG6B/okABCjUOIpvLBI2rtQ2OZT6wiwDEVW48HK5FRo+KR6o3frYVC+wVOxr7tCdrd97vvb
FgNN42kpxtqCjvvikfL/WFNSPPv5TAfEbLJ4ozLapNdUUxxuQBCpUGthgSyJOhh9AtnPT0IbtBDX
vI+jfazC+VlC4kFynWpz5ZkA5X7Yfo39g6SM9AL6mX2pTn0D79bsgfTkbOqIFGycqXcVv1AN18DY
VaE5w0+/bfXQuJFR0ANzVevyS1Fkmu7Wea7cEZ/Arx/jUV4Fhp49j0mkQ7Fj4HpZHuLfnaEVty4W
ov7Q4Kzbk4oCEtIfMzGdmxpOtg8aDiimWfLnl3PoOk5gDDBOV+OoH2fSQSdQTX3mJUmhm2zmVfOS
3SwCWHUoonu/SZz+EkMsBtpKcFDw2jrMIoLeteirFMJ6LDXq+O4wWvq3aYj6O5Vn0l3lqSPOfFio
1Bm678acjl+G4jG5SexBThIwgCGoQ1Ji6JW4xTEyd3hu6zypHYKE7HgT55TY8PYu0AZNVk7tdb6q
PIRzXBz1eExtl6YsiGHTCnx9n7Zlc9MGTfsrDWPx3emEUV+NuQb9QpVdbbiRU4/XLQj52SNUI7L2
fdeDZ0l9O37G527OblfBIHPzxS/Zt4P2y0wxCrs1GBHfnX1r9HdjOiSIqIYeRzusHpB+pKhhc3NA
LBm7mTiPyFPTpnyGVyTqTVKI7MEc+nHaI6PX1e1AvOLkWaI0YgadnzjfIb2B701SG4ibH7bpd/h0
I7Deeii+cGwPbmOMBJ2rNsX85PjjdK3ZUeZ7YUkEWJe0MFicSUAlU+pk/mpFXSI2QVKKi24wi3EL
Xia+DZRu9DehY+QF9AeQKWT7dM5Pk6SL71HbpMkWQLz9Kw2K+TbDaqntAIGJxu3p0xzzWle+jEY7
PVHjBpzQKwYzXjL11m896bD0MQH7X0nysnv0g0XiXLdpERyKBgSVG2szbCPgIpzTknAA3SJrGNZ6
W38ziqyE/9zUBZrPtDOek2GufB5+YZRbbLMC/FIUxQ9VWhXKbdZChtjEjjbG+9LJnHlDWlGhblI/
G8TjJJCmb0JSbqtNXLXjdJtWpLJ5M2qe41gC4b9zjETEX7Fd+/FhicMSKBCrbsALTBBK800qfmpD
a4iDIr4g1HzsQxfvj5neDqGCsgZ1rzAvLKQGwivqoPgRY2ds3DIRib6Jg0RpUF5Q2XKLLO32iD6g
iHCm9CEsTWb52zLb9h+7n/krqhFOA5IjrXnwyWvYmURwyt3s+80NUWuhgvM41jhe0oi/oiCgQggP
Oh9U5tSzw8gqzYnvJn/UUxfGhzrsizapYHF1cXcxyKZsvSGpy35LDmKYeUonpuQ6s5X0N6Uq82bS
YwN6NHlBoHsG1bylEls/67LRK4+mknkNOC7GPzn6HO/GEpIKuCPgYSicohFkkZIFXjd19rhflMP8
N4iCwi1BO3K+pPObK1edHk9iS6lPu7GaMQTfLSoIwHqHhvgS3lP1LRh7kV/mbVYmN70ZOtGXepAW
DhKKYpdq1xRXeHLzKvJiMafPYehbd7ZvmzxsOYgSC5UMalctM+uW+5TzTkw585Xfm9Ud1FXxp2tL
dP1TJCQMqjHzIUqksX876ABWrsaCdOULpOjOhRqyR/IY9GnjKa0stE0ih07bjcMY5Xd6aaaR16h+
k+3Uoof3QCcbfkJc2Jl1WYVhJy+QNgJZ85UAS/E88A3hEmmASRT8cLewx/LZgk2BvlWje7zTeNE/
HczSrWcHaQ/QTouCb73SZhWsfKE+IU3wja0qxmTaJqHvX7ZgUywXWE763KsVFg8tDGdlk00109aQ
aPlWc/gdm9IJomsj4vfBcVOTyA2tKnyWTWTI/VKDgHSelebXIIHUdgVhtbimIQURobYTHG2gRzhg
i1RMgGP12VomSi39YfnUbdwGCNfDzDL7p+qSunWpFwQI+KH9OJDZpujgNzbsNrzRTomLn9Tqvd2p
wT/jTJSMq/V2YzI/tarmST+lhpSnrX7bKRBQ3bqeI31TUe4qF+RZaFDUkaayM7uJPmoLSJdYzybh
9ODDFwsodmjzAyIxByeDX7WPk16Uf+wmlwfmcmhchQz0f5J4qn6VVcv2zBQRjPdKWmEBLr60jrzc
ufTK1hpZ9IoweRBlpGYb9hedBvQu6l/0NLHUTchNsotvySGRUQ1OV4/CsXSNMLJCl2JT2rssLWq0
yXuSiVwVgIQ3x2mhbFvglZNrdU4KWzdDpbCZB1vui4AzmVfViv9DK8wmp/8m4h/42o0fk9lWpIpb
TaRtW2BMT1RuA3ujjU7yZRgzHoThVOpNLUV7A5NO+x7nuXm0/Ii/BTqlu7HNvA3ItxfRLyYOPfMa
B4qCKyVVqL3lzzoRJQNsB3+awFixk6RA19olsEZ08vD4I3hJFMf8wrowJ1pbG91XYtY8qYQEEZBT
brtDF+m7JC05pecFk6w7lZnypEep84isAMi+yQ8x2IDF1kUrQ4PVoVS1P2HcmKlXK0n0XERjm0FQ
iNNrnci5DgJUocB0GYtB24DmGp/qpicWImqKKt4V+ZTAak0ga4Hu6KCW5Ukkv7K1A5VWOmbwcxZR
2l0lKCpgahRkx7hT7YDhL2fRl1tmGqpFbHH4sJp8hrWmyLA7VLnInqtIzMEF0DNlH08RsEps+NOV
7LPIhOIHqsjVsrR9NPSgPZRwWcg0UMPqotM7PWD5sbQHPbfLb8jriCjLQsTaDF92hCnH7l3uawWx
7pVIvpi2eDYron7pZGXMqMMouhj5GKmrbktckLodVUfAEitUZ7ykmzEDqwDYfM3ORKEEG/XRCyDC
DLYYpfdg73daHkNsLHX5g9lbJ4CCfA0YG7SiOHy2Mr+36HtIMArTrJPmlNA0G9JuYLowI/k7T9pU
+5IG0r+NWmWguaSP4P8abIk/mNVZZcYm1sElton6bbIzInUFrKkfVD4U6zqy7TzZqxBZUpfOqG9/
z5lqBw/oyjA9Dez7O1eOMEL2XQMFaUdDoOno2dFX3hMiz5I/TPBDBqCc7Z4NB19TAatlunLiWfEP
OlXMmXgDtSx+5YoJW1Ah677bdXZgHmtbxJNrjnP4TeqVBpdpaIz0ouME+A/de6DVIy4JcWWCqn0M
U8eiYkuOJDEoU29udJKUD06kkuLVA2IbtqA7NFxYhc3fCDkIefQc4+zrqE7hcJf6dWn84f11ylPi
o4QDHhopylXFNBNsiR7S0puQSQPwd6vJb1lVD9mFMOKsvpLpGAa7oUxa87GE/XsDAN98iFS9kzsE
JOofUBdTTR5E0CablqHYbLIBj9qu6WSXbMa00EsakV1FZkoku2uEbo62jVu2Gj2z8gHETNltFCpS
0QYXaFtgmCh0imqOqJ56ddZGFLNKP95qajpb95PeJ+O+mLV63FiRPQSezQesbOh4jjETlzZ1nmyT
4Tcp4Jbw0B8Wh0z1RXk5ZTWbiNpE/usucVvYXPQse5atObFWTESW7PQpTYIbWCPRbZxTEd+oPic5
uAdwpnZWT23e87sC7xkFceUesffATt22mse+DYkl4RgDpIg7zl7KUrHuyqkXYieADkxuU7fW4PW5
GmmewUR0bxgANvcA+nqLkL7WlO6U1M1vTsrKA0yi9sgULUi3UTDlOPqQBejTTO0yUYU+kdPcy3+E
L+aGR85hYldHnXITc1hlxpjCxN/YfW01Lv9i83VU4oozR1aJcg/Cp74z60oZd6PKiW0jM21q3NFP
FP+6TNTyJkPjA39hCIhsyYZZ07ZqnGa3aYaLw1UqU/s1hhWrd2+BXvL8vlK3QSNwQhRg3nd6MCu6
23Z9lD+xA4u39tgUHlZEwNWlgQkIDhQ4M88JKtY0bZpYc+N6DrymR/3phlrSbIIqK2rUNo6svB5e
HMcKMwkSYr2zOQI6Se1+j0lyqPdKoyl7K4VidFMWTDpJVBPMncyqdp85XWV4eh3EmdstXXJOO4og
Ha7p4sNoKONPRZ2SHFrtiAa8ILe83hSNWBJk6An4ntFbigUta+5uOpP/xy0iupJ8VPrwnDSa/sex
Z+fbZAxqfJkKE+yfCMk002Tm/1Sqbv6SxUKP3KFVjGMPblOHYivsYsd0OyLqjTO1vStrMgjvtHKc
nw2/Kuqrehrgxfv9QvkGBcx5nAXnzyBrk6hU0tAUr80WVqFmT/r3NB9j0o4YpsN2aKYJXL4xzaS2
QTl2bmzYYfOm76ph2AzDkN2lHQ5rwMsDC5+KhG30ojwuogvTysOfgg37L8sP5tYDYKpAQQDZxVcv
BY3mWMvC33B/M/nQjrSg8Ko1wy3K66m/8B06Y3tKoeOfCoodG9N8NH7BeXPKDbHbZFCUZuCA0l/o
YbGbIpd+SMG7hV5R0uBk1iIng2fLiZObjepjESd2yHFFi3JaWMn44kCxh0wWEwSx7USnf+HASJYl
rS9DZ93RrQcoCuTiNJoWAE+iOtp6NK8BGxV4dYABCz++g3VqiUsY2xk8SbCb6lWtZhOEXdlTcJci
7H5Ew0Kj1M3MwsruJ9lOxugWlr4enTo8pHj3AiOqPUMHBXQh1D6XW22g3Y/7PQNHCSswum/KenkG
taE+jmNE/40FsTuO4TDdoUEYvkRxNvmXOjDsig1XKe5guQSTp8uif8I91tOwG8fiVkmmDLAcmn7E
TaOUz30YNf6VM8+odyerMS+qzKp+zz7U2K2G9Ve43ayH2cYZsuIBqGR9HUoKU25hwj9z0yqtv4Mi
7nBVt+1EKVM4pMWmRtwYX8CYWFBMhyLjLI4m5aLXRja+KAL0a8yLEF59SVyDl9UTfEq9U+LbaVb1
41hbVu9qicrSCXIr1D0t5BTpWqPRDG5n9u3TPBewLArLyjhKhpF9PYJD8a81qVP36NhRKe4Yms3D
EjfyY4byf+PIcgi3TUE0xcaILeuLH+rmXRyV80vWiFb3+LeqP2GamC9DxbbZdXheByCNDWTfyNKO
WJETopZgIsWuT2r1T8p4wfekh2jF6TzSerdn498A1XPK+wpmLo7AQjC5lLgaLKYesPDbVtFH5SHj
c9IhNsPWpKDR+cwjJQsy+4EmvzGRxQNoJFai2Uuzbn/WYxz9+bwuflL7etekpEW9qo+KbvC1vs9f
RtF/ofxLL0t6pt2zIYX01O405+HzC64Lsuvm2aoGXubgyBvSa17KhB44/bo8uv/8CuuW0PoKq5Kz
kZeBAMKZv1ATcRf/mngexjPXOKm9LY8NNQ5SWYQrqANXjy0qDRo0av6SXzZ7fWPtxeXfJWz8dwP3
zSVWD2qcG6O1Ry1/QUe+rbOXUD0nUFv5CE4vsXpSWAhV6D7cBWcWZshccxs3faw29Xa+cr4G97MX
7j9/N+t2wOu7eXNTy+h4I3cxcMs2kOfzl9Du9nq0rzrqRXu9yPdpcJGLf3Btnem5fDje3lxx1fTQ
6qmprYQrmtiI/HoXNOeadetW1vqelj9/c0/U/ZjLqTq9KELZ6UK/NGET+/5V0pzRn5z0sNZXWkbl
myv5uH4jq5vyF9wUlyhCvcmqWY3STVffgpH2FLXZxfnvWj2HMXpNeHpXa17GOwotyDaLgthYjXeK
rHNJIy9/sb4j5LjKHqOrgqwBN9nr3zlMJ5v4FiT79+lmcs/FJn04ZN5cevUdUFCfzEiz85feOXbj
D/buwVBvbPmiBHciDfe6PHw+Rj+cP95ccPVVIGzO5VRb+UvGF+e0j5j6PQXo9edX+fhlvrnM6lOY
acRZGVAtphB19+3+Hhj0BqTRmct8OPzfXGU1/PFohLKjzPGSWeQasBuJojPtkw9XkDdXWA1/bdIF
EnoeVwnJtd1yqFcXPoU3kqZ1zl/14bT75lqrD0DoCbFKKtcqbM/aGQfrAMg3O/PI1JOr2CbSR/qz
iCAJFzNXb6aai0DX5lF90cxxuEf0BT61J9t5NuN5M5H+vZNk0t/SSJLELOWpx54q+RXDq990o45m
PW6y0c0cU9/Uheg9FX0cytDSPvNDVy5d5m8ChYHcLN1kWpvYqN/PB1LryoVh5/9CMUrHmmMByZgW
4VahRymStMm2kvafbDnuuWUXg7zAg0B6Ry8b66s6OhK0qjHn187kz78SnAH0xAc5tC6Kmra8okNv
ERpiO5Q8OxEGbra0j91em228vxJWra9hczvzXSyf18lUs6gCFpjVYtF4f1NWRScyW5ZvO76AMW4U
rnlsnoIfzleKepdhcUdGyrmV8OSNv9sFncDKsjhrI1WyC8rsmC3mYfa/TDy4kh5pcC4n7awyazW/
oEMHlpQhH8qO0V10lXy1L817tHsWJ+Ibgs8CWM6/szNrx4eT2hsx2mpM+2rfGLT32edN32fnn7L0
AKp9/uY+nKjfXGI1GqeiiTN6gKy0KOtcoX4VjEPR3id1/6RT5c27oxM+v17zf2Mu/88rf+GTmMtj
V3fvAy6RNvwn4BJD6H8h9MWkCCsEfITFm/h/+Zb8CboTtqw6wkQkRv/mWyr/hTQENOICnJBEKaFf
/Dfgkj9cJhjAUHyQDjIrPsu/SLhc6dowHjqvPwJfDSprYlSWsfRmJ4NVKQ2pwvv3iwx7o4Wgn5vm
11TV00Vpaxcy0YTbGsns1Taq0OR3LSoCRuZ+01rThu6XSdLvaD2qNl3faLyMiM/zFN+iv9Y/i1n7
9b+jrJ1eM8UtJoL//yh7PPJRtu/H2fI3/nucWQqRqPAhFpAdroSFbvnvOENiBWmV1VPHHKH9O85U
SVj4grJhdCJwI2/z32Gm8Q8ufF0kfYtoHNXs34yy11H071ICv4pvYPG5Ln4fW2Hgvh9lVIispMzs
+v+yd2a7cSPbmn6Vwr5ngcGZQJ8GTiZz0mhZKZddN4QsuzjPwfHp+6Ncu6FkqpWn9nW7rgy5FGQw
YsWKtf7hsTMH6w/Hp6gJagPLlTHM99KR5SqMdP0G00XtEKFZfw18Qnu2M0tbD1EB+A1Xg1tKBNN9
QIfO0wN9uodcZ+9wlSg2UzzJXwvtxLv+rdHqfLYtH3jmkgAv5w+SjqcPTF1zvlgmzaPPieylwzRt
ugIdgkJr3K0AmeG9+Zqffv3mt+MtMohfM+QyNaQ6RAT4racDUptpnSlVm8cuctUvRuXeW/BAERBX
+k07OH8kmH1dyTyN9y7oCC9pEQTP8Tijtm47q1LpbhNAI+s47XFAsd32pkOCdFNLjG/U0cFN1Y1t
Kt6GvYth7xz0UBv3H7/Cafo5vwHUCcA/FPR1BNJeld3eRJJJtJZBJUtifkI5C83tfoVpTLR29Sbd
QPt/VGNKMUrTPn487oIA9Tow2Qk8WcHyhn+++FbKEHfZlA/ysfDH9mpUtGinBWV0nbWyvXKlAQrI
VtpDEaC8Wo6KgtMQKqeOU7vrf/4kjK8hCKCpqMy+JhxvpiCFV4J7W9U+mrnZ7Oml6jdOOHU3Eafx
Hshb86l1KrGVjVofbDOWW6NJfFp/4UVu7TsfAwgVAqgQsXQuSotrYmkMiUC4ZXpMZuLu6GM84PZt
/1Sxgnb2mA7HeoBLGQ2qsxY4M92xm5JNFqEHS5HfP9CXch76pE//AEap3VJH7xARSNM7HNP0S4nm
+WYDYYt2AMIfBJuzD6hnNmVFOlqPTtVHt3YItyEsgWiYedTchnjDrXVQ67vWH/PHGNX/Kwi6LDHo
C2KrFsmATZg1bflxtMuB094DcrlE1p9TptN4QO+IfUlEVMF/WoTRt8ekQlnQCPJYfwTqp+/ichxX
OL7o69hNtNWFVfTOdCB8yxayiZUGwLLTsVL8jlx1MLTHDjX6fOVkUT6tcOMCI0thmo5SrADH6nJJ
i1oEqvpZM4G5baMWr7ONW9Y1QAkaT83GcEU7bDGxQgZJiVzxR6dXl7TYT3PNefPNT2hyumgIK8PT
PH3YxqzNSYZCf0xp1+xqRCK3odGVO1WO1brqYu0asePxAAozx4vPFxe23Kte3cmHQeQJ2QEhEJx7
5eufjt8aKXhiUPuPuujMb+mIINpVlwWNtipyQ32UPk56tM+HBMMF30hwqUoRh/bsONVxElYb88/M
TcfcA23jHoSPX81qUAb/STdS+8VV8R6hIW1eJ9QIcEUGL4YnjeUM+dyZsl+i2jLaVRtS7t804Ntu
GR4qC+j3uDnUgUWfg85UUWEvlQDPzAZYOp4EwIG5V5Fn2VoDAnXsXLrv8wUHnGWdtsmPinb6D1vD
8HDlj1mQrB0naY54grEVXKRDfia6NRSQ5YEseKUxgp4LDAkYYIx7jIjNskxRWJUlrVeJatQu6Bxs
EQFulTmmAVmGsXaq0/yafdXqFclelHhjK8JmG0x1fK3aIJSogtcAwjPYcsktFPEE2CKkJ6jCfpSZ
Hhy2Y2zVWNrAhEg8Q+AHsx1r3DN2nazjwauSKVYOpdnHh17FImdb0Vi6L8G/ge3SetyocpyjxYVz
dFHMYT3Ol3Hw+iCNX4PKIvDB4m/6OG7tRysb3A0oCZW6vRVtO6U0/ixMLfuExSD21IVpPgIlDn8M
YWpcWJRnGxi3AFjGBmz1mbq43BOiKMIsLKT9qGRVsgOtM6xzBTWMDqj1PrO1/sJLnwUnxiPp0+Co
u+jsLGGzdhmjGKGFzqMCkGGf0jDxzCKwt457UUzrnVeDQUjFHd9eqH5LbRlibKyY/eQ+1kVor0DJ
BNtEEeQpDUSzDGTy9uNg+M6rcYyROJIXkTYudYvyEh9Kf3BcTKVM6j4VUOBYTX7m6P/9849Gtjsr
K87KmJyZp4GkMkJhYJTnP/alKA4zqMgLSsXfdxwIXl/7w4U6wHsrddaboIw7Q+LJ0U8HBDeI6qeb
K49GqhX7BHWTDZZryaNw2KW5xYkWydZeocs3bUCPGns3Qafh4+ldUONetwscCEDLs1YnNLRF7uS7
lCMojZmPAA0JfZUCVeSQVJVae2nkOxhADJlBKPONCQDbjLFbSxZhsK6Rd3mapAkZ0kbu8mJtZt6n
p3GdezdnLmhBE3GcpX6rriM7TjXffTSj1sI+xT+UdJ8PorLEo54n9nVBBX7l6n4Hy9TGga8Y+ztw
mNaFBXiemJPPoZ2BxzqEXWTXFuuC6FdZReQkR/SYlRc/aKKvJoZz91Woyx8tkzF6YpRgDNHIGJ61
gjAHXjUKhIekpCK+uo2bfAEQjaeubgZfEEqqRmRKFV/cJk2pPukaL+hFoU1flquab6/UMWOay9TQ
g3VUluOlGtv5HmaNU2CYAetcGpd0yBZgzFA2rf+ohDpMNguSQYsV3LYBBrAd9PrSHn5vPOaNdU5R
A+LJIp9p9dRSs8nyH/FQ3adF43tRknyeouy+lk57YUW/873QRqU1wpUANgEF1dNtpYkey9LGUR5z
x8BYSpfRPaJt4br3rZLK1xgcwgp6HropNcx92Xv6wL1Ab7WXhsh8i9ciUstYcu1SJFf3bmw5II3d
JpmtP80GWErjHGzs6zZpWU3XdESqr9BBLqm4vzdnLDfWPdwCWM7L4EDqAOg5CkjzZvUGy/+zi6cf
Tad9Tw1183EQOI+xzBgsajQruLVRezqdsVjPtQowmvKo9xjm5Zn+Z9iXWKqa+rePBzq/qRFgqYfB
EJ+5uKjgnI7Utw12haYbHIuwkigzF9Ozbo59gN3N0CvrsTJjZZ3HOMZx0cakDSttaf3ZY706rTKh
yPLuwgPNi+E0yvBAwNa4fUCA46w+fSAjh/iclXlwTK3a3ttK0X+S42Su+9qO92rcyA1iLOlNa+Tl
xnF9555rSXmBP2KcP4MBHt0g5Sd34bZ2+gw9QCKnScPwiCca0p6p3W/MaPxnTew50CN2iiwHwkNI
PCGidTpK3tTIGYK6O0IooD1EAuZBsvgPli3aruas4EjVBC7o6ShZXSD2pEF3kM3MQFGaR3PUD7Ko
Ok+048+Pv96rzcXp1+PuyRFK1QvkzJm80ZhbmuLUZXzkxPbyQM2Dmx6lIJgasF3Frg6leWcgm2xj
q+Zn8QPwNmyq6lKMn/oKROhmcuX4lGql+6nDzfi7lpf0jP11ZVc7PbManWQ5x1DRlHa9//jZ5/27
eHS0n2bWJZVcyryLNNUSneLisBsfG7W5ii2c6iu7eSpS41o10xdNNJd6aeebnBKJ+ao88SrxsVjp
ZhwmU9jo8bF3UEIAuR1s/bRVN6XfuRdC8HtDUXOEuaqyELjWny6CNEdFQ29FcuzL0QXi5FheLyAu
jQJf94+n8b2hYH4BhCV8WUSW06FqhLdNs+FwJv+Nvakqgp1VJ8oh1ER34Vr+qimx/GSMQUUQzxVb
dxdjDTjbJbohi2NiVO2DY9Xa12By7O9WropvrRj1H3rXKkBJw0KszSyxv4Y1fdJVluC2BiksUp46
wEfbJK4B4Pewb16SBJfOdYDP+LAu7RiqbzuaFXng1MsbH6LF5LEk9QnEX9R8yhOzMNhHBkBsCAj1
N0spre91DRVrhZVgh99yjXzuVQzlN0ZYUvS4f1QobQKlTG8Cqxtu1CZIsZ4IrJ6b3Vhbumenk45P
YRz262yaNGsduYM2XqsBLiZAayPnoe4HdVp3mp/LLf588bQyrLL6hiNlaa80Pwz/VMtBB68SF3W6
qSAUdSs5xP1fog90jq2qxUuIiik8LBf6C7zKNFhn41jc1Qr+nZ5AgpTUPui6epVZiVJ5Uew2N3R2
FZzG5TDcJaJ6kmhrxpvUHsdrGHLqBaSBPgemxcedld+ovcIoB7e7KFBrempUCczIYxYAh18J1iqo
9LiLB3CWJiYtQp1inFtGx4IEOjjJd9+qRyz+MHB6KLoafVFdr+w/JnJ26bW5hCjjVLDrOn9oDg5Z
0SEfg/JLGnTmWsWk+C6pw6JcW60u77qqb9ONdPTuIbJi96XpB0q5Wtb33Wow7ORnZaoRzt5Zqjnr
PpRi2Ni9jL9CR1AuXYNeTSUWM8F1krlAmI8SpjpvuTc1zBiXc2nACDoaiea+mLDlwG4Bo81WoitL
0Ju4NLOEwtmtZFRBPu+QRJFypVPkd9eGyIot+hquXKcu7Fm8gQv/BU0G0IRFDX8TvRL1m0T8Jl47
lZHf8kpltzZKcnhMnyNoRnDRqGHLNBD6ysjM/E7yAaDQRJZ1+Dh6nAfhWYR6hgODIIONvjgTyxaq
h9+65RGiG444bu5fhaJ7kVCuNiFiMdd2kl0CTpxHLErjaAlopKaMvrxwYf9XS7driqOgau1VgIK3
GrrRG7Xux8ePX+88seBWN1cRQVA4jLdY03UHGKEQcXUMBHx6SzQYdw3DP/TaIrFglLlcCVzUIaVb
nGQUkE3Ic1V1HIwk9BrVuccgodoEfhevQzl+zisuGSYw/s3Hb/fO1ZW+FHqzfLi5zr2Mx6Mwyiiz
7ebYkHY8qzZUa7tQw9vRNlilMNE+wWJINxbBz0usxLmjVur+jMMQn7M68y8c6O8+DlsGkuDcSzs7
0WWHbHUP0eg4lGIAUZcdtboGfma2PRa0IWtcdcYHpxD5tgb8C6Fk7B4ykPhXWglR7+PJeefTmzSS
UPbTTW4yxmJlW3iy5cagNse+QvEJvtzsRQwr6ONR3okVJpkkUBUWMjp+y7sWFC/Rwq3ujzBcxa0a
dOOLTAqSZlhMEjCtNdYrjrxqoxZGc5XxrONGIJ0YrSu1xd0bXxsOIktNCuqpSls7hyoIZAazM5pe
2rRpWs+0FJx4raAKLW8ateZ6UJUx8xyfv9Cu7spkX2e1+eJHUqw1qWTuehrruLiQ0yxwd3QNNMRT
NCYTh8dXmM9pWGyF0xlBNA5Hlw7bTusaTs2k0Ss4lNNWUsfZ5XrT3PBFnqa8i5+yXCt3hQazK6Qr
ts2CeKRkURVXg5932yJsxFUf+IWXACq/cKFY4Fp+PSuFLJSYrdn/bgmbckdhRRKRqWOg2uOXtEID
GWs+kNtRkrqbuokVL3HUPWS/ZC1YK5+VaVAODb4hV5UduPda6MpvsQnV6eP1sox98xzOe4MtCxXM
WUqNlF0bNqaVj8cqB8NUVlF33WrYpzjtGP4HQ7Ee8WhB9Zg8dHERCTD4glGojcc2glZcqma1ns3U
d60e1hdy0OUpMr8VfQ9Qmew44F+LzFqVquKbmTUe55MR7njYHMfed9ZBXHW3eZo4t8Iiqfl4KucN
/PaUngdF4hDlcTrqQDgWgwq3aiPL7hi0gkIdaAPcEGNQNl1APQpX+0sl5rPwxoCA29DIJaigcLm8
pRpCS2XTSoDySExsdZITZOSDKLwpO9D7WuJXO3VuJkyDST2kE09dXbRPpZ65t7iyXFJhfGfO+bRU
+CkrMe0zEuJtktKWrsLeMtQj5cpk3UXt8Lmg5rCC+iK2Va3B60Eb9sKcvxcDQFjwqQEE8Ge5r5za
AA5TOtPR9BXlGlY+OqlGVHnFEMhdo5nWRofEdSzrPN2qU6IeG1pvHrWk8rrt5S1OF+LarA31oS0V
eVDUcroh0y+8ykIg6+P18c5Wm91PaFUSDmat4dMJmhL6IIldTMc6jLIv0Bq0Obtyt3XXXLJcmZfa
YimSApA76ywNkCSL+kUhkGyrjVQcDRv6I12K8YAls7ZFyQo957FTuWMg4QDpTF7I3+avfDoy2w0p
LpSZXKS6ly8JlESl9uxOR6sb1StZa+MnP1aeP57J89fDFJm4hecQ/gk40p3O5Djgm0gzUD3mZZJ5
yDZmuNMb2co1imSLUsFwVVdZdwchsruQ4bxaOi3e7/WuPmeLwEqdRRAb0fvzs0jXjuVkjJ50FONz
ZvoW7r9uq5WrzIiS2kOsQ0WzMiBzlmjK9J50bQFVT83sDT1MVUUssAPMPw1h+aQ1obkfaP3XqFhN
/CYjdu90u6jhioEs/2vQzAx1QcWZHh0rah8hgn9DADz95NQgF7YsgwAqL0KTfxmTWWCFbpjTlYzs
YNiiyBL92SKqdKgjsA3gXlP9ixzNcEDUqRzuobQWCEoBWakurPXXYsnJPGGOpyKShQEz7j9cXU4/
kQM9kk6clTzFjVpdJ7mmtl5sFsONPUZpsAndtNLuFboW2Sq3jewBA9NYXaPFmApU2xo4pMOUFXCw
Kz1QVr5U0DbojOpZyVqAuNmgOasJ70NlNeR5jpxLh/wh7fisQA1bApsYhwACfZZV3ecJz8kAc0tM
UkYXvfiVMBWJBS1tlj2dFKe7g1AWf/t4ib5G+9MJoD2GZCki/JTfZkjgSThEnaVHTlJWT7Yehtdl
mbV7YUL3W8eBlQdEoKKIwAy31R3Xmngf9KnsV1VrIZdmVMos94FTT7iux1BH6h5lgH0wJO4mRR4B
/RCM9kzPoNFx6yByGa1sNylKZGj78LtBX0punDqJt91E7WTt53Z9jyQHNcbMwmJ0K1RhXLisz7Fr
8bYUMcmyGZMLx5IpRf+ixOzMgVHcYbATcLroK75ceOVHrrFjlRSbDALiXg1CQ66mLKkuxJ2zOjb2
1/hy2by4wx3uFbz59vgx2qRtWpQWnpBj6fcJAkmbwpbJXqqYC02B2R6UPml2hYMQgZrqxbovrPgh
tLNx9/GXXxCHiO0Ypv5qUAHBmOFXp1++U4dIz/NieMJBSX6zRe+AmJOhmaCbhNjyOihN+keDVmpf
J3XiYhTYSXCf25rWbdMxlQ+Z3s3+62P66yP9fzzwvwjFbz6S9yyff/uZS2RR7p6zn//1r3VYYzWS
PTe/IRXznP84gQbP/+vfkE3V/J30jQ2Lei2GqnPT/m/IJj8xaUuQ24F/BwPMiZQXtQz/61+KUH8n
05rTemo0NLhmkF1TtP/+2fy7kIuevc9ef+M/AQYvMkwgTiYkMMQV6RLSglrC+Vx9ChJ4nmJflY1+
paVJTchQoG16ZYmDVuRC8c85nuqtiPVqa2C+IlDJeM46TJkQvHKw9WzU77Edlwf8fT4NgQ4GrdM+
czekCt/JuL6rQliNXeBPL101UDSlMh+Bahzzg+E3t0XXJ7/uxf9oVf43Xab6OUXy6bdVW/98bn8r
/vrtUT5LPlv00vyv+Ze9oKVUR0Eo//fpX5tffw9+FvN3P/nL5nUNPLQ/6/Hzz6ZN+V9/oU3nf/k/
/eHfK+k4lqykl6LN5fzb0MzN3y4j58MFuK1/5i/hb4/zsvhZ57+xBn/77xw38xde77cb/tosf9mv
JWnbv9MgAuTG1YLjBNTgv5ek7v4+mzdT8uWio6ElTSb2f5ek+N3EJYWaOCgwwJ+zluK/l6Th/s7B
ZAFlp/wE+P3fU/LpVzhnNv+fgNxFxi+ojswtSrqHLG4chxZpWMzVGyIsfVzd5IKV6HZyLydhPXeq
4W8hdnPzAAC1ebNz/36It6jc12vim6OGU4+mKF0MXWN4HHgXB6syNH46GG68TpPWq9o7ASPb/l67
N1P82YjngvtDo32uZLxBxGAVuEiSxdxuQQkmXtd/a01I2bZ6yOrvtVZtO6Gskm6v+YfUHg5Z2B2s
9iFvum3nx+veoNsf37AhKuFscnRPUPFaucm0MZphPbb5rgsFio3VBt8+zUfICcrhx6+7vOCcve7i
NNHrqrCo9sVr+9G5je6qVbvKVpOnbIt1fV9u9If0S802X2MLeOFIXWTZZyPPP39Tde6HSVFRlY7X
vtXOIiz9vV9/DUS8qfLor3YwD0bz14WXXQS4syHnNOPNkIVpDVmmM2R5aDbbarOVHjT9Vbo1d/6+
OFirbPv48ZBna/h0NS3LZWNR9Nj+MGJ4iDbp/bQ2tv0FVNG7Q+AxYaB8DE9k2eYVbTcJOXc5B/tl
cqKNZX6C5b4uii/ZxayTjf02D/s1gW/GWqyW1KxtAJ6MFdzl+ar84eyqp3o/XBe7/mt+F/wMrrR7
RDGM6/wh3JEK68cBBZ0/Pp7TZS42P4XLFZBqOs1GqviLp4DP1NbxXMlqlI0uPCTEw9WEYMm4QV6T
MlMkVtqlIv47S+dkzMVqzURtqVJLGFNPAG21u1wCjwqGAh3F5JKuvjgfjfbmzPWFjDMX9Yj+bxcq
WBZlFuHK11ygjHWAmP9D4Dr+NhmpiebI9u7bsZHbfCqzW9gRjadTy3kG1dnum0qvrsusae8tKB4A
o53k55hYxj9bdYRHWiggtWYECf6NZxgpU6HtU3NBQqoXAR1wQJ7rRv61roy0eXwl8vygNi+EjMXt
f64ggppjWDgs1LmXCYoKKgTAfWatW2SaVpkTkImoTrT/eH3NUeDNCcClineaVWtdjiAyovnjvIkS
6YhGZoRo7N5yRpGsET5rQXJZuXmsVbW8Rx7Jvq4zMaIWVlt2hOST5X/++BGWST6JHlVc+KDW3GVh
Zy8ilSjdDmlgV+zplTkbU6RcP+u+3BsRsDO8EGDABOWfoVXnKNa49TXqG+U2iQT5liKBQ7fW33nU
//Q0BiNkzXkmVHQD+AzAgtNZmQpX5kETlFuJ5NdKiabqOi6r6mDUzk89svu9DJ34wmG8LEHOg3IO
U+4E5oq/r7uYhkIvYq7mIYOOQ/bIJVcF8+4mT7YWJ/tQ1+m2aOE4eUaAziKCIug2021s6nHtTF1p
rIAkXOqzLEGcPBPWfbhD4VKCYK3QF9Gn09Sw6Kup2oZcF9dRhkylb3eo5CU09lTfQfoivXKLqFgL
SmHUZirr4cLqWIRhUHyEBZWEn7QfEoy5mBZz8iuh1NWwpXXMJd7oc8GqSJGURUCxCD/nVqz1Wyc0
0nFHiqd+9THMfrbVrLC2bt6jIRQOMJcvPNW8At7sG55qvtoAa6ImwX9LDzsj6Bulq7hlKpHeD9vJ
cqfPGLdFe5gx2WfblFG1UiEKCMhc4/AioZ44Xmrro1hNdR1/crIsw4NDA5O1satpeooQzIy8C0+5
CK3zMTmzm2mR8CFpBS+ySkrM6HTZubUnBvg3Q1pnX5Hy9aFdBdZa6UaxTXSBl7oNjNyMUXOoxr7Y
NI5EcHXU2rXhG84aFOwndlyyowx8yS3ubNHPTwh5z+YuCHKKC9npTktGGOItpuj73B9tZOtyS2xE
1eBPV5faqhdDf4VrpL4vorrj89bZJqYrtw4NH7Eye+y3H8/Y8rPOj4MgPZglykxQnRaLrUQLUJaB
au1jw644/sJsk/glCkC0CFf/eKi5v0Fwd23un694nDeRl1JKG2UysPeg2H8C2pder9c2+pnqpZGW
AZZlQAvBoDcFA88Gnrg4z5FzrYbKTPw9ncOX0Y3incxEiEBdjmVXmhtH23ar51ZHZ8OS1FyB8CAN
VcWgMYYEpGRfFRd29RLb9vpIVGFmTPYsEv+qc/7m7XuMBxzERP29L2X8A7yE8eC25kENUmUd60mx
I8gX12ko3W2u1NqTGFFV6eNJIvwaZV7pK+11YwGIXtmdIzd1L/OrZGqyHfqW8eeK4xj2x1Qf/uk3
g2r6CvHELUOl43K6WlOOL0drIn/fdvZ0E9EWXQ1tpe5TX73YjZmrum8jDB9ttlGkwUcARH97zg/e
zJCZBK41RKa7L0qjPTp1HMTb0HbLPfqwAp8XVwZ/mk7W/Ax9HfHCWCT7AvEU2u85+mTrj1/81Y1r
+TQET7Q6aRTAdl08TW9CUrABSe0xJqoei95PHnB4bR7KcIAzk/pG2K0iE/nItTQ75UfO1opWpVEa
m8lRlWYrp1g+oRltOoeuh+2KZCNqresQyH2y7RDOv2m7OsbBicL23s5MtdwBr+EKCP5xuoAeODvV
5qnFlIbu2tw+oqt5OrUyzKsuSHgZX4b2NmtHlBB7X+7RdWw3Zpbm2wy42qaxJ2sj6wkPAQ3RzI9n
9DzS8AzwZ8h+yO1owZw+g9XA9nWQKNqjfdFtozKddn6XWteZlugXPt68vRffjuwOpi+hzVbdMwC0
2lkOjF9lH85EhlbvQo9SQ7OJx8HxBkNFLrd5ba/Yl/CLc7g8Gxk7WwYGA0wP7fQlUyfvxziplH0+
5s1eUaPnoswQGa4monxS5p6S5eoG/X0k+xGb+8cRFlY2yS0Z9NwsXfYzoxolN2eKg0NZBOaN347q
p5y1h2IE4sQff805D1q+6NuhFl+TknSmOkkQHNiyzr5SQxOKqZVuR7I6rzP91iuwmr9wvL+zhEhR
qaDioksHb4mCobTN8dEmwUGi9LyRjfIHjR/zDnrbJR7Nu6/nwLInDwSKugS2d6GmYTYueD1uJZ5p
oNULuecbbir+FWIwxqOJfenHM3r+coQ+uicud6AZTrE4iY24p8vKlB7AdJRbO3XrbaO2qDiqmXvh
DnS+P+ah2IP0Uyk8L9VtAOAgbS5ZJ00cF9lKtZB9KaOJRl5v6jntH0grGQKZYH3CC295PrFAu+m9
UnekvMjYpxtkmNLYJZwHENad/KA4AKVTrRvuanvOHKPS91R6d1cfT+2ypsDhy4agwTOn9fR4zoqN
sZOiKekEhyJEDJERNTTDp3oaMyTO++xgZwGFDRy26u7gaL64Skf0a6n95cG3YgAQ9PHzvIIrTncP
RdeZ2oe9BHFiFgt5e9QRoiGBJa67rxyr8HqjyfZhTfppQWVZG0SQdZPXpqdhtIVVbDwiPc/dzAqU
dufbarXqutR/AIeMomgoin1fNu1VFffj1wzQMTZUarPJBt26jvy4/JQaTnuw8yQ5pPk4eCm3roMc
g+yTgNt6i1dzeqXqkdjEfVddDaOTriNH2hcSifPvTjjUaOxzpaLHZS6PUyMq6glYw35oQ6/W7qZa
W0nza17dRd0lwvU7Y83JCkkt9wC0ERZJC0LyNgiGPDhEKKPf4oP51QYqeC1KC7eUMj02E7qbH3/R
d05YCDBQlh0MuWaY7eKLRqkGUlu6wSGI/R+l0IO9JemUz4HqflLbZt/a+BWkrpt4DppeN36BkujH
z3B+9+ERiPxc1ABtkEOdLqoiqmI5aQoBxAGxTZXtWWmrwLPGSdtYfXKJgHIeryAZMbkA6FXeermT
cwyI9DIIwgN+FO0VdjjV7YSpGgqno7xg2Hx+qs7dAgvPaHJnzK0Wp+oox3bscdo9QD24CvA8XMV2
ZnuG0aS7htkkf/f9R0vtLQ+B34sGV+eJ6VyWImzhx8udbQkImyUQlQ5td45V1NHyMZphjTpiWa6O
0LFu4+E+Zsr3pkvFxin86T4vlD8iq0Pt++MvfL6wEcUkcHNfg1Z0ZvzmpChxDDhTHHIN/xlwgJ7I
lOkb/lv6bR3qareOcQv6eMx5Y56GqnlMgwsibWnKEYtjya/jvpkohB0sPY02vohDdFvM/sLaPV9M
hjDhMNIknbHNr7enN7l/6zqtkldOdOhzvAxTrUKpqJ70Fb4S8kJt853FNM8g9RWKjO+AKWu9N3o7
Rfe5aLqrzjePqWol19g0qXvBNWptdEV6E5eqNSsOjLcfT+f5JuVFyQ2BVpFWWEsTYIhNkLScMj7g
SpuCoarg0fsmBlGFfpg6u7mwc5aIXk4+xmOF4qc0I/2WccmQsscbrYgPMWYDXm8hEtAZY7AZ/TDY
x7mj3Plt1FypAb5wnFbgRx0Z7kMcTMGT1PlWqsgOx20UfVfbelyBBrb3ozR9j5TW3/i9GV+LqcN6
soxb/nEc7BQUmm/9SUFAivrrs9nJB91q5NPH8/hOwOXFiLP0KefC1LJNECSoG7R5Ex9oe8YrhBiz
jaPBxA39PNjFdn1dhY161Q8Sg+WBHw7RqF5IR9+dXLzvONe4KQIaXcSlRumBEY9Rchh8UW0Gqtte
CXLTwaRLfAHfEd8rFfwf6nGFsTdtvDK03HS+CtGNO7Vzwj3s4m+4KUybJrSiVWNZMzLaNPeOors3
ihGUnk1+fZULLptdZdKAVBQDBZGyf9b5vZmt57vGmtQLgOP34gwQOW6NRBvS7UWSVmUlFhRoMB96
YcRbWeIUPVVjuEGMWfe0xq/qVZmPzx9/0fdCAHg8ohrMdWCw88/fhABDxEpnUhs5VFZrrtRiKCjz
9rrn1mZx4fLyziak+o5lHRBA8oPXBs2boaKgaUWMqMVBUwqxinDKuW4DNd1q+jDs8C5ML4z3TgwF
2cHm49AFZuosq5JFDe+RC/BBNMLydKPGCses6gvL8TyrhzaJqibxml4/EeZ0ApXJLqUSTPHB761u
T0kkXAOR6NcYIHVszdy9UzTAqewb/0J+/e77Ub+3WTLQ9pYEdBnEXRlrTnxoBJIpQijFl75w608f
L5D3vhq9KNJ41iWxbJHWjUEbUtxQCGWDKzZFoPq3IxYNe8VWkgfLb8oLJ9/74wET4LZC6cKcd8mb
VWIKK6v7lvnsohhbgabAMKOF6cbXXDnyUgvyva9HkkHDk5SK7tcie8M0Rg9cm9HsRmTXYY/5hjTz
aT/MUn1ivLWq4WugBMXmP5hUumAzLEkny5o/7ZuXdOn31H5uxoew1MJdHNvVNhDYKgb+qNzakWo+
/AfjweGchxNUpOZJfzOerHLDzbowOZilSFfalOY3fsyn611KmRi7XZLweue0R0ZlBnjPhy758el4
ep4WToQ5yIE6p7LuRRvvh4a0UcJBBbGN2BzsioIaqxvuexXD8Y9f952gRj6uztxZSr5imZPHfo5t
1GAlh5J3W/mtOdxh0P0npOZLRpnvj8TSgT6tkpQvdgdU4MRNqjA9iC72NwGmgvs6oleO5H5yYbu/
d/aiFQNiHuSxDUt3EWnGuBtEQ935EKoy/J7oU3UYMTvYVuh1HyKrLQ/BkDu3fTHhxGEazVezay7e
uOZBFokpWocoXL5WaI3Xh3yzkkoA1rkvxvigzoYfqtVwpuqKj1avi2SV3QnIpZnYs/aD9czhXQeW
HrIM/HLvZkq3+/hDI0lx9jxQp+jrosVhUJxaFowNLM6EhmHaHnsvgZkV/l5/ZdIQ9zZ+BtMOWNNo
7GWZGD/SOoVdYRl+fzNUvfmtkeVAcRkhFCsf6ls51LiBoPSl/RErdndl9p2Oq1ifqDhcyfQTdhkR
Jo1JOIYrDavQg5N862T+maJGe9+WU+tsaXBmP/0o74cN/iTmN7B6jUMYiT0ujviHlNNnrRXpXS7T
ZuOTVHzODKP8pOizCUreo8u8Skx1hMRukJh6lW8hSRwFPX5M+pRL7KZzoE0GMlmD1yt6M1PgYv65
32Co0MZVSc5jYvGIEXCDYaZpyvSlQFXjC1JVnLjZAIcOA5L0FgfA8A9DmSxs1LOQprMFq2fVtjat
+bDF1BQ328q6UWtR3g6VJmNPj4fsq9YQDes6GKwdzUaeDcR2m6xGI2w2wvH/D3PnteM4kqXhJ+KC
3tySlEkrKV1l1g1RJoveM+iefj/mzGBKUm4KfbdAA92FBooUGYw45z+/cX5gRdG+5LNkWL4CA57s
uLaTHjtuOyLONcxJQItz5S3HYuBRjNjBEBlopqhS5S5+lIyykjYM28glmUVYEqaQGLeDXb0PcfIS
WpJlrEZyiF7rLi7GrToxc70HYB9+1rKdrcjiMTUXcDhR/DCxNBL9qtna5SPMdHeIQnFjg+sUHjZW
RPXECIJbdCbx9M1O+/SnFal9tzI5ad700hpCP+/M6c3BN8O6ZuCtY0mPUc59NU/RDyONA+eqkSzl
Smqaxf8s78X93JWtg18jiShuU8dNsCmM0ib+Lx95fVkJwUcyRXBHSnTzGMDtNhBAlxPRX1Iw224s
CoujjnQrhQw6Z35ElsDIVASlna7SzupJr4j64jknV6TcYNvVbfWoLB+GJjWv5sgAYUpM+Q6+d/Vg
2Q0gdyBqBg5W3/eHqphrHBuw0OlcAteUJxkDqn6LSVpyO8uNvDd56bqbYrdduKYk4e82mYMcbapY
DrfCrOGcBjlJj77SmndEWY2/itpxdK/TrQAy9FB3yHdUOctZwLn8O5oDcgd1JBWE14mwelWHqv8Z
tmniQL2z6sRtG7l604y4fHf0rHvUjFn8wCxUGVnMo+br3VRxJ8QV7gi9mgyvnQzjp9HhNuEFY03g
oQqfZ2AZRlD/RqN5FHUKp94OYCFiT2Ngsd2i1/cmtqAfaZIOyUrCW/hVTa1kEwM+aq5mxwS2hkSg
DpssyQRmbkqhY1lVKj8NwNJ0EwyjvWe4RKJcQXxu4qW0NL7TRfpLrFv2dUEM8eBlsSICTwqLPnZj
VS++O8R5EqFTxoYA351CjMzVTLuOOD6I6VNqnPSaOtWMlc6p/GqRWoMZnlPxJekxIypPyFETrgUm
O9MKV2GBHmtaYgbjxMz2uVa0e0KCoKNroxX6bAPNr7Id82+SluhXeemoCWlncDqhFfftlTOM2gs6
pv73AAQMj4v0YhIC4zRovTZVSDmdUWFBKIsy8dYMspOi5dDa7yF+No2rDjN6Fawmg19DIrqXYcoI
rMW5syaSTyOXyOO+idCJIJvqAMn6VF85Iule2iIiPWlAeOPadTNC6sw74yGRZ42mu3KWPrdoxn2k
D9VT3FYDL1SwdNeiydX3qJmN33JA8+POVTjtm6SJJHgESVf4bdMbLPW4IjeIEXrvzYY296y1Kfwx
ALfNHkuvZw7Sd+ltn6Tjzz4oop/WpBBzJ/dwTAjNkJ3e19IliqodHM1vSwZIN3RH2lMmLHw98NIB
IR/MVlZWfHkjPhMThswM67NDLtfdL6NKbkgA/SbPhi7WVQqLh4ZGhPpVajX421bSUPs5rNPBD2C5
DaSRjFVDrHJcRvsq0uV1rtRWsS3VuQ+vWwnbKp+JlXQQs2YmqziZmwfifqMHx+6dnwMP8ynMiYQ1
nG+0jknim4LDxuvY3KHCFuIWJ+x5WiUs4LdK9BXWCylrS85Caaa3JdOAFOo8mFd2KtR4JdI4fsK6
MXzDEyJ64a9vlqQfh/c0p1NwjYuEg6upxMdCVJtd/il1nPFdBV3wM66v8bNosxqrij4bTUweRqny
HUkqQmKiqEVc5KlTyJGlGQ/2JMoNCX/qbVanOmt7lAzkQ6KTmpU9OEQf1UYQsJiiNMNPpegcnBAZ
jgxdRLLy1BQVmdkW9dWct721BHp3EahHLsjocIaQcDV7dK66tlTe+j5sN0M49LZrEgirIM2ShhsW
M8J5S6us3i/EUFW+WXaj5SIn6e47gSOViwFO+ZbXdburKBCFp2rO2LtmBODsqVKay+5QkTW+Uute
eZUiw76zq9n5tzT6H3Hqd9V78dg17+/d3Y/qmDL//5NBTzX2f5tt/5tBv6d8LN7bGGDi/YPcv/h0
L8Xrv+jyEgqM/4EduLiwM51CaQqe8y8JB5GnOuqOBaBksMqQblFk/Ycwb/0P5DVqYfgAGDEhm6T0
/g9hXrVwhYeMsnDcaAN4Uf+EM38COAF3UZ4xwGKAv0h2oRAddzMkdCodab/T3RCLYF1XBOF0bIc7
u7eRrjZDfyfGblgpCilx8Drma1GUpPHKRGsPDYmxiVGNvpZhQyrrkbyWyNTCKi7Lr2uTqdLIFv8U
56aEJG5+aUbxXE/xjyEZxVOQCn2D6LokbLmILsAjJ/0EP4uRCfg6OkNkCjjknzRpQx065MkBG2bV
DLbu9PL3iqj7oZkpw5YbZcLrYdQX7XWcoK6ruhwv3MLJRI5b4A4YDiK1QXpKb3PSPpmx6SRapch3
c9SvX+16KvZFzSRp26fSqrAJxGRaJkc++SXhqxIkxPj1dtCx7yrlIRkKcuNwR9AHNJvOvM1TPDBd
mEnFqyiN5BeT5nwHy0dcD9C/FBeQO7kaNQ4CidT4K9No9dsGsj6lZum0TMZEQshL3WYJoW6ZQ8ne
SYnlMdx3//oOlvUelsXfgogTa4GP342ySMMFGesNmD4s+b/78aaOxKRwLt6xo2sPWdihAmJmLAks
3Nr6jxJHWLz0WTaswbL1yB2HQL8eDWUXqUQtK8Pcti5j1OTNkhPt0uzhhMe13B3fE58jemQEVKik
ju8uSXEOygZFvUvgxv8ocELFvheL7Y1RT/qblg4GkdSNFu6SEN1u1jO09XRVGl0THW/pSbadlW4N
AfACin8MeC33Rfersko+zMrQQR7fF+ZNjpk2xCjil/u9Y5DLYiAg5ut38+FJ/98O9+MqtJRYvjC+
RsJzKsRmNME4QqrnO7mQR6+B8sXyk/h2jegxrevumvCa+V2JVGnFnAQfozyTGpg8Xf6Uk3WPSrXs
MpNnQXTjLCNbh8igpm6Qa9JG6+aeoNKi5nh0rOQedDL2NYwvV1ZU2AfM+SAf4z/2Y8IcEz+paCIY
uVVi/VEf7fy7lTffY6OfEePGObV80EaUykXjD1lswLELukT1W2vgwqlZ/2bhpT4FcVZceEafrF+2
DbbehYsCFHDadTfzoJZJNMp3mig7iupJt10UkkbDzWqUamXcrgOzx5g9qUwSfARGwlFNoldr5bHj
D0+ExzZJ9vvrV3dCOFheHXghqwPs3IRKf6oMacnhS4cKhW1R9a1HX6XepRMle6Bq4iof8N+SpGG4
mpHEvZCzWK+nxGCwkqX564U7WTau40WERSdKA3pJEhvY5o6XqjLrYVJUknwnjWVNzm5mhL5OQUSo
Z6sL32k1c52EZRIT1i1P35FdM5kvWx5gOtIHr1KTb8ldQCz/6zs7hlcBjVjaqJshatKfMbM+2XE7
LesIqQ36g5UWPyqVx2QT0OAxINRob9QLA8bTL5ar4SgIjMs2osBAPXkM0miMjY5a50BTV7/pYxat
86Qptl//prOTjJgASgQMh4E3YXqechglSTVShu7KYZJb/KHbTFq1dR7dzAEN6NQnrStjx1lZQeq2
KCq+J3TpF5CoD67+32+ce1iKkUW2gWv2mZh5xv48bOnZDmJ0xo3VFtV60GGEWCqrMLLse0rqO7s1
k60VqKprOH1AHGx6n/P3umXgWDXB5HT5gY7b+YXnQ3F1tBqR3S2uC7gL8Tpg/Z+g3HPSGkLNguzg
FAqzLuKZiTCOFxdWLPWo2GUs2etyVeH0+BC3DV2xQoR7mkF+7pOpu7AEj8HhZQlyNwu4T9lGrsIp
D4oAgHHMZS07KLmSbQxGQLSyLZoj/74LdfPRyMnZNbRAvvSKlnPr+BUdX/gEBdfVQiAAkbPDOOSN
q1WtvBplLXHrvKifg3qY3LioCLS3anklKmJrEYWv7cQJL63Xs48Q31bWKXMbilNMPk8+C0Il9LEY
pehgVQ2hY1TFfjUW3TYQWnkokoJIwAir3IKhLmDGW2l0b21hrElv6J7hBVh7RsPanTmP85q+/dJE
6/xz4vZgfDB8YU4HK+rk/BeSo3WBlcQHjeGPPwZWcxi0eWuMZnijJAObfCOL+yTpnBuzF8ZaCavw
whpZVuTRq+IWFjcgk6eERc0pddYmZjnSyiE+AODeM82VH/RwKlcMpYOrtgPoLUUQ3du1Vf2jcReL
8+PCFuSShcd+hm8TD4Tt5hxw4dpo15pgeUR5GiMBsqK1mYXZhbVwYrT87wvCdOG8VxftyUkVPmVk
telI7w6GQ6YYEtaBUWxguAR6m1dxBwZStY26ykUWgkiMhLHTgG8GmTALDOKk61EevtdY9ZMaUBcr
ox8K3APD2pcTXC6HKpi+t1GOjmfsXsymUtbg8eEFovNny3kh6SxkoYVnuGw/f80EegYecxOL+KAK
Ea8kJhN+nCWvoBES2Yn6pVyA5YmcrY3Fn99aBnfoOo4vZ48EC0swGg91ZD3hl9JvyESKsAqKfpaJ
cws/aLy0gR6PeZaXtDDbYP/QKDG9Po33AvGFvCY78SExGoiMgfoqN21wNYBr1wIIYY4tXD3TErzm
3jHK+3iIu9uyE5tGVc0VMbQST/7rTf38oTP1pSdAHoDs5mz6W4RWH0kwRQ9KO9oeoPWLqvaHJUTE
nwNU1F9f7UQ9+a8n8JE+ZVHuMW85qb1nHOI6gUH7oZBmI/OaIdE1TzJCVQbGnpvfeqHsLdteQ9ii
xsnUBrvtSLJbT24Zw/SxJHeuamx7wNxnYtazHzxu41Jy7Ync4+MuyS5C3blQwaFOnVQ3FN55TYJ4
clApt3fMy+bnrh+iK7xrRO0VlUbco54RcQ11JaO0RuSR4jnCt+bj4KY9DgZIvuJk2S87rAUJpgqg
btqaAm+uttDuCIupsYCVpkORGerr189YPzumVTa8hTUEXQFDklP/GcsOYLDERXiAMTq7QW3XcLKy
eVs4s+rFQoEFkhX4EIqYAU0KPj0N2s1Eiv2rGSjOdhpU1HklTn7IcFxVJLgV4iCDbdvog2bhMmun
w7UKNOmNUue1rTJ7MfupMwaBrzcmxOOeeHha3/cQAvu10TwQtJo+BgZZYTqhL36dSY9j2qn3EeCt
p6VjtR3q3F7XhZl5U+eoV2qWdBtb0IFceDZn37zOhwdGAQpD1MMpkVWaUjm0ULfvpyoUrpq3lV8Y
c3xhxPpxrBxvLVxmCSFd0tOpkE9OPidsFYy48vDQWvXk60ZlXalFifElZ5HfCAW7vbTuVq2kzI9Q
uzSvrWOBpmB4ggA136E8K68zJ2OOqFc/VCt/Fqlj+ZyzT+Y0vgVDHqExzVdyWw8b5mrBJlABd/Se
V1I3+SV3u7PqW9XZthZjbxgaFj6pJxulLKaGFSXttTaVIF6r2d6Zo+TX16/mk3KBfQhNKT4npDtA
pT++TCBVSxiVme/jmA8r6C2K2hATvUgrdnrb7ZIA9csQFJgd5fIdSUf5hfPnJOB2+ey5A34gIkQc
YKhwj+9A7uB3jJOR7+veeoqrjWXcS8HkWj8TPVrVnYXEJoUwt3KGad1MI6bIzgaL87sq+hOqsTcm
zgWk4iSp7993tBgm2vCCFle14zua6yyQQnnM99CTta0WgD5hyqKu50TPvCEt8hvmQ/JTX9c5m06L
7WVnziQ+9qUv29200sa095nkJ7+lFuIQRFdyVHFEWlUK+iwlTO0LBdf5WlkOE5oXFYLIEnp6fMOW
NeiMvPR836tMpqYBBlPspJeOkfNzlPeDxszhAvCyTokZmQx1YTK0fG9HfbtJxRB6maK1Polzl9SI
5+cjfilLee0seTc4th//oKiPTRliS7Jn5Bz66tSZsGvy3I3ROXupJl9645/8tP9eDz+4kwNS1ZOk
6c043SeZfRUTEuUqWnfTps4W959VpUV3hV1dZ1rlSaR9xtK27ovNoE2u3dfXGL99/VGe9VjM4BDd
w9rmOYOULUfNXyUZ07auGacm21dpQDgJc284hdFmKHvoj2ZKjYjawKXMN4hBG4PV11f/ZPmjJGSb
XjwlsRU+xXWNpi+y2hiTfazr88a0GkbeUFXuLG24jqREjl1J1e4GXRKqqyvC2WrEzuSFFN4WfZsu
Uvhiup7SRtmGMlP1IlDHrVRN4Z3TJfFtpwRPX9/webthwYrCdZnMT2bnp8BRWZmIGwHR9u3MdJY3
mHtmnxDPRaqSF2bFvG4taVfa5SW08ZPNE+gCSv9C6gc7OHX5t7JiYH0E0R4Ab1oPefzQ2/r83Pfq
bxk13bdOcSpXa+QlIy8mxywzcu/r336+cLmDD37/Utphr3m8VNR6xI61n6O907YPRdWo+6bFFnHA
pO/CUz4DlrHt5WClyOHX0mKestqnJBlq7MK51FhuE6sawIpT7U5IZXtj5e19VTjmfcT0tpKYkKBK
ChuHNPJBvRdTaV343Z+8c4wsqJ4pKui9Tomb6mCZs9CmeK/NzmJXmLb3mB8aB9WeX+Om3TZmkT/K
eZZ8//p5n++0FDFAH0uhB4PaPHnepqbUtaW2yV4JDGMjocv1HPViesT59sfbXOAFUDEkZ6fWEmWr
B3OqFdE+acb+iiT0wQPnq1azqT+2ynSBuvzJGlqoaagIwDsBmJb//9d2o9dmijK6TPZS7TxlRZOu
pxn8EiDhkmThvPmjTcY6mvp+cSw9nQHg/zSMbZol+35QfpfIqFZKoDYvoZ39yqZO/g0H0rqwm332
47golPfFfQui7/GPK+s4V4dEivc4tEm3pta+IJmWtsQxvX+9Mj55ZyDqDDQVcHXklicrIyrHfm45
m3d1jONDlXXm1ozHdwF75maSpUt7zyfd0gJOszYoUXii1skRqRA4BtakKrs5Kqw7mNQN/hbxfM90
CcDDiP3ahiUUpWjQmZLZ1zWzoldHVH4Tk4fRRIG6bUKDcDwMBcJfouvGjajGP1o0pg+w0VqiMNL4
grTik/fPobYsMkoInMROXoYa1XZg6qW2axpL9ysY0Aep1G87OPm7opFaf3TK9sJO8emDwiBykZot
5gan9NkpiKuiE7ifGmmxmeTwusM7TfzRJPWdgmrboRPIJhJoSaKUewdjmxB7z/JaDzYtbLDU6J/t
WXLYY0ysLpRtMogLe8r5U2EzARHBQobP8MNy7u/vLw9QZSccn3u1lPdCOA/tIGv3tWrf6nKTPwxF
Hf3jhmzpU/kcluYCMPdk7VRVO0t1HYR7gLSEWOTCXmWZckm9fjbRoWP6+zKnsAP5fTqmn1a4N+s1
6lE/dbLr3sD7i2HQq5nNr7PdbfJQum308eeSteh//UlevIGT9WZMcajFvRPuWR3rxQ7dNWJHdmkK
16JS172T3kmZ85oH14EZriDBXsogPt8UKEtY7Uu64KLSOrmBIVh4M1rJ7lNrA9YUXGsSf5RQL/28
/fb1r/0AG4/73wXqImUODb+jnQ3Qsk5L4liVw71WJw+yQhGWVUj2pyJXe3gx5RqVbPOHziW8WcDo
N0Wu7ZtON4ut3rIVow4ishqu/W07hfKfpKvMjIwdyUzcyq7fqzYAYxdz/QK+MCCQn9AtWSmyZ10f
8xvJiaKUjCkL/Q3w8yoOydHJx2y6S+zIWavGlN6rdlatgz43f2pSnXldNQWv3aQEt9jIOhe2ms/e
/aINWDZjngro7PHGH2g1vkhVHO8FrjLXZj6/I4SorwNSTrReFdcG3LD1QFaNq1pIBBgcK8+VVl1A
iM/rFKaZtNW02GgB4Tgf30Un6wC+jRLtDZahNyTpH2eu4w1hOektXQ566U78zrNO/vP1YvjkuhQQ
i1rHIY2Do+/4uqoxziGuiuE+rEhGSij0D6Www4dgUvcyRdzVSLbXtkg66wJ7/3yUtjgxoYqgb6Ok
YIZ6fOVSEqKumSnsZZXRHSqwPx25Y34OjbLy6jCOORuH4NqppBd57JzDpE7qRmEzgiwaRSujhVhs
Vfousa3D18/kkwoWXJH9dbEmwZPptGiMpaJZMCJnlzjqjwosxKu+qYzhX02Qegao6SPONrfQyExM
l/JrQeoQLMv6bkpD85/vwAviAtRJZDTK/uX9/VVzlU0bNqaROLu4SccfTjmnLukt6YVVcF78MDfk
aKH4AfvGAeLkKlkM6DsT2ZeXYtdn0XjbJk6zGfoG6dzXD/eTQwyNOt0qEC4b3alHk1rMWmyqQ7DL
gdtWqdMn67AmtrG2zN6vtbL3skpVLlz0E+yID5ynh8iZShmF0/EPLGo1NhuiwndynkIn0hsdtnFp
pjBx4rd0ghiZY/+zycTE9psUauAPc3CAeBltHb2uU7drLMeDiypdo7wRHt5y8p9W6C9fP5zPNiMo
cmAzfIm4R5y6182DVPeznNu7cDBziKO16aXTnHhdo4pvbCA/CkWrbscOC3/uyr6ya7nxEhH9unAf
58jCYuGHiR8jfcDS0yLVSSVJ6eqg2ou5qL6ZRpZd0UAmlGLNAMG1AGumWduqZvAs6dOw6qnj/X4i
mU0ayS6vppU6Lrx+PA3dDjv49VhFpYtFgnSTZdB8v77ds9MT9IFqkUQFCMjYfJ8sX8UANS/ZTPZy
PQpPHhuQ/y55dubZwa0e76CvL3e2hLkcqif2aYoxCuvldv76JlNaBRx+tJAWWiTQBed8PUp27dtL
loUZFYuppJZd2C/PGsrlosQ2sAmQq4Hd0PFFG5awhZA/3A8gMR7YdOY2BIReOIY+xvJHtQFZt3yV
VN+LVShedMeXoW81S7wanV3aJhtgEmDtwi1TVMDiyokt30almoebQbxn/U0pXY2pvOv7Z7UsmbNU
N9KY+rB9f43xsCnrZG1Uz4HzQXnn3/qFmz0jKFG68E1T9bJ5ESd1aj1CrLI813kp7XAzDldW3j9Y
RLJvlj7oCb5aus1iIflT4zxYU2tc93m6FCoBsyt5lAugfpl4K9T5V1+vj/PdBtkUr4u3tTCUgMiO
HyIdeTqM0xTu0aSZ67AJ4m1Ik3TV4LwsR2a61SumwbQM4b0tJ8nGUfiq9CESmw6+EtkUti1cp8Ez
v5vi95Bp5AHa1bz5+jbPvhqd840tfyEoLoDNsuL+WsYooJtOiRT1YWI0v86Ln2F3aJEguVk85Jcq
bI2/7Ghd0VNRaPCBMvzSAYhOLpbOKdUifRx5GeauKfWdFY+YpCc9ZWNYWdeR2ao3S72rl3ZyY0aK
7DJI+Knha+dKzBvXX//4827PoHlY5kwcRFBTPyC7v369PQuHEkR19kJvnc0o2jnyafoAKeEOPYh5
iO+a3nnD0VLdDHgFrizSqiXkVhrvsB7zTW3EgYe9QPtkwwj6VdX4WLhy0DX1SiOH3Z0c+w/sYKW7
sPucvTZuHAiRGQxVvHLWpuppNc+KHOj7ORpW8xhbnqSWBwZ0HBcMgL5+TJ9dDIokWBZFyHLB49cG
HSvUs8bQ9xjiTLemURSkVjBt7HA/2rZOdMle5myX48cBvujYqvOVslaOr9cVLMB8EPy4IurcSsUk
3OrlS7vcp1dhFRJWw0qEH3d8lTwnk9NuTH2v2vbo9VUNAcfR6gun0gdKdbzmF9UiLtU0dQtEd7IN
wEtOskwarX2u4N0iS514LtNw8EU7GA+2VsignjkdBuZtktu2KXHxcBut1YB1U7ESilAcF6pUvy8p
TkJiJKfgj9VN1qs9tcHjIBoRu2Ehm527FKwox4Bv6OLkoXD7sbFXqlWG98Qyps8Qq+H4xKhzG3ek
pd9O4WgAFaoYmMlTmSKEcIz8KmlQ5YUSf/agTFY/nKjfVjIwrucEjdqQO6pGlVubeLN7SZ+pPgOS
gAMQrmNamXwhxE6vqnRU1gFRwrVbhfEYur2VBb7EsRVe+IbPFicnFX6XEAJpy0n4OqmN6VpI1qwc
ea/HRbxqIdy6XdXq3BXuaBqDhgsfw0nGEPM+COy4e2GUs+AwyI6P102XG2nfZeO8U3r52rbelF77
3gn7No4y+MDIn5Lr2v5eRtPDQHKsAqGanPuthtYIC3oA05WqdVt1EJ5kkYrwJ9PfGQozK1aZC2Nw
WGfrjqlyHEh+ph40ZhRpQkINg6QC0C6Xnu1+6jzGMQfROGvCEVdyJvndcGE+ftYMLL+S+R9WXgrA
4akQQlC8D/JQzTsx9XT6atPejmGd/Y7n/unr3eXTK6FJ+NdghNHu8fMk8jbCqUOfd31iTd8Yct+w
souruSOK8usrnXeb/CgAZZpcVB4w3082MhiBSmASw7ErjRH2o/6rzbKDbUIELEkbivuS/NSp+7Mo
OheHbKSC+4FDOSUcrrIB8OVLQUznXJvljjgUqSOxqqUlOv7xKdHf8oSGbxe1Vueh2NKvyHFHxdTp
QehCl6tWjYoIl+Al+zbpUUsV5nWbIw/QRqnwLQW0pDcr+x7Zk+oTp9lcGLif7ZIYrygWNFeC0ZgY
ncL9pUzzh75a2Umzk1wZdk0FmLb7Cy9m+ZlHm+RiBMqHzJthToLj6fFj6AenQ+2gyruUvm+tqMj7
ODoz42qgFnW7KLDfROnsNSSPWzOLRy+YZThyKEE2ZhwRGtxVwrrro+D3EC2MqDiOeJUpaupe0vML
y+iDgXJyt0wOkRpxJEJHPo2JTRO9UvRIEjsLCzKvd5J4Y+mxgdBvVms6jxYDa0Oa7uIwa91Kb+UN
HXy0H4smeglCrdlnuNdvcq0x2aXg0uFVl4Zu0zgNgTBi8qKqda5mReRez4DdLUkL2/QCVbSrhfjr
9qUObCZnsiv0Mt+QO4Mrdd7+StVWZ83gJ3SF0i70i27qNoWTkVmmDOhuJiteAyOoV6zzYRURJ+OP
kxpfM3x8zyc8+ftK6x7jabCxoI4OuLc7LMRKib8Po+zsOsy51gz0x1XQG/ec2reEozsbQZTWhS1W
/WTRof7ADeyj+aRCO14OxHjHcqp1484sVY43x+jCQ9ilLvmfMwz7WvbHdnpplSS4Z/pu7WJdn26g
D8b7Zq7tnVbRdYrcijc4wrabWXPKm05EaCfacLyv4JfcTEFqvRO9rPkA/jIxPVW7dUBfLyzssw7a
ZpBA8c8/MH+AO45/SG+OqTFF0bBrjEFZ4Tki+SzfftPgOP7O6vpVdzG62W7qu3U6NsolpsLy3Zys
VAzrFEXH1YW0gY+z7K/6Nq+ZcbRy3u9UjEdeFAl9fGyN9vU4UJFSgEwbJYnrZ2GE7fdWoksRY+O3
SjC4IWld/tdf+cdo/eRuUEBBubLY8DSOzuOnMYWa2ouqs3bI5XCVMGt4rvZsWLfmOD3MtpARPltd
jNlcrwG1J+0PxJ/ilyKy6YGBQ/uk9QEhIxSHdwnC3kMNk/1m0grrXmrzfBfpGP8ixUKHXMm5z2wa
a6U56VfmSLhi7kw5xytxfrmX62QrqHFnfocAHj0WVVVdcpI7K0sWtib0d6rzxa/idPRb4jWD8Yst
dppSNeskb5MdnJtksxhWeE09NBeQgfM22FlmzMCQsKnh3Xzktf/1qge49ZWiFvZOCTBHtvAB+E4D
Ed7F5FvsREpeYdIoCJgtpd/o41x7Tab3vwWG9z9g4TUrdlTVUyfUaV+/9bNvGQCBAThzaXhA553K
1KNVL0Kwy6pmyNmnpXlVqcMlc5+zIoKpydJsL37ELPdTTpOmkE+oxrOzI0jwri9V6aVTh2tEg8rP
r3/O5xeiUwRAhElxOkhN8sjI+sh0dhhBFHemVZeeFUTtpmrV5EJrft6d8qMg8y3T9g+QfHm0f73S
xZllstXM3uGrn/8uikQ70IPKb2aTtzsnmSOsIONXTcpqf6zLpUDMncdQngzXQUP9XVrE/nFUmdsp
x4dVaaTk1SylfjvQhPeuBqTo5pLhvH/9hM7O8g8lLqNt1WHhswEe3/UkMjtBkm/v5AJjh1FWWtck
knNRNvbDbWpPzh3mHNPzXJOx/vWlzzA5Lr1QthcJEyreU1/SvjQiGr3U2dm4Sq3k4cEaLdkf7ACU
DF939O6X0KfPfix2QGAa4K7kIpxsaQ2BvlqaSvaOrzP1514y/b4qwnteqwACy9Po1ma21KExHy8h
TOetJT8XDB2pMiwbnB1PWsuxSZwoLVt718WT8igX5M1pkej8ubHLu7QXyjpuA2c92U1XuaFtz76R
KaVH7Ha4jseasiGs+9vBaBjV1ZP8HfEQMpnYxDhhmkVOG1lHPLoZ6aFIO/l2NqSGUIeo95WMUyvC
warxjYgU3xnF5LbD+vxDkYD5IWlv+ExM2bonTWQndaMXAubgQ5FIGELgzF2s+lzSMc1wnNmFJRlv
GzmOr6N5rjxjRqar28FVUNTVVRL23V3ipIFX1oOuuQAcsZfb4+SZQtaevl5BHy5gR2cUnzacd2SF
ZLctMRLHqxf7CSXORKrtSkkzXKLaEQ3WeXsX57OluQYZRl7Ho72hpn+uO+JQk86M/cqAeUOt+Bh3
arKKlKJHMCrgCQT50N5ZgR6vZEW9RFY434u4VzgKS7ISlI1T6y2lN4XUxhnTr6xVfgR2sdJmxNPh
HD98/VTODzOGELjCyct4iP88WeXjHFfwfjptp8x4GheQVAfL2nZq9TSZyoWS6fy84AILcZQzE7La
6QZrYUuIhb+h7WDL9fdK2xle3o+S/49/EYczLwkoHQrOKdHHHFXc7XGU2tWTSv3VC3mV5dHPSO8r
Fx/h7EI3/cmPgsvOaJ+tHAbOh7XVXzt5reSitoku2M3SwJzTEgEjtWAQF97TOcUQkJbf5TAA4XDC
rfB49U5lMwiT/mAnh0Q5CKyQ3ClA+NfKHfYeZnVDKGCynoltWSVtrh/UKH38+sF+1BknHxAjEWgi
VPDwmuSTDygbu3lQ6lkjbBBbDy3Phu1cxPYeS9MDdIrpDUUeR4LRlNmLUpm1Z4Lajw4Sa5FMuOyq
0bfYmIY7FAzihvCYcS11sr3R7LRcO1XQ7kOlDLGt1furICNSve/bmynTMYJuEES3auXZfX6TpEhz
MgjbZOHAo3EbpMJ+Q/r6dVIo5aXaa9loT36zppvMITin6ZZPm+QmIjrMcYS+i7GcIkvNGm+zkhJL
SzN1F1p2/a2RnD2IFDsekwJoDYrVv3394M9aDaoB9HuUWjTRiFP/l7Pz2o0b29b1ExFgDvuyskol
sWQ53xC22yY5mXN4+v1R51y4SKEIb2A1Gmiv7lmccYQ/zObdCHyK0ommuXgLZw8o7OBoDb3yMUvs
ZpfgdlkbdXoAreyayBId7w/+zk00eYqw7cjjAa7MLohMUUXYWbnmxoFxUdtajZH2VZ4avQSSfH+o
d44SmTfS7ghJwAKfF6MVKxwGSWS2m3VD+NN30u9FG8gru/i9g8QyEkfywFKYsKYb8a8DK5m5LEka
o2iDCcEm7iQQjrx+dESnFlIlLpbUIgJepdbRSLzfRQRv5/6HLkML3IImVWxNh9yBd9jtT4iEpNkN
Wntu51sXVR+e1SFJXkyq1tuhyJKLI3gSk3zNQ/2d+YXEMNV7iKcnJZbbYce6CnWqjY6bJZFyyB1f
2fu5tBavvzsKAp/c9WxWMMK3oyQKEpVl4zmuBPH0GofyRVP6+OX+DL6TE0EP43xPPPipXzKbQqPx
narpTdvNY+1Kl9DfKBB4zlqQ55fc1IsPWob+tG61n4Xfyy9GkBi4slvVIdbTDn0nvz43Rr3ywC0P
KgbcdCpB6tPgQEn+9tMLZaBnBC7LbfXhu9RW9aMooA96TtaKrZBrVLnMDna44Ao6S9hlrbxFy33F
6+owvAZ7nvmfbe3Sln0lUsgqdK8ezl2KYm1VF+FGi16KaldKGLZTtFyDNk0LentFwhEgsJr6LagR
zF8mxM1keygUy7XG7GsctcDNEI7IOvGB1u0P5N/X9CLfirmzEVEFnRqvDtRmdtntPCP1p/hVKY0u
sVlzHEojPObOGE7wzfJJMf0D2nnKoy7CbAdXAXHrxlB2HTiGLY37Zq0S8873Q08hT+DegnI2z4pk
Ke9IULmemzw19rLgkdrYoUi+R3RWHqt0yN06tZX/ZMeXkC9otsMY7Zy+B2oEgVz7rMto2ajemOwL
7HWuuaZRStJ41//5elUhq/P7CFS4+OYEXxEmpVyoxJSKHppX00mf4qYJVo7AEuGCTxFbfOJ7awb4
59naADpuhEK3zPWzZIw3QVAFWxHW/SEZ6scgStKdUSNyljayenC05rUacwT2dM/5s3JDvLMsPJcy
cDt6R4SD2u0m8ST8pdRcUtwOr0qsJcbsIdcNEiBKSKLdOFKuf/cCfAjNtImOcWUN11ArHhrog99w
c7SfnBzFGHK+krRmSIvkwVeT5Ow0a1n18tYgtJDhmFEhBwMyj/VNGr6VJBTTxYBi/O1XCBVlrbJL
EVQbNOuElvinWKnG75iprCFd3oontyeJsakf0mebGs5zZI2EUp3oELN0nUmyzbIudaHliLIhXSWd
x/FXmfxXtP2vTKBtWUYPKPKebQoSm3QkzoPO4tgPvXiy6mrT2giQIipQIxJqtL8lZ83idBmIsHcR
WwBCi9gVdZPb9QyCDGygH+jPga3/QaYxf05iRN4dvQ0e7m+dZU40ZQ8w4KdwB96lejuS7ItKSvJO
e86VQT8UWqIdutjC6hDAxX5K3FfCgWXzirGQkAJ7Q5SJFPjsYTbkmoZIHWvPZYdYhy0n+lGKQzi9
YWz+UlPHOJtFinzhFO8bk0Km4QV7SiL6x9gMpO++LaxD2RbhNhPmWtCwUPei1gNRnFoEG2SCDM0e
NYnbPRu02nR9D7eoU17m+2wIfgX6Vwkp2BCBozYyH9s0vWRG3G8RvtlE6s/aGF9Mv3qspJNpoy30
UZJefSnvN478XKpPof1itiBuAwQaQ21XOvTGkVvqQeH21anOjq1krW32dyI/voQoGg9O1KyBhdyu
K8n9mJr8jwJb8DkojWgnYa+5qUWTv+AwGO0qtDq+NqZSoToIAbXKpRWGzfJOIpNAj4qGwVuuONtZ
qG2pji9M1TW7ULnksfSSaM6+6fQnpS1A+4Xdp/tb+S03mB9wdhXAZ8B+6AvMQgIf7dsyQMLYLYzk
rBvlvqVRERjZLqqqfdR8sEH76xKQdDk8jEOKfzDQSDN7SIrsM9aW22L80Nv5VjbOgXdBQHIjpNwd
+n2N1aNdq6dY28Il3ypp/eH+L3/nIWGu4E1xjWCeQoJ9u1qFnFlpEGmqS1rdPwdJFn3w2164Vl4p
mMtOD7zV+ntDl+RjVenG3gvVcFeNANHv/xL9nQuaAg/HgANK7jt/0no1TO02SHR020ZwB/qjsCUk
l9VrFHZ7J/qgiJekETtbCk7FUD9wiEAKDHvJKPbUjK5OcFAD6drmn3vpDHLSKD8L6VgaaMOhLCw/
G+jX5VdsLD+afnEqnPTUWernMH0wZYn/i+9aAvs9+bkpqc6lNFb8ACBEHf3yVONYqOMLnPrXOMVY
wsA5djNK1ue0cZ4m5QBSlzUO/yTkOAv3NPLgN00XKiyQjW/XxcymZDVvZbdEm0mXuPZHb2NGX6S+
2zaEPqF1HcRHCn4VzcZU3mih2yqXoP8zal96Tdn6rUs1re+CQ448tA6TOkvlh8bWvqOFZ26sNH5B
z8Ed8U/BBBJZIdk43V/Qd5IHxCVgRpBicrVp1mxroRuDelvZjK4eGOMlkFQkD8gWr0nuJYdwVOOj
qLLuqck8cZSl0gOMHiUDgrJVs5MMOX602rh5CPzWXiMrLJMnAAxEkty0CNeZb7J2fyWnXRtpQw4i
2O3r8CyqGjFiszNOih3bm1GzJIq7Sf2dQHQ4EMS1v+p0DA/GKOSN42QfMy/pv7ZltXKJvHdx0vSF
WwuKgcbF2wH5+1f1qqeLGEobsZByrnT1G+Ft8CDo0r+0SRAeTbPEcL5UwahRaT5bgbYmZ7h8/Sl9
IB04MZGZGnP2+reSg9cnvjmur0UnBZkAMAIwth7HAPfEle3xznknIAI6KFP3QJVg+vO/PtfwkO1r
a29wK3toz6htXUa9iM8GtLUnP0KJruigyZSpHHzzAdPWoIASNmwbjI+8wskuFTGvYq6FzZPTqsoP
R8K4Vy1980UeRutJwzRl5V1ZttUpJbClwS5xzWM7P5sexM1Duyic3m3k5AytonfDmsb3JpBV6oGh
sUEVm05Fb+kvlTwEj3JI49xzwv5ct5F/Rogw3Kh2MDxXZdK7SiLs586w0M+y6ksZBcWeDOro+xX6
BWkRXZta+umbCLOsXLXvRV6oXSDaBD7ABjByO/NJM+qA2BrtWZTY9iq+twPG47aj1iBRra8Mtjxr
RF3kyfSxgDxZ88AG6J4dGEWhPfdSo2wLCS+0oip/399My30L64d2MXcKWQ8P2u0XRWIQuAo4sYvp
beoWdvVhCB3jaYzyf879p4FokVLXwh1SntXpYL57ra5WsWv5Unpyiva/MnbOAtX9badEl5TYf1NG
yT/LOAFXN2gGQl4BKsvuu/2+NvMiR2Cf7oaW43/WRuObOgQf9TwCzIIx2SkKMu9wf0qX6zYNCQ9A
gzVDPjB7gDxY2VaCUL8r+bZ5QfZHvdTGGjhqGalNCEDyV7IN+KKWevtdcqe1CSofxDpAP/aiHrDk
MjKxt8xE3fSq2m+kuI1WjvHy4sHahT7npPZAMjgHPFp26nshVkRuOhjdkSdY+lDlevNcCvuHU+oX
2uM4wlvacMk8Shwr52HJDZiMbP4afnbvhZaQRhFVuTvK5aZNXrz4SQKV1bXOXuuaHUXFj17SnnTg
7lnzM7NbimloB5XpK+6JNMo+FcTuUX0ci0trSRvK6t/tvLw66KVvG+VD4KzJNb63E8i3UHOjaQ+B
avrzvy5qR07THA+xgoIxUs2156h728milXl5byvQcSH/4Qnkcp2dLFmGIm0Eco4MDg6zcRgwOVH6
ebCTdDOIprxao74WB7wzJtJFsMe5zm0+brYUajGYOAcaiTu193He2OtG9cGQkl2oIRBfeNsSEeWm
/Ym4xLPIXxPH/pC10pbH+6x2yVXXgmParZ2J5e0MLmFCG7E1AfLNK7v9mA1NHimpK7LuS21aGRUR
Gd8KPUFVo8hX0+LlJIDA43YmHKIHw8V2u7y5igMH39y4caunX6I49g9lYY+fw0EFcqWGcNNjrH+f
o0r1Hmrd+ZByoD+lYUE0ZKEzWHpgzDaO6WsfkjoNH0RujT8Sxwg+3r+Q3klVJgA9Fy/xEeJJ5uyy
wCMCIFiZoyVO8HKqLNW71B3GfVvdjL72Tn310upQ4m4JVEMy00/FaBTbjHxj5Q1YLhCJLS8nES2Y
NGqRtxMmbMXv4gr0olwiTqpJnXRoKqc4ZjkmFlg1rSm1LevNjEfQMV2V9KjnjSkQh4XIoGS5IQ7p
6HkV+d6obfGUlPqhtnvlknXoCjRhL3YrMz7FM7dpLRgUGqJg8KYOij47k6o1apLdWo0bYbO1D9NK
PbaDIZ29CoZHUnfSS+D3UIbyGok0KL3fQv4UjERouKOXV7sucdbkct7ZreSHAKEARbEJ3vKmvy6j
SCt7OaFp4ya1ap6IZL2zYRTpji5d9g2wrbPHaOHb/XlYXoC8FWBipsKzgWTW7PWtB0xbsrBvKYST
ktpKZG1HBc2z+6MsYxiQSm8kEeRO6T9Of/7Xl4kC47gyLgsXsYwK/GBSHW0ll19G7FRX+q3vfdDE
H4KdC0CANb4dCoumYrBtL3f7kLjBA9NCTagcV97Zt5bE7faZqL/AK7hcmbe5ghV8UNKZVPaeRUUX
2hzi9IEA6pImhrlVq7DY55nxMx/0/rFFR+43ZjEQDiwy7LiMYG7QRcDPMam2pjH+6ImMDp3qhRso
9BpaAjFy0DmumYPU6r/+dSXYV6QlEIbBflIzvJ2e0qytAQCF99wGDXWaCN5eZqYYZpSUb+8P9U7S
RxAyBZQya8+VP1uKKkHNFzhM4UL1+FGT5X0Iy9bbdxjXH5LQxpCZm/ukyRLNexu72cauq5WNNw3x
9zJpWAcTemETSqsUdMXsc+u+scrUqOtn6p3SobNDfx86g/25tePw1EVZeGqNqnLbQLtkbeyviY8t
eH4aSk7TDYO+MWdLn6OwwiG0wtzurOcGyefHzlZxaCv8Q+9NUm+y2KeCUx1o+khuHn0LG9N7kFro
fzX5xodcatVtFBfBYQjUr72XdqcMk6H9/WWa3zqImYKGo+02VTN4lKcD9dfZdHwfzsigh9fWKf4L
us6g5mKXD7IRZa5WApjVwrT5en/MRf9tGpRCKjEqASd/mw3qp4ieZ3Eo8DHS/dfOd+AXGQIFmZiW
p93DvUZONThJmlpv+0pKL2iVJ9vIHHMDb7N8LSGYP3tvP0edoHJTdEK2dTsHDVACIHl2eO0k56dQ
66+JZhxjmxOZFlm7sienb7vZk9O3/zXYbE+SM4eU663wqjeh/ehFtQdSAK3c+1O8/CSIi1Mrl+CW
oHzxsiqtrw59G17V2kk+2rFHDsIqb8u+N08KGeXKaZ9f8ZQ5FICLhDGcNJR5Zle8Sj0n9FK+qvON
n9gh4TEZ1fk2GDAFvP9l74409W9IUXm55jd8pkvkb00fXnHpsI1NinbXJu5bbcRqyFjzWV9c9G/f
RdQL9G96UubGuF0Ek5MrHvaAUm9zTRw0e+pehUgIdn0/YpvVfMgjUEeUw2HiWHvDH05yMh7yJHoa
xgF+BUXxmASGwGaDrMrB1/wLajLn0I9Wgv55NDX91olwrk+APN7z2Rogo2d5wnTCa5APKgSQ1P4w
1mq6z1t0KDI57HbZYHh7Pe/X8s731oRGl4GUI9ksfcDbA5RGdlmmHSOHiaFv8PnUHsPY8za+rKf/
SDqaPpLO8PSdIFF44m+Hwq1wMMoQGa4gtJJthzXCVnK6bnt/ky0P6XRKgeSxzYgS521NL4ikWrS+
uObwGmkWRIRhMAkP90d575DyNJCesbUQMJn+/K+710TkEIpiF149x3uOfa91S2qy50Lq+ucQHbWH
/8twE08XpQscVGYPMsAd3EVyzig0D4RIzT+EmMXekeyfaqz2K8d0+a4wg9TH6ZPhOEAkdvttyK2q
uehlrrm+NTa9CH4XcoFUVyPw2Uvsq1CrX/c/b7kJNaQWmMi3CjOo19sR21HNg0bvaIPrJrjiuC8P
SH82m1YrupXbdVHpIEDDHken2MEFO8Gsb8eKWgNCVaoaQDa0A6bch54q6K63K+jIXX2Wulra2YH9
08heVV899eFTrF+z/lOQXKsSyKF+xinzQQ0oh8bjIZR6dVta6Sdl4oUrXX2wcQr0zP9vLvar/x//
d3b9f4/MjeHQvPXCz6a+R61ykukD4DNt+782XJeHZu+QXroRjjQYVmrdDp1yYtdA2LuoMPIvAsXA
jVnX5rMit+25VVB5EZZTr+z8d9aKJAdaLqmHQSgwWyujrEtTRIhz12GtPE6t+VMvhXBaAW+vrNXy
KFuTgwAwBS4n0pBZtQ8Zf6NwEql308BHsQnVwEMvl+mX+5tveZRvR5l9UObnOV7O/kAZ0wabrqkY
ONjKMdJoanl+frw/2lvH8DaI4K3lnYOajucwqPTbhVQkhHfsshpcP1UOUuV9zG1cGKMKUmGAJ8C5
6L5Jwr80yiUVV7M7i+ID7qmDcA3vova/fNs1xFXF5jMZtk3RbnPzCkzOjfMfVfSzKs9J959f+9tR
RoDnoKr/2ePPsUHKHo8BZ0/JBUfSbx3y4oNzdmz0XGrEv7/W+dXvLyFOhQ5mlWYJ4/okMDx1lFfN
eJHGj7K8J7OVupfaQS9MHI3ij9Pic/8Z2fyWciTmGxsr+CM52wx7wFaczEln6Gfqf+mkaJOKX/TT
owAKS/XDCn+n6Z8Ehrzt6YQZ56E6K+qX3Hm2GxBQKi5/2MqC37biB2xPNvfnf5HbECyDGptUjKnL
Uz6Yz79thH1ALgV6sKFF2TjKZ2T4jV+10/uPhRr4yMMnygN0Cf2SAevboLtrrRm6vIXJs11AWjGh
BYncUfieTtlfxzmJehsyl9e5dZljPiCfRX4ajPoHFhIUioL4N03AeDfGxi/FFltZ+SEGKn3ppgGI
U+BZp53bcLzE1Ve7/29UfjvKKbbhc0jPjf5DAlmRjflTlD329UFk1hc9U1+M5IfV0z1GGWNL2W7l
VlgGMECEyU1pdvDkLqi+hhwEVmfGmquG8K+14KNE5XQbQtI56KmRPqLZv9GcwlgZdtHOxZv8LayY
ThM9ozk3SClSJM6MfnAbnUUSVlUc+xHxy9jw6qMuQORNLqrK11DzjnWSxq9RoxlPYRbn1yhr9ae6
wfrVBBr7zw82ZRl8+dAbBdO8AEZmUWQEsfBlt0KQNkO8+qC3qb2lZrYpJiDa/U29vCgxeeEuoeyn
4WJuzR4H2U58eQgzRkPy9jDkTQoBFo/M+6MsRKGZbF5prv5JQhPB49nRsaDnqkquQmtPpAePG7l+
AMq8iePXNknYg21AK83Ae0jCOtwHnTkqP7Fy/2VmubZJy+oVrdFjGcXbtodzr41WuRK5LK/yiVnH
q07dgsRpng2Ggj/GeHh089zokPjSpI+GI4VbDy+jV1os2p/7M7J8C/kPMvVImYJEBtZ9e4oR3ihM
SuOyq0ows2snqA6tn/V7zVyLnd85X7D0eagMGokTveV2pDHRx0DygS1YyJ3t/BBYI7TfZuMF48UP
jhTVMPg1mk/3v29ZBWHFiTlAEQG2BgA2Tfhf15SWZGCLgnh0O9jhn/G3HR9pfWUI7iuDm1LQdoO0
6DC9IcfXJelXVktoV4VDjrOtD5SCPO/Ywkh9MGHAb+S4bLGL6qLv93/mMmC1eU+5CaiFTLj+WZwQ
4u4hhspEu0PzMohdlfKSFpX5nOtjuO1CQ+y1tlnrfr6z9hRBQCCDuyabmSMFUqTcSq9TWBEy5rFX
bKrd+EEABWhXdtkCI8i5g2kOAhLqDenTXMhxkAZgWrYDZkUV5k5pZfMal+OnOI9GEJdOrf8eKjS6
nDx+oQOwMfGl/JY7Rn/U0VX8VvbRR81vy0Nba9o/R2jwUnAOAls8VSvmFDI1Tsqg6vPSpbXho41k
SJu8z5O1i+edBZ46fW9vy7TOs20YFznAGaMo3bAaQRXFwfBoT87JCtTBp1qT9IPoi72s1uGBQMTc
hVaHFHhaumhFaHtAWekha+Rv0M4wYZ8cWIao79d+5PISnhSwaAPAseCEzrHgVq0izW2UuRtAA/uk
G13+PNriK/71zlejDKInYVo/FCepP0hWqz9XVtgA8KzaF8Spv4iwpEdRyPHa07AQvNQm5TxKCjQx
WSDKhbdH2K4boOHYw7t18zVEh+ysemV51mOj+5qmIHlS34Gb6Q3GZcQj6FpjCrOXkzz42sjduUvW
nCffmyW2C9w88H3oRM5+TlNjftNUdFRjP8hxDs+CQ5tG4/7+jfDeKOSu1H2gYsAdVm8/Gsd6uy6A
2buWnQSXZgxR/TWHNcuNadvdBnEgwyZuFo3aSeZldu/EMSgHucgKiPjkQ5Api31hG+POlAJA9r34
xwbJtJKMRS2awFEDyHr7UZ2Ba3Wfq5mLu1j9KDcyAWBnrfQRl9ca9wxNXuKWyYplftTUWvbJvM0c
kQ7fh1hevWS9Ev9yUGC8v0TvbUzKTlMLi/MyyZ7dfo6qjIEVS07l8pAh4tEo3km1xNEU1XDM0IT4
Ly/VU1jXw/e2H8ItMNdm26hahFK09lFY6Zo+2QIvy/xOdywkYeYZHsMsvMlrMBgCA1e3CrpToxsb
W+TIdGHq60FmTiJ5myWd9hpwYnaZI+/lunN2o9w0X/BdnJifupPRrM+6jROgW+Ogvnvh38XgPanb
vegQxOVtNNrvdiKaDdKSw8e2duSHKsOpUI7rctwEuJ0jRZ5oP+9P9hQe3OxUujmEJxOcm54pi3s7
13nTj6h9DrIrV8BX9GAMkQLMnHOjoBOSJHb40ILG/JgpefgQyljO3x9+udbci8il0SjXJ+LbvChn
x0HpjCJW3LhPoo+e7ZxyMfYnL9YOIC1Bu7eVd0Tu63uai2hrZK25s7BzUEfs8oaxS1eagItNzs+Z
GEu02bEiWLjY+IpZ01xKFJfmfXyOVT+4DND/fhSJt5ZvLm6iaSj6jZDu2F/I39zOvNcE9WA4mUJ1
IRuvkmFV216lR35/ghfhIaPYuLRSk4EpAZPkdhSoBXGAvL3sTuTgbazWyUnLlA69saF3OVrla2EY
7b5AcH3l2VtwBHjyKOqSwVJXgyYwL10DFi9a26krF+tkbOWSqPoq4RKy65NOfSxqZThZgfEllQEi
iswHO4nVnzs0gf06WFjK0kxusQ7xvdcYsfFT3uKrm5XFdzDrV7J0eaNETn0enD5xpaDiHacs80eP
J74JAonqKUc266D1uLJ2uXTIQUjs4tSQvtE2UQ8Dlq0rW3kRivC5VGEhq/IXzZJZIB5nodPiLk3n
sSiRRaV+tbNG/D7FoGAUoDkNulZWtFY0mq722/PLqFOLBighrkALN01rtKOk1SsXlb8jqA6r+mxQ
AZTyFoj0viG2LvRoq2bHpPyILs6m6841ZAwp/eoLsOHJi19Vu+mazXWdWueL1yEYoeaT/tlJEnhZ
OT/yTj1EtdjF2XMdSDggHJBvDhq6H0pyyj0NK0uEdsJ6a+vR3leZ/gDdwyc4535kbKU62wVtdxCW
OMDEO1lxt4eHu0MNLwGeEJRIfqbBqdfTfSXi3RQoxogixvxrHka1/anWfQCfwFXAF9t7zSgPqY3x
NH/3Oxm7Zfugx+HOkx5Abx9jS9lG/k+ZX9Prx0ZVj5U3HBNqJAhIlW0geBihxt8/Y8v0lwIH/TGL
vHKqG89b0qlZyfSqStn1mnGTS2O7iTAZRLvNuUja4LsDs3XsQTPtVDMu4b5UIwKUUXEeTOuPpBXZ
Q2yk1s6jRbHFGNrfSzAOdlVpa0+kb2uiwgvNC9DkyH5R6mLPcPXPjTacyPYUKVYpMRl1dkrzsLig
0qpQNOykR330ledAjsNNAKRb6Wx9L5e1t69iTXnEY/obEAc3tWiRT2IyxXaMRHfwNCe9asm49vIu
70gwBrT4KfPSdaAPeXt7maNea9UAViqnWrAbkt4/DKpVvNxfv/dGmUgLNGsIPGld347i5LLRQgxs
oPrZWIllCOGaMgpt90d556kjmgGxhjTSVBKbB4VlkwaerFXNFRsk60wn7JuKF8KmTNTfvQyfT9MT
fB/bI3W5bVRWCNhYYnQ2iR+Fj8yvslv5PdPk3V4dwMFok5OkgdJFuuH2s7OkNEpfivJr6aTaVsui
zrVTVLvT0DcOYRH8wKO43XcA/LZpRuiFgb21DaP69f7vWM7+BONgPhC5hn4+nxYj9HuB70t6HR3r
h6MLHNV8OVt5BheD6EDhcb9Axoke86JJkjqVj9mHkNwR0c0LfESqf1WfrdzGi2BqGgVZQzY/BCUS
gNsZFSHbVFMGyZX0bNzXcZvvGzNrT04ODsK2A3Fows58kAbbOoIPlFYi9DcthJsVxbMMYOgkT055
hrrn7fiaOqaaMDrj2ehCxNixZ90oPW41RRb4O1I8HYYWdcKNE1LBtwfU08Lkv8FptU0YxVetQqqs
UqNhiyDOF9G2AIl8qcVesbTUa+8I62TTdn6MqrbbDBi+7+9vhMUDSvYHpwthLzxnJh3g21+f9UlS
17URuVFSKDuqTyl8KkHBqKuPpRI+mGEjr53JxfOJ4Axv9aQly5KxcrdjlnpfMo20eBJclLY1dibX
TiAdYvWZ/ssKtfChz6hNK+NoPOGHgc+lZ+YP1RjaxwF5x+39GVhEn9QmOQSTZilqY9R2bn+Ng8a+
l4djDtfCxm3FCLUvBYLCf6RB0ldO//JA0DhTsdGlUQdWcn7qgt7QvUgCrlBIaXSg7ABcCRnFlVEW
0SezBkoXFsq0qrRVbj+ogd8wULsQrmc16UEE+KBGyJcdkDn3PxdJF36JMi84lLS9VkZewG8nQTCM
Q3Hdguc4ZZG3Q0d95+mNWedu09XGrg/k5gkHBoH/oDhkeh8dfHidmzIOsgcLj4MWscatSPX25/0l
XV4Jk7gRDy4AGorwc7SYZ3U6vZoqcQ0DnAiSIvWxNqytIobuJRfDgAw6DZ5M75BY9ip1ZRaWR4qk
Col8wJNvIh+zmLRTcYkY5S5xodYEmxTC1FFvjHbHCfwg2sjep4pY81RbloYBP3D/2DJZDTWWeUUa
OdQRkS9bfebh0vcEqPmeSC9PdnWk+998SU5OgTxC8M+QPN1Q9gk2Wd8gx+6b0VOaR+o2q8ec5qMm
fzfyhkMf5ZH2qMWy86/nbWJWI4kBu5qGK7Dy2z0ixrS1876Xn3VJ/USXvKXipKPd47Urz89iHcBn
kAQBb6FMC6d7Oo1/VculBLxEnjHQKLlWknyzsJ1MM6QnyjL67CXeWi95+u/dPATTeHQepgLUW+3x
dryx1NOSVr/8DPW03gRWH25NP45XvmpxXU2jIBlNrkP5merr7ShpFHuIxXXysyQl6GDjDfegcmNv
KLOPKxWuZfDEWDpUljcuGxfJ7GrM+1BJkrGSnwNTfdUmYC3mLtFWBxH1W2/69thW8pOXq6+hWW1U
cPbFJip95+gndEvT3v7v/rF+U6mez7AOzoGQguYCoePtt2uNXYa9U8jPtp8Pu9QMvD1SIOKsZFqz
iWXPOQo5iE6jJ4s/uYkz5gZOcvDdUUcN5fY6cfYYalXH0rfqDdbj6cGjVXE07bg4oTT5X2/GwQn4
pHSUI+O3F0X5rijVgWtK0h6NLkqewzELfhSmN3wt0W4/xZlqPDahbrpFWitb7nPsV/W2uPCQOR+V
tFl115nu7tsZoIkJOId4AwabMteVsaxMiEbNYRcqjbkzO6jjXau8RELdOllnwErmH1ddiW6fZvvb
opSKlYBh2SunrIBXE1EXyKCp3Hq7CJ5pCdVP4YKoqXTWDOnSaH61L0qrf0zQ6jtXQfyjG1vxmMpo
CGIwmcM7EBpeG1ESXuKYCdX8UTniTNv+MetY33lViUFzDP1e5P6pJMg5Cp7sfUH0s++UXr5UdpKf
i1Crt7KE9P52HGBUjoNmPqVeqG/sLJEuiqYU+C2m3PUWmk1her2/+965YhEGoU4+6fkg2j6/T4pe
ykVTRDBsBk066CjRe6ZWIbQRKgXXZVg3l0Ryyl0Zjae4G1/rIt7FGta3clsZD4mgB0sQWHuv9D+d
HUUNt7E7beV2XV56/Eg4IKRVxBg8BLerY/vgqEq7ksCK68W5GgIkE2OYS8IGoxKWot9UrSavvHjL
m49KLU0nSl4OD99ceU9gRZRPfAy38P3xFc2w8kkOxFqLb7ptbvb+RD7SwGROeiAIoM3eVfSbCz4C
AQWZ/a8OerfP+i7a150oAJSuehAsbz+KCjSPCKOo7yNpOn31X++HbXLTGvGguCLK0ffOK5OaSNNX
X7NOl/aFV+JMoIXPQ6WoD0ILjG2UoRuvSn21U0XcvwJ7WwvtFqs7/STEvIgtuNhoqNz+pLRCA8Qa
UNJBfu4rfyXbOMmTX0kGTMXX5fDT4K0JsS/W9m1IEO2I95DnvOnn/jULGET35pB5ijuEhr+tkT3d
iT7r/rUEjAoSPctJ5JUmEUXx2w+TZWSrIxqirl4q/sEeY/trg3T7KZEy7fX+OV4Eh0RmDEMnigmE
KTY7ISLvBLLDyOjJZdQ8h9Fj45QYATqOFG8RF9LkLS32vYra+xmS8MrgS4QMJl9v4pFUg2i3zDER
Y4SfWWjWidshf3dEetE7RYZVUpBQFIib2FvJ+66QP8p2kO/bKlZwKcjafUJRfJN3hrf1fXNYudKX
Yfv0o4AdMy8TpXDOWbejVuJhDxI31PTqgaK2vMuyzDlGfmlsIppGD62sfgiMfhvJAtWmMDp5arxW
Vl1iwfgZVEcmeRvSCBKJ202gAanE4KeL3bRQngY59J/Q2tT2RNkAmZQi28VwOnZOI0e7PsXcO47S
leBqeb6IKkgdSB6oJixsMpLRj3haWjjijf6q65L/UAtUs6Qgr3doee1jrVg70u98NTgtANJwdGRM
cvQp4PvrgMXIddZVksXukKclMqy5870MJNzo6ojSZWfLwDuoHAgqZmzSqthXvUOR4P6hWJ7y2x8x
i/QSakRRWTaxK0WhdChMSezjTPif/nkUyP30eGjQQsKfw8OS2lGkKBGBq3YBGDtZkXZdConp/ihv
bNTbh4IyDC1DaNuIAFJzvZ3RcJD1oh7SwPWdbsdjvkmiz7EW7uAqHXrjq6NehXGutc96l24toW8A
0W6cuNkNElbDzf+y913LkRvZtr8yoad7H2pOwRSAijiah8yEK18s+hcELbz3+PqzslpzRKL7Fq5G
0kiK6WCTbJZDIs22a6+9U50efMw++hTOSeU/iUO4k5LVQn6rXRkN40+id+N06CoRAnpZt1QrATXJ
IwuWuaEl7Q0KoTaa29xmxWOKHml6kT2D7fiXrxcKAKEDASKAIhhXJaPop3ZrX3T36Kmy1uKZiF4R
5aTF81WwEiAFDSBCUAnyIoGxvQ2O2Q4WSu7tQxDXW9miV6mDCj2rX6aGN1NdHS06CtpqwZKqwNJZ
SSQKBACHcmJFv7E7edUX8M3AzsKZG2mHEqQeyxr8Ivu2CSQkN9BscM4jpJf3zdeHH7Vl2DdcAoCu
diwFs3rZuL6auPtkKK7b+bA85aVaXc8gqNAFxVfh4mADX/3ii8KcBhwEdj3AW2OD3isBovI0UAsN
8zKyBzSKWANYjv4rTmdE4axhsESnOp1+faNwiTGRcFXRThvF7Z/PRyl3HrLCVQJWFeADF0qwuJ1r
Q8W0pBMYtpG79vM4Mi/f6LkNx+dTiasCnASgCfA4YKn4fNVljDxa3hfJvlruh9Shgof+hosIjGMx
SVFhMLRGjRrt5LoDBnfeXkczeHOy7rR25lgZYlVKuKtqG8QtRNWOjf8o50uq9L0V9pYgoTsNyr9Q
mxWnhtR6JJBOQryVvJ26RBjYXZRHZRCMfg7MehmB47EkPtTq0o8Np4rNElSZjVCxCnSZahk+xQA+
630EzKxWALDoVegW1BatdXlKuKf0cUYQkkCEDt1mVY68AUDy84yoA872vPXbqwTKwcrn6IuWoxmk
NUvnEnJz4FCo1EbV41qeEpFnq+3TpcF1C6IVGO28nwNCCZ8vrS1jb4BSiq5AlCmSCgS0pzpaHAqx
cm30b0EKzcVcO1rs6FKA463UrWwFFZDksdKDLquJRXTlVfwV+H9kCiHUGzlEpormrachRtutzrm9
PFlf5ftALQHPX+O0g9hFX7V67Do39ORCmR3helsgUclWqTrz95kXlfosWxTWrC5ZtJhnbNbCgOm7
uaY78kw4BJq/tLoKHY5rhNSVXkS78UaQTr3WFKxK3fAQi4E4sd2/MvQ4YgcF+WhOAgmK5MfokKWz
ZV6rTSEdHcGFoyDKpYFCgvQeCPPHmVODhQwkBnQuOunWHbQFyZVlTUO/qZlWqqGBlkoNRffw4Beq
YMD2kNnjbiyv4ECk+PPCh+kwS5dpJx6d1PX0QJmVrHY9ZyJyNBbY56ugRAbtzVCDjyzt56t0WeQl
7cBbafR+ZqD9Ho5dnlf25S1xZmH5uIsB8APwCtBuIPxg0o/1QhMLkVBFs8UxEJa5oRRyTzMwvaIe
ev4EZoBVG0qhHmrRtcI5Ovqy1pMmyPS+A+nvUqsKPY270FomS2EFspW7Al18SO2dPM/3QJWs3QSL
eccaKUlXiLMrkA7wgMCsklPRFTw9kdV8s3TiheV5WUKFYRYaCM4uqDyPVTB3VmB9Q59qmuSyfK2F
SkTlUM3BH6dFE5rrq+OMicAsIKMA4Qo79LwZP9iQftYOywptAo+wdfSFAb532tPG9nWE+dcdTbce
Q4nfPnus3vyTM6HC+JYZrQJH1wO4w8OR8BI/LzaIlivRKyrxCMCnhSpOuVCZIpsC3IXL6/1Vsdj5
NoG6ACEVCtGB9P58JbRe1GKcfvGYbTRTMcNdZ2S2YKDSmri6QOZGTCUzu2109bgw1dWcJabLPDIz
Lo9jrD/HwxA/D6NT6tpv5rl4BEswWYAKLlo8SplZiArgmxN7fHySYCsD18JtL1gmoBIZ3bIs8WiK
B7a1TkgWW1Vzb8tkuZzwvr99EWCnEdaDYh7z3sKgygsnigGe9tFNMfUDX0cDOX/iVriC/7RPwEsC
CARy/Zy6Durn87QtWg9UrkOW7JXaRfdm1FqDDjp1eWW+w0CW8YjUQHzIgZmjs3CY2jxf3yPHEn6J
5iCsPa7YQ3C4Rx0qrp7PQwXVk33KPaypxpWjqwDsxVEG6L/L0+sI4Umf7zGOEPmJQTyxRwQ3rskA
2LEVwaE+Xt6BY3Dkl+sgBg4OEMTCcOY/XwccIw5Ogxzvu3nQ2V7StcjUpjRNQxXqXKjQXLTKClo4
i4JpIThdAYYfrsvF3DGFBj3pqrhJCXZCqgtS0ax7r/fIEKL0Oy9qxXSzzq49K2z85xa9/mglFGst
C08oCw/MVMxeesUJJ/LoI2Poyx0hL4QcFkdAj+kTelSNO1Uixft86R57GeHeAuu0QCEoAYuPT2QX
HJWZMNd+2WE+X1dGhggSHBYV0rOfZ7IHEFIFhzkCMqWwuIniyF9lNVy6So5dEuXqXZlNtYP+xiYB
IgUIZQTUcLtjxEIoQ5G0uR/tK1X2LKcfNBpJKI0675H/+lSkWv7jv/H3S5r1SN561ejPf+yzt+RU
FW9v1fYp+2/+1v996T8+/4l3/vTJ7Kl6+vSHnqB2tD/Wb0V/9VaiqdD5miiU5a/8/33yb2/nT7nu
s7cff3hJ66Tinwa+seSHn56yX3/8gbMH/dfHj//pud1TjLfR9CUt//Z/1m9vkZ+4//dvdhk9Ja/l
+APensrqxx+Wyt+XIExGRBrVMjxRBsnZvv30DHqmoFwcli/4K7mWSdKi8n78Aa7c3znmCcBjKBl4
RnhPmdZfnhL/jrgd3gBWaSSgYDr/8M+BHr5IuS+T/+0C4nM9ys/CUEMPdQQ5UdENOQoyM4CBPm+7
QQ4QIgYxqqmAqHXRrAPX8nHIxH0c21XBQG0ZJ6CSnZMM7SblOexXS5HWClBufSKR3FslA8sj6jvo
AMUynzaDNQepvrIqAM2rIb51Db3rkcAqT01gSjNz5lhFqANMtMg3sHeJoDFPMdRgVSS21G4cxW49
3akpPDKlMuNunQ22nxpOY/n9dVzUpNx6a/W2vI5fu6fFe/eUmDN518dHP3joZTueNCE/mxVfzxBX
Jx9sGlFL0c4dcDhTm+nlY/+m3qWP+aOo0MXd/A3+mPosoEPnc/qYPtZv4OQGz+Hw3CHxeoqp6xh1
/9b7LBWJhm5WNVukVhus6+BFCSUy5GYwbEuJ9oBHpnYVmoJrLeqHaPbehwKJ4T92wKRMsTeNwLlf
3dIYmaFGWSmhNynanKv3WXHUImuurRezm0w8yArZDe+zI+Lem/h6uA0fOLERCR8qn6KsOBnIEl1P
Y7qMSHbVoue5QzzI95JIeOOHQ/XTXv1Y3D45zJHN8QcN8xymuHCEtJHk/gtskCmpME7u/+dJhW8I
BVS4AfyASBkHX49sSDh8eazEimT6Sa6RJhIiGkjIvDkKfK1K0y+fhKmrjYT0r7zaiCLnLB5g4XPW
WO6dI677WeIV8pC6cuMDQk0Vs6eAbNOABfDclnSpQ8RTsOTQBUXBqeEyl01mIs4Y5NGJ+jiAsScX
R+EA3m1PNmWz1ed6HpGhpjIy3BGpI7K472m1AQ14JdPmWnvqXh10bboRc1J3BD8RPZ8hD77KTqBd
z13qorpYI9Kzv4o7KjmIxBNUt7y5R0AlYoW6MMBvZjtJJdXav5mjraKKsB8J3xoLXZe//CFnpEND
ZlAEAdyPMHtAVD1MCXjAQxCxV4j5UeXa3VTvXsxmN7NtcNWiDxtq21fuwX0YnrKOodI02bWsuXJl
6kR045B6U9zCGc8iskHiTbkXbsvXxgz3/V27dll8lRMlIv5VmFMUHc0X5FoyEFNwgboGQToCNaDx
9YzhIbAFj8084r97ePY9e0leshcUIaDtKv5JGVF2r/OdBLXb6L2AAVMpu4kUlGJTpM7SGS2AkJNB
1kaSR3ENvnwN2HUCO7w+VaaTMT+iYIf2yFSwAHU+2EeXlnkk378v819xmaekybg+8beWJp+DJD8J
M4SF0GID+FoI7c/CLG86ASzmkWxmovvWivKh79D/qlLLwVoWElx8Sf5l9MBfX3KkHH6LS45S5z9d
k1edIkwDX24xUhHhQgzzpZTIZqn3tGMlvb4bdG9HpwrXJi80Ug7/8oXOxUtj6YDScTglSMUjEz6a
RV9MPVErc9kEjYBDJQ0FlIkapKj4DCzR7zqjzDrXUpelQqXEGYwZGpeSQgkXpCh6TV8Is5yJSR/b
PVrArbyZPKcyOMyIMniI0faQvMUuz5qMKhpEcuCAEcwJrztRjox5WE0lSkeRki8L9PF2RguUlKHi
F34gm0uJxtRrybwD1xxpeagDQ6BRQ92E8WKmnKB8a0bm9wBudvkBisNpiJwQtdsmTxEIcFiKYkh2
2cT45jH9OL7RuroxELYBCM7NHpa9PUNRF1pukiihwanYa/eKpVniPWrX37V9+9xsO7PY+hN0d1NL
fu6B/MHV+osv+Vdh4n/zkvMdd+GAjenVUi9O5uIMZl7+hGaJoGsGV1RNvO1Ubf/U1hqXof4eW2vq
Xnko7MPO+pfvdZRu+3LMgeji0VBkggDv+nyhsgG/z9CGsnl/P6f7PeJ35OHh5nSaSGydF2e8eB+v
MxInrpYozZJfp1+5V5UNih0yXzmma1X2c2YXtgyzXaEwkO2SdMScmRJ1SEZg222yXUKenlZMn5n6
SsGDAizTjNyhXS1JyK6iqFSfNOpH5UlfT8xYvhSd5ucp5Es6kPAK8s9xaX1cGt4BKayQ5imd28VA
E58mRwRd9wXwbzLgHMS5Ue0JWcc98guTNyZbc3/HsUxtmHEQ9l/dMN/U2x82zJj7Ai2DEYqMsWEa
AwgFZVU+2lAyqSkvSRbpILX7lXM8ykAADFvO5wXWu2LdS9yx5T66Rj+6hcgkj3k+g74D/VOlksCS
fLqUrsMGwUOas9wB+yurJ/unTy36SAT84SdmcsVGuZVfu2LnHXDpVIws5VIB8Cj0sUOSmKbmHG4x
dSyUIgvvEvVCEg8ANPzaXTISl7/7LpmchJFc/S0m4VsBRBCrAk2OmD/iSeOuFlIQCkNbZrLJ2GNK
HjOjNbePKI5i90bAyJurE1TpM23/QI+lLhHrdNpJVCM9s9Y9vbeYdRMQ6/LxBX/Ut2Tkz4MaEyJG
daWVoAuUzbkJelMGRUOVI3hfDe9aMcEs0KCwH3+VKzS0XeEg3ytbgKeO6Xv1gldmdGb1OPqVIZHb
mfGaW9LDgqFnk+XQ3ApJrms3DpyTo6MfbyMqHBS9XyFeYtkzirYFTLERSKOdpTHfrIhK8a1XxDy4
JDC6tWe8oYZeH2jJMv2tWMsSka8PCE3NdNjOb+nWYfKhIm8zatqhqepo3c0UQvWHioT4+JBqrxp7
i6DtdFqQVckcw3uGqn52zdLw8akKEUyfvhwWWxJvDhoDC7RuAyVjqzTDOBQWEb00KjK3G6riYRmv
KI0l9U1nk9z5uCRShlfqjofLBHNu3wXv6C5t3DW0W+F+XkL6orDNQ8vudhq5Q3iL3h2uYmqirH6T
kNRuWQJlbN7hqU2J5p6rla4RvFxaRTz2NjdSOyGr3el4BLsEqYwFUfR1qfOv+5aGZP3a7UNSGDUt
WKlXbF3T11s0xDCAK4FyD+gr8NQEfWT0giUbMHMa9+uabCN7gV0HBcFaer9dB3bBch3Rob23WScb
/mEZKwzPblfNff7eFyRLSUv7VbAJ7LrAf5H5IfUqoDOjO4gIHwabfiXt+WX5CB3q4Ps2JBK+QvK6
e1iYzl4jT9Z7TW5v50cfkH4yJyTfRCTHHGd6yeb3+kNoVzrAXnpqPwAmxFo2rFpD3WKaZ7QjtktM
tOIjVkKtFvc3cRI+Z0l/Mlw+HIRRlCoD4FMR+OlckFKPcKe4ga1hp6ZP9tuOoZZv0+rsoJoREVYP
pa0LKwzR6A2dsgmrb0pSjPvQ/lskxdT8jBR9UQFQBagknx++qZytum/17YyUJKePAhsYsEB09dRv
qC6ZOAMJ8DHuYbNanY4T0zMttEY6/rvQ+i60/jOF1sh2/D0P5ZR8GJmVv6f8/EK9OrZxkdYC0liE
uYW6/M/u+UwG/MhLIay4MivY3OT6sdRR+23Ueq0PxoDf8W1ndAZyT5Q/169yaMnq/DqekeLP9XQw
0qcEmD/B0FYDEyk4KwxR92ish7qvB2ymN5Z61ViNNaMKg0HDAF5m4Jy1FkdkfEBap4LL6LZmHVXI
pmZ6oy9Wjf7ksiXTdK5JFTOwW3126qFF0ebXaPFoRmOGPA18dlgMEawaSNNdQDxy8yTRpwyPcxcf
RoP5FlPtAEZWchWahyuZVTCMGnKV0o1Yk3Cz3OUvkjnQDTRtQjaHzd2DgqCAR6wI5sNtSpZkOGtt
qOnX9e0CtgLiGSqBBdjTBTnW5JXPzTsf0Okd6hvPt3ieGxWvr6/Ihq5ooINnwYjMGMYrGtcbtZHp
fFo8Vt7krDcUAx09TW4UaFRlUzh/rOc3LNiPaz0y5X2tAydfkSLyj9WrMXs11fDNV16CKucruW4Y
z3DyZZRXrZ7Zia2Zmd2xXpcMUPnpIoIoGaxwX19YkeECxxrgrwTx9VgHrBYLDqIvw8Py88dy0zNm
CGYEhq+jEx2ex6uNlPr6YMVmiGc7K9zC581Qd7uPU5g0c2OACRoaYGG6nxUE/+S9YBZ6a5T2oPcM
lr6ji0Q0Oh0UyrCmwc7FbwZfaLWOrebgNhR89zqsN6bC4kZrVhqvc13aK6ZgzBEIiuzGyJhD8U4E
joHEw8qkRkXBk0ZpAjyN7lkkv57bw046ppvcRv9Mk3q6yxKKADAZMBxhlVg+ITDP9dxMjFg3Wrva
Vbu5AXjrCp+0PbKaaNRbod0tTdcatjA3PSs2pxEMSRiG1L9t8Hekp6zDJzbIJlfEpzL2caVXmIo1
4k4wQEUz1TVdwbeKG4LRzg8PAgOWullufMNaUnQXuga5t0F827UpqixMz7xs9k2LilHA6ruo+MuK
CoAzL4uKsbOLKkvUG2oQFY0BIgPsW8VsIPA7wzl2PykGAFYNETKCP7O4d0wuHwQ213ucQMec0x4o
iYQFRmzO6EsDhxWbVrd9iab3aC5o1GzQ0asT+1nFIYxoZK5Ysq22wMved9jPqOhDHHZY9XvADhhO
hasnhgTrGf4FTm9PkfzHR8r7OdmJ995VRVE6YINjwMThMyQT6Cvb26H/Jj5bO58cSLspGMqZEPSC
+hyjwIsmAF1fW8imhJAAP9E1hSe/bSlXj7W+eBmMhnEo/GAs7lFGBqkkQ0JKjMtJ/qVQgSi0NiMW
Y/bQDlOPWGmCURDz5uL/LiSlqzvMYR1+u3pquitfj4zSzE2wxkP2hpCsCeRrwFITJRJ4Xwx0Cn+t
f/ShfAGpY/kW74PsFZ75JwhWYOR4P2oPzJkeU4fNMOHNOjb5q768snzjr0jx5Rn8p7uKDH8lWLmJ
37iir+cU7aAwbh/rEqGyIcLPECML9VjPDIwJ95hAC0RGjRFwqe8wD/cBWjcWb2OT3w+PXLirgA1W
ysdj8N8YJ+4kxav4lc/fe64n+PsgbHeNFUPkcrGrwoBQEVDw6SG0Y9gMm4Fy+yEiy+NiVdrRVXAl
36c2xDd0a7Urr4VVyzqDlyjUZyOng2fPjZkFvgRWm+jzgfXxaAgtV+vQGJDfig66xbOMTlm1G3RI
d8q1i4j1ci2+HzusAYrDoZdAz0XBUcvQeeZqQQUkFELm6bODb4SGp3s6C44ejJMZm0G9c9WVQyEU
hqP3VmSia57eGz2L8VxlIJLADQoZY20Mrqo9k8cp0BsBSgB99a56JtCNZmTvCxgWDvW2DoyGniwO
yO2uXHZKgfoxI0R5ElO7CkyfQc070GsOhVGCdh1ULzBzC8wkUjJLRIFSOtuq5oIuzdwuN+VGNU/b
HKqygBrbttChIgZe0JDd88oOpNQxQaWeYdvz8+XoaPzFQkOiLoBQa2u9tFtyy+8QbaH5kDF8ZtUW
8rlQuTUOCEbLCr1mKUJbGSpD0BMF117qBKqvIURF1GCgN5YDPQ+7zEIo3C5taVVuBFO8l1+Ul5L1
Ly52ZsnCjbZpLBt+dUoH7mgTkcL8iskaoRy2HYx7o9FnWywtLE/XBErtMFt1ZqTTd7Quo+/vET2+
Ip1OTze7p4Dc3LTkFVafgwWjtRXcKDu25tYeWkuTKx5iKck1v0qO/6S4FkjkCGpRccHX19ulVTCE
QRjfZrneWsuDixXWMFM57OkeW4sv6YJpeHlhIN5kou3hOsXCcFnIZ8vB0uTYBz3xGfJCsHo2AF4h
vNca0sqzVlhJbo6nmP6W8s2EbDm2kEPRiQb/D/CGCMJ10HPYmRTserZqgv9lI62U+xlCQ4mJ26I7
kS1oj4nZUM/i4T2iL01d0uO9u39P9RBGhIO9jz6O2Jr8FriglvDoEkuISiIdbDB0NhGy+NI2/JJI
5Vbsh8ykDBqGrOlK5EnO0bpcF88+CT+w3ELlhwIZlLN/0t1z34Mf6HQH5WO4logiq4EV1yCpYzIV
NgIEbL1z1yr+ruy5LvnEtWTKz65Ct9xMXWwy4xnF0TeQYgx9m7l0g1TjcgwWq5EY4ao2c8g7WK/H
/qY2ixN4WbelKRBIO7wOktAU1qkJOQ3JHEACp9BVXNbB8kVsM+QoQXzBzQCDvLzvjuIJxEyb+kHY
LbbhxrUXu+YuNdEuHe9a6jxEisjqYQnfgMtCLocFgrFxKQvNEJohzq0CWfjls2f4y93IpIDHhJ7C
8D96C0wdOGR8lXiAEbb1WtA76t22Bl6FcG6D97SHhip2t4ZkNqOTq/MxVhYCtgyBu0qHBZvcuCyC
jY249F17V5g1y2F3+pBvIT4fu0APTA3iJcAh7qG0B+ymp4JSmNUFtifWCSvomeVzBKcmY+IRfhzO
P3eBAlOwEQ3FLkS4lFu3+N0YfKVBcQ5zo4apUcH25cYGX3NusOcA8hQIxsI7xUaEzWD6+x4xzhk+
MTFB+oNPOX/pAYR2jg3MlXKNyfCwq8EChWFyo7pnS7OFu5W974CFNNQND9KqZzHmwnbHU0wkKX7C
3TC4JV4jxNph1vjbO32Ar7CEzyERfoT5cV1CYC/hprqYkQhzHlHpEN9BzNmgO4I7g7XCTogh2rjD
C8cTiFGewKjw+dzdQe00oZDgOE7qWRWdZ8aa4SPVh3Y9sz0c5vOXEa0as6JLO9nNAZZMbpvVYovl
4kF3AorSIxS57pwUJAewlXYOQ6cuSDy+FTXAVb8o1I5kdyGGwJ2IxU5jEr65cg1v0Jv1Cop5Hd80
VrfmiplvOP4J6JuOT+RGBYwSI2G+xZ1BUPjTZ3jepV2i/MEn0EP44qsRQGiLxkY0VP2Fb2QfRkFr
enABYXRgCuLNsK33mWmBYJXS6K1GoFrD6tZIhKASE5vLx1auTND05YS+Yh9jgvhsy1fo4oJ55h5y
fsdnG1oRzg72+jVXQ7Nr/lr+qEZLi/9/YQemeMU1J/cGPRNuFLxBvJpi200YhJM+9pj8+LuP/d3H
ruND6idV+eMPAo9CXtJ9o3A9Kk2rIWoRjQtg/HLFUcLIe+JiUtxOgTKVSedlHBP97rx8d15gx393
Xr47L9+dl291n+UR0Evie5TZEWZxDGYriG9ADRCTtk0VNvFEEeDUNUYJm3/pGtNO2ChV8N0J++6E
fXfCYHd9d8L+eCds0ooeJap+lRV9Zke7IPPHJRrzeR7GoDbiyXH5nPfIbJ44TzbSnidWOXIM+UeC
YAWyu4tzDhF9E+ChIrXOZF1EHmOBWNOAOAyPb3+JGgGnp7GXNx6XDelbuiTz17thhfA26iX1hdki
bFAjiNMB9JgyF/A3HpDhMY8vcdY194+ncF+TdzrCff1173Qy/TWuBPkPTX+hD8m3DB7OGwj6YbTO
HNNbtUWDxvdNxTc/onWI1/GY2+3t621PnxFUTQF+uMUDGUM0fQ2YYIufEg+t83gf4lD2wJ6vBrLP
8dKSIqh+PSN7QAlWyR4kiKZ2qO7Eg7STtt1Rvs70DAHtHMgRFekq8AHq5HA4vERIFR4Q1YzIAaGo
YTWs5jYwqavBzNkCof7aSBEd9QyBpnYPMGvOOCSkg3PtGQTvbsiwegCXzfH9/eSRE9IAGOuMvfrs
+I4cgIR7CJHYi4HzuOWwzZmxvl0j8L1BV2H6+hpQYD+Q+UP0/7Zgt0htIC644DcMCCdQITX/zZ/h
d3+8xVyc5wifXBn4gVdwUMHx9XK2/lxE+pVY+rAyI98+8kM0tgprGVhl/rVGyoc+tnrHUnKvEuMa
hTh3DXHJVUeuz7XsJsDLRN8Q4F82QNDcoEZGd4nDfKQ8eNquQXLFSJC8CnQfiQncS4CY6+0roDb9
edbegX0J9Pd+Am56TqFeupORUd1J/WzRicgHKI/ZvfMGmLXZrtST/6Qc50fx2B1KXU1I5zEREEuF
glW2E+gMXJRb7YTiQFkEZQivpume0xcFST50g6Og7S0dVHhRFA6KR0VHC5/m4fIKnBv0XBr3yFBf
1qXaZA7ORr8TfORp33gKNKYvAnJGzCX+1nfpTWzERqTPWHgKT95WJDxz5yMjxGPaHB98eUznArtL
YxqZ9VXhylKY8dwKMlQyyOgUpEIkowJrG4/X58hRgU/GOmNNKHplVIKeAgkk3LXGCtglVEwhs4ks
YHlOykjY8wGGCkwMckQtUpjRFjkjWE2JuXhAierEVgAX0IS8GWn2IPHmqj/D+Hm2QMN4eZIWeYMt
h/z0SNny7ADPDyUALrW6e8XhSw0ycc4tcj/Ao1V7jkYrbyL85ultnmQGx5nF0+kczsTT3xxkz/e7
T2Nk380i012ZSUf3uliuc5nl6NGOwHNvBYBfl8hglszfdIjSPSn7Qbc45EejGdQ9Er9YRQ2J0xJ5
v8Y4p9MQhOYjjuzuDEtashD4NXnP8QqNLoEZb0ETJIrfM7Ndv746+vv7zeYtNq8OSUiShOD8QUb5
4M6DrGrJ6X3JSiDUeHScx7y53uc/W0S+kbdGoqC2+N88C8Rj5UgvIrhenPPJSNn+yu0ljggH0X0E
jTQlbPmYzM8YBNTrWnx62xvJygnPnqGRHgWDM4XgXa0gMU4Z7UlGb+bkJmY3N6eUxcb5DiETj6+v
CWrvuIy8fA6+bSH+LB3PBZofcozzLvEbqcZA86toLyuwuoA0Mxsz5Sgws8AiDRvxbuKiU9ryXBH4
4arfteW/S1tO7ocRZP832Q9TwlgcBfv/uNMyJXY5MdvHlPx3sfvnErsjC+lPptWnDKUzUcQHsfjv
MJSmjE5xZCj9WYzOKbNfHBlIf16z/9xy8StTVVV59+glultKI+m4SHMXpCMw9bTjYwPkzj7tLHuf
nMqtYAHkzd6ApNAj8hZuXVhywB6w+gYweuqvYF5Y8QrYHgKwD9y7l44uzBJYMnBWmYoxbFNEYgIC
oF6zDc+4ioTyKgPvZgnL2w+pd8zMNCHBscjJMYKnh2LNCVN28vZGIvUvdnsKH/5Xq6eBYhz86ijl
HVMAanEZo+0WDKw52uVe14DIyHcqu+emOcfCdgzGOEUPbirCAQmtcK2csaI5rbccBxoYvEykAXsN
qXpSqwBaAbfHiwdYsAfIyoi3S7j8HHJUI0POAZeA8lAJa+rSznRRQZAKpFXMhWAsa/2yITd5cyNr
4S91cyPq9i/VnWgC878rNzp3PVo9J6LcgK9DRbBjfbxFXOP2Hn40sHdzREFM8yAj4tLQc3TyYB6O
GcplBAp/ZMKd4Grr0h4aHZHcAZNRtMBI9oa9Ol1ew8nbHOnM3/E2F3xGL93nKFCwkFJfqQuEanKd
Y0nD3YAgjeFDej3z4MuzvRPJ08PGdFE/6q/sHUI2YKfBM/tngB3xspQihsbDCr3+KJmlLRvxQdwo
lrLWrPjkViS1Ls8eH9GlEY+04+As1VTrMGJw2xprBPQuf/y5Sc6lzx9psSpM5VRUIT2KJcigCHow
h7fPvJhM2Mh0jt8JEJgLiyM0ORI9YoJlCGsOG+cevGd47KoE4/x7gap8RCzajUQFCAeHSDS6GvSC
AJxGmlafItyfmJfl2P/tlPnMGzAv8fEBpWPHKQf721rj58O5HIXgs7zzKinHBdYVqogHoELBlkVT
xPYQQp2Ra74zBvjez4irGjYxUcmW4IGF8TwguveGf28HcN3cFOQhg01bEIwSBW08QoguZnRVkCvo
QhQ4nRDHe5+TOWB57xOrK/FZuLC646aEs2yYoRsobgJSpcfg75fkPkcAmEeLH7f8kYblHM4KBV/p
mwe+eDOzIOzyLps6d+OmV3/+c7fkkuSDpfxLz93U9h0J3Po3374jofvX3L4jcf17bd8J7ThuFPSL
tOOUAD5Hsj5stD+NABa/PStIRKFfnwTmx5EETsKZUC6UVjafPZQnlSY6L6Ac6uUOso6eYKLcQN4x
1FLwJNVE5YIw53bf14Lt54uPpHM0VGI6kzrU18Y03wWoKBpQC9vr2zOz1z7WJSsB2J7D+ZcopupA
NgWc52mBQqjndXFyC6LlxAugyAG8Rk0Xl/Dg1JCshjkPgKQbu90c9yGy9wB30Zjaeo70b0BiVOWk
TKKnOf7b253JS40CBOx9Y24F4A9xUUWCJA0PtAa6aIXwf2Ij0GNArPEkqj9EGNAimzORPXE7OscT
l4UteDcnJmdU1tHnPlgoHawMU1FJ3aOYhkv8NZpdQAmAwxF/zCH6t49opohqGl5bg2pjPKKS+39m
sXgVdofacsngOiIlvDbgcYl35niYW028EofXI/JPe8wJnvvy5R34a8AfDKfwGiVgAPFzmH+GZAZS
hrqI5KCGiqiBdijv4ll2UG7xvwH3R0USysJVVAw05wKLFu9C7VRCluYX9L6wEqCgOvDRXJ6y/4d+
+nk78e324RDGrhDXaYjtNIeXlJNnl9g5vbp2YerBNCxJwgz+AN8jsZ7Yj493PbuTKJjrMhg9T0+v
YLCBDg/I6/F95WPXZ9TDZojZ1NpObvyRXvpP2vjfpI3S0IPpnxJppFTRvydpshireDbneaSCf/FF
4+ZbYFzb16ghQi0RCsjPRr+P9b1+fkbHdnJ8v70F9cDbmwbupxD+sGNzCw/1tJvV+/s7aglPFn2f
IR3LF3eFBjM4z/SEEj0fJToZ6vASEwVuPF8brE6e3pMJmTd5dyON/te6u2mhNdL134XWpNAauYZ/
mNCatBRGPuZvail809BGSyXelh3N2c7BiQ+S3XEUP+o76EJoqRLH3YULD22VQiSsnhRjTqLVhIz+
JuWs9uGSo9v1xVmlBCIu6anCKzowgpVCK9CApXqWPZSfNkJjxoFQsDCMYyMZwJEqC6AalUOC/q/3
bQui/TxOSjqbZ4e4EZ8zL6dN0hfmQg1Lsmyb+dSIv2kw/DxieWTKxUEYLpwSghNMJA3qcAHJ8Whm
S6TfIj5YobDXykADcvPEQQmrnQt+/gkNfI7yf2XQfRjCyKCLC1XuFRlDgGPNRfSVq/NCOU5nFxFO
C8PrBl3ghI6wrk7vEbAQl20AkVtFl0Ywspriri5DL8cIttw7fj1uOSHi3gCnX8VZbW5WATlOXHJq
3sdmx28/72cm80t3PbInyqyu2tkMdy0YOSw54MLQgBWwAf6T1yQOOC+cGAFMPg1p2Q51fNw0jMkx
AZrAZwBI9BaWhFu/C4T9EeUASOl/mPvSHrtxZMu/0pjvqhFXkQ8zDxjdNffr6yzbVV8EL2mJ2kXt
+vVzlNXTnVeZSI0fGuiHQld1le2kSAaDEScO4/z89P5Kve3rXpjH4mofVOc4NMdnfsJt/W2OMBGV
IewEpDGHtF+2h26DfkSlf5qbLH7naCw0t2083Ns5D5kfdh+Pj3MkMH96P+MxGzxE//Tp58ef73/p
qiHPe/7C4fzrDXl1Sxc36b9pS9fc5Cx79nKh/v1ucu20Lvx6FiasT0rYYObfnW5XcN6VH77kNv/a
D38WmnjnlD/zI14YZTwwqB72uJJwWmocYII2JWhMsknu4s+Nfzu/gjeb9L4ApapFyzH010C7r9K/
R3OGmfH0Y644/LF7/6Ssnekl8/ffd6bJShCxbCL/rwgiVm6j58V7sWP/gtto1UgWPjabjPRKOxuJ
u0ErsRBEXkRLuAHqzdz6dr4THP9PiAFv0boEJLoRAEiyD+7BRTyAy/gRb/M3K5HJ6jctvel/h29a
+Nd/5WH6JaHL/9PWjf2amq/53/zWPn1t/1b8/NvH5isE2xvzvb7UuvxvKX0JBdIXPmSW1rzQvryB
SMk3TOel2OXzH/lL7dIhwv2NPCuKEqohofpPuUvQW38TFAI1lOLv3rOs2N/1LvlvEpkB4EsFQXUN
RWXcQ//QuyS/cQ51Sk09DYltIuSv6F0u+ntjCDmrtbkQMiYKym3LDroC/c1dFjbdaeQ93YWFTPyk
G390qel/VFXiXZGqEdtCQvEycXm9jQlKa30r+Q2tWrLifhf37/w1kikOZqbLoQ2K/3t5/5LBpFkU
TMmpT8vJtw67hlxv+mkQEZoPObk9ZiRH8c+QbF/qqdmVETFbQ/TRmfI/WdyDL1CrbFtlqn4cWGoP
neXVleyZe9cMwXCbdxoqMo5didMXzviv74aysISqkiIgrCzc1BAHTet1TnxyS/Sdyt1DnjfxJiW1
u3U1Tz4Utguv1KSa64Z2+pQrgrYqNEkPfSn6G8ja2u9t1tWfyjS4F8N1RsjTC6M8/XWtvtSOfObo
/fO2ff5C4QqhoLgqIMfxjOS88N1dkXI+JPhCiOe5Z56V3U8T5OiIZKXYac8VN66a0EYT75k2pK2d
bTVB7V6SyBdKo21HXVcPPOP9hzws6nsvn4pDog0o4A5E1ayb5fvBdOmxUKH7UDVteKsHF72OeoXG
34NeEyFd9LKEsDyB1CvT0sUDEyH/epnyYjqmjT2bOKV9SJjskQu6lqGlZiv4XqkMnUpMBAUHEU3n
WjgBueka91uFFPjB1KRsNqYbS2hehekBmppolubUzb1oIDvtB0WL3ktT6XzPYkehf4vUMPfUOTiD
yE+TF0HSdKwpWoy2ufdYio+s0/5Y1Oq2qkxzmCaeQU2vsaTZBBND3F+mxc0wMrfyVcnSz9KrVOxr
p7tn8UQ/T/HAH9OqlugQyZxY+3UZ5X8GRTBtCW2esF8Vev80UJr220jpew/LkW91Y8ovvBlQwQ67
oL1ODbEr9jIftBfm4kEHVzEpKeooLmPQu708iG4iqjqsTfFxIiPx84mggZoq+cpj5qX3eTXMItnk
LGuEKqLiYwOxqoMTT9EhnayOoBUYBj4n6q4k0Z+wwGhTxGH2KQ/c/FGz9jEbnS/vn5DnVrcXU/Y4
JVD9hS+W1IXg+uWUudcPMRtleZ6yiexaJof7YhIg0qtC3baEZBs4cXvoh8jZiK4nP0ddOLcZXNZN
YqcJYlyKX/NKQwjXm9cs7rutGb3mIY2bGTmp2I+BanmgvD9mYY+zYmV9Q7KEHCVv+CaEpJfwczsd
AagnnyO3G+7CYSwfrFKD70VxcRRljcZQaU/O+F8Gbce4+gQpZ7US95N5qhdLoVyhmCs0geY3Ec/F
nBenaxglC5poCM4lQ91pnO5irEMdp5vJRVDey2tZQp2rQfzVFx8h/LkSYS00YIQnFfaBARlzFVSY
PXcRzZTUNLLhCT8HE6+uReB4WN3+WqYy86tgTI+9G5iPxsm7XW8kHlCgTOIL1sRb/He76UmS3ibJ
2K/ocb06FPNneS6hUkhXec/MhhfLYhpBW1YP7FyQ8bNsKBp4mYhfvW+H81VxufYYBBcxwz8oQ8Bw
aYZjlASBYRM7h0bhWQjt/UEWFnICzcrhu8zu5kWe5Uw1dz0oaxNCFgNRN1Y1ngMV5ynOwo1TFBFa
2tkE3YjzcfiUFXRYuSXnH3g5Mzhql1JMD8Jqevla0EZV16aENeeQ1zu3Gx+GmmyaTP7oTLK1JttC
/C5bGfMNU5ZCqedQibrCW3Jy4tJNlBZdeR6g0NxP9mM0qs1kWyhp19+8GDVa7e3aim3dOPpJaXZ4
fzdfz1mxmcQquFQEyuILB2dkxuuI98O5d6Jw2+Vy/JCYNt94XdM/1A39hk+i11y13fH9gZdnSLlQ
3PJcimUGhRbCvAsPzvMWoEvC7APv8+nehRR55pDiuveogMh4N2Z+WptpVwZFsZ+SLPjMoxBtCcek
Olatar/iOipOcVDRlRUhMyTxwgzgWsAHhe0hCiH4SrbwswmEdBN4Yvkgmwnq9qoT11nV002W1cFH
6L74coAqYRMkbJ+W+sarB9TChv6HSjpQ4LzcHFsELfuoEGj26Hr9NnNhR5WQuB7KctqvrOMlXUmA
bQW1ekTHmjKXCzaH4i8hIYemMXGSyXnIC7RtY7nvdO0tEXeaoU9cXuzDhu6BVvpBOq1s4cJ2lKs0
p9zz0J7dJZ54xtReuJsgzPPY9s34MOaNr5pRHmkNr5/2Dp7OpkTsi2qKj7oaVtzvwgM9j8sgncmZ
xxAELKklJI2p4lE0PbDeQP62Luqd49XJxtOqWVnd2ZG/tAXI+yDAgDOgnDECY7hc3HbsSeMZmZzG
1HXuvd65zSfH2cGw0Q00gPjeyIc/Vjb0cnoKKQYwWyEIbhhXKe0u7C9DymXGwE5n19MTNIwLtMBL
6inzHWbJ0UunbBd2YXYFop13Ndbye+DacF94Obl2J0v8oXe6fZDF6uC4mYn99z9vidXOn4cIHe+p
CSXC43y+hF7suhiiOMf9NZ6zvPm9IMm0C1trDkqN+rbtoKlNQ7Tac1s3+hKbsb8NQlPfm7ZF7cak
/Y2XmmI3DRwt2vsSve7kmG5kTZT1o7yO/uBdnVzRKd+o2HibwMjyPqPxdGcTXvnNwL+0aiL7hLXD
Nau7eM0bzx//z/1+XnsqkdjO9xv+tuSFm9qDTGDYTec0huKyZqa9YX2f7MppmND7L+LOPs1IfR2r
b22Gl91RiYfaus0+wIh+p2NQQ3krm9rv76/55UHDV835r3YlzJAymMUi3GCi6pI2GMk5bhL2Q6g2
P0Z55W2qrMZjTOMMf6issHsSuGuRzqv1wMhSSYRZ2mPcW/pC1xt4IfKCnE3gpXsbOaCvj5qs3PSv
LB4+BNowErYuEMov5xc0oexJpewZLq47WCY+V3WFjpdEOivWe3me55X0xLyYEJJAtOvRhfEyacGE
YIU9iyYOv4iCoAd2rm8oMRDfHmrfRLrNV8Zc3HTzoAoWxYGWMIrY3Z0vnBcnRlXl0OE2aM8xcom9
dCJ6klVe+2BjNR9jOJ9dNI79p5ZqNK2su2ajogkZhuTZlnFI5pq8Rxvt2KvXPM3lTff/Pmw+w9C+
9MgSzZj6IWd1GbRn6nIEIIaSPw3l7U0QsOmqGMvgJkhS1I28HAIYbplf42qJAR0kdJsDrIiQhe1T
LsKDmGJ6ndbNtyJUTzx3kk2Tj92KL36uqF4cTqwjxRpqrlyYiV4cA5praASz0p4t7cEsr/oh8wvp
hgevwmtrW1bXOKTZgXuW77Vqh3PXqQS66nSK/pSRozb4mfUVIVN0G7A6vEeW1XwTVZMdhDbBTRaW
xRPNTXYd2o5tkio0N7oESNDxBrT3UuhbCBznO96a8t4W7p9uklSf4Bgs9x1CvHuWRrjupt7eR32g
z11Tqn0Uo1bdElFflxWvthHL5ca0WXT1vodYBC3PWwn3oKg7+2aY2OLSCAeHZYkXVWfPjR/1WATH
YKwgkVEoe3SKsnkI08g5dn17EsU0fQ4ypf8Ixu5Loizq6XXU7BIpQp8KO25GnYz3o8Oj67wR+qzK
oVw5Epeh/V9fqxH6USTwHu6S2SG8OBFxm2dQ6XLKczry5qjHtNwwQ0u/GFKxbSYx7d5fntfHHhE9
ExoLhOiePSPmL8drUiFDEZRnpBrul3YEL1ED/LBGA4oZG3mlhaUrc3zt1JCKwVdzPBADELqkb2ee
AmBjw+pcDET6lhq6jRoOXQA+uCvX1hvL6RHXRZCiZyN4he45XSd5jaFUpgrfiePwvoiTfmOiJL9O
2yD55fG05EzDXQNPlEB6L7fPy2QUIQ4pzqrWzmNf9noTBhEk3dyy2xEnLu/e375X9x9ick9rrjlS
JYXs9nK8um4aazoD5KO38jgRiw4pJur20tSQw5UBmj6UWXFl3a5dCTWfcaQLnzMjDZwT+ZwWImO5
HHqQrSxjiaka7fR/QIl++FaScvrU5OKeVoIdAN2ivZFx6b1TGXRKEqW4SiMLbRritL6T02Krurz9
klC0RxhkDeVDpx98bQ4SP3Y7DH86BBdPoGp7zDlzNhVv7ec27cLPrTdCz1uj2/BYmD2rmhzUvG5E
I4u+aW+Kqbh9f5lfWew8Vw+A/xxtCLaca2mDMes7mFEYpTW4vgFaQsGFIshNx5XU4dWBXAw17/iL
Axm0Yz4FBA5Ale6wcdL6S5lPBqmD/txE1Rc6NmTFZpfPOhDGuMhUkN8DSuAefNDlkLwjcSFHlZ5h
qu71wJWDFt2pLr7IoiLbvoXyB/OifGd7eqrsBP6uZmjbnhXRxtos2rWZwl3oqAnqkem4c7ISfBqn
sXsdT2Zf9kyei9rYm4oNuT+KADRip3maU4ud7JzC9Qc7QTRhKqb4plLTthpUcd1k+dpEn8WQL00W
NRfcAPB2wNFfwxjOWBaFapOzM3W7Bt7wlozDCK1eFwJWmQNl34F/jDrWgKCc6tjnw6f37eiVO1L4
AI4KET4Dt9ESU0j7Dvh8YpPz4ASgi0eO5E9Zz6GQ1MXN72OfJYf3B1yAKNhLjKg4sj5khcxDOny5
t26OIlAcRemZmUpeqy7YM2S7osDNnPfEHkOn4Pd5Z8NtySfpm4rj0VE0rEFjryM9fId2AaRoCZQW
GpSX39Fa7QEuCdOzjUdzaLWODgn3ithXQTD5bf1EgwBs9nBAc5OuBlMLgGpddtimIBEfusCqr1G8
th2vjzUqeUhjUbACyqLUYnHamua1ckR+Jkaoz56HasnUSwhk4THCh/c3YlEfe94IIPJIDpEzA0NZ
ghFaucCzkDOcy5omfqGiJPRHVFr8UNQh23UmC69bxvM9UThhVeHQvau99nrsI3WdkzLeCO4woAl5
nBwICWufpUWAlaNA4ho7XXlzwLdpEyGOQaCLaOXSnuP/xdlRDHcN7mtJGZC5yw3kxAlKHgFz5CqD
uDr6sOyBdaoVX0TmJX81zJzbU4/CJckFdxDeQCjad8W5c8In03nH3qjPRcUg1WZEeGyFg0eRkQk+
MMfg4VzQkoMUZPw9AdCzSV1qV6b91gFS8PmexyUCFuRAl/MOJpTFjM6Ls5Mj7c6SVO+SkcbXppSP
kpHpLh8f6rh2brxqeqRZ3x7X+lEt3RaAHJipBJwz469IAhdBReiQFiTQov9AgB3s2mZqtzxxf2bC
w0sQr7aH0PXUnuUd9P4AZ2VZt4KeL7IhfIBinEmYL0N9ly1f9LM4TFDRc+25bDqIyE09dM/q+FMe
u1/DunQ2dRzxbSwrwLOMdCuBxsLw/hpc8xnAg1UAT7vcADdtRCxlWZ/DwfygzshvAYhnj+8fz2dC
1Au7U4DLUDTDGmOSnsBpvBxFCttNZS/bM+BVdWC8D/cTKtM+tqOw/sgoQSQlixtCQzQaMlHkc9ND
0zCKgkdZTsk5KdT0VcZFcp+reDgwkgRfRl2Gf4S1aw6csGhPo6Hd52xs96ppxD5q6bQ3eG/vz6DN
semRkGR5+BAEPbDTtqtvhsiD5jOJvnQyzQ5s8PTOHSN7L5OxRp7ZO7sxHvXNNA3FXTRUaIUXevFj
N3jMd2ua7iNaaz+oOjTRi4o/q2pfjDfdaOpD5/HqNty/v4bP7T4u15C7MHmFrQIygtvmcg2zjiQ1
G9h0rrT5zkbVb6h23Os000b4RTbROa9XaM9gaH8IwrH8M4zqP5IWmLFNE/OtLLLmritt+UFFDdQo
oqjeO2WEF0Oxkjdl3qqtyIr+QUQjJE86kW8FDTzoJBcjvWNdQLe1DdPjVE3uytRe2SCegQDLBRgA
3QiUdhbWwTLHy3oVuWfkDo1fx4PzITdRcPr1BUSZBYqeBPVbJC2LBZTG7fUQWHJuU7T7G8wuHKEL
DbBcRnavSPMxUvI4s2sN3F7S536X5yeSHfLwU1g/5HlmfDbeqR6iODrfhc0xtc1jYiDQ0ZvN6KHB
GUNWwPpPAjf+iqN8Y/eBzKJrBNN4jaFdb5EP9GMfTlI36tx6Rbb1igS9HFSB0J7TAfpprDHY5bHG
I6iuEJFPUSr0bRgXd7yquS850J1uVCCKxz0Eo7r+eorU90575UG0Ql9XKGl/6FwUGZTjpj8SbaM9
biE0e6NduBWhQKmTUhDiY52u3N3P9bRLw57jNeSQAgALBaB/adgk5n0aRcQ5Dwkb9wErGpSHw1M6
dcNpmrryzjqR/lTLsdmyvkVHdm8U933VTZtiRHXYcLOvXHfEO7aJhsyHS4lRQRqgC69Mun3fiBYx
DRyZdD1c1HOlBpDeMxzyIn/wksKre93Sc+E4BGBzoa9sOZlN4lBnJVV5cyhghqh5AhrG2bhclnDs
pzQEz+NMszhA/lVBTAeEiF0C8zq/P6tl/PjXtDAviuQa4fPzQ7YX0xpEQ/qpKdkZ5Iv2mPCQbLMx
REtJ5t4g//UjW5irVCXhYST6U6NHetRuUG0bE0LTluB0uHHxa9H88zcpiWBOM/DE4Bcu588LjQLe
ZNnZRP1PxNJlDl16GXxIWe+t7OoicfhrKFzC2FAAQyhrXQ6VCDfyBHgI54FkvzvaHf0kN3IrHTf0
vSLsrleWe47mLi0eHogDdJ5hGoZq/uV4IS9g8VOuz7plxTfpaL0hoUq2ueFd6iswH74MPfXQQDHK
j1OgnB9KdAqM+HyYEl8i5TiVY7jjoHN9dlwvuJqMgZgiAFCU3op4XDmhi6QZywPsA5UloKBzoXqJ
f/bdkAFTnOKPE4vyrTPR/jsjJTuCJwStvpS2VzY3YiUqWoaG86gSoSEKjRpRPWrFl4vUld2kSZdV
H+uWyqu4QPkpy2W5HzNnfLANmCB5O7CvcMtoHVto+zBlUbTjYL/9tV2/RNe8M99tURc/myUx8/vw
H9+LcrQmjJr/fCif8o+NfXpq7r6Wy985j/eP31r/RekMn4qZOHnxL7u8MQ3qu092PD/Vbdr85//C
n/z77/z//cW/UzEfx/Lpf/+P70WbN/NPA+Ulf8nHnA3vf7788RcMzo9FWmRF/rerOv2a/6iXf/Av
HifxZhondXGnwp7lTK/rn+pm1vARvyEJB1sDoS17pmP+7e8sTkf8hsL7vK0EIT+yQ2ztP1ic9DeG
MAe/JFG0QLzIfonFOZ/clycNdCWU+IlCxQVUDiC/l0Zk83QIRi8zp6zl9Lou3WwvLRm3cSxxrdVB
d03qoN3GTQ2JMm8Su6Qxwz6JC7Q3lm17AFFLr7wNXXAi5x5CSDRAXQVSAlYk5nr5TV4WDg3XXXxK
mtL7EvCCcD8TQ/rIijR46se0xpvqOLsTfHDAMhRe+AFxYQQgR/RT5+cNYYcyZOQxHtPc+iU3FZLd
IY6KTZ7m/fcXe376a60uCJJvLSEwUGDmyEwFLojLz2VJ1cqEjuaUuo12t0XXl4+2Kyp0mEk956TG
qFR+NZYQXzNZdx5GUaDjVCi/iaSj9+5A6O9dqYZHgdhV+Ng9+5RGRQDiIJz5SHXykwad+S54NP0+
1kn5MaHD2Y06Z+U+WUaZ87IDEJ9tFDVFb4mRkKixLo+sOYE6FF+pkENVDjHXSiy7vLUxypzkoGBI
ESWgTn25WqjiKlM1AwzOOuhFwAm02IequrGxWcMMlrfW81C4teCT+VyVmn/9xaXdJUaXSmJCjml/
pp0AcTOgd7VDGt9q8fv7ZvDWvBB5gngN1hmqsgsr6CvBaRtxc4pKj90ibWx2YGGoO5LVwwoc/MZG
gQEDRAAAP+7i5QNHBIommyYbn9Bf0+x7zvrdNFb9yp3/5ijwDJTL5+hqNvsXqzdmwjVo7BKf0jCL
94i/7G5Qzlo/u9ejCPBxMYzLAIkiuLgcBWyePhgmEp8QdIGk01btPlAxXZnLKwwDCDPcCgFVfsbQ
gQBeDgN+gjF5lMAUJgkdXppFRwc+zTdAwLwwwwJWlPreqNDhYSjGGdwafq1WMoPcCN4BhXKk+ABz
Fp8Qizz2ZJfEpz6iP9sytgeGDviHKAr7LZ9Mu+k6a7ZN4a2duDeWeIbOcN9gicEMnH/9xUaqNA26
lKr4ZPM23LZR2vpJUf1i5fB5ekjAAFSB9gnu0cJcVIMKH6UGRPZKM9BcxVc65p+dNN9W4bBCS1iG
h/NS4sKkeAhNISGwfAaNfDwaa17Gp8amZGe7Ruym3HX8SpXRlg26up047/w0k8WaIS1DPQwNEhA8
Cqi+SMmW9tpFrcr7oE5Pavgzqbs7PjIwSUNfxe5VmzmPcZqDZxNshhw6mp67yybwBuOvFvQrMHL9
NvG2SfvjfdfzeoOlR7gGuo1IYaabXW6w7KqIongcgeDrmE8abHAQGgJ7eH+UV/GmC6vFrYCsDtU+
QdyFHQWsoapoo3i+0dAogulk0/eyOfaamE2NwuPRG5z4D2nbYscl1cfYBvW+5MUazez19s8c89mk
EVzBrpeulnCrgi6OT0iKk2NZMtTIG3fYpZkbbcDz5nthJnOmno0276/B6xvlmTICfwWcAQXdxUpn
DCpaKLrHpyHS464YDd8aWXQ7nWnxkJvYXVnzeSaX0RmQLMQWALyx7K8qBEgc+0yEmKnpGvM4sR4y
xPXglNBB7ZlwgG2wPN4kY5VdOSkax+dBOK1M+a1tRyyKbJ7O1DfcBpfWVY6GgQuQxSevJPqGNTXU
aBGz+CWwf/isJL9qAwu6zOChoWAk5UZ1BnA5i8qVuPCZ03S5Gkh1wAJClDX7z+W7z7YkYwN8tDkZ
0+CyiIrSAxof0wK6OR2hdhc7WQphYF2EN45jd3Ls0Bepsn1RbgqejTV4WU534kGaB7siyNB/IG9j
l/tFKGl5VPUgoUZbM6P9pAnUrW1y+keRRxGoCKFWfjbkzRev48M5i0F03dTUjk/uMJmfldLJY9/W
o/RVWNqfZTu20v9V20NMPJ9B/IXDviyTGt2EPIuS+lQ4Hd3UKULNmgRQ/xUTHpJUhn18f7zXAQ2u
fjBJ8TJESQRsi8yAeZ2ScTXUJ2ar8igivCSpRi/1Y9RI9u8P9dqBYSg4LuUSUCexv5cmRtqyGhuX
1CeDq/jaSViw9WJX/ldGmQufBGPMrLnLUaqxnUV2HUzIZbCVofzs8GSVC/XqxGIqHhhzyPfYnO9d
DgKmeiQ7IHSndqTFPp1CijLbZLa/vGAMRsDACsB1C6Lx5SijU5UgYzfNiYc03ZEu+JZEbO1Gf2NX
8IqAzFxSQDDw+ZeDqLGJmro07QkABvrvDt1TN7ZruO3r+xQ4hsZxVgickXsscr0Gt7tuvLE9xdqm
V6EYwYrSbnqF9BONGiaWbVASXbtA3prZnFzjjQj2CKzZy5nhKZVg3sgwqNsUm0TMlSuVrhFy3zhA
iPkFeI3g4+L13MKqQSCwQg/WnhJwQza6ip2tgwVAlorSwfv2sKxbwi+AXOSCPfH8+hHmdzkjltWq
Y9NgT3ExQtfdTfE0IR7Ivmy94C6gjb6lPAKfIxbo+mkoHsWHFfuYVkUMDoQ3/E77hq2AeG8sskSg
hLwYGB4oQgvzkaJLhizKm1M+TfqA0tBT4Ci2W5n4G4uM/AFPJ0FTRVK5fHDUlDxMXSuaU4JnXp+c
0SbWr0Oe95vEQje8yAdEBFPe73jnoi+N6Psx2wRhLKgfdn0Yb2VXN/V+VPln0zoUPk4XWb7ylW99
JKBMAagFGwSm1OXumAz1hDIv21OjJSorUx9tQtSmNlzV43/BEhAp/HOshSV4XkkzwAftidhI4VUG
Cx945Nh9EUXsyh04pNw7Im5BmnQePDcI/QzwxCZNgvgYk3DYeFPkrUx/2Yxmtk5UUOHfcRrmf1m4
q7wZI5CkRX8qC6e8jbO68pktvXbbB10PbSUj0L5wymv06qkcJfea5/YEBKh0N2DdQk5oFGFWb1Ge
KdF00Isk3UThaKmPSkPjbRqZFnpXybbeR8LBuyeRpwTd2DunPMkCD7tWQqJn1soiEAFOQiSqMd78
GmWxnyqfhjAsdHsyFat3SWTRdnxkZJP3eFLmZQItd2T8FHsAn4K67q6D5rpPDk3bUx/sdbsb8xT1
3Rb4tS1Vg6IZBWyUpvSxyGj3o88ztbVFDs2/GjM1QvyMmpafFO/wmsDE9BYcX6gUxb0+KKPUtscb
2ytnJikPXjxuO237lavztQHDXXIkGTONFUn6wpWVrtcifXb7k+vUkBpstP0spS3wsJvFK1j6a7cB
9iLWVHscKRYCgsuzUg1tx+Xk9SfHjuwQ1elTlXTk+L7beHOQZxLoTAT1lgfSAWXPwjUNJ2Bs/bZw
Im8DbG+NaDpHxpdmAqQLAChckxAUSO7lVEZ0QwVCL4dTF9dPplHXsQcBxqZy/a6p2IpRvrVFHMEa
kjOtZtr45WBokCmSrAiGEx1tikpfN+6zxAX66VTpynl+dqrLieG2AeI5jwbqxeVY2oxxMIpkPNlQ
lBsdKnNVmYTuaZVSPFVzqms9JvVXYiRtNtg+9BPvFch3Ai+C0LKozzReUseWobn/FGb00HhJ/zNG
3duuLMob+4wXO3gdgXQRf3yZu/R4NYJf18OJjX25cVu8BpY2zFZGeSNFAiaA3JhxMiM7S0yzyigK
9ATrMU0xnsuJOonxUi7hNoeUgJ0rz55rj3FYdK3P65p8DdskDPdDENYfgzYc15iGbxge8DiFN8lI
APGKYLE/IgyZZaacTv1kyFcQSUKYtxefcs/W23TIq5XU5A14TV8MuLB048ZOlVUYEE+9g4dx0unB
coomPKkMr0cDlL5vy+BL7o7uxyZN2b4bhl+tPCNzmFsUMIAy8B4Aoi6NMgo9WcfZMJ0qj6LTV4p3
innvQNGNhXxlvm+cNfSYmONWZEjgFS7Wt50Ck5isn06BnACCaDCPWNv1e97X9cpQi4fuczEE03p+
Y4SKyIwDXE4rxVteKnsxAXDCq94OzzC2POThTZJYdXSijgN8yEc/MmO7m3Rgtx2zZhMLp3wElSNe
MfXXgAS+BlRkvEmhBEkou/wa9E1Q+Zi0E5p+AAKoSSd+L7I23hiV19dJovB2JmjGHWb03drOWQkp
31p3UODAUJEEl9Ay2CNgF6K0604nOqVf8DbJ2w5Z8alm8VpbjufYfOHhELn+c6TFqo9xUeW0d8gp
wzO4u8CNNdkTWqPlgyZN8zBxCf5sGqRt5fesJqcutBQoRJnJw9SoQfsMANxj2KRcgXwvaOfrzqL1
vsl0sQf33H5XpnNbPBqsiHuLE0qlD7XZ+DavCqY3VRmF1Vpk+Mor4EE8Fh7JiIu8BEy6y70TXjTk
RDjsZFVS7QNTOgcd1dkpApvB2aq+HPVWu6jk+mygxQeNYuDnMSnczi8rFSR73orp4Bnt/QwS67i4
yXrnY+J05NOvXc4U7WQ8FDddLQVul//L2Xntxs003fqKCDCHU3KSJMueeZ19QjgyZzZDX/1+qB8b
8HAGIvydGZClZqfqCmutWnNQkgTqoUyr7gwO3QpSzZDH0euSjYu1fhpIaJEKoOAFhx2IprMyWaNd
ZAbAVXE27T45tcZcHmx33gJPrtecUYgwTfRouC6GuS6vll491GPXjucJOu6biHjWr6fM+6gkJRTR
TE3fb6ydzib+fXCRN8FponCKq02hYxEN+jvZD7u3N3Ca1HPYGM7PPsOx9xvNiRQfmZghCvLUIfVf
4WYPAX9D730wCvC6E5z/X52BUk/QIioT+sMQJ5+dRnTazkxLb6QvTqflvrREkhMzlH0ROH1sv9OK
JMfLaOzkW8dvV35pKH3q27DIf7StFj13onae4lFRUtKDlip8Ww4ghe0yJLGWaG2XBHXVWqafdugk
+LUOpZbwwBooSdfttItHc3Z9CAQejZus2Kp2sWXUz4nitpmfksb5+foSumsb9wIhpI5HzALVl8jy
egmF0NSsLDtx9hItJqeZ6PLkja761mx+KrGhfLQyOX+VZmo/uCUoYNUWebWjXJHSptVMvUe1kvWv
UqM452dSKGimp4mR+21WKZ/nwdHotzI66mPczl39BrEa+ZCES/la9mb/I47dujk6Tu+d2F52phi9
+Ky2dvshzl2qC1Hu2oGQbYZCtwCS9CxSw5r8sC/6x0L08MwNe1ZJRM5Z0vq9p0R0OzUG85MQEVjS
qEuVY5FZkevXXl42+0Xd9TmWjVEFcTWjJCRTDeRYS5IkIP3uZEFXClH7oyusCwXA2ttD0Y8fZ6uH
+QtuXu7l2JeAb7xZ9oHZO618UsY01x/1wew/6lkZ5QHMA+EGUduk8RNiDeGzEsnhAh1COn4eqd84
YYLmn7HQWr/MQ1UFMNjEuU+0N7pBhtqEOFr6SLxaN1H1UOpD9SGB5kej0HFys6Dw6mzaF1FpwbM2
62NRFnN8Egk1AL8tw/YT9MmkBKsZz5ZfSONLaGuTXGxz6x5fP0Bry7KcH4A5C9VCB0G+rqN3c5Ho
otbFWRV2v9dKko01RcnDP49CwowqOuGLTUlm+Yq/qnp1Xlg68EZ8cNOlMbSRKfs8s7YCvxvPjskw
DKQRA34spa/F3vw1TFj1hQgVMZ/zrqtPKsoL+4zsY5AacjzOzvQdqu7kd+gU7StBpN15WbcRrC3R
9LVJ4y7y+FG5pOZCyvP6E2K9DmdlDAWFU03blQA42qGjnbSK9lEeWcWpSZ2D482/X1/gGxjKMnXA
xMQOONF4lqtxq35wDMVtKBh0IuqDeFK6zwXL0PsjgLQ/ZY8SlocTkgWpI+23tY22WEau62wrihmM
qI9p5ViavsA33M/a3MKeGKNk8PtezzdqI8u33KzRwjB8SdiDr7heo64cVJkKczhPw0BFu9TVh1RP
8z1aT+ppqr2e2Mupg9dX6M5Bx0hSVOa9phy4xnqqVjm5IreHsxi1PBjVlKiO5O3GKHfMMVlEuNro
SQA9XNc9Sq3qnUZVxvPoKslJHaQZB24iQZUD7C6+9mURu345N/GfPhFJE4To/GxlfO4sL3eMgiNg
JGRv1vmPFPkZwMMKkfzoypM2QRKMZj25gDR98PI2/FD0jv7h9dW9yely/uBdAM0yqVUsMM/rPVUR
LQqHSJvPieqdzLz38d/eEjh+0Kngzw2Nkqf6+5CbwHj7c41VzzU9yI1/lV4gRb58B3V2lYzJks29
/o6+aXtsbkS0M/XTgxvr5hMYSPOxaHPaZRizEUx6TBsQ6Jd7woI2KK3ZoVak9MEowg5Qok6XDBge
W2mIxZdZHXpiXA7eYpuId1cLlLdWooHzJjQaBDpXVfzHVci2NGlSnTodq9hYfbefhyj7nqe2e5BV
aMF/x3V9fafunA5uAeiOZaOw5KsF8qoQvtQSbkej0H16Aot36Aog4GdNDeJc1bSrof49vD7ouhHd
si2LR4mrTOYfJYjVA2BbeVob9UwwBBroGNpw6+w6646jVMIH4GGlr5nR+0bLxd5UTPq/pDmLQZ1g
Z8a9eyG+co6iLDVK91nzxkyt2VeSqH8CWKQcWiGdhyGz+5+zl4wPRhzq/jS4+U4fNFTVVfPTDNZ1
j0EmZmDnfd5j5UnvQ/qrS4gpCWwA0pwIxXOdKK70dE2fOvqtlbPxbCZDuQGJWvvZL4uxVIVdVsS6
iW060wnTIdfkuZvbbu8iQul7dVvs4sKbglSfzY03aR2JLuOBT4Z+vPAbeeqv7wTSBFaE8gdHTxfj
ObOddpdncPVTgODH1zf6jpXFESXbrKpUpYBiXQ+lRCbvr8zUcwb87DTK2DwOnrIVHd4bhXw2ZWUd
YJltLhP+651PAE2mlTWo587CmdVLqG+Dyj16fS432Yxl3WBzvYBhKbO+ZNL+GqaUBh57F2vnMOd9
BSWz+HsG/vRlsMvsazRNw2fLi+P+MWSm/1URgPOgyS2nOSjojTZBXrXKVg3y3txf0sCUA1HiXKtt
1KGeAB/1EMjzIIAQ3M4Q9ElXbsz91kwsNUdcGPJyHlZiZSYqy02NhKf5nKHKsa8GL5p3EUJAlp97
efYJVkb8meTtLHZhFDXndKDRvB9liYPvLbvkG8VDMzlZoih/2G7cvTWm3Ol8B4UWLzBNJXI3zNrt
svC9HkWrJYhd9Ouuj0Q6eKTTZovkBtyRIAwtd6fN0GReX5bbm0u+H0SeZhLsA0BdHTxCfFfaotLP
jo3xEEYcE2cZ/RvZ5fEJLg4anf/DgOSEl5ccDMn6PvHURXLuJFIvoRvv3CSkC4WWaPuRqDJAk9Hb
vT7eWgGE084M/xpwWee/zjzZAa1shKGf4d75kZOkO9eQj4npvCFZnBw0pEBOgwLjLPXG8FB0CV2r
4inbCVE1/5EJKXdROc6PVdd8nzI33TdUKh5KWyqHydrYjFuzxqei9ApWj3QFAiDXn1qaVgqyhU/t
FJHseF57H1ZJESRhn20MdXff/xpqZdYQMHPlRIHg7JkFvX0Tm9xSbmq+Pc7xQSnSLTfy3mnmdsNl
BWmgkhi/nlpkzilxWaGfjcSMHqJEZVZzNW7M6t4d52azAzCgUORaneawnqtpzHQOl9VAVQ0b51za
WRqY+CSHieAfFY7C+/z6CbsNkDxkychDwyEFbeCuBi1VbfAKNzPOvTTsYOzzP2ptuR+ocdtvOhXV
Wkqp8nuYKM6Ghbi3h8tk6dT8UrFbZRQNW5+5Yalxnqw6OWG15x2lZ/nWLOBUwoES/8N4CFtTzAEH
Rj1nNVFRW5aAo2+clT4n8WopyTPCqnVQxOYMYbGoNqKqO9eB40LMoRNjE4Cukmlku5N5EoU8E+Tg
xKWzfnSF8Tuto2xjpDunEywj6GQTwhre82qkMBmmMbFaeU6NBg3o2HkG+7oFoLszHQDAaE8s6scU
qlbbVRqLtoaLkyRE3pzwyeKd1KnNhFUbbcznzsmgCgPOmrCBquSaM+55hdYqtSLZKVd/10+V8Zxl
dnHIxawdyQLmG/fu7nhAQimA4sA4N1OLw2omm6ue01SaB4eA7XOTi2+K4dAVOZvijULEnbQIpDsK
u8CBoV7d5HjQbdZqK7HVs12r8gjjsb0YcaEGTRiqB24rzQbcRoP75aKM2bflYzdmykYEcGc7+QaI
O4vyHNjMlUUrtV7MBU/42SWXf0iGSlBtTI2jQYJ1Y3nvHE88NwhuBAXQ4O3VE5bUUW8jLYQrkOjh
0zxFKam8Vt2wYzd1ZV7KpXxHLAiBlyr2Yuj+eimrpnKLYfE4ZsetfxqK4EE2FB0luBBukprHT2of
jY+6I83AMPsksMdeORi1rR8ruyoeciP5rdSGdhrnujyU2RjvXre0995y8h0L/2rBJty4yW6bunOn
Fup59kR6ipwxfmON6XBKuuTrBIXrCBAseczz4rOOCOcbZ66tYz2RAi7r1PqszKDF+9YFQjGADW9G
K9ujTd/u+jIjq7Th6Nw7H+yaqSPWu0hmrMJjt2yymRS/enZ6tz0qtSj+GxxzCc/DLerQnRdoqVGS
pluoLzcUKF2aIR3XI+0M7YX6N2WH56nNy7e0DuuAAnvawtdSeSH0/tfrO3JvkrwISCcgDgJOeuVG
jInexekgNYgdfUgVVH7rrNE6Ib067F8f6abKv5xOnlmCbQtta23NN3bDXmbsvn6Wbv22oghw1KKi
/8HTUL7Pjdz2yRF1vkUJ5ps2VfpHq0OdyXCSDdtzx8XAzhHqqrq2GNfVjKc4SSrZDvo50tvRx9y9
LRetfEGmZCdT5DrDSHv/+tRfzOd1pgV/DMoDSBnAZTC8ry9mTYeCbAot41xrSbvwLOL8jTlBrfIp
XOaZj3V7LJAEdX23ygYdEbDWcg6QeBHGsuw5O5eN9YfKYhtDv030vTer3mfbU+wfCo6mcoidqMr4
rRoglHCy8k+ajsjw04yhzgIEeYqMlg6Oke5dB50nFLA8/YsmCsTwrGk8yrlX7GfT6uJHBAfd3OeY
0w3ILQpkEkebYqxMm576BCroKPuEpgxqZRyeoCQNVKpkN8NBU+OcHrhaJGsfMcNmDqYYpWEjpGr2
rDkz7QxGAqUK+LPiUr2yRDcF+RxOyqnnqByRYyufVKUsfyJyZdt+h7v1rtNtQGpqU9N3hpwhvfp6
t/psKKO66DRKVwYirofP8OMLH5m89FdotVX9QBMEa8n2tV7to31INab3qvTohGG0BSq/d6gBCy3K
W2ROoJOuTK6kBuXpaWecQea8c2StvekSR36U5ST+mLM6PvYQF3cO5b6vpRqiH1xMdfdWk1V+ev2M
3XliCIRAmPF8I2C7vl2jmdETLRwNUqxl9EAJEfah40bHfx5lucI6GiHE4kjHXR/k0un0MFVC45w3
iUsjDTvbm5b9/R8HQTcR3LJJPw8P9Nc61JhsvZrUvrfPST82+wZBrh388603+cbyMQqyN6DyEI+C
jbJyGYUWo1cYas55Sm2kV9JIf7sEOafGMbdM3415p47FzV84ybjdeJDXq4bOrol+RqacKyc10Car
/8vUmT6CWak89rne06oknnauWW0hq+4MvABgCDAwvdBSVx6rlUqpVaOhnG2q0RenrccgbwqxT2Tx
y1Vjy08ziRjGKLZO4/+lAa5MHsh3gmBiRRXpSezt9ZwbgKdSMZLs4nYOQSpZnfjQVTJ/RkItkTvq
Xwq1Ya0dnikDpiers+p9nUhwxwUkUzNSSVzYheK9M3vP+1lUqfMpkaJ5NyBOagZe2FXVBxIrifTr
bC7DgxaNdoes31ztm1IWtCwL46bbt4aOfnbXTdVjgxRi4zvI1Igd5tV5l2lOL3xPoJO3KPU5RYAI
/3BCzS6q/UiX0xlFkSjZDVmeXBBRGC5IJJt6MFcDui1N4b1tozL/nlZajuHuPMRR8gK8f6bY2ec0
nrXBh48x/rZbKSSqCp3+W3PCybfmsSn8HpmguDLN7hkrmmrHTmvmz701RkbggXOIDl1nIVyKBzD9
moRl/CraSP1TQfslKk07vfYXMKm377MErnNMo56HmaZC1g6Wafc7K/IHBcuE+Y9CWDwGMkzypGTZ
+GZOPfN9b0mFSSa5fWpGadPE054duRdeFu2dAnyC38XWHO/a3hC/hniyWtpPDBEC3boxHNTMK7s9
OfPkpCm5Hu1kJUimuA0le6ckkx5WenlQI+WbMPLsc2HqNDcthspTXmaVPpIDMM8kCtPPptt0cYCe
npUGYoi7L73ZNc3ew986u0KmBxMVpofGy7KveSsMsJ+1MN7GFowXPyaMDf0pK7tow2G/cRKW00sW
gqoRe0xe4Pr0jh0pU1yD5KJ2ceRPnqrstaSrdsKs+31Xz9autukN8rrdu83uUgFx4B9iYZHV9tbk
SFVpzNIWbnZRUgpx1tjUn2AMzkGjKPVJn8f06DZlfswqavDo7+ong2KulJmGVr+d/GsICg+akIVE
DBVcGOCL/fwrmEhtttfLwuLCd8R73QyNXUrrXL8bYMFGc+htPC23MSG+tEWdkiIEY8J9uB5QoFlp
pllXXbQ0E77hKPKYZvDMs6ro3snBnZ/UzFZZ/UI7JgU67dqc6V9f34KbV1QnX4FU3IJG5UlfC8Cq
rhK7SPTpFycKqyd3zocnWy/mjY1e7P21bUQMjlQ2nvASFa6Bzbpw28TuY/NMo6KjYtLiN4x1bZdX
EEFjPX7rymby3dajycpMV5XXp3j77jE4zx0pVTgvqGFdLzMGTXfAqplny2yjZ8cM6XNURsouRFPg
9ZFuXx8btxdnARjVy6Zej4QO5SLNmTHNDp5ITDVkLmdkttHk2KMR6JCJFQZ22vb+kSq+CHvgdpAR
WijjRBzXA5dzDLo06cxzq3ttYNND4Xs0NWhnj978mNnjuCvnsNo7Uipbh3hJGqy3dtGxIAmFAUGL
7nroTp8tt2gK6xwW86c56+0PjrBTQKVW/Khl8bGvmvkBmxPvbASI3k5a+uDZ+bFX4h//vvgkNxZN
PARvbyp6dm3buScs64wGiXhnoVxFQ9yh1U9qrnxl8SGgQiop8AAy+fH1oe8db9KaCx2R9A4Qm+s1
4M1EtTgxLKCBUgauSIo3iTNFD8Wcj++q1n1K6xy2cYpljYhSXh/8jhkhnQpThlocVXfAg9ejoyDk
eOmE9zgkFfIgZVKfhmhGQWp03G/omqGmZ3Zm6vNZzQXATr6fKqvdEBe6yadxAv/+iNUx8EIEAGUZ
2xRJaNA9eWZ0iEYCbKtHbAKafbJ/fdYvT8P1uUPJC4W7RXcEZ2yNJZlgEowCUZQzHeFQqadlVPbF
sNPiu8VD8Z9VA1kNetXNo6Cve+ML/oTW7ahKtGBO9DnuA07DGAWRo5T5QYxdUfo2eNUvOBTA5eia
bvc+As5Wjfxfl51wXy1AFEREcCX6RPnSpa2uwBzLxCnXtLELMtCtP6cWn+f1md55JPGiqRrDdmRo
gJrX+9tUE65Y69rneVr6qHeK8uB1rfc2LUKBaL8Lq2megDcB/vN5MJ5gIgm/7pHg6xBs36pK3m40
X4Nnv+Rpl1YDq9PW6dU4jFVjnwHKtZey9H5zwceTExfu06ij4//67G/fJ4bjZJPB52kmfrmefAJG
EDHuyT5rWmK8saqC7tXJsCm6f2u5YawDq0ZuA8YdpPXrYawFn43xcs5mo1g/AMMT2c/xRUt0751e
5dxbpVe+GLPSfRjyeXo2pvSpTz3lF3QxXGq9iKx9pIcojql6EZ690It2am5kSVBqw7yBXVju0vro
6yA4FgosRmftNTm5mtTCne3z6EQSMGSk7zvAij5IOv3w+vLfWRcMyxKSvoCK1rcss2v0hWvDOWdj
JY8RrUSPo4OEZzSFhq+FGbz9avR27eCqGxf81iGlkwiTwydbuuisy7xlbvQydeLoos1yOs3I6z6I
POoeRBePQaSmxZ7Cd7lhS28NOTlk3D9Ky9hyMDLXxyCSpYKSsBVfEIXIn4qhaR6J+Opd0uimP8lR
+kPrgTfVR+8BhL/cvb7at3drGR5lZ55wsnVrue3K7C1dRWzyMjShfaKYJCi12GInFDDPIKW2aKZ3
x8P5BpqCbaEacj3dTC2caM7d+JKKpjs6Y96ekIvSgixX4o8jEmgby3t7mRe0DUSYpe0qUo/r8ezQ
QBWRwHygzEKKA1RDGSrhhsm4xWESxZDrhNyzgFNgIF5PS4BmphytJRc9nKb3swU1gIY/RW4+R7MS
iyAs8/oDnEngvJneOzwC9CzV/RgcIBSgKEpp86cP4+gbZjJdemkbv4t4jNSdPXfFu9RAA23jk++8
ZnwyzguAQQwRRZPrT3a1mfqXUaeXeHYUVAtjns+s0L9Ien0c1VJB7rx3tVOttXytG9YPmUHXoLYz
lPeE0WiQZ6lxst3MPSWacPazQOdEC2txcboyeeyNmd4nznRWoy7zgO4b3aPTud3J1qL6US8cbZeW
aJyWxL7/HFTh8lM7pEMPiCR7bVhtL7ToGpmll4LkQN+SeBqSxCTsNhPfrvVvr1+gW8vIaOAOQRwg
PsI7db2MLW1Yrd6N0ouVe7MP1Crd6VanBujbzxuO752zzFCgfRd5fk706pDlpNQLTbrJJdKr7HOl
xkUQZV23sXx3R2HhUH3n+cboX09oyBolaqcuvRiyoTuOaii73jT/VfdsCfsXwNj/H2Uxi39FvopW
tNJKGSU2WicQag480KNdjNpoB5g0/4OZIwwEHb6gx6gOrpZOncbBcQc1vSA7a75vRC2DYZ6dwIkV
71GM8VZu7vYpAZJOm1k0s3FbqMVdTy9uaemUDxCPdcB+B3ik/a6q7fg46riB1jSHu5lmA/9uy0mp
IaG/lP4QYlkN6sxFJOA6pJeFKHPKGyUO0M2w93Gc/KzoH71hWu+8XIR+4M+B3NNNb81BiSNLic1+
zC6pppS+Y5RP/aS8Lxrzjz4YF29K35iF9XZqyn8V/eDsUN4hpNchfANGWIWeMdkRS8ux6UjbF4ck
cox9XczDxmreShozDBadVD9CPqCNVke0L8OOZh/kp5AxgcMBiar/XMKdUf0xw2z5MlesBxVnbEfl
mayngMkZ+eGAqFCCSjx6dKOp/hYT7DUpxypwQtlZe3dM5aEfPDrCIfmQbeW37ryv8Dq4tVDgF83O
lTmastCSoUJK2BmLpbbfN0c6ECbHTKZ2MEPS3HhG7pg/nMKFdE9lExX+lbWAIZjPbpiSTmuHrwl5
8Ie0G35DhdnSeLpjlkCZQ0Vf8EMMuUz8L4PRTKFHW2+nuERRAk26Ss2g151pY9Pv3FtkPSkhwogj
bbNuhmQXs2ZWwiwuqPxQXlMVezdCVwsq28v2JaJNuxaR0v3rT8gtpmCBvICT0Lm7APfXi1hMLc6m
iMrLqLVuAJiyOHiF1Ty5gAqObUxbg2IywddXKLOluWd9r2lyuCPyt2BQkdMdEmU8iCYs37bCbd6a
cjNxeGebl762S+WLbO1N6/pRuEUU2XN5SXORPbmqJK+u0omontx+YwvubDS7TGKQAhUJyjWOo+8R
cHJg4l/0lOafLf3gfDXvisPra37DnsWIQKsEdcCD8OIuXJ8n1Rk1lJay6gJ/yQQkbliPYWsVX2Qz
vFxoyifUWd/INBqOeD7Voc705hn1UVIdltUcatnD6FHq321NfyUAUzT/CfPpMMgsebCH/KueWhC7
9Vr+jGDVBbkC5ez1OdxbKXAJVESRmsMHWYUOyrgoQA5uhS+tahjgzkb2It7ilbwgyK5jP5z1pTvc
glyCX7G6eRGMP4B9Xn0p6VrNcUyH5FgXNdJuiiiMfCeMOvkRZzCDd43eG5/kHNUIvJtm+J1yhHYZ
Jn36GOpR/b6Utv0jpMV8d/CcNr1UNCf4CYNOL0kgLijrNu212s/csNi4YveWasl8LynnF1nE692W
XmM0SZXVF8Os8kBDOi32ZVd4X1/fkVs+DKeKauCilwwpktDjepzIs+tp6r3kYoQhYgrjp2qkhJKN
VMA6svod/f+0fdq4GH+rC8Q0PnSj+lxJ5/T6h9x5m0k/UwylskKOVF3W4y9raaAswIaW6cWuanhe
VT09pJYxBEbqdUe6DP6ZS+cgwr79SMOpfAP9cWcVcE8J4pceqDaSwytHRMsaNYWBV15aY6CTVa9N
n4xYIjcBUeSYGhrdfWpDpV2PWsXPI6qj+9oe3CMc1XTp42Dt6WVWbehx3nnOMV8LTRCOFDCgtQA6
9Di6ZRjkIx1jir63XTZD4QW59XWmwxb9cRu9cn11diOU6szkKW1a40QfO+AMItLUcJ/wv37kjkZc
NCUplJK+mf6M08JXTctQpbhHY6OtKsaLz3Z9+ZZ+CgBp0Bijd+VaHzgNiymHTEpM2Jntf0YT2x9J
SZA5jKg+oBWFsCQ94nThhYEDbfqBHamPqE8nSjAmNf1FGisU2aEphfmjClXtuWdyB72cWu7ZpAyA
cmyRwv0LlYouNdjCJa0ndOD6s56dB8WEkePUSvdVSwp+Bi3QHdFmHcJ9Zk7pO3dOZndXG81Y7zVo
0Nmu99L52RK4hzuSsxN8nsiFLtB5ZRkMYa3YNKMDkrsf3S6hGVNr5PVOqg1NSmIQSg9KJOiwpsi4
O2axo9MRGt2ri621JhjhVra/XCjCNV+HVBmxX9CnzltEjOS5HgFm0P3R/lkhCtP4oam0H0SviyzQ
1Xj8rraOSddGsHepX3dZ+TMMh+prn0t73ONMl6feRXwlyLrQ0iHsRkYemMoQAh+aJlq0JGNmC5Kv
Vd0GGvYdcd7QAWvSFKV16TOr0UnsRvOvDM5RQxfMjqppimqS7Wc5ipO+6Dr3z2zWFGI3rvqNbVuu
2oJpI1Frk7ZauXyGYloJvBh5sZsM2BD2AHHIpqrV3NcSN4dwLB18PyG98qh4+ah+TAG3Hgadpnk7
0CFa9kQdkDadXdUav/VpCj9YQ4+gOvELDUpkZXM70D4UAc6e/g1J/7APYM6NT9DsVfitbMF/iSCe
24vI1L8mbh8X/ixbiOGm0dq7dNamJ33qJSTcuG0YOtcNGgZ56vek1OWnSs25OM3Q1MYuzNX8rCGo
RSWpn7N8D2E3D4OqSsp6n0118cNEV1XfVbrb67uRG2/5pjeP0DJyl6jOGWrjq9pn84PZTFHnZ6Jx
h6OnVcbot6ZJomLKe70NgGBFB6ebwW5VxuBZB1fUg+YrsCR6eOoz1Br6+an7spqLHTRVLw+MRiv9
JrLiX2EdVQkgSVodBkWu2fEjfD4F3z814j+q7KPPKHmm77VYTO5T09roBdYLO4EOjbPqU5Tx9mMh
waSNeTZDaTMK+ZTBkS73PJDmV/RrQ4yliKLvYRPBuR91CLPt6MSQwRUg5YGiNOFznBVZ9TbqM318
TEOL5sfuDNbsINuqev/6GbvJyVLtW0AmWI8F0bNuMEUzsTRPRN9dxtTNA6uunUdTby+dGrX+YKFI
auXjj24yvI208000A0cBQhm1aqotizD09TM204xUpnJuL3WWG0ElkE6uIh3RxdBsjv2wyTC7M8+F
qU7iiEecYGblUXU0J59cM2S8PHwSOfkpERouAN/iSbTlkbNV7Tvd+OeAFi+UOeJpkosDjrUaVrcj
OtrpQ3eJFxb0Igi/z20E+F/fxBsfnoKGs8BPwSiRAVn7cTSB53qqxXDRGucyifh7rprem9Fs9Y3T
cmcgXJ9FHQWYNOdm+flfzkfYI4IT6UJcKgSwdwQt8DIpZhyyhnbB/zwnwO3ILGMAbRICK9s3aiAV
8B+nS4nAcIBNkHvolO4TvLVsY1a3Rc+ls9tfY61C3dSowCiJabqMGTpGfUMJMJKIhxmZjswFD+GR
3hXOJ8viRa7jtPXJ+Vf/6sfyDah9EIsBn/AQOLpeWicrwIy4znTR0dfb2Z3tPZaz3NLmukVcMgxx
7OIqc1RIKFwPY7dp1litMl0mXauOSmEPT60yU/8wx/kJ4IMbNNGY/ufmwIbyRXwYHJrYKY3l/mt6
gQ950dAmxUT0sf6QaU7RwW36kXjcbP1pbKw9oI5ql3nx5qTvHFveUcTWuIvL9Fdri+ALQJ28nS4d
nXmzPPo2um7ytWmapQHn0RDxLjPonTQ1DyAbnsBQf+g5fX7tGMqz084qxGF7w42/80lsALhGKp+k
PdbhRCKMxJXCmy5ocuZHZCLHd+kIoLHVSSX9u3lYFKsIh+lORlpvNX2vyYfZJOtxaa0eIFqWuu/T
0UEm0kAl6vVbe1t7IFVkU/Sk7wUcNLArq/MF5EmJI1O7jAB2CftUp1QPJi4X/do8D1pfMqY0TfSm
Ak+3WPQLP6qKprxJugkx3JQl033pWNW54b0c/VmE5lOEG50usqkwGfqwMPYA/uwfEk7ouzzhzQ3a
afwzySr7yWMj5qdiVOQDVF9eZGcChvYsw7H85/QYE+XrlqDwRVx0ZQqBHQ1GNNvzxTIqA2ZILf2Y
RNZ/VBKajajr3lmhkPx/qCrylqs7qwxiUOZMmS/ePMy7MhvyIC4KyP1zvCngumRYr6KSZVpwp5ZK
KdkyZ7V/CL5VurQZy+rp+Fn1TQ1/30bWvES13FDiZ8gwyi6DRH9iP96MuldtGIZlhNUXOIt0FPIC
xJeAkK5PUO4p1oTPPV+6HIQ/Al8qrlmEqqki+SeC8F9ztSopm8pi6x29dUoAgNApyULBb9HoXr05
FOukFYtcXizCGd8sCuSo7LEhKDIZeNL+/V5SH4bcDBcdmO9aUK6x83ZwnFm9eBB5nERvPhqF0T9M
I6zz16/lHbMPS2uhNeF0EXUaKz9EFF0n6zy3LhLsx8fQA4SQei5Xp2lgcfkDcr0PlQJwwi/tHD1S
T3qTvotq+sqCMHU+vf45t3HNAoAn6cv+kg5cMxtLJGvbSlsQwZP3FficiXKu22xY2NvNhBAEjowM
15KwWZ/kUveSptEb69LSufcw0uXZT3UzfdB6t9lnQ69tpCHuTIp+eLa1eGFI963RDSTgEduIWvOi
otzjjyWpr7by+g236M6seC0Bpnm84kut/fp2iLpryZB39qVsrfIxg/ZyEpERH4keJoANqvqvUCzM
wZK4Bv6+bNRaRzvsmlzO5mxfKKVoQYE3uxfqSGI6yr1T38xbxOzb2w/NBywW1Zml5e3aYaYFLOoP
WuxcNA8YUgj/HOZLrzxEDWk2TbZdIEvXOUol/vX6mXzZn2u7w2v8gj1EV9bEBl6vrB33CIa0rCx9
sMY/pokrHSl5u7eE8pEl7v6rqffvks4FX6/m0G/q1N5R0jX3yCHMb7XYygMvNX50OIc+mtPlxUW0
+BD2juknjlVuHO8XbNT6e0E5o2iBxaIovrKTXUYjr0kYzqXJlXJvQwwKHNGlX8MKbTZ1RCHS+3/M
nVlT5Ei2579KW72rrvZlbHoeFIqFINgCEkheZJCA9n3Xp5+fqOpuQsEQN+/TWKZVJQaEy12+HD/n
v7hd4HDJGnZZlebcib1gKdW54FSGjmkkfPtF1IEq+n4gj9cB8A/gGFO+gpLOHAfitgyH5vXe3pWB
vQ9eLS9CRClPnRLHBxVkczYk5FZoA0eXw9cFnqzTQqrXe4F85I1VFAL37x7rV1vK6+456131xihI
GixGqinmKvQQEFoEgSRl6PuVHTbkkZFdxZx2cK78wHzBcKqRtyaWSJs09Ky1H4Zg30wXGrbd54HX
ke+qitEZNKu+GQoN7zA95Xpti1pYqjjBack9WuLjua6nJb7Go2/BewByDj5ZVMel4YfRJrSsNvkJ
6mlE1KIpisiODT1ekqrJHqwG1n5b+tGe0zl5NfBOrTdoT6U/ilK1gLfkgbx3R8NYcZlJnsUi80vE
Odw+cXQ68wa2QBxtdqHxp6xEmHNV9YCqhNKV5bbPm9JddlIhnQFeCV+DXApFDrYYp1ozUcsCnTo9
P6+aMnwvCEmRMZe98aHIZP0qLJokQjg+Ui4TGXXBtWHgcIPwd996doO2HsUcN/fjddyl7SL2Y515
VZBeBefV10s5zrWd4AHSBn2udjiXhHoknZgPR2lxcgnE98wGQF6kzZTD6VAPiKEacR3swxrNeUvv
ZEdJjPqxUgXEW5S23paGoCyzgiLXiGjciRDteNui+Y9sHXUtKpmzyCEY8Z9RXWx/0kh5THofmoof
6QujC3RSr0ZzTblktLsWDdPvV9v0wQe7AGKqxEgAxbnCoLY867ce4EjTgBrYU8wpL/rMaJ3S16Vt
SDJspbmhd0HML5xY4sfhhEZkzunN0gOTwG31cLSFmHXJepL3dZNkO1cjl9olQu8k1NzPCuK2cy2L
3FWO4RhFgjFdmlGU7qDnFieOp4/AZdZ/cBEIy4LrRCRhnvqoS1nqeBZ1P/o6iLq+MTVhGcpad9Wb
g3QphT7ZXjcTcwWXZa8BtNRqP5UK7wPIokWLaj7Gouctt6NuhaG0ellaHfJNaTKKnZMTKKEsmWOj
sWgtN111oVcBBEafx0Zdr/GWgEnV0FEz1TrDaprDKh2R2HckKc3RJCMnni7CEkQ9eOkCfULPqDnB
vp8BRxEBL4GtkP/gCYZQzux2gN1s2ZXEOXuLPC3oMytZQJIcV3nZpUt8PwLn+/aOpvqUQfvIo1Fe
BUgxPc+nHJCH1jaOkKGyr/QyusDMSIF27Jrxj0LM7qJSlH8WWaf9xPWwOkFMODpZppaxBJrq1JzQ
8+JTqQhVJQuDsu/KXrVjRYgXgG5OnV9fTG6qW6RIptB0yrzPBjSxEtx98wJn48HLtoEVY46pJeEm
iWKDo2z00PuTw0uJl/ukDdGjWavBGcrUp4Tdjq59dBecAnwOMDgKBdrDgY5ztQkDr1H28CWGO7FL
s42VU+Tza8G7//6dfjWyn5uaXQ+I7RJVZefcJybJyT4XkgURUrf8vpWjPRpQEZAbqKnYOJCpnJ7i
08wJDElEYanR9/6gSKtIDJIzEO8KXpxDumnyXNp6soKnltiMF0MkSSe2yuM0H4Amct3gD8D6M56z
kCFQO4593VX3udqby9BM1oEfxrZaF+egcX+2qXhZje1ZppZXrRGcan0aw8OdCuQOoTuXak2nrD4b
47YzBLFOfW0/jv140USScoOKrn/RRvXolAE4UWi25VukiMlTGcc/0iyYhGvL8FTgOB0Jswchzp1I
YrwGkv6zI6OyGmM0ykTYiyUXCVsyOirZiLLUVyXfu9YT7GDtIu1zZWEibffeec2mZpOFRtpVw2Ks
80ByitEKX76fHkcLT50ykzC7OFZkcGfz91NFHuBxoGE3cjN4617UdqY3KBtDzZQMv5xk2CLdW11r
EdiZIkwE8hFR+lx5SnBqOcyXHvQnuHQkAcjOEWXOAWKSUQa+Trb5Js3lwneqQcijpewTxFtREaUL
SDLUKjT0T8adlQuAyPOkQLjNU6360eR3XadHjn0AvdZIijMqZjwVwDo1WJYjiky2qFY62yboZuRE
0zHduUbcGXaZRcKmjFXtVwGJYEdloSshggbVT5OztLHhv+SdjUZ5+6I2o/pgiXmwKzKR2oLCxcla
ZCl0v0VSTrmz0Iv6e1MZajDKYXKOU6CGqFaYyjbRWy47JVcZAemSfOwX9RinIXkWyr221CfBKTeq
IyDUdKEiZICiCbr1WP1H9OpU6vIiuvXUqJTPMEqXC7v2PZQdg9asZJv9PnprIzm+cwW5InM3RvWt
XDfKhvg7fgmkUAVhTbKYtGFoef4CAV6yGBJuO+8n5uG0D3xeIDwrxiIgCSC4g1eaXy3iUcuqJORZ
YeUiZBmZcb1o20JaJ4rYrFXZz858KUvWclhGt8MkWAn4onWkLooW5D9PKalI8wWLdwtVF6AnE6OE
828WbaGsGwxlIci3AuYhiKRvSE4vJf3JN0lpVPpq0nDJ9OdECi+1kZHL2o3aR78ZYPMQUCjwVkUd
B67Ih0jHp80beRWt0VxZvI2zRl/oOG4uxHHQ1y2R9zapxMLOc7976tCERrnzRMxxhFQiwCX/aU28
OE5ldtDDo6Nuas019MS4HeXrIL6opKuMqqypNA76lM7ko6YiyRuGe722MG57HCCqKWq+8LSLhIi0
NJdqKtmW/BCm4VpMyhMn29HR8vF8gCX/fr65A1pvdr0QSbFxCzR2nSzNs3Zp2v3St2++n5vzI3Rq
B3UKChnMTvJ5s3FQu7zHL4hxiGx5gRTKorU7hyV0YryPtuJ5O7MgL1DcvO10+iMuJLta+A4qkM4y
tMGG/DWv/utX/7+8t+z6r3VVfbjY/8pyVFY8fPsOv/w/F8Evouzsvf7f06/9+8dmP3WVv6W3dfn2
Vl885/OfPPhFPv/v9p3n+vngi2VaB/Vw07yVw/6t4lD7aIQnnX7yv/vNf7x9fMrdkL/9849fGdyV
6dO8IEv/+PtbZ6///GMK2P7r88f//b3L54Rfs9/KpHl9nv/C23NV//MPQVf/JESZ2KcsfHKKMi+6
e/vXt1gAxKfUHhASIZb64x9pVtb+P/9Q5D/ZsSCBEzRSUkcu+Y9/IPv097fYeyeLPtD5FItxSfvX
ox28o/+8s8+u8x/6E//ZIqH3gBaUKH8ARWeDhDh2uB5JCAjg4epy1UvRma9F6xzgW4cfqJr6ttw5
vbbnFED7Ybj0zGiTYDXNQ9k12mDU9y5CI1pngopM8z2oyoVUFYu0txZ+ZC2Sutq4lemYgrDNvdix
lFe1frKw/uyLZmP63kMelT+aJl25hb7y/HAjlSLeZ4Ck0DjMR6fWAwQRBNsLsbeu/QdPrRzEghBZ
wOYtTGxQJ7agK+uwV3bRWahYm1JHLcPUuwXWUp6tJV5gy2l4hzfIo2u13CxB9wfCMrLqc11bK5Fi
1+RDJicKqTvl/TItrO8GdhacccFtpyCnXNVFts0HgCT6NfeAZVv8nu3p8SucReN5kUd+n/MKLfka
rFwrncKwHneFw4oMrsT1QWdCzhooIMNWckgAY3oXeDShp3Q7RqtIche6akfiHVyXhUU4YxbRZe6f
KxkC9jKYovCqNqtFWSdLJUd5Kfa3laDhlPjQKJUjSvc9E8fPXLuCEezx+yG7//RZZKN31qT5AVbf
UG4mQE6ThdzYUttF12TIQXiEld2o3rLEp2IUok2K7pOSkgrUtohoLz6t578XzedFMsvQTiPMAIAM
YI0gZ0rS/nCRTJAQN+/aclXqk19wsO5/hR78oeah4YiOpHRRJ8Q9PX10qbtwpZXR/uDxvn+OL9/D
p8eYUkifTu4EFIA+eLyH0HIRegIEqVhE/UB7tFMMz+n4OZy9hz2eRSogUlvL93q2BWV0kFmyXZBi
lN9P9Ojj6nvcDrAQkt+Tbevsamz5JfyHiJGt5Ds/185C0bXjLrTxx0bM5aG0dvqkW6VuS7HZj8Jl
hkt2NT5QElogFmenuWhn7tJ1X1D3+q046V8v/T+PNrvm4dbQt1XYELYbWCj2GK77E1ZNtNMC/Zeq
WLe6sBRab/8/ecn/aXa2IVsCzCOO7HJFVdHRsszO5HBR5e0qdk8lnKZ1+93gz7aoVAtQZGxoaoLS
VbjMeckJ5t2pFmY7h9+USOSQ1Vp1w1Np3FW/xyP81ztCXQm6CYXeuX465BozDw022Ua6qodfjcHs
8DTqJb++fylfLgdSoShSUEaDanS48gKjBudQ0U4R+1hwrfPmXhxvv28DsMFX72MyMNakST15zlOk
2AI8OWHGJWXEDtet8oGTLjDP5FF06kh0UtO1zXHEg6lbBfp5pQE89EK0hpT73kvYQ413WQuuELJC
NiVH20Hof7Q19TY9KCm6BfyoGSAt5bYbIdZ2Sf8j5BKixunKx+gUkNAV+k9O0kRLMv1rMX/16m4l
NrHdWONlbfwSi1dB5feNfCvk4lbyLyeZPDPzba3uFmpMDWMpKK+V+kPKFmN5VmuVHYI3JsdwRlLG
SQ1Wd8GqEbjgBunKG91Vl5BsHfMzSLkLXzQcN6idcrwvBGmrtOEmxt2s7tZ5jjFMFV/K6Rs4Xyl7
CUrjXVPbe10bb02339fGupYvO5i5TWy8h43l+AImAlK5dEPx1m8ZOCyDagau8g0KB6Wj+r4dNBbo
AHFp5oajd9cl91CheyojzRZUZY0C5DoDDpInXAe9S7mwlkyR66SOLuHU76LitSGEGDfGTV38QscR
f7ePLoBRWblUCQZh32TPqf7LG58a9aGMLA6nZy1IsMCIbR2FdrW3nKgbnTHn4teFSzS+lkOvr7oq
vBgBpja9vO4gXRfFqoiyrW6t5QQEfFNwZQsvQlLdcp3tpukiBK9FkKx6EYG/qZaWi47JmQno3E6Q
afIybTf4MsjsfgU69xZQfIy/M8LvnhTt4M1eIMGl24LXXSptd5sX3aYxqnVf3Lq4J1lAceTKyYtg
2cgdWG39POHKqsL7MfWNmGg2JTwovLztvuTaqi2osIDLLB3oWcyNF4S4ncFnH8dUunjt+aEA1BD5
dMd8wVpqqVOTCyzprKjVM8M7z1hl+MydheEzJD2CM3HFmKcecWhNzfaviIDiVChgfYeIbBnlCznA
gzhXlkkGtqi17pL2qtK4UumONVQOYPtl3bzI/hLEAtfHy6xZdeL1BKUfC2ERVpgEJO0K/3IHALND
nekxBM3QK6qNCJ89RomTNZ6N0NlKDlvbbSz2Y/nC8lsHs9KVlsWXYNefcWJ7CtTxKtWzS/yZ91Vn
7hJCWVH9JbnelnorkGXUb5pfjYqDaVrek/t2XONHS/0w87nmZi/18NbhTSPm7QL0/qY0kCCph4VQ
VrdQypb4Fi5iq3T86wZfrip8lVxuyCTPR0laBjy+US8InNZqpzMO+VrSiaSt4LIXBEg1mS0PC30c
HAihy9gfd3kcbUq5Pk8KfLvk/KL30qecT2tkeWlmV5lMGsuwQym0Ta++yqKKcQCMH2a2rrcrLDmd
IbyPNe4ORbLBpIwJqa2i/Mkd8mu3UZa+riLgOTilly/qOrwwzdtOzpauqC0E0Vi3vWujLruscGOY
gkm5WuhefFMm2llHgTEYlLPI65dBma5iXVhoonuvqOVGp2JvMvtH+Nypv0yGYAmWfGcNxlWMcoCf
idAuktzGhMxuk+rMMkbw8ckGoPyijNHtpIfY3dzqVb9u5SccvJdheqvF9iRNlHeXVZZeB0lw5qfJ
k1kKN0FN4bVyd/IgLaAMrXthJ+CpjAuZXY1PoRw5Cm9BY7uuh3LZat2CNVbn2UqiISnPV2rSnalu
vCordaO4zVkfWCzhFjNEa9kimBfhPG2K1wSajlJQX9SpVglI7FGtQJNq9LqdAtgFuN7ajbDBK70H
uJ5rIap3ifwuYhRZide+1ZwPLSJyMCsGb6cF3o0ht5dK8UQFeF82/RkapLlZOcpgLYUotgfE6UhQ
22J6BgnOpoS8VtjuurC/FMLwvnSpeUn+eam3V5KRXIxRtGkgXsDdX8pCfBZUt6XXnkpqT0fpQVDC
pXbSHZuI4IiTz0mkwjBWftBk5QqFgG0ocwsI2AzkfJGZli3K8SpJuRLKodMPKuy2yAGduVRN/zxq
xYueWKk022vBv4+63yNsEWzMnmwWfhuRmcYEZOVKx1hbKd0r0R1sORxtrbqPeZcWDMi6/j0/2uNW
Z6GH0oTkLKq8XAl9tLDU+7oJyVyekpqwpljvaNhBsLIxUwqEgXcY4fhGhUSbHNE5I0fySN9oAtF2
U183YrnMBANdfGspdd3VFACEPpQhWbVhSJ+3hfno8SpiGN4yaSyAREaDhU++0MDmT3d0v4P/wbxS
G/UHnhxcGmu71AZH4VML8RUvRlaNftbp9/W+Du5qSUFp0IPlI9mKtGw3ClfCFpqUWy6oxdtiFi0l
9TEHxagSnXjVsslB9ZndavC1daUPl6VSX6vGuDKVtyDyrn2hup7WnC619xjAPwpV5Gijdx1X1jK2
kgu3TVcWPECq7UvT6m4qBCg6qMWGf4vHR2L3Zb9KhvG2EkTHb5sN0OL7odMf49rb47W4FWVkseXJ
M8sCaRy+9wUBU2M6HsjOOoucKiHQ4CBRQha0f8qwe5ZU/nuC/OfNzauLbIEuyOZ4mpaXInuiX96q
wmpK45ijuWsZ4/G+2TZVtmbvda0TkfE06Q/njUx+a0pGgZSbqi2H86YqzF4rVVrPsnUVNKv8zL8M
Em1Xp81f97Hfyi/iXM/fecrwINX430tBrt+yKXtXzT/q/8fs43RP+H+nH+/f0rexeYsPE5DT7/yd
gdSsP0k2kRpgO6UUR9X23xlIQ/lTIZeITj61+Ekkgm/9nYGUtD+nGieIfgyqSCxMIvp/ZyBFMpow
OaypsIIKFCh843dSkFOa82AKIbk+cVChekP+JQc5z66kMUnIDL2N+6vRTuzXp8C+Duwrz7707cvr
t/WP7fvj6/bUbesQdsaFcdbqbDdHGtfVkrZznafCvr/J7DvPLuxHvnh52yF1On39tl7+fHi+PL+/
3D3/eL/9cf5609mnnuNE52fbu5jIvTBGdD7L7iXxpfRP1RnmSaN5P2cbu9yrtaxN/czsx/ubxM7s
p/vH+/OXN2SH7Uf+PiX2aN+9XO3Prp7uzjz7bG9fn+33Z7vL/X63uFzu1vuz9X6/nf613G6X50+3
l7vF9na7+Hl7ubi9Pb+6WWzfz28vtzfO+fn7ief/4DR83mBmz6/PMkRghTJDaHj+i6eLx5vt5uLp
6un88XG9vju/ePTs5W6/W663u+V+f7W/Wl1Nj7i9ub05v11ebjefFtb1X41+zgNa01h99yyzlFA2
0dMr5WMsX6Zpw1i+vNy9XXv2HXkahnH/dhcwloEd8M9s+u/67e6N4b3rp9n8wE8+5Pb1T99+f/55
+f768/nGt7fPN8yun9fvzK6b2/f791eK5Py5v3m/L1gQjze73c/n1/P3W6pQryfG9wPQ9l2fZvkm
NaqBQmv0yVldOJsLZ/r/yraXZ6vVemEv7OWCL+yNs3G+H8wZ4OtoAc5BQPAz+zhwe9ehh0zDm9f3
85erhP6+UKGx95eMVWrvfm7vn6+fL0+8yWlVfdfpWV6q7lQPDwY6LaD7rD8E4pMXXQeoPdd5A2zl
/vuuzhDJf3UVNDQZTiAz6A3NxliLyKF4Uehyzy8ugm7XVMomgaPdqu+FkSw7JXoa++cAWGPa7tX2
QVUTvgfD+nmIfnT9ndfcgY04AXP/ct9FPgoEINhjdBRnszmKxxSJDX/aGe5eMna/fWC/vFw/766f
f15fvt6K9v3rqeU8q6/+PRSfGp0NxQi52ESF3XUqMgO19gBtwka4uR9uTYv7de2S5DqX6hPowqMj
BlAd9B5wINJ0pM2hdYMgN57QAPnNCq9yDCkYof4lnecMdTueiIjmbWEnQIl90pWaUBKUkpl7n7L0
ZdvVZVZ7puOPRntRdYPy3KqdvC9DEj/fT6wvm/pwteVgx/9ktrdngRKIVhuaTlzU4y0xbR1OrG9y
S/GY/Pi+remxPy+ZqVvo5zGQcAch307P8qlbBsXTRi0Nw1HrTLuyKs1dco+IT0zKr1r5qARQMyWw
mAtWtWXZ+9M9zLG0hoRaZxjr1Bgt5/u+HM3CqTOQ20Bi6BRvxDm0Hc8lJTIG2XDkimybj2zSQzfG
SM6nmuFug6ScrsNujVpKZGrkkEzrF1J4WM9//xxf9nYyKPowzSBGm41p4xcqKuYoBgmj7vhWi2hr
hfn5b7YCxADpAcI7EnMGgryHrVSaTw6JXIzTVCUqU9CY7azL/fXvtqIi1s7dcVJTUz4q1p/nB1zT
tvN11J76Atf10gKd5PvonX7fytGMJ8UhyRPdHFKbdSTDBJu2CrVW750Uu8qtX+BZ2dSK70geWYLv
m/oofR/M+Flbs9VlWVwOyU/0DsggWwHMn5jGoqjqTdO4Z1QdlrGQPGQmgsCtAc0YW3NFWwrUsqW+
2Ug66rfIO2v9+KzoqgM2bRUqbY+eifSjD39zIwDJA1aeLUDVidaBBB6+Yl/C9t6r60kT1KvyhZmh
RhKqg5JtxMytTvl4fPkS0K/TKLiAf5zvpqLkolQnMzBKSqm+NpVHxfQFBCTL9MTrPlog0ytQmVh0
DCqEOpu6UW0mMazM3nGVRL+IkEfdCZpinFgg8xD5Q9sXUVCo4ya3mrlUduZGQYkueu8AxzOWehh0
q7hr5Ut9GFsSC7529psza6L6YPEM2Z8bD1jJ2boPajQsFKkcHGlXXmtXzX16UT5ar+plH9j1Q3ke
3g/X46X/PL4H19bWXZZOdyIAmuGwJnHXw0eYRv7Tdt6RpBDijkfI7pVbcW9cqZfZu772tgoCEnZ3
TfpA+IEPHqIfZ9VGuVLu1BNb/XzU508wO1BaX1H9BockxytILtfppiThDt5/mxWnDCbn04jl8cGG
Ja2FGjp8psPOCqGWi3VVd47UJgISR2NJ5jIVH79/reoXzajIi7IFMlM5V2ZjCubSlXKD5LrqJ2dm
kXfO0EqPJklJG38mOy2lhRBt/fwHerfrvlYpq/0wSBL5WAfbkyGVYZ5rVvE4ohSnBTap17jsNgmw
l0S4kEldSyKmVZZAJunZ8gd7qF7q7qck/ew10DD5mTQM61F8lXmBovBgKKSz9XppdP0iCl6zOn/i
vF5pZSSf2Cm/6LcOWInk4YdQtjlF25/mEjp/sCsASDhJNlovfeSpT1kSL0+MLh/yeTeewIoQtKEF
gcAwVG3WSCjpTS1j/uGoQyKu2rK9MZBWO8H++aInNEJ0gHcgks5zwGivD2UlqFXnaHU6oJxtpnZc
45X7+11hvGBxwWolNzMLvHWrAwMJoMaJ4gr1ckMd0EpqzBO7zLQ3zgcMK292GGjCCkqTh29F6WjY
L1ogXNEEOO5i6xZvsPqiL8ZmnXmBsoiGXj7B7JjewlGjE9+C7Y01MIc1ul6SxUnMVGgrM9saZflc
pLJCcSoWoPVV+NfA/fQjJ0YX9Pdn4eSvwRonPAD2ODsDNSUR0iRKGVVNQeKqFBBw7XR58/vvjr0E
7OYEX+XaNBtVNETEsRRaJ0o8YxVqYGYlzvgTkKsZynoy4QVmNSXfuJvhSzjXxBbirAVomXROqMpQ
uSnHL1Dk8q7bbjC3kTuYKNb1yarSU5kfIU1edVn10+rjjdp2CtMJDHoYJ3d5Z1AUlE5o/szMB/56
PNiqk60GqxH84OEooBzTRw2npSMplUdFCGvSF62X8qsyyKa9KHL3lAfTzchtmGu85FU3VZ/AIhX1
GCMqYZTTX9+/l3lMMkVAsgVckrAeo6+5tEKphnpuSk3jGF2jbpJBMQDlGz5OsZTVv29qOi0O5zg7
gwFCw+INwSuaLV9MJLxcUlvEtwJTghsm93YdDNGm1fN04eZpsBsVTCoh1eWi2J+IVY76KU18e3T7
4MjBJZpfw+rSLc1GDAvHStLRWxhqPJU0DeS61kgkl9KJvs4PaQ5LeBoyugZclGh0dqSJUqwjVCjm
VHkLSqv1Y64gKeoaw1NcFeKJFXy0eQAwRNN1cgJil0cx6HBWCUKC5p2JBrwbGvVSHIT2Im1GCjd1
1e4rI2g5YLp4DRfylEf90V750fIUkTC8LL1Zy7FgNS2cGYqJA+UvWch3ZZN7izH3n3BPBF2YnlKo
ODppaJEQ2gDOx56FbOthXwOl6smr62xUBajXfPBiMLXZqeLh7PVBJ2eFciizKBT+zPUZEq2R4toY
UXiS0JbcJWYQV3s90Xtl0XtE9usMh/j8xBkwm6ITh50sF9ArWgTePo+2Ui33UrMuE8fI8+pXAL5v
nXDmZHaj+crz92txNoxTW9rErZt08sm6zDMgLdcCV4kkIB91IN24Ye7eYeqXn1h0X7UyESbggBOC
kAA5fFkuzqBaXnUJVV+cqkbJD59LCD+/O27MB8h0nPcAwNjFpnH9FEYFPUzrST/e0fDYNVeJUqUP
sjjkGNGURXUi+p5fAEh6IJ9mcZAxyyBkzEG9wyjj3o2drhOgXGueGVDpIKB4CshKs9Ri9UYcAs1q
QDsOo36Vd2X6c8xNobULrRnCZSylWQ3oxjD8p6SMyxfBi9LwzUyF8gL4Ttot/RTfSt9WA7Q6nN41
ddi5owwg3MPO7OY3pwFhN9oBE4GYHBW8isOhE6qmKUvfNRdi7fsrIHKy7UpR53zfymyXAJFAKySO
LLD55KfmIajn4SwtAPRftF2R7mUcnZ4KwWyR3US+wPasAaQOLmB337d6NPl4USZ1MeYfVTJpHlIV
nRUIY86Lwn4W2BxyjvCmMvdEXHO0Uyhsu9yw4aBPxqlHMelgFe0glMD0rULWEXSq+9TpuC6Z0KQL
4UkisaD9XrTNFMTAiBMU/gsjetSzmrGrRy1NcGMA3NKFgHm0oM9OLN55gfyjGWRIiAgntjGbxOHk
iKSucVvLS5yiH007hXlw2Zk4QoptMW6lzsxvkUZBGtQPMJtsen8Jah1auFT0a6OovA0Vdunhd9/p
FJlzxUDuguPGnEWRycQ0TkI/ceAkx5sg1LpVKJSnoAHHM4dWiFGhYE4Bw4e+9qcNpe+HAHUpWglL
LbhFD8O/7kKhOHFqf9UKW+OUOlFxp/lAtX5qRahMIVWAADiIWoznQSM0azmQ0v/BXCHamcSVWAXE
xrOX6GeaEOdWTEzfhisTYrejGcIpLd8v+0JPSGvREPyaw1ZGoR0KYtaY/UqK3zNF7MATF4BOvn/9
RxsJEx80DYrB7PKs69lOT0xQCcBcYieuMgGXyyi302AsHKn26zU5x+jMCKJTN5ejY3lqVCU0Jmsq
0bXZCI5BjSIq8YBjmgjHSlEP8hez5MUYlsnd9/07HkY2EOJjYjl6ySw/HMZI0yqUuXrfIVPMNUxK
i3QXIqaaO9+3c9wl5oLOkiaURzN6rl4BiVkVq4wkc+pF+mPeceUo7KoKZH1pabWsvH3f3PFrkynh
QdJHMZNL5rxbsVTqFaEIzWWtsS3ZJbTV0A0o1eSpq66jocMRjle7/t1meXMc1CjhkJM4EgUNhzRE
lDYWFrqYFh0KM5VQrLVCyK7qpsQCVWLPCkEbJeWJrPLsosPGOU0ZZqOCpCYn6+xU7UuprXvRF9gp
OxeTXiM5i4Dbrsd+gCGdDsVaiCPhspCU0BGTtDvR7+MjiXwSsl/ID03Fu49L6KeNBcRK2cfAOReG
iO21LVujj3su5NjWHhKF9HMum+0picnjqUujaLDonEzcu+cYfAxoskTV4b+5mglQvYkK8JBh/9sT
l1YYX0TjSM0wpQ4XiBXWYUVe0F30ZTt2uzJAtx8SNTAYJwqZWCeOwKN1QkQpQ/SbvPLY1+aUX6/p
Va0xR2GhdqO4bhIQu8jBbGQsC0/sbEctMU84BT6upsyaeUtUJC2lbGQTjkGfbpGgM+2qlaKbriy9
1ffLYnZbnKIxlI453zCQkgyE1w/HUMeETx3VzAC2bJT3sNb79gZ5egGRpxDtBe+CG62hruuw9hDG
U/Ch7H83YOfSMeVnSPXySehQHD5BjNw7taoYtHvHcYRqedrblpjU91lhqr970ZnawrucEg9/0Hs4
bGsQmjDJzAQmUtjk2yYSsgtZDU7dF794fUjWwkllaOjXPI4OhzZNBDJ7iyQTo2IpqIKVLD3yrOKi
kDzjVMruuLlpFQD6wgWMIuVcs7pXS2rWnCCLsEG+NpzQ327aS1dGop5yl/iyqSlZQ/WfhNrcMdKL
lNSPh5qeCYU4OK1WqD+HQtDyVdGAcf9+ah5tIriVcLf6d2OzqSkFeeSqqPgvvK6FxSOnnV2nRXJi
f/yqS6TCOdMnMRTAl4dTgo1qkAe5VRdNYhgx9MjS2Hu+Ye6U0tTq5fdd+rIxNi3cKjDdIWNx2NgY
xFSnG8bPV1xtpdaxuBQDVQARr59Swjra93FQm6on+qQBxp14duyM7lCh5k5TEjJ4Nz6aG85oRuIW
ni48gixNTizjL97Wh24nu+NE0Z7rlDZWWyoBOthQkmrjrk1Eb2MZSeZ8P4BftoKzBRsWubujlGkl
WTkMn0hFuU4Nr9Iwls+SJgx/+yLM2JF/pxRPlprr/eFr6v1azqBYM82NrLejKvXXeCsOJybDF29I
RYhTldh8UX2fXxb56LFSU1FZ4KZlvPIG82WjewB5iooKppxWp4y+vph9VNYmVTDSvGTDpcNu5a5X
CqT3wWdARU5hTlRw0DsykG8kuilVfv+qjuI8kMwAJUSEKvBNJoN12BoWCoZWeLSmIZe/0EO/Du20
7awLr8tDp9Stq7YTvRMJGa6+Uy8+JZbJ6E7ecNKHNgbx8TwLWbd42SOn0lK/L+q7XHJhYdVKUO+A
88CYlnOtyJDLrYSfSprFF6KedOTeh9xcJgKuqKvISuHqGBnieR6+FpBCVKkHbIbgyqIpNSD0WCMn
t1HuFoiohVmPBJqOuceKMA68fluo/q3LUtCgbNXYvueoZuIr6YmBnes6wr3wCeUfKJRVP5M6HGG2
eDkspabO5JVnjC5IGmwIf6n88kWUq6OJGjdkfjvGA8d3VERoqUg2Rt2ufDcbYGi10lnpTwiLTEOg
SwxF480SoIGlCFrX66hwQ1gsg0f+UME6d4EcZXgFlCVJF17RxZtS6CIPlXdRf/m/1J3Jkp1Itq5f
5bwAafTNFHYXfUjRKiaYFKEAx2kccJzm6e+362TeypTVqbxld3QmGkiKYG9w3Nf61990PmAWrHug
4lSPsrtGMYEreCl6KzqsQ+T2eIpUxbc+t9W0C4qR7zTalXe1hvZaX8456Vk7YUysMrVW3YtEMYj0
pMqnRxpC+W0ibaNOG45HSeiv4yDsU9W6kyvHPaoUR7wiqxhJq3HDbj042zJ+FI7VVWkwj/IxwTVo
vWhbHb8M1tZ+gdHky7QRlv9ovE68LCOGh1eTCiOcs01khrQf4W7UxSaT1HVUs2VurheT2qq37oNx
q14LB7gpw2c9nvZ9OMaMAqpg0YyRnQ1bhMaab7YxbPpjpAsskMPaw1QP1Z8Uqb+p+WS5aljSuPQJ
4i4Ipf+2kpHxzbN6K0yHcXGDC0vGvMcT/AfsN9rpmlqYm7aOQ3djB/0ypLm9FdhBzmd9fxXF3yvb
Jy9VFkXUZJr+08vIuIlkqv1a/4jUjBykEdJ/McM6fJ/XMbipcx2+EeoTRledwXQGD8qov5fuNLtp
k4TGSe1Yj1+L3CKT2/Xzvspc8kAWMjii3Ek71W/VLlpNE+/NqLyLQGwlUZhU0MzScaXHRU9yMax2
Yu9ixMfph3SX+j6ZTfcxlXXyUtZTtWQbAO9VoYbmzVH++MIkzXoSveO/F4SlR3jXdjGhR4B+/T6K
jH1RCp9CLBTGX/f+RN5ganuTt2Rtaew7TXQTVpGoiR5jvZog7dpE349GKKIsz9qbQ+/g4krsfFhf
eSygzxKxFTZThYVZUjjnHU8LF/sHww7/aNZkfbViG+1hMk7rRNTOMquUfG8Et2XUu3t3rYLmQPdY
VAfcC8nmmky5vdZAzShiNossKRdPYfikMmqpVCels9n3t+emNv1VQTcp9pan/I81MghGI2eJ5ClM
TI+3whLk2UDt5gNu5uuShsWQfLVKZD+XNnDSC2jSFhxag7t+39Xhm9WSOH8Bd6G9snOhxG4NPf1F
xHHtH8ZcFxdy66tqxygw1tmCtFceLNg95mJ2qSgO27jhCBSZ4GcdxsvXsCeMDNmuGdx04BaMSHX1
YO9cd6sfrT4uny3j+3fuPBJWVawNHqaxbnSYaczP3zZn6W+bivcxXeumSPbMLLsAabXTXBpvWaJM
jRZCOOG5bFRetERVqsN8QJrambbaOYAJkB2pQ7h3gQl+GFR4A8Yj2/LMIRRGx2lczZQuJGsuB8dy
gy113WZpDwvBtveEycf2bp6C4HFyDGGpylvxD8BpZcKbrmkWHsjYyky5UeFnUiJKSn1eeieb1cbM
dG56Bwlvr4eryC6LD6GDuEmjutTfiCka7zdPFV+6trXeXBrxzy0kDCvtl3oCgXOaesfCkXJPKh9m
Zhiatj+F6H0PXzKyg+96GzYs86Z1faiaBj6IVlXxrmbRfCqW1ops1/XNiazz1qRLGSZ8b22eXaTk
l0VgoT6rxqV69Psx/E4B34uDhyT9lum/84mJbXtnVUmw7ON17b7PPS91OsnR+5E0hJydJrpOgq1m
Wb+VdT/bkFuS6FgstN07QYpfc6mFmN4RVFZkkG3W8gOu0mIfiGcjtKrqUDQbv2HVhrCpET0xqt/n
y8DvdAp0u2lsJbNEJy3MF0J6rC9MZa3vq73Nt+fhwNvcna0idOM5z62Jm4lBKrE5mRtupXdYxAI+
WgYLUxB/65k11rL0L722md4ppvTjjLOwTMO4NQ+2qPz3c1yZJPRixpQ8qZ3+exGala2xyjlJAqdx
OZpbbEiteCzJ1rJJRc3oj/PnfrOT1r7aWnKhlqPWsvni2WQi7Lt19Fryy3ClzmSVyPvBH/WH8dr8
gti68b0cZF5nE0ZwDeuNxZsq9LuPHGzhj6T0gontmzC3gmSob6oOEQ56nERtFhVB82ktQ/iW1LI2
BEmrwaTe5CvBpNwyb44U3paRoxXiauGje4OBUF/LqCrwPCGKUadrNw/cnWgeY3oOKZ/kFrPfJNrC
Zi6HbJunds/Oh5mnPz3XeGZgp3e2rEsJPJXlIagX3MzUsBX95VxivJzai2rxYaaYdQ9bWGAkEEeb
b9BbO1w1EcYtD36oGpT8owqe83gL1hM5hNODa0Hm2xcWUt8sh2G3QeXvCiLF5rzwUq8fzRuKWb7F
EJdI0zDHj0asxZakY9P145dxzHGOJW8OKfXUGr6AD0e2SldhGlLMqEfORh/J9LTILfpAVRgNO6vA
tYHbMiYLBuFz/I5NsvvS90t05Zu1egOZGu6ssdjel7lT71bpFEPGkMN0KYz33Dly7lc3fWvlU6Yq
Ja10WMvyNvcFJZDrTmI95NKI5OCKsLIRCyj5KJnQ2jszWCqgEphxHLT8zvox6dr9obTTTbtRDpjh
2P0Ss+nU/osNq9iko67z9RhKM7MOxyKH0lhLjNjhaTl5vBMUfBXfdjZavLuJ9KM0WXppHaTpuu5b
Qv8ldhbnS7ezYdw+iMAjdG8LsGlK19IJZOah/e6OujXFzzm2B9itW2xtB2tqmlfKThRNNAhERo+E
X51JP4y2rqO8E/lpMRvp9Ul/3g+nbirX/YLDm8Vqjof3ygT2dGDGiEqbYwnvibKpVqQ0orGqSwMC
i8R9hgRHdcY2GgFMjHVwCZA48qXryq6uJuzRG5x/h7ki1l1YkyK0WnUI3v1Zt9Hr0jfFYySXYc6A
TwdZkPuMsc8FMw5re46toQ/vNDO37UK1/VZfRi3qXhwLJ6qLTJDCWV9ZZD9Z+2nqdHlcjL1KMrJL
c0mQxkoyqWcTRmeotd3LoAmk/vBLikyTOgOqa6z3iXbbT10zrVk76Wo9zlMsYAAyJEvyvWULu0Bn
qoy49CUqlW/Ftql8OTFo6RVhFl6+JpfQb5rxenDIQszYTvzpoaa+ma4WU67+F09zTtqpgGwz7Pnd
BB2vXTEnTxtx92s2ByZOTjNbhP/Vo+TJs5kZXfXQqWJonuLZlWtF823L4iWaYuwPdCRi+7VqiRy3
eU+mWnB4BrQM/M8gvhj93vQ4LZcak7kCxlAqVaNLMLe2crIQVXGQUqQ12JRzGAQH/GMt9zg07NOP
Ts+Du562pgwvIzEO5lh1Ord3ay8i8+Q4ctvufcL5HHVR1IuCkDfDyRdRWrRRaX4S+4PQtBJqbg+9
ZzV4jMy6tJ4jdxT1XQ+5uNlHQzEF2y5UQW5f0gx7ycFMxSjetGL+jRHjTNviZJGP/1oWrMVAIijh
cPtignzwGBeeNWVnd2TrWA7hat0Ikyi/Jy/LWOwGRde9jpPDq2UCXFQOXr6Rlg7OcG7IRs2W5qml
4MI8PnGh1GRRTiVR3jupQ3Ux3iqbnIRzExHU/cHgQrFd6RwM4TOxk7Xee0vlud/Dth3iG2L+tPmq
4jrwjnogdI+qcezNM1qK6Hz8z029vqyONq1Oowj/jbtma4Hs096quiFr63Kg5UtEpz9sGUtKNc2o
H0QiKG+7CuZe1nbkO3ZGmO3CrayA6AvjjM2KmQr29wdRlrK6ThDojwhbqsjcO/ZCuKYO/elbZJAy
3KGLJ2HKGwZ7+kDIQW5oHBjzslQuW3QczX6/8+OhwXek3pKvDImcdu+tIsR9YoUQvCeWdG6PU186
SP99HdFRYJ432IcNGXakMbFZ4nJfDXmvKOn6zUSfeRc5+e0yWpR3Zt28p3wxuNy0VPXrYdJYjX5t
3CbydtrdFusKdgASCxsL0CZNLL8i8bCvjPuoeYgYg1NIOjsS2lv7h5PUfniKyNHyUKxrHXXHrV+6
+ss6xs6Ab8WomxtCmHKCifoc9tCKgt7stTVv6gEsf+m/TZYXyKvAqEo/zX7XVnjpl/RvaV32g3NM
4OiLi2KS7HPCmz3roOdBfebBMr460bZ1aW4NU3QRrgjXU7sg5vxkirn4miTliOGPz/Au621vrq+w
8ybCGEMnVGx4BhSXjGQ9nSXNRBsFkmY592PL4CZ13IWeVcViYctp5/wcL0p1xN/wFS9q3fG21msh
OOmTilxJRgqVGLJuWc2PZZVtco/j8Zj/EJvTlpcVnWV8NZo1li+LBNS4EpW9ttelN7rBreGDb7eW
787zTdONAd1nUg9Tu6em9QnvLGFtnpS9sP7HWfnhfdkEEQYtC55+EbXdVjTP5JRa6m2r+uWnWOYA
616Si5L4a2xrdq5GgIrvG6exL6N42Ni4qIHi9Wkqva7/XAvbk8VJ6GR07kO7bp4dw3LZL5Od3/uK
5MiDmMhDmlSFboMbVn0SeIEvQNVVsXco8U7Gz6bUxF3x1eOr2q5ifZUMNu07cn//Ml+qKiGlNZiu
w2AIeBXGlozIPiiLMoWq4X7q2YHWBcDAyTBK1b8HpohpxMZoua8imHS8PfU6p11ILjyIXVeUB34f
LDvXKoJXWtxuO27TUj8RW1BueJ3EfpPFfT/mqR9o/3qtio48BNO543E8651SGpB6Oo4WLw+kkehs
emNk9LkNFSavbqeOU6jMdTc5mDeppJzeOJsxu92cOcfXASTFShdZETnaikFgj5hI3HkwUt87vbF/
eKNo3VNHnGVMKlg/ULNVUSIOTCjXnUCy9cgTAUWgbMi/6rIGryuDmTzPql/Nezg74ccSFW2dWWbZ
virdrGBsttMT0ObhXZNsbvCih2oKaJch//VLc3aAE674jvF+Nx56YZYYL4O6VbeDZSss+YS92ER7
1mL9iKIRvivVSR5WOKEE8nuwYUfgEqFC7iqxIvY+sCvzAELSO3u/coaHOvY2f9e4m1iy2VHT82Z5
NaTbGXLvboZA923Ay7fIwpkcxmwVcsRa2VP2Z7+0q79fHGYW2TrbejtVlgPsag2V+smDq6N0Xa3O
ZEjNirc4qC2AAX+YTYrovnolrRdbk8jVHJ5Fotq3bnSkd1DGWokcIPH429xulVVmssND/aSDyXX2
q1dQhVQ0icRvjK3jpGYxGBCWy+iDYLed+hF5FR5IuZWX+2RaMEFwxUgP202vzlxOERGxnsUH9iwK
85KW4QkdHykq8QgYuhtbn5WbLKF4tMVABLfWeD9k7mo+yVrlnSWOleCQBHekj8Er2jKrWTt3Xo6h
VBpSGYNexlrKFDASOxpidT6soJqWdE6i6dGZIZYtcvWoL3rgvlM92cmWBVODZ7xbz2W7S+ai+2g1
kS40q4N4xcA1kvQ7FP07q7K39mwQjAtkOSTmWx5Lp5d0CtQbvoB3HBtUFbWLw5c3eCpdyJoTBKk4
YGdsLJoGuEm6b4vrDBgN5xbB20wVsAm1PLySUtk0uCUNM/bMmGdT1RL+QWYd++wcAGYO6zxkSJKI
AhHbmn8sU89+bnI/ISSmrCxaoSD27imGqGZrXMmIsTD2+LMXC1f2uwbXZxFzbkOKG2AtaO0U8kL6
sxWnIVbd4X5Qufi0mskNsiCugtdFJmLc5c1EUrEvp9naTSQnm6zvSZe5NUQfy33OljbfkCJcs/s0
cY0/26Bc6i6p1DW1Yl8SMmdijItsnBN9r2cSG63DZDLBpkeTqad+2hWIuuIzuhT9LKZ8LjMG7Y17
SgJmqVf+MCBtE0U3fseeZwFrNMoR2HnpkqpCe6MmQXkFkXLsedmyEqQFRCbw6wcSjtfm1rLK+Gy7
nog3FmO9YkffV84upCk6eqWqpgvTh9raxwD9OBFyugfwU53C3UWdaorjnGDDhssjET6HafTxGWOo
2OJqpgnIIMK5x6sWWN2wFbUJkMW0DF1JBds5t8nQEP3ZF5pgH6Tu9bKbGKW1WNANGM1FiQ498oP8
kvzfvCX8Y+qs4OcktEXnXgJU7ZK4KL7O2l0ekqa5BIbq1Y5fD6exF/mITDQZagdvm2B1d7ZxcKRW
bkK6n4uHUb5ze9/ku1huob03wSo+G/xyRLYsRFBf1Ajs8DSjWzHLw5DLccoMVDhgI5JmbvOYDiaD
Fmj/jJuc+BJFuXilGnsZj95G+HMa0X05O+255queIu+J12PQ2cCU+FoSyxakjVVPt8hawTGsRhoG
XBY2ekGlCjzOBa8PqNdT5XaY1xBbYH/L0SuJfdKtQEKlBy0pG5Oqro/CWfjppWojZiJbBRLudFGA
3WkpbGsX1znQLmiJ9TBUjSg43DsbvzMRxqkFMlNebLOul6Ng+hGnrmnV3dKCAtww9CWx2ikICcDR
ySRX1YZGm9RHCvKM5tduT0rj4putbcdeVcRj/BSrhEwLXB/pTzcYe3jwMNgom/uBbuNWRFT/u8i3
QIqwin1XVuQXOBH39SfBUttjwJQK+8R29BywNVFfC2kceFeLf5baB+UriB7CZkmS8CnK44CUy5yb
DKa0jnfLNG1YE7UrBZK9lPJq0DWWgE0cUvYGS3TJzrm9ErCKT+1WKKTS1HizOQKpWie9kE6Kl1wy
AFxZ81D+Nz/uP3LH+be+2n8xybkzPwfIQT//CwPu8b8OU/vxXWN6/b/CDYdh5P/shvM0TMX0ff2L
GbfPT/zhheP9Bk+cjB00US6+FiGz5d/duIP4N/ivCG7OCY5ntSmj09+9cCzP/u2cSAVVFbL0P8wL
/q8ZjuX5v/EzUDj/+KXhf2KG89dBJ+NhTn5segJ0CMwdEZb/dfTYhRpIe2bz2ZrW/gayMR4m4LJH
zYIb/oYV9FcCze/XOs9hzq5A2AWfP8uf+FWrbeMf0EtvH7XRuJN5KO4NdIMD+Nh0PPslPMiqm7Jg
INP8T8/k/r9Hmn82UvnrLPz3K3NNB+MJsvr+wU3/05Xjxesb4wpvLwsmmiiGSjw2vb+5yL+8lbSY
/jnjIHJ/jTdqaOc9CSFpL4L4AbZV2ubmRm67f/9VfjHY//27/Okyvzwxx3RMpBIuMw9G3E5tEYNQ
DNajwh2TuWk+IrZbkPilzJq6NKjlC7XDl3KZir/xuPiHCe0/x8d/fBKCo87SsXNCzV+f51xT3sUz
z3PO7MzbjVl3g93m0WTB0eFPZ8jmg5MxS8nqTO/iL5gUZs0PzIUvvTS6iP9mdf3LZwzf+o9Pc/73
Pz3jtrVF6Fu4wmGu2O36gOS4hbCnf3/3f33GEXMIDA2Qy0EAg693nuT/6SI+Ojc6q9bbQ0EIDgwm
6lslRo/Da+n+I04PxyzqVgeumY+ZAuzZX9mIPkK3xmXqDe0lcNJeujxRIIG/WU7ICfjIf36KXIeY
TlgAbFQOFI5f2Or2BNmfgeC2l8NSUfVZa7md3G5aGX+VZd4efTNhIaqE5//w3Dlh6oQERr1p9DwA
rRETU3OR2HZOct082yXdYJmro503i/wiTd8Xfgpt17+jHSEyUHjnSm5IzpMe26cFyFaSj8aroRag
fenIWA8oVYXdlwnxaICyEK+5tKsMSGZk1W5806zcmQuKBUIoRbfexmR+NklwXbl4E2P3C3kztWQf
UUsUi3OY28j4uzme1icO67N4Dd5BvFt8fEtOMIp0fVRSjMmpHBZVPXhuq4h2m3sIkjS9XQLPrk2e
837K87vJm4h3nBKoq2m5BgYM2RJW9Y40zsczflbOt63RRAiUtbLlvsgDgAasxa3nGBV3h+PGuOBM
2o7VEeICIEeLre142AgPdkGIBv/cRBNRvFQleLNyGufgLWNcpn2Ze69LSRG182JB0m9TN9Op2Czr
pt6iDrvgTscffrco546IXvx6E11ol3Yg70C0a0dMxJHaYIlwbPrjzKR93RPTEX8kNtBHfIwS3H8L
a+X7JtE65iQfxr29l4uuv3sVU579AFC4HlpQHJWhI8Y0FMZDu2/msbWYuhTOvTu4Ap/4cI3ve1gz
93r2oi+DI8MfAe9Il9W1rr8mpnSIHikTHaRCekpAKAk3gznjOn6WC2TOXRAIdEADQd8kqfvl/IgP
A8XfSkwfJWaJmDotHdCs1Ci3fuf8DDGCdkz/TfitbrKxdMvHprCAbjlF/XcrL8Rt4Tf4tPLCMrIp
VblGexUVZw2cLupvftJSUjNRt4qM3kh9ynBYb+j+8/eiUCMg0bZByxUL4xU3mszdvKr2ZWWejHGW
Koo7Ae28TKNWxl9G2EvQMqAk0WoLyzwsRvcf86iEuljzeelA/yx6A9xlyxfQvbzaNXDKKfkERVrq
O0N9S06WZsjXx/p68sw5zCsczRd38ui4Om/FMrnwFgaGRkwPgyupTAvGEU9xLZOLYQoHMDSyQZnp
2nbAuWBbmLuujY8OVhj7y1o2U5AC5Kk8E0VLlbgBQDiZZKHfubQpW9rXkXWyYeP0NBrCm9IRCO4D
Gpixr7qksW8sP97eXDKfnCPLLL6be6B3bqaedTZFtY3yv4WJYU8CeWPXKv9rkhvey1z53We3WOF3
hsFkPyZDB8LP3Yehlqv1iSVVfwBloRoAGAWTKtdKQaVho7ytCofbVPm583VkD6EH2ngMWZ+svNRb
N4Y3edAAGKBI0NTVcXOj9KqDnWDFfEXpCXNok0Pzs/XKWKVD5UnWLeDWxM0hDesIl98NTz75YFcw
ELYhi/2qDk7S5eVOA7gfcue4rdfsITZs/n4d5rFhFkL+WSoozPGE2VY5MYtU3Zs3IxZhlQbmfnFK
nD7qOO5/2jagQoolqijw6oYqFUw4vNIT9LCI6nJmHhcJ4qsOY18k/n4OEmFDtskDHzpY4BJkrngR
vjDKI3kCz9p1PJWN6un6gDrjS7pD2ARb0DNnzcPF9o+MlIft2hms6DnZ6PKzrRDmoRx9uzzSk9hl
lgPO9HBtvaDel11Fk6SKytyTkuy6qbM64FLQ6+6CYqrUPnAAEU8YGQ7UiwxkelhCQBIne137OfOG
evFOEKTPD4zAOnr80FfELrP3sZqTMnkwdOHNTsJDIrbFbu3wGDI0YxscQstKuwbY5OgmxRaBxHv5
TE59J5p0LtxS75d4QraCsJMTaIxQOqfrELbMiqDZqEMso2jeS0G7fMLFZX70ZQAaNpb1/DUclLCz
Mof8ebW53OcdAChctMGUdXxq/YkizduW4H5xAcMzFS2AD6UtmQIzLu9p1zo+/KEJMKe+csBKhrMg
zmy7PmJHBdFTTxSYxTnO2Zhb27GtcI/7Wh3vz3GCaGFjAtb3tbYnYAtHJGVWgMT0gJBV6F4Hsotx
vC2Cus06m9DRveoqBuwk3drzjoPTewkWRr4kc80LbJgw54ZZbdsvh9K1hyUz2HnMRBCYgDST0plw
m+bcNheTEB4zw45uI0WX22LIn+jqhm0VBBm7/vDCB5w92arYHpxI4WeUmDx4qOGMMn3I3Zaice2H
XcA8M0z1UgYBv8Kth+o6js38qUYZ1buBvDOVNZznDv6v7aiPkYBBcFk7SenvztuOSm2+GxbRbeS+
lHzPO9r98FXrVq3XFma55wguSzmQGHzvuvcICAOvirQ8AFH4b/8o4P6jtvX/zbH1f2/L6pxrvP+5
Zb3/Pnz/tWf9x4/80bP6v7m0hZS3iGFCkHDa2T8SpFysWG2MGDjE+AMH1X/2rE7ym4tMlf7H//0f
/9mzutFvoY1RF78UuSos4fj/q2elykcjhP7Wgd2MPPavRfjKC+POYSH3XlE/tI573lIb71yD/F11
/GttjPiBK531orCc0cz/Wu6TR+cwsZN7Ga3rrZrs4H7epL+Hydr9h53F+VIeHThCNptwrl9tR9E5
TtrVfCm7dO4ZYhBF5QRfe1y///Ss/0Ur/FcqNU3b+ToeYkCEViGa4l/aJLryfuwkmeByccc6g1YV
QPEtnSsVU5EFRD++/PsL/pXc/PsFMbDwGEHTOf1q1mMA7iGggxsH7VDfJV38VrHl31g4uhxkiblQ
UI5/pz9y4Ib/0tYEaAbYXiE14yPBM/xlkeQNZVYyeuWekXx0j86y/sl+k++FbMuTV5bxg1kw3l8l
paCnR3USTKcIOzcAodFE3iU8ZYTxsnlJHDESAj/Mlyayw/sNhD7zmyG4LtdpoPOx1AkSAgF+hqQU
AsIh+o5jnWdbk1CkQEEDRDV1fBkCUn+r3QCCAMh0ncm+7TiEpNLguEPeQBtcnNd8M0CquAV+M7RQ
x9KzaETGebTuGDXE77md+28+j44Qlm3gPBzkUnAG6hWyS6O/Rx31kzRVZoPomjGqrpAtgd8rmTik
ieqK+wHFdKGnzPrGW67iYahPMbYboNXCenH8Mr4NImR/TmP0IQynHvSYY/+5jYLxSJykuJMzI4pa
heLCHxJ9CmwS5bvePUEfbxn9Ey/wbIed830gqvZB0Sd2wJeg/gSDrO92zHgytecY+mUwT0fLz2Ef
1nCzIVRh2AAJS3GDa7ea7oLK7nUawjL8oaGXYvsS9tclnvhgCJMtd7KxhldTj/Kr49fzY1Qq5yKG
nrpzsTcciftwf4SbR9qGQMM+tlgQ7bZcWNeLi1umJewgHegL3wtIFmle5s7jmQBkkS9D4kC26qa6
DrsBn5Wmzi8GGCl7d+uLXT4k42VZePKuqofintIvv3AiAurgA3okFjS2xeyjqTkbu5VsCmh7YZrH
C9V27ZpLZUb9sDZBj+gdDSMhiaQyXuoqKL8V9OdOusU5YTaGuBGMi5aDt9neJYhg+90tRlh/na7c
d5M7VJKyGafTnMeo6ko9hKSADfHJEQKiVQ8PE75Q4ez8pjNHuyOlZ4y2McMY40OzBVw2SzL1qR3S
mqSeNzhftU2E4mTb41WVF+FFaHNzt8D3DmLcmOnYci7xFOvnEQ5pVe+qWvevfWiKi5BM71S4ptxP
iVUSKDFRG9VkohOFISitVjOf4F0Ezxoe9L2rwn5fFlBRYR7nL7HemM25VfhqEYxzGTelfA5sg3C+
7+u31YqjfU9JeYTt9VM7bXvQrYhenS50dkGo10eRNMVXquPwOjR+8pTDLp3TIoyPY2EXl4ku2xub
t4/5Y+7YT95W2nTxKr91HBHTsSDSe6AytHeym/MPQQbl3RK0VbatkbxKBBCGFYzja+ypSH/xterr
PUrqdoRs56sSMnRCYgbeXXYH0GC0vYNyt2kEo+WQd18HWKj9sTBu35/iJVyaL8Z2q3LXT4jCPtqk
nuuDZ8yUH9utj9sjI25aAySNXXdT2mN+kh4DkScpEc7COK7tj9EkEwIDm+5oXwjHVlkfd7K4Yd/n
fm/FImMaau2/bRDr9W5xtyg6tLKZ9M6impovQ3jh5DMV8b2tm1NUIcM91q5fUPLBMpp3W7Ja1akN
+LDf42idHoXpSFQKkk1G+wADWhJVNqgg9UrEyCWD9ry7bJPVvLSN7ZujE3rLd7DWIEx7/9wh9O64
vGMgZG3H8xjkGW+EJLqUcBw+GzWuD87alN5jJXOwnraBaplFTMbLi8GyJEPyqFHLVVl5jt5REdRf
hwK80xL5k8jlcLQVvIjQJ+UnH/V1YA/JjuR1BrljlO/gGuUHRpYFaFOkdmTLXxZxeehhXWbOOVOB
1nqYsqaqPv1y3TIEAUSU9Imi3+br8x9VTCNidfpYBN7lQBhWJpnnX1lTyH7B/biwjPWzCiJz3fuW
uqdtdzK7noIq6wIYC9a8piz+B8ny6qCqzUQfEV5UVUc476y9MiGgbLwbwvCUAwRBtYN4f2j68aiK
8NKNln4Xt1MLjuw7d66/PpNlm7VbeeQE2sc9RG09X4WlddGo6Apfh+d57l+DricuMF/fg9757jHp
h1B+dAZz7YTqKbZL88Q5BD2VGCWCby7C4cy+6cUEeqUx0nJnRmPFdMFg/wgxwkpNuD3LldcmzYti
h9vg91oM152UN5ySR50Mn2PnHDvPv/NpdbBie+j6+kvrIVLHQus4k5cpIigfE3sD4E0+7kA+LyKz
iVS2o39r2vyz/D/snceS7Uh7XV9FwTHRkfBABKnBAY435W+ZCaLqGnibMAk8vRaKTfH/pdBAc866
o/uaUwfI/Mzea1vTc9r1d67OQ+JXD40x3BoXKWGd+BhYGDjhBkBWj1x5F0v54DU8RyM5WKI9I+ne
R3NLb58lP5Xwg2aYUTf8HhrMC61NLNdS/Kibpt8UNur5vMhowtiIR5GJJKC62LZ6Tx33YFo2ml8V
mOswIde3BQtAq+8/u5G/8aJfkny+K63u1CWoMbRZp95cI0b6die7aetm7l0PsGdDOPgtrg3ufXO4
4vUyniy3267ko3ZUTKWmPEC3U19bLzqURKnzEy8PdGc7ZvpMxYv5PbK1JkDldJqmfmuxZkeGyzMc
1cTzTKNfhxP5p/tBtXUYM0ihrcL+oU8dOkavRYVnkxHjI5/yCqaTrrGvW/qpbO7IqMnaV90bvaAx
CapnNHNvjtbQbCJl1pdiYRDE9rhAq4gQFM1hmLUJsr68eE5tSkORV1en0+J9TnzbsKRHsUCPlMln
Uee/KlO0jwkBlLMLJ9IyDHRaMW+UuYlTJ2WT7Z3nNjbvMi2rAm/S/AN/AB8+Q5kVzWHTmWLn9toa
OuO9ztH820I/G7S2MwQDAiWO06EIFomSxel198Fws+ZGMmgZFniFWc53twZFBkMGbXgQfeMf/dp+
kxoBKDAbzr6bRTunEEf02WIfN33/OHZDRIRIO+2YCx7QAE2fhqaSa+su7mmYp/sorQ6zQDiNBme5
5pp9bD2tPqTTcuxiprjK1T4wIYgDNIRxU3r6FZXxQ6VAMnRGjC/byrL3XHgBYrJbweD3LaFDCqau
YFAsjT2zwMeqJBkGrddb7zty1ynWwQ5/Itp+GShPPWDi+VHrExxg6+xPpDb5BvJOrDH7ZjKMm+5q
18n14Xk6PXquPnlSs7jp5ng0y+bBN2ccrPIy6p1iF+V0KqRJn/Zt7V2xbC1bT5QfRRufHfKtajXd
1a1d7ebBuDBjem5m/U+eghQ220eGzz+Kwnk0bfOGv+mCKeQ+B2C2G5dhq8+LQHg2mGRnqZ+OwIMz
I3zOvaPfdwdEm0gYrYvG67rB6LGrZX6tAeIwZYCq4qW3etS/TGQPy8AErs88hnEcQbrmfehW+xjP
ehlANLnL8mILN2pn5PpdJwtgOm4Z6smiXYBUPPeL+KrgbjNJHJGOqjSsi1rjkZ2SkzRnRPl88NgD
BjkDqcGcVmEwmYacRb/TcS8tl1bplyXjXZddx1lYg95GpWo+um1/0/mPG+aESKJyDR8R6iwiy3F+
9M2AjL0xXjSJh7D2mq3omF2VYpyP/mSRs90Zv4THl5hjekD7qUhE035ieRE7JmrOKTMnwaEoX4ra
eqqg0zIyHjNikKtyg5zRTzad2aUPdteiWcIqjWrBWJj1ozEavPEnWuAoqMYGYcOkndJJYypnro+K
/yaL6kOBR3ZltjwtCixCY3booV0uJ9kv7a6ZfH3Xj8Wr3Y8zv+X0jg71WhbcN+xR+dk2JYlphtQP
1iLrsGc588sY3S+DfckstfPc1Z9R5aGlN6I7jqmt5fDjLeKi3zUOLsKWMfguS5x413lYCdp4fOpq
lMExcyc+Px/FqW7oqH8XSp49gfBrdNQciBZ4ZyojbIhxnpyVb1G/ZT5wxVLC7zcKecZOQ8Rbr7Tj
UuA1BbxVVwS05dW+xpWEIFs0GTVrzNyuZXRt1vPvchka4KfodSpzwFNYNdXWKNp2j6rFrpDOZJh5
pFA/FgaDJxlr9s/YjzFD+N1NymwOSFkrn5aBnTHLMjhVSWRcyrynERG9M/wQlcv8vKQ+FqWcvqrO
QCZvlIm+Lc3ae0rZf4V1TM+3vos8dXGMus936t/IuJeL1qT2j5F12h83TsY9axMN61uZAUFMkcR4
SU40vSfRrcVjkTwmhNsQ/FeoQ2eZ18WMkt0kvPxWzEb6OxsWtw9NXzofmuNrwWBpNtcDZXWALzNH
9tr6R5BUaHETKeYj5i024pkyvP1SVTRNMSqsS4LM9NQLFnXWxPwTsNpyD1Bt3DmTrW4dy6anvpf2
nenm5bXL/fd6Masg7YX1Oyp0PSKGq6e9cWIHQyTPaO2TGtlxCu6B+eeXpsudpw7MzBYfo33rK3Id
a6RSBHN3bdjAaA7I6xvvqtRyfsyY2UgHTwaaqLmRV2ca3bNMdYkM35PRQ7OStnKdEGYzSnmdxnZ4
TYmePFfYZh8YDpBLiugwvxpLmT5DjaP8jYSY2iC3o3zHE+v+tLDObhsu0FfFU/gHKTuheiDHv5Rv
FheBADEYnLk5J2WXEixtZ9QWPqFkLObiCdiHzbt/yqcp3hvx6B5aK+rRA/XFtkjF70HCl46F34dW
lHjPmVLmXevr7dO0GFo4y4nyrNTJQl+iTT56v8ZOj7YxB8lJLj5ftDIIXxRNPZ/teBkeO7tcpxpu
pto93IK2CtX6TZ1SK8a1yguWUDUZ9wU2mnm+kPcDNPFPJWfTq5HG8zjcu4kxz8NVWG2qT2HrLDmm
1rIXosBy5XiTuW1nqDBBgVa73KoC7jETL02/ys6OrHsn9/TXHsMCWxG8AtZmtOr4sbTmC3pODlc2
gkcchMgbDfJr9r3Req/VbJN9vqQxIsiJtZ7r1FvI+gaFKC64ioXCTteL9tJ4iIedlMxADyUj3rSW
vaVXzCiBywiQjGPvwANMh3EQlCfLiGd0bteQM9JMm2qXl5XLCCaz0ISaPYN3AzgFXF22WNF9O1Et
6cqXRFL6al9z8S9BlhndZnL5uvJm3PNR1Qm3VrOn5X+aRzWtX7B3jDAMbNjjbbN+iq+ZVO/sv347
qcKcpNnFZjQRE45aYgLbjvZWtzyyjzjlwCZO8Wom8+t4vKgYRXax6PaOPNJkOzbDcMIs0LGm8qY9
/qPijJemOKGS1KkwTZMMeeen4n3ex8I2QkuQYMt6fNimiLu3dWU9RwZFMLaA3ZBmPh2FEaNjY9MS
uH3knHuj8gjF08ZrV7rNDlJsd+xr28EWHaFRrDAn3IZy60yevlN9rYVuM+dkey9ffpfw5FlQWEoi
ynezjm1yMxtDGWCbebAt69zZs7NFx3zh74N2dPYNQnTzrEWeWNdh44njktbuhVdZcWEi49NynR88
5sa7rmngztf+MXFEv4st5Z9af9LnDUOs7FViSDE3somn49AVXw17PdY1fb51PJ2wZS+v92wlrK1F
7nKA2h4X/SQ/03khU9iraiSHnobdPyZLc/Hau7YeHjEUOiGmnB+jQLXtQs3adu38ofqWGD8xRtsS
hsWB9909xMqZcXn43Naj2NUlY4ix0s23uazaXTQiiVLMCTaTZ94Ydc63lkltSFdJWitOm7Odo0Y1
ZQ56urDteYfwCwke11qp82DGIo82HWvljRtr0ZlG7RP/xh+2WGfkqj1hxmVxy9TsXVM/ukO+TTvR
GeM7NrHs6M+JQgcxmn90y4jaTasP1Ys9cgpiNn5oepFe4OJxqC2r3UhkycGzbPGuczAfUTZ2IUAY
98oRnwV267E4lIwyuAjA7nvAXFSWGqw0XfsoJMv+wtDV28J4dSsdb74wBy/vMjXNNDpZ9aVF0fQA
GJkMXny32Tvw8nzbeHp0jPjwW9moZdsaPUZmRvjRcSiT8mSI2d2JrhePfmNnyLo7rQ3iUhMvXjtw
WWqmsyWjd3jCYmye6cWbbd257WuM4T/Qtba94tPxj1rkEw2LDYXBZra69YzMb1Y1lxfdNEfpgWzb
HzMbPZbtuRmMJlnqttk12B0NFJ1T8QkrkHu4BuU3lO2PxTJvUCXEHVpj/DmuT1XmttjKEXFPRQpw
wXd/4EwqwnQx4j1ySu1k+ggOFq0oGULULzkUBaxGeh3ViRtEWW1RLIK5myLLCGe0FRvdxh5v46SR
HXvjfspwGmErBuU8UoImvB4be+RJsSiUpf5RWnV9MHudoTN4hA3v072jRrlJPCCtQ868npBUojm9
xrkf26K8WZ1565qqkJvFnUXI0tg5anX60hf6i+4hXobKQiNf29R/qwk2qjpOCR4Jr/MFpjm8lb1D
ALYpN9W6rSuX3UKXOOXV0cc6Y6nm3c28QxaZ9+bsfZRq/KKUsilxs3HfTl5/x4b7F4mb1i6zZLmN
LJe2Q8qvJJ6IEW/mY5ti1Wha0R/1brLveee661ITJttxxR/KTCfrGZn2IWnJ3nUaM9/FqasJyAx1
fpqn9Gqn86vZzp9a1g50bNP8VC1CPloTA462j+M5KLrS2Rq9cddAJ8LJhWdzU076xCpxOrOln3aV
XfmvkZzVq202q03O0671QPFcpNbGbWBZxJ6TBoWlnpzRA/DlnGs9L3ZFCT4+t7nhuhhWBSarypnb
0IhICR/VCSDtgaIhZKB7mSFdfbQz92ieCDRo1WF0h6cJCW6vvLDMl0enKRqE4u7OzhiFpKK+egsp
PKNThaad9WzC0/Rh6mTIADzs+EWop9UmG9rjVKVHV9k3N/XfMASds8kOGsvYI3o6xa118JbyWVnC
2xVpGYh0OAw156WfPkhteGZH/NJVQ9DV3oGZ6i5R5XZgHOKXmEhlGhYJGeCR/pvE5K3UXTgK8r6C
tfBhGCb+BD0sdC5bdv4IzDWW1d1W1vPymrlEHI8VKxw7KFAUNRTqEPTOXcvbW/ln09V3ZTQi/Bu9
ncIEwpNx7/nmzrfLH1BGwiTt3ud42kimMdPa2izxafV4lHCy2H/vUKP172Pp7AiReHJaiebI6Dfo
S/3T7DsvUYNc1De2hTXwFC2hn7e7OW8oaJNo4zL5dwzuN9cNJsbvm7j8VZpNe1OlLw+EQrOdXk6T
MTVvk2meoMXvk5HU5IRbnZy4YxybYVIjXrNySoRqvPR1tacx5VmNzEvVT0cGBoFKJJZFscvj+r3J
OmDDGZKUNCyr5p5t6JtLfi1R1lzawrmUdvVYSQZIvugZreAkhUiywzbAVkDnyxiCzHUuypX7xBmx
NRT3ptmYQZzheknYG/XeTvPz6sKP8urb0TO2W6qMn+ZkXGSaQhPI763JOrcZMcWykM9OVNzPHlqP
RfGbMH2m2fGNcTfE8SX24Sl3afkUifZazEy/uNHN3ggXtLKhckSDI8l8iBPEZIv/MZdaUPDyxVwe
zEe1AykjW9NcjMBxFPJ/DJpew3nhXfE/n9GHhQVEBkerj1VE2z/wjvmKxd+mmQZixOvyoSniizlm
H5Mc7ue4IsPQ6E/EGwfIZrxHBuszZUAR1tHQbx3buQ6DhdVJWweY6JJAYqoHMweDF9mQLJY+u+fC
fyic/tpRUi4iZ4BgMFrj0+cjiSS235/HKnls0wZxmTuem0JusSchGZzEPkXg0VjkwpVDFcjJR4sR
J/eVXV4ssyzICJ8esVM8JVhg3cyAeSHGoDLltB2QvWx6n9MUd09FErg57PpUHNIEwwQwRhwcERE/
FnSAyGMiMbzXsAqIDxiBWaolzCVmfoNIrrjofolp4HYZ/qhEHRHGHC3keKpK38dV4mi3L4ZdrZ6Z
4aMwx/OSe/6RXcSzxanVsBtkx3nt/eRrHudTMvq7KHPuZ59Ab7LBK5wOeFnBInWRv3P17nGyGSqg
54SqlKpza+lHOy/3kW+/AG68Q/4qN7W2xBsZW09DWkHKw+thxcV1GsvfWY0xoTX2jdLufCf59OWo
BcxdjmDoHNRnalfz0acVGSr00BRYUovkHPnqMXfaRzxY6HFseaoaeeP++6hT3woc3Xsp4kTtS6On
fnKhLbAVDHAU37ldfumMIcdWsryywYZWos6lP9wB/l7oKyJx8RaRPq3IwEADsXNDsBcdJ6+OqTTg
yD0tafmcZyTTJBFjklxo0MNmOq1jgp7sCC7K3+giny+TLsZN4S+3BrvOwZO8F7wfxVHO7coMsbxb
wRly6FtXf5nXvaBY/a+VDnpng7POPxYKbZMxVAx8vA4a2kQ5+6ZlM7HdnevDKxamfjVsu8cHJTFg
162WbHVolZRAsHpYJLNEbov8kPdF8lQuUfaVm0Z2X8wtU5/cJ/KdQFCBSzI1Hsc5te9JnRB8mNSP
kWbl4vc4+kxiNCjUHERRmgVxtEAdFMkXhIyoO0TQw/EgZfHwrk0tTlBrqqd7vR2aKVA+kPFtbwAD
5vf+GooI4FdZdQ8t28NDnRvuk5n6y6uj2d5dg8vrpvnghQLmRt3WT+MllKMl8MoV6p7RofkeaYn4
mJgkH0hS8JEIF1Gzc1oRgWA0mwKPl9+y5enLXeSm02PLN7OdKW+2UQPDRje4wyrwCp9+66KylssQ
OqpX4CIbk3p85vTJenW2B2XuWCcYFHaR/2hHxZoyL+kbC4oLMq40w9zpTEk42MfpauEFuHqzjdLY
q4zpB2Z7FUR07qfRnrzPpPS5nw2moHE+oAL2hjGcrEK9IOAiqsqMfxPmKcN6nvEsg5yXAUzZ5iCN
ajh5Az3RlMpfGegXt7f7u5TpwRaQRvs8lJYYsOXBH/BVXh/nZcifOpvBKiQchjLMVcOl0yED1HaF
xrZ5Avbl85MoYpaSDFBtd/mq2A1Om8T3p6PSJNplwBubXizuzgXXcG7rruIF4mhrYxFaGNJqZu47
xdjt0RdLfobrs0eY8MBqyHxE2Eod3Hb87wJVT6i8qtqOVNsQwtRyLMycOZnsKxlSw45bOy4YqKcz
lnNGqCHBSX04mgwbcKZ5V3zO2m2uk9rZuKOCKgVbnclFPRZ3xCixMsPpibNPTdwdU7TeJqsfeGri
4ZZK0wwGW8/OUWJlD6J2P9rOaHfMfyTgGKfYUzv5gebacDZEzcW+ps/dxOjWKU+AZNmU+3Z+Guzc
f/L73AfNMdTy16JHAqLc0JW71p2GO68RJe2aUyXhQB7BHsbeQtFP+UaLD7t1sWTXUxZkLNM7pGq8
a4xPrlGnrBPIsx5ARgNcp24Xh0FH0uTjrlQqOwwsQLvQjzMgYZ7RWc96ExtNaCsAN2wMmQD08eLf
leWgIWmetZmKsZ9vQDXYaulx/6ZLvTyAYklC354SJjq9fU1Z1PF7as4NU4cbkgbJlNKeSyK5strY
/OtC6IXdDDqjBIhbCc9yLIyI8zqilaiLSH/zncxJ3pD/IyYn5rKmC0YWah7/tUc/rbesIrfxiMCK
9YYX6+zG+lbcnNZFxPeveZln0jEZVDSZzz4rSfmz0OpXgwqyZk5+xJFJT/ytFfpvdd7/+I1tuJ+P
v/79X9Bd/YOAKvzsP//+j2s+/L//y9MAfJl/+kdH2fcv+U91nvmXj1MLNZXnGwK2J8Knv9V5OMqE
q8ORNrGNEU60ap7+dpQ5fyE7JYmAnt8mlt1elWyyhi/C3+cvz9T5/1HmCds1gET+z3/Duxf/rv9W
k8n/49//0Whluiur8r/sJPjIHBtiPlI5m4gFQZDEP4vzWFB0TkZKAINyFFWbxmB+tfMMcCB0Bg77
d7RGzZ1TC0Qu5aCm19KpOMABBhmozAHTHfDIxz8SotCSjUwl93tuFTknu9JXGjf6DuQioNq2md2n
u2yE4MAup9B2VdcysC7tKftAbdCijSrcwdx7GPTHjeXiYw2jyS7PM169T0sBYdrY/lxSpS0sqDe5
wX4ilFGEOdVEYziCXIoSA1D+0Nz5sydqrOhxbYFqUN2+GjTgbDVrBmYgxtK3Ye+4VCuLBhs3KLzO
+oLDpHq2tUui7wYHd/Qxli7yohE2Txv0VbXkD1aULj5UKF7rrefJAm50nfk0DCZT2Q25Ju7PyQM8
V2nTtKzjk5IVUqL8BytW0R8Lgc9LZE/ypTNrPg7WYfMVw2LyaCiDnVXbM94bTAPA1EiSSrLV8qi6
yyoPRpvsRnwC8OuSIjAU5/exiV312flZ9loj8fxI04oXfswS5QSa7zTtmumTDmFDAwE13FzYnxPg
cQU/aPAkxdHjZCj3tY6HIodax9qY/TaDMSHT4blCzNKFHKYeI7O4Y1bfe/5bWojxoegNRMZ+PJb7
pmGQfUAFEu9ilTWQBWtjOHUjHS07beb5YQTQBxojmtX2anlEGOIn6tAHYPWxgEhYZvfk6bJlLq+N
1WeUeYa8gJbSMD0XsEMZAPnWnyybRjQ4qvJMVCE4yraZSwMRtnDuZzZmqOw3w9JZagcFpXow9ag+
jHyZkHuAhNNcQmbUWSm6cAIQBqW/BUEHbwVjxmxPTUAaEGgxFoVIzXufhXWRDbAiKu5FiSskDxbT
Yq4jisqJdrxH6wqr0wf4VVKg71qIKHHPSVcPHsgfPUs+K33Q0lOc1uoPm2D2XriM447tx1KVD3HR
NNpudAr/AbF2D8XDNPSQtU/3pvDbxCekcSI7AhqMnvpxIJ01ZK6rjBfP4n77kn7tZOfZWMYnvZlG
JvWWTfypmzrs73WkCOrQkmz3BH6N2fIAEpfCyiqAJaRFWzTI0ZeSFmrSKq8NhJMu0yGxjfg2Ri07
aYi+CIssWbh0YXpmZhfa7emq14YL6UIIgi5k3JdMFcAM5FsfKXp/H6GodMLGNmiRQQiM2hJYjoJb
4tQJHpZUMoLc9W22tPtqzvThxOoMeKnQaoe5S1nRJaa6zYZtzJm6YyhDTxFpLW1shcMh29pGg3UM
gSDzLtdyxINeJ+1T5oscGlBu2f1RsxW9M2tAF8BB7/9CYWGZIWw87RMCW37HhA0VCdx+pfHDzMxP
tjHjBxHHXMLgXKaba4zsWVWUsEhf/HUeA2YQamfkLtpmNVhoYUKFxD8bbfPemfpCz+BJ5z2qiVZA
92DPn4VRRG8kpcW/IYPWfwrlDOamyezFgh3YzOm27msa1xYeDkQh300udoH/4+yZUf7LFiZIJlx9
0x3aOqSCKnZK59ZaqU4Yc7XoDma6xfuyqwLnjxm7HmwwWRTZMfbM4aH1nXyBuQHlJjDttK3A3iQA
tuqezWagMet+ZsZbMDm3zHMOcWYJx9HNwU9QNtt7Cb2bQWcau+xaE1ce/cUvwMbCVrhhY2m6r6It
u2ozx4lhbf3Yc3sof+hXt8RTu6cJO7y7TagctS2HW5ByBLK5WbruYzLZ1bCL71otmIXS0u1sT9fc
cUprk6H4O6jBxuGFVCuBU6ai5oNKffwY6gqqmLN0SDWKlsaGfB7wHiKzaUloTJIWe0k5lgEp0lA8
5qyd2z3KWNYhGJTaV0PW9W9mdMuvatbEHWrz9cyhSpzDGfEcT75CbLIZ4iLKN8OYSrnxZ1dRlVII
EumZSv2PPTGLCMBW2naIBC556P3Z/oCpxcLBM0+Fy7LGb/Mu4vAs5900K4cqdpzHZ6tPZxb+0rGe
kD8040Eom2llL+rhKx0cA2ALSMuvdOoZQERWYmSBny7LzGTf5t1cnDLS6A9b72igG2Vftzj5j7F3
7SEwF9aGqLo89xqVSYzrqitX1iF8r9WOEQ978G/lmxPx+Y7St/1Drs8w6LRkTO1Aaqvgt3dHZtK6
MybP2jyK19HReDtKNg062BIn8R6sbBDYIOfmMUYlaG+xRSYgXkdoOZu6LpuZAdNKHv7vYpJDvvqn
ynCNMPh/Wz32w/xZff5fv+A/S0nnL8vTycEyIOqYtr5mPPxdSjr6X6ZnYAqG8WQ7nmn/Vynp/YXb
EvOzvboV/q4y/3cpyS8g0AuzMtAC/qf/P5vHtzXgn2pJwV3lUusQ7eMSQ7Hyy//BbY3a1HPyaoQn
o8ZS36TgFBjO5bXVBJ1y0IhUcbZ8jItuvZCcqBe8936WQgxZhWuT6scnPJsK5xGYow+ZeOm9MLpI
4qattOeZTdkvwGlsLmVcnRhJNI9TQVYc0wKF0KzWWnXGrIzFLDbH+LFmn+NivKJqGxBiXnQrcknF
VJ39Q7HFjUDHVnTmHmG0kKQsNrmbgp0nf2GItU8TAgAW4kRJvknGCLc0wZ0VSmbu/U70MZ/Ihcfy
RkUdkTiMy7DdGkq4n501xA9tE43jJhnM/HcskwVVUB2bK10774ZtNiHO0zopPzvBipDFWhlT2TrS
s/bYxNxza0R2DG4Kdn7YFCWXZGfxh20ZrngwcSY9fu9lPFzHPqZyizyfxf4YlzADdLYzeyeZ5KkU
njaEZTlqdx1HRrGTbp/F6AVX+k3uDlhey8G3x5D6gEk730tpH5tFGAd2r25zm+LEWiD0KPddt3vk
jJYbN1oYydxPjpwiZLgO38cILDuOFFyK6/HSdjJBYsqpw44tt4+4Kp8ozKNH7ftoglpDjdQUvf6o
fR9e7XqOWd9H2vR9vMWmu7zEHajYjSMS7yi+j8LMbZF+J1oEnE77Pi75GXJ0Fuspik7OTILGsfsv
/fuYJe2RI9cQpf1Ew8FB7GnF+AxN2EXwb8l5xwADWhL3tsfczz6lVb5spymN5k09+M11/D7xi56a
E9itq//xNLiRaFnW+2Fode6K8fveEBN73s3yfZ+AFOduoaEwm6Ber5xssOZf5vc1BNrnj6oXcYdJ
mRoo+r6yehFxfTXfV1mer5M2A2s7X9l62yXORDGGjhEWTbHeh+N6M7oVQrxg/o8Lc7aWQ/F9jeLK
uC7fV6uQFZU60XVevzHW2zf7vogdrmQQPmO60628t7at5zonu+8LHzQ6FQ4q9PVaL7+veOf7up+1
qLhF30XAstYDw3dp4I1FiY/2u2SgYoI4JJzBWEJD2meKxRIVTEOlYYmSCMTquwDJ1s4vUOlYCVRU
ebns6y4bHzr6uOzoIiubA+e7pAEN633B+qXQ6b6LHn/Ua+emNPy6m/S7LkL4BAWTduVXr3uyO6MS
Ty7NdzllCaUEWva1zOoxYFhBs/BdMDGumz8kTyW/87U6S2W9fIJdpGQzNMd5r6CL0dkJq3kvkH3i
aP0u9cQ0C8SImU0JiH2VcnBeK0Pvu0icyF+4se5eS8dFHz5WSc3nlFszJWKWrBfpWnFWWLQ/EVzb
ZqgIyfjlfhenC9X8Gj/q9keT4y/ZJrJvnwh+0R94xihvoVSspS6aq2wbyWxsA2/2KYeV6aQ/vAhB
SUADiOiya4UR7wY3KeNtVRtIGXqr8fXTIJpJ3UYrVZTCkwtJCtbl0J+c2ufHYSHXgi/LbU5hY7AQ
D7Ri6ZxnJMe5CcmtaemXQJpnHHIlOym1Wn+nM4V/nd/sBlj/Fjk1ktGxx2DHgj+JrTu9jMWXlrko
VKKCiM19UcDyDZZU6FloO71SdyCP6uzQgsTLLzVq6op9ZWPfk8U09w/1IgUdg6zSKAQtYLmPqLsS
A+H2XIuTBhstOnVDaTvRZkkd7Lwba0QOrzZuWaUajnTsXls5D+LFBazfhfMys82vLHdiZ0FLsGxg
cFfDDYnfTAyULfrid/6NOvYtxFM7h+8V0V7refM+j4eGU2KlJKMR8e4lzyKlocGvD0tl6F94o7Sv
kvc+w3HLd7XJTTRsIXq9/hkcACPwwmorf5e1WLB22je4Wa4MZxtt60mCHH1LsxLNsLOSnhdd+Po+
YvBAkzp7CCymlQsdM3z8aYNtRuKbZx/Nyo9OEkd/jXihf9L2JUsw9b4CVveNnZ5WArU7TcOL+Y2l
5nVjggAQHFz1MEZJhmom87qw+0ZaG+ilXs1v0DXycBfeKwgMtW37TlLYrkRsY4VjDxO8c2zpKzOb
XBwUE9m8oPEefYFmhj4su6QuPAPDqaz5gCnJhoo7AZfLFOQOoyl49mCAIHDDHA+xmwgsBkRpbxoG
sq+OXXItvoWm3Ur71lOcMBT8KwVcZ9q/8vJWOvgAxwNzGoMChskrP9zWkU5tim+u+DCZ2QtEL2jj
M7JqZvv4tumivonkmR/ll8Uv+TycxyDLEePxmKW18WEMFtueWodWyfW/ss4zeCQfTgwA3UWtzS6x
cOCiaxBN3qu6Vj8gnNoDrB4Q6r3X9M8MRuCq008i+SkMiVB0VqDXXdJfjyMs0V8eed/3fjsgOJ3Y
XlRhZ0uSsprELh7m/0C6c9uugPeqbKIfQxahoaS1bgfmCZr/Jye76c8oYh/1UCM4nUrrBn2drIKS
1e2dXWlgUfFYXGWp+jd6eVYReG7q51Tabb4BcyrazWDpxjFN9cY9ME0y8aJEXncpehOeIUNNswfE
VhlEPS5Ff4gi10Qdvhg4cxNv1ir8Lqb45cDrA/ffJFZ9mG13HQpl2FCEGtlZmf+LvTNZklTZsuyv
5A/whFaBqRnWu3nfxgRxD49QepRWga+vhWdl1ssnUimS8xzHvdGYY+jRs/deO7PtZ+6f7jP8NQmW
nGYUdgtmFptbQypmrikLnvsurgAihnlLYALWfr11dGm+m5UY30MTOiD9Ii0oJNJGTgo4EyAsO1ML
cPkwdCfiCIG7SVWR3Q6omeMtcXj8DV5WyhdOFDM/cc+3Xn2/sUEaTJBQkk50xQZOfe9GlCzYcuf4
w4wVfaoKYwcnWbz0DguuA9Ep9731E5h/lDXnz0tmqvtMaFyPo2mYlDHIvLjhpZ589qE7fpdDLr+Z
ZucvWkHqX8GSL7yF+vVH5+A24m/p86PeogP47cZSClyfEHF/n/px8tLh6Y5XaYMgjcb2QzrSyPNn
nQ1xTqeuJT7mIVsuhB69Zu85OgzPRNgsdA0d99apS2NsEiZMjdemJJVHmXBdHmtVTN+WbSVdxI5Z
Xax4QI1o3coat0Ctk3qTxI1/6gf4xZveyizw1gtZQKfLxHmpJL0x4EJwxndJB8CUZzjn0LRH0+Fu
jDMyIOzGdgxbHDs8z2PNh+2m2sh6st6ZEcBykfbwJlB5YfeW9MIYt108jDD8ZZv7m64P6bFw0pSE
Whh3SJukR20/qtolfJyrBawfyCbYD+iNb7UTKrWl4j1mT0vC+a0yZv0n8LOCPk3QmguqrTeEWN+N
9JK7ZfIwrAtAVoQQZUuVWTU6dixv0zaAy0LSDtRvWE0Yp9Ht+b8DlYS3i29B4sKUtMFYbrw7leE7
x8xwFmtbD7o6UxhEdBLngHfKG+G+ZGOmWi7ZM79B7XXx3ejY/B10FVN5MSIF2eiL2sHdNSR4Ff/3
QvyvF2KfO+z//z68b/9Uv5N/Owzpv1yL1//tP27F1j8EkXAqyl1BOxZx+f+8FXsuGAMYeVxJPUq5
//lW7P2DZJWP8w86WIhA808Ci/0PC6HGQrNhMjNh2/6PFBau3/+qsPi+5dmc5PwhXLMdGAz/fCtu
essmOq7XTEU85if4XXa/nTEt83x2OTza2W5NRnT8NwVqbaM/UPEg7Ok+r6MgHnE9w9aGJNUvTW1u
VW3ypZKOlAccrZa7d3D179Osp2ap99jn1izo3R15YmIvaQ5LkoidFJ/JKtNvemRSAjnYDfcOG2W+
PqonwxnbisQge82FXTSlQCeaPLq/YdCVr6MCob3JYkibx8WPycQgRNTNDnE0Ng8u2RJ1gMa85Hz1
ySE8DZMlzrpbs3l8+O0HOhu0TisLxENTT84DIIixPJZznX3nxtw85maYf4SWHDUbpqR5l3bvAzCa
xsy49Ss9HbUJkhaHWEMuxK5NO6qC2v+N1JC898MSPHpOUc5RWfsLUajYMkg2LRURBBg77ktDLWG+
pceYoTnURsnbEpP8qyl7Ebx2uLsbfECuSHaBNTrP1HdNuJQRYLlpLNB+NnE5Fta2F9OauJwN0W4C
zxYsJkopV4Yx0Jm1bBbbwZyMTGRBRlT4mpMRL/ms82VNK7VpSKKBKYf9SPNtm56Zbk0Qx82+9ecA
KG9WOKweMdWvjrylvi0H3dYbK+s67EWmw+5wUMVSnlMr1mutxdBoFt14Olb7D5cNIur8OG1Rkpot
K8xnS1L130k42e0NZ5YRnzjV23duNcEn/gn3WyQVkWAq7uZXNzPkW2HSPLhBwlvXGMoV7J/7FZvs
4NnhXFC66+DssF+6un7j/pH0NZd3edO51j5JDdwUJMen7KVnRe8SParoDDBKED0bRi3s65VI86uV
iKxiJ8TiaN8VahCPvq8gIpiGME+AKIi+V5M/ZZFIhCIoCFY/eWabG2Qj+sDKlmoU3zNezoN6byuT
DbJs5fRFxC6IuelNKwgZ3sF7Sfwrmn60FTymwUOdpLWxp9+1KB+snpNpM4S1Nk5u4eq/LVUK6bno
sH989u3cU00A6Ni/lD/aTklXQhzhSUbzWX70n6qEC75pf3ShcpkqsfF+9CJuc2hHI+VzPYUjKC10
86z60rJKTYw6yZ/mR3+q2K5gJP7RpVqHQYifFWLItApX/Y+G5RQNetac87xH6Y/OpX40L/Wjf6U/
WpgxIotB50Mhs37UsvBHORNjUn36P3qadpHWco1yBetwVdxALaK+VUPoNlcGAyZ+m8nTorPGTKjy
WYU73a4uEBDXcm/ZykyPk1GVB4AjHIHJKv0tdRO/qx89sC364Lb8UQl58/XP2HnRDrkp5c9S0iy1
GVdxUZZm+Kioork3V+kxW0XIQoqhjvjrJEPku2HdRG1ZEoltkqEe+NI2JKEWO30L+276jL05CE5B
yKZ+y5u6KTeA1FBD41UY1T8aqdA2301ZZfp+LpTlbEq0Ofot5zyvNmZrE+tbDG8thSoJTkSBneOI
SEEVg+MTOZDG2eimcxETC40C0u489WNAFKhNRzSs/z3R//VEt//bEx0NnF3gf1lxr//Df5zl/j9+
dtWhZblhiFj2/85yEYIygoDDEQogwMMC8Z9mCYNfwl3hsFgExQPRyOJ3/L8rbsO2/4HpYm3b9RzH
5ky3/yd+CRtQw385zoWL4wI1ziEe6fHFt39ANv+05A702NqAEsF1D+0kd7FY6lJsiSUN45Xp3dbP
hk1r39kvNPUvJvYqiPG1xa3Bg/PwBaAw9n/1FutY3N4GsrMDgZErrXClQ+3TvOTehnBP9dhDMUv3
plI5Se+e4AamoGWiR6Ze5sq6a4qgD7fLpDRGs9bxmhvWNEwV2xKDoX6uLOVddaab6hiPrUcDxJh7
y+SyXaIaYtezQ8lfi7pp8pOLCY2GwNbXf3Wp+l+wc2x/D6UaUN7si11FqxQSWHqLF2l6ZhdTbWPK
3nc0k90Zg9vtwFVo/tP0VQxD/dvQtoetsK0jX85fZhpAcZuMM3iPmEbC0YR9QksVvTPNBsgiRYel
hZMrMy4m2b9LnnsdXWR5v2edF59mqN9eB4MMaxupoIRkEiPgQzcvZD1aTA5r/Hg3Fv14u+Q/Wncg
ohq1Luadwmnc3nrDlJz6ZG6fhlGRgaJd48TQiCtl9vq94/V/Kjh2ZE/9O0nU/9SMxlkF9V/LmB/o
ZiHIW0tj307pSzGMTGWjXMDjZ/WDRcMW7gsXXEXhkhVUzQujUrvL7RKzi5l/UQf2q5pw3vJc1gc6
VH470B/uyFCqnU1qbEPwjBVbsCaI6xTuRDgQKHetRwVPImrZ4G+KSsYvuT3nv1KegGOqhNoZnZi2
fUtbqyXLoqERTQ/TMwj2xEQfafJX7m/sSBrtD+KpqdL5JMIyds7dOPbOdwxcxeeBrFmSdQ7uG5tU
r+Pipk7ZCR8yTuMbTECYLOCSNsk5GQL/yeDWR88Fm5SxoPnw34OIzmgFxBKDnvqle3/uwzWw2FmV
F/xVzFeEGaU/dLgN4Qz8JB11v+YeCSWqCkSDPzaH5t+zkXIZHuVPYjKoTQtPvtFaTxpHwSfpfvTr
fqEVkAHwwQIi9TDqrj2mINGwGAlU07GPE8o2e/HOY+vwskdkqB3hMSPhxzwmedtc2zhTf6Fw9kgd
VQ3KLzQZUis53w5rwLTbgbYpjO6Va/asaUrNQYeMlb2VUqe31uTcS7/GfCIcmks5dYiblQJcXh5n
PMWcGmrE3uw5wdm2iln5B2BW03LsZp+DF+rDhZYQ8xiE2D3c2HM4jI15Fya2wqYXNx1ltI0kfK9a
4tCU8MRMfzVJpq8waeIjHAyMPUSY8Ve4UsbHIcYfODfdC6YT75ehycYghnPZV9qg0nNQyb1bi/ng
G4a1CxnP9nVQkc1gJNroULLsJBu8sWFvYn9P3xcFNgSKfXOytGdELTlNtm8IZGGV5g/s3pdz52Jk
obHBdbLgrqNq5cL2k5yabPnCemtPrNnqfSDd9p3FlXGpyUTjpOoD0jI6+5QyZb6deOyh6/NhrFVx
rrf+JwyqG41X9xAAqTp0nZXITd766SVoxwAKUkuRi210p4KJCQcyFZpdqsIbzKXBLYFKYqRhZh5N
N80uOtF0N6FKvqTseFmm0R7XdW2xm5fs1CVT82TyPSG0xx+Z93Pz5M6rwT/8+VuFrxJ/Vb3RY5iK
iB8Hf27at+8/P8G6UybEhcVheFh/B0PoPy1h/SNc8s+fdcSkXePc1ok+4S5HKZj5SHj3xnd97+A2
9gG3JUAtTxCH+j0dPPz7Gq2JgdfhwSP8xl4sdE6U6QDPnGb7rvFHvQsKnp5Ueahbk/gI4jn7/Pnz
awz8b9rHZEsWQWFVkeHtz2dYs5d5NilvOmFnS6arLLzkzeSr9y07L7jCUXW+p6w3H/D3ZJ+djyWY
hFv2mZOJeK/YTX9NeCpwd0uW7AFNWVt8NeIjt4zp1EsjfPa5lT21S2W8pippkEvJXWbQ3ODPVgFW
fJFvSzvQfyEbSO5AgX8JLWzAVluFip2z54WGf1JxNsEC4zMWts1XfamL8exMQnFvgbxjyRoeiWVz
V+WSgIPXtDpCKL6Xn4yqzp+7FLYP7qLp0GtxF9fmEzeVx1lUx6liSV0Hegfk6ICj+lT5w94e5uPg
OF8qCOot6zM3AuBcnU2/4eFXgHAdtMAwsO4DubxRrchyMm+I2wk33y+lxZLQ6DENjQMPE8rCHuxN
uwlll+9p9FC7GFYou19ip4FBsYVMuQqVlCZfOqfuDmZChEuMqYPI5VukSD15bAWPeKdFaW3nDv5b
Y9nbaVgJsHp+pX6AJJJfP+d2/Gto499eA0DGqowncngEodiRbQc9V0fLIiiVDZqn2ycTPixJuIPB
VRwxU4uXqWYnRxdU9z4nvdr5o0/EKx2NQ1cnya5qrekguuRkhc3Mi5u4+WQCtZ79ownquZwLzZGV
Lo8dtIWL0U4H0l7RCBkogjKS39m54V+VNyWMy73cdnT/XeYCgS/Pe7YCYoVtJC8xmvLG0KiquunO
TZ+9Nf1yUMIGlVCM4tATRiYUm/9O3ZQohqCiqKjt9m9vsu413I5cZBeP7KktImrWfFy4V+8Gzy93
ZjjByRDYy10dkEeuT+48Et2EwXODuw4TOGmTqK50sKPQjtcgaN/zaHIbNdvhxPc1OxgT2amBysCe
ZtmuoQuml3P1mc00PHVO7zxoFw6S1GO89eImvC+9vnm0OsGGGVgyC4gieCLtah9kNTvHvIzBRBsA
0SNJ72zUmZaPEOS7xAmFFT5QOHpiGgyyKA21fcq5d5IIUEl6C5gLxCIFSXve1dAuMGiaDy0tNm/t
7ArumRCjT5QZhiyoXTRwWXOMiJnclR9CPxtJNMeUfl7ZohdbWmq43ihVPqTY17YLJPcTcBlrF5ct
jbBMyH1EEaRzaP2c59UdaRY1sYS3ZtayQM1dUnMGYfBBNMsvanKMAwJmG00enYAL3cankWDfmb3F
uE+nxrikZZCfvKqzLo7I/COEQJ/Go1rxSGbGHQZiCoLpL7qxwnbZ8160TqNw52Qj4OKCvDVCIDIu
Lxnqgx3qcPrZBvWd+ggrWa9mWm8M7vy2SMKbdPElYXfWQoogybVO6zbKUM339WwTUyAa+1TpFE4H
oLgT+Wc2FuiTv0YsFJusgN68la0vH7kd6MgnmLED+5MAAqu9na6G7NAQCxfckz0eitlaW5JQ9kwm
9She9HyvtB0+4OlfR+hp34ncuCWBE//mN0bkobpm18MT4xHrl5dxolSVUNVGsPSm1yY8O3p2Iy6a
8x9pl+I7UL55MIQP4lHm1Kw67jElWrrxyGgfJovQ9EYLPyWHEVPCl3ImBVn8l2qhdCcKSJCcye99
rrur1ab1g0vdHtvo+rVJWyLdiTmdqzZPngkY5BHm8fQkag95Au/ZoZ8HsctmfqPAr/5yoj8uNqY+
whK80czgFovdY2y6yUbbGaklre3h2LacJnGYlA/uHKS4dOkWMtEj34qwf84Y7al77r5JYf82C2hJ
i2c4LOuVC4uC9jLwNwv2lVBW7X60sy+hszAaZPbpFwun31Ky5BqaOygVDcsnl62HN3DSKhfissvB
SfLDpuvcLLYmXfI7LHDXsqrsG+4i5aGaABFOZpG8mq5LZkiFBUR8h/cxNaU9o7K9rv/rDcsOvZ8q
3qMtd7uNNCq1T037M8gK/n2ZWX326xPBEH+ekfU3tNaGRyp31cNUrQokmIsLkMOKH5MdRy37RFR2
JNDUnJ/mKlgJ5A1Vqo5PKrjTRRQX7i04vs+g6F6yyrX3JkbL3dyDXQCtb8AKj0G9m0XOl37BkOsz
UwYyWH+of5wUgl3aiOFe1nra9XnzB5Iog26D95vIOPZbWoye7MQfHkaj6pE8UmGflxW5BiUg42Eb
4teuUYaKGLDICDMtbWa1NCcsT+4BxwREhCL8PdJSvc0F2UlqDWAXtXZ8GjnqjoVjUCnsnBwjaM6x
q81j76TibswbGPLg3gwcB2crxIRYEBjmLUIQr5Oh2CvYSVv4PssB2D5AaNNyKkLHgzxJz+VxZgKP
+nQxH2MQqW/07GYUo02IocOntajipdItdDZXPXaGkz1L17YPI0H5D+5VHY3p5ndjhuIcIoyxj2vu
MLzcLSarUr866IBJq5L4JJTKqhPsg/lk1Q4t24Qr8ym9Mflc32KSEBvGdX6OpMy7Ig3PuSCmj8GM
Ba8n58grumI32kV+8HobO0NYKPdGu331qN2g39ORCrokttCm7dzcj3Ajj3mxxDu3kuEFbiHjmYFL
JxmufjiiKZbG+CdGeH91UgBN1MKF5KO1d+T9JTks0X0dz61uYc7owyK8+KotgyMsXgu+pgCVLmXm
ifkwhanlvQYpGi0zFJ+0TsAMiRoabUqs+er1OTtWhNMr4kNJmRt+tYyXMygzrMbLXDa3qT2XhxaI
QLWxuMVvExNrrBsi6k/J+DBRzXiY1nsowwqEOrf3uHg3w5cLKIDxzZ7Jk4sZJ0RJSflk9F/YSZmU
fIKsMzvZg0i94QbzDEYYZX0gQgABC1Ab0TJdnv+ZWad332fsetsmQ+ifeWej7/ntQTex/1x0vvkg
R7oqgUOwXCByxmAOP2mUs7xg0HoYG4zY7Oxhz9jFW5AmAlyG8iI1BqQ3+mY84YXvNkGy4k6lSOl9
n6f4nn9dugOeeusuJTD6YTWkLZn70QrcbZPIiZEMyg3vK8IduzS0u68aZ/K2ygI+9NLCHOyZTCLD
AA491qzFFy2Lo9cb6PYio7dt4A7FtEG+wylGSoRsyZ0dRk2k6H14TGpp7bgL58e6gpTry2y44Yra
7wBr+SeKNbpoaHX+TEVD/eiAuKTChffstaEX+1gWfXtxai+/HXCIfM+0Im6xGdpHCH/yqcTuudog
qt1Uu8Z774jpWIc4zouW+rSSPpUPs3HVOR2MhBhFnk17C+PXpne95LVLsocElIHL5V+S9yzw9rwE
rLO2BEaLvdLMrlUYNwcg+y9pU3i7nMDLe2ND/GHpvO7IdfrWKL+4GTKGAMtaPgGfqF22dooPrbfA
pKv+mHi4LhK3yg1hIY35bpiODg0lTBNw2BL8OBE1kd0RuVruPHCyOCzkbzSibhdn8dfYdMOBvfK1
5frVATW7a7HgPSBaiL+xIIqIBDbc9Ex8D0Ybp3DsoRxuzFGqXxUKBE6jPI38Alsl9ZohZP6ke/AZ
xu8HLltHoMHmRbF0oDqyp03EawYRGYIvy/oZQSMI1xSdihdAMLMLjNlMhEejHP681W+ePZIjnY5j
WvkIdRa1pF6pD2HlG9sQs/t7qNhBm96SROzMQZHpgkR/IhUfTNKc1xLefYfQEhJGooIjx5zLQ+hM
+LLzhuBPiQh/qJ0MRC/+gtscl8DtFOYdWIG5RCep3F/1zF+qGyXd7r3ZiKOtmvJxYazeVYllvAiy
huR6STQNtp8fqnVLgHnO3Bt4TZAX0Fzgexz5eyUnumRgHiVNQdK2aA8SA/vfgkzAZ4VYsdckm49+
XXaHsSnnj07x8sGZQoyeF5/7W9gNbM16CT4Dr853dF0Mx8Xrg6Poqno/s7Z5Bzc47zKc6xiAht76
Dgezeu0DhU2Dopvw0YI/dNdgv/hdhX2888aAGs3ed/8MrJMimc80sGfBhABHkiSE9kiPBQ9lmEzq
lRVU/DVUWX0bI4FuK0qYb9A0YdXoSv+mmObNkW6OoTVtjkNPLJwQ2VT/givokroySVPTJfwRpKrn
FeIGXyMl7hdlmOMx5+Aut0B0xGNHmPNp7GJewjXtCbpcL9pEC84YIYhQNwngNcUhVCfcmuFW0GxP
pNMKrvSzpxf6K9MvJ9e0wXDswCQZ7TK77yGGQV12CImKLoVb1LX+rSOMfL5oTIcKpASOwBRKimH3
eeSCAXY2VkLKPc+s8TIQ5D7B4kbwcGQT3lVT5j+ybUNoU7kkjdLgcSoM8retphtlTILxrbTIGMcz
53/ryuXZlSK+hGIwomI27L0dSn2u0xR2moNVqzEMAyprjR/MTO8xcY33dulP5zou2Z9RnHaIiaRG
bC+uoRXKw8i+8Sbz8/jB4MfGUDqH9zbdvCw4BQatoVBXDFTxmXdreZvklrODkDBhcWPO9WfZf4cM
QqqWX44dfhme+eSyXL3BEf3WW/ET5ifmodEcI9ObyDvxmASJ/Y0ITYOLE/4SQ7YrClBNrVPKC8vF
4rmHJ8EUROtm7r8ITXNRELA0NGfkLat3Nto1ncji20C/uB15DLL0teCwTQqqVMiz7atMzgevGdfQ
s2bAnNV5rGX/1BoBjw1gzDGRNq+7YtmPWaXhYMBRbRx7jIp+fpXV8F43K+0TPlNXjfua2+iGgPN4
tSw2iHFcHvmCU/VjGTFMsR6SB0vuC54s/zhZheKD14xrTiAjGYIqIhdHLkyI/kgZynyY27mIzDA/
UyPaX7km4e+2JvdrBPkUgTsnVTXYD5Rc62MTGnt3BNRIpZ48KKhGf8CFtE8i70BQ5i7NQw4XqWUu
sq3TWuKokwlqc58Bv008e8fdKmR1P+RXkE7sXsu+ALS2si2CLHuH7F5GfuKa9xla5DVtDIhP2TLQ
rzK04R20JXqG0/G5TAsrsiA9A0uDvNv0/UqMdYo9jTnJA5bSfmdq34gQka+LZKLvCta3w9DKU9iJ
+lqxS9r7reYe5XDJbms++8D0tq2wYDz9/Mt4HJ7p33wMq7VwZ8zdDXMnU1+zGgi4WdlhMu4az6Tj
2JvO8WBPUedTE62z+mTX2Zvq5HVUxrfCfABw3h53ULDSW1N2D+aMv2f0+xmIWewfl9ATkQmpY+d6
wVcgOmLrQfXOiqfBPCZ4uuwgOVHGHGxVvM7tpb2vISFsgFLuDNd2HkZFtTkCMCtpx9x2XCe22YIF
tABSjbHAqYkT6uAO30C4dW2VAjjMy1NQ+jegHPedXb9jU/YoIfC5BjfBNnfTty5L6x3XB1q9kIf2
DSjQvQfBA3VjMSPEiaub1c8TLKONjwOQP1ncVBjzNlBLs02VJHrXOD6BzXJKd1kA+aFw2e4llOjW
MU4qu82dZ9/oPoaQNR08gWCLw3bixDQvcZ2Dw5kDHZVJ0F3cQL90M7QSVgJAspX5ngUOGS8nH49i
CJ9r0lmYTp3paidpR8jSbg8h8Jyz8oZHn/gqL2bcfgWbcSqNhKGonZ3SvVfN+9DGEU87kRezEsFx
eOBNP0SU98a8e1VwGqbcfGZ8zA5p+HshSsP+Dth6bobPzJFvMp3uuGhQBebUyRP17t8zes5tTuPe
fjD96uoa1jfF6yyaVGSmy8Zqewqtm6U6ajpaz04wHTgx8XwOK57OSvVhXq8BIZzlwlXfY1+ektp+
iZvYjercfFxitz5nknoCRPKtBIgWkY79JFzNfqvk3mOlI9JW7HannPTeZo45PghoVhBuszO3JHnW
vqkOtmH9LiwF5SL9pJzLglVoWMdcZ8WxDDEx5gysF8zD3sFhVLsxRY4RLg/0scP9vaO1LbybHfvb
wdLylJv2dCIyM2+9RKkHyuPwwpK3jOAHJVsu7+2DXOz5UFXDRzpxjNxo4GBp8swrXZ+KUlNCUAzz
wcYHAw2rlr/UpPAOEdzbLKAsiVS7J9BpABdjI4s6bzw4VXkq9PJRDtZNJ4f94kx4OqbhXOTDHcAh
KE4r4NMqso+5dh/4vE+T4+482L8Ozx1odgru2Loeujx9wugZTRnSXzNU8X2a8B+NQ3lpm26OjE49
orQ9OhNt0HZyUnRzlzbdh5w1a00Gf8OGkg+gnxFtavfUA74akq+6mk6Q+xN+dfjOiynHGWR9daV5
8vg2jDwaBz1kV2UGJ8MOnizhAJ53y/PUybPn5DsfSssS5vb9lNUWcSTku5ANZSRM81zUHR6gohGv
SVu9Aw5j/K3URzMZ916ebF2re3KbBAvwYp00SmTCbXGHzqvezSW7xVZFHK+POKKiqVAvZgIUlyl2
Xwnn1rFUt7Pm2T4NYTzfSsLPdZ/G2zZIXQh9ZYwyi9ZF8WGkscssruOfjTbIz6MBcabv43dvnSw8
gwlKUGiPO0NvcIx1O9i6H2Vi6t20xFeba4s3miYoxph3A9+jIvRRcOvwDuqKsw8af8X1h5ems1Ju
eE7lv7EQ89ZMBd7euNd3VL9cmoU5TnDV3BFsSvesGtS7i+/mngrU7GxkaXoNKbhkk+BnbFPxWxWO
OLBngQ/ZGWIPURizPMKieqX5TX+5DQN7N7F34SGvis9UeNzWmavdmHe+cmBbm12rdhOjnKHyb0Hr
BOFYSUatNYdoChfCV0SHlz1mFvQ8Vk/J6Po7h5+M8KndqUKH05vRBGtZ5HcttYxskiXbDPwhT2lg
0jfiTyN8y+G3m+dsHhCp2FlshiE98ROEmVjh2p6HKmp03a75He9s6/LRKsWIpAH8csCFFZNo82FK
DqZ5LzDT7WyfXoMybl7xydzr0SbdQEGfUOj/hljLxS3ZnqqlncHWBb9b2VhczE0QKZmon4caNk7g
Zo/9Ik5BDMBtaJwYe/RK7XSXB1vBuCnbsSasv6ztavARK+tj7GGF6QZjosdynta5/MHjJ0puHjhw
6jG4Sv8wI4xipp0jB0g6ICHsyxMwx5xaD79arcXkrMge9xtOnyONbWsRAej2wfvVBdavYcTk2KIp
7kZ4E5s2619lPfzGtx81cYiUIrzd6EoKIGPnPhm0gqDaIQUV5m+Rp+XREAGcfwJhBz9PfEYHezcG
SxMNRXFp+zGSgxan2s8+qIHYlXlBQzzgmdbQzsFNGmu/dM1jEFtcub1HCBDtncRzBmNrEjd0tg9R
3LPeHktOZV6fwMAqf+uv/bRo0Mm5H1N3j2WwPoY5YzvyOcv0mEsoeNwSw3XwaoVZd1up3LsmfXrp
qm7Y+ZU8WvF0l7k8huZ60MRcMFpKqsq6ozCAb8eYOy0bIBTc3M7utEkMG7qlTZJhrnCEpvl+QLDf
JS6DQg5xl2/dnJ6KgKW1KfBTG1wLCN+MJMrdp3EZxW7y9ENDGmRj+uYrRGwa5SSuMuIhySkd7U9n
Yo1Rl9eegO8OSExxNaVbMICuzGuXi4o/O9xuSsOHbC652KWshUkFT84rETdiD/e1xGv1Z7FVjIMS
dhG3mKWoQdnXA00s07RA3FFNVzhXNFmqhS1vzNtTFwB5vmlUS9yKVUWDEtVKA+AR8QgN87Rx28+M
Xg/29H23vCWs6qaHjlWS2qQsI/WBX9Tetef+We+KQMzJPed73N61Rj3/XfKJaj6kdsW+Hq6HeSyh
BGKOjasRpzYBHg3EhEppYMRea1g3uD8YCAnRJB+N0tK57T3XV482ohjTNM99nt5MXgqTlsInLGSG
tJssGvAoVedKJuGwh3pnsLz3wkFQ09CM5qEWZovWnMPLNC6S3et8q6eYf1wc16y06Pvq+ghXI7cF
oLUjMLdN2+vJfaeqZzHP4QwClrFmcq1+x9wjgrsUTDTPsS5XHrIRzJEG7EFMqQzCe9wUwa3rW19T
490HrVeRjhrFthBVeujzTj8GjosXJFPNEVRKTBwlHeQvIhTq3sgNnPpt1cMEtE3O0q0JF+2E0eNx
GX2P8ov8Xbb+XmQJC3Ar3tolHQIyd+4DXX478RAZOHBKkkut+4BwXp8lXazBlrfhsLy66RAEf8cW
Ax5//iguYdW9aNULXjDJ3pDxbzzOFtxmH25BC5mTGbgtbmYvhRpCAG2tbCQpIZIFEYbc2+Tbe8QL
yG4jv1hl/XKyyprOpgbkNymM6bVZvKPCwniJe5vLG2PvRZdztSnxwV5KL0kiGlo8GIGVw+q7PbSG
U5+6KZwP2lFflRHcJnZYckdqzlox43E7mnjB0fnK19IDxiJ5j5KyaLdmwjdE9771AuiJ9/FkiyuM
fDdiezljZchimmZa922mxBsNdHlTff5dM3TgjaX3Az76kdJNQG893MJ08bK3SoXf9hxkJzyQtzX4
vEM96udkgvQ3svl6aJqggK3gt3u6sX5VPcjNNOn+D3tnshy3kqTrJ0IZ5mF5cySToCRSInWkDYyS
KMzzjKfvDzrVpcwgOmFHtb2LaitrWskzAh6T+z9wymgS9ehqKny0+y3wykEX5S+oQ6g7Z5oO+kCf
HMXLW68JBtSDe5geSUkjohxPNO20G5z02p0zqsVeV/rxiLi6yS3B+qsNIl7KWT08+IpnbkwjRQBf
dQDw4m2CAqHl3NtW9ahndvHJcrQYxdPJfADT59z0JbZ+NFfK714PP7lH527vlMZAbwZzgroD41VV
NW+JiE5tUKGtqzH6DeestGlxKL5ltVN3tW2c0JTkB456eM36017LkNR5b6ujvM0QD9vguwL5wou/
xCbvTwTm4e+qEZb0iEem9mDvacN+nIY0vXdi5OJqp+Q2aLWNs4PXOTznupZymQEjdaLh3Y4gLZj7
DWXR0dhYtjO9AA9TvyUO9mUPjcPjUKWqrxzwvh1ACwBfrw+NHMgnmEjFt6lzqAduOgbq6kk65TAr
9c9xqIR0GPPiCWQbHFkqoFtpZo6hVnOa5i1rAzkqRhkHLfR+ytwEuOC2lKm5FA7arf18uVFqabrh
zhE9Y6EdgHkK+pNae8OJDYyLte1hrlEV5MEe5kwfbCvI3QYSwn0hnyA6sPq0ph3sHzz6EIXsWgNv
gsHL3MqJd7le9qcBkaRHXAdqxPBSdTcEkvkB3s54oCcRvWvGIHsMiuy7WvnqPYsYpbs0kR7yOH1Q
LSREq0rSP9IWOVI6fjWqCKc2HEfNzmArnHT9oWgV9PiArku7yURxDQxQMDV3tul/1ZL8ic5ji2/C
tG9LWbqNPJ7Iahg+DjGNPH2kNsU5fGOXmvQK6Fze5g4+4WN+jFS0w4dy6m/ZIQ6GAajHZpHsU6Qb
YQ8keFEphqdwMpvxvW/JHzuH3p6cKEc6XxD79f6u0Bv1VtUklDJlB1x52B8m5MqB4PR1+MGSIS1O
MPS4TQfWphxTH9LZGD6pRWO9880UWwKlqpstJrzyFokqtJLxHIJJpVZPUxQ/o9fA4d2WP3gANY9A
8EA55P3HgG0XSioq46+mpX+iQBQeWvotdOofgUvj8Auvmft3/4kraLRJZfaJso37Q9wWn+EzOpRn
kx7vYJlPo8xUid7El9DZ9FUvA8UZB0xjXd8wsOuWeutJi039PumNBLMGJ0QQW91H4ICQa52ga9sb
YlPfspFxbbMWlf8UfG3jWkGZ6QdVkb61MGT21IkQIxlC+Z3dojbQe2SYp4BT6SsbaJrmy5s6Mswb
DXRAj4LSCOEDU6Z3U958jY2yv8dZMD4mUY3AY+vrdzQj63fagJ57J2c/MvJxV7RhfFdWwFaRIvFf
zSAEKVTu+2Y4UNF3R5WV5pQfcaQDzkbT4iYtO9eSrJ3idMFNqv0Sw50ULuNZuM01KBb0OGvuPw7Q
DDM/lDQaapA/tN5PDtYwLS05dWySHZ58MFpARNSR8tHxm3dYmLmpCu51QrvgUOABhRVOZSAqrVvt
3p+cwo0iiPYjpAH4qCqEu6ykm+pDSzQDL9+UIWZRdaUXN3hood2rA/wKnfE5haC5RVqJcj6zFNdY
xzVRhJLCED1KtfQsNTGG7Sq6E46BKEPTjxNHvfEhT7v4LskMelp0zEOsMu+kuM/wbSluaNUNu0Dh
Sp4j3LjRYnRui9iGMSojuz5I3zVl/DgVWEk3lN/3McZifR9JB6kzJrQMJ56Hhq2/zsXn236yXqET
6PYWcZhmH3NV2CAVNN1mTNa9h7UZL5D/D4gXAfEzUv3/prj9v7ZuKjzYLiDx8//kb0g8TNd/zSxw
U6Gb6vwNe/9b8wWI179oQan6vx16Z97bv9UDAcRT2+Z/igYozBnZsX7LB0q69i+Luwj/fxuYvaKp
/0j0xb5Aw/Nily1Tx5xDBlhpA67gR5yT23xoV0gYo2dtvafENjO8h23/V16AAtmfTcuCEe5sAPtb
XOZtpNn79wx3PyGTiRtSp7rYmWzwWffD0yzrv0UytSrvJN34OzUvpBLPpREvaXtv481/P4tHY8eX
kW1W3cZ6v0GLqQPaMUR/EARLTq4OjsoXcWZ1xrMgha5HBkU4xZUVHYfOr2r6vVKiI6rUK4EunZH/
Hg2udSr7Ph8d+e3LQCnl3mHkEeRmtY28PxhgG7hlsbv+jRaiWBr0DMuCO8b7ShCTTCAO86rMddcf
uL42o0chRw4trJxq7eZ6qDmxhHQglOUoILllUlkIZQ1VlPlJpbsllfatBaJoN+iBd389ykISoHmn
osGpQd80TSG9oUUVisKTzc36MtxpnfGppaGNsL5d3GN0pK98JXVpAhHiRJVJw5pTV4VRdbYvlbZq
6y623uzZiFOmT3mPkOOGpwAX70TWaHyHBsBAYOedfIpjv3pBL5dqJQWw2tj7veH1ACiniuqkVVgv
LW89Ol6AFqhsBlH0iTbELMMoRz+DsoJWGmZq9wX/BrX90I29cxMVcDCwm+aPK8NTLrkzv7LQMmWF
57BtwfCZeTrn6d7WvUzjsdVdLZSDfaOU7/Q49HGAs/UbebJQ4JMwbWy/Fl4zQcrjZV1WtuZe/6bK
peTpr1/hoJHFL4EpZPJ1L38FtJLSbDommcufsqMJvNGd5j6y6ezXY3SQ5HJvFLwxHfk2AB/9B5MA
oJglgigXEGdHcLrWc0v2EKnhoYDzAVp+xfiQKY91VU97HVUeF//hnWzLaFWZ0W0sVdp7wxrM08ok
vP0UqNLOkrQ6Ow/JJvyKBonXtAlbw1VBHPwFEsy7kS37S0eXCXKF2u9xr43v4QK3R6kERKx4Ia+3
IZFur/+QN+uYM40jzEIhV1HhZKuXH6PA+kxD9126AyJJodexho8oGnkrG9Pbb04YQ0YihK/OYpa1
yzAaFXatVltw0CBJvQkEefHDmW/iGsQCFB4Kbjp0k8oqvPc//vMRGorMIck2gvGzMNMDSpl95cN7
sJVThehZb369HuDNJjWP7XcAXThExsmv5FiF/aCqD+l46qpt69zKxspWOG89FxuuoRmaZqNHrONq
zcZ7OYN5YimtUzvOXdMhQamExkc0S8HD43uCCnCMawGCRv94YBchhdyobeCndWxRgX6flF8UNFDj
p1p7uh7kzZYrjEvIjD7G+qzLTefOl7/22YtBAyZ5uB5i4QNxeQMyKBsKk2cJH0jWTCym9DBwJbRR
I1rCjtpuB/+h07rD9UgLq+kikvCR+jrKFNyYA7dVqLkbNsoKw+frIRbyYL6Jmpzztq3ClLvMg9KG
2ZuWUeD2BV4dHdBSO6ZZBDvvLvaK8b4OQnlly1waFYc9OBHF4li0hFF1OGg0dOwI6VdHHBDA71kf
ro9qLYSQal3lj2VeEqIaaZpqFsK+BU/o60HmlS4sIcvi57MHOQb3byGIMnltVXht4LJQsS842dJx
5DhvSAPMd+zyI+itlY1vKfUgOOg2gFtLhSJ9+bVaeaQVTNfapXgj+1BN/Aepf0AGe2Voi/P3O46Y
4krhRFaHFL5L0/mo9/BIAKoNK0HePDZg3M73SvBEmm3LpnBwy4lXhUZHEOW9me1zVJ/H5H0XUXJN
NxLFhD/4WmfRhERP49jCE28M3NRPj2qbnpRK/pEGlBkdbS5RowIA6rq3Vja9Xyfvmyw5iyvcAZXR
7ND9Jm4VPMplc6yddod4BLaYgar+BW93F/vgBOEphICf0hhL7VefEkjtbUPpa1/dp+F3oGzI+jX3
UFg2fb6PzPiQOvGx1ozjkNP2tmfL3hu/Gv9gpzv/QvMXPHvPNDKduZQqpotI2UHhTsEU7gZ40Eb6
cv3rLG1D55GExO6NxmyNkVwI2odKLt6VU/DDrwB3BAj+tPX2ejR1XppvPoplgzq2kZSx5wf1+cDg
RlBMm7TA7QBoTDaQip9O/RWNY1BT7RcUA5A9CE9DiXXMDoF7L3kACEl5e9zlwPza7ITqoYkxrQb8
ycZelKLb9V+4cIyhfvP7Bwoz70UIEGF0zM6fJw4Spdr0rh0oJ+rTuHYsL611gFUGOpHUFuDWX85F
KA+mQlU3cJM8qXatoZs0lfX09vqAlnau8yjCjI8dtTSKWyyD8KVuq/te+tqM+ilV05WZWxyOSkGP
yycPAvE+HiU1QOGB9QZqKCjyXUeB/vpQlr6N/Z8I1EzECUO/suoYSiMlQLvQkKke/uQeQ5XZhMSk
OzrSCcJXafNmnCrAq66nPPiw0nK5pNlQrDy7F4dizFd1HsVczoSh5BD2tQLCtTunvtQ9F9PXvlh5
myzGMDWaRSrta8WZ/362iaiYTZhhZAZulN17KIbE9ZFe0crB+PYtymFin0UR5mu2QjNskLvuoCIZ
nDaARWvTD24nzy+QNlDvTaApRdjDJDa+GDXqSr6GJ/v1zFjaxc5/hJDkyL5oyBQz1AnBbmi0uoMF
ZagB2QEKbkv+XsYn909iWjIvcCoXjvxrYs6mF40cuYxbPuFtOnYov8DeRqNeV9+Pj9cHt7iCzwKp
l9/RQAG/6rDqctsO11LtxaAuxCE1jf3KiNYCCVf4aH61dIMduLmDZ0KxGWhKwBKGC7m/PqLFzATH
Jf96q/I0vBwRZxsEJAopbiY9+RFqqOOThCjq9SCLo0Hnm96rxQdShJxowdP3FUgoN1KRo4SLH71z
YAPpTbByqCk6P1c81GybIrExVwGoJV8OB0sVKDgYEbqdZtLhauAoHWnWZN9i4DsZjGoY0/TAdjJk
Baje0spnW5hNZNZ0Q7E0bsXUQi7DA4iPQgSfGKjz1GhPEFFWt5Kld/9FDCE1UFZrMvCuIQU16cgt
2DqZaAQXh2ZMbpBQwNPvh2SrK19wYV5taE/sXZRYqDoIW0trqT0XVT90bXx3o9LYKTIqWNezZHHy
uAYTxtENSlmXk+fRyZbqDFym1+KxrT5JIBArr1xJkcWRnEURXl7tbA0waFmIw3yC4jdSsFTprg9k
KQRVKMWUTf7D2XU5kBy6y4DZeuhO9n0LURSbgZUICwuKhyrVdZM6se2YQg7QH0x8PNFCt5KfQ/W+
H/LHQL3X5GSlsLj0SdgaoBvg0IQHlDBZoebVAegK8tl81dNHqX9qsLW7PlsLT0iaLb9jCGsmr+l+
RIkeunowtSfAOOW2RV//SEn/lBbW5whJwQfZLh8QdFt7fq2NT5jHZpJLqUVb2q3tD073HBlfGufn
9eEp878hbEkX4xOyYbJDZRhqM3Slu1oxjwZs982EOAJiAtprCnvHUo46akM8vax0bXKXEuV8cucJ
ODsZGxX6bNBroRtjVD1mMAU+hyk80Pj79VEuxuH6jGSlRjnaEu7qetHasRwYXKL+MoeXHvBo+UmW
H/8gCI0eQ9G4YdiWMJP5gESzPh+KmnWjx8cZtHOXrKXE4kjOgggzZmZIdc92XC5sn35v1OGjCVsU
PjFe3uFAJ/lPxgQkhGqQrCqWEM6KdQkGJBsror3Qjoud2ZySMtuF6loqLFzM6BDMmmLqr6KTsL0O
ul62lcW5USkBUIcHNeq3Jm5aOmT5tL27Pqylg/gimrBzKKOHznVEtKnaWZ9TqdpUyQMeDTSYgvqu
jTASGp76nO3X2vvoMo6jvjKzi/sKXTQZLSrUq8XSVDYUMYAO9kjskPI9zA5zC88OoXm503eVAvYx
KZFXqca4P+bAm1eSdXFrOQs/bwtnK88pVaVR5umWHBDKIWY20tNqGfbXfUbcXHTZnNvVeKiohvBR
J4gpQKSreYNuNpL0vuxCsvQ+Sv8KOd6c6rP1pOS33IoQe49XHjXzmn4TW0F/zqGPqDqGkLqtbFIU
A7fvPo853vBIquLJjmbHnYUVqmb9wTvNBqnzn3Dzwj2bUHyz/DSpCCcPCT6kD0n1OkXP19N26aOd
xxAuqr4uAcociFF0pzx/CduH0ViZtaVleB5C2CltKQjKsptD7HT1PlP3pXRjj6/wC68PZfGeqOOG
41DhwQFVF+bL85B/tUfyvw5ayFgAsP1HvwAn3Eo/2qBw5VlRNutumzh+9yehVfISF8b5BiSExgNE
U/L5SE8LhGLwZ0NdDKUqIHMFKHc56WAblNWR+h6A5aruj2aKBsPKj5gX2Jv01GQ6gTZNQeuXtc9Z
vkSo15SyIjN+9QHtsBy4WbmbOu3HTBrT+ACaBA6IsqFWyHvUArr+NszklRbTYkKd/Qihpic32CqH
OoINpXLvVNVGrh9Wm2WL6xA/RKxl5pePWKi28VVALTDnAlUpMYr4jnlrmH62b5MJze8CIV/Evu9k
o9C/X5/ixVSe/Zt0Kv/c2IXz2Oz1FIQWgZsiAZnZ6ccI3vzWRgYfoUQoSmE5jCs1tMXrFA8sg0cI
u7r8q6x59lnbYuyQOSlnFLt035ZPkO9UDSc61BUlyPfjtrWfvRiekJLsqSrtuy/XBz0P6k1aGTpF
U2u+3oM1utiG+sb2WrObXymRd28hyE97amXpLibNWQghaewoNM2q54ki589TUW4n+V5DOun6OBaz
5ncQsexVBYGsWgFBpLT4i9tpFH8cgF6i9vTQhd+TZCVX5iX/ZtpMxTZsVEttULqX0zZ5Hpwop2BM
6WnC9ShJTlSbg3Tl1F1MSeTRNRlQhk5P7zJMp0w2YjSk5GCDRHaCrWWgBZHtlHB93S0OyVIBXND5
om6oXsaC1QdfeSBWNNjbMASPmP8sELw2+rWtbDEhLJ7EKh+MLV1YaE6fFE1Rs5XDHNoM3o9gRAXu
YBt3GCBubx0UUmm2hdgY6ObW44Zlws3uxx/XE2btR8x/P1t4yBBwmCgsvCh6Capw24SnKfx2PcZi
UlIlmosAAPAUIUaKo4EMhCN0Ha5nhn0zYOAXlB/84GAVB9T8rkdbHtHvaEKy+F48GShIhi5KJmVV
gZtFHiN4uB5kcb84G5J4pciwDg4Tvl2jIjLgffXhAV+PsDZpwo5kobcQ5zWThjRfYwK59nCunA4J
rAHnGS+ald3p10d4s5TPRiRsT+1gRdXgddTYIhg0w/sYwdCofp+Ht3MrqA1PxZDPMjOP2E0dDa1F
+KtBCB/VjTXIz8rciptKbCp9FKaMPIDmH1kPHvI21+d2MUVsGvS6DsCKutRl0k+ThE5BMrJLhu3P
urWmWygEf2WDlq/cmRY3k7NAQuaXPXySBK0id4hflDTeJhlXahT3va5eGdJaJCHrFa/SwcgRKYNd
VKr5idYNMIddlr9cn7vFr3M2JCHzbYjWhdb0bBhI7W1C8xWM/Frur30fIfdHPYWB2hJjsp7SAKGY
+psSp/vrA1kLIiQ8GGEEH2TSzOajxN5PEAerl7jlr4IJkIzxB+854fvLkV6ncJu4MisJ7P8JdvTP
UR7cJlxJtOXB/A4kfH7NzwK0zpgxqzTvUu3VHu095OmVJFs8hxEw14HOIkjy6xZ3dlgUDbIyEBzm
xzdW0iqvbyy38LOJFGNfJaFyZ+MrvbIxLY/sd0xhreZJCXwUJwqaMy+yMu7JOBj8K0EWN1tQjkCc
Ta4Y4oaA9FXAy37iVZH/jBMNebEbPXyF6leZSPLJt/888wyVAx/oO9YiYlZkTdRGzuBQ6w8yjJZz
Sd8hNtujF5AnK6F+NWHEbZ0Gom4AgKe4LKLh6hYrTx1MJJAkdJ4dZWNzaMXJvg7yY45aBDK/PCL7
GHH0DmPI6cGw2o9Nq59qtIljScajqxmP18e/tCoMHTQ5qCyg5IawvFW7m5w85jeFKJFylVOyn1mD
y3q7vx5naauCBwusiBYteEZhUfTRWDToX0Ru4j+O/k+aYNf//aWsOf/3ha0wCtDgtiXkMvIMZI+J
2hjeJP7nYmy3FQdkFu+ux1t8/IPtBp6pKDKdAiFgEBt6OWHj4SZOjx4qpuKHKUbDJRpyXCIKlCPq
xEG6zozRtvWH9K/RAaN7/UcsrccZ3wY0jLIjdgaXZycePk1umAxa8Z9VX97SCpPM5+sxlj6caRuK
MzNJ2Gbmv5/tM3E2tZB988jNkvSp5rW/AR5W/MFmxpZsItOEtTDY4ssgZViOYz5mkVvWmb5t5aDb
yqCBdl1RfK8LzHgSxxz+YJ+hJWvaXD00yohCRlIXrkaIm5E7yvd+/dThPxPnXxQv3UL/HGGAXZ/H
+VuIi9+akdsqrxldFlkbIXatA3WiyLUj67lAnqb9EqnoT9/gVflBKT7w/lzJjsWIeE+oOr7P3K7m
7Dn7cjOfLZESPBe7GimLF/TcebfAsst1n5KptfHL4S90IA7Xx6m8XYloYMF8gHFAL5Om1mXY2ijS
Ihh8GhXfrQP6AGV6pyTb9pv3SoVmULbO4JbjUe+3MBG6+DSZ9TYA3uKvluPfZi4/hDedA3qb+RbL
Uz1gwqTwy8B1RrfFbzNbSaCF0jABoMeYNoOdIc6XIx0DGeEjFZxk3PPkaMLddIOo4AdzLEFSP/XD
65ih+1aVW03y3o2tuZJRixNNZ1JRsMhx8PC+DF8WqBqi1x24nDWoNcIupyPfIZvQ7Bv9C33FlXhv
bxxQwLhHsH8rlKMNYbgoy2dV1qaBW2IAGnZf6wJbr/57Yh6CNFo5lpZiGVCOrLkbztEsFDOSArPn
HAUzV0MhUkUL8ROmrECh8c/8x/VDnbYryFBgaQCgRAgUHnxWEOdcACT9ZxxxiUpOShyupMrbpagD
PwWWpKoqW424v0HilLDwpRTUINpXpU/lgI/by2i+SNmr+tnpV17EC5lBOIPSGaf63Fe+zIwqVQej
HulZ5H1CV0Taad5n3Tuo8a2dO1yofqwseZV/73Jvm4f3O97897OdRgKREmY1z3zFRAnUw/C1MG6T
wDpikPasgRv2h59T81W6TcJms1bRWKhXXkYX8rIKbDTPRsomUiDdWEgF5ZN38KziVIcnTDnundbY
14V94/XNQZVz9F+NLW+AldWxcCHgZ8wNIrhKss5XvpwECDp2bsyVFdMZbtVG3ery1zF6HpPwWCf1
VtMw60T2Sls7O99eAliUjgNam3op90ohrpdif+DkCducGW9sp0MipaXPvZbCC0UJYPSAHWdCAvVF
MYcp14bGmIB2n8Yf8jGQdwXaU/GsfaQr2Nltnoxb8zh1NxmW2PVKs3NhO2CbpfhugeEmoeeEP0uw
eYMoRz+kamV9V4YaudxPVfXqRKgHfl/J5XlnEXL5IpRwp7KtVrcl9HPgCKLt/5ob70II1CZCRdNR
N0+efcjzzysxF9bPeUyxyoKvjVLQTGG9xlhGvAuMmzC/i7zj8K2pHgMDDR4duhkVtONK4KXB0kKi
6kLRk0e2MK++VzHdA0snSFy9e5XLl/i1RuoZda6t3XzSbf+QSmuP/fliJc6wCfWXTwlDksfA5cf0
cqVqx4H38VDt58KuZzsQcqetmq1sgwstcnCQZ5GEu6sd15OKfyZP/gmZweiTVH/OKnXPk0tDzhT7
VglBPvkOW4UPqpoeA+fRG4d/DPDhN8w4JZgorNNf28ZZ6qI5h0btPNoOZ50tolLFxrMAiJhalK+c
MotLlDeJDHqazRi6zeXMogU9BakyhlBp862uNTdJ8d5PaeXelDpWPDpaUzrsWsvbWTqeGHQJES53
g2jao+X+dD23Fo48xv37twhzb6pdpLWoL7oZJcMC2XfPeYmtamOa1qxniTdniN/7t+tBl/bC86DC
lQjDzG5+zrMHK/ET/jG7PsOUrH+9HmVxaA6tcl0DRser5XKa68I0IJE4LFe0Iyr7qLXOrmnMna1X
r0iZoJaH7ZB8cz3owm2WpxHtHZhfXDXFjm+eda0pBwq1lwSaRFfo0jbVtHblFFtam+dRhMNEzfEf
Q1IqdFUpOTaBetOWD1pP4WENB7AYSGHjhplM91ye/362LLBM7VqvlUgPCml74HzFMTesnzoL8KDU
vr1yy1ucPaoO+vwWQN5MuBGhKWj3Za7DokJruZ4exrzdXf8+iwOamYdcjw0YH0LqxW0NklJiD0/R
XkVWX5Fz1J9Oq9XFpXuGOnfD/jeQMHMYymZY4xFICQzXSoN9GajbaOjQoUSzte7MTTgNB9mJvlN2
+PLfDVJIjwF1uKqZz2FzuommQ5l8KDBvV/x/e17+nzoKi5+LdxUlKfrAuiHEsRG6CvA8C1zuU1vI
OhrCM9dHsnBFhr0BE3F+PJk8ai7zT0uqPoEqAvNBzXY0SdGd2pjKXwn6kgXtZmtYOWrnzy8eerBF
FL4b/8cSH+MYtKJebcEciBpUVYHE3jT/vJMC9/8shJAYo6R1ETTO0B2bRwStdrWfbFRcIq9P3GKe
n0URPo1mZLIq5TAB+p85Q7CsB+gcU/FyPcr8r1ybLuFiUnDZRXGAsWBHvImTcl8Od/Hwbohwu4xW
UmFtREIqpE5GQxhYudsW9b0djac8eB3Kz2pUPV4f1GIgdFSosoIZkkXofIt2ntLIrJ5SHnd6+ayM
2j1OEYNfrVwEFpPtLJBwQAHjqgwkRCmhKwV3c2V+ATrGVy8rjZVTafE7wU8FBuXMTNF5IZ9t41Va
KE4W853QBdiO2immS/ipiWir6Xnw8/r0LS7Zs1jzqM9iKQBHse8BF2Lp9fS+z3AST0f7fWMprxWG
YscsHb9hmJmvrNzFr4bqDR6yXFihHAhha0wPsRkmrNzke8uHK5Jn3sdMN6D+B9Gwsr4Wtz7M5Q3L
hPuvi5i/epJHvUQ7000saq24I3DYQ+FbyfmlDKFybfNWxd2W/3I5qAkrRqsokr+hfqzhRntY38XX
gggLK4xxmLRnlE2snBqjggN7b6ITfD0rluZrJk5Q6aOEw8XociQ4qILNd6h11JZWflS6ErMGKcpX
HqALvRuM1s/CCMkX+a3e4EDDqes4+U0WlRpYu+RrUkXpIUkcHMgbBf+xamr3A7qeew+7n13nScEu
Q34fn70YjTjsrm6QXcXAI5j8E9Ixayy4X5Udcd88/5lCsg6+av4NAsJYKTd7UAPNfvARqtAMzG9O
rXenOXj8JG6zWuNa/tqAtjQdqUMS6/JDKKWXOE5IR6veQ7S2USV7uv6ll/YaKnX/CSCMTTMQsgkn
qkxceO6AGNr7Ss/2yDullHeC9/oUrqz8xavWfD+1FTbtudJ7OaR+pGWH+yjwlaJw9kUr5bsU/010
1vsYy94q3pStn23RyCw2RZMXX/BMXqsyL04rOwE3Pv3XrnD5G5KoN9vAUzmdlK9wJ9E93QTxt+sz
u7SzUq2HngnIGCFaYQ1lPkogqoduLbJL8mxHUWPxfkizryAW/HqlPb6co2fRhFlVHNRuM429J1Tl
g+VhrjFyUx4faALtu6Y4SNVXpPm4lLV7W61vrw91cbvA50ijGou2gS0M1VHCIsh09qSsO1b2FjX5
/+7fFwbndSNrQ+LfH7x0p6j5ZsKp8nqIedt8s8bPhiCsA0yCpdHqOSEQ4jzEanhQlbt6bG8i+VOu
PRvDZvXyurjyziLOfz87eRsD9T9tYlCR/j0ZJHvjBPEOxaddPWKJqByuj28x48+iCWdTKqOU309k
YwR4eSqr9/Oh0frVHxRmZl94E2UIhHBk8UspdidHv9gL8UsZfcM14U8YIZwaFIVNHQwcDTGxjZE4
cYtQPeCZYEcL7lNm78r607CmOrG4pHgpAQify8BcHC4/UAuMAvFGCl1J1N41eb6N0k+4KB6Uxtzg
KbqxtR45hYASRdgex9ReKw4vfTIKeXRvNTZ+XRY+mWKWepj3vOYN9WcC0okmSkvo63mxsEvxr/Op
uLXQVxN3Y01LQznLCVJ1tNS0GsFT5EG1HUWLXY4Oep+t7BULC42AvNVAo3ACiJckYCOj5Sl0pYHA
bSMkhXWsnyIVGcHReTaM8NTKp8Zaa9vOy1dY3iBdYeUDqFeRqhN2qEoyq7I1S4w/HGp3pilhXxzf
N1Lp7TLZSv75U4HNEEg7gFD0QwyhMJLr8ZDoQ/wLl5HQoiyU+95eqcMubB8XMdTL7DSiDBKAhzFT
Q4Ny1L0TRqubYLjv2+cqtHd/kCVznwK1NJohYpfS67kqan4Xudj3zX18VPlLQw8Oqifj/Sr3L1Lp
57zvzdfrcReWAHja33GFz4YCKs56UoH7VIN9+71sv9RrgiJLIRiWyVZC4eLNSyTnjSU7SR+5Tm/f
+15zR8W8G1ag0PPvFNMPgVAIBzRVYMwJ46hNTEsw9YpcSwWl85pbawzypfyGXADh1Znx4+K+Oyi1
AUHSQu6ZWyISDeFhdtTMvMfr32Mp6c7DCKdkrWUeDzfQD2GCfE1yUBEjvgmrdKdHf12PtLQvnUcS
TkfKbqVW4V/sWiMSubjjJrL812CUNPuUTWbvE+2fUxqxPzibQmG7zXAELWRUul3NeTGsexOnmTLY
QLT57wY2749nx75jjU3NbRFlaOVW71FOknJ3LvbEzzE+KUlRrey3i/n9e1hiqyTqsFawPI38nujS
Wl69rWeNxzb9eX1cS8cl80cjEeIS5TgRiDfFhhNnkgcyJgOhZaVfVE29lfvqXZQ330u8POTX6tUI
KAlOubwm7LKYLiAbwKAihwbo4HJWKw9biFqTQKrhymDVRbbDxxwafpTgWA9ZbULD6fv1Aa+FFOpB
CG3hSY3Kudsryvuk5S6SIc4YoeRR17d6guejn//Bnj/jN/53lMI2gl5nVnRqHLuxGWHcbfqHKtXy
Td4r0qYKMJ/qu3gl5GL6cJubH+po2Yh9xWJCMBZ/HnoXyb6lzR5RnqzNlUbCYhA42DM5CmE5URtt
wCcKogptGL19AbMZtE+rbcvFr8Wzc+Y/IZhkCqs7KYIIUVxefGGvbmOk0yv5m4f1mASsUb1RvZUb
wPJqOIsnLPNYyoMsK4lXhNGDX/abqTjZ070S4r9d72VP3aQaBvRfirX39eJc/g4s0uocqZQRctAo
WCu3mQ5H0bT3NP8/XE/+5ShAC+cjk/UmTKfdpF4dDibYG+rhFu5F+HC0+vF6kKVTE6lGeWYqcXSK
xHnk+6ywSQkSGYobV8ldp3sv10MsjWMG1FFsRfYEBe3LfcNUg56qCyFiMPJj9qI7T6jy/UEMBJTg
FPCL3zSrMyPFcykMufE2+GqN23TEA5Hq+/UoSzcA8Mb/iaJcjsT2O7RqsHVwneoh06b90KAsl54M
yVg5UH5RBcXLzHkkYa81h8RDbRxvAy3A+UpKjHQzACS7aVqsTaqwqHa+1lgPsoSiYqmn5odITR7q
vv9i9bNHiz8Nx1zxsfHU7XwXjGG5kacWF+gAq4Cksj9jSAHNPodZX2u+c1tGqN9jWRkcraHBZhjo
PtKdPIQ6v15TWVlMB+63M0yefr+IGfEKrO0wkY1mv7+tlTR7bu6htXZY/UIPvZlB6LW8X6E4g/27
/FaaN/Ee84E5YwYB3Bkz9XFr6+nMAzExgYqe1OSjqs+oZ1Be1UNgRs8Klued+UHLvrVRsJt6DHP6
d+gip/YDoPqDrD75kro1sn2TvJNC1IJI6sP1DFsq12rzJRaRYlrl3Ckuf3aKXcUkB9zGzeIu6tOH
sAPdO+W3RhDt5HFysRi+b1Iw4lmJGX0XIKOct8eyxrPSCnf4bZ/GUN17JcYx13/Z4mc7+2HCKo5x
0ClqzGRcsx22A4Zg4anWvZv/Lsj8I84vbkOEv5EGZhvr4K30XA6vmb1SPVnc8GAmg9ae5YpEwmRZ
jiX5gmmLPzxGTrSV5ZXtbnGTOAsgjCGocWWUQgJg04f0Kemlqh9j//n6TC29EtSzKPOvOJupPOry
rMaZGzbrbdad+uGEpkPyLmpWEnLpTD+PI7wRKsXGGn1kI1KNd9jVDqCvEQStJIe+wQ8y8PqolgrX
4IERBgB2xAIQv06LJ41llGQZVyG8g7Y9pqvhkAJ4eqzrXVQpdzzyO2ntwTBvBm82i7OwwjfL8b7M
p56CSRXsbWQs8Z9WN8U0bJXA2tSaszUHZdPihbcy3sWveBZX+IphH9pJPBcxNO+9DPKJgSkQ4nAt
qrhRX5/bxVgwrGcSzyz/KBxeYw3TBJcn3g7WKWlibxMrsPKTDqu0kILvmvzvPGVvpvQsnHCCRZYR
dnpFgjr+C30lhAae8nTl1F+8AUKEQNoQbCdeD8Im71SpbuQD3AQVT8OtUgSnCT+X6cWDcY3ZC0pY
xyKVnhHNzaro6U/m8z+xxXMsm0rMVfFIZZ1/8Mb6ptHrLUigTWG/OuGfVLvOBqoKHy/opCovMO51
JV5BPEuS/NgCm33I4in9A1wuHh1oKc2MJzqtwhGkK0Fe5T2FqLsCf2e1QHFYHlZ6KYvJeBZDOE2m
FnXBFGc/t5bbTdNgmZ6+mFW0w5tpQ7vv+pdaTMWzYPPfz/ZKlsOYI6QdualVfFakcO8Z1g/ZMXfX
wyxvXrCf0VRBZQCrqMs4Zlv6DRbcvEe0ajMayfvCM+7+h7QrW25bV7ZfxCrOwysHSZYlTzt2Er+w
MpkDSHAev/4u+NTZkWBcopJTe7+lyi2AjUaje/VadQkd9epGIetdTY+1F5TfJWbZt/9w0lxG+MYo
RAFnuDY7D9BQL1eYbeIurCBlV9bP4Njqx09zDZEkKMgaaAHuIfQriV7CqxRdAhSY8a7EONm1YQUJ
DLRNkcnpWgnl0Gyeb6ZY7fbb65NZ4ZYXa5hzbnVmBXy1geJAjDUmCF/bVoQ+AiQIo0mFdgHfSQTq
cyjmFhePA87aIfIY2fQq6cWz7//hQ13Y4PzQbDDdAK1xRPs81Vlt3grWQsUlt6TBjJmk/3FJnDv2
qLPZdoclGfHRnb5pISGykVfxikCkhU4zqrs2O+YXJ4sMs5UaC0xAZH423iwQlfWfclr+hQuwQjzw
dOhpOy7naIttOtk04S4p+hVQhZslNaM///yXFjgn05PcILre4bXg/Kg6IB7i+6aRZjciVwZiFCgq
YGTAvcxdVwq0xQtlwnXfdkdMIs8JpCNJiNZuaOI1tgRzcdag+qu2O5o8lfQOGocSnxDFXYy4oTkE
GlIQ5bBfePHBFrKOUHnBBzPh4GCwB//YYEaDbYU0s8PVIs9/sa8X9niXL7ze60vYU0r3BrPrgTHU
Z0hBSt4NolEajO4ZJqaUwTmEntf1upqkyIpyxsNhGOuwdc7exAR5jyiqgQlwBJFi6vol3m8GDZUZ
9OSfBpn2AFsJf7gvfwHno1mu1iOFUCaYAF6G1tqtpRe4uYyTV+hBF+vk/LQiGZmdHlZsa5c5vqtK
7mXZKri736jXFjADto/tHab/cUdOCpX4oHgNwKSBNsNCkYPzwVEfFYv0eOK6sfE9TWw3SGttDf/G
8X4b4RwvBysDjdlgLgpCWaMfXetHH1OJ24l367cRLsISC1rp08py3Kw+xIkb1rN2kCLOhVbeUWKg
ZwQfAnuiXZxZd2zyyoWW9qmyG7B+DKDQ60aQW66KUu62d00YHjBUz4Q7AF93uWNUa1W9JDlMpZod
OV+UhfhzdbCmJDL/au8AuIIzM3k+ntK3SCsLZa2V9aihcZu8Mth5V0qK3qL7iaG6/muEO5QGBCNx
eSHz8/QMctLrBLW5aXF2hllScIMZMkSucP+gggliXx3QJ54BLHMgSg2yAri2rWgoQPZ5gAkaKEBr
pA2pZ6Jlkk2lpDIjGlw2MCn9r1XuWjHTsl77Fu2ntWuhlrsGtqbuFw3UVhWN1tG7cZYx1L+Zo7eb
M+8npkPuHCs52fnDSvKjoTwytBJjlNl2JqHfYgYW/QbgTzW+fg0oQKOvnou0G9U34uxbMwlcdEz/
Nyvc4q2i6xar8XCjqXjroVPqPduLrEou9CPgDN61KTEGyxmZEqqWyHTJqdLdEOyPsQrqNW8J1lHi
sOI9+68hiJZdn/W4wpDQAon491o5Gc2j6vQ+RAb/Jjr+ux7AUq7N4BGp5t2I9dTeHOqJd7BNKL5K
KYZFxSMGz/jPtmHY/NqM2eUKA76AHSHWd2jIPmBs3suzYOjPbGAQMx9/cX2BVhJ8D2ArwCgrd32V
MclVqMUifql38xNEb4u/cepLC9zlVU9T2qwqwlYKdeP11zKeh0xWuxY5AaZHmGAexnHQ7r3eNr2C
pi3IrpGM0vyQVuYBc9a5lUp8QPRxgM3E9DMSd0bucG1FUZwuGUhOTlm3+OChhlwuBM8h/KPQQGlW
P88lH0cUHC2mYslmcR3LZMu+uMcMTPsaa9wTzP8MmU+HJf6ZrJkTuM3oBrUHaQE91v4mIgPXBT0S
No4DrvJro/FceO44leRkml+gO47LdK+8WBCUb+v9diAS7ueFJc4zrIm2M01acorHacdmUNN417oj
6CsQ87xmSg6qIfNGsU08vzCJhgF9ngRnbCa9MtaJnIYGmGk0Zqt93RvFzeoRaFKRWY3weI8yktuS
Krqw1gHamn8tcxFxqeK5pqAXPS3tghFfLQGieDkPgwZpwQDosNTXoeTU5t+B7Jbcd6LjgeSE1TBB
DIXB9etPSguMxuqVRaByQD7PdFluzIV8yRY7kQRj4SIxd+eBaAWSxMBCXltamtStigyZqjHVURUj
5U6DkVQ763tn2Ldj/VJOHkTpf247kuicXFjlKST0JXbH0kTqWmnntL+ltQKk8T9zcgRQU7KVonvt
0hR3D5STDjJM1kUoARnpAGlr2jOUutEUfN5e07vYKf88urTEXQUK1qRCNBxP38qnWRE1GQBGc/kL
ADcCFXHDGXdELXwTevZlPH0Zyn0+H6vp21qNd5PsqLKj+OHHAEcD2gPwqwD2cP1dBycpnbRC6dZu
6xD6VnNZ77bXK/JRKI38a4Hb2AytMZDJwAI4R8OBOBE2VvowEPsn5gDRJkSu+WGISY0d5JTZjBw6
tfYFJtIrFcNEyDnjOJzW0a+MWff7YbhVCtnIttBJL0xzh9BttayKV7wU2mKnIX4ns++VLcjj+2Cy
pdQ87IN8/GC/F8rdVa5TWkjlkVen3jPwq4GdZLu+I9Au1NV9Z+6nGYSWnnrf54okvRS6CoYt0Tk1
VGC7ubtYi3NHTywG7Uq+ufFbkkgOhvAEXvx9LsTUGVRpSAtEHPRv6ra9d+jeSqsI7NCShYgNMSlL
oD3Reecuwnwh3lwsqLibehXNxQrBOm2/0p0CPP627wtdAxkYGKMYWxyP97DMHJklQ9/1pRqwRi7U
t6Osc6PGsMJWNgIiPGkX1jhHTI2OoEGJDVS8c+wC+QEufft1e0X8NQv1eWDUIahrMZwMxk2u40VR
2AWkALCi2nkr9TFwizFYX8Bl75cl6B9W7w/D8n/sMXofFURNsHptb+lmt090B05H4O7uDhB/iHcF
gwzfzO/dux28v1kpBmOCJvuSFxlZknUoWoDejVEIQZY6HJzc73Ul2t49oRUgB1DuAXARHA+cFZNM
/dhTPJ664mwNv6AltUvWX9tGeKd7X8qFEfYjLpayNGXTDGuNPA8cT0vzhm5qZz6sZUinNtw2xYcE
3hQXjFB1aeZuxnoAqg5dMHTJXmfszF9GO94A91loRzK8zyokOJPxWUuh12ZjOK81b5yiDlLVvHHj
GaJt4KTYXhgfIni7XKyLMY44JxQLg3DZz94BUW82/1xt5XZVobyzbetDQvBuDNNhJtpvLga4OB9v
8UJwEhfGxj4y00cV8lv2Ay2Rod9ThFqIwAPK5wDMVNvnRP2SlLjOlAklchljl9A9L34Id1VbtadP
5oQfAhRhAG0pHWxE9brfXq7QZzCyz5JWHeRg3Cf1IH4+JSPcU0sgyV2mflrI2o/Cr3dhgvt6yzou
tjLCa5IuvWtR0Yfa2S51zJ9lJ9OYEm7ZhSnu0opBSDGNbDVZ96bWGCFMf9UyYTixDctk4ou2CRHz
6wMNSQJtUie8FluVBq7yq3UrP/vTGcV3JwQK7b9GuG+P7kRZDzhvJ3d9VED3oo7ncZFpfglD04UR
7vaYSgjYZFCqOuloCQB6WyufNEw6rWMVVMnXbT8T7xqmA6G0hEcvr1aqq+OS9C2coIVibtM+15ih
amUUokIjjOIC/+P6+VDAz4CBTuuBnJwunnxqTePBnat419fEk8RamSn27xdhfaoKTYuhA3aK6Qso
/MKpeVyIDKoiPJzvSrfgXETvnjMCvjk6xCCLOXWt8zyt7i8Fwo3b3+UDw9G7p3k62BOgAAiEAJd+
4b1hm2W3EGAQksEn6XinmeUtLYsw6YddVvYPPY4puIfOSk2CZsQocpJFXZaGxEhOkx1L3rbCjb34
PWxPLjZW18gYp/bM1gyN5+mxs37V5GV70YKIhLo+UnDQ/rioOXNBr6Uj1jnAT+gwHGbVzfe2DsnZ
tMAU1aSWku76hx4gtvjKHBcAa92rxmTGZyzraUfxzsym79qqPrvqBPYsCEoXN8S5UTrDN8oyophf
yGTKOoJEEZBCQD8wlYbiHY/kV+bYtOkyItXBtLOKPrKlgMZXXaNUJw/5/JjK2FkErntlkPuMxE7V
xWtXAgkBw/HnxlkiM6au5PYSRLArK9wB6YyyMKmJZS3Vm5uH9U6z9pMN0XgSbXvMB2bS9294sYHM
pS7cEnnGkPcVvuEyPKX2IxRpw8E4rwdiPRCcFbPy4/bc03AeRkny8/+YRh8FrXkVgAbuhJpq4aqk
M3Cp2f8Q3M5JvXPAGUz2RMsw77UEVhWf3eVptvU7ZIAS84LziC0GVTG6TuBE5TtvdM7VhRKdnNax
DEl/BLTCV4qn7e0VJJYYjQMSigEQ4J3cve3WBaMoRFUie8NIRvsYm7cFBC6K9aQj2ytlk4W60Dt/
2/vQle+qpFVHIMnScochV/DNHtLHoQiH6V4FB0GRYuL7tdM/LbTwtSpKTPCh/NSs+7gIqBUCCFnP
kXav7DVNEiukv4y7+MEmoPXEwk7YGJXSfeNrvMdVlh1ARvlP/QnA+WHvPmpppHi+2gRFjRnkSFUf
KEiWD9RPvno3219GuFPQ/mLCJioGd7nfA92M3hsZvq8232b7tXJ/bf994QkG3z7KvTow93ztXQGt
m4ZYgdf/rN2m00sGBr00TKw36GPdb5v60I58P8NoujJ2bwx1802YWk+0Xs/wWtY0nyifJ9AJmC96
v/pL2yH0ftINLSxM5+RWCeD2Ozrfp9auaYdQQfpv26/zw9/8ILxuQUOBOi4wItdBJcMPTWcPPwhj
z964t+uQ3FU1xFf114E+FcVt4wBK74a03mfmsx7Ww+tqHtIiR0lLxrYq/NCoC2KkHoQrIK24/i2O
mpJ1ydA/mu0qsKyvXia5dIVn/MIAdwuuraFRb4Ynxd3L4C77qZlvDPdoNT9a0/06Gy8FOKu3N1gY
uy5McmFFy+EH9QiTtHg2s2OSj35WyPA1H4qd726FmUd0csD9AwK+651DzKy0vEQ7mdZ5FQEJZkcE
lHZgxk1x13pQ+YoziGMk6kzCzFTi/ahlo+QiFG4uRrMhMYohYNvmjmlpT82UpmhoZvU34zO8KMK7
lULfoDMgbuY8bu+rMJvAOQIpn43RPF4yelQNDAHFWPFiWveIVuEMdaxuOlgjPZKHWe3/FND5ny3+
bZA7KLFapa0xox409udkxQNCSjYs3EAGYrEwQ8pUQK8/IslqzSJuRqCwR4CP+FYOgdYF9LtNohic
44oly+3FBsEQwIppNk76tcG8zvFQMnD2HTT9itqEIhdGZvIiSkolyK0QMnApcAnbH+4DLv19I/E8
ApIGC4V6xLXVps9R+0/QX097TIE0pZZhcL+2w0Ev4n05zJ7frxAYVQqgIiwvP+jO0j4tXvKng4rs
d2jgqgU4GJMuqCZe/w6DQmqaDPgdJZhM/STQP28v9P09yZWqrgxwhzIxlEmDzhlKVXsjLL8l0bTX
vpQHZ5f+6FV//wmEHmu0nKx9+mSB+sJvInKXQ3nQ7+4LCcpbGCAuF8vljhCP7AqQsxKm2WXvtUqN
NONttKZd2T62w6sWgyxYEmyFSeOlTe5Dz+uo0FjDBp8XTEF/OUPSdlkjmoUT3nMICyn7f3vPRTeI
BowDnt6oJQEhcP1Np9jrzVkF/S1GZfy0edPtr9sGPrAP/8drflvgDmnVKoYNajx0lYN0N98MYU8C
qHFmu+yYHbzIwMSIny2ZZF0SswDQXy+sX9ShdTtMXtejn5v0mz5F8606jF9pNd7M/T10FpL5JaHP
CaTuVlWNOlsScMWfExrzKLp7CBn8YK/ZdLhiUMY42X39i4y09p1F2xUgPFb6+b5wij1kmC0QACvJ
oUv0o071g2Tz2RXy4UQhT3MNNGkAy+A8asmLuU461P4VLX2hOYhUcsTGFaS5NmaoWzVQ9dm3aBsM
ubKbzb+Jl9Dc+Nc8512Y38YGuLgCwC0TmHEdNFbj6z+11AxAr622oeHk4faSRenDpUnO3bQ8t5q5
Zpfq8I2CyKtCIS5R/5R86t2pEZA9TYc8uManDxntK3VBO++UrACpq2OE7L6dvhjJq1qdSqsBJrCV
1FiEEQldQ0xVAz2AtJYLv4R4xEo7FRHJAT268aWfvZDkX7IyDldgofGUjaf1sRwnyf0jChFgR4Tw
K74jZqs5u0466s3iOCgFE9t3Z2S1sucqi6W8lwL9gXoLSI3Qo+LO6jhpS0cUBKHaO4MSArPDL8Pc
+HPytu0bzNu37PAJV6r3qZKgOE/NOSz6OAvYfGhg6QOuFdyweE8QGTGjKO26XJvOxaG1blW3Rg11
JTu3eZl/utXrEOrtBBFrGTOO6EshPQArFBr4KBtx+5iAWwLwVICGhupNiRvftiStS9HhwrsH/wHl
50EJ/Hox0O5pMTeOMvr6T96dFYwcZL0Mgvk+6vbhKwEWyZgfQHPFw15zlSaJV6B40Wc9EJhow4ZL
VvVAvI5K0CmGdlimRIlmmoFheiyG0Jl6UMpbjeXrblu/FqDUIB6QlUkcB6kzsWxpaaO5AtFd3Cll
4BWJITkjoo1BUoScEL9aQ93lemPIYKRAHitIjfo5IN2N60JfRMb8JTTCUjCmNY/KLxfaFM8yx4w0
xWnFKH6Jp+6r2T9snxCRB+HCwhnUVeQEBndCsiEGDjLNilOBir82vtFKRs8sOg94xSOSgFIMLsrd
SHPX1SYUg2ABKbSCt0fZASFknxGuB6iF1ZMkbAo37cIedwWZFO9XFyWhU6I/YsBzN1ZTIK1NixaF
zB/TIuj9mCj+X3/+1BotqjtdAdwFqL0IQoq2RpY6Rx6mb4YqP5hddfjzL3VpkvtS1qh0GNtui1Od
fEOdOlRdGShHmL9cmuCc2lMLq2/BCA484OjsoRStB5maTrde0yR7ipdd0Fb9uq9V0IkoWY3iiwF3
KdNCe2x64NYlZ0zkm5c/x7je5GItlMGxsOIUrz3iEl/K0MYOEB95HBTNTMQddrEzX7qoF4Mc32yc
qgctbPWI6ycOtfxsn6qTYgWxBL4qckukhGDBBDAX7Ivc86K33bgox7o4WSNUKx+1ARBH5XnbRUTX
qgNJWfQOMIXxQUKSpFbbxhr7fpUXjBSkfcbNoHmh9IwJ9w2XDqN9QbOCj35Da0AsHfrDJxyRYJ2h
EKO+5tZrSq1jnFYhWMGilMhqX0L3xDUBwUbkDVB34/ISSA8pSq05xUnvCl+drMeKTkFWmMfK+DSN
a2Qsn0uHBE6OPmk6hbEHcrDtDRblE8BUA++C5xMGXLiAjGtojLU1ZutOV7CbzJNvrzQP+tk9Lg6N
lI6G2xYFgQa0liroH8FoAGErLpqt5lRV+gwAcqusQVPcOnU4mvfLSgK7eM1k171gfSANwW3D5D1s
sO1cn4eYDg3Yv/BdMWCqk890/tF+q6s7MJ9tr0pkx2GAKAiqaWCD4VZFKHHGrLSL00RvzRhcWdb9
0nXPFjhmbF37tm1MVE5BYgGtT8CHmOQGd8qJl7nOyKx1Tqn766jVYd0tNRDruYf2tvep8EpwYBQO
NAI9CJ2rKUiZSNEq++0fIjieNo4nlOsAokOaw626qbVW1YayPCnQxhvrH+sQushGIQqzbUdwOkEW
zWgMgaBDQ4rz0l6rCJ3nujy1JoqcU+937k1zAxoKbfVN8xclsnRe+Dl/G+TfvVPVgU5GYwZBa1hF
6LCvn9X+qBXR9sJEvQEbXoMQh7EgtEi5OxBnnbHIYQe7/EAzH5jHh9gM+zRwdb94SlBq+Lzu5zcb
BPLBochDWS9A+AUv7HMXZI2h6zmzYD+38XZQ/1FqcF94o9/nsiEO0bl30cdDpR8r/qD8ZSTa5FBo
c56qOFLUfEdynfqWne6mymM07CVq1rrsoLALlbsOwYaBUjyTNYA4CBdgdaqkiRv35cmB/Pnd3KmQ
BbUBnvBiULVMRVUHbk3KXVy41t2QrPVed2f6PBOahl4+rVFtaHh8b39zwb0JgVfAQRnH70dNP3OK
qe7GpDzRZCwxFlsMQZYiIDmjLoPziNwYSep78AOUg0dZtaRu8zT3ipOz/rLb5QihzinEY24/gq9m
e1Ui/BruELAWaxYAbJ7JeXKtGZk2ZrQ8aW073Y2pE0cx5q6BPUyTyNK17FDRyo0yIAKCRZuA+cAt
EYEwpI6Kqe0ibaIjoBDqdDuvFLI33R+TyyCzhYQoIjQIlgFr4e+C3qAlGMrbEt3XqtqTqjb2FhS+
d6Syi2i1zOzBjGMZ9bDogLG5XoYmRbzmSw/QUjSg9dyUUF0f7hLHeFiWL60N6nkVKP/tT8CcmXd2
3OUOsMxM4M/jbgUNunPJROHsdXu07Meikh1hwVrAEoUBKY0JkyFZur5MqZG4/ZrgE9fW05g9KTFm
W7SgMQ/b6xB4LZPzBaUmvpcDL7g202cJCinagu8EeYPJvSvc1bdmxV/0/qaZf2wbE2waZHyQ1aEJ
bIDlknNbjZZeYqcaTiO9z/tzSdU//yogLwPHALIP9Fp5BNrcUVKAoRMRvqrdiBigzey73vnzmxhW
AKrT2ZsXXZbrPQM3J7XGGFZegaTzSj/J/UImUi36Lpc2uM9v0zqD0jBbCdBCKHGRqKRBBxxA8ecP
3qvFsB9y8YhZ4MZLMcDQgJaBMa+BNj+jgCn5MLLlcMmL2o1LGVewogz7uT62iW+6N2sVZJWkESMz
xGUvsW43ymTC0LTsVzUw3urXaQlt2ekUeTLOJjjckCGhLMH+/WLXRvC4QdPJLU+eiU59i0dihC6a
Ltk1UQywEAHe6TqgZMEtpitnKOiseXVSu/ibFz/EqbObiHtICtlQkuCeBCwH1VQ8E8BCw1Ph90ab
Gc1q4vvUjXPbml0H1gqzPGRmYkTbQUCwKKYczCIb5Dkw1nK9dU3rzilVvPLkKkW4NM91+WZ0uT+2
kuKj6MGHZi9U69DJMEDvzx0hq6S1Q2q9PLG645Nivgz293aFdJ7qT8qtG6xGMPUPSh9ur09UeAd9
HNjoDQx9Yo1clEvnmGUXRnlSq/6wpCQyxyePTrcT5hTtOTlXVosK1q1jKxLLop0FvhvgdYQ/sKrr
1zubDF6MFhackr1we9Pwk+orpDpAHbm9QqEdB9EPo18ahNK5w1wrrT03Gr5g0uT+BOVgEMq0ZyrD
44l8EuoPGBpCJP94NSUdoNn1kNFTob8109mbX7VUEi3EJhjVGNQmLAwCXO8YGP/iXnVKepqVV+q8
psCFTcXj9m4JQgVTJMCFBzkctME5N0zL2U1zu3pfhoU2Ylf+zee4MMBF8KpW59bOGwrpgzMQ3usK
gZ32LO2GiL4662DhTAGEAmmv672qE62muVHTEwTpgdk1nBAvtFgWiERWUEOANJoB3MAHxT+qLmNr
azk9aeNt7Wa+Sb6PyZes+rL9UYRmUOZFDR5VZWDFrhejLLraNsNAT0AP76GElGDP9D7wGkkE/0Cp
ijwY7Gj/GnoPFhcXxeIQ0irVCA8bPN9w+wgGdwXJHpE0diNYVtcomxq/sD7lBUj918Q+uZ13XOfe
h7Kw9+mPlw04z3t6DBwTErHrZVurVi99is4Zpa/m+DW2nxT7IbP221YEp+rKChcfknqYKo2ikV14
09GLLLKAHFuVBDtRmAUdF8YngGeHV/J6spgs0zPHRPcKiItqcfxpj71sVDWIi6Nl7VdwrugGlYwX
CpeGpg2LfEBF6Zzf5FDua3IdYOQMYt514+fKg9ZLLi6BbzL+BVQpNNAjoOTDfSSncxwQFDDWgCUc
pyRYqmrHRIBjIqNhYD+Xe8VcmeLin9cCnt64MLWoZzsfb7OiRzJzg5pXoNBfaUcPiRZtO4cgQbsy
yVZ/cSBig6rd3AP7787PTUirW/CF+p21htoi45KUrY7zdnCNQXTTganaiuKXpakecvuWDq+t/dCQ
r7FXy1yShUB+O1FgRqcTngGBJO4CxqGI20UDIH7tHnNV91sl9Ze6iaBtHC5p6puZP1WB7uDBUDbu
n7cIMGX82ziXV+GNWmp6jW+p07cJfH6a8WgPP7c/niinujLC+abTp1bqumyFqJ9Bvu8b1LmdBMUs
3019T/UXxafFvrEcSRxlf3drZzlHxSM5WSaKxWljFY71ECZ2I9k/FpW2THCOufRrnKgx8BJdGkx7
ABDtoAu7G1mDX7YSzikdzQZOLNHIaTru/lSFBpcNvg7yJbyAoeTANxgwQdlVsYddQo1WP8kuD9Fd
dvnnPa5WUHX2qMWs017cLM/mvvxVHr2g+AcIlvs2OlZKsETeTR/ICmviHft3VbzuSF4OXT2ZqCQq
fdvddUncRbGmODcS12a//uP3/22GO7yl1xVtUWJ1wIn7fTj7hQ9SZL+IZHS6orDE8LsW9DZQi+MH
nxWq9lpCQCESn9HwUW5TBRCAEO1/VF+C7UXJTHE3Mdo0Bm0HmAJVi294U5Ckbqi1jHL5S9ffkOEJ
rIGSoyqzyf79IsAr6tK2XQObFXrZ7bQDqM1v8x3T2qPe7aD+8pSb7VUKHeT3hvI1rERPFcRFE6vU
9qTfY1B3+++Lyq2AQSPRwEMEZGL8gwfUr11MY0znOEbgnZ7qW3JUIud7te/8H0bj90/qwdxl4bZV
UapxaZTbR5dOyjA6MAq5heipl6xJdA2DIwGlSyaMgTno66+kZ3g5K6YHsKH+VavOEOk42OUzHj9F
/rC9DlE6c2mJ88HYSTUtzYF1geZblc3+9wax1ZSRBwq97mI93G7hgTXiaojZxTQH01QHs3W7drcJ
gdKMhrkthrOQFbU++h1qmSy/x/sOb1GeAInqSeYqFtAvHQAPO02bHqdWlbmBoP/IrDBSZwgVAmfD
vbvspWhmoygKtMdm6BIqu3wMQGax16GT1SU/lgFTsHN2O77EMiGQj18OllFGfy+mAsLO7Snya3tw
KbA3o+b5Ox0dEyMPU0n9UWKEZzK3uzpDPg1kg6mfpwKCIiABMp5jU2JGMAN7tRi++VfMmVqsOoA9
RaMequRLPtR4XEKQFrDStv+sN88aqibefFo+5eV+pA7wD1p9WJRaMv4l9BpU9NCTVzFr9WEOTmkN
Gwrgxcku7ww0H631efvASQzwg29G6bV1U1TAcTiNH9PXXDb3KXh6YS8ZOQiDeLK2+HXwIK4xlK2D
vdRT80A6a1d3D1Q9j/QhB4VSS4/FrPrJkktulo8ZGswy3DnK7rg5+TC8WB7LQGaYLSI8wdqfuvJQ
ZmXUq24oxS4Kd9FGwQOQEXb8uGM35xol48yMQYXBUR7wmJYs52OAx3JY8wWDaky1kkvY89jS0zWF
BZLayKDBhow5yKqSlSBkZthCL+5jFNAA82RmSkCsGGFCR8+LNfzVYhhylZFuogR5bQXiGLo1xCt6
SCXUYKZHjFMqiaRaJxiyBk02XM5i1U1AP/gdK9D2NFWCpdyZpY+hB6/Ds/EuH/am/mp1RgB5xyBd
CPhJEkDVJedKGEIuzXM7SQA8zuISBwtMP3ij35X2P3oGhiH1rBSaX46hUoMuZXh1cyvq9ebgVKlf
Kpg3saWUHh+vb0YYjoo9KliMa5K7vt2ucmPQtCFq7pv2R5K1GCf/lWOyXL7pH/Pia1Pc/T0nBZTh
G6w6b+k+bnZpcrdkZFdNoDvKwsotfW0K6I8/j2GX6+MiTB3b/bgsZcEKs475XI2yu5v9getsn63K
xZQDsh/c4dyqmlatVHUFOlCFKJULirTsCfRaiXmw9/OzIiPyEkUucCQi3nsYO8P48/XpKFa1puYC
a1kypjutBvtGvCgLDHfkxh6cwh8HDOg7ThFu76PEMI+tcVqDWm4CwyXrdxySKSy0H7O1t8g/KVCg
28aY/3/Y09+r5EOm2+p1bkPG7TRlP93yHC+Svy9KFS52kYeTQ1KtSbqS5SOV61vmc2IlkHQDbyjd
bS9EHGigQc3w2eg/8OgFB+w1jjqPxWlBFXHq38qkv6vTc/ejUo668UMx9roRR2pWB6NxtGVYXeFH
gxAXeBxQCUfV6NpbGGqvHAZEbAOzrMkNiinaUxf2QTP92l6nMIpcGOKiyJgrZk0sID7b+ddoBvYp
p1E3QLlGNl4lM8Sdtrxc5mHtsaL8a7oD7/8SZhhCkTxpRBcdwBgom6KR6Tm8SL3eOHlt1FjNXL5i
jD3rzjR9294woQeiackg9biAeJoGt0rn2it1ZPyR4peBFshSHOFGXRhgR+zish4BliGzDgP1jRaO
GJrMAlWSf76Px3w4phc2uKtagRz2XBmwUR1t/9n0yRFA7eODF9WHXxCoDWJ/8LuoDX5SvG6DwA2+
GLsmejMPiuSXCD/YxQ/h/BxExhAiX/BDDOsm7+/Uaac2/2x/sPc3ytZiORcH9VWbdxVstCcd88u3
zS35lv4w3rrZh5ZhVO/GwGr9+kn5xz004SChI3hn1tkyzzn+QNy01FaYHyJnB78PVr88gpSgrIP1
1vQV3wmqHRBziZ+/1FHrZzgYbajdZzttT7+tL/r38rsWaTc6/mV7Z4RBBhAcRgMACAPPBTCU4Hge
FAPB+psRWoA8nrSDfeNkh//NDLcBdq4metLADCmOZXo2prcWVDH0YDQ/gar9mwhwsSbuml3n1l1j
Biy35sTvY38EZe5kSNozQq91MIUPnR4LfEqc15qxVyjuACNO+oyxPd9WXrp23G1vm6DQjvzkwgrn
t1qJse1cB1odUmZ+NoRDfDDM02R9HZ1XtF4bqFaBFo8AtprKmkLCIOeprobemgn0JPfyMaqYZkqM
T5Zpw7xPVsP0F1CuhlrZNtRvXEMGABYM32KxaMHjNfx+33JRz3STfgIlL97m5hoODSaJ/CIkQ2gZ
56kefGSfQYtk33okCZo3BCgKU+I5wtNw8Qu4mKiBJC1RBvwCNZiszy3BeaT74gjwhiNldRXv7+/V
cg7k2emEl0SMkLSCoyT9NZN/lBgcIPnLtg+JUlwQfWiM1IfhQfjTAJkFBSIQ5cn6kjY3lRN2zmea
LQ9Wcq/3faQ3ym7boGAgH/SuuBVZmQqswDxDxaxb4EkqUgBQvNY8dhMox3ujz6NsHCfQiZES/FD2
usMTP7sZliqNMLynHLy+G+4nUhuBVo31cepj5VPlxd8gLDagXY6KtdUs4GnAXKlPQewQjeWA+SI6
uEeStiYwSrN3drXMuwWMNbnZXpPoY0H9CnRFADXrH5gii6RSOkBIi5PidjtUY/26z4JeJVHr/jmT
CXYPKlPvMz545erc3W9lE7HB9nqycDnpbZTQxldUyTcS1m4YMpJN+RhghOS8gg0Fxl2KwDL/GF4x
Ww/S9iaakWGCU7aThErh5v22xfNKQULYzIiOU4XCPG2OVnW0tBvVkpX2RC9UQGSRk+E9x/SqrzdO
NVfbSRiufk2g871OSxLW7vjVpGsWeKDxzskAnui2CEyzBCHluETbPiIs0V78gA/rrMcecyFAmdeQ
yfUx//JJD7zP4/dk9JUphALUtj3RDQRqI5dJtuMr8rUW3W3MKlGx3rI4AIG67CDZuW1B7CXAUIMA
BmO16Cleb2lm2nXXTApiFKRj3P1625e7wjynxqP7mVB//LptT5T2Msj2f81xt10+Fxnw3AiJaNL/
bItnyO7tE72O7DIP+16SlDF34HMyTLlhpgeMLPYHkoO57+vWc/C1DCVgHNQ/im6+y90by83vgVL9
PFeW5NAJl4cxWfTbgG1Cxnu9m0vsNGOXjuWJlH2YNLf2gPEyjICg+5cSyU0mdA4AjjBqBHoO9b2I
dfGCaAeiLxoBBr5q2l2j1JFaecfq/0i70t64cWX7iwRoX76SWnr31k5sfxGSONa+7/r178h37qSb
1mti5s4MkAECdIlkVbFYdepUybuz15f0RwyjIMaMrFQWd4sYdAgVodeD5wTIIlv25100my1H51dt
bEEsLU2DxlKyut5DMfTB9WmgS0guvo3tJgaBZZ3XGzUAXl2kdV54KF6F1UvbqBzRa7HBpeRlxy92
VE5DlFD1Ijv0gd1oqS1mthaMXtsIO6gdxXyU28awdoIYjiejOoyASP5MTlzIk1IhlisVrRNS85Dr
Ec2jY1TwKJDXzu9SCLOd+rgMVPShJqmBKS8YFxUX9tBRK/G6jIfpW10Qrk8VvXroNGC7VSS9LtQu
1ID41TOV9tKU01kA/SUGc/GWtSpKx0DeTxrML/RvxtxIRoeRK4dC6fV9LM2TXYjmVgZgn2PTi4Kz
XgRtDEsHIl4CKNRea0WhTPo8lT5QvmZJhG60u/CbCAqyhDd1b21JUHqsBboAr6VcCyrzNOzQ2ZQd
pmRXgFBX3PLmvq8u5UICowttl7fmpAAoHTYYjeT0Nc38bc7L3q+Z0eU6lnVeqHWciD2oIbGOSHOF
ObGH/lFUSfVs+rljdv35thHx1rT8/YW0EIzwnbEA2vEUHJ05UtAo2WFOaGmELgZ6dvZtcSuLgx5I
qM6iuReDBxhxejxgXJKKO6UJRzLNu0H/CZJLud3l1SlLOA5iZW1I+gO/CSAdUtcsCZNVdEU5dItD
qjZTc0A/eKj7tDed22taUTxUcnD7A1/56Y2utzBB+0OQA1V2ENENrZm06naawDPYFT90JYTZOBQX
Rk1ZugGS3OlqipFWoNrOK1CucLz4miDU2XQQv4G+D5wk16tRJm2erAT2isphGKiOML7pQko6/Q1o
Y442rB0QQLYAfKO4B8A0o+qyPGVC7AtoQpE8P3HiYgeCR+64Np4UZuuMUkukZoaUTNppOWiFiFw9
xLxgcwX8stRJ0NQpw/2gqXRR/QtL6oQKXCl1kh8yGUVd5WyayFh1Km59ozhYjXpQmg8BgDMRtexA
NT8SUfVCz0dJI5T2Ss4rAqxlRsAlA7wFyIUW0gX5+nvafGpzFQ2MqEc54Rhi8BRgpEJ9lIqAhMG9
mlLFsrv+JbBy4qfS79tG8Uknw/h9iAcuF+Bj9GNrjLNUhXYagwaA7jyJvNLfDcO2EvZ1KKDk1z/g
1nGDZkJ+pqE1hmNTLX8exArTA46YEd/ne0347Rtul3hDd8qB6R2kXa/8zpHUEOR9JHtZuzV5PD8r
FDmgc1jABuiMFIEpZraszkShC+cG0H3DTiPUTvRgk1oqRYNPSI33TCNlMDmCNFND6Am+qhdJEZ2S
4SiNMWlmw8Nz9W5oeC/eZa++7KWsoJ6PtmxQRTGqJY56jzcvQNqCXATOiCDZK9Wq5ZSNVyzfFJGv
Ryu7sjR6LH9/ocDBqNahVUYApKU7EcTGyg+8lyzjnlcCX+kvB84fibPlHbPwbzOCOslvVK0G24L1
FA67Pvxl5K85iHEKJaapaNfDvB+b4M76Ede/2+x3GPVPnVwT3H2GmGzQms55Cqw4iKUQgpZkgIfQ
1sV8zwBVMAAlX/j4E9qm3Uc3y94cG49DyXPja6LA8Ih+WJTMFGzC9R73fjT71TLLIIsS2wy3shaT
YoyplfNQE+uS8LBBww6O9AtplTpHploC9v/SWt5QnUr9ZeIBn9aqBmDs/COECe5QwhXyoasA88fI
zdS3qJD+FMycaoF2Msb3xos1ZBOm3jWV9inE5PvQ37RK7wbIB+M4gQQTDu0/B9Jh0NbS1YrS1tK2
whxnLJiYGDYDEDjXL5LvRsNOL19HXvvaik1eSWFsMhdLrUWPIFoCvHLDUcjlCxl7N9EOjhhWX9rX
2RZ5TeqbufUBsW2bHRpBs51m7Wtz/3HbRa/ELXBz6P7GIxHduWz+egK9Emr7IKBDHdCcSwIsF/Ef
/4UMXIeWgjwnkNZMUK7XQPpjXg1y5PJZmw9ZgC5gXjvBmqYv3aX/lcHcNJOYZn5VQwaSuwBMqjRO
XNg62C8t+/Zq1s58mSwFsj5cDhjfcW29cBR9qYcAg0bFSY3APx7w2HdW4mOM2/4jgdEq3wJ+P8sg
YZo34ghAleWCBQptA2iM0DTOclY3Dm3ZoGtBUyv6aK6Xo4w1Nq4HTCh61CJnUpFM3YXO7S1bU2Ww
DOD3l2w3CH6vZQDVU2NWImRIL4b5s3o0uucqQMcnJ2pd3bcLMUxq08jx9DS6BWn3JgDtSXQfbPDi
WTQeG16UsJIWQ4yAwUcL7gaYT0bdCjkPzDkHbjtPmztDbZ6sQDylOuovZqyfJUH00LuPBpZs5Njr
ynFdCWaiZYwHLDHnEh5HDka7UWXk9zGeV9eIKtYcB7S2RoSx8jKDAFBuNlMcqLMRCD34TWfEjLO0
tYb38g5DJaRnRWxoqsvubS1ZCwlQNfhbIPvqQC6lS9IWIYFfVNK9ZrSBGyt5cgrGNnOyuovdOpVb
0iUSuid8zIBSgDqh1lhPNAIRGBn6qHcnJOzPGJIZ6WhQ1PLClUES6WLo2MgpyK8l2a4+l7UckK8q
ZgACVjNTlnGHYRXdxz5Yd/19ZJEGtZs4C+xunIip/fNHrbW4Hig0QFlfxkMk6ExM5BA7peEl2EoT
6aWfpojyqi5wfLe8OGfmGlqmByEkMsHG+mWgtp/nlVHKCFaUBhTDlWPGLRk10wZZ6kZp9kq2DzCL
DjVB2pi5F4dEMty8+pVHm9a3bLH0LJ0WI9LHICmfWhJb5YvS8Sx/7Z1z8ZVf2DnbqQlSv+jQj5I5
ffOKjBmZprte6VwBJLkAgn8Ph/klr7cYZK10yf1tzV1xPMC0Y/Ig4Efg8GaBY/JcClWYIMxKF+aw
B93HXOaSSv1EAl+xAWv9H+UxmpeWQyLMA86kjQ7oMSLKoG4Da1u2GelR/BP+lTig8cCQjhr+56P3
4k0QCaE5JgY2FxSlRDCfBaUhujEQAUM/BPncBQ3nTvrEl39Ruk/ik6U9H/f69YVRwpnl2oThMtqA
qm+foCUxjkiotLta0O0SdHtKvpny5zquN+kgupG/DKeen7PJ3/rSYzYfSkUBKXJ81xZuYbmBYn67
feRrflhBWgnXNIoUmK11/YWmXgVGHaGNRu574DMENPbLRuuW8uToszJx2u3WXDG2ftl+hNrAoFxL
C0ujkwuMSzgkReGoqYJRXjB29JQpwX3VaKRp5N9zrm9ur3ElNlzOHABlJM6WWsK11LbNwcYEhDCI
k86CkZN53Bjzy20Zq/uItt2lvwvYeDZhUogV+vErxJ9G/KNt9aWjYaEqjXgTGtbk4CEASrgFJwKw
4PVa/Cyo/0MiK8e70pqIqAQ071w94KWzlh9iVfdSEBOECHKj5IGOQLQJOzergvNoPmCCSa+23lj7
jtIE3u0dXAmuwGkFIB961RcAPqMbALcUffuJ/vWfx0A95upR7GlpGrtM5tHdrcoCCysq4iBaAnnZ
9S4W4tAHrYR2DDNSwfE+dE4ButLSOrVJtMHkLh5f8eodiyTE3wIZFaz9Np0yHXjqKHufBTcN1WdJ
/ImJDXbR0TF4mGPV9mHmYCP+F7uqowS50FFgiAnzZslTq2/GDi1Sam5j2LVCp9DOeE+JNeishdcX
kjnouQNfKXN2oGLWmlgF1LM2rGDTCwssvqlm25g7FeUlU/By3U/3eVIFe12vRic2+4dQCqynqJK1
owRuBI7rXbN5zM5d0rGAVKFx5PqEG6MPrSodgJVv0GNhfZj1wxjwIsvVY0W5bklm4Q80vF1LqVpD
7ztFAoJIHU4DBhIWo2FrfbaTAh1/tp4cYVy7oO607iFpZ/f22a5vO9h0lv4LeFO2qTSfldwYBwMP
hSDF5Ddf7u1qwqhzsQzxeByqnsL1tVRNct+Ou9FEz9OY01bHw7XvSuEgzhgtfPubVvcdGDbkmHTk
wNlXpZiNmF+vLTiyLiVJbJB5eks6Hsv1mv3iZE0JhIPLsD/Gfk0rb7piWEhHm8qeAf5wxLi0iB91
sVd12anJHm4va00gklzQo4XGFTf59UFbOsiK+x79eE2sH7PhVRLR+nxU53qnR8n2tqzl41nPeymL
UarZ0v1xXhqtmnAZDCv7ghNMqsG5FFd1F3MhgWXE+x+v5uWmuYiGCtVMhwATug+xVZUuCGtiJwxN
3wUnHCa5TsO40cRucpRRyh09nS2J5LlfHyYz073bC167apaWKMwPQNUJ53n9JUpRT3qPPuyDOpfg
4e0BOAxAjO32QTLSVAlbjDCwzkPU9hwnsXaZIgwEARZ6YQ28Qq4F50EVqrGPne6VjxoJe0s9Nl1s
m/8C84z8lwUxyE3oXyZBlHLSjKqPBQIyhCDHVJMN6gSV3U4B70G/uiRk2nRADUWwRDL+fupxCTQl
bjZNAby3bo+JgtG/yQee/xzvs2bpSJYCirSMp4LXv948tVT9oVkaFrL6EU36JMKULzmb/oU/weAm
Bcy/0Azkmq+loKUcRLE9aqwFovQjngvPrRIam9kKfHJbC9d2DjEictnyJySPMXG5CK1AM1FgjRd3
XhGjOI3pLy3kPLdXt+1CDGPd05z3UWqC4hEVXDn6CAaNWLyq++pSlioAij8YNMB2HgHon7Sf+EWr
fgj90gbtnoG5cmH24/aWra7ljxz2vYhiXV6bOa6/qKmXQdYhhn+UCcc7rLlDPNlRxl1o0DWWpQ6O
qUxwkcAdSgqokjLbh7LdXsf6fv0Rsfz9hSscJiEX2hwgzNL3ct+0VfkejYTivwCR42HwRwyjyybi
v1qusZIUSAvpubO2tf/79kp4m8W40rGuuyJAR9lBCk0iVBUNRIPjNNcP/c8qGLv3gUwR1GqhxpYM
cDnWoW2i2Qy88f/GwVgIbnDl6mh5ZGd8AH1uBYYPQZ2auIr8Q0nQH2N+3N6wtaNHeRD8ZmB0RNpj
2dCLoy/0MA+SAZAomKNlvDWaQNDuY49xy1HjZVvYW31hHcPj1wJSmnWXkV5O/myBIFBHZJg+RP0P
9NcXmDQSCt/rMXCk8R+HLMCBAxEF4Bz++4JHqBKgPIwBxpmMaPGY7mezIWIALL+cbIf69Z9uIxrX
wOoPUj1lwYAzepeMFQhHcuAFmhyDLj+m4lAObwG4sm6L+RopgNIZqYqFX1jCaTHOU0jleZZrJKhk
L3Kg3E7pSDTl2NDXk4IQhPNog8AMG5VlFhELI7OsGoiRAfweumibYubWfYkLbgLtkU5xg2DK8rS5
vbSVeGyhqwaTIzhmDWSPGbvSlGEashCpeFDXxpGnKR/K4McE4DYqgAInURMyRgVN5ukg+v/YpiEb
iUdYNbYWXdvXVhClIrJAKSo1uFy3pQKa6GFE6yjPBr4a27UYxs+qRdSqZrk8RquGxJnbIuevS4+6
6d7ey8WRXtvatRzG0epaJeUzmrAP5pA5SQX47XAclJaO03kQeWNCv/rDRdgy7RAKg9iBibikao5j
YQgRceV3aXonNS1YEDgMdOxLz1zI57SF/UBB1zKmNzHBidZ0ZmHF/nDei7QKSHcKXczTdQOKkWIP
o/dxe/8+x2JcbOAXcYydteIs5noFcQMt0HhDjhhanNW0dtCu8U08OPLrqUZ6tib0YFDnOXI/BpK5
ib3jpS/YWsqXL2F2tygKIIAnYTgfTcN+M38nD5Y7+uTRKPf0+aP9MR1oiNbF2+vnSmVuBSvt2j4r
IdUOHt2MNBsNXXyyEwIE/0EA7JB7knvh0eAcM1uk+LJaxg77VKsr0cS+T88I21thq2NoDubY0LEn
uvhS3I8VjV7bb+1HNQUUMwsi1zrP6vf4pGOANa3jn7c3gnGFX76HMdgwNsKkabAPGRLVxBNdc1PS
knJC4s/n+i11Y+y1QdWm6WuI6e1kpvlW3BkdCU7fYvKjd8hTR7S7ATWIR5mO2xndk8Zb5GVH+eUk
ut6r9aMmtecTSvsP0R3s06voKvSBV19muyP+2guMcFlKJMjmM5qIUTxJkovBeE4I/CMF7s0BJ882
oP+UlOyLJEb7In/IinKCpNm1x3OMvF1y39LE5Ww7e+N8kcNom6GOZoR6xHjuavLWb0v0pjYR2SX2
hjeRgbt5jCIpU9OVWool6cfk1J2643yyvLIhqcezXRb39mVVjDLVup5ZcY1VlbaAeoshYuhOT0Z5
Kxkk/3gaww1arMpdllFUgSqTVPo2jmiNIdJAJ3AuIrYA9NfHoPqggY16ASZcX6xWjmyAbECzy8PR
nCnK+Y9SSJLjvTGRwv0wN3R2mm28r4/DhnOn/z93xh/ZTEymzx0e1RU2Yqxt88fY7ev7WqVVTVtH
PxcPmtsCFY2U4W2XsS4Wc4AQRqBOgeTr9ZLHRFd6EFIP5yTBxNIHo32K37NA8RRw2veYQQLq1l8K
gFRaueU1UTDh4X92+0I0s2KzzKNanZZryzoJHTVjMk62pe2nElO6OOtcl6UvVOPIHiGyv16mFoBm
bexxsq3b7WZMiiTVNrPfb28mTwhz7auW32IsIRYk73zP2qfkVfqWcRaybptoDfzvSpjLPumKQp8X
7ysPZ9xtI2CDd+rktdlumg5G8WwGnOt1MfYv7v5CIONJZ6sOlaLDqiqnfFd2EuWxzXOXpF4fTjtb
co3ZncNZI3b1iFgTPnR0Ri/h2DfLDvSXxv3ZO8aF+qXSoIwJQaanoV3fQZdLl9NXmexitG9/H4jp
mPS2TrCN03/JBBAE45PQX2My55Wh1wYJfcgcqNFR/wO94uFr4tynP/Jyn9mp83Rb4GKwX4/rjzzm
uKZQTPw+hLxWe0e5/Ll8wyTZ/tlqK46g/8d1/JHEHFuI5tUk78Px/PIzQCGa3qv2a7oZNs2GN5WJ
tybm3Kw8ikMzthDgad+jAkhBnzYcBPL/o4R/VsPeeaJaqO0SMIgfyXPYkpyIdrcPbIHjJNbvcSRJ
/qsQjMfN4lpu5wnbFn28wMm6Wwz2mWyZ7P+VpwB0BqMPF8VjWRAmUQRNgF8sVyvQTJs7g37PzjHZ
3Na39UvzQgyznl4J1DY2IabTwDBMtdQVSOHp5+/Je+tkL41A9APohkjvCbsPtFRWe97kxdW49+IL
mIukn2s5qDV8QYznDx1JA2YOk/wIeBu6+O8vpnUhh3nzx3FQtmZVLhsa0tj175F73L6mD8OGB7Xh
rIi9riQziRW/gaTCCU4hffQ3yRbk4hzfxJPC3FdzkcZxV0OK8hSedRrblS2688fHbQVZ94B/to31
gGgLjcs5gRj/t3JXEICKf1uOafuu8JA65XHHo29ed0wXAhkXWGRlE+gZBPauQe6KY7sJPGV3moi1
3Uvb26vj7SHjBMVEHKQugCxrA9YaKJ/mHNQX3tAknhTGAWoRKLCMxZTlo9ARiwREfDKOJik4Kr78
DqvhaFvD8BfQRi4ZkuubeJDaRlGnZDq3Yq+Ad9Ov7T6KCq8vB4sTVqy+2lHxR3sO6uHgDFvWfJHL
zbW5T0WM3jgbJNj39+UdyN5jWyWGJzmFT3yiuyHZmxj4/PavHjgXstlubwxVVFU1hWw3vQvv/PC+
d7rvomWbjl84txVkVf0vZTFWpulT1FglZHXFXp3fUp+kkT1129QxfTsR73WgWpNtY8uwPtX7H4Uz
0UfrozIN1mw4kg//uLd10KYHeJIv8RWQQY71wJG3FixeLpYxvUmM017NIK+2kSV/iRyBilvtId+n
PvJRrwH9KHzKI2NbjeuWVhP0m4CvE2+oa1WqzAVKkC5X0OPRjTADkz7qJOqpbD89ffBG+KxGCpfS
mEghwkh5pA0hDbORTmVCGy9AQmM3T7yQZNmsL9Z4sSzmZq2LIE50PR/PtjLbtSMTmWw2H76jn3jP
cBbJ+hmlXq6JMfxSBDto1GBNL/nBIMlJ/aFktkl6h6cgvDUxVp/oUQgvA0F7N6T9d2Mfbdu3je1T
YNjpbWVcc5oXa2JJdjFzHvMqJogKvgUVaQ6CbXP3jSeDMe6pCdMoHSDj20Bf9snpTbHd0I6eNScr
CX1CMuzb7UV95o5vKIXKWPQcmHra9XAn+7uGJs7PnxXZHt03JXTOqh1PTncAHd1TYG/oeKSbHKm1
7TtvbjfP4FTGzH2AwBVfWk7xWLpJQIMt8OZ0swnc903PIw1cjZgvD5K5Y+uqVupuxpIn+mKQ9E63
dbLw+hk2DxrHO07GkWh+2opVBUkJsaOTagdbk7wrnJuP7U/9j7EZOjgQl6qVyjK3mEOZplUtwa7V
H+1dKjvda/8TregHPEAfFaI7G/upuXuiwx7JJ1DSDQT7yksnrl71Fx/BOJd2rKUCvO/QXPtYH8J7
yXW7HxXpt4/fkWwLeAi/1aBMv5DHeJik6OvGiCGvtL+9APlGq18nSh9461p+5ot5oL0RhWgL3G/s
3mbT1ChlpmFvEVg4wzYklFdSX9f+CxnM1pVJHE0FuuLPdvYjM5x+Yzm6fZCedx3ZHwvkZDhI+NWM
O2C2fy+K2TurtepRjCBQfHsziLxLAjcgj4+PM0FVdZd5d9tzaFegVNpVTx+bh+LnwyZ06DN1xo/e
Cejzhj49wPfxFHlZ5629Znx5mpgAFlQqLg0w8u6n7W1Pt34n/Vn15z18ESCmYaEZWYmfRwNu4KlP
u93m4eGBE/GuWvyFEMaBZ70hYdwhhNhZRVUbHHYUWnl7JYt/YvfJEEHTDyJoULawka5YS+g90Weo
fvioJJJdJjLnqlsLuzAxGwhwdLohdmdCkqBISjUes+mcD7GL2V5UqzBIRAc4mnfjsdSkn87LwED3
hUIDA2LZejsY3rpGR5HvfPyp6F5EjJZkvx8BjHAtR733POo8id8/6rfkF6292PnAUEVMZHfeOef2
2RL+ZVMvvoM5uK4N+67qUSN+sY8FqchdskOBTSX4FEGkxKM1ecJoJ/z7kR4HMvbOnnOs0tdd19G8
ilF76I1H7MneggNmhPeq3w5nzJACqnfXH8CeF5NyHx1ax0J4DUTxBn1YnMP+qrLXYpnr0Nfrfh40
iNWIjwMwtwe0Gjm8q/Bzhtn1BkMMLANOG0l6je2RkMAloPjdNJx1D+M4/V2QOxbJn2Yb5QCLWD9j
TOiyVVoecsvWweX5I/iVB6RuiFod+28xb3DSiju4/h7G2wjt3GI8RIynTGJpvV0YlbWVOm34KMVS
BWW+ZIwFqaWqOltTb4KqVjEiIg6dHBFfLdBIMqhZznOB7MAlmMPyVTrg9DDtZRQcbP/CSWVGLPtg
NkAunhREsMDUW6Nj9iTfNfbpI6fP/fEpPhbfbzuUr5fctVAm/BIVcFj4hoQagFc9N65/94RQaHNb
xpqWfY7NxkidxeiZioklm4OAFplFyyYncUJb8zDmjvDUbCW40/8znvsvOYwdp1kbNVUJOR1t3ejb
7NbfpVO2LUlLeYkh9WvMcy2LOSwpmYzYKiBr2OWHM8ZC31VATBg2OESV7Qvcx24fEA38yh1mz7a2
vpMze3KKx60XhHb8Y3ZUd6ZOdLCc2LeNh+EwEYCvbUzGPdrcHMXXW+P6Y5lD7sZETSfoNzQr3VbO
8WzahiNvdbIrPZ9y3OmaRl2eNuNTanHWUuCGl9N+gYUff+SUu6Bld1mHcimDCa79uJstQcXuL+cM
slGU5NuNQYWjsCvpP89tXu8ecyNWxlSFw/C5ewW5a/e+64AajhNEr10AlytiAkG/0gtAFSGkOkoe
kAU8FMO6DQJAhFYg4OhYoFcaDO0AnqIF0HEX/HZ+fDT7b//Gyv9IYLapa0ZhSkZIMGDlsV1uTJLZ
gc11k4uyfj37P3KYnZo63aiFBSqjuXcvKX0piGu+9t8ylxucL/7iliQmVg78UKvH9HNFd5EX2xnN
CZ7Bw4b7CF430D9rYi6kRhRjxcIo83PjxOeKIBgfiPqkE0BuYi+wqz2PbWIl87Qo9d8S2bTlVGWl
FlvYxW/NQ0V/z/SU3QU2J7xYvWgvpTAeOQ7VpLd0VMI0Mrs/Q1t89Q8SBWzMsBPORcZdEeORIz0P
RX85rYx0jouK7PtJsLvNv9u5ZRgSwrWFt5FxprooBI0mf8JM3oIH3M8lAeIa6VfCQ4WtvA5xSBei
GFc65KNRJdKnKGQr3IKG39HP5QqnYEtzL2toxbmp16/QC4mMY2108LeXOSqK8Xa0fybHcTcDZhe4
D7zgf9UfXQhivIXhN3mjJsjuVs4LGEJIYoPJa3vbIy2e4Iv9XshgPYXQ11FsJSPq5S8prCndcbaL
twjGQWgFQP1+iazqPt3Om54kW1SGeMR8n529t5bBOAdJmbVO6LBV+UvtTvQtfDo2FIA5RBtA1exE
Km0xc9EuSAmMnPyuvhpUJ6prus6r3uF/Gnu6T7Y7bTvw8BzL+m58Gfus7iQ9LKoK2nJUdzMe1sug
D95Qy88n7S0hjA+xxrZrMxVCvvU5Ob75NEXMomFuwtG891V7pCIJndPukVhO5IlnO/+delyj55z0
p6O7iM1rI/LTxPp0ZBYRj0fUzdCht3nNtqdnWoCjU3/kReYrIpeJA2irXZjnvvI+pmODcQrdcH6Z
XSS4201jF0+cqGPNwyw1M/yDEdcLAxZO+GJdBkiNIn+BsWCuk4t0gtvvcRdQwUudkHz49P22RbJU
W8sbB9xvEAagPWbJfen1TnJVmHLo8r7RaYYn59EtgKpEQBqA8MKVaGbnnvmYtUR8vC36k3eW0aMr
0cxSBTmPtFyFM60+0KSMdNd4ABfM8gUv4bG03wCwJcKpIvif0Dbo4Mr36tNIfyRP40ndU1ocdtZ2
0bzATT3jnhM9rdQwr3eGuVZkra9Bao6dAc6bSng6gCPwpDlDTDr3yTw5J/+kbXkl5xXExSIVJCxo
G0RD5GfF8eL8c63BlIcIHkyBREwtQb3GTTGBFHAwg6KAunvCvMmdYIMzEC82njashD1X0pnbRsvw
0K595MhFT/aOsiNtEMU7464kxlvuFd8LnrovZ8zqgI72OAxMBkoP2P1rdU/8su98FcvVSI2RO52H
dwPRdsJuueN47wZ5ucO+SAOdysLNjYtcYxx3nXZjnxgobeDJZexdV3HlnUHiu3of0fgkeKXjbB4A
JycOfZ0I5ouQ2yq/at0Ln8tfH8AuF0FlEbZLbaXF21NC5JB5mGZ7LAZyAlUtWFcI6n//IuZDxx7g
0khmYZYi2zE9znoWloqJNKi8Qxex6yKxd7pHVTP4dXt5K8UP/UoSY9ENWmriSPFRYtmMwIKkuAJn
t8KkJiUgEQ3OOeDTM72PHEd4i2lgywHJSEw3xlm659bmF9VhD/ty2Yz9apM45WpfT2fLH8ddDoar
NzWpVFJWfbivYyOivpmheUPMak8tS3XjD4C8c3aE9xFMwIgO9qgPKuy98hRb2xQt/z3BqK/e7TQ7
1Vz/1cAUOtKltASa1AK83AURkgin1m9vf8mqo7/cDsa0O1kx0q4zUDmpbOGgjrRQPKPYqAnVbXHc
HeOQTtPJCLZRu0+p7Il0+mkoNucrViLAKw1hosy6lUFBIFkIUKCJtm6jqeDgY9JWT/U9IogHXnll
7c6+XDUTceZZrcYmqBlgcAUiou+vvTcR3qJWoq6rRTFRZ458LV4FWJQiEzDpyFIJ4jAn2jYGxZDM
LEuIOt9L1vfOeo97V48eo/YsinbVPmRax5musJI7v7ZBxsclaEXX0nyx9rkgx4zMHX2LTvH2mG/j
bf0eOIZTGna0NbzOzskrBhnbjplRm5ffWEH/40Mw4wSkHCB/1b50CPqt6GtRMJ2/jS9v5vENtXPr
R+qdbIJoeImII5uXBFzL2F7JZGy+9GOjF2PIFB80OBbp6RhtVAdzcO5Du90MOB50S/mUly5YC4mv
5DJmLgzTX2ptgHjVaDaCtTGejPwNHKkqqOlrF8jJHiBJN0tole7N3FVMUsvPirQTYqJk39FAFDau
NRBx3htlQ6r22CbbsqbB020LXDXAhaYELWzWQpN7feE2oo7KShVNZ8VVqUCt3YmXpeFJYKxhLpte
GIdwOmeb2LZoeqLW++01rF3jKE79vQZGxSWQYVhivayBKD/p6PHUaNVp/P37QB1d75Efi4XcTliB
PWOTyruWvFL/5+01fAZyzPUEWoildAjaD3A+Mv44rVCbwUNgOjc72VMdDZIeQV1Mf+uAx/UP3NBj
5Viu5DGed1ZbTZUFyLOelmw8suMNUKH6NvAG1/JAMe2KgEOcb69yxTOChguTmwDxwFODbbpJJPC+
1xMKeZ38kAtoMrJOai2Rrt3kAfLrJWfg0crBXYljVK9qgsJqY4hTYIaCaRA1f+hMk8ZSQazsu291
tIy+3V7iWkrtSiijjYFU6SEgHxPAD8W3zuuOGZ6Gv5qD8hwBc3hb2OJHWKW52M9Pn3vxOpiENrPS
BAXaMKjPSRHa9RRu/jcRzOte7SYZMyEhIusw+6T+GafbfyFAAgcxaFGQ72SZmiyjaIJu0QkzQSBq
FBhfY9+WsJjOl126kMDcAqYQGVHkT9M5AFg9tAeO6fJ+fjmki0NIFbNTRgULiMAKKye2hYs2MngG
u2av0sUiGP/QCF0ZGMs5aCl4cLqcyD7agXKLWqBCaThRw0qbMZiULqQx3iGVUiOaM2k67/fHz5I7
ct7n9Ne5oGRLfh1655AcyCtaOmnu7J7qY07z4ztyxpwHEm9rmdvJF+SxiCN8hjj3pFF+DRg83Va8
d+CqFV0slnETTaqhpToVpzPQ0qgIBoM76jJHST7Hxd1SQsYtxFaEEXt4gwBGd3SHxwgjFQNinUYS
Pz0+Kg3eQ4ec7MhTlJPs7unDfPzYW+f3/eTdtoW1LPzFyX7hMTWENunHDNoqPoT34zZ77O+kTfYe
IEnO40xd3VeMOliwb2CU/NySC8NQo6wTZRmn59c5MZX3sOMGWqsXyoUIxrS12Iz0bIIIhFQoyh/v
5u05d8/jHrk/z3MOg10CSdviCf9kbT/eOb5+VT0vpDOWH4KeRIsNnKlVv2jV9zx3soZzXqsLxO4h
AQjED8YpXjuXcYq1Meqj+YwpJr/kOLI7a6TB2Lx3ldg6UoJ5ED5Gv99WktV1Yda1jtyEvhBwXQtV
KwC95iiZz3V19JNT3d5LINf932QwC+uKVoqKJp3Psfmz6HpiyTsh4M1v5i2EMTrVSv1UtGK4rrqn
irLtS8mpEP7fXspq7IZxFiBzAdcfmL3k6/2ajXLupLmYP6toe9MTiEQE6rs5EbzCBsshR+Ba4moZ
dfvJD4eXFMubisTEZJhjOSPiPfZI42Bc6aE+/x9p17XbuJJtv0gAxczXYhAlKliSg+wXorttM4lJ
TCK//q7SnGnT1WzVxZk5GOAMBtD2Lu4c1haff+7yvUNKa61dyOvlkD5cSL88Zqa7v8/xVGXn2x/A
+AdZudZleq6GR+90jUiASO6htzc/C8dJzUNklpbdWEVpZj/slWhd0KGKdmjK8mo6t6b4H0Z19A6M
oFbyEKgS4Cwfn583xfqtIj/73AzIYmYusNQXPGxFrKIlVoix2hhpAUf9J3VzRJ0RYX2YzXBT5jI8
tsVeDo4d7iQJxZOvFLbYIqj15zbn1emr3mOXEeerYPi9UINdD6Mbvf22M5yf1eZKlh+RubBj1KAv
Zn487mfWnueJpUlV+mKWRRRTmqRJRYPS9k764i1+f5OfBsRTS7KwW7uzXlc/jqvO/VwJxHxtbfsp
JrxmyKQ/uQFE42gjAB8Zc1vLXRCmfYb3Fj/y2eEiP95/X97v0ycY+asg6uRZ0UKN4/Qt0Z9UHtjg
1O+LAvCm6REYQKYxofQlFqv5tVaHR03NT1J4ORn59V9YbmBYUWQ5DPMBtfE7C13SDkMZCsOjX0bE
6JeN8pz31v1nmqqq4P2/iFA+R+80yEYVx8oArVMc1RTOWMS8HB9fUtEKHmq7czCN2aREe+SQpVaU
lX4KiI22vmwAh4lRdkGLUzFv4Ou7+DqLzc7A/LcZBEadA1FVLn0ypFXkm6kEY+ypvWFsoniunUl9
xeQmaaLi7JTnHEee7/9d4sTfBaBKXMumR7mw4s38XZHaXTKMUMxh/WeiGWKEyyk36eZxQCdh9oSW
a0xWxgpQKCvXbdxn9z75qXwTQ8A4dgcsXfwLC18m6VGaBvEwf7ROG9mMVjilYK8+9xxbNzV4MCbD
nhQq9eSiKwO4LO2UYKYnfcNJ5Ff+pA21YcxX/kaHURJfOYd92oHOzEU8t9n9vAJSyBwWNowbOe5d
ng+Zct4YFcEYB3VouHTAqIwUBGXflsr8EWOjOQl3ywWM6Vpw7BVHN/90FxqkAzuQmAvHrTSBURsd
9yzKqMHCpeVUpH9dmwMv3JkI7r+TYCyYr/fZtbucEdyvBo/Y69X22HPEfUIQvtNgXH9QRsMMcOrY
G0VnuDSXZN1bNuepJoT6OxFGp8QI4UUIZO5Hb0bk1y1GCEwLIy48r8Z9MMaFzwQMKSIKRVF6I2FP
JTvwNvN5H51x2X5f50VzoR+92veno3rgGGPO798YHNliAzfbhiHH71dIJTNi1osjx75Q+f+ukN8+
xU0eRhQiqcVEQAsKCqGb8JEZuq77zvsSPD6okR1RCYohLVsFHyL5YfwAahlv92Oi1fqdDcrmiEAY
40zHgKlg5N+Kmy/wVCtIVU/2PHSfiWH675QYPVfiHPVoGZSG3ebUmKfTW2i6u9z8uds4BZZ5rti2
3CFK48TkPJ1hK8hCEVwqhSr//PT20BKytu2YPHE080/zTJnDFgQAX+lRPUZhslitI/+SYyUEwxgw
zEgwyPB6X+QmwNa+E2GUZjBKcVbNs5ulfDrsALR1dQ+HYNPU1mG9TwbLKEiA0VVUdTmUOezJTKk/
bOkevAjK4bo5YOZlXZUkdKJF7ep40vlhTV7sfIn13CfMmWqvn8GAXSvdlLj6MNEu+/YGt2mZkbwW
M+A4XQQ89LP+9LyBx3CW5EEz1xf7xd6aPKH9iyH8/V3ZVdNKr4wgzECuLNHdQCvO21v/ylR9kWA0
8Cqr2GyjhXGrJEluvgAWL+adlZ1oa39/Nkb5jBrHgDscJX3cWI7jfIgPi4e1Tde8YvM55UyrcL8R
426vWqhpfYFHQ01vcHbOHB9pcXEzd42eTYEJUD7G0J9p2Hf+GO/bCudLV6CH8jh4jWMaj/fl/y9W
8usbMX5XaTOciE0rcHRKthtsHT+iNUtCt9ha3DmUP7PZ76wwpiTBbF0s5ng9a3MFGkTsYOnBJPYx
woSZYfEcwEQj/Ds5xqjksVz5ggzJ8LyUWBt8ruXyoTUXH7V7QHS5woKxgQUPnmP7S7z0+0nZ5Zpe
qLCLNAObaWAqbyuIoo5BscrlCOO0A/0iw8TNOW6uKljTRiU0J8JS3VluxxtsEOlv/BkKfNFgnHSf
9tHFCKm8WyenMjHNilqLahHbNo/FAhubvKSDxxRjMpQ+7JK+LPtH9UlBluksU/NDthZYgnvFyivv
CbmfijEekjqvtVyBiGQ5gMmCTXVaYbt+v+d8qolRwm+iyF43mIdSEQSUDsQQNgN9AEzGLmzTdo0l
jiXz6lQ8f6owRiPWysEQzgV8SYoB3Zsvefwgv1AfR05luoFlvXPsyJ9zTt85ZOyIEcpypAagmJCN
1W0qBz5lZ3GIcJw1eyEr9lGKbQpIx8nCDNsjWaLmj5Ve7A57us3T44ma63eWGPtRJZXYzXWw5IHc
G+iFzoF8+M7CzjAfCL3+3L+/C5yzXJPmXhR1HCgTcDPnlryOogAsUVWI7yEpWkPyE6BU7z/htEaP
fp/xYEXXZz7us9LRiWdsMLy97ZYo6MkEw0A6ntJ1eRpNNfYPEzIiyIjiFagBcxT+oWJofwGljCb2
pqPb7et9zqiq3qPDCOBZwVmetsHDKa5sdS/3f3yiAgZZGHHBuK5CvaQaDmXSZwOAJ1ah1/OVZK5c
46Ej3FBw0giOiDGC12h9peJwE9rXZ5QN0CTkFSam7dEXBXaMIGiCWa7FYKdADWkHs/5BzRGKB4AU
4dm+ScswosX4qVbqMQTp48MYTrwrXHQ7Q7J/5wUXHL251exGelOf//v5pSMA2xf3P/9E9+Pb57/Z
29GvB5XQNmcaLD97/5lofUtc57FcLBcoxK8Hs7Ps7Ta1UsdFlsdjbaLe+J0646U0va9r0cALehha
HpbnObbQL1h+d2rTrH4CLtF9d49PgsddCaI6c0en2BXF9HzB1XKaHMWNefZfa3LBAUzRCSWO0eMI
/M0Sj57XyGZZEgBn+VHb6UsFVVOODE7H7SMZZIzDZT7MkjqnL2ihl4Eod4fcqkYjo7PMVe/y+hY8
c3GTpxFDlxbo1ICopiUzDesMzn+MrGUr5sr6V1WAEW+MtVCMTNYyncJDYEtAM+eLV3O139cc8zqd
L36RYdcTL7iUUCT0CaMrESAKHRALsQMvapyMfAJL5pu0s/j6nVH+I3SeJdiK66925empfcMaE9fD
T4a3I56Y8PYazfN5WlKxSMlzSeq1o6wRVWgoBwPgyU5OK27aTX/yjkqxxeceULiAD8XXQlWKWBW5
epejgeuK9Lj0faM1nRmPuGPMRlWKTarE0CpkPzT5+QCaGYIX23Q/vT0PUWC6CDaixgQWgh4PouKD
MQu9go2T2hgdWh4qa/G6slc9ObpIT7z3+yxOx7moSgGsRNZx057xLWJ7VetijuxVAm7irjg+LpGf
iEti4/O5WAv+/OxuFT8O2Wln80WWkZsilGaFLt7Ink47HCPGFQIbQb2pbGlQb35ijrfAnLngoi3D
aypO9C+ognxRZ3KkCEP8Z/FSoy1m1uv48W2zJFcT9B+3Wx4611/CxS9ajAzFuF4VKANoec9ebdHJ
sIg4h0WNVgNsp43A+/7T/kVovwgyYlQGcilcaPJMM06YTcCwqtYC9a+9uuXQ4koPE5pKqVHhgAz1
6sLihJ2+DQ2GfedlYW9/2IiGbcvlcEd/8U/t/+KO8UOt3sbxlUbf8OQkhchgdGPx47Lgovz/JWb4
osQErGUq4PTcDKbtuf6lEQnasVxk7oBI/wV3QgZTdgAbxWHvL272iyjjirSw+qeYWtm15YWYUNHX
ZIFd18Y035XlPrDen3kTYRx1QJ8dbz7ytXUdyq1BY9mLZZ0Ec6O5O8xRV9Z10XD4+4tb/y9/Gntb
VQy1NE1pLvNm7HxrSWTU3M1bRs0bNJPoU/1dUjSBMTF11AHqIKTJp+VYOxqiH9KFE3lvKHKiAgP+
1mvbnZvm0bWAs+ZG1v78xCuhTVcHf5sajd2sh0nX0otGHSR033mMCOoxZFihfsB922lf/PW2jKVp
Z9pM0i5UYIFMgEXLzEWCrW85HkPlkWHsiy4FUnfpQEZPiBFi++zUm9KvlNTWOcL/oquvWFiryDLT
8Wcsfy0W69fVCnnR0bbJMnR869evFyywnDAPa+zztfnuI2lerWykz7hBz0nXpwtUow/AmKiZ6lex
T6vbFmD1iiW2nGcIG/YcszSdon29PWOWImxhXn1adMixcmvO3gTH3Ls8UC9qce5JNGORtHmW6wFN
oYdlafmEYp3eZ2O6YDN6LMb8tIFYi9UVbCQExcP9CbMqFDvvgC0zUkNVt7YZPQBa8rj3uCi102WO
30/ItmXjQvENgWaIG1CtTMMWfpmroObEdByzjgvd341doldJjCuM0BJUEhFjIVpdtGSNguzFPAIU
gtfC4Zh0nIb9TjDvr8h8Y5TcvLeSrmIjwDo8qEBwEsnnCrcVjvHi/lfkifwtPxjZ86a4Ypzp1gtU
V35H5nvYAaVDvmH9j4QYi1OHQtHXNK3OF/4r3D2uG7hHrmDcjxU1tkkbC9dEl64QjGevAAaKsRVe
o+PZ3N9iw/sc3fLxOyp2w7QbPV07E4NImVHpeN5s5nD5OKxDFomZuegNH01XetV4AsLxUzeXOSKZ
KHo3NzI8ohdipNesrOBxzzNP96MmHHn5LoMBkOzrJAVbGytyUfrYpafP8gXHNZBScOFvb0dx7j0i
Y0XCWuqyeQaJvzrWm4e9yc3ucXmINh+P590Bs0m9RD4+CDErjJgDScxYe8fk2Lsu72U5obDGFuni
CtlpRlXvYnmnt53z+ICbPXD6x722PJucYJindrdMYPQheykaziVle+Y6RUh8V7JNik3L+ZgcL8DW
6ZQoxj1p2uUGFG5ryRu9IMPZEni6zSPD5Ehx4//TcHEcxUUj3TAPxPyxQg8fuscLQTk6cEuNR083
BP81JN4GnW7/AYBx9xWbF3iyhbi2RpWnUqFl/cJCQWm3jJ3a+wWrTxcdeLPeHIvFVuOu50IZ9Csk
IVp9YFX8ncML79MwwYZSpFJQ0h66hfFt6k4wPr6w6ZdB5+2ZQ4z+2B1lZgtx4fXcwVuCFyARvD2i
buqv17c2h5f+5JWT/lK5+h0DsFCwfWFEUkFlu0ktQSGZ6saKe76uz8ZRKiHrpbzI6kOPhTfeqXHO
m7LFuaxN5kI7B5te9ym+XrafHK2d2G8e1xz+OHrZNNE5zmjYnP7YYPo8MRdLZyMvHIjiIVig/Uy2
NhaZOvKJASuO9HOJMzFIMcPs86UCd7l9Qrvi8c2xPHkzL63OHArbb/b6zuxfrL37eTxv4hxmy/sf
rSNbtqubWB10TErQ/g9AmRElY9zjjH84vP6lzPpbhm57eiNbcsmk+bWS6ZeMfmCMTDPFE6bWOFR4
4sIkQcjq4hwHbDH7k5uFq5L8sefNjHNsosQkLn2o6ZGQYGwFWXm00hYuz0rx8n72uN08M2IlqEDh
tEm3gvlGCtSkAAi+mC05RoRjENkRuEaS60alQCKdicsX64Aki8PiYXs5oHPPIUXj9zv26lYWGH3+
IGmSroM7ebSsTiUDZsjJD1QyQ06QzREAmamZnGdlU0cDOEIymQPWFsmKzOnpcKprAFH+HrVJM6HQ
zz2KpJ0JYBtrh4utAflAPk2wRbqNb2MIFc6y8UDip1MWCRfZDAVLdPpNcEZvKAZzXwuoGTbcZyex
H1XrA4UaG117Wi3hzxRPhqcjeow2+ddZWMUZvplCvKtrPCU/7wvFdNI3IsDoUo3ViDM2zCHp2AJy
3n4i6UPX8UzI6xa9sr3376RwRJBx0ZmkJXrj0xcky+XCdzA1RXy7P9zna1KtRlSokI6+k16k2TWP
aFg/WMCJ45nsyaLG6OfZOD44n0OjpKqk7qPFmdxaAhxDypM1NkbHRYl/koWTB5QuOhz/gXR8bV5M
94jKEI+nySrDF09skN4Nkh52tDoern/i02i4A+2pwHIxrPlrxevETZrwETHG7SqCkYnif4hZm7Mj
/HItHj+T5m5EggnTz2piGNGtyimb88MLqvxIUHnh+S3t/cOojqjI3wWtObdVGkl4tbP1hnM+H1fA
XxHA82CEJyjs+0LNJcZYgzLo+l7SQcw6nS7rlHidKWMy1JFfBX1XLt2qcTgU6Z9/jz3WPJSZCBg9
UEyAlJ8vCKrDBA0TV1nypJ33uRi7gHtfCKXpQC+a6FjUwUjUQkHLeY1mCdJSY9lh8fX5Pnc8IWSM
xAzDI1leUy2WL2SWYPeE23LivR9jKKTIKFqDCmG2jDZXzzCvmB/+pMFdjP9yRH66RvMljGyo3gxX
tTQMUHveoK6PJwSGrHUAABb+QeeJIizgrEBDBLSk7z/ldIt2RJrxyImYzOLegKBcAFNKgUo11Ek7
0zgWu4D0D786p10NK2kTJAihXfc+9elthRF11pwkZd6mdF7Ve0s/KkeBhO51+5kHmzFdyBjRYWyK
PPSBmA94YIn4gLTfph2O76zcY8Qrxk4XaEaUGLsSibXRxTKVzQ0dDwSSfAJdWKGv5vJwX6Yntka0
GLMip1KqCCFigIt1amy0ueCYa4JTFFiTQwuI8604WvdH9J4HOABLTb+F0cefAQK35QGNEIwO4OI8
1z5zPDUbySuq4s/qHtQac1OSwJ4vcOCGo3fTrazRAzKGRANDTUkr583qvMbZg0/JU1IS4GDfFjd0
PrkxFI8pxqpcG18QIg30btvTZ8t4mz3c/0q8uJCN4odEokyBhLNLbRS5WvILI7462aLUu3elx/vk
ODLBxvPAkc10yacMbc7WfJsR9cCtoHBCQnYppYm6Xqzpo2HKjhw+6CqCjWlle3/hOE0eIcZI5KpR
aVoBQhtcsF1GHDQd3q8zhqGIJVHSacHaU4FnWi3vfwieJb1dwhgFzmfRKLJKxM83ZreyrvTg+a9h
VS5NjxeiU6X4M7RQkUnJBj1wzdjsSMGEVBkjh9M/GsvMLdxy4F1cnKzQSV8kmC/hz1Qx1zOQcOae
+HAmIte88JhgvkY1YN839RG1YOR5s2neYksCYMNLT7IFLrFhGgr1Is4Xmg6UvphirLWuJ91F6kFS
fDvjjPD6wX5dmRyHOp17yDgKBTRZAOeyeybzQQ/nbdHQuC8lvblBPIZ5mZpg/wl7gHBDnPhh0gCM
6DHhw7yT0pquOj4Ov85Y3JFWsJucd+ORYORNurRR2Rot/VTAE8AY2Q67EktUG1Fvg2NNeN2I6WgM
930kQzIAtsxikSlVL+cDhQdtzJREFRlcCidCo7K30NIjz/+1OmJHI3KyjRR7e94A26Rojsgzwt+r
ftY2Icjvgj1ClM+A48inizAjAozsz0JVb+c+RSYl4XoTmjsntpqnJTkI75gEvC6OWL46P/FKMNNV
zBFZRv7x2FrQD+r18WoNJH2KFpizrWpEtRz+JuVlREf9ntllxnUmpDpu5z0/a/hqutXvyheOTE46
8hENJumhI4a1VoIXz/KBWITxF7S9ldd3Dhn6Jf4wtSMyVFRGRh33WS+hTO8OlocIx1oOtxlGtKyO
PY8hqkT3KNFHHVFCu6o7aykYiltgktWVSZzkI1gEypKXWt1aRX8nJbKzWaKih6U6QPw8DIWqH4kI
vGs5WlwCVM/zkOByC0X5Dh1h+27ttRi72Z7CEZHpwO/3w4rs0FYW1VXVz/GwlnUuCMGAX0ayw/HI
PbfDkXqRndkqgMWSGD7ODXpF66FzlsJ2uNpyz5GUyehixBBjNLr43M0SoII9xmcnyAJStWcSA8a3
XcoCmc9XkSWpnl+fnmbDQy05nb7k/AH3RfVPXAupDocspl91I5jFaxVtz8Af6TXUCH1bK3h563T3
c8QwY00GNAwvcwPvKkdLXcjIPDGbhfjr8txIpiCTqCTXxUp8v3qDrYQnlZfnTUYoI/KMkTE6zVc7
GYDK6WeUkOhhFfBc+XQmOSLB2JgAd6K1KoaMYq8YME+JB1dOcMRGW/2Q7KPFXcriscQYm0TJAkE7
0y9odT9wY5iWxzvral+Ia3IMm8ijxZibNsDRHD0CrWeL3nnIbdx+sfLt5q0ZTP1I8uV6XdiNo+6U
C8ALEotXeODQZyezoosKkO0K0pNZ9c+tDTd0Xx14DLIzWU1aFp2RUCd0OvmrZWTDfjviEo07WuKw
ctdzV6rjmha31EEl7455ZYezrgC7jnKqGNameF9eyWPzERCncH3ZBLS2qzze53Q68fgSU3Y0S09i
TBhdb/Ry0tkh7mIka9XJUCbjULrv2EW2h1NECu62UhtH47LexAnadeH+OhM6cbv9keMAtsWJbqfr
RiPmGCuT52peyBHUPLef5c96VZzJirvLdT/gE2/V45HvPRtR1cgDAj5swM9+yeZ1lba4C33/9TgO
4mZPR0SurT4UMdVu5/B5/5enRxxGj8QYjqLpzmVBzxlcrEaz+shMDpq8uPh2W5Li2dhgKKpxcx4O
HlfwGBuil7M8a2s8WxgiyCMLmCvMfqGwx1ua4WgU289ppMv1mtDvk/yIj8MP9/7zcUwR276RMjWS
hB4fZuMvHM1JOaaWI1zsbJWuJWUk01fC3F+Cxv4rQNnuM8CRrFu6MZIspZ/NgyIHA/4S2x/V6v6v
c7IxAKB+j0znbdP2Wke147TpVnQau15nkVOdTQBKYtR0fzRN+3V7WBQKz+BMZuxfgs1OWOEMkWgo
NTU4q5O+R6ZUdNY7bxd2OmUfUaHiN3o/uWix/pWCQaAsz503CnCwAKgy2ie4d2NyJwjpe93xDzfP
NSIH6JCoixL6nmfrUhNTJHhHVIvRmOSG2bwHZCzDfBZgD2sGy9BcyOmUp8fCjZ8H/xjycj6eoWbH
rJKZWl8aat4uTrXxUey4LPhAFPezPlz3/v6lxHnuBxK9ltLj0NJLuSlbYu75ZDgqyy47ZtdK1BsR
uVi32qim/pCYLfp32OfqLbycJz1w51t5+RCLXSskknBOZZDUXFSMbYJtBtcMnHfe2BbPV7AzU4Yi
xPOKqlSnWDnO6G6P78o7Gmq0T/g/5kTs2JTSScJQ1pC+BA2t6LnFVb7WanFKrAfG24Xo9coWnPvW
6haD3NGuG4DqSLuSKMkD/wyaUgPwkMOZ/KoB1QToIY7X4BhdthmTN5Ioz2IcVTJqEvmk4hn1v+RX
mCLBpRbdkNktnzJq20w0cDQFaCFW5swOyebVxN231TFyLC7+4nTbAqCe/yXHWPlGy/UGF95pI4Fu
FO4T71Ffyr8inCo0LHcVE/fo7jmu8S8f64soE901hTA3UnqUZNh5ztKZmcMBx+w/uRaeJt9/CsUX
HcbCV33aSu2MvqUHcM7d0rcwMk4RqS641gYcPS7B6WrOF0Eac4yksAaUZRH6IHjBOCTdf8OCJgXQ
pJEy/ArcCtbpLY7oTwcyX0QZYy9gJ6mRdIjksweSzqbrcGvzwT+KlgA4fXNferzLoX+x+l8kmRCw
FMo67AR8QADMVER/WFOoO4B8cTibdpm/ybDZYghEveFCE4/n83rTm4ODelG+6SN6Zpi7DsoRlhvP
o29nVDNJEeMZPQ7mOG/Zo/wjSYjv/Mgbm8MXT+nYVDFIhDqT6Ykq7A0FnuI4WD13l2SFWYPj07ZZ
SogMeOM908H011tS9kfszYq5L+s5pCTVLB/np8OIwxXPcrFpoubj9LTWUlOCW6siOckLdHafO32h
OiinWxwvw5MNxobkRhJ0aL7BEHtY9Yte7ovezdffMR1sbtj6UpAlys1EWSdxhSvaODL6k0JuXbFx
Epk11svX6RKzPWfAb1nnBfY+7/8J3PdkjElRy0WUXMFhsU63PzMLNqRar1/WcAcub6x2MsXXNB1X
LnUcOmWD/RJnVsWiiDEfWgG/DJcUHECaoAJ8n6XJAGtEhflm52snp50IjMxZbZ4Vu8xtBUfA4mVc
eGnNEcfJQXVFlTR67QhX1liUfiARlKHa0215Czaq/ZmbgC+D/Te2H6r1gPHkwGm8wFG37wEAT3Wb
8/mm9G1MnvE9mVLq6HOBPG6o5pjMCj/uv+VkN2lMgBGPuR/1ABtHB9DbOD+dD3VZu3SgF63NDML4
/jxz7hOcrKiPCTJ+Zq6lmdql6AcCp8iT7cKNHlzv+T6RKQkZ02Acy/Vay4YQgcbp5FhX4FPFJSdr
nixfjEiwUPpJfeliiX4Yb1Mc45fyF+Yzgsp85x5FnvLLY0I0SRtZ3LaZt3pE4RqwpuCvfOsBA0Jn
sqYxqavanIej4sTaqzExGpmMiOnX5ipFVxCrbKxr2zzvMZmoaJKiAPh/jv42Wy2ZB80csNMCHXPQ
sJE9r4kO4LULeNnPCoLVCw4/U4Iwpsfw04oY4+4i0JMiEr+cSbjPgIt6X9gmVWhMhPGJwfzSXVsR
RC7OyUO01thv2Wtki6+VQaJlraDo34G3T9cXzHhRcoEhbl6E/WrjP4A6udFX64I6UpXZACORoL6y
+VkuCNLA+YIMtuvOOSNK3G/ImN+qmylobIBdELM3FrDd1UdavOvBJcf6TYb4miyitzxXNUnUmZRd
Euezoezo9wNjp/k/RjDekv6FZzNu6f8frziixShajwWD1K9A69nTiPNWPGhuvLuiF2ddANdmHX0b
Q4BHU3WAEwinxq0jTz/s6A9ghDVJsEHXzfEHWKc3HziIyDBcRMMaL+aZUvLxozLyqgZpLqUF6HjA
fileguN9fZjUuREbjDTmyezqXy/4+TPyJGHZWLZ74WI8T9VyxjwwQtiEeQ4wjTneCtNeb0sSLVpT
ttYvGbZpzYbMlx0nUJwsfYwp0lcdKdkQ5Hnp56BIyxEnx5nZlUOOR+4OFI8zxiFfI7kTcSGGQjxh
39sAFXMlH+5/oknvNWaGccKy1l/nZ9StaVSDlU0cpJeJ+MIxjJOh55gK44a7Yj4EGCAAlQLTyQPE
ITUzb2E/rdzA4ZkKqh1/qC9iNAxN6TrWhBhiap5hz0qRQKymRzTsORqfLgwi5+WoYN0hwxYRDd+I
ZWEugwydZzpdLW0rE0yXozf3r57viyO2kFhdz4qvDxrlyNlkFnrhF/PBJCFC6vfr/2Muf9rajggy
BigIxURUApGud2GF7PRTsmTrjMnTTx5rk2Pr2ogSY4LSsxAbSYJXhCqh2hA+VEA1GDBC4j0I6FzD
vkZHwQPdd9XmKTJHUNi6Yq4Xle6XKiD2Lf9hWKyPK/dTWeom7/NRf3FPUhgTBQR6Ixla0PG6leFg
JeBl2M/NvYKRxfsyOR2AjF6TMU1RJCZVaeA1nxPU6TFg51yxz2iYi8ViC1373Lu6eZ8kV1QYK1Wo
dX4tE4iKdbGU22Df1ZEscZk9i9aK95KTJnHEH2OtpFAM9LCGIlgtxTGQtvlppsDKcwe8ecrN2BB5
UMss1mHjBRQd2uVse/aqX9vPDrXLknslh/fZZCa4aWfzIk6veMPyTXrB3pcskdomT/aiQIBfAwrD
1eXFHoV2mJqSWyGedNNfj8rOfhfXWI7mF1B/rmycFA+2zqZZSCnBzalh/yq87J95k8fTXmdEkrEv
PiBBMwHng+noGIzm4RVW8xNnIJ65H5Kj4zJjX84pdkXLSsHT2hTetajJzJZf3Pf7WjCVmo2smCx/
DwkwEjnL/Q56V0qLqF7MsE+5FF6MenOfzGS8hnltHBzDJUdFYNQbgbGuD6KOyePFsHX5q6HTj/X1
+4wuJ7Ugqq2K3y9tC/jR9FhG4/QW9lDv8zEd4I4YYfQ4AghF6xsghCF300oOwSrYDIKpNuSy2aPz
v1Uer5yx/b8Yqi/mGJXW2ss5nkugqQB8mwg2DjmjCf1LJ6uwJO/vXFSBSZlQJYixMMe76cxjyjjk
3PpU8i6ITH9mu/RJwV5FjVJs/VSYAWCs+SuXlIc/PI1q6Dom+lF7uwGkjUJTEWsJteHjvijAFID/
PSOKG85NcXm94EBOTxLH3Z9NUfhXPmBEllHn8DK0RiTGAyJV6Ng8Nl+eTLfxXIlrmBWqr/c4ZPRZ
qnGLR4xBylLfciI5mYXjI84BSxIvH2iwPtgvr70zN33ytFqtMHF6oqkNQhh0v97fgeVmbl+RS+1h
aDi+d1q+Ro/A2IAABf9Ez/GXbSRXgUXb4oAi4DLmS47u0N+59wJMNNEIgFkT6DcGa5t8I0okWJqF
+Sk95J5qc4hN+sERU4zF6eRWLcUzmELkecLVIxQTtnM84NnklacnQRFxsu237DL64g9hq6s9JQUU
HH1xknCTIkhsf+1SZB/XNQFuWxO1w6I/Vv1pXIjDUljvaDzk49z61KSpHf01rIXSwkA5Cziae7Le
Bk9qHMO8uf/wSQ4Id2PpFmre+6iMcapnWj0XJZCjXdrBCp3lYRnu9MxEVSyKLRdG0Td10S2ASgEx
Pq7oxan9My8ingwFvrhma5lCJ4XzJIJs4RN09luFC2H+Wlpgux79TXrH6/3fpVEjkjR4HpmsoYr1
/tyDcz8hTrkSYjJDDLKwI1zrcJXXhjtNwPmyGmOsAj/Eus0MBD15geBjnqLnshK8CBeogFfxzqsm
TZcLRgwyFkuOcSl0aCk9jMnHx37nugDz5FgfjuHXGOOTFNE1VzQQQQM1BYQo2rTc+jPH9GqM4UGp
XoybOqBnij3HcBTBtOHIgPvKw8TgmVKNsTrNDL5zVoGbZ8SjuKlyJQFw+OnSO+fZbmXmO3rH3sZO
O63FdK9PJwc6M15r2EuC1UHFdr4VAN1dLT/3aOX4pmpzI1OOHdcYC6P4TSXMLnjOBMc6rGgvHeje
JdZPzGxG/jczrjHmJZbVAIpNaV2Id9qImSm8F2ix44QpUax/lxN+iTxbrC2yrNayhDrpt2qRPAUb
ADAeAd/UkdmaV+2ZDrN+uw2dsR9RFqZFl8NkbWCznJ8ZMt7MA8ZpdHS9fxkhjzhjjAd2cvtkBnQd
OsQY7gak1HhB3uIYT/51xmRcr4ao5wE1w1ayv2roi2BA0kK9gHd9gkuJsRtNJ+pic4H8Y8XqVmYE
/tEazQKPa+fpy9zRNJ2xHloSJFIshwMaSpidATQVBeFG3MKbmeHZW50xHmJWnGexBFn3TtWmJZlb
EOARidx95smpi1HAwgb4vpxnWdri7fpFmBMEY5E9szXD9NdZTYreKi5EJdUa0dK7F0ZbozXva/Vt
mO/ekzIWZKYZuR/3EBMUe7AiqpqSh0vKZyuyAaO29EvTB9ix02EwVIzswNRdeNQAsQTNd/hISVxZ
YoxMMxfTRC2h9f3KcUrT6HEqHtjKsyU6JLiqeJ/56ZLylyayF4yTYT7kkgB5QoFyg4NRSyA8bw4v
OsHtMmP5zqFGhYZ9al3GGQxV0nGH+5bQjqKUshGVdtDOCAclK99IWBRcuNEuM9/jzTvSHA61KV0Z
U2NEeEARL28NUMNWDcmsyHzpEZ1wM9SpuuSYDBNxD+e8xVRKegsaZiQBHqTb/+T1mCbFYkyFkdIs
zKKsU27xDwb8I2C4AZwe3Sxug3xyAHtMiRHAvoznSeuDnwvag/WAk2/YazfpoCPyh0/kLAbOjfK+
1VSGNCJ6+6NGknFWMr8PFfqtTlYrgL91SHESkSC984SQR4pxdYo+ZIBYASla3D1ZBsoXHalOcgpq
z+/n0/8mhezGgTZH9eJCP5y/CI/SQNQUfV3abYh5+B2T01HjR2Qc3gUo6IFegbN+UWKFzHOwWazj
8gVmHQOiGFaJKXpT8Ch5balhxNi/FX25+DKT8eD4D2H8YRKKbVhTzbM2Vl0TUMeZcvznEzUDFGDf
nzkB6OQQjC7rBrI7RcU0HaMdYTpTollRIajGBjWk9b9IS5xvSf/uP+3XFxlGNQKjbmZ6m8F+YbcL
C/eAy3ui7RxeNMahw2qDPB/mtU5VEHlIsA9wrigC2CHBw91naNL5jt7t9iFHaqeFGAgIJDAEv+tQ
pKWrewUOPKp51OegLODxaryTe5xjktRqj0gWCu5Y6WeQxGAzoGzeNpKTrpRNsxTQiYvgV637PE5O
xY4JMlohte1M7zrK43lXAkbZ3fcLDgne96L//4inrpeHc9MU4Ok0rJOSGPsY0RKdG7XeeVeE5tNO
9LcQsms4Z1lNBKGFrD+fYLIsFRMBgDdygbzA4YpK8x1pv22uj7hSdCFQxaik+aMlmLvQzEtyceVH
bfV51F7pXdj/x2VYHneMN50pogocJxAdds+450BLzLFVeMn/sfYdvZEjS7e/iAC92dKWlVRGdkO0
Wi167/nr30nNd6epbN5KoO/DLGbRgKIiGHkyMsyJQ3IFrwqr9XGVM2rpHBRwBG0R5alAvPHF7S+x
byPMw8ou1ISfPz4/mcT96yHJ729HAQjfBKhAyxBH+EhebMSaG80arkwAWY1JdEkEI7qBeIunHHJq
slGtZR2pZLCXDSfFUXZWLLqpx3x/r2q0kEQ9SDoxkQMdSsGAynOMASoMT3Fb8BQwoGqt2KWgA1aQ
sehF0LGq8vsZE8Msb/1WxjGWvWv5bpyH17pC29A+eL/t92t1xG+SqABhrFWOy3UFkvYv9+77tX0+
G86vnyZe+iCxT63BVJiR8cpZw8ybwAu6oZLiCvXBfD4sqiIw5quKXM0TZxZWNVg6yHSdyn68lMfS
+79Zzg8WeK3Fe6iBgRxA1CSZRyPhd8NG05QJiVzwAGTX313JemvzdbLvfmALCJPb72uiiQKVb9Io
+A/KvE6nseO/UrQFVpLhhP8w3MZ8D8zYPYPHJv3aOfj6o77TXYz8lRb4VzZ7PLVuf+a1p48qQnER
LBSCpn65wQLeol4pu3wIeVTP9kfRqWQUwhFV85C4+TS2ZBETQyIBE0r3bxKpj9zyUzSOWN1xTR9Q
GNY08K0iHYyep+n5hLj6iZ1oWYl1v0mkTufUc3Ew+zFPSpFHyfavhPkM6RbmcuO1SOKbJILrC2vm
aTaD5DeBF/XIz97Psy1+PG+sbmNcP3APioRg0EK3KOuWklcuDFUURAPVYVA8wYW/C64LUcIzL4VD
Kebo9nDi+QA6HQer7jUTN2RskeoosjKYFKg8/VVHV8B7+mx4Vjxaw36DZTegxLbCp/JsZfcXu2el
Ddda3r/9Quoj9GE21FiJhV/Y7VCYwKqKI/xtrr3WAVcgTGOZln7IZFMhuzb1dzAy9qy+9zX4/PYj
qO9TJXKShTzMBDprxcTwLmoSrm7GzHCL2PsPJ198D+oCj+PAKGojh7Z4dfcX8TW7Oo+f1Tvreb9W
6fqmEXV1D/OM0C6ERt3OtjdGC+JxVGv903GvmJIZYrCxdJOjgakCRLQeVjgfsacEDsE9acnGYlaN
1x49334PdbeLCW5itSef2bbf5df5XbXBwwK2y9bsMfJIckZ732AkcNbefEupdNML1/hikwpE6v44
3UUnsQItYGg/yFsvOIxIE2AzV+hMJhZHoH2v2X8E9rTv3lnQtgo0v7863f0Sa0E4Gjp+xoQiIrIg
Xr3x3RFbVg2sXmPAKAnYb3gYzbg3BEVqqGnF437Gcfdjuz9vkJhgDrqtY9pCKerlIHahXHPdlyAX
afFUMoUAafHR4jDOgYEOC8oFOXPX2JexbilIQVoCMia+6EsoWJiTk+wKa94E5vu9G5amgtabuzQ1
CxtBaulddqNn3YGzyeoi0GERhCWPepTsdSt5/pvi1Tdvo6CsbIrZCFWcOeDpC6pXmPHCbj32vcUA
kS/QX9wmWpwEYJmA5f3TJJRm5gem7n9mdhC7YfFj8M1gtrnYxDoNYzfJbwwHW4lpv2lJQVhRGnLP
+7A/klG8xUWu/CFH6BKdC5d1bhi3l0yBGAYO01zQyKe2yeJQJ8C0/oE857pN6LEgk/zuP/xKklTe
0AVR0ejGJ67jumbQYNV0cg0zHe5U/we/1zTnb+y3kEPZTxsFH9aDnCfX9mMTWRIevcPELxmCVpFg
IYiy3iCNgxE2NbEeueCTXee+hrgNbotZ665FePjbbhSyI2PYKr4PMZ3V2u50J+19kDsezJ9b3Cy5
uWmPX5mL9MhMlqx64m/J9KhtLOtB33eQPGIt2vMv3w0+YnMerRQAxFzDtnroFsKoh0CnggtDMAjc
iU5jRbi3fMAMliddmNX8lffp0qJf0crifKdlH2K9CvSSzONeQCO74rzWHiuBwbIehd+K5iuKXEIK
d4/o6hXT0Oh3QfuFdds/1lJa37Sh8dqowQBL/F3VLFv85dvg05ZLTCl3W87efJBWl+j+dGJIXb1y
F5+LwmJdzKt0iIgNeyu91w+dK760d3b5+MnZH6HHXF+9VoL4piYVQmZ6JtSlBoEgJRDs5th15uWz
ewdWMdeOC6u4uFCOgpCmyXk9U4gsLKV6q0x3G5gpuN4uzPzgGgHjN7UoEOHnGEMIGUSVduuSLadR
ZWGw2DBVK3G4cxbtZ6s+fc6Pm0vufWqkdYhxCxAJN3D5y78WpwFbhkLDIP5D3qGFpf58YnWgrT3y
l0p+/ftChA4WjqxqIaKzvjYA47XNzRht/9yAP9P6YFHdrIdOyDvpeFnzgqBTRyJLFK4ZMKtyVXd1
aQ7H4ldyzB5/hptdm9iX7h5v3j0paDIsudYSq4oLudShGLUuFsoWcsPD/qW+IiEl7ZDIsC5oImQc
wJWUzTdR1HHgg7GOGg6iEjO9Cnco918+GEd8FZEX2lCnIPGDutR1iCjt433/rDkYlbtsUo+VL1x/
oi4EUWdAr/hU6eQJkUG9QWIyM5NPVIUwt0d6CEWn1k3hXDudnVwdp8QMusudBjzzzUdWT/PaUZAE
lcf6NBSQkJrBUVn4aaSFvK+oM0lGlYklVabNCoJW8z6SKOI1JuB/Mk2l3yRJ0PCtTk6be/Z7x0dT
b+1Zn6cBTSgYAWZ8w7WgaymOMq2kFPE0FRCXmPbb22zee2CfTs27xw2zY2j1CbqURQUq3MThEm+I
angDH1/ury7orj1/I4PhBMlzZvy1+rV+m5J+fKZI/OpK+o8pVWvMEAzhpX0NvNEBxerHKWTlUr7e
djRULjSk35mp5M94G2g435EpvSfzjhOcCLvad/p+53gY7/tlHnzzbmcSliFV3Z1spPI+1DNo0X4E
YCexGV93DQSWv4eEIAt/FfWaqwRicT5z6mbveecQ/L0/X60JrZCfViu6fzXEqy5lUmENN0mxkjaw
wf7lJUSS2Hy+24kb/44RPrFUoyBcl7isrlKIwenvBKy2isZTK/4IOIuvPUM73LYky3dpxn5NUoMA
HXY4+dfAJIvQHCO2tp5nogUcT73cin8BwysmT89apCGJaEgRBJIMVilr9qhFYm+Ij8cKB2Zl8wWk
c5h2LEZzrCyUZlgOsxaTLsVRVs163E5NA3EIovrDGFvxxjr5GGPb3rbn+tH8rRZ1EfpaUfQNcUzt
fEGDIiZGb//91Zt2qQh1/Yl+GoFwi4Mi9iha4UXw1Jed/I6995vgnjnctRpjL8VRV2HQimqsE6jB
UtzUtkt5M7mB5Uzua7XdtW8b5vj4GtMijtlvC1LAncWDjhEJKIhCdW5j/Q92EBHKSO+B7A6wSHV8
MHWnM1WHZdu159FSNIXjk5gEop6GwvVp8nAdY3ljMpgqy/UZLkK3qdeF3khFCZO2l8EGOQUaDBgQ
svpyXiiiEUUX8Fg1QznNWPOCAIZQVYLg3CLDlGf9APII7Ob7ccGq5g/mt1ur+S+/Hd2dLvXRNBZ6
AAPancPhyyFr57HC9rXi8TcpFHTks6jUfQ4PebLf0tjEnubggTcfeRO9E4FNtmOxwlvyF/+8/v71
SbpMOOpjKdUG7NnVpmD62zkjvRqoIKDm+sn4eKslAwl7M1BXkdFZQ1P1xHOtVqOSCddusmz+USD1
qrviwdJdFn3fWrepuhRFgUnftmKvGqlArjSbD7YRhiad7n43CQ6z1WwVgRdqUUiii2mL/Rk5fOPF
Tpx6I1k2eMsYj4PVqG8hhAIPdRgHsekgxNYrk/+pbi7ZMwOAyU3xhy8sRFAg0cvlnCY1Ps8AX9gE
zrUxK0vfam+CtWtVJvXLurf/lkfDRVXyYj3o+Eaop0l7YVM+lJlVVqXDGXaY7cfZ6Qezdo3EBrG+
WGJyU4qdonu4rfZXeH5DbRpS8hw7MyQkTa/7xsGoe9kDVcjEdBeYT76HGQczfz+fUUy2Y1cBvZR6
jV4wQ7bdOdVWLcxuiyif2ZOzCtgL21BhoJrlZadMsXAtdTMZNvNsIdU0mZ9qxrjWWSdFozDHqBQc
FQ5fIRft0MBY6SY8bXaPu6o0mdx7xINumZqKVZS007JogqlJXuR43MYgO+tN73B43e2YLI1rPXxL
DKAHYyJuzpDKhbTjGJnYdRlb8ov/zKKQW81MSIomITcBbguVXneudkErdXGBY2MFd5Jdef5WOueb
8SyTpbs1HrWol6F+In0kpvp423nX78OFcOrMRnGv+nJeCYhiQG98vFete0S75xa5rdoZLVKd39jy
+a+ujd9iaZKNMhWqFtuwhKtSbvLNnTUGlrxHWwVZLvJXBeCFgb8qlos7f/SFVvIFGBiNLMfeLUys
3zJ6G/n/PZP8bNVDVRlJJvDjoWmHsqcigXzCn2pyb7iio1p48J5/mlgntrt8gij19tdbvxB/S6PN
GIl+2WVTIyC5RIpywW58JyOqSWmjj4Aha/UCWciiIicjM8pZkaDZ8RgHtjo4sogm2sp9bN8uCdbC
eKwbaz0vspBIYVhc+7ky19BOMns3F63DDvS2zuiIBoo39sd8ua0h49NJFJDFdekXszQIV3fw8o3s
XnjGdm3m56LgK8qSmUsHSKg5e3powS+bYIPOds+aGlzH5IXlqLdWHsay1OWwnI00XeSgSIwxSHTL
s8nRV0P2hSQqTmobcBcozSggmfRik5fqVTCv1WNhbfWD98OykvvNJXUuiD5ZfTbruLkQTYdNnTIk
4tBCyf3b8c29TpWJTYqmlW5Ckye9+qcNC7ZYZ4AKouYkK325hbawqyJYfGVGj/meTP9fpta8xLvu
vXi/7ZWrhQewQvwHUejt8qGghVJpQCbv4YWO9rTBiY5GbXGe1ZS71GIn0Vbj0d8S6SRaJw25Fipw
0yeQ94QW+uVnr9o27zrrWfl1pP64zxeSKEyJ6//YUynASoEKh0vQ+al/RVfSMXeNs3L+db5iq2T3
OG64EA1CxVYdUL1ivW+Jm976IRTUiEUr16NAfAmsDvV96uag9Hv5+qiE4hS9HIyvyjg3NH+JFtR1
kcY4oS069923dmuYDdL2+wGRhrtT31GlY0hcfaktbE2BT1p3kSGNHTmpwj0WXE9fLWjyda6Zr2yJ
ZU4Kf8QmNHh9hqzKqV2yFOIlP0yWDm7mwsQQneCBxO11dJxnTwalEGZrsBAXpR/DtvcsQ7OcmQIo
RZRVNQxwfPID8bH3xlLvaxxY5ouR6HTLhSg4EtACn/kGdAaRveyBNhGsa/FziTsyd6z/1V8pIGp9
QcglDcLi1Dru3fdKscrS0+9sdKXGVvQ3DNvqAoRkKqwpCHejysNd94gO8a6LTMPCDbnxkW267adf
4e4NO9IbMstmkpUiIjfKk13swvsmxtTXdnuf25XFKWbrWQgS96kVHsG4mR4/mF2xXxs2bv0CCpWC
zI9VtZtwTbvHPba+HO8b6z0yk92WkMI76WZXmqL7+nhhTp0xQhCFgqEgG/W8DwBDRxv9uM0z6wJb
o1lZfsevf1+Ewn4vYHWr0OM79u4RvWqSW7rF42A4hoPOKbzaLsN7blm9t0MLqPeztx7OD5nXoSP1
MQSHDxg6vNnj7+96BxvPU2vzNA7eyHhQr2ZWsYZVJa8hNPLTXUFR02pcNfEEqbgNBpjT7Wg3ia1E
Lpeaw9Z42tVYt74/sfJLqzXppWDqCI99aLRC8CWYPylmHpkY+Hg58hPIF3bdK18dMVrPSkmuRoVL
qdRZroLUECqQDV2RGXy5P2bnJLCEDN10MuNorYaFS0nUKc6iVgVTEpFkoM9dtvLW6mHLneQIR+31
9jle7QNdCKM7hcCr3clFAmF7jCAFlZu8hffqNQvtbmsVGu6cytlgJVhm3zl3krXLnQ0OtqqZrHuP
FGjp07z8HdRp5kM8vIuaKF2HNndOJ9Mqd4TF6La+qy/ppRzq7ApBXo2ZMUNfjJHd31fWGVuvPM1y
zB3uNjKfHVus0vEaXixlUk+Wri36sJqh29hZ726MYgAatndMjnSWi3414ixgo5KT/3PRfXuRvFdQ
Dp50i3VTkwDk1oeigoYsngMVHwsGNO6PxwSz2OjYDQ3S1vrBrlmSz3FLGhUXxH1RqaEPaX5tYrp+
t+u9H+XuxPC+tTBv+YEoRDGivs3bQBCuYrLlzqhHz6Hlc6yJ77UBIXUphoIQpTPEPteJ7z2hNeke
rUnbs/nw7IBaCYxCezYhNetbUUgyj0LcxCn5VvvWthUQPzyiv/q+ckMF/bfMrMpa7LrQj27CGIc0
xQQ4xIFFyXDzPUYksG8GzRG3z/BqCVFVMfWkKrIoKHTsIcxKKEhgMLwW80YjadzYmt+H0H7coYQf
I/ZgZnDWIuWlRAqdWqHgwkKQEDXuazQRc2hYwGMSmbDTiWMUtFd9caEcDVBlOHfdQJwEVpRzS4ER
n24bcBWPFiIoPKrVnsO2AVG4cp1ZHZVnMO50VoSFt391ky0EEf9cAFI+82kc9dBlsOz0obDq2iRz
tHsmK9taVL/8PhQotUGo9X6E77PvfRNR9u4O252T+9OFsAcxK0Grfr5QiwIlTuLaeORk3FXaz/JV
wEKITLAT3kbyhMmbyPI8CprCsG9l7csd9u7b/WxWcAdUkEFvwHw9sNSi4KniCwMEBzBiaYOlaLYL
T3vkdoAJVoGQnJY/QH1hPwqWeBBEF3qrkIzhsb8K551oP5Kb97aXr2aeFk6hUj1hRRnVepRDDBLK
svdyfHu732IMA6tODw4qko/WPvRui2QhE80A2Sdc3vMJPAMMkMcaT1nRCWs3vtuXsYnH0P9oSJXC
ikGvO8ngIe7phTPlLboL0LFxWyUGHNFtLqFWja0QQ0QYm8MvHl0TVi+yPGL9ZkTFWCMz1ZpiUIgU
TFgkk4DxFy8q38PduHW3vx4iy8PFCPIlCwtJ2fmz1YhzIZMCJ2xwlNswUHGKMf711h+mOw4U/6zY
7yvo+tPZf6tGQdPYjmJYNUQMRjdB6zebpYvl2shV+RaruYaAwS1ZFDBl9dDrGV4PV5DxC2ff3DEf
fevu8FsbCo4isVaEsNII9OFt8nKsnOMYgtRXOsov2X3pfW7YUcw6uP+WSeESdhzV4K+HVkg3vtSi
2Yam5qQ/gtK8IF/NuBvX8fa3MAqbZrFVwzaFgkTYMdrePk2raWL1X6dTeQqTxm6I40SCLpr7jlbq
83mbb0g2HH1/Bfa7WQxxq+HzQhwVt5S6PPizAnEcoomXwSkv6b5+ApeLzRC0BukaiqOEHFlG8ybl
F/wQ5umEbgyM8dr+60NmI7GPuUWGlLUbaimF8oQRUwRJ1kEKSgkGkvqy6UgO9uExtFntKVzKoZwg
TqtBmirI+dojA7KR6xb9sJj3/fEDi9RZzaCrzakLcfRFlYgzaPgziAP3ju0GiCeu7r1mduhhOU4n
NCto5j0ZZTDPzev0UCrmgzMdaixNxUjwJj+eqmfwHd029WqSZfmbKM/JsBK6ChvyQUf7eMWEvYl1
sGgaAiKDjPTDODDOnbyGXUuB1F2mjFoiocYuIvoQvWQy5TdEB9knKgyDc7w3o+O5sFL3uj2fQac/
WvETcnyKBYb2zEAjqyM4Tm7eWaidsVj61hBh+cOou6lURk6sC/ywpxptIAabb3AN35YCqItoyrui
G0tiavfYWClvSt4/zIbCK+s2Wk1/LGVRt1FvjHnDk3OKplUMDiIDktvbKwhv+def8bNqFtsS4/ZP
lc9qQWNZkfz74ikgt8Oo9MTHJeycN+5S57a/rmYjl4pRACRmadhMX19p//IWYvnzWXMO8NYYm+aZ
aYm1W1DTDEM0sI0O7AGUFbVW4KcRIcu17nbgcxLdlnw0PTnoGiOIXY0ol6Iou/V81045RmKue3AM
vr3lNlhtHMPLbEwuM+CVpRVlQlAPh6OSQxTvPR3f5WviMnB1tVVnqQyF37PSYuw8hYTy0juYLCCE
Egw/WL8ifn8aCroNQtCvBRBhE9zAwtYtGnTYPbCrj4uFKnRX2ziXshQbPfFn152O1/D+l/mTdDhh
ZvVz2mxij/V5/gsk/6sa3cE2gwNo5OcOt9LL0QXnIrDQe0CITAb3WBmP1frOUj8Kjn1R79VRgH4g
xrgWp8AMdmmI5noTtUAP6xatS1mZnyA+5x5IN/MHwxdXc5lL+RTqkimfeBYhf/LQsQBQRLMqXgGs
u5e4Ax0xL8VQ2KsprebPLdwFcy+NGRxbUi9h+OR/Ad3fH46Ci1QH20RcQRekQbA120w6kErGZuba
pddau0+M0Z0+I2wHYJyFtehvqRyFHSVi9borIBfuAozXX/sN/968s8SwbEjhxjT+B3r3tn56Mcxj
96PdyC260mJ8NTAPe6R7hqHb2uttqRsFJZkwhqkYQTcsPThi2V9hhj9YirHsR2GJqvpJWZLLsjDT
BxkVkK/BNZZ3rAc+/3oHTdes1HXS6RJcEH6uuNv3ZIepgfmAcM+wcLzD893O6vbyXtxjRoJhRYaG
NH2zmiscEB+QsneFfbAzrMqN3D2oFhly1m//3zpSaIJSsdgJMyy5RyVzbM2BI00UNnJZoNB8z1pU
w9n7GFcnMRY+QhM5z8bI80YH7QhrGnqPvogKsfsM4xg/H7zDqxM6X8MYDfOhwjgS9BgrXyoTStPE
ruNsu1u0FoJ148I9kP5+MFYzq/Gs70ghTDLMk1ZIsC9aM7A/VtpgD3tjocv/lexqCFx0dmEH9e2P
yrqPaKrnVNRKZDegJGaDQQOJu/b6ywNlzsHBSD7LpKvSdIHXFUkW8KJVZSqANOKM8xOi4nF2kSJC
t4FZ2c+Kt4OGaLs1GdqtmXQp7w+TtrqckgcQmPB2SB425hWt4fYkmYp1x7s7C4OKBhphWDmctSgM
08+aqEgkuFSE73qKaRn2E3Y6w2nd7k1Dg3rJOvZr3rkUQZ1GJa4iQWoEeKdt378P7oUBzqvB0VIA
fXnPRiAqKQQg50UeGWjLwPsZ808OZk6wz4ghbw1Bl+Io1+CKvmq5CCbTa7MP0Gv+iyFgtcd1KYFy
hk4JR4x/QAKqxqjcvZsZiYBAInjb6ZhyqBsbdGS93/WQg5f9C5gzQ+vqaSeEPuAvYIgiP5mOfJYq
Ubd2GE0p0lxfKtkAxtQVPLDm4SixMmqrT7OlJOqq7uoqxF7ZmYATugWFBhTtckuQPzR3YPa12Wz3
a8HBUiJ1cetaX9RIquBzVaZ8RUDHvtEYx5TO2RRtGSbKABEdadBD7IhoHBnrZ/RInD6fbn8rhn/T
VYW8rKRYi0YYcHLCyNUF9kLodbT7F3XoSkLBZU2R+fhGSuvw9VMSe9pohpxVR1YlgE1SS23RLsfr
bcUYQEQXF4p6MvKBGBFsHTFoqXYbi7XNYTWXt/AF+t5Ic0wj41yRjMfLi2rJoKkEFB2c6HqHrcxM
b18tZSzlUVAhd0mi9wSM7Bfhhf8szHp7j07VzJMHa8Z40WZXCOZjFZqnywfzqLE+I4UfSjPL8zAR
4faA3U2EsZGFG2uh3FI/GjfGakpFHp6C0Ynm3FhkrVr2cLfBKll0OTM8nwWIKoUd/eRPYhoSD3k5
jqBmdK+6ffbM0Xv8YIQzq8mJpWIUaDRljq21Ek4Z2N2lTfNTef247e2r8ehCAp0zmHusTMBuaShz
xL0rbSITw8GXM5k8QdsCOve8y4Blq3tWZZcB9XTiIFfGeRZiGDHyTsxmSBa80zOzgtQnFd/hrz/Z
ys99uEW+GtXI/iorVpqC7g5pHmZV7b9Eg//iFT3OFqa+rnDB152CvBhWmoAI9j1wXsHZ8sOxmi3r
ZmZAMD1AK4F6fNRiEtHUD9HDhcUnzUIpeogtEbQ6RaMO8fMC8UXiZJvGPJpRYEqBKffgi+8SBAGs
08y0IwUYZZKMEighiEtiy/W8CW2yuPsHlg1vTujc+R+PM73wie/HTJ1LnADEN0dXsK8V9g0r2BS+
BVR9sKCKcUfTO558ZVCqWPw6b4p7fAs/glPykFyLLbDq/8NBoACkVMUgq0YizkaQ+HJ84r0Xw40F
KyhM/4yCWIStk7chhXX46OSBVvszKGK/0BiZF/f+7MlXz9ntvgb0mExvjOuFThdUeiRNuQYNBzTV
vByPPsrMhbMxYufE2n/BCA106o1SZW07y9LXt/MfigPSA6y6zmplfgHHdHqg1wu0HJBnENji8VgG
o/oralsXlAtYd8tqNnUpinqhJFlVTnKOY4aeLhCT4W2O9G2AJagP+sE0D6/Yk4JtPdjVQxYDsaiE
WOBCL39CN3EYiAIUBSGEm9r1xvMsBx1SeMGQzgrGI+aLOfnGy4LOC/RK3CvJBHGdhUQ1UuPYED2a
GLF88MznQ/4Dcddler6kp5Iw8zMnzlZJHJbGpiKUNNPUUdMgPzFzdODIth+Zn3gEMPRkBQw6FZuA
dSbiOIlgJ2rrmROi156Vnmb6KIUpk8pp2LJEfBRPjHkjeY/oHLGZlzgrNKH3OQlIdUZCBTm1+4Lm
Ebw7rykq0b593rambJsorlqOtUk4i5WMYLmLQSU8enCOzokE0S+kD8d932IJGm6FcUM2y3rjyXc9
1RyxM+Vg3WHwwWz23OEjHUxWxocKbDHGICPjgt4LRQAvOIjBvydeZtHImx6X/EGOLy1vS9JbHO3i
x9uATcEaJUSi+z90XlPDktPjgxH84OqjNE2mqDrx+EsIhg0nxWY6luZtkbQP/SNTlQwRLfSiJtC9
GbGfh/Ug+fGhG6+D8sBJtW2gE1PTdVeakaJXeDz1aq10lELSrLC1srxySj1vdmXG4nhdNbLGa2AG
IY1pPPU68jksiUIRMD5EGVkSFR2LLLZGv7USnZUUJZi6gKF/1F6IokObaeiSLjHiQ8yHXsPXZiMI
3m3TUlHhPyIIAZRoCILBG9QlNRllOKhjmByk5iiGuq1m2NuuzhYojkxOZQRPq8IMAUbTJQl9z9Qd
Yuhdz5Gsw6FuwqdR3WEW0uWCzuOSrV52A8NrqDfDP6oZsi6r8EkRfAffT4MkaX2bGJDGZSdfS6w6
36WzZN223+onMnRsOdRIqpU++vVQNomiRckha7k3JdamB17LQsbq8TWXgzoC1seJuqbQ11EYRpWS
SGVy4OfcjLOjpvBgVg+wNDDvGKLWjIaLhRdVVVPlPykCjdkv47hODvJO8K38rXi+ba81F1j+ferG
GZSs5OKhSg6aYPOz5OVpaOvptCv5whnS2L0tbV0bXTd0FftTRJ4CZqNKeyXvgFUjr5pZMZsoeFt9
njE8jb5Hv1wNTXz/yqFcLeengEsEOT6k6SEpGjPkW0trnqsgMgU/c9H+Z47lryZhAeOqY4gGJtcU
MOwrPAX4fZpmZRsCi/J+1wyNFVbPYfaRzrF9245rXq79lvOl/6L1pe65olUCAFGe3dfRfRM6t//+
6neSDEWQZRXw/tVzuPj7OngN/SaKk0MlgPyydox0FxocQ4lV11sIIf++ENKHRRKJFY5qktt+8hEa
6UVI1MbsuN3Q8sfbGtHhyD8usZBGObqfIS3YTQTrJjfncjNUGpPM272WjacW4mGa9fuUv6jpbAXD
KWzx/m+qbWk4cyjaUfCW1aes22q6ZQhWk555NG7xWgtqPuV8+5eu3eeaIomKLqm4KHXKLFEu+Goj
w/Y59htyb6LKOUr7wQ2ayXHbRnoMEsajdvVjLwRSltGHRo5U5BgPfO3brVHacYswd9rdVmv1ay+k
UEdDC3VtjHhIabtfeZA7XLLhjasS22k5MBxr9XQo6ImVQdssgS79u2NJ4RRx4wR47jX/p5Fs+mb8
eVuZdZP9lkB+wcJ1wTaIrXhVkxyGsnDKOottyS+tuFUixkFcBRQVmwTBDiTzWCn4XVCYNXrUiG1y
MOI3P46sZNgNfmfFjNNBJ0X/OR0LOeR3LBTii2gIFA7XTJbuxn6w8n4/Rnt9qLyy7p0ptfz0PRQf
uy63pnFvDOVRi4NTWzabfEJgXTQMA696y+L3UIegrhRRaFUYeLS1MN4MinYpOLCKVZ0XtEhh/cXn
xNQxL2IXgY6w9rv2SV/7KtcXOHJGapbVru5ncygZB4AcIzp41AzEpzKvIQTSqQOQg8tjmMc5OSja
8FKF8kmKGreID2phd5XqohzTMmIhuuPp66vqvKwZ+I/nZYU62XOiIxjrITLQJWvgNn2286sXTuss
pdqrRWHLcmfpDaIWzN++3rbpmuciDNNlTGCoaGuk1C0GY8q4NIds7oGb+61RtM6YdlbOd4xX821J
fzyAVJlruJrH1xPmahfmnKvXp8FQHvByYfgJSxIVvuhT3GqqCklG2u4lY7pPg/bIZZ3FR8nI+Hhr
EPPbfnjzf/dJI0myKOTS5BDNmH3n3mr9Ycx//MU3An8vmusJz/UfMsAwU2QZTlk7eLIc7oPmmBSV
lc4NA5FpZoV/PHEhSfqujVJzXMCLPc7zpFtyNILNRnMM3+bqzBYa9SMYpmM6gsw3yx6mWLQyLT9p
afEQxrMjzPym+dF06WMS924QCJMpaF4yvIbDvJn4BvtD5HEbcu1sCjpmOWaeFdatHyTJwENX43VZ
UCh4HPIgzboIPz8f5seY7G2PvHr6KeggPVashkv2nSLfKZm+D4PW5AWJgc+rjqdJiqCRgEwxKDhE
N3c5iLKGw5T5iSfEurrti0x6kmahuqu5smRcO6vOh1Xo6IwRecUwqGtHUNUxFhUZzpc2jS3zneq2
OXqqhrISN7d9cDVW13Vs4UaiBK82utjTq5MkxRxkFf5Dz5XerOmFVaTlRVO1Ha9Pj3pQO6rfu1LW
PNyWvRYoLEVTXtmG7VhOlZAcUsEoLE3pNWvsxdK7LWXVmLqGcSLyxpbogE6cwxixngLgR38rTnLX
HnmQfNwWsuYhyBhI+E/BvBu9pmj2ecQjhY/wNm+3s5Zvw6TeJF3XmMhrMuaJ18xmCITmDvPSGIek
op8ikZpKyzk85MXkoo26JRZNzNBnzWhLGZQHii2Xq+FA9AmQ2R6P7ZzbzJh01WgktNI1mZcMOout
V5mYKakBVGpHNw3eypKzwqhz45h1c6yabCGJApDJwKdQfB2SpE89z02+/7z9/VfttRBAIURZyX4S
BrBXxHtIx5lJxFvMEIZlLyqe6EIt9jUNWrTcUUqRJKqPU++KfO7+hTLYu6DyiJMQv1BylKFoW76E
MkZ9KjIQUk6Pc/x0W8bqF1nIoOITP9CTKQ3hxDn32DeRBTBguPCqtTTCXqCqgq7R/G1906a1niXp
oUoKMPK3XiudqqR1ApX1SqBHOsj1ireOZEjIgvIGT7/XZdQJq9zoADFNNJhiiICO45LBFpTeEMxO
DJJ9H/i8FaYgIJRBiitN/rFL43qv9ElkFzyXOZoCzlydUz9v23nFMb/9NMoxNW4c46nBK5/va2sY
d22qmoPOeMKuG0ARBIFk/Xjg3/f4ggv6rBs7Lj7wQmAHhbyJg0d0BFcodRf+Uz39P9Kua0dyHEh+
kQBKotyrXBlVezM98yKM6ZGnPGW+/kJ9uN0qtlBC7w12B9iHrRTJZDJNZKStj0fJ4DaNKifRkV8I
0gFTvpV548zXVrvMcdXgacg6XIXL70gMmROjRJbBaCS/kzwrUxy1fPn6lp4LUS6FTCwyacohZEJq
C/VTLzEzuzPIxsu8or8U1QuKt4ngWf5orzuLCfN4TExDL2DmU4waYijhjK4EVVaLrV1bk2QpyHcg
FQ3/RpwRHRZa2+gSJOE7vFqK3bivfNkItGHLk1u0TQjCqKXKiIdUtJQS0bJEYKbtpA7xNDLiiat0
9GgwXtqz1H5HMqx0eFJF3tdP61ykYGisSi9ATIBsxFSmdhVOjzlNMT1Qdq+LWd1DHWO2ZVlTiSq6
UVkDHqJZnnBagzLYGEfa72u+j/s7Tcvp12MThHUot6BMoSApsXzLmWaE02DWUQr7TKeXbp9rz1s1
rRXjrBEQX35M0UWcJgiQGc97rYvyUx7rzGaaojmj1WzFxyuX9UKKYJpIXtVEZkkOn8kfUU/OYDa7
sdwIT1el4FQwAp2Yii4WC7S6qWV5TvNTKCOtOD/WzY3Z1Rue7PIiCnoNzuF/hQhLAaAtKcyowFtT
GiAEGLInMjSaG6edaSe0zL1O6k03ndONCHJ9cch1m/DdZSKyWaZx38/cQpadyGPikrr1ym4YXKP/
egCE9f0rR7DvuWRFic6xiaxK9xZ7jY3BtkoMleUbRm/FQECQiWyJrmkWOjEvVXtoajonTZOfQDay
D4sORoLeKrmy55Is21MWH65f29UNVJFnJ7qycFUI8lSrb2KjYfmpKxQfgbEr9X/b3NhQj7X8Hoa6
g2dc1wlyouJwT3QAzEreYlnDGMGIy5Hd5blnZOQmljN76sPbwfw1pMZb1IVONx9jnftZmtvZsyV7
Ulu9mGxr5SsG6+KThJVrVqyFyJ/kp7HxOEKijO2Xd4z3yUa4snqk/679E7dTyc1p4m1+4uHLGNK9
3A5Id5UOG/2i/yqgaXHFNIJhjpaCUB2hhWC6YqXtsLVVfionqXvtizw91IMcO1ymiiMVBXswK7N/
ZGrEPQyQSl2AFX7SgaYPNWfW23/QLkzb06lqUdSLhGujF3JepjO0S9GAViZg+qkM4rIs2nh8RBKK
j1XLxCAgbQSBFqAOl9fGBMnFbEnY43AGjgLJsB6GR2MNhk8+NErok7TdhbTfcao6IdnR7G+BInD2
lOUPY7yh7GtX6uxbRG50deZZPipQrLRFVAdYQjyWXllsuJxrWnUuRfD0NFSgy4nhnEn2TSptSm1O
d6r2fatqvoa1QJz9z9aqgrdXjkWM3HyNQqbdN07X7N6r1pkUW83t6cmo7D50/4YbZn3tbp7LFBIj
VG2LVjVhLkilegWqAEXaOnXxggLnhsO8llqD3w5ziwYkxHqix9yluhVJBKfF6wejdVEzhUGataOc
HpTWjaUnyfAy2Un50/WrsZZ3uhAs7GuF/khZTgbs6xj6Ej8OvTerdjn6evdRECRI8/E637gpq8p5
tlxhZ6u+yaPY7GEeUt2WeGuHYbYdD61K0ZDWRaZONlRx8EHUYjYAn6Ez+Vy6UWva1vAiDf/lBqDQ
DYwTQdhpCHeet43U6BnufC//iNVmhyGJiEfmSrLHfGvanojA+zAwGhKwcDHQwIaq3qWBUXRaSJyy
4mTS3usU+QCUzD6a/U5/ssghHLgX1Z5W/0i7/3BgOoF7QxUVsnXBs0rgv0dG0hansLodIpTeBtPO
t4SsGZNFggHQwAIoEYRojVzorWEVp8bQ//QDeW4r7o8FWA2A3xqTLZf0k7cIawL0FlWAjyEqsYQ3
ahqRaZbSaAyM3EHJUiKyH8P/bdGwq9Jd1I4be7gmD0vDI0MUFL/E+A4EUnk6Yg5RoPRW+ZsZSePA
5EVujNqez5n2E+Urc1+m7bwRqHxWG6zUMLFG1VSRNxfToqTWQ8x2Hoag6/X0vtDi7HHM9G8Jna09
y7I7otZ/enThnVSW8lOsa/rBUpmyYeQ+HS++ArZN1XC88Ao04dIPrJ36TorHoOhV5GN/MKbZuVXv
rCogKPRfN2yfbDfiZwCfNITSJp58i17elAZI2SrKDBzueKvy1MuodgNAzD5h+kZk8/nVx7WUgVUA
TA1B56c8Xc6iOJsMiOre6HG4kRzDSV6il+yG3qe30rF5KX+1v6bHL68PQpGxRY4FGeJPz7s0j0Vj
mGMwAe83DaVjmZmnSGjIjrcQKitbiSCAUgtvEy6/GOdOc2v2ZdFNwZhx26qPOXjCKvmGZa/Xl7Qc
yUX0hn3EbGJ1odVCDkuEyhpFqctT2k+Bkn6L6rd0C3uxdg004BaR8kBOlXyynhZKa4WamWAEa8Cl
bbymMnOAX3PSkp0wddKNGbz8ynBm5W3Qzd3XV2fhDxxQZHgQ1F8qpEr6OS8TawwWLnmni8BSXOT1
uHHHVs5KB/wTFTJ9yUmIri5mcyRN1gGc0BLN0zvy0CTkpmyb1G6Qurq+ohV7ppOlZgPVkFXkdy9X
pCgzm+s2wnbqFXc7rtcur4bGZaVS/EqMhJxKHMceThTxrkv+9LAbZEmKI7AAfM4CRuhScjwbyTQV
2hhUObdjuVvUsdY3gu1VIQaqSASoUIp7fSmEqFIp50o8BSQL7XaZMCDfKMpXXcxlJRag0XgS4ECI
Eekkd0TN+mQK+vw9yzAaAsGJNTjmxoatmF4kxVB1ox8oBDGTVCoRbfqaTEGu/zYkX0NVLM+P1Eoc
E33d1w9nUWThGuNqLWEWxRQoYM0u900DiWuYdMkcoLCwK6romc/FcVL/ok/OURRHbl56fdxwwtbO
CiOugA6CCYbDKijEODCpxqfABOupHdIHZuYuciUbK1vbRZhbw4ApRGwrXmELmKO4TIwpqACQySSv
atX3fKpu+8oIhpxtnNmKOVzKiiBmME1kg8WmxpJQEJg08xywpG/ezSLvOSatzubj9eNasxgGQLUL
8EHFqcmXx9WOuV6mVMN45LilbqVbsBmqpt7xDNa+lDvlx3V5a1bDxJOMf1EhQIngUp7a0cEKDXUO
ZFbsSRWosfSbN3ZjZH5bz36rJRvez4o+whdYsnIEMEJVHKfQpr1lZDQmAViyvFiePZYBQqW+6u2u
ULyRuqhObYhc2VOIBMyJWhpGziiCZez6tJWKFCLjOvY7q/Ck0Wb1u1pv7OWKQhoyohsUe2Q4AiJd
2jQbSGLpPQnCVq7scErpj7I0Yr/SY3Mn5TS/I3NY7758gEsZBLBlqprLlIrLA5x0LWmZocwBxk+b
be+HeZDJmm2FGsLG2C7Y/rq8tc08lycoTIUYnGoMCqMlduHNodft0q2nbG0jz2Uowpqm3GzCks4B
1w5G/jB0g2cpOz2/qbp8Y/tWTBVQEEt9B8hsA6mxS1FM0wxWTsUUAEe1k1qgigvuNUO4MWxtZdcQ
QsEaLrA3SBN2rRvrjk20moIJXPV2EjYPI/HSngddtVXbXBNlypQg3wdjBVzQ5YqKLGsSVjC8YZWT
ddmLRAtia63imlq04dWvbd65KOFilWiRVHsZonLtUc7QVwso37xhEFd0AXg9lOE0nBIAioIMDeEb
AQ35FOgYCSPTO/q758BDYNjuVr5wxcLDtKNgAEOh4LkUtK7ACmItg+kNK9WWgDBV5vfrd+dzegch
I5wzHTnvpVYlXlapixV5pDIWE1UPZXIfRnuze67IoRkSj4MsITGOGXm+LnXtlNAUBdsHvYPBFVxd
6ORcFLGCJ0WTJltK0F6nZujJj/qH/yCIokyB8zLlT3cpVVM1GgysDuoQhbWbNojk0TR7Xcr6JmoQ
sQSvkCNcWVMfGvQL4pyqEjxF0t8s/Dn4yR1DdzWXbqctlMzKC4mSC/xbaMbyKgvilnkZiSHlcwCE
gxsRgFULW8qMXaocm2k6xqq0scCVCwyBiBpMgp4r4IAuL3BIyjnO22oO6KgBjFuWL0kMwEQIjIVf
zcrvje1c4nzBQbSAcDN12YLfAZmX4iwFQwX6sZ2DuqbDUTWGzB5RNXSMbBj2FVqm7Imm4KFqYjPI
klHdqyRhd7qR642dTFYXZMXMNl7slauI0jucIMCeQYMldmUp8ixNCjqjA9bHBD6qlTq8rhr7+tJX
LgakQIMshBUoHAtPJ9LHLIrqfg6GI3mY/oQbP7/i6Vhw4SgB+A1ILjFJ1xEzoqQc4FqFxg4N7Lb6
aOa/cyM7DCGIHrOoyw7qWG7c9hV7aQEbgUI1MndEF2t3Ug9TohsTtk4f7bBlLp8eC4anoJ3dfv51
fQfXYvhzaWIZa2h6hRaMQ1ePxlv9isnEzDfd6c3snfKgbElb3VHkdPAPjAws6aWqhmMNHW6xo43R
BZVC9ugg3Neh/jz1v/P8Tgtf0NV0o7auMbt1FdTEU4b0VBdw+iKn0B4LEpN9om4Nyli7sEhdGsBS
4t2A9bv8rHjWZ3TUQo9U9ZEqN+mQ2nS+TYut5S/Lu7ypMry8pQkTeCpN/TSPzWxUAGBhifThhVpP
Bmr2dX5TNn81uXtNE+qY1l2oH6Xw6zEkBKNcR7E+HUnDRefOoBVRMfeZodU45fZXbXE7gntrckfX
3psfsWbH7RZw9PNBA8QBBwavpKwgx73c3DOBE9HHPKsbOJmE3cJGogDb4wSrU6+g3WI4pJU8uLk2
bZidzwZhEbsgSBZHAFXpS7GDNWPWaAdTqOffJHXXWU9zsmFuP78mCzwFtpYYiFk/tU42fY7+shgi
SuZNU+JOg2pT69WaZsAvSz/8Ms534TaDw4HmRiS5qOh49kbeShqFOSC5ouxLisovIpj4h1wlGwma
z+X8D1GWpSKZTJCcFDy1bprpiKdkDqrfrGa7Qurdnranphvtro7dgSOkjBgarOJgbG+Hrn4o5pNO
c6fsI45y/+DQXN440TVFgsKauC8A4eHP5YlmSCbJcYG3VC6+o+fEnvweNVFl30anDonGL/vDiGtx
RYFCX2AvYsp0jmpTT3UyB2F5O0h/0aDYb4EKP7+MlyKEBaH80oQYvIJNHr7x+Zf69XgIzUDoykHt
E51+iip4A12h66xeYmUg0H1NVXH14v5VMpKvNh5BWVDphNFEyhIt8srlwXQ9WrKzKEFMDnSzvuuB
MzlUze24i/SH62/U5wfxUpJ6KWk2DdjSGpKUWLFTufctC+OnTTWYotgNrQ2FW7vf5+sS3gKK7KE8
gRctSKXju9I5kepok1dJu+uLWrNUAJihWxl5DQUlwMtFNZNWaJ25qAFL3TCv3Arlv3EKN1bzuRC+
HBNacZA3WSoqVLCIY6U18GGQXZBgMvTEHtQeDHYTs8e4dof4D7OaJ3ms7oYs2qmS3SaWfX2h4pRI
ZNouv0BQeNxdFsKdwVPQpb4Ut6fFalqRdZwyH1FMTrrXPKn8JHSV3Ms6B1y4++ufsLrXqgxWXwro
lSxGoGHf0oF32ANS3ZrAGpTaSeq+2lG/rJIC6LnkavHGLnbs7MHTJJ5XHUfGQx9+svkRPU+bCfQ1
y4FzBJoB+oKqi3APBsK6Du8EvBSX75uX63v02QXC95/9uKD2BVXaaDbx4510zMrHKr6ZdfRretel
rF5lQNKQYoMPhITA5S4pEcqVVRLCt8V4v9LRpGAAoWLj9IN/XdDas4H4FWe+9OsCknspiExGKHcV
BKGucyPF810eZu/o7X9VlX0Y8mcF0b1tlBv5wzVFQ5oD1xoWZKkXXUpNpZxnA8lIUGWtkzY3knLH
gI//D0s7EyLsoUZS4Gi0lAQjt16rqPfKkfugJnAqU3HMTPEaw/CLMtswWGt2EXHcUrkE5hSru1xb
MrVI1g817H3zrBv3et3bKr3DzqYp4oXm2/VFru0k2rZQXkFpD2VnwWiAXHiCskKa1Y1vrRQF0tie
Cik9XBezpvXnYoRFMSvu6jquSJAwT+NOkQYpQz779bqUNWUEUOCjiwJvpWiDIwusQabakCDa5/Kt
Utv65HMvlFy2A9v1dVmrG7eEq6iMAvcuIlqmmur1oOD50hTkjuPIk9NvFp6X61JW983S4eF/EBGJ
yBKrZ3WL1ggSmMl+QpcWV+8MVNp4tpF1XVsN6GpAwoN0kYU2yUula0I1SpuWw5mBkaAxs2VsmJz+
+vpqzqUIytYwtaj7eCDB8NC377LxJk075ct9O3gg4Fkjrkcm1ESYebmUBPBNnpeEBJNynKZdR5yw
3yX9xoatGVgoGOoy6NlDEXTZ0LNnSMLpV9OkEnSO3jKsgfatM0aOxSdvuzK5fLIQzoJxB/Ai/C2j
QCO4mmxUkOAaJR7MM1zmbsxSO2XN+HT9dD5zbKAmo6DfCc8GNIGK0BN8O2nSKeRBXQS18TYwPywD
Vp1M5bskvza1G6bH6Z3eD+muYEECqo98OplPiXSM9yUakzI7dOgvtXfbfOOVWclkXn6asN1kaltr
RBdpUP7kh9x9nHeT/52ctO/Xt2DNh7rYguU+nh1rmlksNGPI6cBUMN8MUWqrpWtYHlMPcWtb34fs
gar7+GXTnnw4Lp8P+d/dF17SDEevDhyim/KQkIMa7jSG1LOtyEet3RfpN5o48psUG/YU+mHhJM+l
dF/5oKppMF7depx1ZFujU7afqadY752ya/RTM99E+J9BeufHL+ljFdmsq/etdGQmmrdnO2QbBusj
4XBtGYKumsbAG5VbPGjR954cm/TFDGVbGV46Wceck8oxDDtFvqmP/Xlw4um9vGmL0o+kxyTdZUCQ
p+XBHN+0Kj7QQIve5PqeMUwqxnzdiqIjzs3nzNF6m5kvqfS3HSI7AavEFkHuRwXy2jKWp+ZMEfR4
NKx6jIaAsnsUB8fKnVXd1qP9Qj4z2xyDk+PfBaicjdCdYS97Zmd3WunoOIU6yIGRifeJcSs5WfRt
Ml1uHToeu1n6WhKn1oPuLnkYD9FR8SgY3qzew6bZOJbmKBdPpV/eS6OjTHf0wbQeivQlk25Hsqvs
4Wl8rWU7ye74rZ7ZpWKPaPtTTiS8swoXbDdWvOEEreQtcfOAbFIXmqml2/pyI6rJlNoRKYcAjFmA
/E1F6+lNPR+Kuowcc2RKkJZ5YUeqfpdjaOdz0fbgbwPp6f761fygfbk8EUVG/IkcNIVrroukdXLO
654PyRDMUBdgMB1Z488c+W5kVp256QLzvTao3QBIUdayl1u6p5KDNf3INMtOB9UbNRtD8rrOlvLE
yQcw6nbSfkn25nFm18Sue8npdr3e7M0ls48+WbMIulbfE33Dfd1ci7CpSl8qdWXFwDVKxyl2jDdt
L+FalHdqEGXeGJnA4HrjuLcwF6gA1VaMbDFKk+Uhk+/SO9WwqbRPvITvyswJFZeXf0o/PiLBaKgP
ZQ+GS3DoftmDw/YDfQZnB8UWPEaXehBXJR9UvRiCH/Rwr95fP9wVu3v568KGJGqMoDLHr4cdJhqT
xi+UXWcCt146SzVDkm8tPnvdVHzv1VNbRQia4q3crcg7iQB6+QgAptBdCFUT3z8zbVJS9OkARMl0
JxHpHnxgdjnE92WmHVmCOa1KA/AyzFiJgsGkuKR2wjDflYr12JvzE8Z0/Eb+7iZuTGbnvL3hdbhH
1eYxjAocqoMZG26E3kXJt0Z5z+bB61RfNQOjfxwY4NCG7kTSxv397EBiTUCCoW0Ss+k+gUgqovIi
N9kQNGkBDGTqlgVHscMLUfO4fobijI//3b4zUYKGVI1M6yZqBvgO+mOD2eH6CMxKqT+AFeRF1RI3
ZxJw34ZL1OmGD/kbzyqXPXbxO6aq2GCb2XOT2L36c2iOakEdRRt3SrFhRj7cv09mZEEYwMlBYVQT
3MMwAstvG89DEOWJ4U8S9xmTW7eIdN1lGON9KqXwFphx2PyMer2k1W5HeepK7WTZdc5kZ24liovX
934NQIlPQUNxiiMG8omRMS+pTRtWskCeZdYRMna63yq0e7y+2R/AsE/LgC8NND3MMzgjLq8jGh/A
yGG1Q1CC9NFQQPqIiZG2VGoHOvNdqx1MczdOP6nkWPFNbaW+adlMHjAqYjpU8GSG7KdSzxuP/yJU
+Ciga1DEQxEEPYUimTc65ORla4dgMMNHZu268kGOqN+3xR6w1JoH8dxteIafXWMFItEHupQm4bIq
l/sw1ug3tjICkVnjzOkR9JH/ZVHqYhkAaENsoV5KqDpjkLoc6HcGByCOd51yayi50/Jdjppzfyyn
DVz259ACSzoTKGgoWiSZVpYQOIyemtgmWgi03aR5fOvGrrztiyTrg6YBVTkRi91Y0jjkIzZPNvZp
me7hY91otxG5bX83rzwP/UjeMBKLHf+kIWcShQgwzM2wmCNITNJ965S/gTc/9Ftwx1UhcFkAsDWA
bReZwvuIZqZeykNgVqFdTD+sUPKT4lGN+aEvfvCtQsCq1p+JExSE0WKuyhhryg/DDdEd8649SKnN
ju2GYqzYclBT/rsuQTEmhU51NkEQT1+UsoA3+seQTiDp2rhTK9EW9OJMkBBt9W2uF4YJG6m+Fbv+
PfxeOOpfiv5Ou90obqyr4JmoZc1nfnauzJ2hYkRJkN439yrB4PDeL1zdb454QIyNq7y1gcILNSPv
WhkjhE1O8Yg2/uEOLBIbhnk57U8afrYgwZNJVdQWjGbZu7v4nnd294t/6934SPz+AEBb/21D3nJj
rskTHoIs1pq2hC8RdD6aA+qXYqfuyAkT2A8aEMVbVA+f80QXmiHW7Vg9WiU1pgE1hj3vb9sRurgF
Elh7287VTwQvJLzvrITg/va5XSdOsWexzWZ3DhTmQC9iOw6knekT2zW4F//YuGWrS4TOoZYDIDia
gC81UhoTxqQQ5hfdCMe8haUfZZttNRKuebxopvpXjKCLGF5XgCwelzkKZtUt37vSHZFp4D4ffCuO
HEwFNdPYA7+Vs+ECbS1Q0FBDUmSMnIdkmnlmuou1nTlPW9dg9aoho4xqGIim0AR9uYtV0UdpxxWE
C+xAd+lJDcrc1p30rulsvcdU6dwj3JYeaLPh8K5blKVnjCxN3CAkuZTcgV0lA38IVBTZEK7M+/7N
0krPYIGZDWB9RddR9R2cac5Aww378oE5Fy/jQmCDDselu0SMUfO5a6sOU0aCpI4faL5r9W9GzneU
nWZyp6kgnY1+NdSmKdiwlBs5SVwaBX27G5rnafk46zux/Ijuv04Sayx4G6AagTlcsKGClQiTkoMi
NkfjSfJYDX+l+cc0vG5YojW9+lfGJ5BYqiRxB9zNGKQnTd+DW8/Pg/gWTP170E096E/2cFB312Wu
ilycTbB/ASYi8gYRiRlRJWNZ0/izVW7HckeNh+si1pwJgPD/EbF8wtkDZahcqXt0YAXhC8VIkM62
bsdjvOWKrfkQ51IEpdVAKoXgIxth8p4MCxM/Umk35wC86LuGHNpuv0kGJg6KWcI1XA/gQqHryKiI
/RNKNRQMrBJjALIMr9xHHsoLxm19o2Hoa7Pnx/Fo3Ce/Zl/fRXfq4fqmrlmHc9mCdTAKZmrzzNBT
tuOonqA776i/XBfxufF+WR+q/guCSAGxjiCjQAJIpi1kNO4yx8g8JLtun+0Mp9rRR8kvfHOjJLC4
X+LlPxco+IEFyejYVRA4YFjFFvPR6o6drUbw/Vq1GIy0K7BjxYAW9/pOHn/FEr/FCW7cqQ/00bV1
CBo/NuEUjhzrkJ78+rF6br3oJziWDtw2D/M+OdZudtQP9WHc5XvlLb01voe3U9Deb7iGq3cbsBrQ
qoDeFN16lxdPSUPaKRlWrIHd+zaXNFuu2NYzteatob8GgC8ToohYvjaBR6zU5cwsP3npnujR9EA4
vU9OzW176Lm/oZPLo/5pa8/ECU+vmupZWbIKXY5/27311OHmqX7iyUG1H+6Ht/g2//mE/O/Gg7+q
O2dSBeOfsTlPdGtRTND1Dx7gkk5RP2f9RhJvQ8xHVHFmKQsysr7UIYabe6l54vPdTG+nrcz8WpoJ
sIx/juzj/T8TA6J39PcYJcTU+6JwzV110GvbZi6mbbjysX2i9gwCxXvNqx31gR/lo/n/20/Rt5mi
EtRqfY391N/IuItj2c6aETS2G+7E6g2Ah0iWXhgATpYNP1spukWJVbbdGNTzDiBS1LGnrYbUVZt1
JkLwQgsDBLwhEvzBaGHeYHsrYys3dH6xs591/t9VCDpfJhVPJxOrKB6G2mbfNcXO2Q3jj0DNvesE
XaNAzG8IFafY/e/jdrYuQeV1I9LlvMO6kD3HxLxf82n6ae6aPVjwfOOG/IbDq//G5E31O8IJqbK3
KBpW4GB4ff75AKDML8+Odv2YWW2DD5juWls/to7+h1Z2OyCZY6Pz/We/RVB+XVuQEbuUOLUNJ0mF
fQYlhCntksRru40Xbt18QRUxjRqXzBKOsogknTYazJeJjg79tYie6ntwDdubNfxVJx63+B9JwvmR
sB7asMUVy16HI9hwfeVQ7cN95YCn5D8ZZThfBvpjFxJj4aEJ2zkmet/DoCjuncrtubTVt+F2/mZF
tn4yjsMfvXfC36WLSJdFW+HK6gt0Jl245FEYMyoZ0NS0cDDEpfxrIeV3iN4zxUaW0Xyq/7Rss5iz
GqiArOefNQv3PmkqpeaA/ACnjsqmFZ2I6qrtIb0bVeKYeWOb0wOzDlH+LdZ/WXFsW5kfDoek+51F
7FvEXtKR33aTup+2moiWk/1kLs6+TNCxGuRbJa2W02i+UUUCT5I3G7bymyUPUe5k/y1SPd8KQdXK
BJzcs8yhaqGn1q6MV7l2DijD47lEpcdm+1NVuMmzdfgvhvHflYq5FDmk6TyHWGlaH/L7ZorQSvdN
b/yIPzfynzr/wWW4XOZDt4k1WPeNz0QLtqKXLDRKpTh+8hDe6A+tAzZ3p/IG17Rrdzw2trJhOVbf
mTOByyNx9pR1lkaScCBjEJml7NbSiK7EUFI3UjerHsiZFMEDTxQ5n5R0wLLSfaPYMmILKzvSzUh3
Led2pjJioVCbyiyL+sXUgjnioPDvBbnrZWqnoa1W+lKWL6U7deIbr9qi+leuhkhQAJ+HkinH8sCb
lDnWbeib+6mz62/XFXPtIUFPNsajoKiio7Hk8qyKsInTvJvHoJwSRx93vILXuEUDsyoE7Spo3gPD
FSRdChkluWRpqyJyV45WJTt196BoW80xW0IEKxeXoFPRQgUhrvoa9aZN9EPHHq/v1ppma2cLEexV
WlEetQpkmOFTmP6SMOjtuoA1g3guQDiOoRnQJyFDAPBV5uT0mL1TeXp9QKPIWKJZbeNBWl0Pcldo
cEQRHE2LlweTVq3cyyXEVQfJ2aKGWD2Qsx8XDmSMtTQre/x4tkdJ8E3aiEA+OrbFG7I0C/3fxwuH
sWQjx7HG7ys3hf0w3o0YT2TXD+lP+SF67py/+A//+umsmtJzkeLxmKY5dIaMCDJ5AQ8QgHnhsTNq
py8012zBENW+g+6MTU9V3QAiSMCu2vT2FH3f+I5l64Slow1lWTiSfBZ6vS/PrQkj2qUGxYXKk8Jw
uKZWP00ziY+Yd5xHHs01HfOGBwJQmZyT4imMKwr2ilSWx0PWGNaeo085dyVakwy0bIV51DQ2njrN
6jH1k1VbOP617116SnFasDWfeqDM1MylbljUukWbMOsL6XdZ1/lOiazJYaEWB8asbjWDrApdrA2m
SqHJSSx4jspIEjC+I6LiL8rw02oPdUUR9/yp6NP181jR9KWPHBHAkuXHQLnL4+CYzZIPOSRhnDZ1
aR3r+1RpSgeBgbWh9SuLAncXWNNBeIvYVzz5SK2knhKgajH7hdQZ+jnnE4ZyhdLNpBfP15e18gQB
7AowCVIlSxuDoO2T1dCwpSGA95x8Q+YVUCvrdmnJU8tbks4uiDQ28q8rbzparDAKcGGdUC2RGJuj
UoT2dpmgk8GK/GLOLNfEcLtDDwq4FvNNdtcXuCpu2UgklNE2K8b2MTNZOTCghy1QZqookkgd3WXE
fI+MZut5Wjk49CUtvSwqWtg/sa4mZoGZakMuB7QMQR7cOPE4Oxk62XU6PzfdVslp7exkEOkBMIJW
IfTpX6pkXcWG3gHQDi6l2U+mfdc2lpukkmdGxrE12Futy+9f382F4AU7CVw5CEIvRXIjIiQsTBJk
f9VC/Vt0NcZN/JYV7e9/kIMjA+hERi+8mOvtksbARNteDlj2wmjmoFG9k+22rTcex5VbDdOByBfE
wPKChrxcj6zUGss6DqLFMn4zrMofZs0F/emGEq4V4NE9jPZacDaoiEqFoyrbrNUBSJIDRarmB00r
OrdAFObLozx6psUNbxq79t20Ugk0uTw6cM3cYn1c0c5lRPBChoX5Up/IFXolG6MEtcLABDy1y7if
m5VvRtFNZylenP25foJrEf+FOMGyyDQuKcZXyIGREqdCUbIyapeOv2BCrTzb6XiAdBo5I9P9GINI
v+5kQTp4/gFxBLaRCgHROMlhzcDHGpRyaRshnrw53A2WCbj0TVXtckL/5FK10QS7ciHxXoPrZum7
wUAeQahJ1bbF7stBweJnTNRl3xhXDxJ5LrXcV/VqA3W6dqAacI0gsIBATbz/pszi0OIA7ILYyWUp
wOVhdUrqzC/aCANVtXAjgb+2PDiu6PJdhgwRkcVWyWaFlHqhBFHszASVUMABo/qGR2CObk4pACz/
Q9qV9tiJa9tfhMQ8fAXOWCMkVRm+oMoEZsYMBn79W6573+tzXOhY6dedpFuKVBvb29t7XOu2Cm2u
DzQqGAsDEDuqsNeXc1iW0W5Qc75r1tHnwMfevVWSY4Wu7EqXgXNtvBOYyPk/YWKy217Z7HZOr9+N
E2Z/Jq3DQBOC2oqQ7HmYZHyKgt1xAeiD+WskFDFdyqfGBU1ZjaEE9GptRNQcgix/cpAdYvPr7f0T
zutdCFBN8BJhXpAf2PX+oXJrOIlJjchlb44Xraz3U3JfJCeASk2NGt6WJpzWf6XBiYCBATDR+4z8
RUZA7Wk3OfpsRMVKFJ/lZKePZb8ziRO2KKCvwyRJQQgn9h+BmJ/GL1Apop39ennePFNQJWtGhLa6
fIwoGvXr8pwCSvD2woQA6r9yYDmRvOThM9/mi4UZYLgrG5j1iObGGPDSlm+k2ni4LWV7Nf9IEZS9
JczKyaQbUYbqqdUfOJjknHY+uJ9vC9pSPcxoIrYAP5H1YdvKvury3DOMyFTUoEJzOWksH9gZt6Vs
L+cfKfr1pqXo48Qjh+WYlrVnxSNGSHxbo750tle2HEHJlQxDl40JQdA+DG3EWffqOhJDu6UBQPjk
NxX4BljU9WLWZSXWYOAi9WghRl6XTE+FWcqw+rauK55mJKxRsMPMo6DPjTcy3j1nRqP3yU2fLLWZ
Yg/g/K0+fUoVAzhE+jyfbh/T1qXFFD38LKT/8YIIKzO6dswnTN9FNaU7l/5OlHhFMQOTYyEoiPa3
hW3pxKUw/jEXF8lN5r7MWwU6oT+05JvZnjIaJJYEjGNrSS6o/Ry0g8O4ipRCygTwJLshZgQAnFdr
3q2YKNHvAfxxHHQZXtWWLD5bhxDdseBFCkdmlB0ByRUzo+wzmb7beAFT41c1TLu8lezdhgpC9Thg
N4raCHb5NbjYO91MF9OdcztKk5We0OSL6ZISTOC3T2hjPdzKIfpCaxFMnXBrKXU1OgKsOkrrUQfO
jRVNGg1QAwZ4GnJhFkm/3ha4oRIYiQYZLgAqMY0kDiNZq1nYRV45UYvbFyqg/wuczrrDzDlmwhYZ
nMGmNFSaURUCCp0uPlFDwfqm6SFtGaysCpDnA+3TbJXzGMz66v4AgGVmSF6PjVuNOU9AVeBR5C2I
gl0fR2Is5opXSukeDEBirBjqq0957T42CZrnUipRlA17CH4mwLUjEsW0rDhg3FWYjqp6y4gS4ATZ
zVuVzcE6y5KKmzt5IUV4E2tjWLuugd1AO54xoZ0SDjZrUGr7F6/V1XKE7cvVubByQEdEmrmikVhr
3myGFKCTdNLBuC3ld3BUyCLBxqOUdn3FOoNlzZinwOwd5oO5RspCnrt0wphACYaBR8/AAF/jd+DF
oe50t1hPBguVNMiy41oB7a/rDIn/y9d2kQHkjofugDQCuExo8QP28/UH1XpF1aRNjGj1EKMlf5ZS
D8gjIGPWJGr7CrwuLD3+/X1EQIGoAik8TKEI5zp3jV7YVWtFJeBvHBBJTsWnavmdoWR5W9CGmmJ0
n0OQw9VAP5ewtr5eHHUAX0W0KI8uukaBAWlLorENHb0SIZjMfF1aFCQGO8rWlRzc2j4VajFh5rm0
fFibRrKiDQsNth0XEG2OhQyhiM2YTizLdReQz3pD0jtvaSvfqJNGYqG39u0dWZp3OHHCiGudcBfw
eg1TYUXpkMObB3IAJcAQloXPG3fBQA0ESof7AHMpiOltOPELmCCizNzlDoYv0bG9glZnNF9U0ELf
1oUNPYcw+NeImuH5iEoHEL0RCMHUihDNHpp0CBhA3OmPennpy2yvglqneP0XEgGNgAYBgBOi9+F6
F8H8nk5mA4lLqr8YWVacx8p46engoDkcDNJOSbLTtChKuALpNbwtfONFMECuDDgDvLO2qQp6WS9F
mpC8sSLb3FvJmxEqgToe2XjOZbNUWzcAQ2PIyeMoQfkuLLODm5SoyoDbrBh+pX+fx8wvkz4ovOj2
kjbVBS1NmBNDAAjAx+v9tD02I8WZWBEGq3aD+nsw3hwaDwCnYbJa7ZYo2AxUYQzDAYGBYDi8HsBa
MFF2hB6thzX158D2JAckZuu44eXkrf8nQzihwXXyUitqO3KnZZ+z7iW1ARVAfzd1FbRDBoLx+dCn
yXNOZCZ/68RQQUUKnKd0EUZfb+RYzyxtvNWOKhucJKvhhDpLAmvwnlyN/Ll9aGKl632Zl8IE9RhS
Qtc6X+zI1pOGHFBJUdUdCJjbe2fSvJ/aymxARhL72Sum84ShqAelH4vvy6S4+0xzkZRJoONp0Be6
9+X2t23ug2kBx9PDn3Cvr/chz5iGfExpR0nX/FyG73oKgIC0+l4lUq5e/qOEVxYJGMDcAiWPg2EL
upsnXfefZwIEcT7QMxUtTGrnOAxKsGp+Vnf+2PS/h7na69rb7VVuPRmgMUWGG1UlQBUKqzRJvdgA
dbIjzK4fSiZ5Krb28PKnC868lViKZpf46cCcAG5KEZTroXy5vQJ+E8TNQ75T1XATASNrC9H34K79
4gJFN3KbxxQD3LN+/jfRN7YGlx3hKazlhxkMqxzKWm2cKKnuGqwFfO23F7G1UUBLAvgYRzLFo3qt
bGSZU0frOieiGccyWtIjCDakADNbW4WXxoU+Wxj5c/jfX0Rwi500Rb/MNhJVhwyDXZ/krMvcOoin
cSlCUOUFRAbuPEGEqqQHx0UXkkd2iQvMinynd2lAZ/VEKAuAIfr36R7ANPEwGMRjuESCv8DKBIkL
breaZEdzL9R6xweZrz5OEtu89XheCBLTtF45KcU06rBZmHmuJ2BG3CsaEnIK9dVK8z1DkmTcPDXg
XyM1DPMA+qbrUxsNurha69lR21o+unf3qZugOViG+iwRI9axtWE1WL5CTEYd96nqNXYEQddP8HRL
fK0tkwPURzThI6wCpJZgchRwF3ZIPjvR4KR+NeQBozJsn63r5II+FRGoB/B6VbA7y4qJSbqmsAlK
G+isB4tRVOm5P0h5fzYkQd1wZQHujsMR21eXds5Qq1PsyFFfGfztld4Bmgb8mhLXfsPnuJIjKEEy
zOtY5VhRCXgYN8YYnz86Vejo0eKMknzBhib8IwttxoIH4LExYTVXOHUwfB2jVm4euObxry0eB/1A
tII8ASqBwoLWJZs8NcfTAENhho1Rt4C2XGmg0aX3qe7IesY3tA64aoCFBSIvXBsxhe4Nmpu4OhIv
3fATPVxBrX26vaDNXbsQICwoTwGklZgQQLRvRfnYGxgwTU+3ZWxqm4eqN9JV8NvFtuKiGtK+XWon
soaTZv1BUwZpox7tC7fF8E8VjDj26h8xghE3J0NT6IillDZJdhYFHiHwNia/bjQS9P3yNjajders
xvuUla3E3IlVW+4TmoiaweCCjhDMWgnqB/7jLMEclxtZaJfQp+VYT0D0fkHE6QOI75hln/TqbbTi
yRwll0zssP8gWjBNeqd0K3Eg2oBMzRjOlK4HLStCB1bqZw205DSZd6lhHmuvfOqTUuIGbK9dRyOF
pgMwBt2S17aeFSCG6qYCDboAJBrn9AzeqDOSIICpucds6Z1uZ3d52wKrzW3ipvh6+9y37ggeGY7V
jGkYgGFeS+9Ks5gavDaRPvUAdy31IiCqKnN3N95PlAI9tMJAhZGp4KbuwgtZ16Zsqo66ETxDf6bf
gPW0Z2acA5eHkT0b/9xe1FaMgcICMOjgI/IBCuFiWhiQUuZEdYEbEs7zp8INmwYAjsdWTY4gmg0H
m4ar+1mZ5pe286mXAVlLVljZMt8I58B4CbobvrfXa277Edo6VF70kA77RD1ONHCVsJS142yJAZwV
CvJIKaA/RvCFCzSPOemCFL3C7B3zpiN6ZXZjumtt+5TqEiuxZYwwRYSgHhJt9PVer8kZO1C9MtOO
yrkFCEyNemTZG9ap0lt7r4OjS3I7twwscggOSlPo8EPZ8FresiipUhADgamH4R7Vag0fOX2gpuUy
Wq7NlXH0UuSv0ZYm8iq4wHq0vAkrW6YBLU0OIAJYo/ldep8RW/IOimNF7zbHuhAmXHlrAGlvD482
Al0h4BXYUtrH1mqAWqeAhikEOuPkT53Zh0ZKmp02VztLzzFOMuifm6RRgWLQLHtmZHrAEkd7Rn9o
t5vLzjgjKqqPypJjUJ7IMDa2LAXfGlQ2AephixQhGQq2KgVaedQ1ywuAZ07YLck7sC0CjhUYPeEo
iIWgIuvqxUWsHJHS/t1q3fdFXWQzXVv3hXdBcMRfTpsj3Bc9Lfp5GCzsvcWCMtEO7jjezW4SpBoF
KE/2d7ME70eNnDYPUlBAQ7gnaHBZVATAXna0Vkx7sAyOcbd47GCCWfFHOc9TdNv0bekxwlZ0n0KH
0bwiLM8bl96ePDinGWCGrAUden3j9wBH9Or9bUlbh4X7AqB/LAwunaDElYLGVdZwN3hyyH7xcC1t
u5MhhWyuB069AVRZhA7iy9H2mJKwW+5i1exQ6A3wDwHT1yIKK2WTNJsLuhDFH7GLR8q1CNFmG2VI
NBRPIQGJo+9Wtmz6YsukwRkFILil2yh5CK6OztstUtBpRV7S6r5iD72fOesEYK1EFhLJRAknxFg5
oarKnfrGPrDKdv2RYCqtnFeJH7yVugRXGNr8UcNCI7Y4UpJgXrCwzRzBV/2cT38UZwjt8lDOe+IU
wBssdh55TmUwGZuqgfw96u3wWw0xel004NB5OYRabXOuRvOZus2zmQHu0+7jf6Hr8CY4FADvFBZU
I+sStkwlcjWqWT4aGUqC6l9OV78bCkTHHGiAE7uKFduhTG3qVbMTTd1wYh7d50n62mbqPagjftxe
zZYJvBAletslc4tudSGqMPuzZf8mxhd97Pa8/1rKobN1SJwMBL847JmIpQ0/YUKSxnUi1uxSwBxX
wDbelbKGfJkUQdNXTcVMOhzPSNP9do3bOUT+um32t/dtSwoaO210swIl5AMkDNaotVoFi6eP1T0h
Zz01/GXuAgW9WX8tCUUpWDwEyTzq419yYYpSd3UVjcdDLdgYAgRdX0Efs3OHqvJdr5MF/xv6AA8S
+UFk8aCBYrYp8VJjMWjmRXNPDvXqwQPBaQaL0gRzMf6ujKSUeEAbptbCIDq03UAKHGSD1+ur0c3X
jXPjRZZd/u5IBXSmWZExg2yEtGhPhT+IFQHVzxWUoq+oVTE2eBEdA70Exi40A5CVa+e335t2d/vE
NmythX84aiFQiuC7XK+o0uBVuGT0Ii1fW1/N9dTvbfK5Na3DbUFbh4VEmom4gpfLxfcj8bJuzQzq
Rbn2u6/PHlX2NoSVjR44xpfbsjYX9Q5liuACvU2CGsIlbzGqsXhROsZocqu1h0IGgL5xp3ichh/+
HxF8uReaXuQZASfEhH3zzACFkn0KFGQ1rUPCMsml2to5BEM8fkFeFS72tSh9JlXHOqxmcn5MuXFu
XigmlFc+3yQrqG2pHvpUUF/WUEb6MOFe0sb2JlSzoomAYTLIut1jfnYHAC+jonT7jLbyB0D1/0eW
EJMthUvTharYwTKozusPdHB6MTmRyd8pQOaSQQxtHdg/4oCPf72LLF2aRgF0fuQA3aS/07v7+Yut
/rq9qO394+i5aEJBvVq/FoJxBqV3F9OLGPvek1fNfKm8kPWj76VPulmEs4y4YFM3gC/2vwIFgzRZ
zHJTffXQEZb6rg1UMe1rsT436v3U9RLjt3WrbDB2cfOHh+Qd0u1C5ZtJ1RaUyTxU4qOefZ6aZ9YN
we0N3DoluOb80gKZExWE6w1c7XnpK0BvRsBOC7Q6spo5TMw/Uv72rbU4GGWBNwuczA/lpRqTU4PW
Q9GTbChCNJO2sUfV6qHW68O/WBGGDhBqoFyGetn1isDdSOvVTKB3xisGufyGxMitZP+i8sINBGoI
iL9RYBQejdYcGuapNIloEhZWMHp+5Xy+vRIRMou7epABQjreU8lHja6XUlWDidlJNcGospXvsbv9
ydWGPqBmnQdAfq7vtTL/ousu3SGXtgYM0LHnunHqw1hpylO+aFNortl6qDJD3RlTgd4sQ10e9Azw
MQNmsne3P5h7t0Ju+L2RA8kssJaji/H6ezsgNc6D4yXRsKoPCU2fa+W+Tj6V03SwUJpavG+35W1d
Rt448r/yBIuW5FnaTMBPjtBi7wFjGmXqPn1LZaQoW1HL5bpE31RVsF+alSRRZum/vEQDw1BehRSZ
E7S2AB1fQ+iS7PO+8KkpywtsXRw0oPHiHrKvHy6Ou5bFUmB2KyLsDfhqvjL8cFtZrmPLCgDcGWIQ
UyCrIiiaA3Rngwx5ElWLA1hshRUHrTC+DZ0JQFHFloGLbZwbxp74NAsITUD/wT/nwrBpTPeSIYPR
saxYJ3+6ceK31AZxWS3jJN54IBCN8R4NqCPmy4VXyGtXdAW3pRIVID00G8BPVkugTffLxIeRA7NI
grWRveobZ4acJ9APPR4H4mm/Xl9Su+VStg6/Bwu6w/xMSX2ZUm7JwLQ85yZD2hrLu5bRUWXOlcVU
opzphwnDJUmt771id/uGfZTCWwWRNOas5aCHErYv1ToMuLdQDB33K81M3wDJqG7+9QDDtZQPtjTR
PHTyJJFdsyAxmzCT8ZN9VHAuAWVfC6PqIJsRNC5ReVsiq5OoBLSh8TVhWagMD9X0/G+26x8xXPEv
FHtkapUYpME9qhV6RzxzPWtJfWxqTwYt/PEKXS9IMLVk7k0ygoAvcoDW04dZaB28w/yXM5l4gFBp
QhkW+RrDQbO2sG0V6eGATLrHR7SqxA1Ude+goyoHdGNhSLydDf+Uz1tDlsZbnZAcut48asxDpbUt
tGDYV+OTukyBZd4vrAqUcm8Xz6X+OWXKvvQaSXfIxjvLJdscQd7iHZ7CsSFyafvWwmY2/Q8tf6GG
XztgX6j2rX3QjXjN9n2HDjviPiXPNd2ryg7sGd78pGbFVzNxP9NKNq320Wzhi7AZqoH+SAziCRYE
jECWQZDjx1DX9xpA7MQOpuaMx2d+0ccsSMPbest/3PXDjcYYJBAwPYZ5Edz0661HcpEO8LATQB7B
KNJJycK8aU2Jr7lhTLibztk8EMyDuvJaClPUFGD9PbZ5gbkqdnAJ/U42VbixcxhDwdsC386CXybs
XOOQgikKDP7azXuvD8rpFYPM3BFsl3BZflbOr9t7t+EdgN0B+W006wKtH22718sCi5I51ANVIqfp
Z7rrFA04BQpGZYCfsg7zD3uiue5j3qP6rKAwNQYd2ncHTIsP3t83MnAF9hw84aA3Rwf29adY/dQp
bm0pkVZZKM533dtsTrKBQxFKmlsFIJDgQUBojLrph8humWZvaQws2C19Xa9OpgPGJHhCxuIG3rAv
a0DBPbhG8YSRhf2oYF7r75sH8Qm8kxdtXUDdF0Mjq3bsFIVdJWL6OadfwLjm9gH4O24f7ZbCXkoR
trOlS2ElnqNESvu1d58NsKu2q0TGR58ZK+GZIDgoqFiJl2JUBqrRtEhjpE5IeTg47CVvwuVT8/cj
j8iccMgWDv6AJLygpivgCtiqVWmcpwc0D4dF++CteTAW3/5+0y7lCG+G09tjP9hlGmc5Gt+W7tzx
2b1W8lpsvH9XqxFMNlm7PrVsbFueryiOnJvpmFi2X2eAopEd0abCO7qHy22i6dlWBT3o5q4dNbdP
47X5Vho7AG/mmns0FO3ZMk9ZW4Y5fbbKzp+jXu9O49zJ+u/e4akEA41Bm3++QDg8G4SPbdoPafxK
bB+dCIZvs7CKxjvi+FkRtASpo4AmwX1QdZLXcWun8Srz/ACA1T+gBnR6yQnqpjTmfHvLLu//S3E4
L5KbsHXbgH+PUAdpUYS+QuC+AvsBgAxGGpf0qW137njImEQ3N9xAgHb/I0J455hi6U2ymmnMk4iK
QX3beHTK7CAd+916hYAgg65jh7crib6MB8BpJyM0i4fnhZx78numd0PbBSR9G+lTohJZcxB3xEUF
uRAoxjn1Cjpoqg5ZXNu2P62/OyUHhyAWmHAwhPtGy3wdUOxl3vu3r/uW/eLzuTZS8Uigv3t1Fy4v
r7uCWR6CC9ruC9eCm/SFoYy8mKjpPbijDJ5s6wgv5Qla0gwV3k2nz2JvBOLKEq1F4nOkWtkgx/u0
pbijcImQRcKrjv8RgpIOUBNzX7Ms1oujtXxp+7vM/sncxqfOPVrO4Ao36YMOUso61tbvc/2pV/Zd
NR1I9y/uxeWHCCt2SKZigEXPYjrdlen3Xn/NZon6bF09TvVuI9eEB1VkFy29fF4z3cjiFnoyJHqg
AohymGTVqi1dQU3MBVwG5kcwLnztnsyjbuSenRJwcIVa831uu1etOubx4Axvhfv5tmJuKcqlMOGu
u5lJCza4Gdx3oEzO5l2hPWfU1/th9/8TJL4OlYbOo97JYkKKsF1+a2UdmL2GxIkukSTuHybQ8H7z
KQMkfMA9JT6tA26zkeQs6uqdl6v7XgvbDuhNRpitOy+RPLEfAjJRnPDGjhoAQ8lSMDBLmPDvAr0O
tezH6vxM7Vi3tdBdfi1kbxFJJ4z44KBnyFCBGYPhHGQtQRZwrSV6axHLSgw1Wmm3LxUQVpoui+ms
VAGAik4DUf/cPsAtgYi2kCPi1VqMVl0LrDRKJ7uoNHTOgnKtto+l+uoMeO0sEkxERvu3JQ3BFpJs
qFdhpEM4RJ01TseMVovmgtSB1Ts/klrdJ9T9Ok5LRFJTFhSIbxGn0+SDrDriAbTaiA0DbtU2fYsR
iGhVi8CZrPvaWF9VpTkjrx2k5fhsdMlu6FxJLoQf06X9FMSKzQMLASb2UkAsHIs/HpwUT+1fbx+c
TIRgonNgXiDMzJD/LfRzVQ57FDwlV060jLz9AY3oSLDjGgELQDgt2qZZOzokjb202q+Od8BzcST0
y+2FfDyiaylcZy4eUdP2yJSU8M3VuQTzZhPUhhdU2qeyLEADjEqd94BC5KfbQmVL49bmQihgGxN9
GiDUGDHTmqITtNl5nSa5zXyDrtUAS0MPKEAQ0TOJUsa1lKUw13a2IMWse9+gXeD0LMA0aZnL2rJk
kgRtSLylVoqlTmOQnCK7MKs78LMUsrL65q6BYsjm2EhIXgvrYVY9zn0LKRZolGoPuC5dKH2PP+QU
oHZIVPLuHlxbZP4FKZ3Sqq45wxdms4O2+lTxewfDx+Vzv6+L7H3mucD0XAjMiOi2Vny8U5AMJYbb
imwY4Pmuz6sua5CYjB7OK9MrODc5YF9z09nflrKxi8hSwGuErwH0CTF7bddm2id4zWJPr0/AUPAH
LT0V9tNtKRsacSWF//2FhqdKphfAIMtizXV3Wf3S2udsaPdKJxnl/xAg8uNC/I4AEaknpJ34ci8E
zUabG2YFx8ZI3ooRVC+ZG1p11M5/OvpY9d9HVfMX68RmjGWALbP6W2CUd/lICKOLBZuKMbdr+Wim
RyNsWhO8klqYgfq0nl+WT+jQl3nfW+fGJwD4ywxMK0u4Y3paub2XIZLIk/VQT6A2mJSjYz7//blh
EJGzpaL3B7Hn9XJm9A66ZTaTWLMIkF2cQE+eehX9zzIOgy0FQVUAwQvQBDDXLJjAwa6pM7oLiS33
ABLCE2xGpoIyfE4kqc+tWwU8UWTRAXeGGri4orRLixp8CXFiZN9Bz1v4mpoW4e1t++CwIUWvonkO
qojdgxYKpwOQArCF120RV+NLtUSjA6x9bTiV5t4tmj3aP4K1y32EMLKhoPeK1rWV533Y+NcGASa/
0dcnpo+L6qaGkceKs/gWqBRX96DaGEp/mpX12Dnk4LTBSO5Mp9+rQxfS8ivNZfwlHzcZDYScJwJN
O2jkEtGiKEmSViFJETdRHcuAaz6kYLC5GHxHdgK1+He1vF5ibbJWyZ20jNMKswwnD+TYSTyP4z2Z
iqOn7gr035FHp2gPbnYA+82Tlx2bVo9gcSTK9PESYuIT1WBE3Thk853P8MLaUJMAXGdaqngpfxrt
L/RJdkxi0bZEQJPQ5ocuUwv10+vFEh0MBR560GP6tRuftIe/7k7DbgL/5x8BgsXMstJqgE9cxYll
+Up31/raAof7IUei/vat2FwKkHUxEYeHFKyz10tZ8mSoRtZVMRvnE0uOdlM/lqZyui3loyVx+VbB
nUffCZqbhWeTrgPtR1Or4myxzybqG3r5A6wiz9Xy67agDdcAknDHeGYCQbSYcHFIq6ZLouNoyj4g
QCYdvw41gFaKczP2gQYCJNuEE5nIuuK2LsCVYCF6X1PbXZQcgu02zljnT80LMc/tbB7Kqg2KSQlb
/KcIwHBv4OEZlz9wXW2kC7349haIYTDXHUCnofgNaAKOZnx9ogClQhP3aldxN41+mqd+yj437GTD
9JgOB6GWaNCmvHf/H83JaOkVFg5kbddBUgT3TVtezHYAjnnZ1hSp1tk+MUPLg1Wry33emNPx9kq5
2RTMKuIPGHSUl+BiiO3kZTMpM5B0ABtojme7RCTghK4aEtf8MiuzRNiWEQcWmIeHkKe8AO50va9d
aVEQqq81bkoFZwVtJ09m3pJwbJMwV1gbVAMZ9lZlDiEm4ZRD4zrlPZhz6ElrquyYDksRunNdSoZ9
trYfxVncK1gMQDEJpoJh8LFeuhYm3avvzcR6qezyZJTJaWmTx65+ojnaF2/v+6auA7cWrUW8wIWK
9PVWWOAVn0di17GjPc5fM3aYDJj3uTug8Nulh6nL/GZ6tp2zrvU+b5IpXstzK0Mk3HjQUMbD8BFH
8ENPlaDoTYe+nDSpG7DbY6BtNTp3p4HcSvKcbJku8LqDfwNFYLwpgtcwaGalI3ZqYveActBr6YSq
5AS3TPClBOECGdZC9VWFhAwuCNF/ZWtkSkS8K6dwVZA4wtwPBj3QLW5xLbp4FHs26AzpnTpeVc9H
dcZUviY7nf00Dy44S+o2NJOjnqk+q3fUPpflGzDS2F0CeNvqz9J8rR8Bz7DOOzYcGCIuS9+PKqos
t9VqYx+wxRouGFJcaLQS9mFQRoD2apjOtfPlsAycBgCYoxmV5Vk/zCrDQqIajXlWFI1cTnx5vRlr
ZY1abU41Qnuz8p3WBe66GqAjfDdaZ/VHS15bVMdbKyiSUJE2L2wo1JV0/vcXR+HV68rqDHlxFXhV
7uPKHhXtXJC3f7GZPNrxkBNFTVrI2oFhsFjQ4AizkCgIdAp/ABdBnskiHpGe0n3fSx6HI0Lgg8nC
9VBr0LkrGUxBuh77Fuxt6dOE3H/v+SvarVj+QNtDvjJEsE3guXFN9uhBBAxaADJJn7jn/IWQp3Te
D3OgtaMPjoZD7d5rCT0rTFKq27AXiIyQHQbcDTxEEVuUDAzYU7pTx2UDGCjLxUzk2BaypqCt40Uv
GACJPM7XIzYZtN68zpNt1nHH3tJZPRAgNjern7l/bh/wx6QYauIc5hNTTsBCE+eiVa0s3GIom7hz
PnloeCX9HzcpggWNaN4PVkYssSX3c+O5vZIoWP18Hso8Q+kjdoEn19VhB97ktvijd1U4KUQibPOS
AtYJ3d1ovEYjpKDAWgaKgtVkTbwsQd6Ajbl9bZxnr+9DSocgJfZrMZ7oZCJnYUYdkeRGtoJFeBQc
FAnvC5rnRRtRouMOaRj4ck3r12z2VZI9JO607xzlmbXL97pJfXOcPldzD2L3fpU8O1vKiluFLDjg
zODiCAY7W0gyZWiTjGs1Ufb90NVfll5RJamEDSkckRZN2oiX8JgKt9ezszIvu6KN5653dsxd51OV
U03iOm2oKrIicJ4Q2fMhNmEve8XuPGcy23g0v5bpI7iVD4mqHTWi7b3WCRyGTojpL5smYZfQJoeu
RjSY4skTkeZo19gUzEldXBWDG9haYwTTZMpgRzeuBARAO4CUg2TdOwPShS0v16xOFaXvYgCkfFbL
HUmno5OygNi/pZ0GG8/jlSzh3WjN3O0aZAdia0H5cTXvsn45Wx6TaP7Hw4LSg42adxAhUSA2NVp1
pZK+q2msmvtxnI2jqXfmns75Oc/bR53Q78Og6nvHzWSjmx89WUgG6C13tdDXL7bglLgIC+jJaLxU
5yZHiOQ9IhOk5EVoeLGayCZ+Pu4nF4cOBD5wi9w7vxsXZ0cnHZ1njk3jyg776U5pHtE0I7FiG5uJ
L0bzGhISqGaJY9cUsjWvrIdYY90dGuCe3P57Qe4AILlHie97Q3aG1L35eKc9rvHI16ErH86eYDkY
ZTqoEPIBW9Za+4XleqCMaNC8/fxs7B6m8A0+fIgsC1IV17s32bQutdIeY+r8VKyothq/yr/elrG1
exi9AQEIx1/Gm30tw2NFR5zWGuPc0EKVKHBUi+w89WVwBkPKn6JN0WwkoxzayFajL90zOZoLEgj4
fS0VfEN2XxTDEFuV8dQMHroVjZM3pT6KP11m3a+E+EWRfx2LLLQTEk75Y172EsO8kcfgX8FJUHmp
F9HN9VdUIInOk7EZYjAjhPa8w0Ppj+WuX76ZxqOmqH7TTEGHmYDbWy5ytsGfu5bLz+TiViiF2zE2
d0M8/mFu6Jp+ocQtQHvW0HrMXsF0k+1mVKcM36sDRxambLy6V9JFhqIqXS08upCuEvWNTr8YO6Sp
6c9av4MVX/ojwLSAgROaeHRvL/yjJed1JA1oiGgy5IS61+uekd508olCcv3Lsk46OxUtKpqjv/b9
7rao9wzkdTB2LUu/lgUw0KJABAAN45hMhzZ5GszXmgHGACQYQIZeOsVvf3wz2FPdp8ho3FfeTxQh
KdvNEjWTrVoIoc0Fdf0+nYZYz6aT5QENAjTy1lulu/eLSSTCNmIFvm6kwmGWsJ9iEAoSBgcgh9UQ
t3ap/3INpp6RL/IWcPyq9M+4jowGZEmGdVcA3GH03SRXNdDh0brZmxMbd2uSV+1zN6BElVaW+aOv
87b0yVw6n5qq1lsAMxTM2q22TiIzp3ofAqK+UA6aWrbVIWusUT3NvZ0bd65SZ0/EYLUMMV7k8n2/
QEjFIBcIJhUkZdTrw+1Hr5h1a8Hh+uquOczH/Mk4OsfkrO7A4QgaCJ+NB/vuU/PDTsEkHDqS3PSm
/br8AEGTCTVmatXrEA9f23xv+mmk76ribp5/ruox70bfOdEuLDSJw/ox7sHhGjraUjCbgGEBUalb
lhdjhnWPZCyD1k4Sf9Tr6jg7yfTFqZI0ltwivpEfbtGFQFF3i7qhHmCG4nzuwPTTHXX04Tj6qXCa
cEDWsZpfK3MNQCd+W/DG+4oSB4YO8CcyrCJ4E+4pqLc0fYhJpRtBkRbMt6Y13d+WsvG+IkEBQ4Tc
Hlxm8X1VrIEOqlOOcVfdDeRbov/WDYmnt5HGQ4BxIUN4Y5wkddQUXEaxbX1Vp7grzxPdsV3T3TNA
FvR3aITpX2x/vNP7B9q9pWjAvr3ITXt/+QXCa1PrbE1HVozw0s9ZOj7Q3ggL+jsrMBO9G+5cY7ij
bPw8/A9pZ7YcN5Nk6SeCGfblFsiFSSQpkpIo/bqBacW+73j6+cB/eoqJxCRM1X1RXWYqo2dEODw8
3I+fE29xNawdIvUf3HWemYcn6fIrLYJatoSqbF+EyRQ/5hHpC5MB3ufb61u1QkmBSjxNIuqll1bg
qPHLQq7aF03LxVMiV+VJY5J4A5648lSmqkcCCwEEiEzaK5dmvKqLvCJW2hdm9w7qd/OoO7mDRPur
4jSPmbrh//L8YS0/vPfmFnsXKF3TFqHcvvQhI7daOMSwxg7tN7XXg91URO25qITpA6OEjOwrUuYq
ukcdSDJbB8KecD9NfrOjpiE+Mr4d0cFOzVMyZN1BDKb+UAvM4aqyV76WsZU85uIEvbofbo0QXSdY
AP1nvDrdA5ABV1z8I08ftQ7N7iUViuCXUiaBk/WV9JT3vnSe6sJjDltJYDZAqwECnmJq7iXYZH/e
9pCrz5xfwTPrbVQapr3la6tVjK4eo6QHPq6cQnhJqsA/Nc0WW9KVI85mcENqdIjq8f8uPUQIRoBa
ctvzpWvJV99s9AFel55Zh9vLuboE3uxQXobveS5OLWKyImSx349V/1LShd4lSvon62AEVJMRlaow
3922trp5kNr9j7V51e9yVTkytcwnYXrRrcxzLD0R9lMCy3tFoeRvw/HbwmgzzVPGjMwuNjCLy2rw
yrp/oeVgl7J3n6Tdzginjct7/Zz+Y2ZxiZaAfiIF3qyXwNQ+Mdru3cudFWzE/dVtgwAAImF5TvcX
USkU274Ig45ti6pjhoSlXlb3vSntb5/Oqi/8x8wSpNVaamx2jJW+NPLvprvvERLuoo+lPGzY2VjO
UtjQiKdCEzSOxmRS2aCbEdWtrTfyRtibo9pF1KOOxDdEORJ0D8OHiyBbWLEcxt7Qv4hRGfyTGx6M
pkHldXYv6t1eBSO+80J53CEttlVFWFkhdFl096CiAL60fNEnBSoGRpoML61QO2bCQ1Cv9hJT07cP
bG2FEKgSKVC3gFlt/hnvPqdACtk1KR8oZu0L9UWuUahOBsmpApbWmsDE063JnRUfmanzmeQErkHS
vNhUuajhEJSnAdSIktpl1SL3KUa/wyBnNmNoxrvbK9wyt7i5zEpRukjvh5e+7w+WMdV2A3+AXXjp
sNM8c+NeXvmYGXDHYaiOMLN7BZ9q5CpTAnF4yZL0ThW7I82tv4WP4pTvTSw+ZbWVe/ji5OFFT76o
db+rhYdY/e55W/I4qx74n6W8XabvXCOrWlDZsjK8xMkXREn2UlyiQzJuBKbFhlFqkZmTISOjpASM
f9kADHgVxoZaym5WGPFB1DxYMYJm2t12gnUrNExggZ775bOTvFuLGNdea8SV7NIUHY5yqP/RszDd
uAiXdZR/10JlbLYAO83Ss4c4mtqG83Fz9KYKu2qi6SkTq/FJrYt6H+RSfPBSbe8XZoX/1fFZyJPe
joZo2gcD7M0BTO/3hTjpNpLNg3N7C5aZ///9dbNKyizSAb7zcg/McGB6QO5lNwgmJnZkWw6sY6xb
p17Kdmnieho80WHr1tWzaB6z0rD96bVKj6ZM3cnY+E7mj/xdZH37MWC1Zu4bJMwp9l3+GEEQo1Sg
844+hNPW3600sqv86I2jrccbptbOXgczQEWNSeCrqlpAfanOZUFya0Fr72J8zUniodjw4zdtr+WK
mJMHZ4iP0fpYRNIkq4q0a31cLE3ku3yS1bveC7o7bWB7QzMTXya1iXa56X/JPc5ZC3rx2CvtSfXi
T9DYtafWJOmsRsSbpKYsDwjcIQDRd4qj8pftqPIYuM8qYWc2iUyNF7bb2pOSvWnmws5SJv2u05A8
yLJS2jW98KopcXoKOsljW8WvdTuoB4C4wf62Wy0ukLeDBOMlMRkBLPWKpLU08rjrJ1V2S7hn7lpT
9Fy1KOKfalD/06edeYeGqLkbkkr5818Y5iWOmCMYhyuZviC2lLzxLdmdBP1QecVjFmSHoq4+GOJ4
p/jjfZ5scdaveRL0cdCpAvRFxGCR6QphWw2BmihuQBkXLa/7oR63ukvL5/HbhjJzxmAKMC56CMt0
EOI4Cv0KssbZcawP5TF4rf+xJjv07P6X/iPeEgZc1o6uDC5WRWdHamUPg5Ey2H66l34IsZ181z/G
oa189598Zdd69hYh5LpZaikSivEsd5ldq0VsSBX6w27vPXXBLvkQP+jnTj2IrS09Qt3x2j5VzcY1
sMRz/btW8B9EHQOq3yXFb52pwyAyhefWbev400MU7vJ+r4lfzIgSd2Tnlq3kr5Eo2En0ZxM1txqC
4dJE5xy4OIiyRZ1wyD0kuXtPdgXBhIIqUpnThxp1clTTT09pDjF4J+rTfjKl+mflC+Wh9I38PvdV
wPNW+TETJN/WpQaQRZhV57oaPt7+qBZ3/r/7wzwUJCeU84hjl2E5tARaMgK1Uqkwp5c8rdu9rDTa
MVf6rTrQWuCYR6/+NUXB69IUSJUMOK2vuJOy18MAiObJkqkfJvmJpOAsbz0clxWTxdqgf7w02Mej
Xskxa2vV4n4su4cxFQ+9UD5ClnSIqtwpZFdSkoOgjw5gTqfKvt/e3NUV06Sa3+PIFS7VvSmOd7Rf
Q8VVawDnTVl/LURxJxvTt0KPecJM/jEL440Ef83naNex0XR4acQvQQ266A2CH5miGyr38WAePc13
1FF+tKZfzRcffQ9lpwwPvlG4oGd2Ez+kNPrjSO9r+/NbcS++dy5hchCkrJesMp5veVkwJZJrpOkh
1D55teCWELmE+6R7HIGXyYV4LxYffP2uAlSbeU+++U30/I2rYyX5IOukR8sZQJZ29egx/DpR1F5y
vfyRkyb8ePtx8sAx/Y6tcCvmLB4gs99hzWQuiva2BWHnpd8hEFf2hSdLrulXtiYNhzQbj2YRf+l1
zabnpHjFLkSFL5Fbe9Bcw/B3Weo/D1X9FGbNXhi3CkNrV8xcA0BcgWSYdsXiBdaNepDmgiG5lVi+
TvLnQGVgPEk/Wh1s+SN0rwMFD8sfTo3yRc620Odruz9XvwiD1IvwhMv9aGNdb62BfKwThEM63kt1
vM/6xGZeXdrCRc9p5CIpo1b0P7YoyF7aUqo8MOGhkVypvh9fm8zuVdv6op/15j7cbCKvpAczRRFT
YvzHjOO/NBZx9GZSxLKrKsihdKNjQS4b/HqOqk85Xb5e9x/0ZnRGgGgVAwre84hCyu0Qs/YTICmc
xwtFoClLeKylt1GsthYfGPW+nZDplMiMZKtPsawGv7k03S7KihTHSFMWsVtWh5DhlpBHW+cdJR8M
tvZJqWpHr/K9oQT3OdwOnbfrmvgklpntDW7ZToeiKP4Eo3S0iEBJH8L88CtHEGyY0pNUBCCIxRNi
vhuf33XQnZMoA1ZKYBE8AxZRP1ELVCPjWnabqu15de1L/3PY7GvlJHq70Dd+3z6AFXPkohA5Uddl
imo5z6/okSBVA4+swu8spx/hM6q0u0rLnbBDprSpRi7wfqsBuZJMEU0hNabMq3Hqy8xUsoKMUCfJ
sCFY+0z/kXpA062dpUUPLTB54zWafiblL9XfS3PRJW62EJD/n18w6z8yG4PS7WKfIUSxhF4YZXcI
+4iBh/wUFd65FRFBNn+k0p9AiD76vXYyhPo3NTPu+czphu54e/uvv/d5H0weJIDooGZZxJYhSDJ/
Zqxx9c+pZuwDFQXo9NACh2kt7a6Mn4Ey3La4EkwvTS5CTFblftqlPIA0oW13YayUB2OalBe5ifq9
OaI6pkZq9qtWGYKsEiVxmjQ0baEttrTSZ0OXse7yhyzumTwy9ZCgLruWEAmHIQnKp9GakoNadeLz
7UWvBABswYoBUpHPnxO/DHW6ENVdDprbrQL1EKkgqnU1fEVGMOs0R6g/hNCTK3Y+DPvCyyFhf0wE
e3ptdEf3PqTDwRx+grIYJUCelG1jG/mWrWO5vnUvf+FiN3w/iOmmyrLr594vNQhtlIRgatyPg+15
w32RfGSu7RCKXzzzlKZn0j9fegx5Z7VbNfFl14loeflTFtftVEHBOLGZbgvu8SMCtZLodMqp7+6S
0kmLXRVtVAiX7H3/WgRQz9AbKQ6MeZfHA/+SBemsKbuiUvd233/Qe3vqz1Vh2pEmnWTzVxkVdxJI
BXqgWXOopE8jJC1NgAZkeRh9t40d09/4VW+qnEsH5edQ/J2rMFBpXP6qUi7KXCh4PiPvlHySx7De
Z3437MRxeqg8RfgwaVE4k/AaL1FXM+1vZeLeb6RnyTNgVVP1f4y26XeWp5tOmQfJLrTM7i6w6u/8
j1yLZ/MTEhRfpcaI7xsjyZ7zWE4fW5rduwFMm6NO6Xjq2lr6L4LOLFY1p5LgspeF0vnK17tOeCuB
9J1NfXB8ziULzSo1F5zc1J8Uy4eUMhcly4Ztwvz7K468cp68n6VKr1rBqpk2sgJXlKt36q6s6L/q
tlmEKOHawqjbSGNsdQ2WaKbZwYDzAJPmLOmnv8WHd/VU3RAMD7JlxU31Fp3fTqw+Dp2Z79owCX5C
RTeeFbUbIzus4+yOPjh8XJNy9mOpArERjsC5fet7XzQSoO4y+W3lKE1mSRmchdLb4qtYiQRc/VRt
Zo08psYWN1M8+ElUSp3iwrV4LFW5s4OylXct+gyOHHpbnfnrFIzWMt6NHjSUAWTZl16eDZ0UtU2n
ukLzVVZDO98iP1q54wgY0DOC4mb2zlqEE+hXKtVPetX1oI+I8nJX0qZR9GfEB2fukrsktusvt+P9
/CcXXy7UvbCuG0x7MOm7WFOe5p1RNJHqTrTw71JFjB6StoLdMDAlR2yjaF+0enG4bXQtbnKV0+og
lQJitKSF0QlijZqEmltN+VfIDU+lEnzyQutuatsPZef6PqLeU3ives1GqFrJ4ninAqPljUjBY1km
GqzMKrXOVF2rkq1TA2H4Hvl3GLWR6j2EMdh2m+mH31XmVxuxZI6Bi52er9VZD4W8lKfypfd4ht6a
8CtqbtJZdpyn+OprNW5c3ysuOo/wwDhFQsx0+iJLAslEIYo+hhtXcKL58NLYllBujXatbSLoSlou
s+YGNDuXSxlSAUD3qGmu2HRuryqOEXwfvFPgB/ti9CjVbkopzZuz3DzelNTVeFuCIF6sq0M9u20K
U3MHf+e/zE0W4o5ooznfjDQynerbn3SrfLryaZABMYZpKgwZEWguV8mtULdFnuquFX7O0oMYH0P4
LEY/dbJ42OgxrNmidAmJNpMblrKUvZaH0m9pIumu0crHUKclV0oMWAlHJUttK/j699/fW36HRhTF
aLQkLpfWSnUpNKpkuI3wAG2z1uyz8JjnKLXK8XPXmmdL3aX5lvbjtdvAo8qOMgEzT1O9lXDfXS1V
aYaBNnqGm3r93s+kzuk03guWjojh0O90JY0cqxq2ZDavv4k3Pm++ClyHIa7FhweFx5TzXjVduYrH
QyFFd1UcbQnSrnQIL60sau2jAFtKrmam25bBV8WP7UmCoUSIdp6ZH5Ta2yGp+tR/UQC5W4Fbe4Ld
Bb+6KNwXW0Su177ELyGmkzmIEtMQ8zG822ZDKCNBbH3TLUpxn4YPlLyLsbVlK6ANuVGVuL6BL20t
mn2eVZedzl3hZkH0hHoWz3B9ryQfimTaCjorl8Zsi/IqCRGjnvpiXcnQq6VWVaYrzVsqdOH3ENVC
2PuKeNf6VeyAIJXv/VQH3wDg40Ev4/7L7Q9nzZXeCA+wT6d1WR0Z4nz0ur42XSGAL1Bsmt5WClU9
3rayulIwFADacFcAhwtfqntfFaesNV0/+jgUhR2kmp0oH1KoVgcxPUZeSeQzd1H487bhtdOk6EMx
jXoDUl6zZ73zHNnohrbw2eG8TMvT1A/Ds+aLD0YwiA+K3ounvzcHdYvJbQjXGBfKpblYQH6xiyfz
7UYUhA999S0MeLxIW0WUtWN7b2gRAaxByceyHE23g7uBJzOjV/btpWxZWJwYIolj26dYEFVXtl7H
YMMl1kLnrEZG/ZGb6IoifQBLrwqNaLowzNjer+65/aBMR+idtK2q2nUOOs/Fw3fEKBVX+7KXkqWx
lg6tYLpW/o+X2WTSrb9Lxr2TDXav/d0ML48NkjDGMck/VZFG8yJ8hGbFpiW66aYxw+lq7lUOAqfa
RpC6zrwQS6J5D7EE3V1GnC79rGv0dqiq2nAz4XM+iM5o5k4ybixly8jCmYsYpUoxbAw3kgO77kS7
kB7+10aWjqy0melB0edmie/IxSMjajuIZ2/78spKSLV4Ac7E6sxbLrI7S+LpLo+B6I6hfweVohuW
sVOq1e62mRWX5hVFqKGAK8KROn9S74JNJfe9FjKP7+phuLP8/EPhn2MVsiT1y5RA+VwPG2jMleim
kLPCLsGdOFdyLw2O2ZRORGzRLYyjrn0ynFypbGurQrO2e+igMN1I1ggef/4V75aVif7QjukkuuTO
3Z0ZJrtYyIxDMGz1etYMAXsx58cMlBlX17wviGIjs3+g3b9VeulkgfXUVf1G5Fk1Q0sV9AuB96ru
SsNTh0YaMwpjqoHxEEQfW+3z37sC985bPQtfWGb3QRGLhWrVopuWjT1Wh6zr9l3xu8u+oA631Z2e
L7HLpwSi67M0L6QUs7LZvOD3B8SjyKQPKrr+Y+M9NGW+K3WdYt19u/HUXLkTmJ6hOziHHeopC09A
7HASI6MRXUH/oXp/4Im+vWtbf39xW9eSHKtBz9+fxkcz//7f/X3yrLkgRNr+lqW82yhlkKJELzvk
Sc2yJmjCOhFb1d3tRay5F/UtpPHgKqe/sYjNpZYGVRFJohvnvxOldOAYQ5ltI69ZPfJ3Rhax2dMk
ATiPzEq6EOrg7gN+7GvBd0X8xnzARiqwFmber2gRo+Xa9+OuEUW36eqjIn/PhtaO9Xinbcm7rgVQ
QjSaSPMcPiTCl46sjGBFO47Ohas+t736dZhemJ9V9EO6VbtYdTWiDLcCxV0oHC5NeY3Pw7W2iNUz
K9MEk/wWmGFt1zQQ0WiZzJO6S9i3qvXSxBNfdJko/C436ouImIIS2YkfH2573KolIjR3D+AkYsDl
WgJBm4yAxqerK4dUtbWS5yj8RlsTqGunM0dn2vFw8NOYujRjxl0fpGQ+rtZadvvYSHuBGrHUGegK
BTSrN3Lpte+IbjjYT97WUPcuoloRxkGuUEJwDQ8tPDrV/G/2+ZbcxQrS5g3Qy21Dagi+YHFppxEw
Is0I5w5/+ZD5gxvG2mhHmXlotHvdau0m9G2JEakm98+DmOy8LenztX2FixZyGsjByRkXAcOTfSus
pFhyx6ax1fY1N5+sGFPjsdJ3efJ821m2rC2cZdILndGhFIRpGtiVWuxrX+wRL7VN/zAJ475slHwj
W10LVpRkkFKYKzNA2S4dR8zipJIQKHIL76hCLWf23VG2fkdV4nTq8OPv1weanQc1/gCGaPFhi2UU
dwx2iC4cKMCVLbelBmP64y4qbTCYthYmG+FxdXnIPEJSyOgD78zL5emRr0hDjqPKAINlGCG6DIWP
9I6qM0nmFmpi7bMAskuE5CImm12cn6lHE63CWnIL9CD0e9l70KINMq6VNjHpxDsbiy89ncLc0mL6
VMgW2OC9+PxUpzE/9ZK0G1XEkLI7+mFd+LPZ4rxY28s59yOf0RgrXd7Q3KitXDPlNpfxJsgDcv9n
rwsOYiWkmxthc20nYaJA05SUfX4YXp6bFHRKO/rY0iFQ92LtNSsLp6nTDe9fN6NRHIQseaY+vDTD
FQQfitTS9MuflZZpvdjuky1O0bUrAGegUwmqmYLgvK/vMhvqkKVAH0Zye790kH/0hdGuzKdp2HgT
rlybKueCairFeIWX7qWdTC9qQZ3fAkMST/ZAu+5OzustoYSV1cxhYi4WUTFSl1WbSZXGIc8G0TXb
dNj7ilrvlUmyO3/Y+WYhbETElQPibUNxETKsWdRy4e15n2tK0JNLqdHHyHiY6pdNlah1EzNVBkGQ
NsPio/V4MLVeyw0NIYmF7LX+kI11h+hPvXE+W4YWaxnMOi5KFuvqxR/4eovgedQ2kvRVE3RiZpbU
eaB3cWEyDyXJ4byWccpsc7zn/rKzLc2mVT+D3WpmSeUDWfpZKoRCGPSB5CqSh9DjaKknuqZfbl8V
q27GM52OAWEAmqlLZ+6Zb9FiqZDcRO2bXeFpsSOomnfXTEH9K7SA1t62txZX52wTympIhK7nD6ba
6rW8zSRXnMr2hM7dtFO1MnIo9YjUioRgb4SphnZriaN3EWMVklzAXdZvIaDWVj7Xm0UqY0jGLF2+
sUJyHiEi5cgj25cfast77bKdLrQvG0uek5fF25Sngwmsg0eXCcP55R7LDB+O0H9K7nSomFq+b5S7
ILGP8SdSxmbDM1cuD7joZ0TZXO0jpl/aYnrN6oweWyC/bK2480YSDNR9jaI4qOrn2ytbyaNmRAHo
Raj2GbxcLKxgjHgQa84yT900cwUTSK7+bWqLnam8tuZGjFq3RnOL6C6DDZz//V18l2hZl0HF0ipu
4HQP+WPtqL/KaidtkeituQaX1P+ztIjwTRMR/FMsdYgVGz+K9Fuv9Y6ebZzVWhR5Z2aZ9Ca9FcJJ
S9JUm1/ganLE4Dsy37ePaP6pS997b2MRdf0B7lkkFfEH2zzmxbE19o/N5LS/+mRjNWueR8oJGR9k
nXxUi+OZLLPs4nwglVAKeWfWU7ZXjbA6kaK2TpYW/gcktrZuyavlgZEk2wQ7C5aGNvLC3Ws4QY0I
DIQrT5Mte/6p97uvTXsYLOvUqYUdTr/6OHi9vadX50aZaQ7L5BhA5gDpXzqiWIVqV3Wy4App/kEo
T5GYvlhavZWBXoWN2QxY2Bk5Mj84l08G6HAES/UEN0nLnWR90n+hq1MyJ8XonX9ow/I0ZBvF1JWV
cRXQyGVgibGa5Xs9iyeGGlQxOMdAkGaZvG6yrX7DJbeMLK6ckeDflbEcnEPxFIR7NAQU8+tfn9DF
OhZb5yH4q6QaJgK9Rj/uT88XvCW8cHU9zw/ld3u1cD2htHjU9WNw1u+zQ/XXdwZ/HVAJXxMl53la
79LHujDhzxucRJ89UtO3tS+W8U8yHPzhvsn/+CiAm93fu/Vct581nWg0U4C6NFnqaoE03RSgVwz6
2apgHDacodsIE1exdV4YdaV5roQfLi5ia+8HtIIaPTiTYzuCGIP5qG0pvR+7P7d94CoeXRpaPqPE
zNSFGkG4M8QrPH6/pOHZ048MHjriFsLr2qOpBM0kQBSeWNPVpesJCkyWWnoO+WxKOniJb4d/fVvw
h98bWRxPV6sUSCaMCAE8VRYWhPqQpn/9cWKFadg5rTWvmXG9UYu6LlLT82R+h8DNyZL7LNg4mWtU
xbyUd0YWS2m6IKZcqKRnwwcwlfb7LjV2VRF/Hc3uwYqgse69ypZbdR+MoBCVihHDojyDU3SGqmAY
aat8sXaA+vz+VWdyHsb9Ll0/CJp86LIwPFvBudAM2lTHcmukfcPGUpVInUY1CqQgPA/Wt0q0nPkb
LtutOvWWlcV9r8aBldcVK6n0z1pd2ChwtXJl3/60towsInif1WMRzkbQWAoRm5HGZqeF/sY77o2F
7SJ3mSVggEqA8eHjojZ4eSq1HIY5uuTpue4SOzaDu9Hz7ViF1tgx2/hBbIt9DhkFzABnKf8CnauS
VIeuTsFrx06c/MZ57sRaPclhYU9Vv7u9CdeBjPc5bWd+IfVzZXmelhj0BTiu/FyoNdBhQ4gPraSn
Toi8535U2vB42971fXNpb3GyqLL4UmwE+Rld1J061dB9/C8tLI41Ttpgavo4Pw+x7+j673DrvXCd
rV0uYXEtd6I3BprGEuhndm1lVxF2hN+S/lzl+o6y6F4fNi7SrV1b3NKQhPKkLJL8rOTaTtIeOkPc
2LWVj+HCD+Z/f/cssfq8ylsvys+tdBwmy520ey3eorpeNWLwfITxl9qTsTiaUQsDPxmKHMZHXiI0
br92BTHEy6rff+9l8/3PE50Pjq765WriUMwZcC3zcxpA88nMfKg+Mh22BYZa+XhoB5HcUAlCdGw5
tyzV4LgFRofPKXpjhmN+7WtmLbfI5NeskGRAczCr95nLJ37dJFYbktWcY2GfFuIz1Mx/YEMDs74F
RllxM06GsTnYf+hhLAdls55B5E7P8rM1Zbnr6YF8sML69fbZrDjB3O6UqCGQHAF8uTwbRFbMQk3V
/ByJfn0a0Fz/IQx9ZDeU77ZC/NrWvbe1cLjejGVKw9gKp89iWZ007Z+BO1nNtigpr2FxPBqp2M5l
GLLCKy7OphupnHQ6X6ghHBIyAmeK22NRVY6iJLtORDK19D8kgX6qm6fbG7oSjy5MLzaUolI6M0Pw
VdEVt/F9eZeQigb5vkl+WVFlG0JybsNxq9u1urnwMjOoTrKI/MPlQUqxV0txlefn2h7M50S0g+DO
6E63F7fqLf8xsnylQhABl0jHlyzCEewVn9sIEeHM6LY6W2uuT6mEsj6jwdT3F5sIThQtk3bEK5tA
vVfyfNiNSTnYt1dznc3PJTTIQ+bREGRg539/F2Vls9Ji1fMLsif6gkLqDkb7SCXsZ8hYq22p8sbr
e3X3GAbBH9GEgyHo0p6St2oG5X9+NsM828fjlO+FpDIPuRhskZatbSD8hnMTZub1WsbCOm41vVLi
4myV3rGWa8ZePa0FI3N7B9dWBKyI4AEElRmJpdO1UsovyItzbT6NOoqfvITqtNvftrKyGIoHM/QL
nBTxfXFOTZiYiPw0xVkVj/A4Y+G/yLsojJASwggPpcvyKgyaSEiCqivPcVg8mXni5sH0W5WD31qm
/PXVDt0FQzS8DCA9oXt76QRtksaZZIXpOYq+C/kXXgWq8Xx7v65P5dLEIseddd3aLo/SM82+oQtt
hiyk7PNtG9dhDhvMO1CoBWiKC1wuYwqQqah0bCRdefJ0CNI/l/2D6b8oyVGEn0bc8LR5Wy7z9kt7
i22DVZi2mYw9i3qF+DA6cfa5N0/ilmTj2t6RDaGKR02dUsz87+9jQsz/UcFPzwVKNpmvu0n4oELO
cHv3rq2QDkF8Rz0MJhgMXVoxo9zXhWxIz8Og7ofxpVOz3WYx6fqIMGIqNLMVsiKyiEsjZUnwLHUe
9305Oflg2GrPrEH3JwwGh2HL/Fjnyca6ri+hS5OLuN2McmO0HS/9SBMcqX81QOnhEP1W2X51/2Aa
pVRKuQc4wuXSABaF+iDK2OnVfcqElAXTwCaGdmU1IA9mRtM3moolbflYcAnFupGe5SJxDE/iVZZS
NBA/bh7VdYQjSr+ztIij45SKRaNhyWq/hMOD1W9p9V0bAJGFmgDJAf04oJiXGyabgkRBafTcMr3L
4vowhlvwvOvNmseRZvAnuRfgz8XlBq+9IhV1brlCW+1j4dVPJ4a7s/uZnf32x3PNZjNjsQAvwd3C
QBLPv8vFjJNUQOhYesAofmXNzhJfaXjA2e/Z8mgLk3zXCfcMOwvm+KOgklA0Z786KU2417YGaK79
kHoW9M7AtmZo+nJSr4isdlK6Cbqz0ezPhdEl+6mnTVBZYnq3sep5Ay8jIMRyM08WDWKgltYiZgRV
BPY1bjx6Ic2xMH83QbRXmvxuEOT7IU2e9Eykkl/bXfID0uLPuRxtTJ6tLJZNn3sUFiDVK2bDHqq1
mleO4BZKt5OVc+h/zvytWtN1nOeByIA46RF3Pl3Ay7MdcviD+4YKa6l6B0sfbKKjP1qHMfjWKt9v
b+nKgnBUGiEzfkDnyXhpy9SqUik6PzzD2fgjMb5l0nOcaa+3jax8eQQQrkruSEY5lySHZZ02canF
/jkcynY3QXYG54m6hVNZ2Tb4fLmP6WLiGstYLydtOY0Up0HbPcDK8qjUj5H6LKUdoqs/bi9ozh4u
/ZBXLx1uJNUkph6VRXYhp3D9B55Aoc7sdmlQnyhOe0p9QCHYSYo/pb5R3L8+JewxVD+fEl/YUhCl
DUiZp8AK0bgc79RgOmuF4FoQadxe1nIH5+o05QmmtmdyLv7rpTOE6jAZYdxS5AzTzi1roaSFlGYH
MRfIneENdSJ24y8/KUbvKLwwYQDuh/9cSramkZ+ovEKjc53dC9LnuaXU/Lm9rqX/YYJZ2Fm9dGZo
vGos1l5oZHIcxufAYDwnH/yPvpZujWlfb57GYwOuIRxdpoE5n+G7rCnszQjZwSY+e0DYTLAVniHv
x67/mcNYGCGRentNS5eY1wSgCPowwFIGy1qYQ3VU1OBxOxs1JVqY5CNmW/65bWOZPb3ZQDTQoqY0
qwcu/MFozTCqrCE+oxzujAWQnPy7PjzBZWAP7ae0srvq299bZLKXu4S0k8fbopI5pXKYFmacwKIv
/azacHpCOrf/YBLYd2VdRafA08fjUPb1MS7rLUau5Wc9r5dbBUYnyhcwhizWKw6Q1FZilJxVC/6K
qDHvilb72pj9ru2HozLdbyY9azsMRlCf95hBX2NxoQ1Vo4YIpiRnc0KwhYlfxfH65qCKpWEnQhw5
WqLk+7QSPRSmunrje7/KIlgw73CwyYQxanlL9KzQCq05aEl2nlqTZDUsq6MmJZ2jIhezM+q+OIpN
Ue5juWjvpAKab9sfIuuUDUOr2JmejXvUqLuXvPESN0yr/CVBQG2jmLTy8TKfjygaKe6MCVvE2s7X
EL5RpOSM0k28TwS1+pZoQrVRl7jibXrbillQEgITsJTLSSRoxDJTKk1Uiz/nxZ/oA3jH/Kh/gojR
e4hlp0Az4Lci3N1295WYMcPqAT2SzvCJLT5iS0E6b5I4/kL6U3W/g0dZuE8/Rp9vW1lx6wsri7RU
bY08pd+TnOPM9UmOYhTVjU/wYZVaYotbND/64m78dyP/s6bFJ6wpjeEXkZKcm1QbnF6ufLhrNHHv
Jcq09+vG391e3UogBCsC/QefLqQvy+Si8+N45v9JzmMOWyP3/X2qbly/a8fEsmB6mnlT+GuXsVZL
4rbmC0rOeVsgnipG1gOPouA+kxLjKZeTyS6qrUxz7dAAqRAMSatn7vtLm1SQwiZO8cfWexr3KMra
0vQzKP9Ev29v30oEgl+fug8vFpX61cLOaAalaFQ8w+tOYKgUxbEXxPzqh8LLyv3YC9qJcmvwOObC
D1CzW62xVeszE+z8ZoZhZOEsQsx0OrQ46bkc4kOQ9PDRl/8YJfjsat8J1cepDr5l8YbHrHkoyTX1
R4tSGSMgl1vbq30JjlWn8uDF9tz7HIJnr/po7m/v7JpjckPTiyGZh2Zz/vd3CUEWao3Ro2B3Tpr7
GjIaxX8otlr+a57J6ORbI5eJwyXPW69obT+Ks43QNu4ALyBZYFR2vyVP+Taq8j7jnb9qZKOBgs3v
EtDTl4tBzEftrbTIzmPxFCICmPmiAwV3VD8roi1m8O3lh7QFU/Ct8v4Pad+1GznSNPtEBOjNbdG0
Ucs1ZUZzQ4xGEsmi9+bpT5R2v53uav5N7B4sMCtgMEpmmaysrMiIlgjlfWE5gWC5tR6SAXqWUaAA
ZN0aaIyO75vhhxRtofG6L+e1m/HSqJ9+KBuxk1HvSnx+T5v8oIBEFw/W0Eb35iRbmdvLJYTLDHif
mLwl6n98M77YVdMwJcCJyf1zclRw556ldAtq8rVj6dIdFOcZiSUwrmA74cNAW3VAM5Zifhizgkjg
bBKk96qjRJwLm3GCaAPwRG30LCW+KQq45ydAp86k7zQvEj6uL+iFdAG6KQC44pBEhfjispgPaAab
9AB4nNrrcje4S61NO3/E2R4Jghe1wzabZXBmQ2Ju/Ci1+LFSanvSv4bYu/4lFxAGbNuzL+Gi1qxX
pSBDPOmgG446uUA83Xdu7/VeuosezH2/U45FT5KeNKlXFndzQtB/cf0bLh7Y+G/gjtVSAR4E3NQo
MTs/BjeyE5d0P9q7ta33DZI533rnvnIxMq5bQchaCzHS7VzJ6w/tTnWlJ8sr9jjr9sljvJ9v+pt2
a7gPYI/1hA1YgzfYW5vw/mub+TVBW9S23xRO7oJt2DNWwunlSYXvw30He4Hd33QuzlVjTSsQoeaH
KklqL1Fm7H/TqG0p7bqNqFHFbSI9cPO8XZuChV0Iy6xGIuPOYPBXLmVOqS5Tmh+SWSBtuak6u05J
0+6uz/SSGbA3AVTP+r5Q8DwPKZmAtEAcq/wgammKmw9UI9TitoZoVrxWjlkaSx23D8hi4cIKMcFz
UxZiuWmViF5jDbI+DWDRrj8owQ2Y1IDHqd60ZC3AsI/nVxfLnhhXLnoV+G6I2UwnQKii/JBCn02s
PGH4NOAY/RmgiT2Q0FCegiU2PGjSdlhp+b7oWWA76MQ2X7FBM2TQAhWbH+r5txVtGgkF7PAtrVqo
CZGqeOzG30Xvhd3KjWLVLhc9Aui0JbSAXcvUPWOwnKx5KKKdtLewjiCWPXfgf5x+FtAGub6SlqI5
BHHwJMle8lAmPp9eKhdz3k81topQUztKcoqHeNSMpKZYe2NbWkl4nmU0KEitoOZ+bipSpwENk2p+
iDXQ/FpRJGw6sOQQIxhmr7Ba6lLd6EBHmFcr2+U7ZeSX1Ilpi6spDlk1p8Cx54dQ12wlUZ8t/Wc7
eJJFvV5td1ILWUXVncGz6VuTg/vlMO5j+XWs09tArzdT+4BC/VZ+0CvcMq9PwEVLLltyp9/GTb2h
xooB3hFMvbWXDaeRtmGENhXG5eWF04Pljriz4PiyVk6L70ezy0FhnW2goYCgC2d40NvKqnIMSnZE
IWV3Dw704EUv7M+aSDYqK6S1U1cmJXl9g9qJnThoM7FLO/ZCj/2cOMin3GAljWGL4OKjUDtCNZ2B
ojUusrV1q1tCMiCA5psuLuxiup8zr0jzTUQqapF6XqOJu9wB6BRkkwCkKkp+/Gs5tFxGuQN724Gm
s0aMOrwJLDEkQlRtr8/0ZdA+NYSS/fn6p7XSyGrSAtbXmzdBYryGoPOqVdOuxZVBVC8GkVliMGVG
cIsGuHNLkCgaUEUBUMPqondUlzq7T7No5ZBdWLjnVrj103R6F7V6D2SXYSEJbG25/LSqysaNzp6K
mUQaZNE6iBsILmQVGlJq6kptbnHqUPVm3O7o7Pr+wpPMWlOHWRjZiBrWMwq1tXQrys/XJ+0yaMFJ
9B4jXimoIPAnbVyZTR6IQ3EYHo12X9mlRubIDn4k0UocuLw3nRtic3riiylXOTWAxz+0FtriHaHc
9LqnPYn1yrZftPO931mFGx6d25kSRa1oJ2LMWg276VWivtV0dlzvTRDhXh+8xRV/YovN34lPUdBW
ZhnCVgt2IMWdpMgOK3e1GHIZMzB0J2bYZ5yYoV0tqIE5Atxl2KFO0DoN/FPoDk7YuqPsXfdpbfy4
25wZmnWWTVJx0OMvM6IoTB5T1P8EfZXoZs0t7mieuiTLy1QGrKsr0M2V31JjrIksj0QG2rnPvWCS
7iclXOkMWnOQfdbJaDYD9LJSHQ7Ws3qbBuoWQuyONmxRoyCGsoL8XvYRQdcwWI2dp69tpDEEflqD
sfEriD80uSVaRrAYpSy2jYdRGlaW5LJ3fwxy05fPgH1MFQZV0t5pQBqzsptdoN7rx+vLZDk6gl71
f55xs6f3SK0iENcdaHzoXjTBfJpad6A/p7rfzMPWQt5uJd0O93S0SK2s0e82lPNTlO2IP8a5OQQ/
byrhDl4eAF3PSVw2CRG0BJX8GrBLEurTD0Oa8FgBDKbh0sQCmaVSxa+BrlNHz2i+N1sBFJ8CmLxX
hoUdPRdfpoN5EbckVBFUbq9modULwQC0XXYX31S2YBDhOXnofDkj88N/scV6tpmkFAAJXKjTlKyx
4gnHQ2RuYvWHUhAlGG3dbwa7Fd9kEzlOuflPNi2U8VCdYu2R57vHSnGKNBpiUetNouYG1o++8mVo
QCtHYXgO58+xWjmhmBf8iILlDeBqlA7RPsYdw6UkNUGfIcjOZf4QWdZtK03uda+Wdinev4DtYDXn
C+6IQUxBYJibWMvGtkUYGLKbqBvsQXzIgpRE7c9K/XdPsIw4ANq+uNkyoDVqe9zusTpqGk1rQPw0
bG2l/ZCa52Be2aLs9DkZuAsb3CYpu2gc8kIYj9CKAzlBYoM32+6Dl+tjxwWcv6yAMhqoGIbT4IVq
c6FM0qCOpmPQzqIfoXLioLxMt1UpZa5Qx/KdHkzDSmLEZS1/G8WjL8jdwCGocQdvZbVdh8LpeIxq
VWe8/EIGvdiomiZvjtX6NyiA1Ffgd0tviISg2V13ma9DfZsHAAyWQV+FGx+3ySthnoVMwMgOtLwz
562gHDRgn4t+16PNdJDpsdO21vDvMpu/raIICkotJDZ8EV3X6nymA52OandUhdTtIkfofg76foie
rjvIvp9fOTABGTZwg0CriRveOAECKrKi8WhYKLmYQe0FRaITPGqJthKoa1fEpdnEDR3NaoCQg3KT
O7OMLJmGHDix4xQqzdFqhjEmGq313rOiaU7x5m1CH3AKJzDxBHoRzv9hYJFks5oW2v91jYswajon
Ut7L83Eua8AWY8fMrO3YZp+pML4pSr8mb3uxZaADgwcYUBuAEgdVLm54UX+osr7qu2OEXGfSIJOB
B+C6fxei3/ma8tvFVDJbeOXG9UFDoZAvb0nKXKeNYHZHPR68vJRB9AgcZh/uZHllFC93BUwxTmCE
aDSUA/t5fjQUydAbjVL3eM3qXH24xXLdqMHodcFHapQk7ErSRfFTpwsrOQ8Xvk1wLssIpziO2JDi
Wf3csJFBaTkZTKill6E9xu9mtI8jwIKgH/3WB9pmVVdlYVDBqAAEKI4K9MroyrnBFBf1uchj8VgD
nQkdqSAqH+WR4hrfr5zxy5bwoAX0G3AnvGtmFNd1UlDxKMevpQyk3YaGKFkIawC4hSFEIw50PCAi
wkpX3BCGUjyO0WyJx6Q27kq5dZElHdDSWhk1aSk9lCN9L7KVR94l506NyufDKIWRFnfAIBzDJrab
aCeGH9j/k/L+L6MZKGEAr8J5C/8AJOTOWopEsasm+BZ9iJD4lOmLLlf2pKycChdR7Lt1klGVMNIB
nEzn3pRt2AxS0kjHMore5ElFM5OTqdKdGvUHwBm6SHev+8UXVbHuUSNnuEVUkVkewTkW9lIoKqOq
HrEbvRn6bugM3JipZedySihUWUYT9ONd6VdiAnGs3yvmL6cPFQngrjCqDMImszV1cpHq60AoNH02
j23TQcDnLi+STV7j3TxzC9G34q9yfKPzY76plC2NE1fXfwpoc1gZBRZVzs4qVNJQvvgmvmF1fG4v
WlOu5EGqB8dUqCOGkBFuBuSSGAtpDTd3GbeBngfuD0/LOKrQFHLucGxOqZTqcuRnokqUgyXcVw2O
pdIOkueVsWVfzXmFp3nkFwBaoD2OxwgMuJpkxtTFvtKk2j4Mqx/DEEt3yZTLnpYL2auVyuCOESHq
1aTivKsk/b5Jhmaf5O2NogvySsJ1McoaBhjtwSgQoT8KJbVz17VSiY1Swvf05n3TPw354CaG4q14
fbGFYAV6K+xdi0FLeK8T9PVI0bfXoZN9Gfe98z5u6VdsD28FVHJL2ySpazgWJePDKnHj5fn1bR1h
HfgstC7w8P5SlgJozvexP5oJ6eYnI/Oj7rE1Y6CxvoqydmU8Bk9rGkHc9Yahq9FmCRQNWm/x3sWv
X1GGzC6AtLGfVKGrTWDm03JnZVxZ9D5bTZwN9g0nOxVe4Q0kYrP3A6mVbFPHcuOC9F8lKZ+NlfrK
8jieeMStFSFOc7kX29jv3GFwqWDrTueEttQ5BnXWIB9rw8ftSVUT0BbdwZgwUhIoH3FkrWQXPMfD
3zMECkUAD/AM//0yfjJ6SmBlXThgXaDEu0tuwkfL7fcABPSu6NS3w1Z4AmfAGqjiItawKVOQtOHZ
BoLI35rvJ0bjojX0RIZfFCexDcYoJzJSnMeteWzi5Gcmr5XFLqI5Z5CbtTSNUL8KsUbCPCSZFe6p
/F7rP/SyX1kfS6EEeRrjHcJGB4v/+WJs4jpNZG2M/VhS8RinQ2kkRcZoD6a4RtG2Zopb90aUyiA2
gqkp9ScBghhWQHDbWFsgi9sLVwe0ZKDCd5F/6lmYjLMcYHuJn2EhbfSofWwy5TYe92la7pRfg1zt
hFS4S4w1Fl8eRPnX4jyxzeVQaaDU6H6yYl817Dm1Y9MpPbBU1cF7JdxWMjGSXdhD3JfgWnM9qiws
GLBig9AXd1HWMsvNY1hrsS712BaiUeySajpa6miRFO0MStfSlTFemElA8xilLy5qwKRyxtKixaNZ
jJmsIdxt47Z4FACi3fSmsuLVwr5jr/IQEzVA64fT6Hx15oOZ4kMwl9K91vmV6sYKyrVu9i85VNi8
seog0PHIWdBgwOVuqQaO5xy0iD4y8q1gPSfpHTWllSrTRVbPjKC/HmEEogKAyZ87g1e/OurqlPpg
4J7pIW5rR5COVNpA9ZKMZesowkoSzFdm//LrxCQXRhIlknFPBwl/8QUAflSQH7ljvn3KH5Jh60S2
iL5t1trM+Fr030ZROEDDAfqz+IYoKZ+RIkYZ9WfFzr6Ku+yn6g6beafbZbLLettcgVEsj+sfe9xq
bKhWAT8Ne323t17L9DESwZJkqxXA2Zs1DNiaMW4S83oSWqqUYDONLGia4vYXmrYxOobgZ9ZuGE1c
LdZkky6vFt8r54+H3DT2Wk27lMLDMBgAHXiqRDImTqkMdqqMbhJ8hoNXo1ajDSunw+pccgd6qqeK
OE5Ys9LvoqO7XjK3wnMVTj5tDz3U1XrIaZp9ZFv0rmvWmAbYWHKJEjbMH7dZdDg5dVW0FYsZ+P79
SRVyNy37GXlSlbvXI+dShoQLG4KnxrTo8Up5bqbOyqnoaU79/IAYQWRjkxa7WCZN5NYCGeabtVeh
xTV0YpCLahmgCGDHx3Tq9rylEYEwLkFLyfT6cd0zHojy1048McQdR1UADUdZgqH4ZfoqfePG/Mx+
gRpqcNN7KSO/U6Ls3w5yQebRzo+SLT1f/4Dl5XPyAfzWFNWRTi2WTzGR8AjJXeV28ERvcKqndmPs
nBVzbB9cLJgTc/zmBD5z7keYGx0oPv+UPx/U+9JVInvcHKwHh35qKxbXZpLbmGXUahn4h6lfB7e9
Cmi8P6DUIDEMTXQsnihdA34uHfPQomQErFDawLvW+VoVpL5ABwhmdCjvRkCK8q/0Z11418dxeRj/
GOE2faWEdAqLhvpBJUM0e9bfI7mW7Hga14SwlhImBh0xWNUQYH++SpknNG8g00b9VqNoythPXrBT
Dl3zrOn7kP6u6u30BP09kM2L9nUn/4/N8cc056XRyCB2gJipb473QfrZ6DdKazcQYq5CMok3jezU
1W/9qftFO1ttXkI1IsHvFMT3TfWoWa+q6VEAma5/1PL0/vkmLuJl2VCBPxjDEVIhcLQq6bwMolsO
+Dp9YR7c69ZWh4BLe1AjzuLCKHCYNZFXf1MDpD1JrfdQ6x/aFm/i415P7bLcj18RlXaDuR0ljyYQ
XgWqOLblGQfto6LsunQN77O8s/6MBPv7k9gPUkIws7DZEbMbea/bY7brifUcPohrrBIsKFwGjX8s
8XxrGt79NL1gg6DVEpmmOnYaNV9jqv8/QuEfM1zQL1QrMssBDlnWs2y4yaGvSaKQzDFf6T76vD6z
vC7zX5EfHLasDg+MAc8EJESd0IZtjyMmc0XrDmzNm6J/YhJWk+xV1nO6o/Xz0Ng35YfZ3Eydlwo7
vNBLb9e/Y3mF/fkO/mzVrWTsRBWhJNe3xWxrgM1v1Pk21Sfs9vtMvwMEoC0bImvOCIWOsWjYcwgI
fg9J8ygE2074pWdEPa581kJpC80i/wwPf6+g/VwqKUATft9Hb4Lp5c12iqDCfo/LWpMWj2pX2VDz
2NflNrF+y/Qt60ksHVHwnxTq5p2Kfo5tOXl55aRavEvl2zArnLk2bpSBpOYEIc21Z5XlUHnyzdxh
PqBLOMnxruGrz8XP1E8eq9tsM7rDk/oaPSa+sPYOuHgKnNjjzu6UKQZB6pz6VRDO3tRArlOtILmH
pp5VOdSl3Y7oD0UfC+cAtA/Od3uaQXZDMrA5cgWQ7wJkh1m4E/ujYjmluG2jGYXzJ2X29NaezZ4E
2dME4ZiJqJndINk3WpKFK0t3MS08/SYuFpfoSxXKtsJ4Q1i3md9UAZ9FY6cQZk9pfyepScr+J94w
vOuLc3GiTw1zUXlQ5FmtWuyZKLwpcl8BL7MS3xsVlADui9jD62SARlynNA4Q+r5ue+m+fWqai7rl
UCkGnWG6FAWIz6KpOjxkpUSiH6a81oW2FHdPbH2P/0mE18vaoi3+8+tCIqoYk3FtyyydpqcWuJCr
qlRq8NhE/Uyetukk77Kq2c6FbItGtIIsW7yiAWwOimsQFEAAj7MVxvpUyiK8aXIXp6Ir/DLsclPa
421/O61kCctL88QYFwrm2Wjrqh9gTIR8rj10Tm+UN6UbgJE16bbC/GPS13SRF2sJpx5y8UDQ8Xjd
KIiZcp+RqbS1dlvLdv1k3UOooghjgkqG2dloWzCEF5ClXl+ZS9Ho1Dqf2o9NasgNol9QmcUmRE3I
sUYV59aA9P66qcWj+tQW+5aTlRmVeZ0X4Frxw+JGn+1MvJXEGnzCt2ZHhPHQD7Ed1veFZ66lIoth
8GReuTAojcY4JxMMR8Z2VL4qlDAseyQgfNnExofxdN3PpUPw1E0uwCWCpdUlbr5+nN/VYu5SgKzQ
vxj0qBSFM7Jh57q9Ze8YSxxe6tkj8Pmw9iCpEcJ2QpDfaUwvGM0QdjlsstYxfaVercWyHcfndQAD
/WOOW6+hkoAjzoR7FtrLSze8lY6GDfkx5BPQK0cVeu1uthjQUEHEEyH4TVFLP/evrvMuqwMTBiPB
IsoQz2TWUES4PopLDyASY8D7nxnueJDjHGjAGOcyTe8jBV3RnlHdo5kdG5SoTHX3E6w5QMHrOSmm
iCiybehrZaHFyHryDdw5MZYWuhcovmGAZvhGuZEkIn4WuV02r/WH8lA6enKXSk9muW+EHE/vazVG
vh33O7/9MwjoFTsf6zDqYyHtJBzOIh5Z9+FznxPNfO4SoIU2FSRJkm2bHJPhYD4Wr0m5sYR9nKIN
cKJ2L9NNZoART36Iq7fBPNJs2vx/zRGE1c8/L0fnH4ov+LxM3KTo+unuonbTte9z4uVQWTC9OXgU
kkMr9jsRQjV07olZrTGgLu7vfybpgmpyDka1H2Qd5bONFTkZ9Foe/TVxjsVzDyIt0B3HimRK6+ee
prLcVWIox751k1C8eMiTq8YfmXHI25+07khXSk5tulr/tjLELFrw2/vUMLcN5iEB6eswxX6QvHTR
V/Z0B1D8XmxJOH0IlHTvj9cNLi150NuAowfPEYxG7dzRsp0iKKo3iBsaRYvWvZg9NyE6lOha3r0U
Rk4NcY7F6dyKilnhrXEcSBkPtma+XHdlaWGcWuB2b9BXmtE2cCXRSluGZvc8HJL0fqDvVe5p/Zr0
8KI5oKJB2IaKFbQGzkcuk2JV0NhMtVJlV2XuBElKsmYCQZBGbRCiSo5Ca++6j3yv9neEYH3wMAxW
G7xWnVulkmCU0NCEVaf9Lfhgj9UC5yGLSb+tnORDcW25t7f/FgXOm+WboZKxnMW5gtkOtXlS34c/
laPozT/FV+G/pLcnHvIMSFKc5YM+4HGMpoGt9zeK4bTho26tpAmL2SY0C1EpZmATXPrORxLIF7Wf
FFauTjoRNxBhdGI5Lp7R/X2Q9bx+rKdkIllVWQfQ1LQPaqLR3fXZZEuE3+ynn8A250lGZjWmImQd
pb4hOWrdkqjb9flEcvNGUFeS66XtBwTjN+wFHW18RbITW7AgVSgHhWZl7rOy1ghKX4Jz3aHFAo2B
2wKWJrqd0Rt17pHR9AUOctxNjMnvw/1QvWDfKfNX9ZkDsgnati4h8cesefQ9EJ3B2galCx6o9+uf
seTs6Vdwm6SYpE5oGtz3wlDUN3pRApUqQmTkupXFhBo4VEC1GG0guuTPnZ07vQ8aiuQ9jVywcUP8
RXbBISgUD2ikwrltV+ateOjbj3G1uve9z/mlc2qbWzrtPA5GbSEN1Md7KHHsg1bYd0W2y8ZnWdz3
InuVpPbYvMnl77hP7Unykv4wCXhn3vXN+6Q5Pd1q0q4pPKx/Jwx+CSXdJRLdqnEGsQ1hR8fEjfvN
fxozXAaA3gXmmx8zXUdjVDshWx4y8Ae9F+LtPGtbgaiguJxfomQXox5al56xcjiwubgcLzRpq2hR
lYCsO5+rdrYgrY4cyW8iFRCb1AKZhRJVm0mAVPR1HxdXH2gX/2eKHfEnu1pPhznthxnPNeggcKO2
nLfoL3m6boQt4Wv+cNeA3gyA2WxFXFtLaZvso3qy9TAhURj4QfgrGEzXCNdgUItZEWjF//GMeX7i
WV8FAC5lmDxTCnchVAG0nNqGgutqFzuhUjgR0JH6fBgbItLJue7x0gyCyojhlICHBqnQuXF00+X9
ADY+XwVNmSsXWu4JSSQ4CdXz/xCXGdWriIwIpJw8h7EAuS+00lusVJWRFu/vce+Aq8oVe90N85UM
bNEvMEAyng3Io/AhExXWSp9olPhKEEF9KwLENh6a2Onyee3yuGaKi4tqPgHQkmWJX7WpvklwHXaT
JIw9MTPXijmLAYrRj/7tls5dZcQuEQKZ6qkvlnWquK1ZtykJrcbovDru5+o2mKUhm/aChlqWLQ4K
5OeGeAjAIjRLmpvgqTB2S12Ola1Cg0TaZbMRdjetJY+yI8cUP4dKrlR2NxhC9miERVx/SWJUoY6o
y+NmCjRaEC2v9enGHGRQXof62FTbWiyhP9P3YtMSEGQUpo1thKattcNhIQowoQ4GXUJVAETi58vV
mrI0rmQlQcZUue8zqZzPxo7Jb3SrEwoegOubY+ngRVaIKxnA54Br82IX1ZygKdFsU782PyS93hs4
kwI1iICoEH2h+GxKkDUJKD2n86Gb8tshdtXkKR8Cb1A+R8EPtA8ocHxc/6qFFFlBKQZtdUC6gvGM
C7q5NaTtWIaZr0Y1kQWR5GLu6Sl4z0oPhAqkHN6uG1yKULD43S/B3l15gWYkjmUzCXHmt14rkRxC
qDb5VH7Nz50P7fL/YAy8t0z5D8yWAHSdTzHtMqMAjROoeHa9n226ivQv6d7O7um+WgEDLexcYDj+
mGKr7STyFhFsyT3zK8XxHJnGZ1RGvzQpWwt9iwvp1BL7khNL2hAEECODpWk/JFs0TeMlIpieIVQB
4q9tIdzmLiTfVXRlosX4xRRf0dWM3mZaPq+M7tLiQTS0wMTLWF75EzszoadXZlXmj/XtKLvJaKfi
6FognXqWf9THqnLzxzBnGu2ZOJE0PuYyicaNVhyvf8hCks7gM/98B3fu1EY100ooMj/LWgJiE6mC
eiaDloRrlFBLIePUEree9DLXB3T1Zn7uxY/F2iP8dxcWlzKcOcKtISOMpykPMKDxZBuFQ+sNTZ4o
qKVu8s/qvYhI/zkDkmCLr9M2fzbvBkz8Ws689HLKOg7QWQj6PKZseL682lSNoF7TYnkFD/VON+/K
zh4dsSFWR+q3urel4Xf7AtnGvCaNAsGyh6on0saocdnMVzHri9sKgD5IRjJGHYub2yyf+1Su8DXd
foTA+hy89cJNZuIhaiq3rXADTECkvan6/di1XtY3IG+N91r0L8ma2O1awQoDYTdAlCAu5OJkOyej
ICl95r9I6i8oIhHThJhO76Ya6GEdud8Gkq8Kb4n6a1DWDqrFGYH6O7IqCKqwZszzGRmroKpNc8T6
PqLl092pu/m92sSbbGc89u4zqOBs8d1yRDCgNTfdSlxbWvJ/jF8UPMWor/NSnTMf7MBAKjQ3mbgK
rWeTyK97dhcFGy8wzBAFO3dQS6cG9Ncilty810s7Vb0Gjx3QOrW1l/rZgqi04dZrClffFZFrVrny
kIYmRZAOM8+c3hnc3InBoOe196odTGQknZM8CHvFfdu199phfNrkx/5uvIu22lfh4AX4GL9fD2Pf
9YxrH8RdzSM09zdmgQ/SiLxvfpXee2Q3Nv24rdBx0Dudq/nWFmJpn9X2sbix8I31jXD83TiGG26s
Z9MBVmDXbsPblLwhn9tI+HczMTbdEyWpff1jeSLA7x1xOmfcomyLqg3lHh8LAkz0mWWPsW6nfmsL
jvzqSkfN7bbBnfja7Vp7e9305bEDJDOSf4bMxqMnX+OWm8qgqjrVfipA4ANEk1bk4cm4Q3hClS1A
0fe6PebJ+bSg5QmrE4hiBhbjn1dKJcn7qi5b33yGo/3uNyCa9UvmrNVfF+pdjE6U6dqA6BVC7lyQ
0QbVzNAhB0PxLgLAoDta8mEYVGKMpSMku6pDm/AKNpxtLd45A8RcrFoJKmqRO9Eaqw+roihaX6Xa
jUTRsWtFH3WveL1cfl0fx8tIAj03EQJUEqyhq4tb3sGYqbEJaJUfNuIBtBK4Sa1JSl5mAucmuEVp
0iEv9alqfWMYvbQp8ca3rSonNiVgZFbOhBV3+H6gfEr0Totha2zVY5gmnhKsoaDXTHALQix1Wkgd
c2eCmGCoERq+Xp+Ty72EycdVHWy5+PNCmiVqgqLqtRRzUk5QMEFzVhOZzhwXjpYWLq2GL0usV/p9
12xyRzrwNqoYBFnrZwG1Fb3aTWZI8uwB8YR0PbA26va6k0vDCLIEEBkwgWsQ8JwfL1ShRq7mGEZt
nnR3MigYoXTxx3UjC7VGNpR/rHDHyRDWalpJWN4VaZ5BC+Ykh9egI/Pe1mJnXGkIXx7DP8bY35/c
AeI2L2bNylt/sqeJxL+sn+0E2rqX6z5dJl/nLnHbKbNqsOcHsDJ60VP0snYCL+3WPyMGDo1zJ6QB
sxC2iD1ao7rC7GtWjwTPR6dGp64cV0th7tQUt5OGpATgbGYxvPldgoQH7LTPwr+lRcWZyMbLAO4R
cigIc1wwldQqauIYVuZRcLJyE0uKVyv0ve1Mcn1mlv35Y4kt+ZP5t6yIjoXctn6RWzkJZMgWS/kN
cEcvQlWsZICLqwBN5kh+Af1G9++5La1tx4RqE9ZaFTp5BDSe9D4jKbvu0fL+QWYNTnQgsi90AAZg
6Etphpmovg0bgLLl2hWsfFeaYNiOXNkI78BlbReh8gNEy+4Yjm/Xv2DRT5Zeo9kaFDa8ImMcZiDp
yMXWT5O3woKb6SGM1uDFa0a4jat30FXPIgleWoIXDdFNKgwPmRCvxNiFqyS0mpBPg4eAsctKXDQK
QkvoDDXAAsk+A1SWRBOMoKkNxseshsBqkpF0/pQHcDUrkBUbXdpnblfgPaKg91pS2DKuoFX8VM7R
9vooLySO51/GjQDQKlXc1QaOHFwiHaF2gmMNoPtXMLvZnbEdJKCCHePZuNN6T/8wfTNoiKb6a/ea
y+CDz8CbOu64Mnjw+YaGrlVzMxh7NPcllh3JD6Ms3aTZfsqIpq8+urEj7TzLYpVq3KYBimYPmpzP
giBoU6OWHUMjzzGZsl2d/CosV/sZVr9wxyVAegrZJ9iEVvbu5dEHGBI4dUD5grzL4kmGzXIESYiB
FsbI+KnpN3Xyfn02F3JWGGD8BCqe89CmzDw/CUR1p85FqtLeb5uh14lVJqJ02yd46T9knWnFG/xs
vUuC2SmOmpkzpOiTytjKAnBazvVvudxaaKDHWx+7E6A7lH8BF5M5TMwgGn0UqaXYAQuHuKWTLpYO
dPzW+CYuAzCMydArYZcCxjpz7ncnZFIILsvRF9J0p2ZTY5cSYsZIR9wd87XUedE1BWpA4DBR8JbJ
7+ZxLjqzKUcfMBdxDyZ4/W4E4e1ONkS6klksmgJ6zUTUgMgRD+APYl1McrWHYxOoq9Cbmm5lrVBA
SY1mw+sTtjiGTPYFlx12+WCfcrp2zLivokAefVrEDQnlbZSAd3SaRrfTptm9bmwBRsp4pVClBBSE
dUNwY4iX9wHZdDn54ihYD1aoNz0ptBDMViAUsmY7NKYyecA+Tu0kDGvPyFqj3seVkb6XXY87n1EE
6QjBYal/aocszV6uf+DlVsX3MQZWtAEztTYuRam7DhzVaAn0A4CHbzJDzVlnl7wyDJdj/q3xJGLx
mowOhzvMjTk0hEoRJr9CQ9cNuvCnvS4I0a4tmvhJVIdqBbG34BVmF5w4wOCgjZq7JV0foculybgz
//wuboRQIJIDPVQnX39U3pOd/nr91y88TZz/fi6WgdIlhLQcfr8MTYGfyU3k76yGoAmsfM5S9v8V
e5dH0Lk9bi60jCodeGon4DYhVXKTNhvpleo/x3ozAitqqsdRcKWWiLuSRjYe6cgwPtbRR6Wu9fAv
IP/Pv4SLZnOpa2E5KuiuDV2l+3+kfdly3Dqy7Q8dRnAAp1dONYiaLVnyC0O2ZRKcSXD++rOofU+r
CuItxHbv3u6ODkdUEkAiAWSuXOvKeDPqaxXpuOYtDZrSlUsdtK92f/smmIH1hn9+Lp7b5SKArRJp
Qe1mfuztl7rx2mzPlqCIAtSqv8e/8t1lc1u+j87FFb+qrAkI7jmjDZClKVi5PNJMRfW9ojOw1dGt
TZvIGdRKREG86U8aDl3cvlaOb57igrJupfivlsdeUz2Dvmfg1v8WHV4XZd8PFljHqRVcHuHWbjPA
IwOqc0Ao8Ag5j6izrTCqjfKCZ4HBglRO62A2O1Giav0VftVOrXDz2OR2Ek3jsDxabeW2SrSr6l1/
jZ5/J7qy7FRwld3aJdDwASUnnu4437ldmXd5mUICbXm0rbi4kfFOcPLObA6KxLQdI9XjkKbV4S/m
8cQmtzMHpR1HBGnYlIcUIKF62hVNZe3/xgpK8EiIAcn6pUcNd+3O7CiqvyrprqEz/jICqyQwsuX0
K7mgvUoWGrjwnrvElEF6vpdRYla7Kb6OFTNQI+0hN63Sm6lOBBO3FaIRoYG3wgtOR3/tuTWkL6Uq
qgv5ccER54xW3/3CNJc3etk3gpNs4+oJQjNkElc6QzAoWpxjxANZCIus5RGwR+0wTSUkQjJWudB/
mN0yk+PnoUPd0RyhQ9O0EGg2R9sQ3JY2Zxe1cw23F/wPf1taG1MUc0TuYkHe9JhmELmnWj97GTIn
brJYv//CYyygcNdbAqxxi7lkajGZEWjVzGFiwVIosmO1teT+eyvoIzCBUlh5TXmRVb2Q1EYfE/mx
Msf7Mssap7f7h//OBh9D7F4yaQ7fzwpJcejQxe5gi2qZG6VyYNhwy9EREZHh5vl1zcwsLa2YYAUZ
/CO6bdmVac32IZrm7qGXkZjLLAatrBjU/jlpgS+NZ8NRonj2GwC9fZ1KdjCyEVIRzbx4vWTQb3FN
cjfJZyro5NraOuCAQU0D7YjQIebOQpTSm9IuVBn4zyjyMhxPj0MHwqc+zbPHy5O/bQrShwA0geiU
582VUrWMWWbLj0zqZ1fNk+GpYhZx9BlIkMumtk4kVC1BTriKKkN+4zwgTLpOac40+JLcxzdLmi4+
UTv5b7zpxAoXCrq2gLgIIjYoqHsSJH1dHYy8J4L7w+a0QR4anL94UiNTdD4WS82nITNi5RHMFmDg
HIAdrBc1vUFKyhBswY1mG3jupy2eYLsmAOGkkiU/FsgooAJkteUQKhC7GPextsh9OMxUg+A4W4bW
0+ymmPcatWXmQJ6eoWSf6z1SZDkxHJnqLHa6Vkfrc0VSNCpcXuHtWTFBvSqbyNrxb1NoLPRSp0Qy
GuSy+qh0pv4yyyO7j/rKFpRc1gnmLx7QIgWQD+8XIKS5LQJInFl3dqYA3ag+TYv+s23Uh0R/jBU0
gOD2vGJLOsGVamt4IJtazxjIwEGI6nzR24QszcRgc2zrBPTykLqqpSQJAJ6IBaa2bjogA4e+GtYe
dJbauakZ14FBqWrlMUnBZn/VGd4U+dCebUfBnWBrU54aWv/+5OEdRVGmpla1OnJ5VyTUzeNCkHja
OBhxPAG4gXwX6GR5cuORrE/t1StiFh/Lju1SsHs4+lgA2PJ02QG37tmo0K7S7dgLJrzjfDjz0Cb2
NGA4MrjOXTUePKNLSECndrqxSCu5Ha3GsGsJKvu6dW301vy9kLRaMKsbnR9Il6AGgLsqfEXhE8h1
jt5pyPQqgEkYTlzl1xNBb7763FoQQVAVtzmSDgQ/seqNNV74s3HD8t7v8+G2qKqDVMaTYGtu7Jez
D7LOJ6ZuK1sa1XW/JK5BaKDm1VWEWejn0ckg+dnMIRGBgDd8CzZBCGciHOCNxe0Xa6ohLEYZbMaF
R9I7uRT1im+P6tMCt00mPLnsroUF0iZRkKOiZ0+P/Uif2qFFMoPe11MUNvYoeIdsJZDORsa52YK0
bp23nfI4l7+N7Lt0A5EHp1rmb6lMdlVKnarz6pm6ttb46Ki9ySqH2gIC1o0qCSYXutUqMM/AaPEk
6eVS4k4tIUYAlaUBp1JLo5uZuluOCsCaZYHkY3RMjS6IlMlwylQLtUkkNLy6DReGz76BcyuT4USx
Z5yD7Zj1b7Ik4+VXDkP/fRpwU1pA9h2O2aB6S1GKhLM3w8rJ8Lkj2BitUqHr8E10I0jWL9xeXWL+
XHJRMnk7qHxa4g/gpm3SGJBlxMjHHDLy0Hm/QfI6fW6+jbfkp4g3ZeOUwZSCFQvlJw2XJW7XtBGl
yZC2yqPRhUR7lFhAZkEmbuN0OTPBbZthUPN8HhtEJ+MXRgSWQbV4i0cLx9nhckDeXqTPwXAbpStG
fTQMbJRicYEQ2utW4VRGdZtPggvZ1v3+bEzchQB3zhnCSwgFPfKzTXZoi8BgxNXIu4o6pZSMnqK4
UqrdQYg2mKxdPWDxqNeSOZgH4zsptHedyr8vD38zPp2s5To9J6ergreZUuiYaEt5TagnR7VDoGBP
fzDptlRuteTxsr2thzDqzkixGuBlRs8hZ7DsU5oiR4F7w+C08FUNLAlvxu9CdSwgleoHJoLBbkeh
E4urr50MsagWeZ7WeWdJ5NcNFJMWe1dDEHWOd0R6q7Jw7NVdXcmVw4ZnvROE4s0z5sQ8F4D6opkh
bNqvkEsbgquWkjosblJfMK+bmxLSF8hmgD4TjJLnozSrCYR5JcwYlqs+HQh2/wKKrlB1kK0BuYYr
esZsbtETg5w7Q4yIolKGjUOgHzLnrdNbqi8pr0WdeN3ycnl4otFxXhP3XU0XG2tYV/UP1uela6WK
4hR5nrmXLW1uiJNhcd4ymrM5zhMsLXrnF/p9ZvmttmdGaM9uXS8uklECi5sR6MQi5yB2MRbpaMKi
OZQ7K9rPwwsr0DQ3BJdHxm8EAObQW3giGcQNTVsaoqZFBB2k/gUNnK7SAvJjKvWVinTQqpOiUuYR
u3JK+mCxh2SOWu/yJ6xDOTmMv3wBP9S4oR36nKsQD19I92WZnjiZgbKFWVxBO9xbpN1lg5zf/D+D
ACkiTQHaSh6NTOQOSLIIQyY50tiRmxT7yBKpiHAL+GEEbEzAW4LzGoBr7rCalrK0piGtwkn/rU1X
URWDFsuJdcFY+FP+HzvrQNBdjCwsj9iRhzgB8Qm0s+w49yz1xXZzpXIV3VFcW92pP4fqsUuo4FrO
PxQ+rMIe0M5AlaN5grvFyDOpWxQ+qjB+lqRjGoIKN/0mG0EB/Ly2m5XJaX5HNGiaXTO7E/GYkOpp
9Uvea4gOHCayMmtejLtvyAupI00yofd4vG0c21n/aIHtvFROoAIfcqzf6Evz/bLnbLkqMQEiAsYb
L2n+nNL6SRsVE3JtOS6MXX5LQWeW15Vb0J2qXdexqMNtyx5uIZCORosbnIlzomJk+iDFWh1aU/dU
tU+kotdl/lLiHW9KkPZh3f3lAW5tDRxL0KRDKhhZfW5WlVqvK7tKmlBtreFmVOf+kI/mMW9nZX/Z
0ofIBL+ASOavErLIiAC/eX42KdBmMlqTNuG6bvG+O8T7eN8eRuiUx8yJdsBNHaxjfNUdsj2evfs2
uY7zUPbA2xYmotZ1/gby4dCnX8PNtNIuWWnlaRNq1WslpW5kvaTRdRqZO2ZIQd3oR8ivQAHw6fIs
bG6kU7vcCc2ItUSgxWjCaZoCUnhDYbmgwImmJ6yxkrlWI3l2/BLngfIwoP+2um0htNaLttPGbkID
FMrbH/pnCi+LMRhpVNYjPiOzRy81r9N2cpSpdzQ9dkklyBN/pN+5pVdQvQcMBArTGnQyzpfejs2O
SEbdhFfmunOfQYjsAdEaVHsd///HT8VZ0aexnwT//Cdz34GrdNEX5UdO7Oqu7Cnu5M8QN5YdTVAQ
2ToRNaRIIQEHGM56BJ9/XTYPAMNMmAvSLw4kVyEEQ18Xfbpj5nKQUwktCddAAx3GbPZnPd93jSmY
oI3V0JA9WxnA0cb0pSaTkbwsrLFgYT9ChAfij047HxLlNsXr+LL/bQQY7HPEF3QjACTCNzxTksjL
iKajcLRuOrBTaPk1kzu3XI7tBPLAf/esWjcZrKEUinNKR0qN22SpOao1hOVYyHJH3S14XjuFSG/i
606GD4Pv3oJwpQkXM7lboc6qJGO4b4Z5/EPNBy/bW+i/zXsvV02HNt5Q1zeRiK6ZuyBCKgFGgfkE
wFRHHlnnzkMqZaWtd2MSok6Z+cuglqGExl/fHNrsuizUymXo03V7jUHdZqGCVOUXfwED/ypNrqwo
uTXJe+6xSR4ZSzUtSTjnULsaUelzM1JEvg3Vq2M8Qmo3m/tCcG1bI9PZJkbL7aq4vFZl0VT10Qt0
8oJKkSaz8lJLwkqV3SZSXicGXtZ/6Z6rDcDpV9QYnJQ/byPC+kk1YSNJ/FL30Slj2kEUkPxHLMp9
bszhman170+Go2WWtVi1kYRwlUeqNY4x3+nDg9SQO6V8uDwskS1uvSq1L3pNJ0lYDk5cP6ov8e9o
gJSrYPa2tsIqvgIk1toKCd288zENvTxbeqnAL9LvbW9AAvnGbHb5VZx5+VXRLfupfr88Mh6Hs26E
M5PceYaGKkkr9NUr6ukBgKqrHMcVnXTPmDvXiqFfTTsI6U338hQ7YMBfyHuRZbvLX7E5vyfj5s6X
gXWtqUsYd2V6FQuyfXFtSmiFu2xl/ZUvG2DNdIHpA+1HfNJ+YOlSzyo8hiXoDUamiJr3S7aIFlEV
mOEGM2ddWaJEDMdkO0B8dnSpHFuTdgq9p941+l3K6qFdHGHr+ZcHzLqSJ8Pj4milFqNkR7CbqO+J
tfjLRNyRAnzdCaLX1wP3w5IJOVAAm1Bi5UZoL+ihKBdKw8wisU9rAnyxMiENvVSPSqpQt8jKVxRj
flUdGtNBm1G7c1J+04BEF5z9W2MGDAKJf4LTCWXS8w2TtclUzg3GnKn1Uae+ZQ3oBl8cSWBnK3ZC
JQvNFqj24NrFzW1vN9RglZWEelazXV+p382RNIIA/eVsx7SeGuEiWlpUSqrNOgbTZu/G6Fa/apK5
sYLuawqawbpP3csbYnP2QPy01nOhYMnf6HuWaXRSMSpbvsvmV9uswZ/odurjZTNfn7wYmKridgYy
E9ySZO6wtfTYsFI06YfVADGpndIZbpqCjwjNhUDSgKbble5AZCDYiFvTqQJRbANYjGc976UxoWWp
txO8VN4nU0Ar1/zZRi4ShGMlIvff8o9TW5x/jH0SZbSALRRT3bHAn1oQvEQWOOeIo0mdpxkWQLUI
ruLWyft/l+L8OAmAKjc1Apw5+q853ISFy56as4WG6Gj1RAn6rdh7+uNr0Dw5rfNhToGCgQvITetO
xg8ddHwl+yFwtHW78xH+1Ap3flqKnpTGsA4BRaHv1B/2v6wg9w1nf9mQaDTrYp2MRlZbXZIlLEYS
P4E/fdfIjWNpoqLX9pJ/LggXZvPIzsuZzDRcMt2h/X1B/ssV57w2IkZlpRWmC91cbpncMyUX7EHR
EDiv1doOWMoZQ+jB6T1DPrGjAoDGVgxTcZXHEYAzHdfq86WQFCUBtBZL0UDnqQElZ5lavs1+NLV/
ec03w8maPZNXsilg1c4NDfrAoJ5cYotb5KCn9NnWbpn2gLMJr/u1AWUWONnmMaueWFy/6MTLFpU0
eh3DYnInIatCcqd+zK9mTzcdxQXl7VAJzoNNtz4xyM3lKKNR1UDKKlTMpzgr/AYig4bICM8t8RFn
kEMASA4N2SsY7HxYWVuytmEyDdV7A8i3Kzl3yFPsG7vez66KH/o9CXJn/Ja+mcc0dg5NGhgCn+Gh
Tv98gkrAwb/mM9CtdP4JrJGKSWUGDfM5GO+XX4VnNFd2dFzqez0n4aw9M2SxbqVfcVI75r9Uevti
nZsAluTxOAM9FsrsTQMqm3ayKzfX1vhezH9zMCFtjrcmugttQMLPR2onVaKXEVm3uGE7qwqKB+YT
Uel6a5vj9oUcqwwJbqAEzq3o0Ur3BKXWEJCPvW2nxxktwpe339Y+B+YVrV9AYa1Z+nMTwPP0gMFY
CO3gTSRVEL8Y8/M0CdKpq4fzB4gOiqhVFF4H1QN3gIyWRtUujmAFLemlg+tl0JHe7QAABynCMg+u
loh4LTZffadGuaFlGrY5MWC0mH+gbjNGstPu9O+G8m7Ec2D0ySEani/P5tY4IfsKglrUGZGV547j
DtxpRpTaNMStS0IyN/aX0LpriuCvBgc6TKSncfFb89Tn65bpkVVVLElDc5rwFNqh6GfO1DGQj5eS
+2TSnJRCpUuUH+Xr9B+bzMDdD5myD/kTLlxXjDUGpExpqOHUoYRBWLcAPbgO+rfYbeKb+buk3ILm
5qhG99C+VX9CdKcJ2vfU+GZqusB5+Q7Uf77mo34FGlQDSvXnsyBZds7QA0bD2Z8eyXN5b/1cgv4h
vh8fjAOqaHtMDLr3h/sWfPs/UaC4vNzqup68XwMyjrLTP/a5o4RaqJZLGuznlRNd657+a7oD9NgZ
7zvg/n4ou+XK9iW/GJ0huoldsD8d8r3xdPkrNp3u5CO440Vl4GGWG/i5Oj41BhqNNMtpF7ct9qoZ
JKgh5CCrvGxy69BeSYwQmkA1h0fA+bzXcZqBPh4y8vmiHQ1ooZv99VB6TWIH8V3x87KxdRG/TvKn
Me46ZdPRTuIMxuYj3aePvYqtJQqDm28pA3Bg4MLWqeSvIVTpe6mCQmI4rODGAnxFRvcnjqAPTbRj
nTV367VUs7PrOHqlQOFeHuL2tkIBEXhRVKHxX+cTWtVxGzGolIWzi/iY3VepVz6mL0vnjLvxro0D
eiu79mv1KL1Kr6PtCcyvb5AvUwwuHoA8QU6FpPS5eVPtlSVGF1to3E8HmnnRc5Y5zUt0FzlN+fJb
YG1z12DvrsUF0P/w/ZEJqzNpAjFA2HbTXh7vx2vrF+0dtbIcaXzqWlf3nkRN4pubBI4K2QjULUEM
wI0Qaee6BIdv2L+Z+/4pcwFioi6aCARTubkzTuxwrz10PpX1kI5pqOvP9oJqneWVdkjIm3QY2kkQ
fzaPuPUN/n+jWmf65CprqHBaWsJa5/1BWupb5PXhcoOCpTCFunrAFw8xVwwqvGP1knNLxdLZUSZh
/iqoAExJ0KDHwG2SPbV84zA8T9ouz5zqmZnXKsqkkSgBvnVNAZL6P+a5QF9CuS6qMww0mH5qYEmL
BTFm2z0+f58L5JlpR4tO8fvqNZkdexX4KK9N8xtePOiodBqBuf/Pwn3a42J2OlloagcsIiyZ9p6m
5q6si0Nn3UWVAWQzulpuYg1kXKLHlmAV+ZLeoEyyahQwqwVZeDT8yxt7+zj8XCWe9qoqaRqxBrM4
BLMfvXUBQbvNgT1LL7Zn7eJjkju57My/olfzB1Ec+XoOQLunNrvL3yEaJbcr1GGol4HhM2L0acrS
j2G4bRtRTmS9PX7ZELg2o+SkIHvJT6WUJgiZ69ZbvPj4au5nV7/qvlM3umrv6WPjp4JBbQaWE3tc
YJFJJVtglUzDrNoV5H5Z2dLYgzZe6/NthU73y1O4fR6emOPmUJfaAfU1mAPs3UkHsMKR3VJ7TWhm
rl7ftUJM9voEuDSf69+fhLK6twG+jjGfo1v48z0uEkcW/kYzvzP57PAvkef/XBxPhreu7om1SjMG
nBEf1upQdQkkkoY/uvvn8ixuRq0TK6ujnljRejOerXZKw2Jv3c0euRLCN0UW1r8/sQAylLJMNFjo
36Yr3MWvp6vCr/0U4KMsgF6MB3LmBwgDXx7Xhy7EpcXiwjHg4HgWJ/AOslMGdNgT0P8yD1A14BKy
o+2zGv3Rs5d436WdvNdeE7fZVXv5CqmIve6hu9idg38JJf2ypFwIX8bGKHMLSxqRAnZ0E6DLohcB
Bba2Pe4sQEV83JP4AjerEyCfEgna66CbSKIaGQbBRt+cXKCqbBUlhFUphhsIUjyoT1AbT7tggHj0
jhzHY7Mbfue7PJwe46sytJHJYW67Z2G96/5UL2xXfANNpN8feq++iX/VO2FqZ93v/IqffhR3YGmR
SuN8wkdJt22g+rXHXDTI+uBFdmuXBJf9a7N6emKNJ4CZVVqzHC9pHCTEpaDybpxfpVO4JcgL0Con
uLNpW7Hn1BwXWxcV5UujwOB6cIeO++nltxIkcOjkdnzTbmUfqkvfW7846jtlH93WOLbSa1x3VAct
fLvuyXKmvbQrANu5PA0f1DMXJp0vJKGrttciGd/lydfSrXQAHv6g9S4oLFoIbn+jECOYn7V9+YZH
39G4Aj7GvE98qAa+G7XD8Az9Fv/SXPlODlMnukkEjsq30XzsuNNp40I2WwpdqjKskga00nOz/mu6
r4ujuMd3Iem6wAF5mh4rrvOGpDAmH22HOtoueIHmo5P6b6K34Nb14XRYXNTW9RgwjHX/5eS9z++0
+k8hSlV+hbshcXdqg4vbvSSnBBRHcHBEzeRWcgYHnPHBHMTeBMJ6ZG92z38ue9PmG/PUJhe0odwr
6TaDzdiag7qvXVoCahbluy6e93W0HKWe7enY3U9Zf2vZyc0Axvo6B7PXMu80pfFjxXpa+ltJVM0Q
zgYX8aa5T20248vsxwwAuNnX9j1E4XLI2kvu4Eve/FIea8Gu37yDn84HF9L6cWySccE6yzv6sOwB
ybgnXhE0Xie4K249Lk4M8dV0MHxEhtxjeKOvh8sVcexd6o9Ocn95gTf9FqRIqKevlIV8OZhlTJ6l
Is7CjLZeq0ChrnJTUaPOx+nzJSZ9WvmY1ZMbB4EMj15JSRYq7YGmf5Qp2ZvW3saraZqHu4nWTmLY
EMaq3bTs3UEb94niFtHsdoC45UvxbZRMp+y7nRZVAXgcUeQj+6yR/Dht/c7Ublea0qjJH+0MXC5M
xDWxbizu84G8Q8838umoOPF5gFoZgeotuiQkaFeou9YhEP9U46dyFKzGlntBrgw5HWQHga3nSwRF
N0E8JTMBheuafWXlt6wNaObb8k7NnsChxoYYDfui/MOGE+DqYEIeE/xTANxzTs3Qa4IXHqNhDPBb
O4BP2cDtuRKJlAnM8PmqOSYZ64sOic/uiHY3b1YSt5NzwRbdsgII40pLB1YQQCbPb7dYSOgzEiTe
GPzH7+V3Yal2wx2AkPy0sH7BiTc3kl11hKGQmi/l1Vjpx8Kagradn5deDi5vzzWIcZ5nYV9C3ACl
TqAT1085MRW1S7PMKqrCau5nA/WsWdH8fAIXRepPBst3Q2IJEEVrRP9qUtdUEIAAmWhySS86Dike
r5i/cfKh++202QiJVsPJ7XIPvIN7eYCbqwUJkv+zxt2iFJNNplIBi0BGrzPesuhnJLoRiQbEvUqB
5bRYL6k07Mxl2kUg+/CkAlyzejG993qCrk5CREn+TZvo5Fx7HdACr3NOqCQtk6QcpT4F5PzJddCb
u2aBbLvgTbVxSKAu9mmG80RWk1qNK9ROm1Z9KEfQEsSRK3XSfloUv6klumJ7pEmkF7y5AQgSGLb6
0XjPLVquQm9WZzrAEOn4a9KXna0m3pjllZuhjeWyg2zuAGS4gVZC9IUAw/kOAGeLOjYdhkiVQ+Nq
QMtqLmjtmyCqd/+dJW5UEjFmjZWoy6CFSomf2thRtTD15+6qFFja9I6TMXEeibaEruoV1E/XZq3S
Z/RolW6UPY3R38TCE0PcZRvEbS2xstVQKu/S6gghC79oBGioLWyEBfWg/ywR5+xjM9hStmCJEtLv
IF8fVG/JsDOsUNF+5MWuNFFOMxInZrPLWsFUrr/9JVoZIOcAw+kHuSPnHiSVDL1BEUJb3pf4fhL1
mIh+n3MKU4tYN6CdMIzpH13+ITxLtn4fXAagojUhfKEaq6ucBPjBYqY9dwVOqxpUsIm2HCfVFvUp
bu3XUyPcVbnTi7zS6/RjDwHvlaEDKCV3Vv/n8gbaiuVoCVzBhUhAfCmHkbkbqaFkNGzt6yx7b1WR
8ujWvkECEeRUqJcbOuHGMesWg8QxJgu5K6Odd3IsOYgOjlIcJejkXB7N1ksVt6FPa9ytKMnMPrIy
IHDSZBwz0EKB4GFOYrTR5J0NvXt18As5675VKbtfTCjjYF+PN31f6iCfLZg3luOTlS25ICBueszn
Z/HMBNbSVmYyrtgnGkvuSGQSZK0s0rHdXEskrEDdAkAXkkrnftmyZu4GowFgU5tchELxYm6dXWjP
+48FbmcNfTl1XQ8LwCw/VhBQkKbIoeroGBBZJcSpVXLs/qVCxJp9AFechqq/9kFhyBlVukRZS/M4
uQzwwgzZFWP1Xd/LrtKtvUJJvL/sRBvTeGaPi/SmVUxN08Ae/MiBlg7aka7n5i/O4zMrXJhPkhwP
FAVWavuaTNd5/yen170heJFujgVRFi2VoJgEXOzcJUBeoWUy2EdDMGfvc2jtooHsXzJY/rM+4CXT
TRU0d+hPPbNxee63EoI2qLr+82Pc5PcAvhkZwbnE0j4NypgemJTEd6yr/DmloJ3LyiqozOpPNmRZ
mBoNcGda/H1uteXApl7Uqv0BLOHOKnyPuepsmCvV2/ng/seIdUqKHKdxbOdXpdEc5fitzqLvlGaB
nRiOUSMBr6F1c3FSqH0h4+JYeVBl6s7MsqucjK9yavy8PEkbIRXv8lWnGnh3UFFyi6rFdlfkGuZI
kjy6+PpVM3xD5ioRpeJEdrhgmkZNDTZGXK6SujpC02svL4PTJPpBqZSrNq12l4e1ceKdDot/scu5
UehjD8QRdH4BsxsiL4qODRM8XkRWuAVlJvTv5gQLWjhydPeSmc+RJggg2yYIFBPRGLfiXc82xP8o
qd5FU4t5U8EwNE7H0cu1F224/5vp+rSyrt7JLaRJzCQbclihpjNBBTO0M18YpTYOLqwJ3pQrPxbe
srwRRkjaL0CfNZbVO+mkm+6cTSJ41+qwXzbZiRXOoYGTsUqiSusl5Ghao0tAExstd0xOHR2CuJ2I
t3HbsT9HxTm2ZrIU+QCKorzeXaVG/ZTlP+r8TjYYUNwiTuGLgwMHHncqF0oLytMVQpVqKqj+INWd
54780le3GUirhemozYivo31+bZBEayY3l0gWmUgNYWxj7eKcZK9j+nTZ8ci6Rb4sF3rscAOGPg/Q
GueeNxBrqsC1hCxuF1M/LczGi62kcucmk5x5KNNvfSnrDumz3G/SJgsgj/4yaWx0bHB1O0rNoEFv
YHFJ1/wBy0jsQLRDcxc6FC72ju1Ch/tNz1nvdEr5nCRz5plFGoEHVLEclmhxjPZOEGnZC52f7b6O
3EGJk9tljBWvqtB1Wje55ZTN0PpIioBddjKmUElAGUHk0vSVeJSckrQGqBo0Lbg8OdvT/zk33PQn
VpMtdRqnYQ0mozoZPCkWPN02owsaxwBuQifeF+o8RB2rR1oW2Wz9XolDbd7n8uDoolvXVloT58un
nXWkJ/HF6HMzrWTYMY6F7YN+StLdiOCufKS/pINWCSZuM9KcmOOCZrWkqESYcKrkzukFPFqiKeMc
FjTVnRop+O0KiFFy2x6X18urLjLArboxdK1RzZirOI1AlPPUjqYbQ6Akff7v7HCBq8w1re4a2Iny
Y9fuLCCC2bWsCja4YDQ2F7H6qpeVQsN0RU/9jXVHv02CvpnNkPi51tyN8X9MCUIGDZCeKMMq1GEy
+mT3yc+x823RhG1G+hNL3HUS2AVNXQpYUvIAbaQ9aIxiB+2Wsqibenvf/2e38DTPaqzNKJ3DEHSP
zIk6Q3KNzeNcXv7N0aCUoX+wW0Ed5nxLEjb2WP11+dsHGwAryeixKy3HfDdElBWb41mf6/gHeQ7+
DsOkuKzKqQTwQ97h+utoU+E0IhzZ5nhMMNCuOX/Imq8x4STE5GAzkKjepKE1ehoa/0pmOoWZOGj+
awzBdWnT55D8RNYa3NJ4YJzbshvo11UVkkKs8FPqT0MABF5VoLHWr0UYp81YdmJr3WAn40I6fkyl
HragOAtkWiI4AUQ/z4UzdRmKiIyAMPc9skIsI6bXx5EgCGw6wMkYuJAGxZGiNWWMoZxuOv1dr441
TQR38c31B+EINFTwPAW8/HyeYpQY8GpFYggZ92RBy2GuOG2eOJUcjrlg/TfPMxWiRwYBMBgaQNyi
xHUv9QuuLaGKYok/D8uNOTbyLmal4sVzT100p10Taybe3E+1M1lKLYjeW1O6lmzRMAy4D9hvz4cL
Jd6VtKDClC6/0/jb9Bc9otCr+vx97nQwrKQusxZw6ybuvDIzHLP82WgCv9jq/YICCFZLQ2Iffcnc
omkNuFoSDRXBerzK5aZxka0Ou+5u6iEpqzZQ26EgDAaCBQuaFfdpbwWj3jmTfmdSkR7L1ozipojW
qw/5OZmbUaifGdGU4FsUSOd4yAk1bpXntwMTPYU3Da0kK4Dsg7CY56VilR2pFgjkw2FR35eotH2N
Sr1Hse/8yzF+XST+cg2ick0FdQwUGfi6Lq26KanNHg1nVfY01H1Yz7elfEgW1WXspUIr41IItuFW
aMQMgvgXOlyIkNws6lOfTS2b8JLM4qDYt5AnTFJ3jlWoKsdOJKI/2LpenJrj3DQpukptFQX5NWoe
FLv4ltcFQAZK47QyPfzFbH4OjUdkQCIGjAADhmZVz2jXd5KxdUp7caYHTb3XksWTRf0HW4BakI/g
cYTqF6hpeJ8su4amC0V7ZjkFupJdVWBLyh8sCPZZNiT8Ui+5MuhtQ0fB5WDrVDDR7qqDaVhfWQLO
o0upqMZgECQ2kobGf5CPh7DzWCl/EcNOrXBXEDm1F5xuGJ0+pPtawxMnDZauDi4v25aLnFrhrm1F
bs9yn8OKqc4/VObgEncELZlLiQjmsrWx0Y0D4ivcP5Dm485SBudIiIzncoR0wR6Mkz/RqCy7NJn+
ogYAfis829DfiYsNr+s3NVYxROsbwVgscGouWeLlrBEJ/Wx6wacVHgmgzhAL0wgSNpL2TvAmBy2M
wM82U6JAnoC4BHgXCxxC547WlWh+1DpUpvTGt4H274LqSZZumtiB5pzdvffTYf6Nbnh9fknj0s0X
t6gOKru77CJbdwcLPZHoNUXLLFC651+hLVLfmU2NJuDsQMc4SKpDQ28GYw60RNSeu+WOqxAGhKE0
4FP4pZPMtu3qFoiOISp2A3Nfizx2KbQTLw9pKw6fmOHXLlGsojblFVfx1GeOMTrWb/k1Sm8zUZPP
1hlzaojbxNOg6c3Q4zTL/rSvMJVNzsMi+f9L2pX2Rm4r218kQPvyldp689ptezxfBHvGo32hdunX
vyPnvptuttBEcpEgSDJAl0gWyWLVqXP0wOG1F6xtL5SZcSrpIioD340kZ5GwCVZ5hEI46x/qIwjk
/jnsxTr/daaGUgNjkAUafj0HxmUWD9CxSGvUa7T3OtjcXpu1gYC8T0PaHcEqmn4v3S0XcrCsLR3a
xVg/61R7jsp2owlf/8IKKg1omdM0FXybl1amCL/aggDokLcJqFOJOhyNqee42WqNBTVfoK1Akwwq
U+a+74ZUbMYM4JqxdimKFgrtHM06peBMzguo6kwbK/f1yAfLCSmUnSAa3u1hru0ny9R1/K0AgcBy
TqRincj9hMk06qRDk7jlVcBmOWle1CQUwugfp3+QdkU3+ncPP7ramFmdOyHIKwtPmXakdt+C6JEO
myVxolWccON6YLCEiwtOacqQ0lq86Mzd584yQlqj7QoPwBgMM6CZEePahaoFUmf+7Um89shLW4xH
zo3UNVUCW/mrnpEZyyhzLKyPBuH10n4OjlTmoM9NoSoaDc+zdADaM5GUZFOUeUN6PbaIaaTm/2iP
2c4ziNK1pu+ACxHQ4WL9UYo/2GFcxpP1iUNyHGRUeA4ajPu3NQ3LXp3wOheqD2BXH4smuxfCjMef
tIKx+RbGxmcDnok63XKFnXlDUJi5WYQYj5QVRA4j28hFouNtQsMEYXxLdCvZZA1aS5qPrtq2leHe
dpG1BUTX2n8/gBmpkMuDPs94ECbWi6TdpcKd4g48qN5KwIth4lWE+i96iiGJcDlMsWhUocGj+pDF
bltXBCXQaEickOY4WdACpEZ2rxVEpa7Gw96uLeWZaTbmhYoTpKaXXrICvXiZD/CGxEu2rLx3UdaW
EbUtpL3QR2F2ARTzcrEaW0xiJ7havTHfK/TBo9IBYhAnmn6Nk0O13gZvt4IV7VKQjUHOI5ffbq/l
Cqr/8juY3aFn1UDrBt+Rvn41tr6rHe3wGbxHXvVq7agn7PTH/GicQodjdzkdLx+kl3aZ9z6lkzRp
BZwI4t+FW6j2gvOoFolTeSe2LnrOCl6ecyVXA5vIB4H0YiGFFRmbopWXQwCRhENYtOjCV+0GOs1j
6i5YOD3YdT0lSneIZs5DeKU/4dLu4m9nO1avW4hfSJjjkggleeh1P3LUR/oCNCaivfaZmkQPSZSS
4W365Mzz4kdX8wwqSeTDdDC0sH0vVZyCiUPAaasKGhHrX1YXuVE0+rI1el1U3iVt8ZhBEEjqMfDs
p1ZMvLBwOY+uvgCalgjuF2wvSzVSV31Ak0hE/mga7sUa7V9W84kY6402wl3Tq++cEa96FpKxgCFC
JBTap5ez3c05na10Bj2AWDpAuu9iYYBYQ2U+ay9mYjfiWz1uNXC6klTkzPbayQjf0hceBNwDLBtO
bVAUtTsZJcwH+HLxoBRuxilyrM7mmQnGlwzEMUFgSDj9I8fMU1LU4J/SiRB3NuWBBa9fffDbM1tM
LJDrsxJOhorkdmf+ai2VQJTi+fZqLYtx5RyQvFKAOMF6sbn6qah7JLvgHJAJJUoruCg+lT141aSv
WLgzhY6UvJtl7XRXsEI6JNxAjsRmbBV9nsRo1hFNadj++k9wPElyxznfVpfpzMjy52dbPqnLCsz6
Bh7MuVW6iaWHbm+JZG4WEWmjjUhN84hjc9X70CnyzYuBpBtzL9eJifsj15LDKL8WYkTM9NUYf5YA
Id5es7WxgaAZTywIzSxsDpdji0EcV8k1NtiIkTjATfaHKdB6R5372JaH9DfYHiSOzdWzeylMgwdt
iT2uYuAg6qfcwp086Hv6Nk6POnR96ji0lcKyx2xn0qfc4Oy1tQlVgQEEqT7cBN55OdC0SPpeMbGd
I9AxCXaQIAUtPELQjnNBrE7omR3GWeZUH7VMh51+rD/F8tikkW+9gbzSm4TAIrdXT13ZcSDZBdpy
SQcjALkcFJ2rMhXaOD0YbxLoFXi84YuTsRv6/OcZ51AqWR6LIU8PdP45hAGpwIBfCcdO2MltZE/j
1+3RrG3mc3PMElWIngB+LdBONmikHJ5MULVxST7XDqlzI8z6NFYb0axegIG9BZ6qx2DIHGl80kbH
Mt00BOSLC6Rf0qq3ppHZy4XQjmMNxd1DWPpFvUnCV5Dqkh45ZqF+g4iipP1IZvXp9mSu+vuZazA3
ZwVqyzFvsxSJD/BxSc/oyCGS9DAjl3Pb0GpEhMSNYaiQNsVTnckqd42cBu0MdahY9GsdvGNtRsLB
gvhIFz1MQuzHmu6OA0TF020vBp6Uz2551EAVNovlXgw6zg5ccyNQQkLgaWmwQi33clOMUtZqglan
h0m8M9QXPBG57QNrk/udUkQpDYqe7JAhUKXGY6alB+QkiNT/WZiuw0YnssSb3TV3RSkNCTCo2eBt
wexwUS4sgc56eihB4Rhtw17at0W4z5a+72KnzOmprzmA4LVDBfUB5CaQwAXdNfOK6A1lEhtFTQ+1
MpIEb1IuAG0Fg7/Q3y6hAkBoOI6Zg6WurWCIKYqCZviAbns7Ee6WLtHBGfKf816q0F2loDSBF6no
NoPX6f+4PA77iBu+1QGWpr9LF6GRMFb58ihMO7Pwokp4Kazgnyc2L40wO1CNoJsGfjy8CoPCU+qU
1MZo8/lf19z9bCzfl+1ZdBI21GpNBQ+hrJG34fiE3OSG74erVgCyXAjJ0dHCxnZVZQ3mgvg5JDMa
NQoJAFxaSB+C1fHondYuHaSS0CwLkuSl0e5ybSqrQ+HTRORTCZk9ZJYPGVho7YF2mOAU8rsmFCEQ
ED3cPsVWdzSY1kHjCXfURMZqGGsoUYlLeFBvJ8HYUzR/dFgu+q+Gt4g3gI5SBGOQfDk8BctVF8vw
ALrfJIqxAYeWluBxEyteXk7QI+CFW6tLd2aR2c8i2majUkOMTNNpq1C/myDZonHCq9VVM/DAQLM5
RDdYlg6tpkrQ9vCPVP+B3pnG04KtNLzSCpdPzanrrB5QS2VJQYbaxLF4OYVtlEEZ3LSQ0jGG9jHM
ZeGhzGnn3vaI1RGZgM7j2QlnZFPCkJU3gNJCbNUhy7jUPyCve9814NC5bWd1ec7sMA4hNkYaTyaa
6GX3XSScu3DVrdFEstCQ4ppiYXS9FnYljUzktWV0Wcqz3Y6QHRcey5wTbihrFxW4fiEVDuGHhRHn
clFE7NoZOu040pvBfG+FVHOmYLRsYGeiXbA0qyZziLRBOB8Smsg2iDUioqqdvq96wUXuXXfELFc3
dJReIkGCCFIhZ15lJdlWmhT0ygfV7DR10rzF7ah54KkQiRkjQ1rO2XOf1wMx0g6pmEiuHvoE3xGO
nQTBkirejNkQ26UOyJ1Y6pML9E/q92Ue7UP8MlESgKOgeMQTe19ODDbqW7Sj8OwGRR7iossJAckz
NUttTg+jkB6nVj0ilaE/ZamSObQKo/dIqDXOaq/eq0A4A6aBxxWki5grpw71So+VEXHJRGqopBLV
tt6kk/GWfom/8t+S4SS1DQTdbQ9eH+l/rbJFyTiXUlFJYLVySqvZjcZ7WH8JSrgdtJfbltZ2Pkje
LbRUoogCQoXLOU019Hs3JeZUpQAc1mJ6qgPKm8S1cB1l428qABBDsPEjcly11AlTioYoeTO2b6lV
P4qAJ1mjT61NXgxEzCjp4tPtsa3U3HCvndllFi/Grwq9hbgrKoWKDGL6Mksxfai0QNznY1g8hUWY
oO1lmJzB1IRtIEs/ilBSnHHKqy0gAxFnXVff6WdfxPLamUDBUQHtYdBQItXB+AwlT/7Vf4ikKx2z
4VhbO6pQf4PuJmrAeKMzwxeaRmq7CMbCBC179TbL0fybQ0id112/bgiIHyQBUIpga1ZxpE6phVP3
AKkdEdUHqW2J8cHTfl7dFMAsgu4D8leQg7x01WZqwP5Z4xwyyCcI5exd5nP8ZXUznFlgLo6pq7u+
ADAL1T0FGjRP7QYsJhvF/R2RyREcE/xB/6NF5ozPNCNN+qEHibLxq3aR5MvU7l0o2o0UbQCdRupy
Mu+0viQK9AGMjPQFT/ln7VJekKD/P6vLnJwFu1nYadO4zCrIKxzQqW5TPz5FPA/5Titfnd1nZpY7
+8zMJNA8SBqYGXGKEg3Ki9C+8mMS/kSKn3jNAQ1bsfOGPKCLMoBDt+FD7758zS4P6rc2XiTdUJBG
QIO2DWa8vdKDsEQOcKvS2U7AmlODTbyir5Pq5o2Ol1nJ2YVr0QhCYCTJwASPVycTWyFNGKtSnmRo
Q4YihiXGv9FgeZ+nvDTZqh0NcQKw3WiPZ2/HqQaMAAAT2GmexmqnmlvQq9521xUTC60wZk1f0gFs
ltFo5iyj5QB9TFd7y/YRj3F3ZYdLiOA1KNqiKR630aWToOTVVXE5ZkveQwVqYEN7aETacvDPl+TC
DrMkjdobhW712SGv/gBjDToELhp95UgEnAQ98RgIOoFZwdwwTlNT0KfsUGUGNNTvlrbVRvziIqxX
l0S3FnAzqt062+QehZYgZp2eHQbJ15q7IXEBxPkXq35mgjl3QzMzxzqBCSBXmmIHE+DAv21irWq/
YLwAi5EX+ii2yQI53lbIOmBwAl/bB17i4bomrT1tfr/w8j9rUcGFLeaURxq9V6IGtpLkxRh2ygBW
cIBELaUkYuQUugPq6rp0h+xZyX7xUhjKqmOcjZQ58eOwKwS6jFSIiPXLzMi0D+/7g/gye0jR2tn+
U9q0zrhv3djrnO6Y2NmGOuVL50PzeD956qZ2UUiIF+LWI5jmuCf1SrB2MT3MAVnodaXky/S8So7o
jmTeyrBm2Dqp7cB5Kx9F0Ly8WiRyb/vAqiefTQyz+SG6MycV4rNDNgR+rbmDKPvm7N02snrCnBlh
dv7YQb9ar2BEq04Ir3PhWRzfJHuyOA79jaZi7ruLWVw+5Oy+G2OzVLVlNJLTEXrf7STP3Oq2gvdD
aUd2spU26X3lzY6x1x1qS/c/m129jcDI5ysOqNMd0VE9ULjZ3RHaX7KXPUnQpo02E9Ex8wpJndjj
c2Iua8t+9VJqXFLPuB/ZLGJlBROVFyArdMTrzTQ7t2d/DbUCKB8uXaQZNVAAM1svCsTOyASIKVRo
6FfInHtBis7j9rXJ3JCSKiOGnj/kBufeWttz52aZPSfrQpNpMYZlJIbXjmh2SUf5IOndh95HPMXS
lQADY4Sa9pK9XwjdL1dehxuHioYxprK+TRofWTapCL1sY2leY3BC1jV/xtsUST1EGBCLYM5mNQ4C
rVr6Upu6thOx2CO37TblUyyO4LH+5xmppV/hv8aY1cszKDcEPWDbSjTda0ZzF3bvutE7cU2JKKXe
oPLExFYXzoJuFbpu4ZEmcyaYIXJ+VYGmq6QBtG+qKEiXdfQrFbUqkQS9IZvbDrpuDwlZDWIVAPQz
u9ZKQEVm9WhXCqXtz22SIF4bK95rePE2dpMhhYFiCuq0SCQxZ5AYj6HcLB1JlfQqVpXXI20jx0eZ
/ojU7dBtQzkiGVp/jfSLqpu8frs9xrVz9tw8M8apiKc5CypoKAQ6YLslslfBfAxp/XzbzvK6vB4m
KuBL2hnZHmbTVeA+CoGsReuX8q6K2l5J2k2dH2Xzg0qPWZK7fcujmVgf2t8mma0XAi0MAAhQU+iX
aBxQrH2pLTB+uU45Y1vbdihF/HdsjF+GSi7MUo4lnJLab3XLqab+qTWryFZ0SgRoDNyey7Vz+dwe
4zJzLARoClv8EkxGsfrcmb9vG+DNHOMU4tBZUrAYqE5aF9lVeVQ1ziHM84fl3Dy7EWmCFo2ewu+K
DvJkGehgO9xy4iOI95Q0g67SHwUYr9vDWl0nCS0m2Moi1EKZdZqQ3RRkBSDk6nFEFBPa6bBJFdJW
H7ftrE4fEoRIB+NldMViGFAxDeYFwpY0xucU9KkdSMHdOPIoO1f9QMF7YiFxW3qSL+dQo5lmFu0C
Vxtf9G4jaMd/MQ7QS4iqCc0FyG5f/n4cdSVSYsAbDaCayjUgV4ArFXse7cBagRudUX/bWXzlzBcC
cUoFfUBtQ5BgKvDyFEyTaN7/gzScPxgyYDNUtbPafEd3VUuK5lFLgeqWx0OOxQzRHXt73GvnvozD
GFlleUFdM+NWhJFO6bBUyJAr1LZI588pMXlCQOtWEH1CwAw0fKwOkABNYUGbMWogg5vqs8WTUB0e
1ZQTe646I6jl/t8Mc1jkoT60oFVC4QiMiRA4Tkf0A2U83OIyJWfHOx7/FkaBc/27LR7/frmEai1L
cMZWOqp1TqLjkPhiq5JQBU1ITB0p7zhbmRkVa4/NnAajmqSt1kjHUd82BpiFg4LMIqe3hWeECacA
7IiDKcag5MFyO9VOgSgJxJfbzsY+dq+GIl9OnSxA22GoYUV8aj6g6+U/B7/rza/knuLc4NxUjM8t
ttBDh+QTML2QB2Q78PPBUkDOJ0rHsq61gxUE0nNQauJnhCe9A0yJxqkkrtsDrmJpL7cUNkmrJooJ
OBDs9YY/afuxlIggF0BqGRvOLDLv1P+M7G9LzCwOlljWA67hY1i6eralFsLC4i5xVPreZA8I3YZB
5vggc4X9ZRJB2wIWxn+whXQVlbqxVCbpWBXzsBXrCnWyuig8C2Bbt+3E+VlL6mwiuaqOm3BUlS1n
zIv/MZsORRQZegnoZUQn0eK/Z+cm2hmSdimBH/PX5DdtyHjS7ocfOSQI2vti5Ix2ZTNcGGPOEaHP
Wr2EtWMTV/tcrN2sTe1pal3OoHh2mNgjt4yyUkrYGXrd0aLwoaMmuI3mHYU2XCvZaQc1LIghED0r
HqrB2pppuhOj1E9D2ZGm3r/9PauLfDbHzF2ANnvwGg0ahh3Op1DdSeV8F6fUniRlH2dAxReiKyQN
ZxZW982ZVeY4heJfAa12WB2yzmv10AuC2EkL2Wv7iWOKM98svGUUysQyBjhRCx6YQZ1/GM39rBq8
RBKbZ/trt/w9pO9kwJmz9hBqAxwFQxLzP7nxo6+zXSeZZJZKNy5lQjNhE+HKEPXZKwWVoDPB1lOe
JhdnNb/P4rOP0JqyL8MeziUg1R8P2g65zHs10fda2zsa7bZZBmJ8hTfHa2c8Ns9C4wYiNVQUlkU4
sxvSVBWMWMBR8T62KIiRnsz2rveLpwqNDKR/v+20bGblP5P9tz1ms9IEHKTIrGJRI3NTQci2ihW3
zHt7rNDqpCJ5hHJSDia5EczQjRV7HPurTgUiDGPp9wNIkjmNLSvVWtqb0rHogBuYkrthSgA56+9n
FFV6a/C1CbmsSd83MyB+KN8nUKaNN7owk07hII9W1/zsW5iXZz1K7Qg+QOmoZN4goqcB9GeOMbko
9c7Im6b/5soD7xtmF6h5JEgulxrcujRDn7x0nMZ3cG4PsydBsYkndP/d8nR19p+ZYUaFnt6mGIxS
PhYZtA6AGQNbY1UDK6+KCZSMugqtn3YyNBZpmiSwcw0Yr6atBlcxS8tpzDndyc0Y+FEnjG4vT++x
MdK9Ac2SHYScVHeWAf0w0nJ20PvT34d5lWxvOwnzevn2UVAaIicmQn5JYuvRQ2ghmldD+ZgG9KGt
y2PYmbxG+TU/RB0aBNFL4QVCwZeLEZtJ16P/A7OkT9MmVkJjazYSWvID6F/eHs7qAYdnDKIcyF6i
gsrcFOUwqciTV/LRSJWfaaJ7euYP8r2sgEERWiux7GTiR0RjO0sbVxuRUy1Ky739EcwLF8804GhA
jYLnLf7G9rscrzFWcxAbTXNCXy1eapmNlKATKH8qPXRC+fm2sauYHxIL6LRFBIS3ugZgwaUxIRYm
VRL65tSn1VGg8lM8QtO6ajtSifNWmCv4vTiInAuZbQZcxohDZWECWFKq6Im9NBuCLXrOlbE5NfPk
mW3vV9mhTp+w0YRm9trpR40ym3gKW7eXen9otjNkvbTWuT14Vsfq+zNQ/gS/CJ5WEhCNl5+RNqC3
nkyrOc3xy/xQKDbgT1nvGx0J0DTuTn4ouEYBcFu59FPtY93LJbd7qio30nbtBC1WQg+R5McKQR08
KMHG7XTjXspIJzw0R17ugy25//W9sgI+QXShIGZkzqXIoEqT0qA5VVvjM/+K3d6mUP+bN4HT7sXH
2lVwHzWb2mu9YdMdIMF1HPatMz+I99Mm4fipdHUoL/IcZ1/DHF9CqaaCGWP2ZL9zkaO2Ozckgo14
HRdjQH59TU5C/oQO55mwsj9k8PWCAQQEVFByXf787B7Ou5mGViG2Jyl2Rr20O/ltkdOWSpyYODtv
u8j1iQCRCagcI7UBGlo4LeMitJmGoG3hqUlfbYyiPhXpu1VXfhq10IEKD2UqObMEMQN9+NMKX535
NmQ8cOp16LF8hLqAx5Axx1/MLk2CVu6FSm9OKbQ7Sr0GQjV5Cp+00klU2Z5apxRCQq3eDeiwdPlJ
PzizsHJMIBcGkhJgBUC9ajJzHsRFLJpF3J7U5C2AWO5QfiWhvFXygnSGSIzqoUqj7fja1Nuhuquy
cFNHrd0ojhb+iCUwicoqJyJgYXzLXlAkZL1V5EXQ2WYw14IwyFpHc6U9KQ3YzpRDWdtC6I+IRseE
lJbmjN2fePT15JGKIwEliJsqMie5sMz7xQWOb0C/FPL+IPjDP5hv0IeiLgLcT6ewpKheWEBKmoPM
w1BcR4KLGQ1dWYs2kmJcCSXU0QRm4b47oQW8Ce08dVPzNVbuDeplwykoHfR9dt1vzpovh8nl4BYR
pgXLDvpCHI7MmvcWAKJiEmlHc96grDfdT6OtjqBI1fbWRBARoG45jpuZ+5q53nMAP4D8wcRzHDk1
4MIud7gAfmTZoLJ5dISNt/2MXXQsE8m29T3nKLm+ABhLzMbKZK3VpBqWJr861NvCGclXQUxnRlFX
taF5YHsSZObaTY9Cbe/GvunoEJyT3NiJdrkn7kNvfuS1G363KF/MPPNVS0R0dsKVmtJpGs6BY2dP
9ugkv81dsS2g7Qi5B6LspU3mZU5pfwFmBfyGg44Q1JZ1T/Blz/BlMkH0MfUqP+M0hFyd98xnMQ+S
OVPEZumyOw42CIJtwy1IBWAXT5GL7dCHHNfl8jOOJ4ElriyTbzvlK1TcMejCOYXk19tHTQLSHAIi
Eo63f7OiX805Mv1IFgPvCIzP5ZxbojDkWqGZx9kbMOfKRtvMm9iWdsn95OQOSrH2ojro7DCv/u2d
toyHMb0IMiAGAeYHzIqM6UKmrTzGvXWMypMp31HoBSb1e1zdZaiQ3ja1soRI8aLBU8bduaS9Lkc5
KL0e1QnaE+OJlNQG4DxEQ1aFuAX5GEfkSQYuX86M7Nwcq6QxS9EMV6bC0UABlCafefOPp26pXkNH
A8RjCh5qzNRpdFSkGnC/k9JWRNEaYlYemAFsBBC2FPKa5q4XakFVg8Z1UWNCppzZAKoQNgkSILAG
GHGggKjrXX5Tm/3EE81dNfQthIddDs9Y/vzsAMjUqS+LVolPskkBqXDzU4X8Gd3QmHOLXvsD5gwo
cRDTiBaOW+YC65D71AwhTk7GMdMBQ1EztwxaQgU7K0ksyi6Yfm574PWjF70P+kLsIwHErF0tGTJ9
ZZWkYXJqoXne3X2qu8n+I5DkIbfREumn0K98F53Wr/BX5PIKNixcG4cLzIOhEX0xoOPFQXM5taba
iu2oZMlJf6H27ECwc9N4dvfGGeXVo5Uxw1xhg0STOony5JQDF6sBHTu5lET250zkbe2Gvkqi+86p
AZDNgCB6f6ns0OHdI/Lij5fb73KszO7IELAYTYyPqH6EG4FAMMjuSYeje4YgrOqM7uMMjWDwq5PK
NwkOV3RZPYik4Cz5mjefTzlznelJLoW6iCk3yCQ9KIatQrq12qf18fakXwWpmPNFOwXZcgPRGHsY
NOqk60XaJicNiUGziCD5rIoyMaSnYQv14dvGvt+G7OSeW2NGRbsuBrlKk5yaj9TN7N6zCNzJNl3Z
lm3DAxiCdF7lSmR0ZufzGcBzXwfEPfbLA4QmAQdrSfOuk24rktqHxqXf2X9qkmwEJ7EhVe+MTusI
W5OzFixY8dv/jYXnT0QHH+465rOjJOnrVFaTU+8pTr/fziTcGKR7miFSLQOoPdnirnWqLfUTL3x6
7rzB00m5FT0lw937kTvFbhzJMXaER54+8ur64XbC6WCoANoyW3McWtwW8fJpnQUo0KbtZqel0kZH
nJEoJBefby/h2vZA74ougvgWvVgqY082UysXepqiE0/fFnNml8FWF4yDwEv0XQfw8MxzS8xpUHcU
j7oRlsSJKF5IPdp5gbHPqK86AnILP8Ry+7+Njdn6UW1VilBUGFsHRZ3osRvv+3gkLQc/xpb94U7o
RVkuX9AwoyrJaujGeVpIoFdITrLh1N0+z04hgtF5ix4VogCG36mIR+d9L2wGPz1K4AL5anhn+vU6
4hugqbIw7iCOYiGO4jxEmiTE6UmfNrXxEMT7gN7J0uftGV0dKkRovhtVgNawmNhplEe8vMU0PY2e
9aC8Uzf/Uz0mjrxNXcMHEMqFHElJKCcVzTF7lYAY0MIWQhMhPbWHzlefyqfG6TzLnXedJ3rVznBw
8jzInMFeH9kIELELlzwd8rss1j3LwiFL5TE9RYIX3Kn3TbqZAqQYJA5Kg1VHXvwHkQd2n66DNPaq
ZVqM8e6tQjE7zYfm6YdBKEGgDzEUD9zC5Nl/PBze/K/Hr6/gx/CQPggV6Xnc1ytDRW4ZIgDIX4Ow
6btn8yzWyiFjDwItWpyCn4UnfEguFLUdjutch1mo76IRF/AeBfQEbNg9VRIN+nosTtNOfe1+Rg/h
T+ArfG0jPE+/W3c4Bm84WO9SkZSVk/D26HK6XN5UsL7wM6FhDITGbAK9HpQ2p5FSnCpnPKAqsA99
AKSh7IKbPrvjAS6/c7e3zDHHqjRBTinVdJjb5pv8aYSatS1urft6r2+hhrlRHPqi3TceZCr81o+P
xYt1Clxx070ZCTHvhffshbsAvClgDmDRihOhspZvAgC+8nSb+pEHQLojO6UX3PNETlfX+2zGmdO3
qvq4jkujOAlCS2bzScnutOlB7WyrflEGG+TVtx3sOtq8XGHmUq+E3hjBg1qcxOBe7jNHoftY/YeU
yMtWRYc3uv41FBeRDWXWNdbDSTFqMTo14OyR3ipemmtlECBNQNgGSVM8ghVmEH1hgU5SlqKTZvwe
20eh8OOABzla2eyI+lHNBD8D4kSWsnXUcmtU9TI5PSiO6j7LpOE8qK7TknhbnFtgbgmkJQshqGBB
Cp/R90TM5FHK7sTJL7XfpuyVJzXcqwftw4JIE2q4t/1gJXVybv3qskBFKpflCdbVnyG1h9f0S/Pm
ffY5OOEdUTZT4qrbuNpWLwrReXLWK9cwZlUGHRecBBAyJlOuFoXSKTXFkycnAx47m/pJ50HUlo1z
frYgxEAuHkZAkalBfITZx808xI1ehuUpnASSavcmMqKcKWT3LmuC2btFFxhtmMNEcRj+CL8wnFf6
Kn/ku+gY462k7dKAzH+y+/xxOImcfORVov8v4+j3w0xijGyGoa+HujSnBMZPyr56i+zoqB8yV3jE
ZogI72ZgdxxrbdktZ1dfWo60GhdroAdwxvaQRUhr9K+3J5SN6hcjiH0laGAh33QFkQSD1Ew7VSxx
9Jq6R1/S3B5ntEjxSKyvXvasocU/z0ZDhzbPKzqXJ4UEkx3uy5dsL+2qe3PDu+K4ppiJ02exMmUQ
M52EfXBXbbOH0A8P0XNCeOSHayt0PnnL5J6PyUpx7OowZGh4sQe/KfpPUv/2Aq06HUo7KqrACIAg
6nJpRNIFJQ0kqTwNOxVUmaT/rN6sF1DqvhiPWkJyTtHk6jWEhUKyE4J3SEQicacyC1XjpqmWkOSk
PMgZGZ6bJ/MBkeZe+RM/8A6lFe+7sMWsVAt6+zASMnpK9/GuJcGGet0bj2Bx+RHmVLowwqxSpJsj
eP5hJNpmj8pGfJAPPJdbHQfQgZDCxFsSRa/LNYoBQJfTitLT/Gv4UO6jT6Um8lvwcdsVvpsymZHg
ikdRF3p46AlmC+KylmaAqZf0lP2I7HH/7HveuCeIFO8D8mY/bRLSbW6bXJk7WDQlEafdUs9lbn0w
HKZdKDb0lD+HlMgPrQ+34xCXr+yiRQUDLxk429IHdzl5YSGktBSE+iRKd0lmERHA9DDkXBxrRlCe
A3oa6A0R+pCXRkBZkkt9FTWnWNomQIeB0tAEkOD2bF3ff3guLdl7FAPxYmLR/Fpm1bSiBbAhRoWC
YwYtj7LLMvd/s8IMRewE9MyDjxr1xqMgl6QcJ844rgAgmCYMxMIZgNIHHkTMRa6VZpw0AUx00m5W
P0TB8nTZ1nWkox6riUxea/elbYU7QQGH1rYoOC6xOpEqVAjge3gWsTUXKdVTTQnz5jT2EDSH9GZu
d/Uk8Ya5bgaYekCLUUtlcS5a1AXTFAJeU6PzVgOlt13OdtHb0GIBRFL+IaY/+/knumagcCnxmG7Y
gGyZY6BsloMdLdgAEl565CzkgPYFwGdUU73RxLdAT9xJfoUiNGeY165/aYgJmSRA2AB/N5oTWPfs
HH18fYXuDv+2U15VRdnhLF9xdhcKmlTqUQkQhEZAF+I1d+Nn+FWAwntbbIBSQk0wdip/Ywxk9Grn
SSa7iHREc5bse4hE+7HDf97+prXlhbYUqFgWav+rQnU0l1qeg4nv1Bhx9CxZouXMc9Rwjsirksn3
yIHoxyUCtkGLPZWNeZoj0xRaFBPMnbTPnx1PtAtP2hvIPAGDmm30PWq+smNbW85l/Q0Au7wRsLZn
tpmzs6O9CDgsbIPD4+0OxWi7cuqtvusfGg8ZYa/cfpRe7ryK4FLJ3OPv2xP83cxwy7x8uehZXylS
F4bdCRBMz/SrBw0pItGvtkFGkGP3NH/cGPbgoYjxLB/G+2LHq3pfYQTY2We30ZCPg6hgBkLTLttP
421sdoHxo4084y1RbSnCI6/xUkoayS+E2c9bqJo5YvF7UkDNWh5AJqobJUTBBKdsEvAQ2Lrg5Bb+
7/zchX45fmnQJhlAhl9uLNG7PYEroSpSA4Bs41ICgzHqnpcTqA2JHsUdsCNhZcfVoQldXdgLm+at
uLMOvMt8bT/g5gMdFNJdy9lzaazqJLGmgtidxO6jV1MiDbFzezxrZxrCEhQugLtBax4TO8ZJrBpj
knYn9IRmu7Etiy2YAmtb7CyLAAJPOfZWglVAv4C/AfoLvTYSC7lrpvT/SLuy5ciNJPlFMMN9vOKo
i0WywLv7BdbNbgJI3Jm4El+/jtZopyoLWzBpp8dkkihjIK/IyAgPd7S350WH54vh3pNn4373DEjb
1+1h/ak1iPv83Iy4yazcKiUCM3yL9tqD8Wx8Knebzb3imye6i45b47u7dd2n3n3aOwH5EUj7MJTd
5HvYAe/xXHvc/VoZujafrVvfNK/2mcOVKZsMp8M3mdzN7DtiAVr2JCcbB1UMVBORSQyLV1S16pfJ
2HQfkC8AvREQ2Zbf7DhY5ljQvmrkTvlqlT1Tfzq+arj0GHE/Wct/XVU65zN6Pn3C3UAL1pYty7sX
Nbtj/b1We6BV+Io3pef43uAOd/gnyGm4JCAB3Xrqkx/myspR+4NmuDVfwt5Ux16W1KjqXoZiy7Mt
gOmV/BN4rZh6zk5yQmYcnCIshsemnlxtuMvrfSr/rM3cyy0X9ZKi8DTpY7K97N6ivmP63HnqgXfP
Ah0PZv0wqJtiAOPrV72nAxgIXEXa0uyxyoLR9qBar3QPSf0wRifCQAnNoDoIgo/BzaE08zsrtt3R
roPJ3Gj79JPE6Z0dA9PsxuMqFc91BkW1QCuM/6OoNhfZL/cNc1gPuvmOvXx8f/wJ0IzktnvoWZ4k
9ydUilF6nsvPyO5LoCKJQVE1/6k8/D3+pQRQ0cPDITjI7uFHvnvVAnAi4mp/hogDQFccKeu//gy7
0sMZuH0Ml047pEnQ8asjLAUroeAtO0qLYrQ4wkJrn8vyZ2p29/o7+WFJO9PZlLR9sbs3Quja1rk+
aSgLqHNHMzg08B66nDGtSvMIWbv2ZTD6yWVT810nzodM4nsnneSVc710JYCEFKzyKB0hnSuWgDVC
07IzZ9yult8V/IUZzK9l3beQmTY/iPZY9C5r1nKTS5HEhVnheDRaI1N1hgs7j+CaqU964+bP2SF+
Nf0BuDUtUDzVlfayryDNJu0ZOGmaXfJPiyHwFCjnzAnmGV9zJQ8yWGmtS+C+fFHlQ+o69kYlsd++
8meQ3I0aAAoBHoiPer0Svc6+UvANqKapEL8Bfghir8IKF5wUOpURx0jGfaXGLlPXMENXqMk/Izsz
IcyvlDTISY1R+9Io2xpLCZaSXk22fbzJpEPtVTXC3+Fnv42Ht9unZiFrgDk9sywkJ8yaqE6RYHB4
xGzoHnTUOMm/e/fzE/gGLKfiUVxSse/gzxoO46o+Kg5biDlUPS6nLkkAjr3XDz36OOFT4kMCnwI8
vPqB3ixQUm74Gp/nFWBQtCs8kgcrorEtYbpZQAHVSDzTUwAZzI4GUPBagQdJ5FabMsx8B8AXdaVw
elVnEMyLbwKniOK+Ap0wUpD1UXqwHpyn8d16sO7HbffTOSX3a2m7/2OVkcIF3BqNIiIKmcZqb8Yj
Tk40usVb9lQ/J5tp53jVZ4LBJ24BzYhv2sszC+TYLfzowQ5u77OFROW8z/77BcJSyxoQBYWOpa61
wMq9aAvBsWKXgfmTuJHqRo9yE8jDrxWrS9cZmlRQO5277cDKdumcbUmOSo0hDFI+x72JflYo33+X
A13bpPEe7d3ySeFHG4/LZz1/6RgQsarXZivrPfuHa//x348QYrGBGbmcmJh8O++GIFHgq4dUq7ze
rN9vj3fRU83qzHgr2OCoFiw58eioVW2gvWL6rVb3Mm292wbmVboaypkBwRU6Wt2BtEluX8aj9GHs
DDyE7qZXc2XCFm+5PyrT/xmH4A6ViZaWNijtS/alfUof2W/n1T7qz81jWa0MaHlfno1I8H8TL+sp
1WBq6lz1OyQEi/s88RrAhe/k43jvgPfu2+05VOZfKU4imIZQBoN6ODK1gvexZJDVgH+zfalB8fsN
uKVvxcEwwLg5vkFwh91ZL8V7XEIlbyXjsXjLnBkWpeJ0JksIKxx0guARTo/m1vlw7iAohCfBV7FJ
T2uK4UtuZ05h4dJEXIRNKawjKdGFWqp48bXNPR7ViUm3Bnml+ittpl07BhUqS5DRyAFa5e4o73Td
o6XmQrO3qw60iLwyK3dVuanWqImWpuLiy4Rl7waqKRHHo0MnO7W5M9B90p8S9VuZQRnoIZI2zbf2
fjrk5Oftxb9ySAr65gBCnmk6EKuKjcjUToa2QzgVoh/NAdDf9HAJPnX81EQ0UIYIHf1ruPHrfC0w
lTPhMFbABnOXyNWRxkxH4bxmYSI9xjyMHMkf9ceyBWKHHvh7Ah4881h1Gw3Ez45P+Fbuft8e9XUW
DJ8AWAA632b2MIC9Lv1wVdtJkjotCzsLbceuBC5J+XuutkFSyRvFkDzTwlvrIeX7vNlbid8UJ1X6
mjhH61bz6EBV5lcsgXXX66SVBbnyaPOXoQNppoDBJSRWpSej7Sj6RlmoscTv9WMjfbXsZeAfrens
NFyXt2fi6i6YzZkg3UYEjzDgz4k5e5e3VSGBHWRgoRlnkEK4c8AIY7I13Nl8rV14GMGKKky3YRc5
N0cWDsWX1fZu24IBvm98JiODJD9l2YaouzIqvKbbldMrVABW3Orygp+Nc/7Cs3HKXWIYMdqfw67x
SFJuLakNSFNCkorv2VT5SurpWe1OKFFm376NzVHPvrftKyhlgijxo+qgW8x1yAm9Z0pc7v7FIiAZ
iw0pgzlXjL8qtZRTk0xQwAAEoYt3Y8S8vN//cyNIdqHpC2B5CD8LL+nOtlPaWhELe1v6yVhKd5k1
5VvU1NeoHa6znFhuCIrguT4fLkCoLyebaV0CYjWlDXu5/W6mURCP91MKlLK+VWPmgU1i7jzSdmXh
M+2p75608WB0u/TU3JEI3VNFe5zy50TdgAIp+Z56JBjQD1tEj32zr/ptZbkDeD8ar2nWEBuL+2QO
zWYAKLQVRAqVaoTi8uRYbZhJyh04nwJp6F2e8KcUzS16pXuFfZLY1yygmjCEptZPvMNdlp6GFMhi
iARl+Ub96PA+aWs/12UfOscre/k6RMD0OtAWtNDkg0rMnwTW2V7WOSdNYQxt2Aw+xEsy3EhHdJFH
QU/d5tn6BQgn929vnoVr4sKk4C9bhcSGSWESurHFfQe8kTQ+aTzs8VApfwyr/YLzZhQdxowGRn0a
pVZdrHWlcJDIOMVd2H21LZrjTdd5KqInfhpG6iJO3aXGSkPagiMEewLEVNBOMrdhCu+BUQNKtTSG
MUQ2Z/KLekC/SKxmULy01uRr5yhDGNzs3ZFDR+sxugyEqFiuHJoofBpDYK78WoWglRN7VbPr4hVO
vcUxnRmaf362UZRejWndymPYt1srr92WHDq+xnp0FeMjgDgfjRBT2YzhjmUYzZC9x+RnHb3d3nrX
eTTBgLD3eKSYKYlhwFBcxdr1nZfwDdoiUPYEN+700L/1K/H+9QKBx2D2YLKKyjgGdzlvutrlmRUl
Y1hVabVNjDq7aweZ+/bEKyDT1TWe/+s7H+UNNNAgYYfeX6jrXtqbIoMAkkHHME6tXfuY67EbRSwo
eOdPGTZ8TNa6wK8XDQAGYDNUmEX6TuzB7nXQVKEYN4a57SBtmqLlOyutNSvXLwswIfx5WEB2HU5L
vAh4DrZIOzUwkX1j7Wle2BvgGFRvkOvM72hR70ZJynY5xduC8fKrtzsepKPVuzEEOAKwOMUuWkz6
DSB6cWBnY77VYrqWZJ6n9/I84ishN6rNmTwbzfmX05/2Ruo0IK0NnXpwHSf1ZKAOlcH27WFDnDUW
gKWpP7cmLDZzHGaoHHFv31R+zIydzsoV4OjSgFQVradobJ9VBYT9C4VRvRv0jIcawF7Ra2pgG92b
2pusPN0+m+p1YAfvjIOio5sfsYuomprlUWroRcfDpK42Sf5dphsouLuk9cZHerJitDfY74k9+FAZ
wrH9npKnIt4S5w5MBzV6j/tP41uZWq49c3KMK6H0tfsDD8efarqBTDjKCJfrOkAl3OHNwMMmi4+p
ASiI03C3Sco11valJQUa3sbDEilZHOFLQ2bVWeogtTyc7PYh1ulOLZLX2zO9aAL9k5hm1BNg6NKE
JYEOVR8wlkRJ8GQpFXAPN/Kq2PYciItHYcbC4lKaG2FFaBivTKWhpsHDKoKUSAS/sI0tpfWpUbVe
0tn83UhZvyulhHoF5yyA+GpxaCllXtES1b896KUFxPsMGvZ4seNgCs+GPB+qmhKFhwazHg1snLwr
HkFvtL1tZsHdz4K8igk2LlS2RUhXnlvYG6bMw3RInkqwYmRTGVD6g6+xjS2dSxNqSrhc5iK6GOdP
BjPVRsumkPXkN80cv8RfXNSJfHVyXpqWrZVnrsM2vOnPDAonoG3VWLOHGAa7djsoxFPqT718yWUA
t13V/tT64PZULsSmsIjqEzhVgLqH07/cpxMIHosCQKWwIAel03xVOURmDkaz1o3xrI71X7zTN3yK
Hy2Z7FkZrzylls4JmhFBqThnjhAnX9ofiNJo4LKcQmAoJ49qcb0Fxe+aGMF1wh4XmwW8GRyfY+FF
JRxHThOpaFILyQsr2ym133Ofpq7a+lFhuuRZs7ZoWgYL17aWnG3dNb42qXdg9mEozabZ98HckaI5
0FZ7Xpn/68AZH4a+HFB5gg8dJ/ly/IXKWloa+LBRejQBY1E1L5ECtXlUXrV6kxrfh7Uc79IhxUQA
UARoNjqfhHelqqNUnunahNMTB1KkbYCp2Jf52gtk6ZDOHbkg0dTAny8WvVToso65PE3hOPY5mssJ
2CvshrpmAgKlIfl1ex4XIjIE3+ByQoYKG1kU12uTOnPGNpZDpWrlbZVmr3YuGZ4ca+2xKEmxLahi
Bb0+rjWuLJxYGAaDKCSTkY0VYxHAnW2dswSGn9UDfRm26uBN5aH9Urpvt4e4sG4XloQ4pJALTakJ
hugU5b4xQPkBasmEW6fbZpYGhGLHTIQ291OKDkEv8slpy4qH9n3u4Yw0b0+V4WmJV8nubUtLa3Zu
SbgteAnim6iCJZptHPM3YIQelcMM/duy/cL6zW1rS+MCagibHsDza2a1OKnlgTiUh5acB1YSA4il
+JrtcxuK1vJTWaNAGr3ctrk0QjxKZigmKHGuuqYgGw9K3kLFCNGRoIccLd1gjitBULnpyQpYb82W
kDDLY9uOcgd3r+zJDxVw/KCpUO+qFStLjhStAsBSqzKoFMARdOmv9LayCrvRecgdABC76rEaSt8Y
ySYi5j7Lj0QKKBAow8lIh205tW8SMg7RL8d8kA1Q3Xs05Pavbvq8PdELzubiq+afnz2cR0kZJClF
GDTG6Hi2+71KQIwDfrAMxMG3TS3O89kECMcwsnEIoeXJw1jVc5eVqPqoMYQj8RLBziUDlnhNEXch
DEHJFeL1aI+HkxHjHV7GGcmnFB67lcMo3taRHDjJvs9/Qjf89uiWnMxMtAgxC9wM6I29nMhImbKe
atUUAlzX7YbI5htJx1OQaFOzv21qoawA+CzGNCuvzu5T2LEVN+E3p3oKs/yZqm9F9ju3PttHm/jp
9NDSt1x6L+u7tvCBqQSTHdnetr80VAQeQCqiPxa4DOEelG2JDUnOMav6mG2Lkn1CLTUOJgb1gtuW
llzPH+0wXBE27kNhd6qg7nO4ght3GL3iSXuu+KN2N6kpCA42cbK2QRfHNSuV/ceasEHpONWxVJlT
aDSoPfYACdtp0HTxypv1GnY3ZyNwsaOlAi9KdHBcbpWWI0CPdWkK9d6HuruMdHsdOs63ktZuwQD0
qgNi7HqJegP5RZkfITuSnSLNJdmhYftGJS64//PaU6cHY3xJa9vNBuveLFceJUsHFtlXINLQuooO
EGGdo7HRR9uIphCIbdnVqHbqQD3v9RlVPCdJe5+BDNur7PZfZInQY4CMDfKiUE0R074NZzWzwJ0X
Wh9QO9BV5tsxIOL7ohn94v32FltYdERZKHkjlgQWXewdzNDpxPH4k8MERIKBkhSKW7dVGtAur3e3
Tf3JRghvTpS5oM6NRxGSbuY84WfOlhBnGExrUELbil/MXC78KkLknI+K6k2cQkwQXOP+SCU08k8m
GCqNSdl0VC52MRzZE03HEiLYKXWnzszubES/G6vvh42WprFLc6e7J6pe+nauUAg4VHZQ0g5SUpMZ
KR9aP3YBss1aACxEccq5nDyNSWxDcbav/Bz9XiteauFmAbfF/KBFygmFN2GX113bkKQrtbDqjkVL
7wt+shlKBra9sk2X3OG5JdEfFUlaNVOfa2FhbYBfAIB0QiREg6Ssdkr6YOVgBoNSXJa4lR5vyHce
3XUld61R+nZ7gXWsn7C+Mwst3oQylL1RD7pc3w61P+o4+BBZKX2mI8G+Boi7xm3hWJybmLfz2RZq
pWIanTLTwsy4M6sHi6LBALHE0KlbazyO7MECEhBJ1ZwfW5N7KtiJSKAB9UOe/s1Y8RzCjY5LT+yp
UjKWsdZstNCQpaMm9R60xteeePMT+no+/2tD2EKEdrLStrUWcq/U/NzcFl6Ve9aWHjIaNJGff/y/
xiRuJLVHe1VeYEwpUu8GkFmAYN+2cI2vATYILSk4EqDrQSuaMCRtpPVkl5IesnE/ml9Mf29dnf/u
IP3y2aiBtLlt79q7wRxaxlB+mb2OLFygrFUnmoCgL8TO3KTl41js5JytGLne9lB0laFuZcJFovAq
hD6Qt2NmBhbPcEjQus7LFqzcqCqtHPN5Zi43A6gH4DznWhL+Ygr5FokVVlxJphG2G7MBjfx0lDwp
Danx8aqQNXzkwryhrRI9IOjARrbTEkKBPOtjlqWxEZpNcWwAHZP8Uuv/MaoWanUWkkezEDZuOXG/
0dGSB81iGFJU0w1Eqil0M1qwwEIW6FiOSRqY+mRvmmxQdkNtgeqts5IHS2urbaPG1W4wMrKylvPA
xFlG1x0SSrj0cSUKVxSdCJiJ+toIWWBbH5LsNvrnALiZtL29MeeNd2kH/XXYGSZyaKDSu2KRaicT
lORMCafEN2TNrT7NcWPwtRaH63XUgRDHm2vWH0BvjTCcZKY/4oWp4AXZ5FvQqUFCkmpOgHwa3d0e
0cIDb7Y1n2sNdUBAbTDkM9fs4AqVDWYooTK9p8x510YSqCitZ7I/sKC3Uq+zmIuWxdaeALvapqa6
y3S3qvapBIDWC9X9DPib/tft77pit0DhC2282MjzTCOMFnxAY4L2PUXtKhxAotWCCbQbTnXzwZrp
Z98qXoOcZd6DrDaWPY08kipF4e+RNu+VPLw0QIqYpfpLm+yVh+f1cQYeSsdEwRsi0y86DaUfBgqi
QzVUpINVVO7AK8hbeTZNNtX0NkpuzVe8+0KcMJuEtXnTzdfo5QKNQ1wqBD8JiyfeFwDrRz6pcuLG
cuZJLeIGmdhu/9A4rplpj8kQyAbxot7ax7RbOWZ/kkGX+x+0RuAHnpu+wE0s7n+7qbJ+4IkeDjRy
AtXKik0TKeOu5w0LK72W3bqSIqDF9N6N7MrcSUBsow916L9Wtsfsna++BMddmfXaAFwVHpMZZYUZ
S6keWsroGklgSd9adGAzm7gKGITzh9aT7xoIEVvBbcvXOwBTcGZYiJbkNrM0pmMKMqcGpySv0PFS
4CXrFc5Byk4sWXl3LWTswcuMqodqzJLdspjKjmxJAQiKmmFyrJKXjg8gAN9KIUEKUhrcsi1dY3CZ
o23kegVyseAbYBruDoIPc0eziIbOtCKS4r4zQ81K3bTQXEf/PkQAscA5yAlUjHPQTG5oHWjMjT/h
Jioa1FBKjeod1+9Tso/jPHDsceW7rr39/Flw9mBOgeCbiM9Q7bQtiT6YoWSoO43t6xiU2JPil5Wx
if45CFYxNAVyFGjF17HVRF7bPlH0QTO4FXZogW2OFDypczaR8A0hzxz430c63Ff6PiH8zlLWgsnr
G8fQALORkTnB+l+lZ7uhRInE6a2w1YIBNJdm9NxDga57zvtfefNkvY2gyy5Hsp3mPrB3ILf4uNI+
P982wlG7+AQhUJLRh03HdLBCs/YUaaNmb8CeInl6b7d3BBzht8/X9d13OWDhYGu2MpWSNFkhnr+m
N9SQbLJqDiyJXa092K9BvVhaFIgQByLKROJWCM6Gsp2SttCtcEzQVFm/JSi9mXfKBCy3XrV7ZCcI
gBeWn0f3WXe6Pc7FhT2zLcwqtH0I2Gk1K3SsbVqfqugphgr8ivP4c0KFtQOyQ8MxAWkiOrvn2T67
3QFhMEqWa+RJl2TskCaP9NSPragHD0LJSOM7REEhuW00YDrSFny99w1Txve0juvGJeiEjnajzNIf
DQRr3iXHgaoMiizlAylGsDn0FYdWkYP/OPZLOUdfRp8mZbRrMyLbXj3lkw2xDGB5/T4erN9oTU5r
D2y9VeGlo0JfbWMoPvSESz+qac4G4BRM1pZoBW53Y5gs8wDCEKnb6HqNNKGSAhPoSaU+/1IIzntD
1uY/2olBmwiMHyAr1SLIJOUUQCQzycb3Qe6iwS9Ts0ebpqYUXkk0dOtUbWOVXmYW1Qexxg4vMqOS
TgXovMARhgKp4XHoCNqnkSJ2/w2Kcg2bYBiRwQACnP+kxcBKdywio3yY4OveO9blIJFH28YxU/K8
8WoaFT6YxwbQC3Z2PoIiq5WOk6zFEI9Cho35JuYm8wdjGn6aZsIKjxU9ii+dqlbOVpoMPf5RODU8
jtwZVbNJKx38mryoeu2VMz0/8ggItZVcv3DygP5BdRAX+9/Ck8LrwRp1XiYV9C21HOXSVDLDLi17
1+5W7m7hBv3Lzsx9bkP4BiB/wQ44Z6JpgljssSoi545wx/a0YjT8JitSMJwMdEsdZu8rtfElhf5D
VrH/WIfKAd4wc0VUOPMZL7Iobixy7I/OT1R7b59qwVf++e2QiMATGdHanDC7PG8kUbNIKyZyzHMe
UKvdp0brDShuFfWLyraV+c8QhFf2BG/pjLHdWBLsWdijupSh869yV9uEhAv3yooQ81Q1U0pJUdCs
bo5YIed+Ys6j2baH3ql3JFvxjPNvO/NZf1nDS0RH9hy0xWKJfOZE4pDXIEeqT7JXFfHoaaMy+bdX
Ssxp/GUGbCl4MQLWB1jp5VLVVVW0aPslx8aoNrq8kwAdVD1qD9sJOWme5z660H1G1pIbguO/sjv/
/Mwl13WiSZqJJTOLB6fftgXbOPWpq9cGuDiNZ+MTjpmRZ4paNbMY8Ojy52Hl3bjkLNB48L+zNx+E
s1FIDi7Pfp49lSFPKf2QYxn4vzVOnUUrAEDOqlGQw5GF4zTUBmlGQ8JhdertoDLXLHSEOf8snvxr
Rc6siIfIMRL0WMXo5lTezKj2WhVuOpeDiv9m2uvtbbd4lBwb9RokT4BhnZ3j+bzJDG4WzMJHJKEN
VzNAMKhlqeyrNCZbaJKDPL7O1pQTlqYRBJizwwV1Al6ul0bjMlKwzdLsqOi/W+iDI3eOborw9sgW
jYD7D2k7tD1f9RJGGG5R22V2HHXloTfkh7g1HkbQGtw2szSB0OqDDB2A03iICovVF0XP1azJjhbf
ZPSHpR/L2Ad5pJ+t9XwtD+i/lgSvN/RoCJFUSEpj3+1BlYfX5O2hLBoAlG/WFUKEL15F8aCNXd3C
QCMXgT1uZY6um3hlcy+5G5Sj/teIcITMHBQtcldlxxqdMllQxQer3E5rScHFoeBKRfZxfqzKwqpo
ACxPmTxg8WkgN4gOSy/BbX57vpaGgiB9brzC6w9o1sttnE1VBIZpIzvSJNDRahl5Dp7hanDbivjq
/eMOzs0IR1RGgMUsLc2PMkWDOZJMg0cn5ZvCK9Q8p8iMIHZe5D4yVEkwRh16zFoLLfe61LlyCzXG
iteeZvFyizeqFLTUBPFGOsZ+r029Z4w9tOa4Nr3c/uqlBTj7aPGVSpW6BlITczP0R6XZalOgmCv3
8lJsM0PSDexVPIevCsA9IXFPWxRxzbuue2309FFlvYvHKeQyfw8aXVmIxSEBp+jg6YIcpdjx0chx
VXXKQI6F0xK/bw35TqMgnnEoMba3Z2/prpxl5v42JSw5pToZCenIkQVWsMZ/tzwOwOKAoLHB6CVc
+FM+dAqd5y1HrzzqAV5ST54zrLjfxcOBEs3fVoTrnmo8nnIdVpiKWmpWHwyee073A+Qsz7cna3E8
2AbovMClgnvs8hgygPVrDlqNY5v+MKxwisMh/zeDAXhrrs2gQUGEpZh51/C8RQiI7l8+6K41ob3Z
CVfD56WnyKwq+LcdwW3pDsskdUIsVnRaYNToMZTQtSZxj4FlB0JsnqOAGjNZmcDF0BMocWCaLeBE
rhqMOEo0kBpE8MSN2kvyR+SUt6DsGvsB+hepl0Sfamx5NkPn6+2lW9zneJcAvwjQABK4l0tXVyoZ
tQGBQE6I10RfTrXWPbG4Oc4szD8/i2+QxdJpwvC4G6PXYTwgOewO3dvtUSw6ormAi2ZMw9REPskk
Nc3BJHjC2eVWTr0Ijb5K4LANgYDaGmpoKdz4Uyz+jy1hxtjQZwBawFZWAy9cgW9QfwQky9LpRjXW
gEOLyzOnNYHHRMVDzEcl5pSi8QQhlB3LMphLy1NV5SvZPFHJ88/1hl89d9EhWkMp43KFrHHuE6Qk
O6JO6NjMRS6PpYfNaP+Q1KCt3vRnEN3J+Tv6ywmk/5jmgmFrHP16yNxMLTe313JpfmdWUEDP5mYY
8cHcSe3Ex7zIjr1cBmURqoB1cPDl2QXQU85KALG0OdFCDzWoubsdyaLLoVcRUrypjNgx31dy4TbO
fQGVktsDWnIp88GelbTB3Su+Xrni1NEIDY9j10oHQgrQw+RBTWU36xWKYYGwv2jdypDWOsWXNg9A
HEBxAPKKrhoh0GvNrFUaGekbeSifS6zZMGb722NbXKwzE4K7zDrd7CQwix6R3DMt/Vkx7olGN2XT
eaOlrSzWmjHh5BVze61kGHM6apMNUGwE0w5NN7E+HnvdXjG25FLOJ09wW1I3KlDdhrGs5o9GPvlm
qrv5UARW9MDyMsjV1TBzcTNq6INAKDWzRAkxRzF3mao1y44FQ57DLZHd6zwGHlcIvicqsJBmSUEy
bhcl6E47BV3gRGFQf+WV+lMvWqtx06QBBBVhaPdZUIudCp6lJDAGnm7m1CskjujwO3YoICEWi+SX
ZLTSyDW7LDp1uWJHONxIOt5LWT6uhIrLY3PwqkHZCHSKQsij2GOWdVB+A94P+SHFjdsd2FlWTtqi
EfRaAdGJ/6FL8vI0RzFqvxzpvKMUZa46bdHD6Mr6j9tbfvFUoQD0RyQcvlPchVJe4sWR4RE4QGso
BT1rUI0A49+2Ms+HmPKCv8ds2eiLgdrg5VCIPXXUhrbSEQ0T3YAmFYDoDqswnsWxAFdsWQDfyrgA
Lq0kIyuZZcH9ga3Q8bqX22NYXI651wYlGvCCirAQYoO/ntn47YbzmpEHK6Fum7zdtrE4gjMbggOX
dehQlylezAwCnvuoKiW3SW3m37Yi8m39dUXiLTuDnVDkF1ODUytFADHOb+Zpw3P3w77nbh8DuLpD
jj7PnoydXBBP7rbG623LSz4PsDSUGfHgAWudsEIjB5OBmZu4oNKCByzuwDNhldBm76fqThrko2qU
axL0S+t2bnP++VnEpnRySVirY++VwwZiB/egAgkYHVcmdXloEHozkBZHpUF0CSljdBis7Jjomg8d
Zb8huq/K5cnpZLegK7UMEanwZwmBVDNwHWKzX0GhoGPf63XcY69DUrZ/SCBEdKAl2EwOnbltP3bO
y+2VW5pFZJJRKZ67ziCkfDmL1lii1t0iadBUp9xUkRIFNQWpgttWliYRKqHAxgFWjnhJsFKnWmkU
vYS1MriP3mvOwD3n3PVycayr8l/417ljDETCQB6gWHI5JFTk8JScNGjdE3D9NdsWcuPdWgPC4ojO
jAhRi2SaEbItKsKlavRID+Bnupm00Ysi29e68Pb0LS6SDngYANrzwRb2YMVL0jcJ9mAvU7cawrmk
16+hE9aMzCM+O0+kcrJBLmEkQ/mOTNEW/esAi6Ur52nNjPAKd7QcZUwJx7bt3DHZZtL9mpTnmgXh
UuqLibOYziklAIrqHoz2kPRNrRU44ezSxKsPEk1/r4mYuOKxMcZag+myDeb1oNSj07+okc0BFpJW
qCLA+1wuiDFERhVZ86Ehpms5PwnJ/BLEaf9ib5lQOJi7Eme21UsrStm0jiZhHIb8VdL7OO1AU/Cv
juSZEWFJ6jTvIju3s2PKwEpiAJ0O1vG1cshSMIK2lb9HogvVgqxOhyaZPbWtHJofeXSn5MEa9GLR
hgWuo5lIf5aRupwtAhiCzYoIwW/yrnVfpbYdkmOjr6z8mhXBgyncThP0nsIpK/elj051hNOnvl/x
KstW0Bs3M6/PnbaXY6E9XrAqIfmRGeVOTQ5Z60BAdetUP27vsHlxr04KJLb/tiPs49hOIV1Ro+cO
GAdHdTy5ZniicNeGlF6q/cx72VsNuNbGJsTYVYdKd5sVyIV/J85r92CBhwTsJ7cHJkLc/lzWSOgj
KADMbQbWXs4gIDi4LjEXx3I6Tba6GzWQA7N93npai/eK7DL9dz29NBOgZ5oe3La+5ObQuIx7Gwjt
mfLu0rg+lXilOyPgCBBGBn0svbfSt9smFhN+c8+wipQLSD/ELkozkxXmEFT9aj1KPFXOt3rKH6we
HDL5k8YfO/CMlsB0GuwfdkPNU6uitIR8wPw3CGgvRwdpFw1dMnB+U/VNAl61cY380Moeyttftwe5
sFUgeakgLwdTaLsStucE4gs+jg1aQoG8RupP75pNnu3KtYzcsh2MxIYUrW6JCrDNJNWkUWh+tHXp
ddTZj36w9iWPDxWeoys7c2FvYEz/tTV/y9ldHstVA9HbNj9a7cFIA4wq6Vd81EIAdGFCWCC1yQxe
WRhO3+ACLFKw76kaOdE8C0Gns3MgVnN7nRYuXADYQXeuz3VHYFUux1RoWsMqHXtRTt4nQGbttbLm
gp+6MCCMKLdzpo0t4sZJQsAYNCrfxsXePsVVsjEp2/5Tvu2/9vhM9QD9G9QLRLLimraGkkPO6jjE
5m9JNU6QDV8J7xc33aw6gIY70GmJUcroTJY0coyp7bzyV93exc4urldCusWVAUwPzE8Q5AJ+6HJl
RiZHENSAgy/R8NLbxiYZ/3mw9T+kfdduJLmy7RclkN68pisv21K39EK0kTKZ3ruvvys190xXUTxF
jA4GmAH2BhRFZjCCjFixFlLUXwvrLzjz50WOHFLTDGcnNl30bjDB8ZUTc2ZhPVFnFlCb1/J5gQVT
va8B38maP2imfsEIukIgnNHRgoIbXxoxEkspowz5IrcO1a/e2RFBTuB9iXMDzCrMsZr1tIABrXQx
wTqmgjPIOyLoa2FKB50nGTyGlwuQG3nQ0SbGAuShcnUjwiCls81Uy7VA56qP98osPxpqvL1+9Hle
fG6WOZnT3GVjURXZMSYnuX2TdNS/MZYZidpMvHyHd+Pf9TE5dUIJKjFVrC/JbHokhSp5XTdmPpi8
7jLjNpuV25k6r8Wom2imExF9+frnmZvShXnmmhwpQ6+rFcw35HbJvmFoAzIUPeiCZqP0WiKoNfB3
FQ0FVGzQtvng4DpzeTq0cVZpsAYRnBggWxU679m+MES0nVw7qrZa+NCXZrweL2Ul1h18PWAsln5v
lPsi20MK5LqPrK79ae9AxgUIz0ehhvl0kqUnTbQgjcMEGe+xEmGrWmSC+TxZbLVgHoMJXe+Rf1Lr
OxDet3YhGjvlb9i/S2FJKlPLwYS0jdSaFiv0BXoqSx06XwpGGPLDjQfvWJSjmbNcAURYN0N27Own
O7J9hKOxqgUBgxuQ1oogcLMYwf6Q7znzMWWWGiJ12DJNkgo/r9EMkRLjP/JffSRSZDfcgi2cUJTq
Lpcyd4VaKhWstIrp4+OD7r5WwKs9+KoicDPegpCK0MMBr+6qxn5pCmDrwso7JTs6VQn9GyuTPdS/
Z8G28TxtpbaAHWigfIIlSYtqDIByIw5RoLA18rKyMGSOLOp68zwNrxccS/Q6AOBmMnc1dHZpZBo8
GnifTTq6tuZRS/DO5C4GpeGPbsR6zb7cskwpmy5SVZxMXEOGZ5CR2a0glPEuo+Cu+x8TLHfCrGVm
3Kn4KjnEdJtkOw8nM9oosgXJIVEtk+cB2oq8wDwd5ktkdjkaTevFGPJjW0chHl5r2fl6KONaQJ0U
314FLsxmnpWZKuHNHOMuokmpK4FesPgCuA7zoH8tME//vBomQ/t4Hrc/2zTfF/27nD1FViZI3NyE
em6IeVzFkUXBkYClAOxIoj0mTrV74wl15nkIdXCbjV+4YZ3bYxw66TVnbNZr3Lp1K46jAU2B4OXD
OzTgpMS8ASjRcEKZz2On/dynJh5XKtE2UmO6aQuRke6VlCJCHa4l0HIA7Y/ziSHKy5NT52Vj9QpC
tCY/l/Wdg6oC1dADy0VCMbwjqgNagdeVBiwZC1mLnY6APWX6eC+2VNvBGVJhWuO59bkR5uAgCqRV
0iGoRaaBqsEehAZf+PrgWFbWvipePNa6zLNsk+g9GfoBFsa8xWwQACLGm2wI3iLcvTozwuRNLVIk
U82xVzrNfad/Xw8omEb86zFAZIW58o76EKUthZWqwJRgNtiWN9k19NJAayJINuu+szcnUNEhejqY
SkTR5XLX6lkvwMCJ+Dz8MN+zx2JJ3a0EfY7mu6jZxAvToN4GRQngT3iTMt8nkyHJUCxJfnQaUCwv
RTP+aSPw6cSxLN3PRfFzMHsRjTT3DMGnockD3DqGoC5Xp0QjtMuzNEcqJWh9Tl6Ttq5WDL45vl3/
ZDxLholKvQKUKe5TzCejUizVZZHlR8U4tlXhV/E9yIFdqREMx/FcA9CulTYA0hrQRL9c0TQ21eBE
RX7sA1J7vxoRw4vo7zM7VhWDZDc51iFbh748AnYdDXfXt4rncudLYM4Q5rSmooIs7VrLmcZD+rMc
D8Doer32htYApif31+3xQg+IAgCYhDoR9OOZfKegJVSA1THHmZ1B0KO7/RewfbgNrqVSIGNwE2GS
gto27RRBmO+Y1gRTfnVQmD/oSwPaYqv08lQkVMdNrAD+rBAcIP0R8S6dIF9w86zyEvZIe9fm8X2J
FkEkY7I1MSV3yn5FxftIQ4Usgk/H8/Jzw8xWNgNRlbyF4TZuMPEHGWw6hCS/z0TAYJ4bgo9wLW6v
jK8svU9HDaOYHbi51G+sck/6zVdanivl4b8mGE/P5WqZWsxTHT82i3pzvx+i9+uuJ1oG4+rg7Emi
CcTfR0ivjEmQ0ZM1bf5vJpjAY2YxcRrQ4647hTkJ7JReCg4QfxUrOgaV8pVT69LdNCMBYVfT5UdV
i5YQzzDI5WnWuzErUXB9MbzQgHciygXIFGh9MreEJCoqpRhgyZ46cELUyoCHnAFEsdNMMmRVou7U
E7PeLnWnvC6DKmrsc1f61z4LB6oyKKYYkFo/mvIrvhdJn772vWyQCeL4ImiwZ7eLpGztY+II2ZVn
l1BbXjxdNBrAPadnRphzKtkjUrBl50cajZsomvxxuKe2eleNX7gPAZv172qYK35GHNmccwORCISh
mEBD5cVqBVdu3sUBPK/Af4NOBJdh1kYKoqLaIPlRi2XwWp9au3ELWXIDwa2LV4BDjljboTKexZ9K
YgUkWlpJ+1iLpLpQ/4wf7W9DfBJmJN6Kzi0xSdzozLawBx0ZEKoPcfFE6nc9G8KuJW41iF5h67dm
b3jWKg1oAHgOnlfm9I5AfEOlCcbS9xIEdRi1OGj+nd17M3GzV1Oo8sk7Q+f2mMUNOR2oksAltKU/
WoM5QYCr9OzCdM0uDmaMDwBRPG1G5w28ZmE8qvuuN3446uTVqSmIXNyNRoVjZYCEXC6reyWTAWxt
UGY69vJ+jLWwb4lnFYfOeCSjvrseuzi28DBY55VWivtPoEsIUsw2JlfpUaoc87aeZdPVImg+SCMG
sqw2L6G5VmaCgMmKYazVL22FxK/XANDKsNw+Rm51FOoV9IjhFo88g0wEXOGT49bq7VzVgaPROyU5
ZdIA8sHXaURFWfmulH3Qxe9aIaLa4YQd/Ji10CtboAlnwVfm6Ei9MVT0qDpdWIRGC+oPkC/VpeCp
x7ezVpOQIpDCmftPYRixXKg9xbxGUoeYumldXadTgHmscYsxt1oQGVaXZY4QRNPk9R9c8DGtdJkA
JZCwrvJN2OQek+pLSgq/n4z/KEzwz6c8s8IEbSiLUktLYEXD5HPRhDENCzMTeCnndKLeh8oi0EuY
emSbOKA2a2O9GekRjO4bS73LK2lH6Fe+z5mR9aicPcWrvMDz3h7QRMFsaPKNaG/gg9QEaYHrBOum
4bWPcgxbXU5Bz1gpFlYyqNo+lYO3ZQalVSooLn68Dj59+zMzTPikszGrC5noMUpjL1X2qXlLdWlT
GbM3dvojCO1cNbpXiqdZ3jmt6Tnt5JO69XX1psNjugmc6WglP8E4YtnbRtviLB+ltN2VI6hllVtj
B/Rs0FdSQNqTLbq58WISgKQY4dMAFLHZ6cdBHesyVjR6BBlbIx3qXfoyvFVfQJHh1P9rhS1Z5pCL
HjodVnAFxd3OS0G11ne6oFLBXQvqFEB3YhRGZsu8U66gy7xaKTSPoMGzLF50RzqwB33774Ec6QIo
atSIAb9YHe/Me5XJkvquRwvQAJz6LrOjP01HVX8hubQxohkV7App5LpN3rE8t8mcmCWWxqztsTik
DM/Mf07KnvaCXME7MJimxwgV6pYGRn0u12V0E7hiMpoc0fwB/deptX6V1iYKr69E5wVLzCshA6AO
h0IpsxQlySo1ymGmDvTNcJS24FoofLIDXZAHtnVwwLmWq7ill7l5GIdp8PL0vfG0/dMQGNvorvFa
1R131gZkN27jpbvUfy7cwks22W54E/xWrJg92+c/lSmxDnMfE2rFyZEWuAu1v2Jtc90ADySmnVtg
HjTSNLSZSrAZmplu0I8LzQl8mvK3TK2DCdxkdrJvjJWc2rLAyScacGcpbD9Sypn5j6nxM1cmYxoV
eo8FquB3Bh1av7jtK+CXUJ64HX6SH93P6Qay8vE9Sn7XV873AhASAzrGYYOEXtEgJ1kJjpcaKr9Z
VlR+bCmG4NiwhIv/LBDofBupDIMoDpMzTVLUSNgNyMWk0EheyUgDy0y2Ve+m4DaiLvRWXDQEi9nv
puxBH7foQZqQ/sKEZwSCp1nY9OBFKVQV/v1BzCFzcshsRhEmmi2o2zeYe4BE1aRank5Qe5oEyZy/
/JW6AicNtLMmE6qMOM5lED/DvdrZq0jqL2rspuRHDJry/qSdil+TWrraEKpDEk4n5UGew0i5K1Gx
gdri9S/OXfnZb2HOfZ1ATa0Ef9QRCuTW8nuUwP1UbkvTrVJR95o364KpRwOQHVR112vgZSjLIP7g
GCOm7Il8X4BJsos7N1VOUr0nsxWSiLqk8y0H2tPBtNL6QWViHASVWO7V+/xHsL5XUXQDFIyU4wU/
HgZELW9pT5FLSzf61r07k6+8Ju6MgYdv7TfR7B8vYZwbZ/wsBv5FzzUM/89R7k/mK1pWnlDDao1O
n+IjqucrdS42mb0sOrSZ62nBCptdhouvqu7bYj/mv2TtOAw/Ae34QobCHAqwpuBPBvvHGlTOwpWx
VIUDuUwcnm5fU3QmgfqkJeo+ImQCr4IKEUYNqkYo2uJZoF1aipKKSIDgJcciHbwifqgVy1u7eQRU
b86AIQ5EaTwSH64fEd6AD6joQTazMrWjsMn4ba6liZXHGHedKiesl8xbspA0f8bGVY5p4pyc5QnM
dvtEcFVmOQP/CZO4yQD4jHsauiGXy1XkuNKyUU2Ojvo7USc0EsvAMKg7locijvwm1oHlmt0OcrTZ
srgmbbd4YwkqEbz7B7zo3x/BBKuJFDRpDRAIyNZ3IO68ETQFGPncJf+R7fRjtXAhwNSAFFXwjS9X
q025YUNPM8VqfbsLl59d5kaDR3/bOIuC9wEvz6GlgFEQ4OIck+37KJOZSxAQwFOHGm8QlhuhjJVY
gtC6/mD2HFqYNceQHYoYmEO7XFCbjkuOnAK3MQLIa8Z1oP0s42MPSkFRM5gXxc9NMXEFADj0aSuY
Gr3yWTlmjxVQo+4XjsG5Eeb06WW8pOkII5bqv/YjJI7dwUsWVwUHMOBo99fNcXcPGlcyqJdUqEcz
1qyktBM7gjViybtZX9vPLlRRJwUMHWD8bQVuzovMlgOQCJr2OOrsa8gCsf2KEULQHDXqFTU5OVn2
ThoiSv68TwVtE2gZo6uK+Mx4BZSMIyeVwTfSac3WUCBwkh+WbgMtciU+QJQgqguXmjeq8wx9oWYM
M9nctoMXL98iRYRZ4h0DG5ykABvjPxCrufTQqRzlBuxX4DzTqnRnW10S0KhVBIeNl49wyICgBZMz
pi6YCFKUizZXk54cl4Fs4kwKCgq4ftz6EJh3u2Lf1sN9YlWCRM/7oBj2UcH4gHsF/nW5NlDhYPgD
TZBjPNge2B4syMwKUy1vA8+NMKlPUUpdGYGhPy7NfbU86/EiOHQqz13OLTCfiCwo2BglNi92bkuz
9wkG9Y283MsglSisxc2j9Vmd99I+zm+T9CThxpoablKnq3b6iBE33cUrPxgzChindZOMQZQtoa5t
WsUtlGbbqaFFRfPyol/NfPJ0biQMT6+fPD3OJTTfbQhuvNLMA6W1YIf43xkC7eATBZRdXb3v7PYB
kggjLR0kSTABAK9EXQklxUwJr0cj7ocGWB5dE9wCMNBwaQUaEeqQEliJGxtAc+qBf/u6Be46ziww
H1pqlWWaOmxZqQCoOpqeDRLuQgRP4luxgIFDHXZVhbxcRx/pWd63OBXWZPkDWj9rDWuaN9fXwovd
EAj41wqzlpySOgb5ALiOlpNKDN8Z39D0G5oMl1GQ90b/TaP74+YAhXiofQERgyo+423lOE967oAr
hBY3qOflU3rqwbIJpF70FWcDrArlaxUThQazMNqQtGjJ9A8V5YwbgzM+qYqI2XX9vezFAcMG/1ph
1oOlLpDCW+BsfRVkPfQSIR4jRfulFb33eaF5LTFCXwJzysD8XrqDZaZNZxF8qMykCCelVxuekf3A
qEalp4EyBKiQXncNbmQ4s7i6ztlxpYUVSTHFQWrLwSeqGs5OHbn2EG3LLv7eEFGrheuKBpBlq5gG
pp/YL1ameZ0uWGFaNA6mlxtjO5ntriig21BnEfVH+BMEphLRY2X9w58+4plh5iPGYMKcaIE8b64j
5v1J1d8waPUVf4TGrQ4I3cpTqDK7CdAcWQjYcomjbYAITVFFaU3BTYz7ycAchh4uop/JjsBEBKTR
tEPMQAPU7bVkN313BhB56+XGSXvBpZnVoFgPM0Q40K5ZCTHW+ebLJekFGdpOQhy0K+rGyrIFX6WD
l9aAjjjEXksvPsn73A36LNtYZmDVD9cdlHP4VvVy6PiiIQa9aeaxF0eapBhZlqI2hfI7GPF/1DFo
tsvR8khUCi4pXGMotmICC0Vr2WaSl9U3U5ZKoHwZ5bmArlk2eGWXa1Cbp2mAC6mIuIlrzwY8eSX9
QLecPQ2pbYzG2IECYdIw4Doo+3xuPRka1yqNf1/fSM4BANIaMgLQ8EHeZCvKeW2rlYzDh3Y5pgei
bEJZCcPxvl6RROA0IlNMUGnnMoklUOccFYIKAO1dZUrcBuIc11fEK8zCMxFLVkpdMM8yZ3qMaDWj
vYDZWvMBKhVe6aff0p3sktvyWHlDaOwlr9xJu+tmOefvwioTpHEtSKRcXm9SXuxZ7pu1Sf3rFtYz
xcQqKEehabLS3KHDyFiQMqi99BbmNJtxAP2MDEWleHy5boOTapDSMB2sO3hnOexrOIa2jFUZmJzU
63iCDK91kKM0WEoIeihBSfOXVU1Mer9ulOcYQIbooHzAxDz6zpfBZB6zpCw1G/dQzGWlzWuGOr4k
+j6cFIPmFibQUKXBwAQLxs3Nxko6PKCOXdR6qaOGcvRg7GPLk6UnIfstzxmA+EWwAPMRxCSY52M+
9ybkFWCsLJ5zxwjpq5YQd0xyD4C+L2wepoCAmF95WD+xvFVVI4NeBOtKSs2NiCRvAMLKvaqZRYre
3FWdmWIea9ICWQS9wgGmAAXI3es4Psz2bYM6SV2JEjPP2TF4gmCLqhaaF0yA74eqz/IRy3KihwE6
vnmpC7Iyr06J1LWyfdoo/2Ag/tLtknSMrVFDDsEUsRs5Ne68M/A0s5dCxYa2y4bmfwwUvx35CzOx
K9cinvK6jeFe1uE1yUzHKMHwcAWB+Zeh9vCkv+4VvBQCZRoEdDgf5D7WI3d2gUPvPk5QUQMv1px9
y/oJ8lzlniZOQEVtcN7hPbfERNshpnMPNSowu3UN5GCoCQ1kMqmebWSyIACKTDEBEOJdyVSW4CGp
4/cqfx+aV1sXgJr4+4ZAjqOL4rzJHNzGzJ2stLAaWU+8Uso9AGSLMgppL0gX/LUANLa+iDHxy/p3
XWVLU2Et4xQM5XbVCBEUpvlL+WuBWYqtVVGrw9OO9uz9AmaIHL4y3QJE0l8TzMWWLD1khVf6JKK+
xJXbDD8XUdIT7RMTc0ClUsTgMgR3QLXTQwOSd9vrJ4UX1EBQt5KUQ8j4U9vArObYmSnYPqAq0fQV
FJ1OKdmN9v2f63Z4Ae3cDvM5Gi2F6nABOwOEBMCvKiX55r9bACk2CiwOqqMIa5dn3iaGU1oTmLMa
xQceZtaer//9D5AmewE5N8Bc4JxqlFSSrrQK0D3X2kANytJDgy7aWsvjSN+XYpeg/Z4vwThUXvUd
SmTmAmG+1zl33GSfRLvKB7+wJCIA4fkIiKcxNor7HsBkzMLnWeqa1sbvsmww0kpvU3QvBOPyPh+6
WWiggWQEuZYJc2OtTdZgOch9kNytMHagG4Lzyms44+b11wSzDBKpuVNKEH3q8mQbqac5GT1z8oHU
vyUJ0OcakV0FoMep/tY1tls/pqUPGbJNqaS+Fj8Y9NBUIlwL79a0YlrgVkAB4LF16VOzVg3p0OM3
RVZ5Us3HeP6jJPVBLbSbRtN3EGwRwdTXVX5yMsBb1nfPOmvGbHQmL+oAQkfwRZR3ilKHlfWnXyvS
+cHMn647NA9/Bim1dQ4QuD14D3MDqCAOVVYq2LPsk7kvjvLWPml+FxqHYav6xn3q5YH5SE/d7fIL
NIW+7kIUzJcA6+k83c9DayO7Ymlkrqf9/VFs/32Scsiqp/hRRMUh0pMtrt3e4OhbKtubdG79DiSU
en+aZt2zKb0v2unO7uzvQPqG1/eHBwU43x+2C4LOSEdaHSlEus230ja9yfckVL6TLXgnj8mm34mk
ktePy358fHUMZGKqHWzJTJDUSVqp05qzekyzxqOrTt+HCrThguoBz6vPzTB5K4enq1KMLZ6GR7X2
aBkgCadbxKdOYInXldbR3AC1NOp2uCetsev8Itbog5ZY6GH2tf7oGM0fJ+oOemZ07kK/2ZBKTYMC
sAbSWL7SmILcxguMeNrjIYIXnYKscGm87aVcrcHxe0y1DVksr+7icCpFqHTeiQU0G1AGACFRomR2
M9JmzagTYPoQKlwzqSWgMaFC6mBEohr033ErCVpVXIPo14K4+0MJlQlKqEx13WRiT+OdvTNomHvN
fSEqI3D37swIs3eKOkYgataBGkSvZgANYe28qrbghPHOOkYN/10J4x1LPACAbRr0GLqCT/9BzcAe
pfM/zcTRvmqttFr/9Bxkfu6mB22TVECo6X53lN/a++JuOSg/tDDZ6R5ei3dgQ9go01NH97YIeqKt
H+Tab2EymyM3eOw4+C1O7EeH+E/sGT+MEKgpdMKzgOy1oxIisRXheIy7w7QBpii90w/5yxSUt+R3
ftvdpGHqTk8OwAb+9SDHvdWcb9QaLM5O6BAvMokjeBPCWwBWWMSDIAKrXTBTL0fRe1+9OJ1rw6G9
eUd3k3Qz/ukCCjnZrSV4FIgcm8lHljqrdFkdO0eJKnumfrKLBUNFvAj7d7XIs5erleSqi6FCBbf2
+5MZNifBdl73aPTgLv8+NbJSNiR8ajkIIu/6p7q+PZgXuPzbhU7G0li/FG6Vv0t/8WRfNM96/dRD
sfvShCOlBBc8/HzTPMj5fjS3in13fRWiHVr//zN/k8ylH7MVjiwNe5xRt1VEqhGiffoUVUiMDs66
T5k7aOAFhXrCnxTsPahvXF8Lr/ENwvX/CWCIVZeLUZD2osGGKZ+UN6r3DqDtS+KnN2rwLTqMT7R2
38DRqIbpnXqY8ZrepD+Gp2wrmtoV7SkTYBKZ6HoKSMhxsU/lhFtaLLqcr377v4cwXB4uF7ooctTU
PdKBDry15qa+8txt0MG8heSydVtsru+ryA2ZQDBCTU1rMiTu4hhO33tBP4PbvTn7amzxQYPAaBOt
i+n+zDeSNz2mmwyVqNlVveoRjzu6baqbsTzNoqsCtzZ/bpkJD2rclLNSY2GlW/kO/nVMBjfaqi/t
rt6NG+cGo2wjBOMEfrru15Wv9wElPztz+hBjNJTATRdwI9tuScPWcAe/mN81+zHuBc4issYEkdqa
JAmEz/TY+Jja/DFs013kKV4c/J+chEU7TLGkT1RdA4nk13EVploW1KYgX3DXAvUQzACh0Ycxiku/
z6zeqVB4w1qQuuM90GRaEE9e/n0+iGjT+G55ZotxjiYuYjNKsG+yBCTKpLrOorrTZG0GB3CZZoZI
yg+ldOMsv6e9BSB0tjFtY2Ob+eB2qQgAzo0pZ7+GyTb2pMbdbCMVWHRIvGWyHvRKE6Kt17/yyTPP
rDC+YunzSOTVM8kp85fQ2sqhdrSPuG7QcAhFA+3czHBmjck99qxNJqrFyP7UzTHzsbNGv7K+cqk9
M8Kkn3JMFWeS1zNeKMFcP825JPB80adhsk6vG12dO7DgFK/5eChlEeKC/2w7WwOTUDCFFBtjDwuS
9pz0ekCS3Zz0YZ4GwJLQca/Eg19C8sFGxfD6qRYdOCbRlJmZyO3qEPk73eebKlAO0pOOys/uup3/
5bR9YBxXeC0bExs6NZMT9UCjqin4f4veMFWP9mlPvWrKC8W35XI28KBL59GF+PN4nyg2BIXrxVog
NVNq1bZXlYJuSJGbmIbtKNKhU2giKrV1wZ9PyN/fyZyQeECXF1UKRCAS6hPu403lBpF6N42CHeFe
jcFjsiqWYFyIbTmZyqKa2jpP1KTEw4QNxL1DMtb+IL0Jtp576M8sMYFOHqhmR3MEtHabeYmJsRkH
wvLfpocOk4xPOgQqTEQ0iG1pyuN109w1QmTb0PFUB1kq49dG62RSoeWQbFRzlyaa4g62E5hE2+M7
i+7r3C93ZoxxZW2Ry6GfMLUS0+V1HiNtZxXT2l6LZa8eMCo1Q98stOdGVBDmniHo5ULbFm1sTOBf
Ji2onzZGnAMm3JFfDqqjdLyd1WM0hk10mwBNBFDK9W3lrvTM4PqDzu4XmaFIJB5gcG7HDdiOgVe6
mcCGEyvoIhmGHy/76wbXGPrpUNgYswDYB3NW7Hdcaih/ANqDw/ueaMV+VtpnU8E80HUr3HQBXVVN
B8fxSsp3uaySQljPntrkGFrQ1Js20LxKdDcS8RhyO7EAa6wfDJP2EPm+tDMCLzhbJVZTgNFgweSi
+rukm1nKXKW5w2CqW9aA0oowqR8sb+wmQnoG/oHBV7TgmOXRPi4HCKasE3zTcd6a+3gznqLX8cEa
3f4+vzd3yMK/VMldDtW2uJ/DEuXf/rHu3eYJpfeN6DXFDcnnP4jZh25M7DRaf9DsWaETpIHllZvm
kITpkx6mt9pLcr8IU90aP6/tApNM42zWRkJgVMb6k7tfxG8CabN4yvF3fid62PA86nyFTPyxwHRj
NdLHlhfhG4bL3CK47rMfAoHX1sMc/qXVDUpHmECz6caBSvON03pHVFoP6l3zUG8rr98iCIXKnrxE
u2bf7+Tv138C35/PHIsNBzmUY80ePyHbGb6+Sfed27gEr17RE4AXzs+2k33IkUYleerAEGh8mu6+
qvbgwYZg2PP1BfGizbkZJl8BWLhA7QzhDYVy2dU8EdxUE7gFexcZoqWxzQLr0G7rbR9MaMIQr3rR
9651U97ouyhY9tNGezS8MZx9uskKVw+KX0m43Mz+dBMfx+/4715101/xtvAMwc2AN+MFkOG/kYId
c0mWJEYNE79vLp4bAP9OulfFLs0gueTRm8KXrV/EOZh4plzfeO499NwwE6KmNjJz8GghRHmjJ7uJ
Zx101/bzneragoPDy2HnppjgsxRDnefV6kuBsWvuUBYI1oqnYEEiV2KiTaR3GrSWYOU0/blLd5Pb
ukMwwKfeILOxc25zQa1DtCom4AxKN9c0hr3ONwMn7P11XSJVCNExZEKOLlc2dQYYWRRXuln2KWxc
37cPQOuVqMaClQzw/mAZmEbG+Caq0hXo0r1yrwambzxXt/KuH7zhVNxMzyXCd//nJyRgrv8C7hox
1Lm2ZQFb0hj3cBYqJ9aCHO0095iJdabXVnuyekG5gRsIQJ+C8UKMxYJJ5fImMGPQKSJ5B+C54dZF
70GeLXH8JfKEitL8ZIsBAYzQ48YBSOWlqRJMkkWuYUpAe7TAfm+HIyZfbPo8KUo42KqHFqzbY/bC
6nXwDGF47mTkP3MwkFzfV26TFQN7mN7EAB2kWtfHwtndMZFzc0oIlqx03lj9icywroIBqhI/qPza
gErJXCbXSfIgN46LthfhInk0CjqovVeJBsy6ocpzaR/BPbONaUWnV7rXp7/1eXJ1cEUW43Z8z5Nw
hBTpuFOm/eT8ESyd+7XBPbYODgJryjI+y3Zs6FUMFLlqDy7i6lS+UFAmYBZJ0rdlL4ddvkETeh3u
x7XR6/R7uavdZa7cVR1FpKW1ZuVPRwyIA+iCgSEaFBuXG1FAQc2osnUWLS1sN2ukx750HmkHPT0H
I5VBkiWxOwL9DYqt9EWwFWsKvWacSbFpVzWNVGHiAkJkftwo33TtZYiOmD7ZLYl+0/ZgTMujoHyP
v6AioAPriw4u8OYGSDYvl40qR1R2PeZyIP3S2SdqH8fqdhKxNfI2dx1gsVcuXJw4xsuLkjZmZzrI
Ls1wiGixV6seK6u/1bGK11L3c2mUHyCI+319X3kedm6WKR6QdsF80QKz6qbDYEJU5YFECpdY9amb
e8FR5uU2gPbhyQ7oaoGmv9zJ2dSkqluwk2n1DjHBEvO2QuUoXj4D7xGoVtczq7JP21bP4lhCwQue
EXml9oJbn14WfpoEcw92oFIRhH1uxR6E7Oi1o/6LSQEmTMpqXf4zmlMZ6Iy2P6Ma5P916xbNvbPt
MymsYnSZMDUtO+gg0G2tonDbLYFd2T+rWBY0z7hbjEkaEK9A9QBIkcst7iU506UY31PTG1dSnlIN
E7mWaP6Oe+0Cm4+BQhCIEfG+vjQzzkmlpraEMwFeF23Xd6krpxbmIgd/SAKQruiVRwsPvZ/r7spd
HvhWVjZd4NQ/etVnuYAsi5HHXQIVvMFe9RaMyfRHInBT7urAOGFAUgh+BMT95epUpVMzreqBTqe0
PNiFrHmp1saBQ+Rk1y1qF6L+qR3mCv9Tab9oY20eelTbBbUoHskH0FdA2q7QPeDkmbtg1wyJI6Hi
eBzmuyj1Gzq6UE10NWNrWUG5BIaknSAUVS+tHxXxi6pviX6SUIQoVy3rLtr+980//zmMp0Mb22gw
cAOoqZVse5C+LNNTIYl8ixcIwYOJEXawNWBmngn0kBIuxrFGlslbK7Cc13lqDqWF4WATJI5tdGOp
tVuXIhZlxrGAMkeRYx1hwkl2QFHFxEHMe7exmif0QYnMO2B1gij9KVmTIKGvp+8sia1WUC3C31/p
V1fmxEvHAldp7aSRkzxApv27RLobTEiJalLMPfQfGzZmv0DcDyYAdk6daMoQ6ZOUPOAR4Q3xIR/3
NuhgmuHbdW/g2gH3j4PaMmRJWPlOSSNdARhi+tAlmT9FcWjTg07qnUUFaCbupp0ZYk7jNEWFQiCN
/iB3v0jxtDRP1xci+PuseifAlKa5zGX64FjpLwfcro4paniyd9h/PsrfNejMhwdhXwmEZZ4+AGlw
asCDgH+UA9Td8GjdTVAW82od7/LrC2PLLJ+sMncKUhuZpElYmfk6hfMbudN3QA4eyffl5bolzumB
D/zrCyxJc2RKg4nMmz5MdhvKmY2xStqHkyOLJv+Y4PD/VwQg3crGi7kAZh9RHQXicmjShyTzMEKR
gFrJbXJXPxYbceGPv6q/xpjtG2KjQGEDxir7Nv853kiR29YQw/ELF1rz3nQqUOH0+/8WZT8tkYlE
EdVndZTq9KHXq+O8oB4HjCIYtUQUHsxF6cOOYjq4jIE1YwUSX8YiUldmXBHLvs+IerfgHUcqA7nc
3M/dfZe/UOE8OO+cqaCwwBgl7kpIa5cGaQKiOyhrOvfa+KjY+xnKmte9kGtgfZ/oDohJPpGfqPLQ
mmCDdO5b56jbt0skeuLztgyXD/QUEFzBOsBEoh4shlljEXJfdqpHlNuVhJ62eQiwErB3ei0LHvvs
BeDjG+HprQIa+8/cwuWWKRXUxNU6lu4hjJ3Prpnpfk+fm/G5GuZdDqhG7ff9o1OiR/QsU7fUc5c4
oVFXXlIKouTnwwBYPxpDYCZADgM75eVPKcshLetqku4xx+1pzRTk0N1zEgEHAltIxIohUYrRTXQ7
MKiNt9ClmUyqrZoUSfRw+DU/JD8Mc79sDKAcd/S3Try2EvYUPkcUE8ptWBBetFgVW7kEvqDQYyOj
D2aHEjhiSb1sirvsPaZKGBUhFZXCOEEZ7Nu42qwIbihWsncAS5KnCW9Y+lBqhtfG+UZ3vju/jdg3
FO//kfalPY7jOte/yID35atkO3stSWrp/mJUd3V533f/+ue48L63E8U3wtwBBjMfahBaFElR1OFh
KyXbyQgOExrs7vvGkliQmgEyjjoGWkjZtoHIUHIQr3ThscZ10NZNvCKlVmc4nlL1xygts41h9aij
FH2wicNSerFwyXfvf8StDeFOZqrotsP9bx4ecb25Qpdi9Fg9hcciHE2K2d9wnyYXNoXm8ViTmXst
7AgjN+Y0SwYmx7phuje6se8kMcqOxsmviTtso2O9v7+aW8u5FsGsRmk1L8m6WYRETMFpWmKgKJeZ
z9OU7BJ/jeZ8559LROgE1ySKLzMh17X+Oj9MzVBMsmMFbjGfTBbJlL1v2XlLO1UlOu8BcGmFl/KY
eKdomaTEGuSpqKiLEwkKR9acKd7OgMnkLB/vL4+tOH5v2oU8lrTAS4opjEPIEyRqNh96RbR2F6Ct
vynWaU47oA7CTVPmiD8qDZ4b4I95A/3YOvL8DZhILuOMQoKOjpfZhi9umGmdiF1seNlRLxui7avx
oRM+PP8gtec037XF77r4ZaXE/Bqk5yY3nSyXaB0mRBnCXZznJPHT7VSJHM9ZOAnmz8LWIz6iGY9t
k2hBuhGirw2fldqCv9fNffpD+lBoYBDxl3+qU1KttEO/qV0ZU4Q5wWPBDiAc/QtgDULphp0GFjUJ
IIl6lB+l1kLpwm4R/FdDgZQBrabJweA41u3NAmvF1WW+ewNr8n09v9iCrMXjYKUI2TFQs3N8lE2k
QemLX8Qrjr0tBIm5ix8EP7j6YWlzQnEhqK6rZozkJD/2zYeq9sTydr0Nv0qdH18A7HyFwJyZ51pD
lSMH3GRXcm4232wBV/dBtFeDDRlzFrGrKDQwHzC2ihjqtageS6fY5w/JRn3Wn+VttPG35mZ6tn4G
x/6srYDrsStqbXgTR9hCh4mT4Eo+Y+yaifHjKQqfxwycKF19CssQZIU2qM3xnydM0AO66dEa0abY
8QYGf99D7619toIL5VeFnw2I4OpRptkG4ExguZpdtm7WaHvYDetw5W90F31+YCmXn5Wn2M1deS2v
khVviPTt0ThrAfVI8G6B3U1ku7j6UgQFtg8t6NJBLT5UeYtLE1HEjSaslPzYaG4PijeO7clYHrt8
tO6jyX3msEKnzPXyS70ohjIstaNG5C/wm2JG6cHfYyDQk0fyRx7+5nankWggj0SCgyxHxQzJa3Hi
aOp1Kwv68T159H+qGW0joj8WB1zVpsgWOWncjWMBI4Y8EaStAKzMTU/X0mK8Fcd+EltH2XLabpOA
/V2lIxEUjafGRUmgJ5gnlmJ1rAfVXVlXbZ5Yx27d7bq37FQe5B8e+mTMdfwYrWon2Gd/1JojlieV
8Zt4TPBc5UHqGHx5z0L/hQlcpFkZQcWL+/MvXZnJrMmL9TFekraVXw81NFlU6CB48wXwlJc6aY+V
CBQ4tcZXOfiJVyKY67pFF1PGq2/f3Hlw1cZgke+nfbSusTdur8CrJlCx3rHVAHtXdjH1/dWD/nLf
HRaWeSVl9paLYCAlXpH2U+8dU+K+/eMyCLME5uJptrkgioARH9sH4DWNx3P/5LWkICjDr+4v4/b6
MosyEMo1MHXhuGbWUSYguBV6xTuKzyLq778tNzt5P8QNDD8KqfdmPfGmorHvDyBlxT0CxL7gXQLv
HrhUrlXnjaKvtprkn4S1vws7e9hZIP7epu6pXYu/qoP5kL9ptmZzVjq7MGOYOuwBA7PASSOiPn0t
VkOJdgrUIDilqovbSk0xUkIBf76CqROlyxuzu2CFIJxG3R8Bc561yzhcWZlW2WdhcMI0nZWRkh7d
GI9eSkROZ8JN6oGdQ5qFeydAgwhcTMar53EWTmCywqUB7XSfeXdC7zwZGx5m99ZQwINsQoQxv2LM
LFbX6qtyTBLz6yA54dHNXOl/KpEEb8GbgNNgH7rBH+1z+GdAD2CAryUyGzbIng+Us5+cpN9ZQbo3
TCyp8ZhKOt4bzU1wZAQxBqn2Q+mLPpYW+mQg2tHAgHdlfd/8buIFI4NNnOTOSCQcMafuyXKQiN7/
de7uMOYGAkuzjBT8fHDOH2oa2cZDrK/bdzu1NQGZIAEUgSNy/uIrf2JWxAT6DuwFfj1BZO/86l8S
mQK48uyYzdajn88Y93tf3E1Gz0ib9/Ai3lpiNxnVvMAS5pcQ7wnYfWR708F6UnntDkuyLEQKcHLJ
eFxhwauS3FqlVMvYq5wAfCegxPJ7bKm5njvDeBiFWzUCrgIhYIkA9tdiB/MEgxJPvR/3J1MIosc2
6ms8xho8op1bE0dowNMKniEhC8CUa/UFYiOUfZCppzi1O83RcCncNfnTpD7f36ZbM4ccXPdwmiBr
uxm4qmpjkkRCq57A7yI1eGoVaGj+uC/jNjUE1P1SCGPsaTqpZdkP6uk9/oA5hMfATd6yV/139xG/
3Zd1e+H5lgW+aLSOYIfYOJ4B4gOuvUk9Ne4Q/1R/Zh3BxdpSfqfeUxxvtGIgSbzrMYYGNW/peaY+
rV7ramOhz6Il9T7hEWsu7iQYd///BzFu12uTFI2JpJ7K13R0cownilTQt4D9TNlw1j4bxbWHQ89A
EOFVeS45sqVNpZjaWsQ8wdOup+8Wmvp+qs6EUTSBHdKB/qjPHx9fIzm1hNdDdXN4zkq/EDw76IWz
+6WexU2gYF7US6wDHBl9+Bsevz6LksLxcikEXM/XQkQ1mwxjkiHkUJyKzS9vE68sgLGsFdi43fuq
vC0UMcKY0xMvACjPIus9ddVaRGHo0TgqPlmRZoueXuI/dQ+6Zws8PS57yn8UeeP2ST5ZkxhBkfGr
cpapikZ46dk4CAcUVJ37S7xJRJgVMoeoVZSJFCEqnOzyedO9CpwSy23WyPw+c4Aa0tDGjQe7l5/T
kkayHTyNqd2Cq4gYTg2vTG20vPyeRkflXn3n3WEcAYeBBQpKtJ+glsXYY6EIPd50A+1U7UGFsfP2
jeM9wk5W9Y5H4by0ZZey2GeLyMrTUtc89SSuhn1kk99PGq2cfD883d8vlpxotv8rQYxJ1mjhUYXQ
QKg+VWdXaUizE3+oT9mutlvbBH63egFapCDCU+3/83TlWjZzHHXloGAgi6WeqsDxd97TE5lWwk9t
NX0p1A8IV+BCQLlaK2OcYMX247iCUjUyuaLTra1VhY5vjkZvj/LrVTEmmhb5mJaDoJ56Gm2yp/Lg
lwS9F1CoQruXYNu+1ZyscuEwuFoXcxIC2ltl4PzWTuYqJ/vB4fj0zYLA9oArIcZSqaiOSCxiQo2b
AXBaFSRRYDWQijewRnFUdnPEzBIMCYilGamKf66DcGgl6XxDNE7Fu/hluFEEZxZqMroJUnEntgNe
pnxjCRhtj2EnuJehToHZm/PfL46WKsy1NFQk/wwWJOmM3nXMnYJzY6qNEblmBaSDBh7wY2cFvGB8
EyBnycj1gAxGodhgW68CJfS7KR38s5FvTNx0S6SuffvJUejNLfdbCkrDoB3DNZdNJz3PDzCPBOvT
ysBVQqdC33FTA3iwUutpoxuxnaykxl/dF7ukVbR64UUStQRwLTLbqABY02ASun8GYIhO+gGvZrTA
8Lo8WEnRbyWZyH15N3Y/882jxQv1T4RjjCa63sVGUYJKGeXgPG5Fx9/6G8npOaXu2yLrLAPWP3PD
gcKcfftLhSG0wk4NzsFG3Q77Yadv6r3qApbJceLbo42RxGjPU8rRiFUtOFeuAFIuUHBvy0O1jmnh
oMXoOdxIWwy+42EDbhMgRiyjxBjTd9t+gth+GzyFa5VmT9Lzj+ih3JguF5O+YJdX2mRiYxa0kyDk
enCOH84+ps2dMMfbjQ7lOudpc9bW1WHNLIuJiaUs+l7sYVnC2lwZLmj2PnHh2UqOuA4OAiexWzTE
CyOZnf4inPSpqQRJhmWFD4/SW/aRu7z1zLnF7XLAhQjPAg6PBa5mipVosagEZ5H2jr7118Ma1F+P
qIPcd6nbfAB6w0sZ4DXzzffG3lH0z/VYr8Jz7kyuTCc7sUGbt9PteDNRhcKZ7dBFG+X6lSP41jTm
yT94QENzCB782es2IPm64QEo/23+oHDGS0ryZazUHY+ufMGlryUxu6UOUuUnHSQ1dreZiOcWzpvi
1Lucc27eoufQT3O5pNlsLswi6PPQm+YlKbg2Pfzsnn67pq0dRjc4+j/wMMY7RnkqZE61YowmANUh
b0SkEqjhtOiLQkWVSzGwKAgcU4BQ6+joYcHqYZKqJUj8ozPKmnhet6UH81Fy0JJ5Uo/3zYKlOzMB
VwIo9K8oJunOw8lIALmJzqVT7RO3pIn9s3NTkq4xpnDdF2R8kh/Nx3KjffN2jcfh9yc6SHizZnnf
oc8qudjLKMWpXjb4jn6bbCR4RrM3n/H+JdLRyVzf8Vfhpnfb93iTvEYP1kqhDXpRjQ3XqGbrvI4E
VwphmYwDszSRYeJDCruxazLVVDg2b79/gHL/UK1C13M8J/rHgK65MwxT1GYUsIwpFIzLxKmcdxpm
4Z07F+gGZR/QaTd51LTFx3LffGxp9FwcyjeJR5pxG1iv5TIelCbZXMyCXP9D3Uo7WcJ7ssgxsdvQ
ei2D8ZqhCELgrL69Bh3h5Jdue6fU5R0R83nDbhvacMCFrwGUjWz22n4EOWzGGgOGzpm2r6OnUfv0
Rl7wZinvvp3lUghzvBaeVFTtCCHiSt16K3Hbf7/J124IgEW78lb1qlpL28kxVrqb27nbr3nlotvL
AuaMzXTLMy2mJquMpYxW4yugkU/OOvh0B6UjcUzvh4R5P1hNXkpgbCJpo6iM5Co5d2jkG4uH1Mxo
NzpCjJmtR6XJ//mJiAHQYKqfLR/U7uyLUSQbEWY2qfG5Vp6HljYCoHaO3x8FBZxhkqMBguCl4iZv
5VUF8kOwbWF8sJ2jm7LY6wGosHL3vgKWTAk3CAwJxnfhsY4xpUpOW7iiDBV7RWujvjrZKUamOHFX
fdyXdFuGgN/PhCK4mGE4LPzk2mr7yTRzvS/Sc/tVP0i7lO79TflbeokO0hNH1JLhAP2K3gk8DYJ8
XL4WVcRRUzRhmZ6nZBplOuZ+8Uft21CgLRqj/hhNkxsYh9xMe3RQ1e+jPIw6TXyvP+hSk6NtWrAi
XHRqIflda3pbrjjfNy+VNbvL72NUEerR6Ptlk57jfDdk494Cc0YwoYVdDG05+cxxJqhahtG1pa28
BAOAGP3z/U9Y1JAO0mZAhEE8yw5J1MRQ6NMpSc+FqW0tUNwKNQg1/7EM8CXPA/sw0QiXR+aYK9K0
9VEHTs+mWAC0Gsk+tfLO4ljwUmYEPh5jhhAhaGkaEyXQl4GGlinNzpXd2ZMtIZ01N7qtAqJubfHg
vdY5yI7bpzGEXow/xKgmPDpjqAZzH8ikVBXAapSdQfg6E4GiB/7J+ShWa+OJl2Au7BNEGegzA0AK
B+b894tUQTO6smi8HBgw+sSrry5r7uLHmXVY3mBkY1VkZ69u+0dLqOR3bYyqZ6FoWxrMO0sksdNN
UCwbBWyyqCUMcgYwVqGDjprAqjFTKaF1kcxY8MCqA87e3r6VaLiSAyGs4N0MIYpFIjaeMfqFaXRn
saAm8CUB+r9ALvVc+n8adB0DDmUd+24TyeEJHX+kbDFSvD77bUBHTJnybEVwLAU4h3Jf8WjSvs33
2onxbahi4bUcWES0411vjTiJZaILVX8WynXpS27h/WpFhOjo6AdoBZ/WY1Y7sVaS1HBDIdx4HXBb
mNSYlkTArJL3wXpvhD1gK3ni6poTpOsk+GoxE9h8NMEmhv+7rQ6g0gk7gMyngoBRTx8bkheOgIqW
iEe94l1QQVJ4KIvaFr3fmZg7wUP4J+1WVfxLj96tntSAw9/36tsjUwNJ9DdeHKNAZTa2Iog2USdp
/TkFGoFkeqc7YpuIrhqFX7VagiRbNj+7VuBxLX+f9oy+UQxV0HiAchDqesxZLYUgPGtEE2DA4c3T
hs0gurm/ybPjmB/F8EkxwJD9ag2voYB8OSCFJTnFo/JL38jCNt2Lp8iwI9Ok0QPopQqfatJjUAPJ
uVF3qulqui0dxhAE28OzMTqFEz7JlotpQKSoyHDI9VUX0lJ5sf7Iln1fobdwW6QDwITDx8GYgPIT
kzRmWt0bXiX0ZzEOAPAFc5D6CCr3WqeGugqmQ1sWmAhtG88a1Xeaf9KNQ1kNxIhW5kMakCDmYV2V
OWSyqr78Isa0h0od4jHw+nMXZkRy+9KNy6fYorXf0MJKV6OOsec2XkXyvb7Rg4/u1QtIJTxpIk2b
d6GzMX/QM9cwxsMYOJNhy+khAyeJYEsALnvrOClhOXRsdr7dBLzT/+ZtBfB6zGjGuA5M2gZuizl3
4j4uhkke4rNGbG90xgE3V+c0Eu2JR5R8kz0xkpgHj1g2QrXI+vgceYK2GTBznFbTYNq9BF6v+1Zy
c7OYRQFXhfYTFG7gA9fRpvTMLimnCVPKiG2MbkcBkwHbJe+OfHPezGI0xDMFx6kOMvprMbXZRgkQ
2BBjAVGPDKmlstnwTrXvmvGVgUEMQge2aZ5IBfq3azGSJRepIdf5ua4GYZ35ag5WWTH04pVU6rlG
89FAL0/SqNVqStq2oomahCbt4zGuSFeKwD4JU2gWNMN8qJFm3ogxcR5GNQH7VYR1tIratvMfQkEI
AjKgZUciiuLJp7JQLJgmxg51NNXHOiFFi+kxVAziHlG28iwUpAK9/0gsIfLcdsoChU6Z0P0Mc5DW
U7EaDR5R5e0xDGUoQKWiTgX8Grq6r5UhqlXWp5aUnAe32ZQPil2vAjfEE1308KGuk4G0HFu6TWAY
icwu613bTZ2PrL9xi/0hVLZpT8MNAtyEqRWC7R25+OKbjHc+KtHtO1PRgY2DRYu0YxUXCgBRuGc8
NG5fu0AXY5Bb69ad02Sv6q7+DNDKgDz4vtvcFuggGK3M6GZQcWyAoO5auVJheqMUpum5dgyibg8B
1TeNM545QXw+fBiDvhLDaDQxgjFtMI3s3NL05cfpiwco466DOf1qCxQKfgEB3srYNWT/oDgRof8c
0sioizmLRKObiqKe1+GUJEKYMclDAEAG5WzLkj1cbgtzwmjh5NVWim0BCMbFklzXJ+rGJD41thH5
pxRZGIoOK8BdBw9/wJ1gMPy1FXSVaFahMouze6fZyH9qm3SvFdHfPu8v7CY7YgQx5hYMUzT2RZie
38FBs/NJ5KQux9RuX1lmGbi0IUijsA6rvl4MciQ87ow5ZLiPUNtmH+9Pz9y67OIOXUiRr6VEZlmi
pwxSUHaQiCut0d8JaMnLS0G/OJfRJaUBOzBTR4PmB28S16IGyYwTKfSzsxCQ93wAA3zkk/X6/s4s
HKCo7qHFRcSDqYW0/VpIXllKqSotblLE+6k8ZpuOiM2K1hzSzUVHvZQz6/XixtYi9RWEDHLeJ49Y
B+Kfm4RsTyavDXxJaZdyGJPOE2VQrBByvGeZ1lR/xIOKwzG1mzwQlnYpg7FmzPds20JvsvPO0wj6
uj4HHtfjbVWIEcHENaE2UBJoa6gr2cgrkQqO8FOhJ97T66wNNj5frmTW5sWuiFOjaKGElUQbfetW
+7lJcWNURzUjp+CFVzxdOg0upTEGLUmdZI01FoVuhI84JPSLszGz4u8sh53/lKBYqFc6bu7NRrWj
LefXl/KDy31nu4GKDCMpMRswO+tbDBDXHJ08VHT9OVKFlG/33ZJnAGxJ1Kh0v6uCMjuPFAknmaea
lHa6l9Arw60Lzpn/PbUxvgnG8a7Lu2reFyQCrhyR2A1dweZYG8c12aJN1OuDUE0wtsYeThj4vqpo
aPNm0twCAK89h62N5Mkw9mMMxZVfkatu/li7DZoyNSc+jWt5J+Nq9Xp/q3jLYnKcPhI0vxgh0A6P
f9L9ds1bEsdtWMLi3EtETxEh4F2l0lr9nVDeiwJPAhMG+qIU2kmEY5qH3eQOBJdtnu9zzhn2MAtU
f0piDZvfg52jXFXOFld0wjkxF3OAvxEGHXTX8WwEqZZs1N1sySPt9qDJ/uzd7dqkwubz/q5zgsEN
YU/lT2paKXAaO6CR9bx3XkSR9ER9qwOSUV6XC+f8vL0pKLUvicIc2lxbwxgOWnykdrItKE+FSwnO
pQqZYODLvuT5xXcwmOd8mLRyJ1tbVztwqzeUJpSjxzkt++/BB10811vm16aaV8rsPjH5qewiW7f3
L/Ejz4nun9lo670W03hl1Dcj9IeyobqpMdN8zVnI/SiqsvN8MEl6kMMKtoeLanMyn4IddajJa7zn
GsLsyxdHdlbUTS+A/uMsfhFSuxOlYH0kvKPufkQwVCYidJkiZaOONKqneOY0KRDAjwENqUq6jwz3
U+Or3QurzOFd6JblzlhFVKrQBMAE09ivBh/VCURvp7IPNcHMdE64Xg5EfyUw+ku1sBfFPMnO0ik/
CrTZKnio5bHo85bBqE8qtb4SwQGBrPonSvHuWnm6b208AUwqJepDiKoJBKQTSUhGzN/Ry30J/8XQ
/qMoFo5htWiXGUeIOPSmrdPpwVEyZ0tHHkZ51sVtAPgrZw4QFwYN8n/kVVmcoUYgvka2+fiSOBzf
5Oy5zlxy5qlKKgY4ztZsEQEdboOzLQ4cIf8lZfu7ECZyRkWnjZURIcS45ioF/lkg8aq2o4dkzXPP
+YPv6YwJmklfpUra4GoY7XfgnHZNhXT0x3TI6JpXFVsOnH9XxQROqWy6PtJCvOpt30OinzhLuUX9
fOdrf3+f8fjMqkOparE3Ur01iCTbkkakB+EBbzckdSviJEA/HY/xn5AaA5GRXXECwrKhKygezxx8
QPIyEUHWOq0I2vkxEUO8ho1EjDXARmAPo7yzbraAm227kMSEBXR7tkmh4U1W/lP6tEJJJyCWvRsO
BV1zku2l8un8HPufVTERwkizJA07rGpE2wtIoPcf1EnW269XBVmKzLH9xYvXX2EsZQFqYz3KwRAW
bIITLd37oWgx2F38OhMhzNLKPQSI7Pz6cwrIMf19uv/7i+EBpdCZcmEuvjPbUgIVDAYIpL/2YNvp
enyJUoLM6r6Q+Udu9v5CCLMfRVFWhTQgzzFXOEhXL+j5+HcSFCb5rQS0IAU+UuzgfSIYoIIednHN
SQ8XN/rvKtgpw6A+/X9Z73H1zLHYxV2++GkmSMtjCBxnDQXJr/1Kw0ACdc3ZZ54E5fqkKZrCitHc
ilAGbF3jnLzjv1wCE5Y9oNyAkYGA5Kmjve1wr9DLsepCSUw0BkNaPwYGTBVEO8dfOX3qbXFfUc46
OLbKPnclVgWqKRVSxuf3X9YHMszPf+UMbMgNLKGRWhkCgvO0jlf73K1W9yUsHlsXimJ8ehybNNfw
hHRONv6LiIlwnHNr+bS/EMD4s5kXQpnM9yR19VrZys4M5piBubMcr+YshA2thtpPUVzCLcoHTNY9
Z5R3M1/YbMCNNIwoAuhJBKLw2ivS0sOFolFypC24mWNOj0syn2dRS+q6kjIv8yLLK9BSbuFfeNp0
FPeXRDYYYIGnmpGX3i/4+JWc+e8XcqS8zAZxXg3u/5tZYSPPdhc2RAO4CRB6EOfoEouij1UFsxZ1
LcdN3JUTwFmHkrPlSzWsKxGMssDSD7YVASK8n63Tvz4Wbv1SOKItvdL4MyAcb184/q6kMSqzilya
mkLPz+/ewRVLqoJBAzMFaPXnvkvy5DAuWclm3yT1LAcYc8zMfqDeA+/ixZPBeCXOEEHTO2hupPrK
e0al0QZ2viLl+f5aFs7BS52xlea4MXojnuWAPZnkHbeYsFAV0SSgfGdgKOB07Mxcq+klSZigq/C1
d2piYno2UZAv8t1/qZB1JYpRmSf04G+TIUpDF6yBS4sbYKo5LCBwRiK+8Qo+izv0d2XfJ9yFg9aR
0sbRvDKNWK5AO4r55F+c42U52lwIYTJGWfWHth0gJCbRZjc60wPqJC+cXIgrhclYRq2xjECElNJR
V4d4V1L/Rfp6Gd84gngqY/KWoZhiwCS+VdZ+SGv95GQ/v+7b8y3aCiQwQF6LaNQE2zkGFlzHzbyX
+qo31PmK7B3ih2IzbtMHb3X27PAQHgCF2P8YXsd9bgMH4dyX/f3bTGp8JZs5gXzAlUWM/EMxI6DJ
Z2WHdo0xLnYVrFLHV9ctWN5LdPJX/bazAQXHHJlOoaIzUnCGDD/ydOYKCXdo01C/0q3hlFvFTXJi
ViQ9mAd5G2Pu3p8yJlVE0l+VggktJHrv95lv+9669VOqHJIUgyPX4odnrjA5T30zYxoMH0AdhtW5
mVZdhgkmm0Ynnc95F104fMFqoaG3Em0LwPwwOXuXZSAAryTcfiW72E0aeQltTqbCE8H4QmfgaqtY
/VwTl6mr7z9OvMaLpaz0ahWMIyiCrI9yI2bnvCLvpSNTxSeZBj0+83p7l6LVlSjGF1pMbjT1Cqup
nWhTJPQdbIgVLRM6v7sYm5RzNi7E+StxjFtYgQzO/BTiduIfQKGkH/dNfymEXP0+Y/qqqSbNBMTo
eXrEK78BRFdAM7J+zdfy8b6ohcToShKTU5RALii+BEnjSqaHemX+Xv87AUwaocZaFSn6ND8iifSX
/lRxFrAQBa8WwKQPg1TnWRbBVVAa3qhOlZCP9Rdnu3m+Mn/DxeFU9qHctzEMOUTPnTu2zqisefWm
+xsB1OC1DEzIrfTcgIz265CvVLt49ThI/PuaAjn3tYRYmRrTE7ET3ktOunNvEZrblHPG8pbB+LxX
6pguXGIZuw6F+pf+n3KSzawZ/wmMNx04iVQPSiniNSUnh5BE9hEzPXmdGLwlMM4NFv3MH+oRdR8R
j5KJjXnFnK6+hbvC1SoY9/aETO+lZA4f4RY4YVfmwc45AURnX52GOKxlz4MEYSduD/OrCai0BvfF
t3m9r/d9QxcZ/xZRo59qAztSlsQk1AcSoVxz4/ts/UwucKUxxsuL3NCUuMGevONuJeOUN2i5N163
nJTqflzXWaIZtKDlSqZiMedNQ3iXEI6m2BQXVq1aUYIfFzvbnUj6Jzw0JbeYzNHUt2VcxKo8TdW6
DxAPe6q4P+e+Sp2ETxHvussJJt9P7hdiPNUINC+HgWnEdcUT/cwdTtBdlIDBX6D7UDGi4eauo5vg
R+gUOIkBNFU+Ee2Z9J+cLGgJW42+jL9SmNBeZ8oU+pYMR1kbxK6TdYnqg4shujYIs3Pi4XG7W4kA
FedILOIHfbVu0Irfvn05H+LjlldHXQw9f7+GNRHk4qEiiFhzTPKfpf0D+GqOVheN8EICcwjkcp77
pQcJTUMsKjzterjr/RN/MbpdiGCOADRDFpmcQcQrtk2HlNwj9yXwFsFkexEehwS1gY0nle2GxNwH
OikoxzQ49vf9knJh4UkblHLfQ4hGgo7UuHlYjy7aYvLz/cXw5DCHgdqadVg2UNdIf1aTa6Epgjra
y30hPI0xaV41mGGtY1fOu2rvAptoV68VpzzFs13mIAi7fojzHiKMR7fbRWteZOOZ1bzEi/2odSO3
yhr7gUZjjDMGufDpvo54AphQYGUT3rUR/8/T6V07ti4XV70Ymv86xvdl+2IFajQEcTpT1IN7f2OR
9/hhIHjWTLa+e38lnK34bhS8ENQOChp6BQjKfufkEZ4efnJ8/Hs67s2BfLEWxslroW31VsJul05j
S65INbwrYX4fHppD9JR2FTWenYqcPnlgeI4lswP9NDVo5x7IWYmSXUfkbdsT7fO+/jguyXKEY4ZS
MRYlZESb3jFff0srYzX9+Xfx5fsF/GKTBrO1isyAkJ5qOWi3bIn+qB7+pRDG7xWvHBPQrsDvy1cE
sId0g6YryoPnLL0qX56ibLchDthm7GaDswdrhXbYjm6ac/keu+qvnbrmibtlW5hvARfGx4SCqPa6
vqthfO/dXtKdcH84owvxKR7QXTxslVdKh8HGOqXY+UL36P9Y2bj4ACZURK2faCACmI3w4K/9rXoy
ycmwzf/lxvZXDPt0q3ZDnwXzYf0urnbjN0gFnYT5r/vWvlynuRDD5ARTYGRF6WH3BhwNwMF9fng0
W3F8aun14nLTvjOxC3sXESxGI4DOgCXtHYwv8jCQE0ymIOWRDxEpED143DHclTGJQuiFBprjoEC7
yUgekQ/U0UJ3jeEn/1KF6vXhFPRROaohVIhbafoSrt4+Mmo88SpqnNjHvsklouAZqaR9Q34H4m86
Rzz+y4UwAQPtlEOqDRBxSNeuG31mtUuT9/tCFpeBRsYZWYOp0GwLLya7l0OVm8gUQOr8Iwd5nL4O
/5fAdyGD8dAiDnVBSiADk48wPJ5KW/V93PGKqIsHxV8pNyd6qWl4sNbn3C36oTwDhz+DfQ3OWpZv
8xdiGAfVTbBPGMjfzvZIgyeLYHA3kbbNw/r+vnwjWm4O9Qs5zKGOyQ2m3+SQExcrjFL96ZGZdYxQ
Bxyam+1Dfd5FG8E1tzUxcCMqQNSLjmrOFXy5lHvxEYzP5uAK1YtwXqyc7/xnDBDSTzhD3gIirFKb
d5Ysh4gLcYznToGHhtcRhrI7yOiWtaVuBsnIK96yFpO/CzlMmh+meZ/mtTFf7fAyQd47299OX1/3
d5DjWewo1yrtktAXIQRtaOXrTu4JbkZoRrkvZY4B98yEzfQHK/BA3gxIDoiGSI9RNP9Trn+hrHmd
F2fFmKXBWHazIepEtdHc/PnvVsBEh1Bu0N7U4/cH9II8ZFxYw+wodzTEHtxoAh/HWIOGvp9p3V++
E27oR+Tw2BCWOhtA8/CfUMoCr4JeRlVMwEJmXINMHycC1C/GvXHx/xzLYk/vbtC93POxopSA+Jm2
JHh+bdEkLDwGT8WmElcdXoXRtmOc7+8UJ8Kyve+C2WfzM/R8C7dOwmN3Bl+Aqwc2x6QXlweysRnr
B5A5q0f0n1WIrxaCTvva7OLNS2xzo/hiBLiQwUTXsQ9joe8hY6evsr24leyBjAr9+N/umSb6d8FX
Ceoolv0AtFlx6GMQOfbqNTmDcPnVJyE4U3A03d+cxXvmhSAmpuld2talGM2CDMxzQXcgD2a8bOAX
Iph8BJOcJymZ4hmGJCE7HZ2a/hkoznI7ILwq86KtXchi4trQDCNmbEFvXUwfwOqHG0RoW7ycYfnE
uRDDBDdrMqfCiCDmfbKn/ZP+2O6fc06Zb1lvmNqJLn5YM8YVXEfQuptGDILIZqhD5+Yf/QfyUlrb
Y05UV7a5JjdnIDcB7684Y7b9i4BdRxgXJohFjsvs5I6vYCkkTxP13iWHc8Ita+9CEpMLlVZmdZEG
SSImYj8Gtoq5TCkWxDOGRdu+kMN4K0autoKC0ZFnG6MXBJxzAueNf3ElBhAaGAgyt6izj/xtr3Zx
n1YwN7BJ6nTOO+ZyMx/JvnReXwpiVJZ53qCn3v+R9l3LkSu5tj90GEFvXpOmyHIyVVKr9cKQWhK9
9/z6u6i5Z1RK8VTG7h0T0zsmenaBQCIBJMxCu1zT5BhhY1ZfW+3+dSSVJf6BRjT76tyaf3NQl1Qp
AfJc68vzBAFKZH7K8K5sATLfIyfEIrT8EK17l4SogHEUem6csq44a8gLpr9lsyH3OZnt+lhuGSnC
1Wt1SYuKFtOYD/K2wpm1DiK4yRaWW+U0VglrwVpasWaOLmlR1lWZOiihimPrF7RcF5MchQW4fuu6
DRdY2rH8/cXV1RrJwGJvkClR71xQh4FreoNNFVD53mxtbCELYAaZsHAsspSxRY+soLVGsxio2ak9
gBxa8otso3e5tdPj+Cw8quz99muX+lKklOlNUrQvJ8AzxE2YC9I9TrbmaI7xNLyEZoBCmaabvGJn
t8xRI6biUPY46qVRV2qwW0PKGGAzyx0gZIAdW26YYBSLEv7fF+LHZhUpS1UxlRfFccQFOX3vCHvV
zBSbTCeW9qwFNV8SBdjSd+3BMzvmWozJQEnTN9EOyJ/B6jx/d8fQ0uV3rvFEWZNhKIdWTUEHKESv
mR06762dH0UskWDG1CyWKHtizEkZDAVIzY6M8j8WDKGwnaPrkRncLL90jSnKmiicLPJhhYPS9Jgo
Q+9I0vsk3xkoPua8VSOuri21d4d2Y3QvVdn/Y9hq5FGxMFX+xFEDuDGllKkWRXXYTEvTpYaakARn
apd48efm9dNbv3b/pfPpCS9MDCJuhQu6TzrN8+AIdr75i/5RwGYCIQsA6joGnChWOF3m2lQbFz3E
7ONyZtxBeWFvMVzTQ+x81VCr50WMhVEWJBgMrgmAdQu0At50cmjHrbJ5SJy36xJbtReXdCh+FKGZ
wl4DHeDo/8GqXRJ5k2NsBBSfA4vV6/95ALQiXlCjD2iMZDnzRVDDUmHyOu7+zI9bFlrSZ9XkGhHK
VMz+UFfhYpYGrKjLiPQHzzlLnQiwjKyb+9ly8Hq9DTxZtseP2N0aHmtby2qZ4pJNyoikES9mPY8v
mPutUuwednfBsSM8OQ4ewi6dofVrHu6SGmVH/LlLNG4GNQWoA0hkdE/ty3UtWbtXlxQo+zHK0wgl
hVMJXtBb14em5l0n8HPnMizEJQUqBtHEiW+VBjzUlriA2sxWjj5wjSheRp4OwV1kpmRwbuXAGh9s
62Wbmx8sK7n2NL/8BCo+6TjNmANlCbmAN5AgkSuSDxa2O4sGFYxoUYZdLkuo1T16pd3aL4HFYmM1
r3nJB2U5qiZvJ135VAcN20/P6CK2fatHt8kDvzNurx8ciyHKfIQpLxTZYj6kG2chM5oTCh/XaSy/
ceU+08nvNij8ZmrhJ5EIEl9kkmF1G3YrMCIMho7TtWxxmsVojEBlgNoB3HkOzePHv2OEMgu5PDY6
x0FYVoRglyTmbCbomGL1Fa7aA+BF6iqgC2WFfpIbcSkURc8X52fJmb3kVnavsyGsiuqLAP0ILzks
c46qGXzkoe2oW9UcAQIRE7EgNbz6Ma9N5rq0xcT8UIILmpRRj6U0iLUKfheI8GZBVAxrL9GtavUm
75jVzb/lkTorsSrKOskgRMTvsslhKaL4kDqJqZ578yW0OY9fBlz7DUML1z0kwPVFEXdYkmhl74dS
AtimgLTDprfi340Z8qQ4b+ORWf9YCz8BbftfSpREORnGaJJASRGh8a2jkMNYWPOmE5njRCxSlDAH
TS1GIRQXD+XEVnLYbwGhz67CLj/zU0e+OKIcIeB8Iz2TcGZN4iJdjN3PMpH/CLY5zA5LP1i0KJeI
gDYv4xQszU4PxPE4BKScZDY3dxFGVFg5otWa9uVZUe6xGZQ8A5ImRn2AwCTZ2d6okQhoN8urBC2D
u8JFucwMN9cv+qrhvdAQyiMClXUs+B5UJX3TNI9ld6u3G+WBTx/4zsl4cp3aavUR6Urs+wLmMpLj
lEiTUuM5PpHwSrnxHLTbDYf9iO6xv6nYXpKhZIkVeCWgDeXlbW6QTibCrnxWX1n3eLk9P3XxixlK
dkkL6HghADPo6atI+LQMg+59oj0C3fC63NZP6YsSFVN0WPk7NwYePbyd2e8p2S9PSFaMyTycJRC4
eFrVRtkF1XI4Vro/5BYQ9uHpJZt1rdZ91xczdDzhazKnhiCT31rOaHV281B5/Gl8GUhs1lbHSF8v
X33llOj6GZdi5UTh4xY/zTkpjyW6O3MmxtSnzf5BRcYOc6CdLmumF/N4ITuBA/hoWEHjFig9wXmK
LPOxi8zEldzQEc/ozPf6+9T2WUq4qhkXdCkLj/YHWS1T0K1R0XiuHm6r27vrurcqvwsKlGEv0cUY
Kw0o7PwDhg9N2HXGCbF4oGz6hKX3KJeBArauZG5wHH3Aw90MjRsMfzO9ixT51zlRBkjJ62CqeNDC
AJ8l3PMk39yxpg0X6/JdFwDiLWNGXMDOK+3HxJ0sB21aGHJ3tjyWm10+79pPfz/u6wf7M8T7/pnU
wSpzN4XBLHVAVGmc7DA4JqvgyhIEdbADIKCHQIYgXu9vWX2prN+mDlId20ztNPx2ZjL3hK28r76L
hvYfgcF1ANPuzpJ131iA67H3AZzv6e30eP0MVmYGvlOifEgJS8j1i4gS4gG1eCA7GIyTahHHPN3n
m92zhftmWzZGD21GR+BnIfqaMlFexcdEZVL3UICD8zw8RA+6nZnvAJ8+WP3NfWhh3btnutHJNjvr
5B4zyzcDx/DerkuAdY6U08HW2Jjva3yEc4/cKMNv/nQ136VLuZqu1yd+0vHjI3ln3fKVtNrlj/+Y
stM7RWmCQOnOj4nNHbNN+ZoSYLjHDxbH2qB2/drT43b/RuDYd/ndU4mCP9eKuAj8lnGUrK+krnvF
Nb4fVdDlf/3LC+UL79rPnWT4i6kCdjSrsfO6Aqo0bOPE8Vk0TPhqhRDCyIqv5Cm/6wh1vfMkayNj
0RGg3983hi0WD3fpfesgpWzt3/YdcEOn3V56bBVTO4Sv4UjifcyC4heXI/2/L/qPubpB8CdNX+4Y
llmbEkmwddHZL3nthuRu5Tw9TGTj2h//Uh2omz1pWt5zPAQ7EpPx0xJL1aiLPZZo/ExU/DYeZUlF
krtis7Vv9hO5N627juzdF/Pt1O3MjbVgu22l2KpYcSzjE6g89/U7+XPdkv5NTz5D8wsFj0IB4xwz
+Nk9dwQV7thyDr5XE5HY79gCcJ0a9uxdV4hP03ZBbhCNWRtSqGVFPMsg3mhxrwl5S1AybVyOeLWD
scKMFBWRZSs5HtAgo3ic7YXOzpuQ3hYDIr3eKMenNjc7cXceAeqPbbmZfVAIH5DKDkrbnd1u89Rs
bnTelv6odwK2u21krPDdGHsJ+/RIqJMIyyfHbQVkC6IfhHuggpAgRFtq6nUpaW/VDwFdlB7gF/B/
mK1oN2JTJ1Z/bdL9rw8pRoleP9aWcGpyK77tfazwuM/3ZWsXj5pTmC0+l/ujvyjxZ0dEnJNhIznY
LdqYxd5HcinbCNj3cbgtFry09wPvtc6mdN4NomDC1UPFzOS3lX0YQDRK3NGKO9S0kdJQXnl73o03
FelPN7odmkhkYxOZaoZW6cQ6efIqggXT8GaFOd6gh9fhWuI5ygaaamQmnqMmYIMl8rLfuMCCuNc2
kW1rNjLSB+Mu2JU5yhh3+jazAe05OCVK5+mrgg16M5msUTCNd20nenJLlAwV3+NtaBUj8dRo6ZtS
d0jQ3bVYrzn41puC6QydVIO5f+Ffs832V7U7VpbyeCP2dk9OWJ+WWxnwniSPs+78bfmgnZWSAHEV
kMZYGmRzCI03ABwWUNdQj/1gTS5ve932oXjNGlPZhJapd8CNiRztCN9nt6ZWAskLc21o0YCOYJlA
MiN753t26Z4GIgETN/94Gyzxxn17GH4pEiHh1lK3k6ffY+Bii25Zl9Tv6kA2WxXKP3OkPZgkR+Rh
yjBdf7Ci6axJxKmxuiJ+10zDi49odbkh9qkmqV1ZiQWkrx47jn/1Zo89TtvE+ugEwEC5NfG20sGc
746RwxPhvn4IYQHPCHxxHv3x6OFfdgZSjhAaMlc9vsUKTEjfVd+OCjqDTB0/Cklw5lNo5a/zxgE6
e47/Kdi7jDjYtfSLQ7H/zbeL1wEQ1ymac2UyWFFpG6l9dH+Z6bu8uSl2x84EpwCU0FAS3kTYj3Iu
N8atIOxS0lnJwzu83ATN3/t7gMeWhzcMihK5JG+8K5LGnTVnu0m3Bbk33oKchB+RNT35zoN2i5XV
5UOHmuu2wMixhYvGk9FGvt4l0mbrcbnlB9DK0O7M/ICC98ZU3l4SE+ix0v0C+7PtrKYxiZsSiPYP
MqGcd0xbMt00u9SuE0Jcz64AEm9YmJkObPGWQ7yT3JTEnUwfsvmArQIeKWl3D29P2c1j5ox34SF+
sfLRmV0el6FLD1sV/F83aGtuVgGQkazJkowhX9p8qmGscVzk9+jBlRxc/ZE8R8elISO12ozoN6qz
wMAbHo5qG6Hvm+GOmPSpmEqYG6lOZaMHfKSQmcIuOp+dCHj6nYPeodvCKxE5S7cGzGh+YLwgPnmj
nPs33qmoS83CmM910K4m8nw2gGIQmT5BltK9LuSV5h5MIFwIeXGIF06D5wMN4+Bcf36yIvsA1Bvp
WD3hsihY56uxa1w/s2vfyVFvsEBv01mtcaZlSX79Fh5jshMcXAAWWyvxH9iSsFJFEiUVEHXf2RLL
PhR7PxjOBkG1P+cdWEiM0he36HWPgYdV3TIR5FYqAAtvXzQpUSZV3GWBDppAds9DuEHsdomcj4HB
GytE+c7a9eNn/Rb1yaNUiHFfIkKx7hlf+TP98z32oQ46DBqhxjq3JQA3SGIrRwXA/QMpGGREFh0q
FgcEWcE1Keg8OQBUI+Rww5nPh3Ngw9URF8uWHnc2T06PLgtfcUXDLvJB6met7eLiBElTCdnyekEx
i/V6YUXC9ACUpo/lwC3Pl8dd7zihdY7RR5KTX2cEIM49cW1P2WwfQ2ICKv5tMreBxWqX+ewBpyzQ
N/6oYNyXxbRqR/D3ZFmH+7ebG7civxFaOruCZDaaKB0Hel6Yu37nW1g1Bfy3gFgziqPmx+ZuNO2T
vZV3J7gGchtZ9x9w1t723X0/8vBQvyRyOIQIwVzdvq7Rn5OkV76brsNxRt8AsAFRsODc+NbBO1gD
PvXZUdwGzwYMq2WORPbYYFjcsCr4jNv0+R64UIl4FrCMekn7ZKbNUjf5Zynu24X6fA5e/Lg6hPlY
LY8J6xyQg7dIemPar2e0xIQEYVpudZb1FuEtOCGns0RrimUitFIJnk6M3O4njP81IX+3Qf8jlWrK
JSI+BnsXLO/p/ldwJ3tPm4PlVaZ+2xLb3ZjkhH9icgZtBapt4wPNjXvCkk3AZLgsbWVcRroCxYWa
rvbLoQNRkeWKF15oXg2k/yUsS8XIxA9XEk5B1mZYmosHSy0gDBqedBdjopzV7FinvGbNLmlR9lgJ
0VcGSLseVjOye/ePT07LWV6/ImvBBVZVf3FE2ebJj7JkVBUgPJmH5P41M9MXTDMwEeBXIADgDS/o
ULbZSPWmMBTQ0fDgG+xn6bXGShCg3eYALufQko8tp8R++Kid6wyypEilQLsmRoU3/ZQibwfPGnzP
SRsIqymORUb/HmOEsTHNUQn2rNQnUkb8PxmUIsUNvM7OaqYHgzrYISoan1v+vhNSQi0p/FFHjHYQ
MLwFf1C7HF6cIZqDarwiMitwBlfz0vcFYaFiXPa1isIldequC6VUTlG1UO/u7xsvt9+us7eacr0k
QCn9lDa10EggIGRONlmFZou++Tvw+MY2HiffwtGxFhf9HzSBD6mJmoBd59TZ8bOfcJOBS30wAE+k
bmMkxlt7ts384a+4+6JE+VEO21o7KQZ3lv8Yz1Zj4fGaWJ3L48A4RmZyNQW0zPr9f7Zo5wcI8bzu
I7BVWgoZsHNSIL7HY1IJEP4aUIkIg7k1p3RJ73vl6n8SeZyDTABz6e/ZVY4bU0QhNtwGp+t01p5i
sCRffNFPMT9sfDnCcwiJlMKVLal3OLvcoZVC3GVY0JUefMQVeNdvY9TQ1WOlEZZRWQvvv30DdQ9C
bH9pwuUgJySMErt19b1gn6rXfy1U6j74McdhOh2HOGGHDuZHsErHedCPfzHJv5jnL6FSbiAWxcro
p0+GFhS7DEALg4PtWhsmR8tt+ulCvyhRjiBSdXlKR3C07As1AJ3VYzwd03PHZXrOR6wUI08RYaCS
SZmloJQryHmuNgxhuecOoCtvVYvbBKAo3F5X0HVX8MUgZU5iOcy5MMDTL8PMSLJJgbn8EjG7icRF
xa7JkbIlnaQbWLmEE5PvBmRUsfPXBIAwCowlAlvD9J0IUKObHtZzmx44L7hpXFY/H+Mo6caLlGsy
0ZfhWyezeeg6YMaoQWmpod37H/9YpsC3VWVRROAFkFvq6LJhKuuCA7O989QAJKzG5MGJ5VvX8x8X
VKiTUztjngNsAz8/GiQ0k5GMQGwNSGOJaJJJ7cgJTtMrk+rKQX7jjTpIOUslOZOhlr3zGVPirSrY
yEU6W+bmjZUDuyD1Y9an8cUoqJa7lxEes7GKLVonVguuxCJC+QFBVasgAMgjhiuMXf47R56sdWW7
ujPu57tUX0aY0e9mlghUCvejvhPdPax3TrYPyJFaFkZQLaDXWLxrMJvs16LQbwKgfUeRTXm+nDBk
zetmZRro5Xn197fv5e5XiQ5AoroT4bzJRxXtugqv+QxFQDOoIWN4BuvfKdq5wgdJHMMuTCZmAf39
/qVkhoefE+6UVfhGhHJM2RAP6AcFkcrOjsZRvukegq3qVRvFju4SzPQuPvGY2+5uRCr8o0ND1kd+
xyGFTiYMWrCSF2vPi2/fQ/kvI1HGqtHwPbVzEG1eJpvR7o8tGrRY4+VM+VIuLOO0slMbkLL8pQ6T
AAP54WT8Zr2YVsz7N44o/8Wj3zZVQpA5vAbbWx0qMxDVvq4rq1foQlUocyd2FV/JE2iUt/6+tmXn
Dm94RijP4oMydokqxAHfIvt6iG8j+w+3qfEE+xuf+01alHHDGI8Y1zw4qezGLuzORhM23HvGXqi8
FsZfkqIb2tNAGBU43uGMGWWi7aRdgJLbsXDah/LA4mst6fGNGGXkjBm90DIH6Qk3whMPQ3LwNFQ/
BcvBsOGzvJ0OwTa1VNgT63fnmfmL4hYmZ+5tSSYwbT4xK28bHiTUoVAEs33nuHX739e1aC399e0j
aYsT9mKZLhLRRwwr/IokFL8w66wNTtG7obrpJFJIVlRvgBkfCzfRRGbFDGez5s00s/0YxSM0zk+l
HYdWPG/r8q6pNnx5Ynzm8hlXbJZG2awYklTbFmUH3vS3yq9gN35WPjc2vwNAsBsTEwJ6fasAiBI5
jwzi61dN1SQMWcjYXkMd5Kiqk1KEOMjJHF6eUKscSIuCeW5F2+GQ6qjvzWY5Ezs6yzfwXB3+NiHD
zrBKi/ElC6UfYsAOWBVhji7+WJfJi5wUcNgsicA47pEoF1AGR/X2vfJuRzfCKNNv1N5OMZF3mIKz
WENN65b6q/jDU5Y6l2rfCHs8q6TOTN6xeDTzcElPDC5Xrc4FFcpIB0mpCnkAcfNm/caZyW9k5Vm4
uOue4IIIZaJTQEKJegwiiCQeVQzpRHgNDmee3F0/spVsyGW9jEaz7viKr+USdIA5fC+eJLwA3esU
1o3aBSuUlZ7rTM/aRT3h1Pqb99+pW1iM2JopLspGSwpGe+scNCZszhDcctdvmzcz3rD2IKxetS9e
Pr/jImsdhD1qZp8aBu0ePe5edXrkqK5LbN3oKZokq0iQycjR4ppdUIlkPsq7MhmQNgW2iP9oJKa0
Q68IwmrdSV3z9/IeE9GdJSNLoDzWmzeGiq8HmRdfQOm4HKZBO0vhcH4acwIowWDb7wx0LixjdTHh
d/lBPwKHEpuX8w3zNbFqTC+IU7o/GZLMjQmIjx2GtL2c+Hub9LbNMNprba3of9ZURcbiU8OQKSaj
OOykUKkH3DEZnQp9hDMFmIY55tjFdohceVsRZbbaX11MmjO2CO7KCmaLjwEWqf5KTvjTLVldY6vW
5eKjKOZR6tFmNe0RN2FnU5qY8vkBgP/Nr+sqtn5hdEHCgIsgS8LnLpoLFcOumTxKsUDkPG1nVJJ+
mw/MQsMivh/OQIcb4HkV0wb0qnMfSxHG0B8XTvIn9Xkn36U3qjfejxnJsav3+Y7VSLuWT1AwEi/h
OJEHkjXqQAvMryucnw7n6CN5XPbOLpnlyNw7v/4cUcUJiHYQ7mb03ZzCTRkThkgXH0/zC1BR1CF0
UVUkiYp4p4IvxpjPBpjSCfMV9TmxgVm557G8ddycWJPKwmIErpGjzGpUCGWkJ9UAuBnshqiOzggI
fx/dVya3UVhwaJ+1vh/UROxVUDQN14XG7gnyeqhyHfpSW6MTn9vMDDRTBbXUtc39798zgsHiN4+J
6DeGWNfUSLygTEU3rT/7RdQ3w39g8dFRtV8yG1iB+yY6IqmQ4WO4xLUbeEmQCjmDSfILrgOroU8O
0j4lSkp4p2UZ+TUrB1U1JE1btEal1KVP5jmtASCObjadSFgHWOVmI99lJXYY8y+j7qicYWLUzjSA
9VQc/fR3xrmT9hKHIunLbSGgvTHve6IWrhBimJ9nfODKrJ+CFuuvD6QUrBGLSCqX24SrpDnJNiDB
4d0HZMbvwOTdtGLDfq4FI5cUKS+uxnkv6QEkLwH5rtqmDaxyIy1diJz/pKrecT4YKAiFZo8YH3gU
TFTbtfhVhE3kDVU1FFWjPiCMOEmbYnyAArzK/b2BoYLRPHLMPO66pfoipC953gvzqw/1NLeLjj0C
2R1DUU8JkW3DyU8CsMu3MjTBOr6Iu9LschJvjdv2wMpxrVXhcLz/5ZV+NUi92Cd8hU/YLXjmvTe8
V4fyV76bN5n3gilSrLd37dh2441/ZCWS1sIoUVZVTFcKmvgDEHdOfTFNywlP6mrJmqHXj9nPsjIc
DvW9oEGdpayn6MErQOPQ3uaJueRStghcNg/ISxK00HAWK+WxfmO+SNLlKl+oymEa5gGFaGWX4RW2
NMvatwBsDw+cJXjVK7Pwt+p0LkhS1tH3k3LyYzhZa1lr1txhYzcwxzBqDK1hg8GsUlMkLElVVNmQ
dUqm/Jz22FIiw6V7TsSbuQX4I/Vm2LfP8XZiJHdWX3PIlf8vMdrl+F0G/JQGxB415FpQGxawvkkE
MFHKigRXs+aXpCgpqlGaAKtWHM7+pn0DgFR4FDWvKRz8p7JDlOPGB2UzI+04dIxKy1qJE9tzv7ik
vI3RpZM6ZCDdOhq5iUW7bQn6JNK7Fj0Z6ApnBUmrkd8lweWML0xPlldZgn0lS44pFpBihIEDzBrh
0Lr4N55bUZeFfpKuiSoVyiZ4k02ZoSwBIKBM0E61vCFG849ouaHN7itYfWgiUJBFvMHwX4XSTilR
OQ4INLAqo4RGYL3j+pnwdTLfqBl2IJO+K4zWKjMNIKS9X0UVadNaqLEIUe9U2+/E9kPiNOHPdTFI
C9kfoRNGbvVlS7Ihfrb8XQicnxOuEIZkPKd4ssmm0D1N4jaVyNgNxAgLRwemTPrMA4BVwGSNfh/P
f7qEVNJdihJR+qS8GCl62pXqNRXuxJyI0y+k7uymPhTSRyZWZoq2TPE1KUnCozGcJLmp1pup8QDV
oKmMivyq4QZADqJsYEIZNC+FEvPaIMXjGSsHY/W9P+UFYElfkpP0cF1q64f5RYkuzFWaENSiCEqx
ZwD+G5MYwes0bhPswsLpPUfhJkZWa/AYZFcKrAqqc//L4Oc44sVhLdFaAHCyEaOOAnrsUKeTzG3L
zPSvRTrL2mS0ahjYz6pRsVU8SjPPoYZ8jrDIdD42t6xc2Odrg9a6SwrUZdAlrkgwPjOetQL9qpxP
1Mme7DrHOEi0nfejQXovvyllU3kSQy8NN36JuRYsZ4lIN7qAZ2tMUbJ4CatFhwOPfFoMbZ3NqfT0
YMNtsQSyV4+pbnWlazCfUmuxMWyixEuygI4qhTaK0sAnWQlHWlvZx6HnTNUrsW/FNsv3/sAO+9a0
+pIcZRLnXB5qTh4WG7y83A7nHJBgmv1rqYvo9scJSVNmkmNNAy5pUjmeyVfGBp3qA/amI494AzSw
AvtdVC8DeMc+sQoLsZ+rsCB5VgPPS7LUEzkvuyyaZ5AtgGUNPIgbQCjAFBF5QHQvW0tkxLsDGhqr
XbGrrfhQ2KhyMtJLaxZxSbqgB0zVsD6c0s1C6fxMb/ilveA1tTR7Nl/SDWveYjWHdUGFztXlMR5x
QSUNuMoVeb3hCEooJlb1taQ9Jft4p1WsEYvVAPCSJBVHFK2YAiIKjE22/D6fLefZ6veyFdz2G9lN
/oQ2w1qtxWOX9Kh7MnI5j05O0DuU2K8Uleb7fEyw6BsFmeV99sZKf669xRUgOQkCLiaPxdzfY4eW
S8ps6hGSyb2fWqGGF+oYtanJzYBvvM7buo58kaKex8Pk86LQ6Uh5b6SnRiGVZmkY0uIA5is6s8yg
tupuFEAcyhrAo3W00HznLGjVyA9lcGYhtG3ui61vwb3cq7uY2R+4LsQvUpTt7/qJE4YYYdGEbZuj
N1XEt9BdgBJablvNifPQNMBSlLWH7SV71I3jq3mM0OC8PGx5szsG9p/OmtE6kTPL9/KiA7TjuSBF
P4LqamgkTgKpNINetKYgh1aqmgL6sOZt0lllntrp25gdiiIyu85q7WF+ivWZDMAgy7eSfDAGa/CR
IdxGjacEAVTZrDvH70zjuTPOabHzVbtP/7ThU1MejPBtBoBJ7k6JEwJjLLALvLxqX9kP8g3fHOPR
9VPGOtPVtyU6LTVBMxRZAkrQd21B4ljXU6Awn592z7xqFujotM07w/ooMT5nMZuUPqMOWqaX9Kjj
83mpaHrJH4HNPaEL0gD2yCNKe5Z3791r5q3967c2EVMxU3fbboBPgtXJwQ1mEd6u38nPoOvHd6D3
A212oqRoMvUdRYJ1t7k+TOenJ+QsZgCoAtdvdtGqMGJshOyJ/RKjm6DfnEqz3Hxgszhqkbu7619B
WQYgvGNrwZKu52WE+oZCCT/z05GPgzDdy8VRnE0jI9xLzOHYzeksa+Q6Meqy/iBGcTzx9VzqQpDu
y5i/lyqD6G11EIeGYX8YPKlUPiir9UKXC/DkA3RyJjNPpoH4qRmg17Uwh+DfcaVSfqrqOT/DqFy6
VzHCnDaHUrhTNYayUHbgU3KAQNN1FevpZJ4OcTtV44dwztI9H2OjfPNsdAEppvfrx8MiQh1P2wBT
PgX+8z6TkAkd7oUMyHhyYk6sdNnaAamYVjDgHzQFl/77ja/ATtmnRbofMmDXJ96oE6V/HwRlq3GK
U2boOM0yhlKsMYcXgsIveTr8sfz9xVtEqFVtnPsy3WsxT1LfK/XAifrYalSGPVtT8ktClPOT1EEc
xKxJ93qTmgm/LaI3XpUY3KwSUWEt0Z2OqE+nYhVDmQFDtBARwxDCem/FjREwVgys0BDQlyYqS3ea
xCuUXqPrvov5hs/2mhw7ebWdDCwfQmfIP1Y6QRRkNMLxS2mLLs/WQ5ROiiFn+3zg7lRgFeqNbmrK
73jcXCckf3elyxUCIU1Rlz5YWTYopfN7vcuBBpvt225c2Km0kkFhOdkLg/4fCqLAw6DKumjQNTrd
b+t4KIVsLzR3yVCayL6baXSojMBplOfr3KwdDt7V/6G1iO67Oo+TmvQxj8PJU8MeYruVsfR9+Oeq
vKQmZHnJtCBMXT7i4s4EaSj0fill+0bV2n0uFanD1T2/l5v+H4I7/Ud28EKoE6hYZU2Xj+Oczzmx
T/N9xG/aNrM6w4vqmqFra0LDO1hcPJ0ElC5KaJGu6FKbx/k+iO6wh4EISA9qgmT+86NRMJgOyalA
FKeXDslBpoZwbPne4hr3VUi8v/h5vFPQNirwskpncntjqLuyKPJ9HdqCctDyjVz8xc2HWf4vCerm
t1osT0kMDobZluenPN3q3cdfcIGnj6pKCirndKtMEnM8X6JKt4/K2QRAJMlkFdsTGAq8YvQFJNcB
eSQB1F3VqegmzgUEOD2oNIJqDRFKX+KdovzG/py/OXMAumOFAaqdqNB/vylqWpdaEwj5fipsQ14O
pc9frktszbooXyTop4DWN5WcJmK+N4J7RX5oJCTRI5XwPPqTudK+TmxNcIvUUNGCmqFH5Ds/KcCD
BK028v0Y5V4MIA7cR6HIrXDuneuU1szyJSXKxnQCV85Bp+Z7gfxmtQCzuFj+/sJ+RSoAdsJSy/dK
ZHPyoQntJjuMNUNWKweDHgmosKYulW6JohILwGIISy7dz+nzNHaekLszH7lZujRRMsoAKxx9o7V8
ywVH/KTqXMiB1rCVp8hqAY6zTwWWNq9RgW9R0MwjoGatUBzVYsMVXJ9ne77Nge3DBVi/U/2Zkce2
ND5jwap9ai7lNxdX9l9yFFPzFIcJwIRB7rkJG9I0901WO3KAfUb1Rq7Oyvim1ETCUyx29GAvb1SM
1w57QwpMmBGLn1yOJYEVT/HtkyjDkQVFnMUGJBD2uy7fz8NNqLr/WPFBAvglaP2HHzeoEA79ChKW
eZXZXpywWSm4F+qH6wTWefgiQAU8RdorQ7gQ0DQMMkheXt8OhvPvaFB2otJqaWq4Ott3+qkPHgYd
OCQZw4jTzTlLbPBNUgujF0ovdHIfA7YSklLUzhSFqD3pjaFbqjIG5lhU7Y1UBoWDDvbQntOkICLH
C04kt4nXjkYKGGdRQe2/T+6vM79iur59F3VNAgB6aMkiYF0/5dMb17/+u9+n7kXEt5PsBxCums62
oTS7LkwYJahVHUFXGVaRqBLCH+r8Zq5J1I5HRDQC9vzECdu7v2ABNRlE3Xir8Ap1dP2YaAGX4PcF
IJ6L4XZsWDd19RAuKFCH0EtRrvlTlO+LrjYz1NE11sNhVUaI5vn/PIPoKFiCewpUbs72XPwSjVs+
f25yhi1YPvKHBbwgQTExSaOaTzVIdOiky1CsEB3+NOkNI/79f6R9WZPcNs/1L1KVVpK6lXofzdjj
ZRL7RmUntiRqI6ldv/49mtSXdHP0tcp+qpKrSRoiCQIggHOwtlcoAzkoFJjER7/i7UVyzabnssMD
Jeu+me3Xxhk3BKxt1ZWAV56Kq5s6xd1gmRkec74rjsbQPZbEfORJ/vO+Vm2J0eLThuQJHwjEuD04
7tGHmBqbRAgbe+Xat3s1Da5jjLONpSRdYLFPNvv7/iLWztyxHOLilYBhm3oEXPWdZ/bLXlWDfcIc
xh/EeBI0mYN23oISrK7FxgseeQmCm669e6zKpWmK6TVRI17GngS1t0V3sPhDXYEx1uBfCdqJGMLz
R5piMfEsf1Y0ByRiONey+UTdP8f8cabplsStNWnng2HFc0ftZU1FHoC8vui23M7yzW/X5PjoNMAY
G+Zrl7IruYWCFy2jPin6nbLSH76tdnOOJjqHhDnS1CYDDMb7szansxmzw339WAsrHZs6DK0ODuac
LxtwdZeqSczT6LISYaVA+jJNL7J3L7R6mQf3qMxxq1F+fUP/k6eZ6mQWeD8ReNne+8xRGu43XMGq
vl+tR9vOxu7mmhj4/YP90/3zy8avr5oEbDiyFaCLQLvy7W55Xes6yFiV0WgcPJYFk/lQ1Fs6t3ok
S3YCpXQTyXJN55wED66aJlVUTvy7LJBaTsY9aU6F7e62Mr6vLBNv1A8DeEHqAYlvOl2svEuGNkNG
ZCh6NBQA/hf0UzKfZjb1oYXW7NDMPfKRtehrArc+P/BGPgvOv/TMaEMlZjfskyTZWT73T3ncAmkr
BUbU+N249YZb3Xw0XiDrRZZAXtv8kgjVyTbHO6v3guYHNzvszK+nPUDWhu5GF8USuEotIh+L2qWq
rBBJJHFozX5YQ9bIX+5fulUlvZKieUi/7ZzSdiFFJLt2OGbu06w+s7/uC1nfrn+WAhJpPQ3F0cA8
FXhNR7S9tP4hGz62fEPEvXUsIjR7bBI+5MmyW3m1H8Wlch+FCDdTElsL0e8D8qBGkkKK7L5P4nOv
njp1/N/2SnvEeBxNxMOwLMR+Ri3Hty7zvP8NERj854AJ2qZgfLg1HW5V15ylqopihubcyQOtqoE5
QMh/7e4LWj0UH489hhNxEXPfCkpiR2LuAZ6Tg6sO1pgFVWoFhIA9dNwI6xc11W3H8nQHcoMg7aXH
FiZvbdNqYTso6HoNENkPOxb/bUx/DYyf0vLbROONta15j2uJ2vUsGFp1RVNWETONIPdfYlkH93dv
a03a1WS9GFRpQIIxjCfVv5fCDFpykQwMqSpy233Ov9yXuGbuX62NRzHXBZnp2/PCbCqzyn3c09HE
+yWY6hAtWtVXN/50X86aXiDJjgw7yCitNwroDPVMhYQCzuwk+LvioZsPeb4hZO2AkJW2fRND+YDd
0bZvKktedrMLy0Z/OBz9m/w3rhESYMAowckTzNG83a2mswinAs5xTKvyCy2kCgkt04j3oDG+v2F6
2+1rRoB4prOgoVzw1GiLoU4bYz4OrII3+2lQPzcg8Ux4tjftSJhAJYHCVnk/SjSD3he8ZvAWpgbi
I/cOoNfy96uYTPKaiiYdcK/ktBc8Df3sB4DQvyzEQUEelTfbRLCuR+s05cNop2MeUa8gH5VIQHE7
OuNFtH28FeOuxO0IcNHmu+StXZR4bhckMtUNCZvyqM7ig0yzd046Hnq73c3yONJLXI8INUw03zuf
7RHkyn7/TPoOnLbMR8NvbqFP3s9Qisb0lvubsHInbj5sUeernSZD35q53+cRRtR/SX1MMAVckGT8
xOmGrdSbxhdluhGlHWo7VTT1ui6P8m46VGYg00s2f+6YHzjOO8s5xSIiI7D72X7MOdxPtvudpaKn
mQApY+P23C619nqziJEpga9ugin5aaP1uPbOdvHnfTkryot1/idHu6CoF05+Q7w8AntO/K4dyvLs
ZdOnpq/ajfu5KglwW8s2cUOpPuaWebPhDWLOIyepdp73NU0xQXAkh/vr0YEG/xzclRjNCvSSxIWw
7TwigCFSPwuRbQjmKj7MVv89713YALnPW/XYJ8D21sOB+u3RtUcRlOa8Z0kXmsMWknB16bi6MOP+
UnrSvkkRMks64EJloLGyz4CUBHyj9LvilmDyCEFPPpCRiFtu9WUujHpCpRt31mTZSVVqV3jjZ6Lk
c2l2LyMbt7oHVwViUB2Co6VS52t3cYwHmeLllkeJ8UdaeztzDuovXT7s8vHn/SNdNUdXkrSr6HiI
jYmEpGn6ZFufDI7GcWApCEOyfzoAjHBf3Fpm2UFiD/8iKUJhdW+3kuc+TyU38mjg5hyasuR7Twxo
sXPMJGxHUDeOMgeiC8jbIO8KNHn3iTy5orIwSTT/Hot23KUKkMP737WqREC+ojTquB6mV91+Fhvs
sfdMfFZTXVBnDuSsArv7+L8J0fd66rrUAtVhBHIUABGjwdpwlism3EWgS1EYQ0zgeVq4W6GpT3CL
ojt4Uv7OnZ67JZOWiGew5U37+4tZdkQLeCHLhSVHgwcCbM2GVjHEjwK2zaucr0q1p7Rr3t8Xofcp
LuYGMiiCQURRcJraO4HXfW/SChvWzvJcMXB69nh0k8BvAIez0esjX2ogpcs6kKT4Yg88TMZxR1GA
GAA8rSaUrdqtb1rRlJtvsm81RdoeCnWM5ZGfO3/O2Xwq0DThllmIPvRh/Fhi7HJl9bu+fVKqgTKb
37hdf3VhK3M32wgmVszEzbdodqmNOeY9J+iDQzuheyZ9QQMzn8SFdgIQrNnAbIByHo73T2X14IGe
QTYGBvcNXUuVpWJoBxyK9HgTirTB68My5/N9KavbfCVF22YzwfiZLvERkqVHn78jYDqNX+6LWItp
XbSm/LsSbfuGrAEnrsD2lZjMhZjKRuxlqp8s+RmDmUxNGBpLnZMhtyi5Vq+pzRZoCEhvQDBwq0J5
Z6uqQxdW5JpHUl7S/lv72Ww2bMGapcXq/pOiXR5Rp3Ke3bmIjMwDcsse231RYMaKEq1V7LLemh8o
8dUffODqLLrReEJ2C1AbQyahZYB6iPEGM1F5HG+Ef+sK9N+HaUdbNHVaDTUvombfvzc2/Nm63vz3
49qZkq6ZYhhBtG2aVdB4cjeNPzL6fF9ztg5Q8xaDmzuNYlCcLgFgNaFBN/1sUlDrsy3Ay5akZblX
QblZtf7CZYlOh/GQ2I/zqZ9Pyvn158+NpiwfcSWkbfKh4wn0cewucqGPjM8M1B3392zVVuEB52Cm
H0qTOvY27yRy3UvPbssx3ac7wFzy5rsPBpb6231Jq/r1nyS9Xcsu2xmHD19u0eEydx94Rn7HOF1J
0K4WSZC3n2wYp11lPln9+5p8vr+EJWZ941yvBGhXJCl7zluOzbIGD9b1Uso0KOl7bn5aApMEYNBp
6wWxfj6eSahnoytUz7ST2op5OqG/de7L5jg3cfLclPExQbN+CWOFKL7jG6tcvaseXsEogbxiFm/1
roYZhELgNSHdL7n/0BAeeMZWB6IOGfsniLiSou3lTNg0liOBJxnSyB3Dmu8GELiMLuCmNuiBZrcJ
MPn3Y4cAdGAKYzHyBihUvFl65HH9EtQWHtibPUxHUuPOQUtW6+2qLkaupftIrWor67YSkaPUsZTv
MSmFeHpytB/7pRsI35uJNCDNtBvSvxznUph/to+Ebj2FV8+ALHBjB7kIULDdnkHWciylW+Jxph5N
uKVj29mhdAd/o49qS9Dy9ysj09PRbMsacRNaB0KPPtMWL41kCu5fnNW7f7UczZRhNrrRFwTLyc0T
Wum7jdhHB/X/o0w4FDy0GUqvtrYKo0HnGVdYhawuFhhPrOqcV13YlijBfKoyskva/Ue6iSZbX5bv
om0ETbSot91uXl2UokHcmUe2/ezS5JH2/oZTXtU6JNn+nwQtVVFQOgKLAB/Q+XUwOjSwM/NrljwY
QmJkaBqN7lYgvRjJNzbuSqL2bp+qOBPTAk0pUuMkSApkXL+nXYXIHoS/qX8iw5lb5m5Oiz8auZUB
vr+j3puKEOapmDnFehWpznZbnmq54VVXXfe/6/P0gpDiDUK/EeuTgxN0c/KeZe671iWBy7ewCVuL
0Uxcl3ajny9bmaFe87j1bN36dS2k6owWxBkjtkpexuPp/n1dv1CAUxBM8wCoQt+lPjPqYc7x6bXs
QsX7Y1+TXTrN52q2/sxqZwhRSP2o/O5jqtIo7ba6+lcX56M1B3Asn1A9r80GgxrWAoxpMPggsAFX
+VBJNX6/v8y1hkvkr9EdAUY85OhekbdX1s+309IpeFVEyHyGM6rlY2ntZg+vxsQOa/GAFrp2ArHk
BcDDrJ33eW8e4iI9tTlGidLkMFnyrLh1GGUWDSn5jYjp+us0qynaquTZiK8zmyJIGhaI/OX+BqwF
NHjNm77rWwyBnmbAnI46uZDAApXFOVHNnmfy0A8TwNqIDvCe70+Vy3f3Za5FNNcyNZOWE1bVBl32
PPnGezdM8i4sxacY25k3P+/LWtVja0GEm6hrwk1ol6R3C8WphfCJOi8lGghL6Z/rZPySg+tprsij
C1YblezH1Pua5ZgcuCF+fX//E7+o+ZV+sZqnJUumIgKODFQe+RGle8DV5LGX5mPbfkiMdDcSNO6q
B4kKUTWkmFWC5MGuS3dppw5o4jz4iL3meA7damsQxprvtxZgBmNLY6lexLHSdkhLD5tjTYc6eyo/
5c1GdLH6lrccCMHqGDpF9Dd1ThxV+3jt1pj5WMTg2Go+WF4dlon5oWFWqOJ4zxoAsPutrV9OVvdj
15K1x4BVgNO9t00Y32EOsgZjdIanqv0xih9y/OE4oHCp0GEmHwyElVbs7pst4/L/Wfsyi4gCB4Fa
9+3hm3bC6p4q+G5ThFQ+1ww0K4YZ9tMczjZ61v3ykrQPKus3rPfqDUMGyAV5L/rc9Lx4W3pD3ycD
Nj22o9IDLqZxwq5WAWXNUWZbIMZVNboSpyk5GjgKlaUjIobkQz7Io5E++5u4kq01aRHenCli1W6H
tImjAil9DAT4ZpWX0hdnKy/39+/tqjBgsAApRN7ZJZrVYPUggZKD7tjKD7NhrzwM3zC/CiTy5mzD
B23J0nav7iWr1JIPyqo9b/Cea75PRtDh9UNcuTVMfS34sa4Wpu2iyEf4lEVYWmI2DL0wyz6g3Tcs
cBfub+G65b0SpTkvJ+vNxDRsJBbI91LVD7n9EHvGPuF1ONHvCF17jl55GQnRb0R4q/roMrBWo8vT
fgNwnQ2iiF/B6FosDdvhp8pkOIgNIauWHa8zG2VpEDzoPZGggauttsNOWik7suTS8HKX9zDm8aHt
PyGVGLTWFnfi6uldyVxU6cqbUHSXkXyATF+dS/tr5QJl7ZRH5tEP9w9vVRC2Dj0FFLXwV8t2JQig
N1b1rYSLLsbpWE/gg2zRhblrzMQP2q7eeHOsHhhDTvSf8jPTrlvaJkq2A/xQkZSBZX/uMxWQreTg
ayz3xiGgeRUxrYuY9g0yzeR93QpYxQHMVy1runNMUY71hBWWHQsaUnxW3KyD+S/eFEeBdoreOqRl
fprBKT6xrdLW6h77cI02oN/YY+0wVWsWXedDS1X3JBuMX2V1F7juvHc4goD757m2wbYFfA2YEUEP
pUO+Ey+uu9h2EQWh4xSi+v5zv3njF0Ol7++1EG1Brm22TTZ6QP+nYqeqS4mervvLWDOV1xK0yBH0
JoPdpgQnWBeh3f1t9UeSOkGLOq8N8N99YWvnY2MeCUgpUHdEK+3tZZt8vLQThG9oPqlDWfGLGKdz
kz45HW7DfVGrx7MMxV347By8Rm5FCbSQIAhgRZQTHirQpzTortqCAG4J0S5ZSdupTAk2z/M/V30T
ZNm+KIv/cSWaM3Nja6CZQ8Fr0V+YYYWkejTU1s1ZVbSr7dJOpsoBBhIK22UOITvJLbrWRYve6DEa
3cEw6CJu87Q1zB3nnj8DWdgT+Qnp1VDNOWY4uZfRNo9NLf5KUn9j21YVG73apoentokOu1sFAGeq
kTt4i0ZZJiOPoLXGOWcClUN0OiPJeV/bVrePoH0YNDNAOnmaIgjHjWXT5gDnmy18MZj3jow7Irwv
ZVXdCDolAAYF3knX6b50qtQYS+AGc5Drclu6oUs6C/54qI73Ra3eVMKAT4ezAlpby1iNBvc9ZQKi
6A/uQbgvKk0OI7gOKX+6L2h9Tf8K0uv4LTpWaVwD5iY6P1D9uPeHz3lHNs5nYzk624RsG7yZZllG
Ho2DoWTfFXufFphaRJL9/fWsaQJo0tBih/wiGDW1B0o+1UXjkqSMwMqPjividvlfQCZsKdyadmOA
CKggwNcCaIwmpugdt+sIvM8w9Q+TARcrEvEj7awPrkJlvIw/3l/W2gbCYjv+AnVHl7Gm4Gwok0Sa
QNFKpcKK/eA2sidGc6iG5/uCVmu515I0UwHKz2QezKaMOIh2QntK0THtN95z4zJySEyWh2JS7dlN
8h44DP9HR+Ik7BzTAPeOH3FDkrApneQ37sP1V2nWxMh41o8j7oNwXij72zJB9XlJyy0mvLXbwDwE
E4iwAc1wtcXbQ1WmaE6EHcnFnrSXxZsM7Ran0Jo1BkUF+nTR57X0cN+aRlIw5ow2AIF23SQgX90l
Xf2VtvLS2Maed8hJZ9bGtVjTH9wJoAU8hlYonaxTeUlboY5YAkg5O0Hav8fAY/CrFia4VbfM5JYs
+3Z5aChrGeYZL1EG/bPK9l3BdwkSAnE87+4r69otRJoPqHw07NhgyL6VhMipBjeoV0aOPUbcsyJM
0NxbTXvEDOCDKPKNHpi19xF6yRh6dzFxBF2At+JcS7mibNEEDa7eMiAdeWrGP53Of0i9BwctQPi/
Lv5INiy0Trj3WghCH5tNgH+ioB3R7j4mjJDRSAGz9VJkldL2Oc6adxWSBCVzjo6HjO1chWXNH005
PJA5DrKh+Q3z44PRFYzBgAD5urmzJ55NNgUO15/kZZD0j5I7ocj7E5Vb1aFV7UHmGk3LOFq0fN1u
MnQyry0P6IZqnsC9OjxRNAf2k/fINmPvFVGoxoAvCJM9CJ712nlWbUV8HyMCI1a9MIVJWN24kxVF
v8Dn+3q6KggvQQRCoPgCiu12TbYlvEpSnKC0Hj3mva/Kn9V0MQj99UenZwJpACIRy0KeQ/NKXsNy
pMWAonAN85ygrbE0m+PvQKZvpGi3Trpj2rAeyAmBtBWnz5mXBLz+jZD1RopmRZy5TUW6oAD63njX
oyeTGB9tA4N9kFJus11Mt8ZMrN0zSFxoffxXH6CdEkj2By8TC4KHEozTIUXo58/Ee5kIPLrY16oO
6qQPpPlHApo5AHTO97VkxfmAjRthy8Iyg/uuaX7tV0Y/1CbuuTsGovyJh8bvkP/cyNCemw1BZcTu
IKN0RYDSuMPcwCu//cZCUOPHtBwKn6P3d2RFgVqkAJkNt3/SCqkI9cz9rWaLtTtlmyAwYSiNo0Su
7VY3S7OXdVFHc+bWx24iIohL54cw5TswaqkNT7MqDTyuYDlABRHibm9wx93R83MGbEgyn5WNCTlS
fsRMpF1VbU0bXHFqGM2zmFp0xwAhqim+6YG0MXOTOkr9zyoO5vLMyQMdTs4Wd/SavtnwY8jWIIXk
61AUadpCkNioIiLrfRW3F+SHH/Pe+fDr2nAtRjMXIyc+CrJ5HTUzXkpHWgb+sIEnWW6m9rwFjPq/
lWhbZrNmrDyH19HQF4HV/+wwLON3FgH2MoZOGbwAF/24yh52TWrWtMMiiHyBAOJ/Nvuf90WsRBcL
FvxfEZpC07FlcwYkbGQBgBxkU68Cv53RnrDPM3Bsj+7OkOLBKMnLfblrET9yvsAIWSiteEgN3a5N
VAgOW+qBZKNWztEXpTiKzOmCLMY4s9JkML0ItI7jaHsvg0MBQRY0zCvu7Bmn7hmlTx6aYgJp5f0P
W7tzgGJTdH0D6Yhmc+271JAOPrK2kS2no+dTPEbmw+Q81vNWXmyt+xsE2+DAW8I6uOjlqlwd72j1
DR4EuAoW984Tk4c5PzuS7engh6wNTZRSh8w/geknTN77rXeI6bCb6uz9wMbQVh+Ju9UstabSICbA
4AAsH5lU7daoCewRSVbXUSU9GTDlJmHqxn14f4vXTMC1FO3iqGGw696Bzo1jo2A/lRfaKZggWTyJ
w31Rq+4V/hUgQge0uMjU3O6xU9d2Zs1VjWTQTyqtcECbmciWIuVggsHoQVin0X6YKjR6+/RM5Pgb
Jhy9eWyhPAPQ5BWSf3XGIik5KStVo3R5wViJ8msjRLBxh9f2E+86iqeI4yOk1E5tGjAypO0kTq0x
dllxnFW8S8eNZ8iWEO3QvLEEdQTFQmq0tyH+YuDFtrfI9VaFINkAVwTaTrxBbk/LN+PGKegIIekz
cgKhVI9VP/zGkaAfBk2gqDZhvzTL4w/lXCPkEQDkN3VAi0fR8x+2B0Ri8TvhAjqklmmr6A1AweB2
PQ0HDV3bShFx1Rx5ZXyf7L+sMnvA5b2v5yvuGx7CdXCtUEWj+nzbiZsZeJfaGiw5bRz4wjgYbXJh
FE8LPuy88o/74lbO6UbcYkeutJq2cYk8WFNHrJuCuP5m5agz1fLX7QQQua+FJobA7nXm3ZWUeCyl
mcYm9Bo9wVXbHJNT5uUbXnwNq0kYMIzL+bhATC5rvZZiptDoUYioMdhx8N33afJZdNkjCOcPcyN2
df0NrbRhxVXQxOURzSNhXrQbt2vF8KKcBhbZVxZRNHjcfgSAFFWRdY2IWC3OtVKXaot6d0VDAPBD
ThytnYs10q4WqhZd0fFCRGoh64+fUveYYIaYU6ZBPG65tpXlIFmNsAJ1MocyHQBCSVIxWkwCqRHL
mXfQfvnVS1M82e7r4dqiUFXH+CLgs9B0phmlwe3ieZ5s2Au/LQ6ltKszGSp+6CvXCmIBnB+bU3dD
LVcWh1gcFSasDsTZ+pCFEnW/oQdJW+QVYp/PHUaScvs3oO/YOhdHtcAjQdpzqxCtxTzDH30BBIbP
jq0w8kuW+sbFrcdm4wasbOJySsRewDQU4yNuRVXK7JDURb0kw39wGL3eubiyywIyE+dQVZkf0Lp1
NpIGa5sIgciiURSHwKd6K3Rs/c4o40pGRay+GenSou7Hx/vasWKlgBIE4B2ZOiAfdTrELPZMNaau
jNLmkYF6Q/kCzBVbTFhrUpAjY68NlujP0q5u7sW8qilXkQP2XDp/RklYGftfX8m1DO3y8mS0G4fn
KipqJzxK4P+sfKMNY+1A0DmAVy2iJZ/oGbC2n+yGDZmCV+QnNqsfJf8dEDeop4AJQ5sczkR/ZDqt
5anOEQpIZnJMKEbuyWTfdfHp/m4tunP7MMMizCXL7eJpAULjW92qatXMYPLEI50kkXK/EksFqmwx
QHiLcHNLkn5LuSjg3dMa0IuPlH8pY2DsyLvc+HJ/QW/PBguCHcDR4LH25mwaTkk7OT28+3drCtqt
J/nWz2tpBgFep6RDRBRhOtvOo7sqJ7v/bQFayOVKkiVphwUM+ybszvd//O0FxFMFfPcIr+B0wJZ7
e9xoWJhaQfD5Kj5SH+Ow2xeWbtjIVRnI1SJr4ECx9C5uU1ZIDCcUJ6CeWfYC6mLT/nx/GWunABvy
rwjNl3m2ahI5Emgtm4KqfwEB3X0Bb5UVLFQwuMu1gMPUr4VbmelUYGBtlDejClJidpGyBKryQvBw
NIZ5w0++hhS39/BWoHY7xDgAlgQqmkj1IZuOQuyaz73cq+RgXLLq0eo3FGFrgZoeJ1XljibqlRGp
YydkrozPY2l8qUw0pjqqVBsWc1Hat8sDCwQw3BQh/nKgV4FjGRtp1Tkzlmc4w65qAbVyEQdYg9rb
/d/SaXejVRtBPA0b9u2tw172dRnMhfDKA3z8VnAfzxnFsBnkbPpjKQ5llewwEyBu0jDLn+/rzNoa
l/rBwqkOAJXOdg7oGO8qGwGWT1VUgv2OYvISZjew8mDHPKgZDchWUPf2IgBdCEoheAk4bUK1fa3z
2kGQYzaR4/xoF4rtjVbqle27+X1t+yqb0yF38PvDmCHx8BQHPHlXZ0HONjZvRR/h6LBtiEDQK6ZT
QSwUnb4z2w2C+r+H4gm64AGTV24mklYXtIgBuTbiHH32SVk2mEk/xk2UEu8kKHhRPnVGHc6yvxTe
Rl1w2RxN6eHCIQiBAt5KeqcD5vWWs21mLXxrFtSgtXFTvCa+3Ne6VSGYQ7LkPReuFy2kUrUxJ8yF
kAT7VfOXvjsUzct9GSuazdiVDC2kMixwSnVJ0YJQxgxZwS+YNxqOGBMxZeY+FT+cIQ/G1s42Xiyr
ys0oQl7EWrhZmvKp3o3JNJUt2Ec+VNXzMGzljFeVDq9ZDLlHlQK8lbfGoWA1wHR100amfF+MMXI0
4w4WabTt/f0NXFkJ6sMYsAWKVuRw36ykkqYzDWMXZaBw2DuD7M9Nm/lbTmTx3prCoa8Gb1ZUvtEB
pXut1mjT2O/cLpqqOSz84qVO2WNvWYchbwNSDh+mrvzgztXFy44kv1jshfRf76/0raqg7QrtPQsb
Ld59uqGHf0Rlkzg9uFPiap+is+DADRtZYXuIA2XnxT5NUJrHaJOzN07l+b70twcK6UgcehhqgVyS
frtbgbCwlayPALgLe38OCkzcY8D2ko0n2VszcitIs7tWz6o4iWkf5fxUFYdBHAZAe5JHg2yd6XJ/
b88UlXY4LlQbwVWMIP1WR5ssVqwhPeZSD1zmIPEu5MV0KravQJwbZjMYLH2/jEN0n6tAjIl1MMym
Pt7f17dGBh8BNA0evHiNoG54+xGZVRLeQoOjco53YwIGCQzkNZS7ceFXjg95WXT34KKgaKgnoMc4
riZvAB0jG/b8fZMsUMkoFdWGmLc6urzdQQCKqRF4/HjLZ1wFIw1qJwXNFVgFPWk+CKebH1MDWCen
L761FKzcZDKbk1tMH9GI7mwEJK+ZuNsDBU0r0DmgmENTOMbu3UoXcz+zsaZW5IG4aHIxDGvGBOLH
4u+B7/IHf/4w2TwwMR6yO3j5pf2AHzpO8af+Z+V+zOOzSbJwi4Pt7b6zBcYMlkXgEpH5XzbsakNK
u/KAKE7tKBsbsZ+UqeizX/Fehl7q1QDmCVR0NkziClAJ5Hog8lkAEzhqvTzcd3bRt8WMcUa0DxxA
z0q/A7yRBSA1DVzp7+qC7qeZ7xX5dXOMoi1mhgB6iEQYUHq3600sXtRNYVmRUxqYgpcTL2qyVn66
f2lWdhXNQOjkwvMB3KZ6rkgWqkf/e4JdrTLrbPZEGUENOF7QOXhoD6Ai2DBKb28pfBjiQTSRLdyj
eh5M8nlkVEx2BHSlDco+Ai6t74XyVPnIxzpjG5q88mZB9ct/5QtDhf9N+a9WqGvwurEik+xKGboU
09wC4exAn48Bb/5TCRjO+MsW/lamFoqYPPbUwGrrlQxDDO+7Xe1hbPgW1fSKiQBLLLQSvXhgKWHa
AzOXeFQg02dFtHR7Fc5ea5VhUasK75Yil3WIfl3MDWGinXdJOgOCVhqgbryvQG+dDGJv6zWnDw6I
N7zOGFzGjNHo8RGGZR+RY2K7EZxnB4srevbm7DB0brZxLddkLjE4SNmQP0E17vZqgCh/HkGvZ0Xj
xKKJpI8TKoBB7fgKoz7MKPH5xiLXdhrdGij4UbTPgeLuVmBhOI3bgsswqqrhrzQFWBFsk3aJFkvQ
Tp4qnodG3QQyVxvau3JZ4AVw/eFd0Qaj9+taKrVVNsLmoUvQ2LNxaL/VdumHLW/6acOJr1gCEHjA
iQP/gx5ZnR3dL0sEmphmAI6n5EPbA8aey31HwEWE2OS+zryNNOHVUD9F2gU4gjekuflgCNWDEA6T
ANz0mySqP9iGMjc2b10KEsVo6sS91/vyEi+rZwsWKEJfdRaUk+hOuRi2OsXXjgivd/wQ1AKFwWVb
r9zSMLT1UFDuRKwo58h0up9umrShRCflhlVZl7RAhdF6i9KI7pNx03KeF04UF973cfA+Tl77ZPTx
j/uHsyoGXh/BB0J0cKbdLgjlaJRPi9JBo40NAp8x8Y9LtuQkpDlvJOEWF6ZFGVgLgXtFGA7HvjwV
rvZuTk3PaBJigxO+uKAxKnTkH1KZYdm/dwzjiH9+eWmoyMFqWEAtYZiutjRJqZ12aMSPuvFLNReB
D3CbvUUb81btUIWGxqEDE7lLyjQhpltkHgjCCUiUXUDUxfSFkzHfMEirQtBxhULLMsqAaQapzhT0
eUwgxG06cydljbLfwATLfkcQyMFxyT1Uk3RIjN/loq48SRZyTRnaVYm4J5mr9u9fPRkcP+qlGHUC
sw7c360mmLNyOYZ8EgxEbUpz3/i0l6d+QggUdJW0+IdfFwe9M1GLQ2UED+tbcV0bK3C6pTQqqOqC
nvYf3ZSdyK9TdaDv5p/gY0GLOpqYuZMDSKgzGqWGjBYpIGH75fSNj15PZNYwrQdNCTq9j1+UpC6M
hEZ9m33GoyVGlY/+LQu2hcR76x4WQWCtfU1SwmjfbpnLUf6NWU5RVPza5ManGiOOSveQWVsJgjVB
HurZ8Awupk3pE1LV0JmxSEHhTGo/TAYw9CaAtZtgdt46nvuS3oz6HNCiaXYmjge0WXu7/eowsRs6
sGGyLd/6NmBBoPLvmjAA8nbz0lb6eJBCkhM/WrV6AheTMJonK5F4pG5kQ9dXBaOAUXug69bf4oPE
NZ4l9s/mWRpWiZ0elMje12VdPVSs2bi4K4YIzWXos0CXKdp89JV1IG7vSnNA1JCiMh8YVvJC0en8
1/37uiplqZQhzkQEpqOus9z24sqWNpiJuJBB5djqaCH4+3FfzGKab/0RaOJf27axfYgtNR2XwmoT
UYIgvqVFseM+YDuFYTqhJNa4vy9qdUWAgIB6BTgQ9NrfakSd2VY1NC0iOzfrQ3AE9+D/oGyjorEu
ZRn+DPMAA778/crBgnZ3ZiztQXXBS/8DEJb8QKqU7e6v5Y12g7kXRhsANmoigah3WBoDiPgSkB5F
XZkEKnY/YGDcrnHgzqn70ambja3T+fFQRVh0AM4azZZAWOltAKjc56roLftTHuweH/uzDL6fP50D
uQtE8OXJC8OTsXveWKOeCXgjVItVDMcSvl1DaHpud7vson5eTg9/399I7eq+kaEd14juFI5kjP1p
9/WPjWBY75t889uL7l+pgtXSLI8L/PbhcTy/S848uISneL8hRk8cvRGjXaHesP+PtC9tbhVZ0v5F
RCA2wdeqYtFu2diW/YWwj9sgViHE+uvfB8+8c6QyVzVzb5/oju7oCCVZlZmV65NBZaHR3n/Z6KQg
u44s3D8Pa0K33pPHBOf1805fKewvapxLfAmG83k+XsqKHWbO+6Z93C0e/7i25G4vFNBfVCQGP+/p
PYqjS3t1jD3yMEk5HiPbzJzzYmDvEV0sFuTk2SQnja3S55g8fVsLAat8HuMXq5zBGDS5T+TzSBhQ
za8DhLz1hNyN79C/5u6XJgfG/+duBdwrwhyfdN4iZo8Pf157h1Lp7Yvdl/jpG0QX77ikHtlwg3OR
0HJfD2dDUvzDhW2ciuweI/bo/iH2icxoQJZ79iI5ApqTXF7R5FS5Rn9tEMSB4ucLeXC3/frNJFu7
YNVuSVvy9CSTJ+/lPk2+Nfy/ru+KJqfax7TtVAuZNp9FC/Sn0oFoX7Nl8QVh8UK234vGP6bt1RVB
Tt+DtsahD5bitzTUiMKYF9CvmN5na/yRX/JyRYTT9jhU27FqpfgalR+Cx//00Dj1nhdGHiNoUPwT
gzQmg9343Wcfr73U9Z7p+XmfUhFJLiT9dU+cfqttJh0vcA38nhYpMvuHP5Tmm/li7y3RV+HshdLI
PZ6/CHJ6nVg1kjzHUPWZ8eV9v8wESQMe24X/fb6bbT70Z00+QvBWG4lUtMAf901hy4h4TCQOP/NL
d+Th17hBEsp6M0CbsduRbjKy2e12/uLRWPzz8ECo/fEBssuWsC9RKnT63fkriXwnWiRFlSrNQHl1
6Ngmos5i8UDWJnkLKaVfAinhwRF/HSpnQWZVXXW6jEuL1iv2/l7RkHTkwfDdS0+ot/8KP4VHKzBa
fBPF+YzJh0Y2wODKwbvaPKWsciOGMszsuyftykueehKy2BU+CgIl57tTzmahpmi7V/yL87LZRA+b
xHOckCweNeau5+6azqjCztT72t83LgLN4IelwiQxiiSDKn76RxISUYe28BI564J2hHOaj0/PhnXM
cQby6D4Q27aXT99CT2Xa/bqST86uzM3sGOYtJGb1Xu2xmPCBhcwT+Aj/QgngJSL/ZGHymbP5wzGe
xeosUcHRu5OyAUK5eMBbuozJie69/V4l96+IH/r6b0X4S5F7ADAk3836keIqXbw3Cy2ncLyaTU+8
vQhU4V+4Cn9pcfd1PtZhNwO8qJ+RF/Y+Y77zCMvyxyU0tZ+f9vsvwXH+dMj+tmZ/CXJ3FmizPCyN
GKaZfdaPuwGw4gyr7mnZkYEssLmHrElnfxwPS+8pjMh3RNL9GHp4w0NC8EYJAvvpp+nv53AvhdWe
tFlSgX+WeH1LskX2xET7n/6FnP4PEX72+1LmQdZcwHOReKdX/ewQ73npvdTkP2PmR5Sv/GhTqeeX
oQAz+mfi04DWRBe4lvwcCC+bP/J0ReKknbF9PYtU/4XtjNhu2XLJWuI1LREIyrRvDuCS/9Y7HlUy
S/NoOGGS0VeJjj+H1kaMNWsZE7w7wtvRbqOPJs8vcXQCoZX0FD0FtR0QL3zaH2WyEpD6F0/5X544
W3LqAHN/jEfh3xywMJ30FGwV5F2237PndBX6+xOcZUrT7Rt9igXTMz+JiTuqx2di2trMArk6jqp3
cN6dhf9jy1xCbIStz3jv8EckL9Pv3F+OOfvSzMNqmI80a/piLCuNbZdwV6SH1ZcndFe4hplfssmZ
lqKvyzg5QTZXq55uHIk4zsJtiGsjgFwiUL5vpgWWg9/r2JZt2ccWqLEoILP95cX7FnEkEk115PhK
29DIAsQZeeQIqweWm7Ev3D+tMICXayLbIaQ1+krXtArUf7vZqNkbxwAGN4X9dSRfFEOJ3lM+f99f
AuNk/NzSoaeGu3n/JD55eH17a9kHAnDBLQnZ4rxKYIgAhi4ZhX4GF89EbEiPLKVM4Ff9FArvKJfK
WZHaitJc/nlIDpvT4v1TIojx4dCRue0Sk3zE5DmCw9ATuAwCsz/p0yGprwMBYZzw4ljUMZ2mqlqh
IkCo7GHPVoLfH9/AX6xd/T7HmoElmBlw0eGYW4hAkMq/EPmrX4hualJ9r8hwxlGDDQ70kY0XOMPz
zdYeg+v7OjsduF3R4FyrxjwGVWKBlYxcHBiJjXMkzco8ssSPN5F7Yp2gM0dIkTOAXRIGYZ7l4+Uo
7oUdLIIZ7o4iovFEz8u043jFHWcAj/Vljs16meqfnTMbb6pbn1P2/OTtv0VZ1Z+h3HtCwTlO5hBm
rabhJGvQYU7EjLUN9d2LmBIIH1+lUDRZGzQDPMUYjPCfvlsSfgqEQiB4P57IteU75fP2lIHEy0aj
5XNDUsxUm47Qmo96cufIfkzVFR0lKbEFOgSd3l0dDPc9W0odybeeV4oObdp5+isJfBOAZZ6zItBx
O5tNjCZYG15FS0o8ucK8n+jwOOOQBlIJOFtQKu0D2zlORx7z1Z+U2PBw6eql8O5f1vTzccUZZyWw
kQhLRk84RJVk5ID05uLxcU4fLuRh/eal1KTCaxuzpfeujbMZSTl0lwC9G/7xxZDcjtqet7f87BXt
fILIT8gcZyyKNAxjzPaPxgIe75yAu4X7qI1VGJsuYTEEr9YPsMI93jiLURbBsZcMEMQKuvfVZucs
LmTYVn+o973f/xsniWYHFMzQnzKWUfk4qAks9PBpF7gzI8yxMyfaPipZoywxUGC+3heUn2LfLWu3
xDh/psUQQTNLSmj16oD0FRI7C9e19qiZ4C/BCzmRib4lNsrQlWpbUlMCdHwkhhQnGdbYHxWxBbG3
VT2WhETkRpG7xxv34peVdm6GFuSwgP3CeqosSwLUYDbfrDGs4+sdYhgqeJ9FNDlFD7W8T+LjWfXR
sZfldoHZ8VZ+Qreu4N5+ezO3R8kpeJQfs7SbgTd2QGQEkJejXfXOMrefPG+QhG7vb/t1S47T7lks
WbO2Blurw0Y2SP4hr6Fo93n6/Ybd0uDUOj83x7DFFJxftsw5RFR7kLEsitL7VCae/1synDL3564w
AT6iojqxkoECZBchyWi/02paz+BwiKRwlLJ7Usi5AHMzvhhSBXpM3W3OfiKRYYN8mNBKCSSPj4L6
AS2yZ+XnirJ/zs8igRuP5Q4bfJvUCS7GYJS4naQnBwgBFBie059DwzQ7ix7nAnoC+ebjH8mylOE0
ntrm5fgROe1DLjLqgntROevQhEmFiVUw1O8Pq9jXWmZITvpyQmJhJZDsCff2Rub4sEfSj/NsMEHr
ZcMksiHBoqEIsZ5aIkqZTxTfbklxhmEeKRfDDHBw6NyPL6R+iEBHlA2ayE/eUuHsQZQV2qUwQeVl
c6hf3nvbIsNpWbOzMQaOTzY1yFtKyFZ6W21W0m6zYrTcoW6Mys9/+l7yaAPGsQC8eTcK/tEgtfsP
gK/gWHniPgyRxHCWI5FTsx56PMwtRU2wjRdzCkyv3CCMMoH4C2yhyhmNehaH1SVskKMkK3ZqCHrN
/yRPItMkUDJttPpX7/FQAQCxbUex1MmGma5F3t93PnFdrI2OyIvA8I6Sd8eCaJyrkZ+DKAGuoeof
utDWyXnNLBICRcPW9020Edc9NAE9ztuolOKsRAAHQ0liF5XLNaqpc8pmDxarRQm8iQLBjT7wg3Vy
qVRyOp4kHpXgHS53QZzdAmWdcHFcrNEbJHwtRe8YD8k6r4NLWLZgj8Ec7zYk27QLKnR9RSLCmZOw
Ks3gMoBKTdtl1hMkvS4ZIdKz7sJSotAgMssCT4Nvaq/63gI2OaRk2L2Y+xKlqlqYCpoI/G6vi3M1
zlFxCdq2Gh36AxuQ8epY4G6SyL4v8qLD4wzGgOWMl9YarWRGhlUu+HWRqf81lnaKznLTgIvspTCI
uTyeaGUuNMxSO9abJXrDBBfDIyjnVdUD0f/nzBomv1iO8lUrRPEqT1RwFok2D0IXmylgjFSQYhs4
tzPmyJvKKd/wkomSghPZ/htJ4FGf6v58RDc9SBnoGTgYQKzEnx2qXBVZhEv56ZzbnVtCfb+F4ZDI
aPAN7mVuVGp/wnuiosyxcRQb/VxHRETZZm5bbt0QqpBnWtMTyzcCYyx4X/h1Gkqe1Ek2PmXpxdYG
6ks0NZk+iKIh4U1y5mMWwCWtz6DTj4oWMYRfqYOcJVwsAUcTqbbbm+Rcklk19JnanVR07LxsMEJd
P+rb4R3JthClN2HCbaLEd0uOMyFKg8mzcgzA0BSxOX2aZHTmVsIq9/jVdx5NfgQf0/9ZJusg09KX
w3znMMVuaxvFqMG2vYtO7xusiUzHLVec33FWij4xxpD5RZ/Bv18NJyK7LQX6iI0JM0pi4nlzZorI
jk//HS55IN8w1TJgRo2HiS1Lp4BSmSTsO3RE3vG0QQYuHuY/UQfg24WToovPbdLDOa4pNgdIe62i
Iqdqmpe/NDg3p7FmdY8djqPxWnWvNlIc5FtUR/kXaZu/RDjfpjSzczcEIHIYu0Arusgomo626Dha
5q73b8Yvf8lxsdI8aYFx0sMLWG0Om2xDK0afkEYUHN1oDH5LwV8qo0N35Y4aRq4aAxYA+y8nmQD+
SmQhxkO59/ucMWouipnMzvj9hLxsVDbbbhGDecIOrWmV/csGZ4jKoumCrvsRgOrDcobVxsFfaDK9
fFk035ZH0q5p7+E1Mx36HT8LVHj6nf5LnjNM/TwLtHMN8s7OQQe0jQlggSsw0Yk8Wom/JDi/5piX
RqTpI4cHPNBoRN75PpreQtdGEzzaSpffFvsWCMe0wQXSyYib8bPg71Y6pERrAfI8ICSKSLxOtumb
/I+2qxe5jX3AwVPsCfsXJ04SQyxYojJC2AHskmOz0zMrDJpB9vugGrCXSw3fwuSCRfPxSUaNbzgq
68K0eu9oKVhGh1HQLXyk/+OUFcr12AmFAXl9HIrEpntO09EnNtMlSZH9U7WP05CouW0Wr/dlZiJS
GltIAImCIYpxP+nt0c6PQS8XVan4XeIbM4McgUN5n8LP6A+neyAxDgb917AYx4apY8JAKc8K3PqE
HNIFsvbv4ZnuUtQYw+1uMVs9StTNvfWrQVp2IuBUcep1td7az437JBCmSYaBcYxNciPsFQ+GnwDI
Wc/rE5qHI6QM1JLplQirY8of0WXA1QDKAlucAAxye6hphnnn8BLCu7vQA3BLI2LNSXsiSUuQqF2i
h76LmbENBCc9YUQB/DZi96rqHHDo3Asemkqo1WcFZDWVFI3XdEDJE3roo0Rw1wkYQQBFA7sJS3T5
tiPMDKVhWViwALvyvXkN1tJy+Q18f/2B3RecKbW/ocQ9ConehsMpAqWzs5qT2LfsZMYS5q1qYtKz
c5/aVDiACRHdwqKEcQ0Jv+G8SEsNDgIsW0ISsilzu1HIECIxoqJL5rGhGiYtqmErbTqDNO4zSlxM
IJpTRRJ0rMgjTMWIv8VfYB923VkLJLjMS2X72XmXIzl6cNDnspst6NHJKRt2Ihi4iQYQE1Sx4GU2
YmkC/OVWWmNdvgy9nGm+el7Elle3BpUB7kfjx5NrGeu6p/UcsAPk/nlPBeI4a0x/QVYxm8jPoskt
cCHmwczykRi3m5WyKBcRUV73Ilv+02fECew45jvCSwHRBnPst/xlUmzkXamCEOt7ysoPeewvOL+k
ZGcsQjRVSiT7aPBv6mYW0VdsSi6ZupQJ2kmBSzd7EL2hU572zQdx5iGeWfkllRTLr+xwu0md47Ki
76Enkfk2TUmzje0iIntRZ+L4q/eOgbMOQRsFeogpdT89EusxWUORnrz7dzrhY18xBpTo25Oe1QBO
TIFN7fcNyyNgyK+6lbY46iJvbsLNuqHDSaxZW1U1C0FnFS9qu7do0zrWViOVT+00ZxjoJ0usNb7P
3ETcfEOUe8bii5aFNUb8fdAcbADyNDIrgo9Lhz5S3b9PSyAiv8BI8zDRtfJkjDKrLNsPlbUViZ2M
6gbZLlVqG4eCCdO09yXEkDl7G7WpFA8ZjpWdF5Ld0W1OQ4FNn1BGLAfCwD0ws3QgzfNTlFJVSWnR
BpavMpXkLnb5dGxwBxo+S7vLonnV3eo5RuSpk7m+CRMsLHWShIYo0C2Gx9N7Ss4XkqR+qLsiBIrf
3APUVMbSGiAfyWCeEyr50oUZpvMDfyiZUWEYN1sUmoWNLGgTTlNnLgKz/S1PoIdtEkDvGKGlDC5W
6HIZi0nKJPAPsu37EUXl4iB6rI3xym6V/pYIZ/sMtHxapzOIvBx2/zjOyqQr5LqcGZs1JPMKd+Ow
1QZjCLsFZlpDL9o9vC2XdrT92G636jJ7QDS+B/o5WS6PDl0un+iHKHnzU86794njvVyFfuFxCI1A
xycydNh/flrInjesQDvzpiS+u12iaWpYLmd0sD20CmCTiOghGhX31wcAzcICjgFaBPlXdziGAM09
BwGqgYODXcK6N3jt26knqVfspDdRD8vklfwlxyc8MoCMJcPZCnzNPNHYOOilAJxhwv3EpV9R4CQ5
LFWgwzSgcHbyxbEi7yWR7XJZUotG2/DtRLqXM1UEtv+nOZo/RuCbYKk1YMtkHObtPR7Lk9nlRa6N
U7EFKYlGd0fiPBIXfUdriNMzOmZEwjMxTQMfAr7oCEgC7JOf6uu18FRpEFfHVvMRVMwYGkrRnlOy
YLf9aElh1/YcvtzTx33j/FOy5Ti9IcppLmbZg5l2AdEzg9ZUBGNJx38CtnA2h9WXxb6+Co+1jVcW
UJtlTunewNqoE9n/35/BW+Y55cY+50a6lPgODYkgp1im7LgP98HDgvSH3DZetU/Jv8/6hI284ZzT
VUU29T4ua83Pj+T9pBJjARRmkRc8oY83RDhHJYyVKi10EGHW7t345xGQOZ2LItr+Pi+/nZWb0+N7
raIqn3dnpdF80412jw/qUvq6T0AknPy0SX88zQPZAoVhJ79fkAhSGSYKFi7R2LpbtoeU0OdWYM0m
JijAloFNDwAOAzQCP7GX9Blgb9Mep4dRccwwhLZfbXwijcOCq0d3Tl2q0yd51ZNjTr736kLA9OSx
XtHnMm2S1mFvtt6NypGhAXGs4jgl9eG8bBYJfXgdZ6y3z0/RMrKRNRfc6URy9JZ7TjXhoeXHGPvI
/eZw/DCW0MzOQ8MljLr98LouFlsANUSiNoQp03dz5pwiItbH/x7PfBxAZc5O9/yFIWEO7nFu22gq
WX73n+OJh4wJq1iT2nJ13pxKqn1lIJ0B2mjHCFEKfEmfFmTY23b28KGtY6SgqfXv9EPcnjOno9h8
2swHrHVDCOPkzIfxczW0YL7NRfI8ERODElJwWHSKjApgsm6fFcM6xnloznCjUJ/P2WrhpmQNIAIb
9Ygj64mo+2gC5+OW4Jj/uHpSimM4v8wGEFyxzTtKgZChR5M9GsxFi6ky+qwUCQhhtWfStF7xOboN
12TRroDmfpBFf8nm5My0RbpV1l9zf7VP38ehJ1FBZMrxujlZTlPnQ1bMrQ4Ua7piTuKVbuN1rwW1
Hv9B95B7QaXp4/n5vElwytZir+/mC9NObW0rMPjT6nPFOqe0yiXSZ1GGD0nQ8bJxmgXwpjEY4h7X
67W6PJFlwdBZJP8v6rBTrtLNGXCaW2Kr2kxPQLq0X9DPhrmKwj33cHhlby+cv5rw+G+IcaqqBWrT
NZU88hk/NLlfF1Sfk7NsJ8bOSATh6kT27FaOORVVJFUqTqeR2kCbHHZQfnpbVmhz3I9VUXbf7IsO
ksdaBxiuFGJHNrRmg/DCJA0qbJjoGed5gBgiMPMTbeA3vPFAdOYZG4/VM4yeuSmXQHkhxMU0EYbZ
MHZMc/vI5oJnbaLh4pYiZ4aKKEmOyQUUdRSQ3h03WXiCE5x8OP9qgcnZnWq4ZGbagsKJObqHHb1b
294uEe7A8xElO6ffyStinLU5qvpZ1XNcV8PMZUUUyvwf/+DBZK7kpl7mSExioh1H087JFVnO5ERW
FiuzBGQzstpsMEwCf8hZmIyQP2TdMoR6Sy90vjzRMI7IxJiciUmxPirtCxB+OazgkjjODBameJZs
4v5Z24gql08Sy2lKYyqS1fHefkULVzxzJia+pFWrtSBdkOjBoDOCiQU8Jmu0SdofNn1Cqm9v/hsh
4LWp4RduZL0ZI5cNovI4UoW79TP6uHADx90q6KoSiK6IRc7UxFGSWloNU7NaGS09o0A8VqL/nfGI
GyXkt0Zc9LOZRADW96O36En5MlBDld5astqLBPWn/fHOpfHQu501kww5USEv0VrfJVvMVm/ql/N6
xj4X434H8viI93G9VTCKvzUI3Pm1PXffgON/HJE/ks//7IT5tFkctrOhHvVVsWcE10kS6q4xtRvZ
2uN9UhOtSbeHzNmhS67PjK7GIUNDJSJ/OIuOEHKkENfnzsWM5v5bpCK/q623JDlr1KDfK5VzHTHL
yUl3wJeVF+hn8KjELNaunoC7EzLrTVpXoiLET6fkvXvmDFIch/o5vYBZbJ5k2JROLxJ7dJCcrN0y
IOjvRd/yWA9Clyz0aMVWT94TfXt7hWsy0LctWozun/5Eu/jtUXCGCmvmztFJxitgbEr7U0Lkspi5
jU2RPanJ131iIg+Qr4yY8qmK+grnnnwD8dRGws0BFtbi6M4yovx5G8cV52skM5hHP5APhqG8/wHj
6d47fc4hMqKkzvtYw6P6+ScRrTKYKDDdHiVnlSq1UNuwxd3GUFsCfDZ7+2HfZ0AQLGBjwq3X3g2X
YycPsHx6uHJKkmCtxkNEMVYioWwokbZ2EYRdHmNil5Ynk/xZoDrjCf06QaAfGjIK7EConN3Sl4M6
PMZYfOKv8rX+qf0BapSAwqRbckWBc3zOvXpBTwAoJNFeydZNzXqJ6hJ5uX+S0w7kFR3O7ABReh6p
A2RRpqg/2u7D6+uMjs2X8FVFAfu0aFwR4wxOdsE+5zHc8i8WOZ925neTPWO9M+lyu/L7VY2GWhH6
+Ki4926KszSW2Td5NcM5Hr8PFdbPSMtatChqOla+YoszHucoroJZZqKSSw4jDNaIX/H4/DyCJAmu
SyR3nFMjd5fQqHoc4OqYs2GlscFkTOilimSPsw+5ksTYhjMf3cUDZo06maSfnQ14jCP7bj0LYEYv
wn7EaZpzZFSwClAzedQKObbwFGmRjpktlu5gCPEQfbcrBDHel7DgPyrPb6H4H2L84NZZb6SiTWId
UQXbsBQLPphJKLArhJQmn1jsEfhvtvgZrtLsZ0oYHnVEFxhEskhxEOI4TkecVzQ4U9GfscJaV4Kf
FMZ7ExE0T7gKWQKcKHUF8jfRtADjfkWLMxfFgNW2fQBalrdhKvqyHGXR2dnbthaNiqvTmvv36Dhj
gZYQ7KhSJFhAXNJYmnrfbWr7tGAVdfzHx0fXoid77a7f6vUWKBbL728gBArnTKYj0CuOOQPSWUEU
BmcIpuXk4xR5sHDqhbISNRFOdPjdnixnRJKjVtdxEEIBVg0DUjQCtBGlI18hH4Ta0ZI+5XS/ZyKg
rWnP54o/zqTM2iYN1B78vRw2h7lTb4b99nkUHyqMjqas19jmg13ZsgY8e+5Gm7op1aBNdb9aohxa
YKkR0iPSy3GhHeBowdn8WrH7z9v4i7yiY4MHVigoyI1qPLJBKJen8zlTdV8zCuxSO5JO1MYzejM8
Baw5RJcg6m8AmOfEQ8/DoJjLI0/kNCNnQj9m/4jesEl355oIJxtNHaWS2RQ65tMJe68+kq1MD6vs
e3PAemcVqR7Wr/8X8LdTZvKaLCcamlYYwWkYyW4uLDqOg/8Vpp4D/0Iq5gIMyr7QJYTy6/6lTWZJ
ruly749W1IPU9tloNOfg9wcsCZiSa/sZuHYip2RKKK+Jce6qXJiXyzk76f5QU7PcZsFy+IhS12Ii
RIpJTftL6ZfTeqn0JsAyThznAb3Q6muyXjbPQB8UcTSZprsmxHmnTZboUT0SSlAJAoKwg3w60H3d
B0wxKI4uxjIaf/BfKwH6+PD/r5LosWZetHq8sIQAiRBd3vT7S4xCITxA7vHBAvAmrRCwgsyZHUx3
jnL3HG1cp1X0GMaEMdFJ/gx93mOMs1hDHNa6il1kPnL1h42OVPVB8uSSDBYz/lDmvYxYtf0Sf7t7
TNo+Py/tgb7mKZqyKeBtRN8z+dRf3yxnbVS17Jpexfeg6uRkduF2j43tqa0wLJi6UezEBW4TKkBY
ccLd6Bl4cHWXtSAk5WRjHRTAyToh6gNPImWfcvyuKXGXqjWSacU1KA1PcJ+llM6J5TSwNGgDhTkd
E9kEwiQwMVNaf02Vu1hL6bN5V3a6H1ukT1jmyhekzoYH1HtGNCwF2d8vUb1l/E1emLDnwkRjsg5c
d77TqcGq9Mu513X/cJgBbqlAwyOZkcjRLXbyyjMLiK0jE7untZcFwAvtXQHTog/gLhXLS+EmKpru
ox8z+MDuYcVvPDmiYfahyRT9tQUmCfrSVY8CypMP2DXr3CXH506SuhSs5xUrX1Chld8sul7XSD3D
1SBz95XK6IuM9oNoO/pkgHtNmrtpJGRDI41A+vRHsbuzrykLA63udYA+uJYpb+abZVE5WCXoFk+X
BWbKBKc+JeDzsasYlz7DckWOd9nKwfgQzZGIBqjXbvNSPIb7KCXPz+1rhLrm1316E4BvFmKzv/Q4
hrMM8xz1HPRW8Qn+eTSjBmtIgEHA0yvamZH/7p01cJmttQ7k0sKO3B6jX576b0y2WWg5VDRNwSrH
0Qu7fRXCVk50gPfN/RRzS7JGovm+dfTlZayt9F77ud9rA0HjjkjPJnT7hi7nPmTneRRgum2OcBy4
1ADNOJQYafU/B+jao7bQ/D85kH+Xw/vysvGkxfdcOCsm+gLOpyixPa7PFXxB6OmvGEP+xEzr/uWg
LQ+ravkVOr0nuPQpKR8nA+bYyYf9TZjZuT3r/gRcjQxtYn6bPBx9haGg068yZ0zj7KtV5Opv96Xs
B6uDM2Y3BDkW+zQ/hmkjQcrQ241NhBHddezoyY0tPWeLj+VTsH1a2iR6+akvoWkALQMXAFYnmCEQ
fMr46HGfomFdJ2aGMJuJNSHcp1TYYNlZbSX5ZugkXUa0uW9+niX3fHzQMac0Oy1b9a0Y5kRvv7PC
Sep93LKj1ZGjfCIn5aM8bfT4TGKYwBRIoF4Sr1uskMt3jUmbbiGlNVVM/yxto8EuAfv7TybqF50K
q69Z+KmLXDlQ/anoLyds4/RnT9W3elkoVgTI39raBDP7tJcWZUCb2r9/blNu4g1Rzk3sB2PWmlkp
+ZLMzvCdnPhLmtn6aoA741Bi7uhsI/vPMnpZ9qJuzKmw+oY49xalUTaPUgsc5zWajZ+SVGbhg6E+
9idWlFgbLD0quSDtPdHdDRX5Kyg8ZESpmqXWmSfJ1xVaVk5g0pmCtXD/NKtPQAar/5TnRf0nIH/m
Ohk02MQynokeA4GsapxxHlIJk28KzlxVaKzQfx53Y2nyZHeSjTFS7KPwBJc8nuONckArMJdkYmEo
ttj/gjYza1OW5HMX+KFJnU2xPT1pduzM5yRFvXBr08ZGRw/NdgKl/JHYe3Q54TqfzFiPFNCtZovL
63mFRXIAka+o6iGRwvyNjIJa6hC3clw/Z44bujHc5zhaPKW2ZaB5M3dTqj7cP43fCeif08C0DQ4C
4Ey8mdTlojOMQAn88sU6ErNKSPOJ4tNnmbGz9STJNTFOAt/nt6RzNDnzZDaXII80FY3W8z/qytrr
dPksgrz6XVK6JfIro1kAOxSTd4GPJFnm4dGbk8PqxJrINh4SF8M25sM8sHUsTgYskIMXGEW+b8BI
KMP/WcLHL0FrPTZK6+oM/3H7Elll36RKboBdNUDBf/e5GwGl44rlASZsllEnkLTf2XeOIHe+cqmf
o6zRA787e5cLmq2br3oz3wz2ebvNfJhs54jsoOIJ6P72s27p8rs28uaUBzjxwF8l36tDsi1IZmNZ
bPIeOK/JcWyWQ5fBGL1YD/undP+0F8jypGb/Peg5p2FmWqQztTIDv9CJXJGLTC62tM8e4NXAYN8n
9nt+ZGQW86rY42oZWELMZaDqsLYushZJ/kpzg338kK8DuyexjZ4mqi0BE44+UyzFCN0B80BvWTPW
5zHL9fR9/zt++zncd3A+JXbnmkUxkwLACbhJieXVtrKmCTuyo/Md25eSfK8M+z7N34O0HE1Oos1I
mmFdcCj5DAsqmdOtnfSP7xwT4i82pH3XVPJhOJ6yWvave89L7fnHR88+nuHlijzbUZR5o4qN92gv
xvY9xBPc62GFZVgFPTwdzI68hEgCDn6ziw7ZVqPJ0nTbTTsjy9SuEEpqnrW8vMfLM12WM8JEU22T
Vu36U7hMRK92Zymo8SlV6umX106murpqn8IZiTtM20uL+5cwG1njWLcAzYnYZeQdgw63ZuVkthes
H4KWw0+pt7CjdodFF6hJRSgQfd0n9itis7BmCK/lfG5g3SGWet7SyuR5VlgGhEy/0B74dPlKMjEL
tbX8+3R+Jzp/CGFCEqvtVNwqR+hyjOtzOY/hkBCWPdbvTYL0qrHTvz8UltrNs4eU/1wIJvA7i3RL
lm8abJJ5gZQn1nqekDLDWWoxWZeO4cBpF61YmjIc49puBGT4hwIH5PYsk661irgArWbs7dg3nqN6
7XPy7o/2gqCZB6u/7CfttdihXoW2mk+oTbuqqai/eOrpv/kQ9fZDCrOc10WODykNom1ja2kEtkI7
c1/P/1xoVpNTK9hr8Dt7OJ7zFe+cuianXu6GBCRfVpuOnb4c5/19s1qtvBPQ7KpdDi026K7/x69K
Uj/bmT8bswLlG57nXJykndQglNM0XcVOZEwq3R7AbFYkKMDokp+Gdn0CftVKDnenC5aaO7Xlmik1
uu3xzepo27iV5QhEfTSSv/QXTwjSpWiawPwxR/1kaVFdtzCicxJscswoHWkYs9ZRgOn7VYw7QUQQ
55MM4woMTCErM/XHpFwFVXksJUlRz7G9drZrcLRykYt8gF/lXfy8biHJgdATq5kN/kxPQdj1dR09
K+YWTQY0ixdqsj9JB0MD+G3uSDSzDcABBOFLrr6ZK3WgOOD+tNSVlR7bgxUIvM1JfcM8+VzFZDkg
CX5MzhXTWFt/Lo7o6XgepH10WXTlXmufu+61QnbvRM2CKuWL0l+IWh0ahcXD3G4GMrzE7cd8ThvM
KM/DgqkDOaX/SP+Ps+9abh1JovwiRMCbVxQMQStRpNwLQrpXhEfBu6/fA83GDAliie3u6Znp6BvB
RFVlZaU5ebIlgRaQgVqtvFMEA1Pii6Ba8hdHz2GqGONQcIyIFzFUdAql8ZTMxRDtxjsLluJiFkL8
LipwGKtUH2pdpEQVzLSwc4/0CNGSp9hbcCl+HdLpB4BQQcKscx4EEVPMoVK1SRnnkn9OUtTwnlQw
8Bvw41Kn/apEo/0awDxtlK9DtuPyjyoDUYYMZnnlm1IC6EqYh4ZkJWApsNSK1MKY2xRNynwNx/yc
aITzdFY+ipoemE1vspKZKBaGzHK2u9VUolld5Mhv2UCGfeDUro4OdE4z6NqXLRcd6n9dJCJO1c4l
GDkUJrrA6HVg+F8tZn+5fx9f0VlzpQmaqALSNGr1xLfyy9qVWFf2z0xI/EOuh+88Udc+iQ0LjPAE
F8gwgUdM9aeDaMSryDCz4zqyvpSvleJIRmVpq9ZbTO/MPJIKamVgMRljNnCZTAx3wvui4vUi7tiw
4zI9GEj2VCusLhXeKs93zS5ICBPr9EWlRsqsJPel6PTmWMmkFpdu171JwbfwmEIINxhZ/Kkb3KPK
lQ59GJwrdCZnTs8Z8RdOOP+RQquPOj2LToVHeM5gpPXoB7V6GTZ6j5KCF5h8bDGOJpE0MrnmrWWW
vMN7Y4QEM/7CXYLfgmr0rYlNsjCPaJsEZ99h3n2Luk9luGIvJULvvZvrGZqqqR4xf4afJPoM2Z0W
olmAXfH/GASt4TtEqBDaqzGWTJj4y7Tr5KJqi+Ac90/aC66PtE3OKDPU/TNTB2DxsYofGRn4wWBV
O39RmoV3dyYyA9EMKizc+MxhMtpkIwImGQrOZ8JzDoBBQ8qBUIXQn9J9oybTb9ocjCLbRi/qPdxV
pjh21Mo9s1V1+u0dImnnMnD7rDI8hMeqINJCEmJ06m7tze3XjTp2ZaGLzi8HYfy6Cu26PgkDPEww
wcNOo0eX1ZvKeHyvZwJkBS8CKgICJimPzC63AvNiqPtq8JNzyG8zzMP4Yl2zDo2c3dCd61owMcGJ
LVacoPtnGpIh170lBMN9ghOTtjEyHMQ8LCpg3NQNdNMiZBshSs+1nWLazZP7AYgXrKvRvtVOfGa9
hWdl5qLeyJuoQCJjyLYbQl7KXjQ8d0BOPt7Ve39mXJAI3x2elIwB4reb2iUpp3hamp7BXulhIPCl
/f7/6E4bvaKJrtxImegK56KrUvaK9NyoTv3cbQSr2mhrJKu9YkUNccPUC3dn1IWpQEFTFQxBAKKF
nyYVgPeoGEHw6dktLpVvddVrQ7ePd24mdASX6JWMcdFXF4AG42zcHDIy573idTbcyCfGZjdFj6rU
Y1lzpyQiuIK5VkRJ0Sb752qJx1dNRc/wJereRLYrBe94aXKvzGIn4dxZXcuaXLOsycNYGkp6Vv60
BeyOzm58fxuFr0x1kN/LmpSNFVPz8QJn8qxwPOHfyuj8x6v0y0RxtZlhnQupFijZ2cdM+QEOhPIe
pU7DWBg77AvbpjSSyGSfhEseDzry2VV08uoV8+xpW0b6DLhQ5zk991Yq4FitLoUGn5A4XSnKe8W8
1qUzlKZaOk2AbMu6h2eCFr0efmJIaP3iLuVK77UPOUo8XuO1gjs9jYezVGj8oG3zsx8YkvRJ051Y
LwQi99YXIpBDQAZB5hFxj+7o1X7FaekyrjbkZ7B96133UgBmEBzZVlr1TvosHx8fz33JQVNB8CbI
YJeC34DMxa04oOGEnmXL/IxkaFPrCkcaxy9sv97LTmkUR+4ooTFbiyL4m3/l3GaWLttoh24vND4A
t1lD9g7+ypT2IgyTNuGCDuvtALYDJZqH9D+Qw63e7NySaE/1KhMXXpx7Tq9x1VdCJ6lJpWtZoDch
dNed+PO39R2+xIMRbzgwzqwrNHZYJlFskJy8SA4Jm9XjTZ87Ym2MJnDvMXdseumzsnEFrq3yszQY
mau3nWpHHVDFmmakX0FFpJIljyX+MjHf7bLMY9EgAOHAG3h7zLEmVG5e95jRZAidRVFXTFNO53hT
veSvNaiKcl0zU4a4rBGnJhdYNdVbkQxH4Gz0YNPLJEXl7SsPkcPlewOeWYxWowJDg3xSxGTwSPnU
/aQZ6QAZqZ0M7LcBqYdd56+KZCV/8yVpmFWemRlik0XmrPvZAwgkR9I5LEwBSdtUibiOD9ShkYqz
L+hsFZO4eAsT4uVWEfVEaD8DarPuq+Zb0UcvHTvRENsX4QdFJkkCaT9JNTC4WYJqaskqRHmnBOC6
cBrAqHiDRSiKUpiy0jrDVzY1Z1DNwr+UkM9+fEi/zXeTQ7pZxUQruTzOZFaSizNa2gPNUAA4UnYC
WLmGbXkZvoGWQAnItdMfzAL3PgbVCUOLU2y3J4q6KkMSDWuetXujl42wWrWprQ1PMbsVGZNmVuES
/ygJB/qkfAZHITMD4c1rMVESheXe9A7in8o1FbrFjET3rWM2hS3Ia1l7VhDU/eShXSQGE7xGml1G
h4izBmblRhYvkWJPEXNn+z7MzKjJiejrg41GCR+/4q8ZSQ9lIkD8tsxNtrC4hvTtk/9d+0au8Ujl
4O+nFthXX1rYzvvezolSjO/hlSUNqlKQC1Uszvw6dHbM+6G2k1yPkUuzWQPknb4uw7XVh58MI3sR
vZqpXdiBtVT+l8Zjmx6rjKYBeJcgQuF+o4Gr78gbxgcxmVqchUN7Uf7Qfb6vHN/iQALhnZKtlWLW
zKEngxXtPV3ZSXa4xwRVpOfPsf5GwHaJkUQsZpCh15Alr5jle15JNm8Fh3AhepxJQarc9ZdOAqO+
oEJUMkpxZpWSpOVlbNeWX9KjZONUI8tfknfv/dzKm6SX86wThMLDznCHwipRrxkn1g6gBVEN33Id
1+L24iHG7OJ6wQLPlGluJE/LkULKyglsBnTjOXr1No10HD7EXauSstTl+mPoHfgd1AijNZWgGvzL
46vOz7x61zstTK56G8ku1B87ra14EnikQ9IZaKB3DzdBDyzU5AzBoZuUSB8uKdfUpBvBGcEpj7/j
/6GbMshk0QwGYr7JCUiohLZJMn7HJv+Sn0vSbVKjGCxeRvS5wXVhx3mPsZOlen1h37KnLjdyJFr2
1V82JNofZZUkiS6tc5s2Zhjprs6UupYTBsxGtTVqTXRoTwxnt8PWJZWRGM3e4/X6O3xuYETWkeEq
C2uacd9xtooATAHQFLzyW4q+um9c28daogTluW8Nv4PzeJGpRtQ0XtX8lmVzEubMvlD+cdQMqfCh
kFNQNSRfJieqsk0iBZILXRZNN9br167zdeXT33jNi7zE6DpTbRqlKUhTqwialV/bd7XGXOQByWHC
8uwju1P++BVvydWuoG8ABonZagj/SE2gV4IdYGJBTdKYX/AoZq/u1QdMcnGhX/stS6PyLEZODJAo
3G6nihy13HQLVmIm7Xe71olVkoe08AUVa2XXO+YQngaL/TqAOkgmyaoaW9mQ8avGtn3yVoPKJ3EQ
q+kxSUllfmV6bl1iZ4XJCXiqiGctRVUzEcHNQUwuEDoGhT4Rx4+LHC5bJaGoy93x8S29J4zCS6Yg
vYiAAL0pd7dUTmWkPSvvV6PD8iOXTrG0kg5JBP5V5Sz3m7y2mcxSwCTEADGxyyvkac2q++jAi9jb
bHB4/EEzGZvxgxTEdPgcVGzGTN+1+qle3DcyTl/BE177+85q4ffBa6owA5TZDhjhI7FE1QDi0Rn3
KSbS33idLgE453QQoSVYGWXcOzAr334F0MpylksVdBCc/XVuuf7rQP+4JQAGbrcQp8zJQh+toijj
uGBxmrvMsyhqW9mvzsBjV3/gyDDIcCNZiPoDMt8L28vPeAzqiEwFSEWBUzuJAX2lbDo65NVZaDcq
965eGHAOKwrIf/TIswWpJKpn5mW05qOF9MpcPMhdi57ca07OkixIs+pc/OG+I0EgQm+IEqGVCvKo
gJR6LRr0RZbsbl+KAUmBMqDFRl0KtGdKwECEXW3B5NLTtKUYalxWZ0wWdk7hiwQz96HYLyqSxQfF
4Beu2KxBvZY3uceNmHkZy0Gey64xbDDidzlmzGYhKi7PVeuoNeEineWI0qyUk9YsWNNZz0vjhBF3
//uATE5cEwaXMlVdnesEBZVsk4mmmBO322WVZBZaSEoObQC57sqnBV0bf3nqnV5Lnhx4n9YyV6LF
6ByWrV6ncIqVhCSD6bGoBP5EpTFUX2n+J+lfynrDa47XvyUV6T4ef8Y9A8xYCoSHLMCmsKzw6zBd
WZSI8zspVrABPZzgJ7CgiwafknzXh7p2zj4v6v5ZQg0nsDhylpxko5qhWevlSnL4pSswrvhuR1Bm
E5EJHlkrx9t59Sl+FNRCTmHSm+iz3zW5iTSjOmZG+hbDNIcvhm4i0VF8ErxzB7U1aLZ6vBm/3t/d
F4B1FAkCFa+7MjkTfhy7zpdJeebeqSk9tUgIVnysi6zJBhvEKYA4lTbwwmVn9Rtwi9hujJJ8+FMh
2loXBepgwTsG7u58j0gdUQIb8MGmfX78lXMWETm9/37k5IZmbs5roYRtKqje5yTA65ps8gxlWo/A
a3ws7L61atQPjcfkA1DZ41gm7pXEJZhvWhZ4AgkIsmTdGdAvgEDT6N+jU+/4JlJ/C/Wq2ZtxJXKi
B7WSRmCvKstzFSGbiMDVd/dpaITKQjAwU0C8XdsYLFwpXFGHFLPHf9emgWok29ZoixMMZO1N9EU4
YC7dCiA6i80UlNKP93X2EEdE729LO4ghb0XHadwoWd2UZ3XNHVovJsUAKWF9iJWFB3R8jO90+krS
5AC5oc202IekKgWRfJsykuWV+dvj5cyUccat/N96JmfmCSHXiCBTOyOldma+5UuYr1JgOIStnOos
dfxd6S4kE2c8QHDVixwnc5rEYy7H7RbWbeCJSiOBnrryzRC2Mco+JGFBR34D0sn23UiZmITa7dQA
JFnluV33RDTrn3zkws6MepWblRE/eRvhu0NSjiOs1ZAA/yuQ1mlM1unQB9vto5clhPyM6kBrQOg7
VstU9ODdrlsrJGRuQ6Y8x+1boGDUdvPcoC01sATE0G3T/ZttvhI30Z828ON8YNzynKc/NcVwFfU7
i4KF6zB7liIagsbjlDFn5XZN8MDDocJo3nOtkci9JAK6KaIlQPCcEE5V8bKwHBL80uQoM66rmT4M
67Pnmp6IibkVyM6X2spmFQawH7RzofzCq9M3hClkkYGnWJ8LI3Y6gzPEHx8cpAPaUgu0SZqqE5DE
UQ+Rg5DRP4JlHPSGRDgAWmGKK94o9MvjuzmD/AHEH3l+FqkGVHmneTCtdVUtp7Q+c6me2/mZ+2Zr
wzM1UloVclwKQVIaDcciCxoPQ9pu0HilWCLZNGgM6/R8Ey899HMafP1Bk9NWokGrUzGtzwp3DGRC
4w3TroMoMNRQ90RPBxwN6QwrUXVeaNfDO2/LGLbxKvcLpnHuAcAAIw1tcSiAyHeBTMd1hdo0RX3e
JCi0gzvMaQ7DSjn2hx7d0Eiux2aiN1sjW3O7YuEZn7HLN7JHbb16fFwhV5uIxal0KKoP3K7q6MLb
Perz1HRhZNIIdMP0EkWZ2OR+EMssGer6LCQAmnW7Ktu49Soun0TXWlCx0Qhci9JGHA56GFHjAIoP
/3C7mKDhVKUWvfbstUb1DjgTIFk2gBUpyB93aOTstx7YaFTSGisUFh8Lv8s7of4gom8DyCSgSFVl
ilodOioOWZw3Jxo67wOuWPXtHkD23W7pwmswVdxfSTKqhBjKghzQdMpnE9cujUO+PtWxzrfJOmvZ
nR9ikphfPYe9A+TswsZOleQ/AkFWOMJm0Lw3MVlywPJhVaj1ieGRD0bfYCOWC/Z9VsSIG0fpHZic
KSgHo8TjNNKC5hQnqPTyPppf/qFx/10Emg8BP5I0FMInIZ6s+UyaBEVz4gbZYrSnXIh0z8sX1nFX
dhjFAEKCoxn7HFlNuNXBWq65ZhjFFIZsF1vVVtfqun1V196KM1KDMRUzwEyb3OGIZlMn29eOv+L1
FvZuQSGnD834JUDLiayIshhYvycL5ga1HOAsNScUWoIVIioVdAR6wmBc0sZnV+yWp079TTclqh//
XLSqIS+DIRZIzOA7JpvAxqFaaFF3klFJCMx+RzEdPtzXx0h8kcqTWDsNv5P5Jyk1wz2Y9hbkT00O
Vq4CW4X0qIBHHLOLJuK1zM9DmnenIPBJzgD3qJ5RjSpFp1QWIldhPM9bmzPKEtDYARwH8KGT81Zb
kWk9r4YshdXxtGrhs9jsRBTrGPQ0w56j+qU0iREigpMVOxF90lR/3dKUhULvize/XEfZa1tuYvS6
C5uIs2lquqGeVUTm1oDhvnDVWqYmFwHtmItLb8+9ybz9/MlJSYXbMoWCraoUh0cPLKej4ucdI+0S
R7om6LFG4s9/ox0cQLUiwBRQ0IliBr7oRr7fdKdINapyVZpCvck2zZoXzeyNci89eJI0p4n20kcN
dOC/kY4pMwiu4YloU8cVvf6Vwg5Vd6qLo9jVpED/ce/quM66C9ijwOl8tkrVAnkYhwlNjhLavnJq
t/Ad48be6o2GXmg8ibAS8DbFiY7KQMwgsOzYE5tFDMl4MYGv2acLRmCMPm6kAMEBoDUY/1n0iaAK
eXsTcsozfYeW7FOsRroQ7/reatknLjQfb+pdry5uG+SgBv8rB1b8Vg7UyI0C/PGpO2gvtNDLdeeU
BOXgk7tVGb3w9GadbLcfrdNv/HXALdj2uxfxV7yChxdAqjFleiu+URpM1qMQL229bhe0ZhZ8NBzK
idwIyB0WVntXPvxdrQgvFvZVEoHgvBXX13KHaATiuOyUcyslX5WpmQiYwxTqQamQashWPoYol0m2
C+v6K8jLL8y/ImFv50tmfvaEgZuUZSgSAvnJzgtDlFJu/JauAHlxF9tDuCuYp0hYXPW4iVNdAjxS
kHn02cG8TzZ5kHIRhdOAO0mlKfbP6UlMicockyM/1vd9xDBFb3j1oWM4HSAmI4qSBZd97pjRiATs
DI9cBegEbvddVt1MabOYO8XtZdDsKn7ma4hkwT4fn6ScXXB77rKS4zljX1U0hWDOgHz3jNE+jTpX
YUE0CD4U/XWDCTafh4NzchpQU2/fagNgb/3FRxPl6vn18ZWaO9dr2ZPdToSS1zx/vLndvi5fi00O
0H812I+l3OHzfpeoSoC1wbkba0y3W1qHSdBWSsqddlgb2CFFG3EOxtvpFiU2yP5tOwJDtHPi9Mgc
dLDZnQUTf3+NXfe9flmkELoLXP/zQfChwOqDo56ioxrFDeNcdtmT0YBSmZLT5+7z/X0XkYHUVmvn
Rrwv7M3q5WW/fwbb1tvj/bgrPIziYcMwlVRTMfrwrmu2BRi5i0rupJRmeU5A1xDLBRGQfw/THOMO
BZ2HB/ncDB+Jkq61pwXxc3dMASIPjyLI2u44uJK+8eBaFtxJQEozBry7WBV+DLzSs9Z8dm2CRuVz
x0tmJWFYYWQI7SlPxklojz9jtBnTmz5yx/KwboIIYMCtUihoS4p8seNOvGzR2MxbVLW/slc+spr2
HMCZeSzutyQ/lQcoPowYWihRzZvYsKKW1DKLOO4k033EYQqqPXQaXuM95sNXLToABmklxEbnWppr
lNk5fBUx8U6O7E4+CYkue1tZIh2GD4WDyTYE8+GS4hvYrtih3W4oU71PzGxp8N9dzWhUFTiXOCxY
JMTv/O0u9V0FZo8CVwe+gv8+bAIUxcQVB4atlwuYEB/v0YxiKKgEApc8Tv+9I1AB7i2KGcykPQnv
QKaDg/rn8e/PHPnN70+OYJC9PBWCChzqf5H+kNCr6zQbVbJXj8XceeZjDfV/y5j6IxpKK2HTYxmf
iEGM3qgX7u/CNk2BNYnSe3nO4Pc5wzW0Hffx+PPvCnU485vvn5x5JfUNKzf4/ZEfUsF/2724bhzd
DwhdkDXzANyImgQWmtBmSqZBlLv7DkxpFz4/XsvSVo0O6lXmJwtcSejH3+cvvoVa/WKfzZKA8c+v
BAR9VNfSqFKRjn40fdiqaDcy6i367i8j78AyK9yCEv9Stl5JHFw/bYFdEzF+qMSUN00/cDoiMIBD
/gBLZ/ZWt19dlkBUM07JzTmNKn8lFC2KQpEkWCaGV8iE+Vqpx7+PT2ruUYKNQXoJ6UFETNMYM2Lk
MurG4Vk7dpe+cISuG71+CjFEbtMuVL1mLuiNqIlWhEHQKWLaY5TbR7RRTDHQ+c0S0eqSjIliaA2y
Fb4AGWxOSqL7+3ppw8YHavKgqIiuEBCg8wUx+eTu+LHCVkzMjaoHRB0BaMAGRW2vL8m5i57HFrIr
OZPdwiQIXmTwjJ48lK3FL8dzBDt6AoR2v8TyMP7SoxVN9oyJMrdIA6wIbPzuQig6ex5Xq5j4gAiQ
JBqF+O2k1IGNbbeL+aClfZrcEZFKRVaO85ROmOt6BHRctAT0FaTHpcs4YwFuDmS8rFeXUQasvRh8
CNp4R+s7IoLZGgvO0cx9vxExfsKVCE9Ct0LIgNtfXu+8jWs0ZuuwC8/kjO2/ljEFWIVgR5VDUCGe
gmNtx6+asTSWc1YAXGxQDcHHVqZurhJ6vAtgFdwJnTM8AJ8fW6yln58EyJhZlFExwc+Xl/CJ2kOP
0eiPJcx5X8Ce/W8Fk5dYdTm+cmEAxoZ9qkOrjp3+s9bsl1W8cOBLi5kYE6WnadMh03kyJGRPakJP
C0uZvR0YMIvKI/pB7pI0cZT4Tc2Bzx4crlQP9J/S4Bfnus28xmPy+79CJkdSpX3exC2E+EZmav84
jTgawqtfn5wGq+RS3tf4dYpImScW6HYkDKla8oLvCvzwv27kTM7CC4MmKlPwuxuYCvz8mjqSxa24
dpEMedaOXK1nYtjbQWhhtLCe0XdJMBH+lNnGwrHPmt0rGROTjvNgaRBiLa+vSMsD+QF/BbO8K0/n
t8/Pz0tQ1Tts33TvRj2/MlyaHFRuh9f9FKycnXIk5xfMSNq8743t+fJ4abMm8mplE3NPh6xog0iD
a/kcW6KzHcDhtrScpd2bWHrRj2ioVlhN6JR6sF1fnh+vYc7Vv1G1iZ3v0ZaMMbo4nt3G26fO6XSs
wPegL4iZVzQN5GeghuSBw789lCFS06KSpHEyaYruyB80xpzpEsvenBBOQlkNjzxY5abougYsI6FK
fRDrEtXuTQ6REVgA9GLBj5gzlNdippcmQ4dZX2MigmoHK8TqtrcAPJ7Tq2sBkxvjlp7CVAMEAAVz
yc/8+59w3S9dyzlrfC1kck1c2lZ9x0IIG2MeY6kLz9SRD9zaM8oV/Rfv/LWsyUUJc3AdyR1k8Ta3
dVfUWXLn548ENUAFtTAgLyZWH7xHYHXuMN9j0NBHqotOOMAnWrgpc+oF4gsJGURkcLTf9rwrw1LJ
TRgVriAgAnoXjOIt3SAbQzKCnCis2AZjUV//jUTkXFRgz5F+n+b7B9brK4qxCqdApzvdW9PO7tbN
nqyAPHyWjL+MVZPusHRadzMwRgsKpp7/ip2oRk/d0GVCVcAsCkNi9fAlResb2O2MyzP43S4XdB7i
P+VKBTZVAqfZknf7m42dRgHXHzDRFxYzURuF4gOw04OFJ/D1tTKinWLqT0/HI7d/ufimb15Wfx/v
Nz8+33dyR4gKumbHrpPJzU4bt03YLByfQ0hGb2VylsGZm4Gaeb0nJofjdk8h6nXAEOuLq56L5n5B
Kv9X+uTaSw0fhBUP6a+vkL6xuIi4jux49scabXIv4LwNjNReArjN+hrXYienjakWXCWXEOuCFkz9
m64xsHSc4PJ4b2cvz9XWTo60CzKR9QpIYWXjMLKQdjrCSM5fcGJncwjXq5m8l0pZ1UzcQE65Bici
1Xftsd5JsQFs1fPfBRsqzj3O18Imr1pURRUjxRAm7sZEWRvrwsp90o7fYBj7bM3wzTXgro8d3x1W
3GwS+YlyIwdzRoIMQ5wqnXlKf0AB6hkvl/X564xSw8LDK42u4p1Oo/6KMjAKPJI8MY2V28pSpLb/
cfHe32NHQZJK0VV75APtVuNRnBxHfOo5QNBZEiWm/udPBLJyjAEuVplZAW5ZGqGpQv3Xq7+XMaHl
WSm5ZPbl8nfR5s0bHyT/AWmQgOiYgnAE3otpnyAJVJr8c7btMAznRG3f8t8KxyrtUvcc909qC2Qd
HMCvaFADLdvOY2W9w2H/WsCrj5hoUdglNBpifIRwiLcCmlnjl2QXnbVdDmme5W/ypyVqxdG23J0T
QAqoOaLbDSHSrYeUt0ohZPmAlG7WZGQkhiJwpLKFazjr7gmcwMIHwzgq0AHeislalaKJL8fkqHc0
vzqD04qAZxgAV5kLmjfriF+LmhgWvmUEOVGoeAJEbXCkt9TxCZfb2udFCQHC5HXQ7FxUyzPkBeqj
Of/pWvDE1jQqCFmFIRNPxTYwcfuIjIaBJYN2D4TDBC48UjzAaRoLLNQkRivKMAD2SBlOWZnrUv8W
Vi99aOeiZL91MaDJXKGL6VLJamZpaBdC/RsAPPz/FLqbdmIfNlXDnjaaZJa2+we0QfSwxNA98xLd
SJnYtVissoZH3HYKpYv3xdSkwZSXwYq7v/3fCnQVir9YZbp/enHbx14UsBZLEq9MblyUNLEiIBw9
ZRg34saCpQ2vpY9aO9rtvJRkTfECsHUpElc6+7y1cN/vF3wrfbLgrMrrLm+49sQ2xoDuh7wSLJcG
eiY6WSUSWVkVEb8BJdOC3PsHBHJVCVRmAtgYWXHicLRxX6u9SgFL6q24WTNKqQ90AGozM8Vo7/eX
QrNCD/Rh3UaSMLNDU46A8toVJW7zt6oX3rMZVwCfAxLAsaMYONbft+TKwxU9j1cirehOyp9SfB6K
53xYUeazucgNaBde8IbWqyV6yBkzcSt0sgeBCL+XEwHNYtjKVLnSLGq96ba5guGU4arv35kKNEGO
SttvavThoeVAS8gE+pB+9eKuSs8LZzI+iLeG+PZ7JhaSzZs2gPZ3pyE3+nSjRHgYqSmnaPZ89rin
XudDaizipH59y3uxIKkBfQJSTNPWyyFuac41bXdi17xHFPGolJ3t8ZJdZp+h+iEoVi4n+zAGJ/+L
hn7Eju6y0okGR2h2QkyS/KnjWr3yT0Jvy+JBDfIF12pc96MPnJxT46OlrWSBAAxb4T3TGN8Oan/D
pPywcBvvGoGBjIUa/m8rJiegRL3PgM6zO3nFa+S+KOB7RhYUffhRZjHySUHzYG8IgD1hC5J1kRPe
3THlMeSei/iF4y3W+1jQiTnrpADGh4YJFMPRsHb7akrBkKmCx3UnLQ7UzkyTLCKeGIlfWq8OVirl
PxWw4YdCyl2T5boNEwIliTL2VxuryUIScrRFV+eANgfw5o8dFSCSw6i7X5TB9SX1S78saFFt49iS
8tVnH9nuqkQfjGgG/zAn/CsL/YrAzQCIBEjxdN0YNNn1blVvI5bRY04jWqqRxBK9fkG5RuWZLAr2
D5AQEJCOGZzJY+p2JZpSOL7eVnXz6ql9YmkaIywI0Wa2Dpy3MnYQOze2Hd8eYz3SCXh1OWwLiTIN
kYU+RtdB2ojfsRtnlSGFTCrsOwz5izcheleOmuCrmh01cqzsqEvRxqIWgjrooobRbniNOvmvUGVS
ZrqSEnyqUsidqMtyoBnqtAo9+2Ut7oW2jWojZ7j8mBQpulurjGqvtPOFC+1p/keq+OEAIHF0SiO+
eI6rnjFjz8V0E1ERspeG7xpBrwUaUyMb6vYY9nVyQE8SGB1DRWNqsxHa/A+f0ug76d3gFLp+nOpS
mtFnNxrEmGSDJO+EjM19s29AMkDyIvDf/YhnUWNrUElGG33bW/xQNpoNRFwMItWGRsFJpKlPAafU
+l0hFoxo+QHPrIHLEb5lN2TBWUwrgQUfaxA/NwkzpPs0YDCEZmB7rzJ9JBXBUJCAbNhjg+h9UBr6
2Sql4oRs3r/DDkag2AjrlBIhLdSvNIzj3CwT2oC3E8j/wIwxq+vFy/mGRWsqet6MROLykFRViqc5
9qsy0fOal88gcuxqs0xDCnwrGue+/IBK0aruenQLuDUoeBs2zBNwtuYVNbQSAa8Z5aHm6mBTaj+C
1KODU2PvZF1qWsx96TsvWcJuToPF8S6hy3Wcu4lh1SBfHG3M1b0N+NAv+bZrtyBKTjvC9Q0tkWmV
W99iB62NDRdG41gXFOxgSawFLxWtlAAbImAiblNTHAWXaw1md/Rc8uVmMbBDSgQySR4DUoDJ5EDu
iF2RRNngM1ltzBhsuxHJ5CAB0C1Sqp0aKUgcBT1oBogrKCONER6jHVjtErPIhvxP7Q5FbmjcUP0w
mZdGRtqoAbhkWzAJjshsf4P2RhjkIEmYFVfHSW2hib/o7EorgFAU4rhLdeA3lWNXtixrML3kgUC9
G3rMBJdKb8h0EOUpaKgvCrVf8PrHyzsxIWgsQnZ57I0BrdzEhIR9k/mp3LfbVs5I1dqy4FtN/sPE
S2DjaY5hPElQoCAhx4E+URSmIar6f0h7ryW5jaZr94oQAW9OgTZjMBwORX+CoIX3Hlf/P8W949U0
GtEI6pPEE05oElWVlZVm5UqJQlkvh5NvJ6HybpHMyXWc1jxBDiXzNtSAcfupS9y6sAmy4UU69IEl
nUprrmlndOA41etkrxlgw4LCJWCQ94axD+dt5cJO2pSanZ5PvkZ22tMsRvhlpvn79kO48ldZOZEp
20sLKO1HsHRd6vDU923Zx/rim5ZxYhSqF1ndQ9+aZD/mX4zo3THYW+JEXwXeqOlY6hrDvizmoJdL
KPslyODnPtAZmVOhvHkzD2/LfLE8jQH0x9trvNYjniBRpiASoflo/UhkdmuN7SQtflwlztHo+/yO
97Z/4DkvDyUNMTtBgHhDL/VWyOPIiCEZ7GGt9HZop5JDjWQ/SmLLC0O9enIGaaAKO0g7gd0qevxz
fHRwyDImmk4ZeeXCWSMJukZNZF82gvneMItvameP5ymGekEPluVNYSqdlylSfbq9pxtXRtCg0w3K
Cy+y5yIAe2X8ZIk5ZaWqLf401Z5Tq0fZHu7G3nmhK9ybdfgup/dDB/pVu4/LlplgC6O3qmAPDLbO
LIsdENS7VJqo+pPnXX0HPmfrDF2h+NDzy95Q4l651mgOjMsooEBgciCk/I3pYSohiF9iMjHJQHNk
3Kf8L1Po5uPwq44t3euVrnjMe1l6kuVl+dCNLQ3YUd4cKEZk90UzOXdFHVX/UJDu3LmYg1ORJ/Ub
Oyy7f25v7vXNZ02CAkpzcGpoP1ztbRWrVav2sq9N85tKrT91lab/vZKaqKnDthGeUGi5lFHNccPo
mWXyl7DrnlQmSh3Q5/i7pfbO3e3lXN8HkF/kAhTwn2RV1j0WuTbEZaRVql+mte46RjfftfmSe/rU
TTv3YUsUeTCSafBn8WKsd64wy2TCe/BJppij1wZnoMe3V3PtcrJloppCR7BAW6/MMuPyIhHraH4j
x/Wj2rW0aw6G+a4A+f6IRwC+tzchw5zM0HOWmbnxt+WvY3o0XnwArXHiP5iMVsmwxskaQ6Nq5SvT
yUjH2Q0c5j2k3yVdPzjzsYXURl/gf5HH0xCWXjHf/5cPgKadpCbJTUacX6qOnduak5tiB/T80E/h
kZG2XibXD5a+fFTkD7VS3xeW5ieS/SyPrTvE7Y5F3zhmXC/CN+RbYkD45RfUPfLnQcHslfnwoVH0
8iGxMluH6iIgS3d7vRsHLrwDWuXEddH+pDteWbpRs5Iu0TvZz2WtKXHRF6Z+Dbp+stJ2/DhKcXBs
1SE9FRb1JW0htXBb/vXzRVuupuFHiJE5oMwvF2tHkxSgTTKcw4rzaMzxcETLW3xaM/taFNJfdukK
/VL/EPoolCht2Bsu5QWKJC+1Y8h+XCTmnaUUxUMY2NnJDtXhbZYG+RspGMlHlFa9l2AWS7l8Odlf
9lnVScQKztBL0WoW2KM9sNRMjbygdF7mZP5YCqrPfqRHyXmJyuh9m9Bbru9l7q5fUiHatgknxYO2
fkkhw4gmG/Yvv5YL4RSQj/tSJr5upi5wZi9uz7dPdZ1tFtt8IVDo+Cu10mJmlus9Ap16dKX6S2qn
p1bLn5mj6ELM9hBH8UNRQ6k/WsqO7I3rAxONyfniixEQqJeilzTTIlOqVd/M7fygpqFClWjI0Woj
3RF1/ZTpuqWbdF+LMjtZh0tRM42sQOcL1T8x+mTHmVynlcQWvv7l6zcsruhnI+JX/aksCcLdYuof
7MJ8WoLspxy3bzraEqW0vq/q+N24REf1+zgOnxKnhSVKOgYpvUAyMOvkt1pDJTuab28f8cbF1XHd
8cqE08kTeLl2ezatKpk61Tc0emfN0ovrr0kxeilUR7clCZO/ujcXkla61C9hHhQjkqzoWElQ/VCG
jLLHD7el7K1ndTsBfZkMBRxVP02Hgzw8dWZ3Coz7ytmbKbUpiJwhFp6SDCTzlxsHO57TTkGj+kXr
vBmbr0lXnezRoCtyBzS+JYgHlMkesJrQH7hyF4xkmmiPtlU/S7JDYX4rK/NO08ajlFo7urp1Dwgt
ieWo3ILrXhlVJ7Dg2tFDzTeSrrgLrfwDfsQeQfeGa8CoHdYDHQGMZMwFu9w4BcC9Emap4mttEHqj
3Y/3baaEi9uYas9gdGM5moxNumtsMWSF0cbHGTcU/lin++Do1rCzvdeLpqQlLDm1at7NtR/bRZI+
RE0q+22rLu7QLu2ZIlR6uK2W19aM0cQMViC6gwoeYsXLRaepxevJQfr5kNwvZvDUdf19aO54ltfv
Aw4splJjeANZiTX7TTfnUipHi+KnKqxmjDuuK4Ms3vLILLJvcIq9aHsEotfKSdmMcXlQ3DNgAft5
ua5cd0ZnIH/t60WxvCjQrx/SIjAfbLNffGk09/h9Nk6L6ryGY0cNlFWubp1Ewsculwa3rlOLx6g0
meViRvRE3z6uazEmZTFicTFSB2TOyp1JGgrIsTzpfpnrDDfS0/Y8luHf3zeAY7jpQF2prKIXl5uX
SU06RC1SIj0HzzSR0Sn73N651deqhxTBq4mNErQmq/u2WHkRTJ2m+/YU1D6hI9xAOK0vddvugdWu
TTxqjDQxUIt2mrVX1ubKEidZYvhS1SVno8p5seRCvsszVTtTQp4/RlK/93pvrU907vHOkmWHMOty
F2khDvKi7Aw/bnS6J6M+SZh0S4ZZd/W2DI2/Vg1a4GF0xuZjJAluLsWVxdxXy1gb/pLXhmcPS3/q
226PFGZrUWJQCqEo+YIrxhanSoelpr/At8LCLZdnJ4XhJFF3rNLWeRG9Q67BVVLVdat9rsOAqXa5
6cd2zBCBQc/uzUwb7+ygjO6cjmIABEbh8fbd2lgajQWCjJOKkkEn8GoDdXManF43/NSshoMdRVSZ
07FyZ8XpdkRt+K+gJATdJKsTFCKrw9JmI230wDH82rayc5nP0iNMOOadqTS931tNeF9kUX83S6bm
6aOaPObTrOxiNsQNu/R8mCQqQxWmk8iEnWx1A+NpCOUhKEzfkQuigumh08OjXnwxM5jzFLdUYFg2
qVy4Wv6PtRs0bO037zmkSVAYkHcQP3/lw1eNI4fBIht+lFo08bbRdNAjppLhe1c7+70pilibWiEE
s8Qol6LCSbKkvrdN3zZprn80tHYa3yZznDFpXRombacmeW2lGedCQlyHNsnUrTUWJs+yqNYZROBL
JZOYm8xqf1VTIO9EB9eLElLwDgxqhfgsK4+yXUwJ6yqbvtrYzTd1cLRTplHucuO03cNCbK4IP0+F
OwUTuiY6Ly2AfZkEP6TTRSNco1o7MoCRebT6zqOwKQhSC4q5MHnBwnB5UkptG0U7cFI81sXHLLDy
O0bFVzuUEmvmEoIf8boJcrI/6A57BQNsEwo+pRkHvhE65Wenyh0XsnHpuRmb4aEfDfkxnBbloZik
+ZjAO39KEzk/t3nev6uV7F5PksyT04CxykkdnG1p0L/KwB8/JdVcPVvRaB6Gpkt/WpQWd8z8xqkz
RZO2UI4C4rP1PERrbAj94zbwrTwMvDIknWrmxj9GtguJv84ncDn/zBMELkleYeV199ZEBdZQA7/j
+WJujBxFn03eaihJCyn+UZdm/Z7xqTXTZcwhYtJkOpYfh9RQ9pa8xh+K08JBxR1GIyiJr4s5ZabC
n5dEth/YSXKoEnl630iR0x3sMD3ViRXcDUzfPqQ5bl0Ds9Gxm4M3ce40z2M0pk9Zan/Um0R7zDD8
O2HqxnHgvuCP0aOLwq4nrslKPzhdH9q+3ZvzezOkLFnmYfWykGzZuRrXjyLRHFMemd4LkRFNfJdX
o+tFlquo0qfRyT0z/6HRM9T09LoyQ/Fvh16x5Q6dx1AUQd0HOnLNJDlrYdsbpZU/lfYb02lcZYHH
6uvfPrii5EB2kCw6dmqdDGYpVNdS6MyXgspsPik/dVjUPDMkZ3Vb0lU0QDsw9UlaIbg38CisTKWW
OoUWhWX2FPCYPmdpLFKvkeVlgZE8cHWG02154vm+eFgFEAWCJQ6M6iC27PKoIjGru6e6/lTksv7P
TJrlMOg93fDR+GsJOgN0SrcclEhz3qnyVOxIv4q2kI7jTqIb+0B1YrXavg46remG8mlIQ/0pKaBC
qtRpOrdR9yuVovi5jOTGi5xU+ef2sq80VAjG0RXIIN6Kde1O63MtXHKnfAI96CyupoVM8ZKCIITH
HNaR6ZQvXfMrqab5b28hgjFQZJqJ9aj7rExVzFCMoVCi6qlfCnAmeJRH1Cl27Wzsdl7da9dNyILF
FZgiFhjY0eXZJkYBqZsGx5NRj8GhaCrH7ybcNKVUlLdLJEe/bQD3D0E3gU6zwlh9qzhTcXd7p9cw
QXwKvkJMY6CIKCbtiaN45TyNdhgBZaiqp0VpzH90CdiKbEwCvWAx7VdlClcyzsVJhuTzn9zojdGN
IRp7mcsucxcnNR+A6lunLnC+q+FSnBYHmgSzYRZY2lXfbn/rlYn886lUHCi8kGhbW+8qHgynipvq
KQ0S/ZgxlLrAyz5Xha19vy3pynlAEnaYaia4QWruq+iYsk+qmBI4uMVR4kNtDvDbylO+Y4fF9bm8
3OJ2id49oKqiDHi59bHdBnVs1hoV0KBLD/VQqGR/GzN/6Vo5GT2z6Izp/vbKrvcQBgj4qIQDK9Ia
K9tPLD5n3GrTr/UlXP4p6pRBMwX4ovq5mkpmef2tOJ2ysIxmcZ+vSb+MXhuXrs9sPx17gFYWVVv7
CVZo2XBjOQrbv0ZrCPgZN0pM6OMVW+e6Kr1pa2m2LT9UU2afBbKdDKcC8s5wxzO/3kdIewTLEowu
AtO7uryozNKkRWz7ExA/j3aLKHaBiqX/jEFk7BFLX6vjpbDVK0AGLzIKqJ38HnyPS0QFx+mU2H9t
7QndAPGREgJ9Azj4Uh3ttoyWfJAsP64H9awtDaOd0aLBjXUA4+PIZAfT6OhhbTQz3QEZXRt83FAy
XlR+cBZwqS9lt0EyN6MROf5iT4dqCB7jKQYd0L5fBuVcS+9va+XGfsINBj0ahOs06a5zlWE3l2OC
h+j3dTZb7mzImeR1tpk6O+7ClZbAfkWMA40qIEyRMrpclm7XCjFIVfqymd7FFu+12ivS0VH36mZ7
glYvtVnbWlAYJQP4zIHRF7/L8cWq4p234mrbWA0RomzAN0lZ4E8PzKunIgjmNoqDqQQ21CWnpCzf
F3Kf72R4N4X8gVuROKexWfz8lZAmkjIpsBkl2A8xQEYj7OM3clgUxY7x3ZQDf+3/NxCe2euXcgwn
I2Xk2KU/hXFwP+aM4qGuvMcavNZrXnV0GjcGUBd9COsaX9TltqAnMx7N2atoPOz7xA2SY2PN5yn8
S9OOLGB6EK+pgrMdbP/likZztozKCIzHTH5rd5NXH6yuO9y+OVfuwh8hpij4OSRAgJFcCpmzWWQq
HPNRTkwJDGuUfFx0q/g4EBI91LMTfu6IVR8WMHrnUFtiz9Za/ZPcm+GLOTXM4pPswm30sH0oqqzx
plz/UZaOxty8RA/NHYdh7b+Kj6XrguD8Dx3/OsQlvgsSeynMx/CjVR1Pxlk5Dk/Dl9tbsu6sAwBC
bYpMAxNZKUiQn73ckkpb5sbOM/sRcF/uBXpR0n/pSB41n+ZMRXA6FHPDnIWptg+JHadvzJYWBKkz
i5CUYB88lKpdHwOrjN5YbRs8WVJcvm/ksnuX5XZ1GOdROi9LFCSHpg3lQ9cpTu+acy94NC3w3W6k
gOjdsVxr34RFwWBoAS0D80nedGVQAFfny7SY9qOezQSGZ0Vt76X+a0p+4/b27Qla+Z+VPIPraC37
cVgegTYwb1Vz8/g5HT7+Bzk8o2QIyWpT1Lw8pUUtui7WkWMZsyst5tEp4q+VXh+nxTrdFrVx6QkP
/xW1Mi2z2ZdyHtn2Y+f0b4Pc/GjVp25+6gzZVdVxx17uCVsdlGRBk6bCJPiYsqzw8CQ17+66PbaM
rUNyeBAhGyBSIE11uXlq1sfaAOobluml8EYtL+7bsrHv7Ll/o1uzsnNWa9sslA/4h0W/vOioXJOg
y4MWBUqJuLFxJjc1i/7QqHGxo3nr1iAiCEYB4cApFn1xUFusVCIl55U4Vh35oxpXzCAywoCZOVE3
fGrDwWKQjTWq39qxFbZ0zqLJm1raZzx5UrvZS0unf9/bchEdmhAKb5e8uhZq7lymuuZq4bx8H8w8
ezELhmQfi1RXA9ynUFN+yFXDvAx57pvRPlD0IZyN1bDeq4pdGT9ToSRGty8mSSBDVxcr1/RpMRJD
egTCX38YLNe8YwKZlDD9aWcjryJZNhIPF6J00f9hka64VI+qNZPCtvvQh8qyO9Vvarf4Lppf8+dq
7/25Ug3AvBQuVVJlBN9XcGxl7uPAUqbQdxIwOYP9AqL/Tm8YsyoXktspX4ea6S5aQmUs/7TwVwnX
Xe+H4yztYTevbt7lp1irVeeka5QyHkO/kx5y5pmqfX3OYL8dGfclFee/tCl/hNEhxdh4IGjreu3Y
lbMRdXPox9mnWJOOw/x7iN5nTB0Zps+3Ra19SU7TkkXhyuI0RVPP5WlKXaoBR19CX0nqgxo8TPQ5
zNEOF8uVRaEjlawHzwvxr3ApL4U4RjmocmnFfpPbT33wMVDS8xhBINzvRBZX8CSWgyTWQusttste
GcjBcYIgYkSOryvSo2GV41EjzuhqrfxnrGnqS6dyOmaKEZ7MUEnfTpHdnuYIvvMxsocz/TjqizwC
Wy8VXOsaz+VtgFv/3Bfau3KgcRSA8rjLMr+xPQxbx/+laUscgcgLvvKC9YDekXiMEz+i9Ua/V0J/
Mu6p9+ZvnQclPRjf2p9BcDgFL8Uvvvn2+Yvf/TotgUBkE0FjfzmcdTbVLIKoVShM+D1Du5kfXPrL
C/QKTnKeRgbp3BZ2BZa5lHZFWTzHQNhrDWl18jMK6/u4mg/qop8xMyfLoRNpfhwg+i8+YUsza9lZ
66Z4isN0AogJXORjLje6pv2nmWUj8ZV8cPW6BJQWUL40BpdWJbeWJ54F461hfAmbT32rH6IEhN7t
LdiwI87rT1hdhVJJUyM1TPZ7/hYmH625g//8MHSyp+0hrTbeBMEVBSKDOp8I8y9XG02WDrcWqw3m
u7H+PQWQmw5fc7oc1fCDkfY7Mda1FsMaxM6KCgCew5/WrVdaPBZalzVqH/lK7A+26TU2TCtgwo38
++0t3HiBkKQS/gDtAqq/DkvsIA7VBA/aH04GBHL1U+bWXmQy4qzdUdhr60jWTMxCANLC27rO2o5S
JdulrkVktFTRccFElA/5npA1nQSuCVKwwiIXQ5JuXZJNlHahghjG/nic/ODB9N6Z+jE8SIfmsDe3
feuQXota+QlJVtAbmiGqLn9Jkhe+FM5j1+xEYleNKmJBAIqhkVLxubR1zclM5jYuizb21XP9Tvss
H+nGcxvr9FJ/zyZB1/LhtkZsHdNreSuPNa1nQ0165JVK62XVIYsoPc176c1rU3m5qtV9So25ZYYd
UuLlGB9PYJyUY/Pi/Nqds3Lt9oCvJ8zEIlskcNcOuGSFmhWYRkwvyidLy9/KYXkureid3aSnanG8
uGi9Rv/shHAJ2F3zvMzS75o+VKm/u72vGwaTCIrAkNAaWALLvzQhNW50ZeV54lvPyrP50f5pHn6U
B/mOAZ78e1vYlmq+liUO+ZX9WKa5cgTcym+Lh0qlocn63tS9O057HFFb2sJ9xkMg4CDYFXbzlaAs
rqM6s8fEN6XEKxhp1xswCyU7Ps9V+VlcAlolSPgzlVVEHpdiBBwgLNol8Sk4vyRvzQcwofm7/B0j
AXzm9R7KFK75u37HYm3tophqQjsBaX9SnpdSI72UokXXEz+Ue5dpQy7tzi45mkHfcbU2rZbA+4nJ
B3DgrJ1UizheQU1j/7NxMmd3eRwZ3p0d23sCoB1/eFMPX8tavZrVkkxKJiFrhPjScb+27ie8BEgJ
O2/ceaC3Lt9rUSuHuG0gTiM7HPvt0Tj+p18OcIqKMggcXq/L05GVQY3CgB6HNulgscpHVzhmh7+/
SGBy/ydktQKiQ8VcpgZ3kknYZtU9V1rpps5L2OyRc2/uFVl8yyFMI/O2UjYVwhHHSfvET6wclhkp
eZYl+LhuL2fzuQd8hVPB0CzS+CspU11WTZNxX2d1mM5NpPBMOotxaAAIU56wf8ySJlMzNbJjV0zO
MRidvYF9114bPjIQP6giuMrEMJfnRjg/mdQPsYOxER0kx35saEM/RrL2e24r4zDpxBa3l71lpRys
Bx3C8OiBpLkUGSx6MwWpuMiJcyZZs9wR/KZeAqvtzgZvmAy8G2AO4PnoxV6Xwc1K7uuxCFNfMX6X
7B8ugZY2nmik/eslXQhaHWQY9X2lJ1LiG2p2BKP+EIyGDyHG8baYjXdaxJq0v8AyIlogL3cupEt/
yOM09ePRqY9VUISjOy/OdzNhqCTFSMZfwwjtdoU9hnT5j7sQqI2ju/iA1dEtUtwQ3JSp3yryZ1WS
z71sPGezdBfI5uhOtv4mMbVPdVjfzWJmGSVO8JNJDf9MAqXrlOWMNQWZfLi9LVtfRY4Ns0OZm97d
1VcVJVg82B1SP2oYsTAlx2x5Z1XGToZyS5kot1F1Jq1HkmgVy9aJFvVg2MTa26e6/hZpz4oa3zkk
av5+OcxDIxUFMhODvbqSMXmoWHYylqM1R0WnPdj63tZ/XdKBkP+1lLXB7jVrDNo89fujCQYiKj4o
7a+SHusPt1cjdPIyDBfDbJgJ6ICtBT+1Ws2oDU4yNkvmS6pTeM1QlYSk4/G2kC0NeC1ktZjZ6Co9
LOXMjzKIXdXC/Q/32yJdRyqMHnDcn8uLl4cN85yNiueg/axmHxP1rkl+317ClnpRiSLGhEMWGoVV
/KLUeQChRI2I8E0evJvS+z44mPn9bSlbpwEIlscGUAFTe1YbVfeB0UwGFlGDnvoXzWutZxj0Oe8Y
3q04CWDsv3JWL3XTVqU0KlHqV58zvEEpcgMGHgdD4Mph5zW1fA7y7CGraneZ/cyK3hSKvnNft17X
i29YHVrZZn1lyXwDSbDiJ1Ur85f9pXps7ENUHqOX2xu78Y6KCQKijRm8PPm5Sw0hKoxbY0xSv5T8
Oc6fp4zJle3dmEJFW+21Zm2oOwlUUgVM5+YRXSPz+ybWQytRUkZmL25n/g4Z7pRZxs6l2tBIWnhA
z1LzJ4OmrDRykOpoDJqZM7S/y0wnlcITPDQc4h6edXM5JIPpDgOxdjX4Kgntvm4nlWe6b1y1DL1l
eZiLPczjhuqLIqrofhJ9lNpqOWNdxG1iWZhV20QbQ09um/+wYxw9NWuwOzro+kslyMY2CbvWTP26
+REvL8MAExmsgGnzz21l2zoZGvNom0bVcNxWTxFDMRgcZzgsBT9YGyN4gkJPy85Qde1c5K2jwVAI
7CYBH/QYlyui0MOg0D7MfIOBxL3+yYGpx0r+PrITpkLgeAXRyRrjng71EORDixAzdkP76ITPSvRU
Z3vokg33iVKSQHKJYhII29Vi6CqZ2hw5bRq4cZwemya+T82a8av+UIYPUW8/0Ahxvn1YWyEe8uhs
QS140a+6x/K+mZdR4XHy1Rc6BnpXPhfPNuwqh/7nkALJ2zm06/SowE/8K3ClHpWc0GCVCoHv1WN2
kD4sx+Ko7bwkW0IEOg00HEESbYWXm5kai5znw5z5i/I2nRhcr1bg/U4/9erTzv4JD2HlQRi8iuQP
wfmT713dqgTSfqCLWkazipsfbcblnJjKa31cfjHibt6rWWzdrdfSVhpfyFUtkTdFGYcQVPl3PYRv
Um69/eSo+E231iUM1qtszVKGSmRIOjvYPy5Wdjd95WksxmNnemXqDeljnJza6tDXD+np9pYKU3dL
srj1ryRXpqblk6PS1fRURf50bH+2vWt//78JWd22IVyWOLQ4tqk9f02+pV8WaEnf3ZaxZZ5ohCZ0
xvkHsrKWITdR78xZ7rdd8rOk+aZd6GYy28P/Tczq6ZBaeYpmKc/9qjXuiiK6X7L5q6Une27T1nJw
Af+A1Yky1oYQqFugFUua+yNd0G5Pe80pHUNRaDD2smlbryHvByAnwauIa36pAqBGAEApRe47WmJ6
SkCjrsnM69v7tnGXgNwTkYEjJTG09iCmsHGcccFGkFv2IgMigVb1KI2CiduR9Cf0Xak0ncAYPYXi
PUWa1bW17NrOenvK/KR/6NvINbo3avapLs99BfLihzw8zPH3PPxG6blWDG/u9tyLzbUKEh+SOYJH
Z+VZJ0FTatOIupfynUXQVsWnMYi9cM9Z+qPTVyulpoL7B3CNnsnLk4tauB35k/twL550bzl8zx8Y
+uRq5K2Lo+GllFduH+P25r4SuVKWJQ3nVB/jnKrHcJIfxqN8jN2oc98qD/X9dC48Y0fixkUwZYvu
cYdgCMyH0N5XBkpRSsMZZExjkOXnEj4wqlNS9Pb2sjasIPwsuiCPE+e1Zh7qzYq+jy7IfAbY0bp7
XjLFa7SXLvgotTsp843HErcW5g6d/hN4nlYGt4OZuTZSblsB+Y075GECJWCSn/NZn+6rnngypwfz
KaYD8z/spJjeLHoOREJh9UyTrFHVnH98S/eH4VfvJ8PfA0hoNwOvTo0fUwJx2uVhaUNQVlEYRX7f
fa+A4csGrZD9Q07rqkMh+vahbWgGGVmAI+DfRHvZ6p7DYdaa0jLH/hJVXlE/tKHOwO2dYG7jLuMd
4kID4CUcX+dlIfnM1dTQqYfpL/nSH2Tjt+lQ0/h79Ijo8/pXzkotYivCMdQph1nGOzOwDr30LSnf
AeresY4bmo6Np+4mTCM6uHIIbcWYGmhrYx/K06NNwHCIDYXSvILzmadfl6FSdo5pcwf/JxHM8KVO
6K2iVfQdxH5lZZ5O+K8m7wo4Vk3GCf0HhXglaW0OsyoplCKgpNgGQKlGmQWa36be2glSNhXvlZyV
DXT6ehKUgbGf11TwtORg5ISRe8Qg4q6sjDuODOkZHeggCbrVXaJ/LUgNuwBE0RjT2VHSu0Eb98LU
bSEgE2nWAZW4Ppx0bA15TMhmUYVdzPA3jNo/bx/Khr1jGf9KWB3KEIZpnylISOX2mOnfYPD1Gtm6
k5QneAsOhHbebYFbSyISpir/J8RfEyT0TkILsIlASr3PBcwI8tx8vC3iWgE08doCZBIQDTbvUqXh
/AkmJceGS5XtlVHqdt33aa82cr1xQgjUcIINGGz6SsjQWunSkyf3yyo4ZY7xJtE+xKb+GE3Tc5R3
0LVYd7eXdX1TgfbzQFDLxRhhUy+X1QSS7oDhzn2atN2Bh2h6G9rvh+SvDcKlmNX10Xsn66S+zH06
COBXtvo3S/XG3EPJ7S1m9TrEVdBFTVHxzprHLDNiN27JMOZ15jbOr9v7dm1TWZAoLFG9sygTrxak
OlJmJ/KYgwh6DuLqYwe3TTW1LAsMbWQebkvb0guoBkigi/FlNCZcnlIg9xKFAjzpKKGyH5Mck6aP
td55ddP9pt9pPylzpe7i9lIyw5sVTYpr9jwptLpJXqre17OkObRANA8wdZV3Wj/tcQVtiMJ3gLkB
3AIO/DpMsMBWlXOkDH4aB4xKmrLPE5NZT4tl9Ofb23hlJnjSgUUIig/RyiSvHsImMFWprofBp6R6
kKzqEGU7aRHxGy4M+KWENTYiDzKzbSrWwm2V3L6X+yMSm9NSpN0d4L3Ek+RGPelG6xymdFI+3F7g
dbJJyOeJp24K8JVpHZeKEtmlUuCEDv7wQ1dfdO9esRiJVIDxhDnTa7x2Z71XivlHHgkTYi6KO+s+
JzsvzbS2We/UeuWvCDQUPPT9YZF2nvmr67aSs1rXUAcRLZ8qcqZTaNSupb4PD432Rt0tym9qo/Xv
ilZXTev1RA0cVoTG1x8hlr2PfznMuWqOsffht3xITztntrc08fNXwU4YxhHDdBD4tPx4Gx2Ysbjz
OF5ZRbF3sH+T+aRqzBN2KQCPPWzHmr1bfpSxt3ilejjeVrs9CStjWFZkHHOhBa35mEFrGrQG1KYw
JP+4Lec6El0tZWXg6d7u1drQuF7xu6Q9xM1bXXe7Oz8Y3CpzmQ3xaWL2uMHow/+jYGFZXh1SZdTh
koUINp5Vp2JM7XiKau/TeNLkO+PhS/Otcnf2dFMPX52a+PkriUtXp0qkcGqd/DHVnvTwY6bt0L7s
iVipehnE8hwnOrupvR2m76P9VGpfdzbuKnu7OrGVdoNbXPJcKF8a5Qdov5zI0z9XrZseundOcQ7U
HUOxZeJhRKQhHf+ZmHS1JljSEw3u1cGX48mVAx5jbW9K2ta2vRaxWlIb0U6dhPHoq5M73puP8c5j
v7cEYXNfnTzDGApksIQu+ap2z8nwbudM9gSsnsFIU6S21qPRD8g+VPc0DtTRG+3b+H54st/Ijx/i
58TLXm4L3dm0NcV71oVAZ61w9LOiPpRK7ZXgE4u92W6bUuDbgOhQZFts8fNXW1fFcA9kBUcTTJ7q
AgRodmzp1nsHydT/BKzUCxKdMWu7dPSLn2A3vMR43+bnYTg28VnfK0VsWjtCNOaC2BT7IIe5XE1U
ZIEKk9Doz8pXWdCQn8hQuZHLiFXb079ySDur2/Je/idQ9EivBA7p1DWWEOhVmifHnvW9g6VlZLQM
GbIdNd/eyv9/dQi7epb6dLSTciSROf92XHf6/W0HybmhDRAhEePSj4F7vPbR7d4aaWZD56rmpUje
Z9HTnLy/rdYbi7gQsXqQyrKqrBSyU19VvpTZT65rXT639P+/VcqdaytUa+VaXogSt/qVbqt9Rdcx
I178PGtJdHzT7C8TE0SUvRh0Ww7FXkqxf2ZcXMoRxm0cNO4QKuCMtlfYJPKYDKM7exqw4fmwon8l
rQydYMBQZovL1JWJlzKvRy+kY6p5UjC55s7ubdg8SKNtUioM0XTA8lyuKpRndbarbATj3ruFvrgj
2a/burC5cczu+RNGw2e4Mj6Goi1dWqHQo/yQ1+EJykRXN+/0Kb+7LWhr30hYU1GmC4a6/EoT7Hoy
Rj3rJ5r+ezee7rPqk118Efk1pf97/570OOV5MT9C4EAuty0rkzGOtXICJz+8byW3UI5V7YE3Sf8a
mgSR3mtJq0UxNi8cZb2dfCYewESlJZHXN8VeIH2NChJigBrwh8ohjvHlgqB7Ci0jZoJgp3mVLx+D
8ixLd5PpLtm5vi/3unO37MNrcSu1G21GnEoTRxVp6aP5U1LDQzx/UsOjopxBGf8lnQvx3sXiVqc1
k5d0ppTFGUNyyEvZzZna/Jfch4DUKOjxKoEXBkhDO8flDiaONBVJu0zvQXYxT9Ao9Hs7NPcKF6uN
u5KyevuKNMpiLWOmnvE5Gc9QqYwKNIvvGKonjZ9vX6d1Q8Na1rp7zkwaLZdaZKWSL+Vf7BxSsq/m
V7Xw/x9nX9bbtrJ0+4sIcB5em6MmS7YoD3khnDjhPM/89d+i9737SC0eETnYiBNgAy72VF1dtWqt
EFW1piNB7ERP+XDmxye8bNeqXTRa7h/7KMaCxAov97viZRCqpQDOt8FFfziY5Yy0Mwk45qRNdEDX
r2q9Ph7vNw7p6ia5s0cdtUzOlBCLPLiinTRnaTI6CGlaUGzOUMvL7N4Zf+KPE1ojfjKbxDZk8/En
fMsQPvoEyld2c86pliDro7IfiXps0OSTZ52ZR06NltVop6DxoufCYxs3RpV/yM3nCNDelG1QMNTV
fBcHv/PSlCE2OOyaokF08jJldlxLTyoDvUO11wvmVDflppG5bS/2+rhSD1jeNEAsqcj6A39Ae3uv
keW2DZTBhboEq3v2/F+1gTAs/g70obIG3g62xuN5ozz/PysHSN43Sy1KOpT3KkYNPZY8M7gDYG6i
UeQlCjr+KIakB5Oz4SnjBM43NK0/Nru8Y67sUm5sKP1GFmN5cGser/vOCLPekhAfiN4JBZ5YjK2e
eeMK2+8OrbbpfRCAaSTkidxLRiC/pzFQv1Kvh1DizHb5ytfRDTv/zIqCSi5YMWU8+qiwNVEhvjV1
WIpKjIgcfiXFE/J7iYqq0wYcRUrPkGrrrRYdaNbUf+zOzDtzKhGQXeohmDAimlB9rIYUdFYkg/0F
TCOyBwF3NTM8bSS+n0D2zmS8XYWcAXcoChdZCw4cEFMbknQSdgrE0uXTmG8LMCs/XrSlacErCKAz
pFXBFEKHPJ3cZ7JXqK1bDU8ppIuK8AV7dRBDPe4y6AS6fkH6cb8mj76wR9GiJYAPEG0toA2iZ0Up
M6ikMZ07sa81l9uTbNd5aQ1Zagr93z1Y5hWALRCXgacEpR0aKKBpKVodRLVzxeFYiAHp+teYsWQe
WfkdemXEl5UppbIZ/9ib8aOAs4B3jqY37UQmkyZO6NwxbvPzMPi8WcAuWrxFnUWbkCkkELIJsZhn
3u+VbZJBv/LxNyxcjCDpBQAITJp42NCi0IWYJHwVap37ogY8MswiYdFEyXwlU6Una1213wVHyk8D
AgxMEnwcCypJ6qpIJq1lslTu3Vges6dJlJiXRGkYqBfGvgwKlSbfDi12vFBUo+E3YFvOUPfPRq01
w3Hi98ykQmRRFkZ99ECyhfC4sFolUvW2KdtdG6oX6EYKhsKPsj4pYPzuvCLTSw3ODCK3jSlA+rPi
6sJm2oCzmB66n+LYiKQFe7clsiNSwXUrwN9IQjmtuPiljQyfByoQ1EAA6KU28hCwpR+mMdIiSfYG
/vVnkfmp9M9d+VQLl8eLSuftvzcWAMNAHKC+CKkxKnJL1KYHN0veu6JnauIGWqUbjYPeVlCQov/T
gXQQaLC3se71VGGAKl4ro9Owov/3AQiLIa+LYiCNsiy61p8UpuzdUrS8QbXbMrBmCdgiN0B+uKum
TRZuU1TyZfEX257zFgTHpQy6mPcs8k+PZ2Npi8vgc4ZWJVQd8Ay8jTClbJI6USp6l/F+lO2vUTvG
BalkouRPqwE6lfL4Z9woPKEWDuA2ENW3tkA2lvZB1vYu30Q/AcMksSIjBguP8q+OKXQoALf8Chpo
ebGvbFK3qV8NfJHzXe8KHvNLUO3Is/MCV6i/zZPaBrzFGFuw6XAD8bLJ4JtVtNw8gXenGn0s2lxq
ZsEifTvoqWjAZsk1vZuKOzHalO1eSg5xe4Rab2OGg56jS6cqdlwEFzoZ2WFaY2JaXOGrD6COVtWm
pTjOu00IGFNKUjJImeWdRJCHt6AWUzJxJcZfG/H8QVfJE1zhchTJWOZo5J4Grt6UqbaX2rX84+Kd
iwP878xSzxamh4SaFmFmR6Z2uLg0WLzKC3kTMgOBjB2yNbPeW2BFEkkl+/Gx+S/76l/jdI7VG3il
H0UMskmsgyzrhYlsu/puTpdz7awEXcsrCGVEXPWzZAO1hxmvQpK9hi0l/ShZp4nPGfCd44vgvWor
ppYndSYeFGZreHfeLl4Y+AMfslXv9tnvPjzIYKr28HrPDLSvIReWe9afvPnzv0wmOrHAVz2T499F
T3mTsU2HQ9ri7lJBt2NJeC4V0FrWGY10kqO2zaZtnOD3Y8PfVMV3h/PKMHUVQK9KTXKpx+GcwMD3
AqrKy8QCblLAB8IPBrN+cR4RNoSYnQ+ZjE3fH4pGdTQEd30T6ZAl3USiG5Snkj3zXgv6Yxu5rgFJ
tZbvSCw6arfyopz9xaNPpqKEuuyboc0xV+AWSjYqMmx+7zTMWs/i0tQgrQaWy5lTE+Ee5beCoc/b
CWIVbqQdJCsws1YX6oKkr55kyz7krY0EvABgHk5+1hetcpkMjQ+TR3LNO/HMAS94OT+AyGxbAXty
Gia7F5wB7/vHK7hwNIDfYdEEBI51vEaor0QncsAVzDwbdjptB+9ZEjYQQTdG8VhKawyHy8YgTAC6
YdyWdB+GF05DzKQSzmEGAmTHF3ooExA5/sWiBz/ropXoc2GlMbb/mKP8GyDjHKjcxd7VSLX3bEsZ
/6fJ+9cADaCIBkmC1jjbu0VS6yUrm2P26W99W5rQ49avEdPPG5PauNfD+fY8V9dCyRS9WI8Yzk4i
3cpUfeNWHv1yykWKhdDEWYdfzkdnD0A4XqmRbxE3mV8aldgYdXNkGqI0GxUnxRtYEDWJQPJUx8qr
tnzYHOJxLUVNpz/ncAcDRp8d0HnoRaLbccG/zPvoX8PeZPOTpnjFUzAms4J8wyu62o/xR8dJvxHc
K1spqquMSG32l8Drf74BfZL4AKBfoQV16847sWi1QMCWLcrngH9BLR3S4LLv6yK/eXwSl27Emdzl
X1NUnBGVQ65VgozTUSrHMnOa9xL50DGs9yyzDX9VkhEdPPCweGsq8IsbCy+H7+wAiluURxRiz6sq
joHhNlcJo/XQKh6iZm2LLYQ187P3XzPz/7/av/WQFdGoer3Ljo4ajlZX73J9KCrSfvitXbXHdqdO
BNREyQjyyeyTW5ng7+a1uz1+9QHUWjYFF1WJFCAZvBmszoX8Rkhis7VrvTkdJUuwfjBkMg4RS0bj
qUucRh/sRscrIneeV9Z6Xsu7TxFFdJurc+qBpm3xvTFtUU1CQi55GqBTDgwKCzLRykiq9yiyEf+R
Wnwp35u6IcKke9OT1r40eut9PP4QmpDzn/199SHUk6KM83xKwxxpoWOXk3fMP/dSp06jQJzATqEs
mmBFXpRI7/Bu5fv9FL9wldVMeh23RlNaYACJjwE6VLO/pJP658uQvccDb04000TeNUJgTQ3DwRW6
/D3Uyq+x2QXp5+PxL64D+rFmSnkwRtOPC1VoRomLsA7ZwDHI6oI82WNDQ64yM/caMF6u4QcXz9pc
SARuGhcufdYyVDz6tI0GF2Qf0Vaop/hzDKJspZ988ahdWaGO2qAJXqJwJeYubsU9RIv9XSEEgZVL
jXZ+PIPfUkJ3WxmlFQQ7GiTOaYoUtWWzKmwwhYinOquxxi1v8zaa5i+MFdjFO3aLNfwyog27rc1x
POa2v3+LN6Ol/Wgtf1OYrcXZvZX9CT4lRa/bDX525jm0En0tIFgKzjU81P/9VsoDgJ8ViIICHiDi
A5KPZOCQFfAO0PyJeZ6opeP5L83hf8nE3ZilPLsHPo5QbrCVmeIQsj9y79wJGzU7SoCBpaeCg5d5
vCiL6381TuoFmccqFwdqMrhKF47bfBgqM2+7aiOr4VrX9VIyBoNDCmtWZ8Q5pQZXgeU59cNqcHOz
3zYWb2cnzmB+yed5dUGLv5etzK6dxwNcPLdXRqkBdswwtyVk8J9M7+2gCBbqRZWL+6oOJBLkgk8A
AFZWwr3lG/rKKhVQpmDTU7MAQ+X73BwcqZkAbT5WDvTUquwA5iPeQ1bXZNI1r7G8nv/OMf2o5FpE
mh4q2y4rNUce7wYUmFSmX3GG/+V4/McMfRkkUIprmwKFLg1p/lOsqXrHbkOP8MqX/9FlAVG4M7MW
ey6VJpD252cuSbROSzRgPPX4mGtBo+eGrOOnmq4gZ9qEUMwNDTjjjTRMeuNZgCfbVeYbQCAZIneq
sw+t/iyVDfPpM3/4YQfONV0W154sS6Wzm4+jtjdXMV0WCzhKqWf6kV23z03kqqIx9psUrQE6xMtz
Q4p3UauSBhRH2t8ndm/sUzudCTXoWzNY+iLz9dBM832smE1R6UqxVv9ffC/h3hUgUQcGJlo0jhGy
rhMr3Bqe+M6Pjtx+yAzYduzHR/e/LPd/zFDhpif72TSDJ9yIsUTQNKAUIqrnJj2i1ccs0ayEkIcH
VEQ1Euw1CRtCBVwtR/yRKg6bHwemIEm44+JO50Nu5YyvzQF1c4aMWKp81wwuOOJ0MQ70zLMkJn9u
VwkQlx3n1XRTl9Hg5UrHsS1uhTi3onAfa09lGX0U2kmLnMwvdhP7IUwvKbuNGsdrWwO8l1tG3Zfa
GmB9adCgK8CFMUtR3qn5hmrQDFI+wr0o5fApht1sRxyMoZC5fZem0tosz5uWjhmuDQrUU6DRxCgo
ASLwn2r5JLANARFuG1phvk35tXLB0l2B0iILUueZJZFmIFHHRuCH3MMJ/vTzn3WwYUEX3paK3f98
vLOXDKHGjmQPr6ElmO668hipV2cmM3coS2Mq4MSY9lJUvTPl4VEV17z1Qn0PKCckNSG/N+tLUZ5h
jPE+9zqURqdcseP20g8pRNo6XW23grbTCm4rhH+07C+7Wr/j8muz1CXoc40QS4EyuiEYQuptWL7H
a5wPS9vjygRdI5+kYcwzBpqMXf3ed8eqGqC3Z4WJSNTYreK123Vp3ZA15YBCACIDHAC3u5EJvVJg
cmZ0mwBpnBjPPuWZbx21b50AlcK/3SRovAf1G/wfit1Q2rs15qvVEAUBVDBFAFYqq+M/hR85T5R4
5d64P9O3dugjpsZREvqww2jbRvkxKe8FekFfHg/m/jVza4Ry5U2XQIAxAjIGSIdS50WP3TL5yFqP
rSw83GEG4mlz9QfZVDq9DbHDke0AlXelgdMH9Sein4EHJ605MYZfQ1qk2+TvfPjFjK+ptFPGrxEZ
hCJgDAmogVKMnKD5FYS/RUAbxm2mFg4vbvjc8HHT9G0PpYmVabnfv7ffS8090OKhpPRAnaX5aZye
G6c2OpmglUX2V1DDa5aoBUgBVEG7DCxVyiZQN7FUmrH/hr48nY1YoDVWMHsL2BqMDBcE0mHoL0WX
9u3uxaCYIB40jCxODkIXOHVhVt15EAZS9u05A1uQavU1S/p4IgCVRCKro8GWhJ7dsJu207nsM8rA
R9ijpLTh15rU7+NkGW4e9Q9wgKkoD1Of13egSR1qfkQdhPNMtSpHEhfgF+7i6PfKnlw4X/OVogAJ
B27oO14rIefUGjAf3hUrXNGDzqHXKzeV8axJL5C6KcpjJwckZs6VL6ELkkj5c8E8N4AZhX8iaRcF
0a9U/VLQ9wbN7vYdIpRM61t5s7JBVj6T1gnxuQIuzBN5txNj3gIlrdkoZbhFwjU+BWOz1g7yzWlw
e7Pj/gPAZaYynYtt1BMCFGxJGgPL6u5ygnRaSY6y/vPnT1H/edq/vb19fHw8PX1uL0ixkT89SfSv
v14W2EceB/19M88O3QpaBLLcg6ZVcoM9cBZEtgdLssCIdPDt0G52gu1ZwktqT4684cz8KJusrUQk
2UaXVdru+/t5ViFTZv51yG7cta6Hmq/KCTTPXAnABGI1EJzyQW7FfNTOGkRxIVWOsibuEzCQzFBh
WnmGCyIlrFpFdtlt8KFZkwNSl6fMlMER/niCufl6pxd4ptsBvSR6Vu7SciMrRMLYarKbk+Oogxlc
fz/65LdISuO0/9gGpCevj01+Y1fuTKJNChwyc/xGk5IpaI0owEUuu8buUJ3co/XDOhiJPupaSH5a
myNap4lrEbiVl/rkOI7ubE3TJhEGbzzvVu7VhQchpvrqa6j4J5hQNmfzQnYVEpp5Z9QXAPlCN3J0
vdwP2wTZpO0atGnNqEBVlbGjIUQ7YArw4HzVf4w/y8QU3oT99ARFs+61gZL02T+vzPt8TT2YdxrA
yYYRnuBBiXk3DsaPw9E6HjPDOgY6Q36U5Oc86VYKtTmSb6onA/N+joj+yZP86DxLp5Y4KxuB1pVB
6DlPPYhh8ErRZm6829unyhLZH4dadr1D+3Kwqn0SWvs33tJMG30/Ovf7GfjOP+NWWYMnLm76K8Oz
l70qXUAFCOlhHoYnzuD1/KCdq84uY7z/rUZ4fzztC1kmjBIEUd990SJagm6NDaDvyEO2wQlLybTv
tEs/gbzjNPgH700J9eglgPDYytTeh8CABkPiCYxQaDOADtGtTRARM304+KpbYEUl81LYubMyrPu7
+dbEHMpczWEWQkm59zzFZW1xC8CtGVmhyegdeXtDNc0RnVUoxppF6qQCiNAKic8o7mB0Rq/7DvNU
7eIL98IbuYUN6mQHb8U9flclqDMDIlcAPTVIDINzgdqiMleOvJ/UGCU48rtdoGtmqf8MDPCV6wlB
+d/KrYy8lHa5Le36ADSENc9BavuEtV4SI3QiYyAnya5IZEbPYMkmMZm/vsW/Cjs0EsLob4Av6v1O
2iQHZtPovuXpwaYET/6ZsdSVES3ujKsBUbtRTqs0ZJRKcY3C8p8v+XGtj++7QEBNGRDpKugZQRA6
K9LebgwFZfom7RTFbQxRF3beiXkprMjCjJmTE/8IjMnxt7XNvdVWRdRdbgW7gDR2Y8dYRO+FxzyA
3Nvxnvr1e3XBBaJWg9cLsJULdA+R2oWZmoSqC5U5szV/VBvFmva8SXw3CXXv7fEZWUiNARtxZY46
IzCXJlMWqW5roj8d0HxLMZEHIpr5mRuhFdmBiZiaKMZju3Tz5uxYb+xSJ8X36kCsBAxTttVts8mf
QjKQDjQCb+Wms7snz3xscMGffqOtNYhWgJWE7t2cKghxR8mgup4dGYLT7LCwFuuUKz5nzQwVjAoQ
DUPWFGYQBjrDxn/W7MgpdOXj8WgWwBPQZgF4/P8Ph3p2JJB4Vsq+V933bIMGHCt+BiL2xT/I+8lu
oZCh4IpEUvODWzM8/2L66IB5DrrpaKUCXys1QBmhfJ5Io+o2+3Irf8rbxKhM0VDs8Rz/kk6Phzlv
PtoYpBeQvRCB+VVo9h028kqu7wLNFUozFAk8FIpoPtoD1vQ5lqJZZJ//Y4maT78RAojhRZqrBWav
SwFwrftaMOL2LJs9p/MrId3swu4HJkPdAuxCcNvzNrq6mWq0rjRTmmluto/O8pk31iTPlmfuXwN0
tR9CgtzozQbkA+MAGf7i71lLXNnsy7OGhwa0siSwBNLpe4BSNKWTS80VD+xnueW/qj8gMjP5F37l
TbloCVHCDM5BkyqSWLcT1qae2CpNr7mgzyhfol8K5NMsFDPB7jx9KivbbtE5XVujchxNLHeh5LUa
0nMzXAxNMvmz/8wdqp3yxMZ69QPSk3xK1l74CxffHAr9O0jqJo/QwOzxHMxqR/AanMUv7ne7xn68
5KCubVCXq5YXChfGnYaANuhI/4mOsGP1J7eaFfKMhVqDijscvT94jaLxiIYdcKEHFaY081wjrkly
6i8b/jQauqTXe87chsfk8thXLCSKYBAALg65GDQZ0yySCdtljNrAILtVSGkHeJJKuxb3Z4CqMHjm
CW+lwAAIOgRL9XbX/1xlQVmc26svoOYW2sM+xKzwBZWBhq5nopiBJfysbXnz9sQbIPf4SC6RvSau
eO9LgIOYi2fAlIC5SaQeaqNapRzIoDxXYSfL4zdlxW2nP0zTW48neMkO1NIxt2BKnCUSbo9gJZd1
3RY147JasUUc+qucfMUB5VtnFvzArgQI82+78ZAikgscshh4IYCNim4eG4UYMh9FzLsJAycc91Vm
5FBnMHmhFVbiTfFu3ZCGB2UdylFQz5oRtLcj4wPAY8ZJkFxmeuLKLVvs1GhTaERBJ5rHvHneVwgl
k+jAAmbin6fhJOVE4i+I0nRFsIcv1v9sHcU7F4k+XThUsPH37+ozzx1NPfeVzqLnyd+NAxTHPMvz
jbY2GjQvyJBOAv9fStq3OCFNZ8olAvMUNbDLEO8EfwWhc3clYJS4QhFXzsKGd3eOCHmWNJtflFmg
emZZjxA6VZBGjECcYCZhVDoBX/hm2Y7eys5ZsqyKM/M/NGhAdjzvrKvbTpQGsAMylezKA4O+7gH8
8r7AF5t6wCSHkpbaSh1nz5I2rhX6l5Z27lBCYhahEoot1L3RM1XpQ0FBBvwGOAmOMB40NuKtlF0E
jhSHNLDafAuidDk6TP42Uo+ZFusld2B7neWcgNEnkCX/1MbdNFl1RXz5xLVAYxY/eN+JVVMAVXNt
Mflr8icsD2njoYfTbpMPP9U7ibSxru7492wric+sOllhRLzeqtS9gH89Ppz3cfz3DgarmYTUH5oL
qYHKIjhLmwnpOEjZnvB+qoA9BpdkWxa+U9TNaFRdwhtxJXSbUqqfm0QGV9dYnn05bQ2e81Rd0jyj
T7M/6TxC6MXkeiOkSkh4IRVICT480mXKsHn83fcAkBlrpwGZhngWQ6DjSSHge3ny1eQi1GqyAcVf
+sQz8iZIoG8QAsDeDVDME7zB0gqcNYTEhSWl0d+KW8NdKZIEmWI8BudMMu3cuhxA+aiaPLeIIOXQ
cPlzhCMrVj0BhQkpsZKx3JwC5TXkVrzPffIFplW83EE1DlEMlo4FRU8WSrZi/Uua216vC07PWR1r
940RXvpmCzim5P0WV7us5g1x62BhFmOGbA7ewRItySLHucDGdeZfolZTTZZBuaj3WM8c8y6w65CD
KG9X184UeOKWD5jOQl8JaaOpMFQIt5taXzZr4eTd20IEowqvSdB2hT4Ion7KT3QNeNej2r9UsYhM
W1TrMhtL+iyWbVVCPlotIIVG3JSqrfnsBE20OrOaMIo26sivIRTukwT4GpDNo6wO4Rq4Duq+8yM2
LECx4V+4sxroaXwY/7Ag5pp0NJRGeGeJRt+bWWgK3pETzdq3AM3JxZKw6THJf/F7Hv3fhZNCbysh
EapjX2NnS9E2l0yF20mCoWmvysUXdYVZm8c5PKWWdk5WojcH9zSIref77srfphLEGfK0x4569WQS
+HjvCvv0uVWeSlEjdfOe97/HXTTZqTyt+KHvDO2dbbw+UaHCTzCJ3NoehZ6HtkHhX3j1Cc7DM/yX
kQE0jgTFtlV1vnNi8dRIFusZvFF9Js/sS/8qmuNgSNGO0xVT5IlwktxUNXrP6BhTA//+mtO5v/Cx
tFcfSV9IbSkpQZn7F9AlakemtgfBFJStf5BQN2yOnCnuoCv/LviO8szA61cGp7PSyjJ9F4aoqQIz
Ak7hDGKd8Ru3UyWgM7RvJdW/1H1s5s9j+ZqV5uDbXq7L3u+G2XeFXbYf2RQRQdwH46+KNWTOVoAL
GiTCZTZyDJ0JfUQoaxO2MJPOEBl7GtGa8JQkZuSdIJQhViYTO61GuMSUnoUvVEi9s/bSRJsKVBIN
krvMb1F+DkBB0HKHdjs1H4pGBsi8hpvwHI+QY8m2jbSG4fymPX80eCqPIDJpJ6YQarrIh1q20OxI
6uEl9A9ap8fbMHorS5I5afyGliZc2mjO/8hOUe7EkjEFe7+xZOmNH4zxS/Y3PvMiAhmeb5XRaOGx
tfooewkRqhd4G5INF7Shj3P3iB72J0W2wGev/PDEjdJdknhTZkegDINZg3wvK5Y4HbJilwBXGpKO
2fiqXqBwnL9mlVEoZjnsKjtUnot3NKk8vgkXbnAUmmQA9BGiIbciUQnxUakbn2Vk/9LEllzqwMaX
/gZM+J0BsFZC+NBWG3085A3a1Uy0v9V6hn6urazq8ngQ10Q9lq6lm8+Zg7orJ5JkEDPqa8+/jIdU
RNuvVcdGjyJ6wJI8eG1GXRRNkY0NlV+j01g4nTeWKffVJvwwpSLjX5iMpGkCnqNC12qFSLIFZqUq
Swk6zldm//7Jj9gY0T+c/cwhDHqq2+GivVsQq8oPLg37xODmiabhEPgqqQvgKbKZJtGM65GAOWnL
IWjuVBzHYNxo6iqt3d07C18i/NOINOfX6JbrNCr4UmyF4JKrUg+SvlB7klp+sMtO4fR+rLN9rSSq
m3P9yW/YZpdp/mDk6QhSsIDj33O51fSRTWKDL7n8q2C8Naj3/dMeXwhhUqgM8CDBA/3e7VyhH0kJ
0zoIL60nOFUYGZpS6YCy14pd1FbQdmbNbLKog5LcS8S8JtVeq6xYAVz55+Mzc1+kRLEbzFsIC7Fw
qiJTjlwuRGGU0zy+yHYMSBP3pljjAc4qFnXe2/CSUxH+Iz6CKujy2PI9QGi2DDVfATcsIIwSFat0
wGLwtRYkF7l8yjSr8sHJ4+TxSfEugvwrUg5pTTy0W7BPjWzWam1kHvte8O4AxoAgm6U0cgBN33sW
yOrE09Ui3MIUtAAbXZC+AhVcMcHKA/AuvUR98hw2XJ1oTkxEBnFXfOHlVLgMcENW1Nc1UDwJJESq
KNPFIQ9W7tqF3YwiHCIR6GsgiUtnJ5gMGN+QrZJLBUjEvl4jt5m3GnWN3Px66hoJ+b4CTh2/nhuf
lPG1/1KEbfHUqfpaYv+7JnRrCVkI9OsAjITcN3JMt7OnVKmXC0GcXMZk2vrRQRy3XKUcvHZfXspJ
NPv8oxidTkdsYTCi5z7eb/cJUKR3gHABlwtEBzkos9+aT3lGbL3ACy4VN9NgRT2JR3R8Wl1yyKqI
pJXNrvWu3O+XW5PU4UpGcEVxnRZcZjGRmG9JInBowPqYJuk3gyTT4xHOA6DmF8ldBTUvkAWBUo86
UEOaD2CqVMKLEPSJEbRTTdic1ZleifXHlu6L+phLyEIC2acJ8Bp0ZJ+XtT9wShRd8mw3ys9+N4H2
B71m/G9kdKRP8JUmmVlaXET6vawetcaaDuDnIW1NMn4Xr1Vw7wEu+B7wRiKFDvbpWbjwdm2Vpogi
nkmiS8Mc+plegtdT5kV69ixmIkW2SY8qSpIjqU/CRZNP1eD4BdJ8kJXLVqbmvq40f4qI9AHgojNB
OnWeCnZIqxxcWZdK/CoKt6uea+YkpJCECkw/JLKHpv7oIg2GgFqxuPUg14fwkm95KFOaj5dpafvN
DgP4S9R+cNnczkqcl0PPQYnj0goCwiGtzexKiBrgcvPJiZQyMRAkrL1floyCnAmcPlgL3CyUUSmu
Ay4NwviSBKrqiF3Nbvr2g2u6HVBIE554kbbyYlrIgHzzJ2DlITA+c0XcjnMsPYhzjJjVSfwljptR
4aDJgPeGWJP0PCAYr0OTa011DRa8dOAk8PagBZ+ds2NUmMX3bRHhER5dFLmbDhwYTuIUvS5NNa34
rvleoU+2AgIqDgkWkPjRzTZC27OjogYxEhyQPxJCOK+VS2bJOfPXJuZlvbraPPhmdPlH8SWoOcKp
MWknxO1fAqALr2z2MQoEmlJ1vI8GMqyUppZ2zLVpKhiSfUFDOFTGF7WQFFCzDIweJRwgSYWC566S
q6CdSlP778+Gghc+epdkIB7pCGwKAm5itTq+NGOEhlnXE0ojEHw9Ggqcx3Rti97fsrM4koiARwJO
CDc5Nb15FwdTjjGiXZWz8l7loaI+lNuJm14gej4rOSix4SNWdbi2ADIsQquuGLSh0TAVqBDUKTNj
YOyttpa/lGgUQG3FhLt04ldb2mcHdbfZUG5CohvtXWDwuf3UBsQYRTpxWI5010pIu6JVj6jCUw09
uGmL1lS2tuM1vp7F/YcpAq86FMyQ+aA8OJtLoyCOUnzR0toAlTd0z8/MpKeZi1y3UFktXuiDuqtZ
Az2/rL8WBc1HlR40eujm2qgGUg2abaZhPb6Y+CK5sHkXHphcRQu1miSnSAwuMWjsj9kEBTdJ9VJ9
LPqPv96LyF+g7gaEJtTlv2P0q7MnCX5cDEWTXEBNhG7bnSAZfWmKGShZfjy2dN86ji14bYpylWBW
hQCUUCcX/oCey827kliNZ76176EOAgEzsdCEuS1iXYHUX3qMoN/l+Ed5tRp9H9MC8avCmUGKcha0
po485HiFKQ6T9IL0dG3kPAfGsRgS039/Ad6YoRx0qeZJGvVxekmnCF3KW3BNBfwO7DHDWq5z4R11
MyI6uOVLP2BbFaaEM29POVHe1A+IJ6tQgdEbEymw0Bp6gtrXeWVF+fudC6wyQICIxGYlZSreAI9/
1FVhkV4ANzORcP8cL/Uhsn5Hx5pYkaECXNIb9UneQfx13OH+WAu+Fi6nmw+YP/B6945yCJhill4q
NtPIKGuJ6cdjZj0e50I2BRN8NU4qrvDFHMj9Ik8vhSF7p7Y3QB3HQ60XXJgWwzu1y1dbOXNWrC7c
TTdWKWcoq3UFxRMMTjl+Vb9SgtpUbIjvg45M8KbSha1ujj+fHxtduCtgE1TYoKbDg+870XI1oazP
++AwaNILE+NFCWrUn7g0oGTRdrEediFjtz0/6GKWrwFKF1LP83McmBoAy5BTpXXfUcHxUShqk0sC
dr5j1AwFh6vYF1vdLxgOYCypnNTznHt79dl4bMiQ5JW0L/K8yfVwjNPXwI+6r5jR6u4L7716RCq6
axlQcmhqFaB9pASTbMWJxf+R9mXNjRtNtr8IEdiX1yosBAmI2iip9YKQWmrsKOzbr5+D9twxCfIK
8c1E2+G2O6xEbVlZmSfPqU0+UbXZD5UZPCJx3ZQqihGD8ZuDdLBijymTGVKKhmIJ2Rh9SmMcxmY3
JnXqQ8h7LCgrVNwIstIWg/nz9N88ygsJGG5pXIAoKl1uaJH1ilKVVXZCJqHlelNviBCCHiF40Aw6
eAoK1jpNY7BBDRT9vehs/fkDxBuXEVTa/v2A1ZGWZb5IIIqFh3Ky6xQeENIuhjR1um+gxi7RFIyz
v8FOOdo64KUojdhRQ5QD14Fhuf1Tc2/RC2Y5ax/bEDMeEyN/qlQf1Zb/xWcC6gx6VDDPI4OzcuID
Gl+nMpkzsId9xx/8LvG4SAYpb23HndkPtlqTXid4JNEq7GitvHHBXQ4kdk+NOqMjgvPUDQILZcpU
pHXq9qNbx7jxSaURfktH4ZraCzefjPI5ML5Aa+JldrmqHRLk3DwK2YlNu0o9dFVK0shGflBCL3Mi
fXdDbLXI7feJQPr0bQIDfbCPocCSov0HBczK1aUXY6LqgG621yl5nABvyM264siwVXS/5QHwhsJD
Hu/55el2+a1cVMfDlBjZCVX93gw7tTSrfAqIgSm3UE5VSZblbFfX3BY71o0nzYIUBG/S0pADhZtL
y9BWCqpUlTFLKh/umlFqADSY5jslr8qNy/lWDIDCI6RHEH2Ds2wVEpdaFSr1HMOhS4IMPutushKD
vaDMs+fTaqtccvP+QFALFW9g9PFrdag4xJdxBx6XE5+jzUkw7KQjLWix2md1slEPiF/T2ZyirWtr
cRarwFI6N7u6HQM9ioOk6vJTpRK1utcUv+MPuo0DyqWHcnSmeuNhc43iwkYHeS8yyyi6AkC2WsJR
qRohgmTfaeqRgwCyCGpZnyLA6g3pxFcUQ/T7CNFQYnGT2TdUs3ncpAD1G+Cynv8I0z6QNz7plj8D
XgY0txqgM6hQX24qvhK4uOM4xEaR0e/BQwvoSKs8iVyj+BChjg4Cq0LKc3lMOyB2N56Xt9IDElyU
gYcXSuPgyro0n2pBBE7ztDhBlIioyZs2obon7zhtL0lOMbZOFj7UemPFW1JvN6NtGBXlRQcCuceV
h5SFHCiiHpYHhYzVQ8MXpgFhkCCx0j6nNc9oo772rYdefhLmtqI2cI14C5YW2uxnAYW8CCKd4BW7
G+MXPTP5gIKF72c3fuMYQqcVIThSg8hZrY8hN7VKIuRCcYJSNeUkN2x6cGL4xha+5kZ9CAgmvLiN
JT2pAiRyuQxV1al6mUrFKfPqJ87NSUMhnkUeH4XH3zURt7gcb+UEL+ytdt0wF31bR7DHiB/Z8p+l
aePxe767Tz2VvJbQMz81UEvcvL1vnPgLu6uLpiiERp8TsTj1v/EOSOVDEX0UmqOwEpQZUHGqdRIo
Pji6+PGp4Q4BPqc0s9Qa0TrUHVhpsWwDSXrj/F180bIFzgJKbpbVAM/O4oQi+dIlUJo9n2PXj0SI
vptxkyzkpj1A1XjwU6Kpc80uNE1ZrDUl7E0j2id3SLYSlznR04g1B7Ke8oSW/tIlY/UVpbuBmF/5
IWjIy887+y9SYuV7l9jkf75jdfzyHi3HkYEdcAANCTGIhIIwAZ0r9t1398tpTK8ApLUk+9PT8Pnw
sJV+vZUKvrC/usabopcqoVrmnQDOCg7C2sOrhSXOuGcBhh/hURibD+Hnz+O+Vek4t7tmHoqnDiwT
Mcbd0UkhaLLHI5tmAeQtHFNyfzZ244F0YWt9rcpDnOkRxqhrhx4ssEl7H0wvY/i9CYy5lSK6MLW6
SnM9ldkkYVjSMUd7DTIx6AzuD82Apy2p5bvkfQBE0Q+2Mtq3Pde/+2hdWFHCEEFFhBM9CTtWkY5R
3udf+HmffgOZM6cmB9oVZlVPorqRr7npnM8sr3wYts8wZDNml5ceVAFQusQeITy3GRzf9FlLKhsk
rwBOrNk06kHlZDUEplPhDgvmUbFzAc0OYMB3OegOa0ttJ7XrD/GVVzrK67aR3CE/maNIaNRb7OXL
lrk+tv9+zMpdFZ2QRaOAdU5Kv4+sEe8ajkJ1AW3wGXA7h9zktvJit3fxvyaXPz/zkMujF+QymGdJ
8YTEbsGLKr8BVyxsUomsDycqQmD7P9OHWi1pPY6DMUnt6In1HSA1KsWjsr/jcx+POK63uI0+mbUT
urK3uo6GQFCHQYFAFLN6NNUnR3ZC7sIMSEsEdB9G5Cs3I9/Y/ewWVlfAf1sFJhT8PUgmrI9MLQBA
17T16E3VIQ5qEAUjF1b9qisiBV96ZstdtBHHrJZwsaih+whs8wsCFCH35RLOVZ1mXTFAd8us/JJ8
7Ld6HpeFOduWVwZWt0kjqT3HxePoDZLPlIjUwX8+ZxcjWF0XEpLOvNxhBGo6WkOa0K4kYB9IFYlk
oob7ogxL8+dlWj331mP6u1nP9v0IGpK042BSqKDFp/h4GECMY2Nl1o77ysrqjpjCLDBKGaphQAHa
0ptkt5+esp/eWitANpK9/jym9bX/3+bw4IBIJxL6a1XLFtTHuTxgxw80uoe0lwtZSyITxWlsxZHN
GFnSxgG5onc3j5Bo49CLmqO5+Ovnz7h10LGc/+8zjPWzI0HTl15CzNxLE7efQjJLKq3QrtB3KkkT
kw87os1U4tWNsGfZh9f79F+769nO+DoNeww/c8vnwQp+dV75yG/s1fWduJpkg19dxiBYSebcgJqe
3oAi3xQ6Ig7xouD+XnVvUswsHghLZnzKqUImpIFQ8BrSrRTC7e3771BXT4oATL0gPMdQn+/pFong
xjZC2ujSoQSsqMFyjR8eijLhoF0MMhZTjfwWQ0042iCOnzUzyB+ryALN0VzYDbRUKpIBqQxl787p
K5v1gSunJZ1nB90LrXHXQHPj53122+8hi4YC0iJOtbotgU/vp9bAEe54pwGMDW3XBmqLViBY/zdD
Kwdbq4legygNp9iG3pW773Zbwk7/n03171hWLpYboVmSRjgyLRgbEpxawdaIYEYfPSgNH0xoftOf
x3T7kCJXguIbtPGAH7lcZF0IOzlI+NGLBUAUob5QtzXJ+u8OgA0N7dTBXdLaXbwFWVjFdf+cnjOz
K1c/gxJDySPM5cg/GSEj2WsoB4QLt07pzQPyP3auUh+Roep8LcOOZHzomZPdc70zndBOuOzg6Fcf
vjdm2UtkbkX8M6ZbXcE3wgDkMHkEAEhGAfi1Sr2IpRIm6JOBl4h59Oxw1lD+gQaHPYOQXox7mxtP
XOBurOly6q8c4JnRlQPMuqEFAApGodX8oHNACUbo0WJ7YBkU5RCCbE98kbXM5XFeowKvIrYRc63h
Uf8sL9w7klca+h/WJXQBmlSDOAtw/UpeOFL73Emp1QbNu1DZMt9bnTa51VAhtWpGoK4rIIWTCk89
mqXEiLlpCDWkd83wuyzY5+HG9bBOh1193LJnzu78oYaiHHju4NdUxVaC3GyN+6BzpNEMan/AlDwK
k1tC8P7nZVlO0tWqLFxwcMqI1NaP0iJneTAPi9kgpHPotBLN8tCvOeNjHhVL17n/MO/3z0DPLK72
gTRFYj13sKg8cbvn4F7Yj3vxvjINN94IOW47rjNT69swj7OoGmGqyS3Bfg5M1VScOwuir052520x
Mdz2WmfmVvdeUcVFAtjz6HGCOc0Uip6qx/3hcrN8KOhWOmcNVr6ax9VFGOlGGqPdfvTKQnHnuduF
FRC2IlE8FeQWkd/IAv7oRUI6s0AGIIQYIoo5M66jWvrfxKtL/yNIswwob6+WVIWCGCtDEZ/SOWLv
K+JzKW1sm+t9qqKTDqI8Ol7DaGRbuWbWlKMUMmHy3gCNsOARtwKLa58IA6jUIweK36Deenn+5qmR
4qmEAS0snrmaNiChQz4jlq2qYlCO/iWW/UYsenNMi9YZfDCaw9Z9MgGYGNsZdRxPehuA30ooZAvu
uwXe8fMZ/9tfdnnIMaQzQ6v1EfkWknkTDOF0i7T9RIpR2k0vkimQeK9ZoxW7jf1dW5BAq9CIYBr3
w+fTlkbW7dGiMw+FPlwmfytBZw4ODQHqqNSYYFGlIa2pfODMLdDD9QWOgUIZcukFxs9b8zYYQdUU
aqZOXq7TAIofemUJidlsEg7fHMuZndXZSyGNN9eyMnnJM6+Sona4nNSvNf/QiWwjFlpX/3HOL8e0
uhg4IYvLltcmb7RTolutDW4fB2K5e51Od2QGxZSx/KK1BXYUmjol/Nu+IPuaLuw2wWYEfh28XH7P
KrKtUoOlQq7je/BUyhI7UBso9G2M+rYRUEwiYADJwho7Wo19JoUDjKiy3aLMO81YxXbDbd1w2MtQ
/rWyip0NQP9KlYMVOXkttMfBKSAsjBgok96H0DK0nEqjsjGy64cBugch9gzKPxwFnINLPyNH+gQt
HtjUUjsxfg+Jo7V3pUENNCP/fOxvbFKU1xYS5WUaUeG5tDQJuSyVTTV6QUrq5wDUjIfgWO+N+5/N
3FgqUKypCy003vXQir800wr6ZKRNOntlwmPOumNpeHNcWT9buREfIWkF7Mdyx8DI+gLoyrYdhzmZ
PY0d2WPtlRhVXu6kjgAGOIIwHgTnGf5tw+z1ci3MAiCgwCYU1KtyuIaAUUsLjE73OXIs3NbmLWbN
eARx1ndnSxGdQPuxldS6XrpLq8ufn/lKdP7MQ6nAaiMrVGSHApiakSrSc5gktI13G4NcApPL++HS
3GqnyEtbiNLC3JzaQeTLNfhn6ud+2AePaeZ0GmfJksUtLMsR5Az7z/+b+fUOClMV+oltPnvtb/00
AHHEUAW2oRlUO6ENQokYAfhW9WBjXdfkqm2F3g9WFLNXxCWV+bdKfZ3eeOSChuHPz8O7bQnyrui4
BnZEX/lLueky3BYctkn3lHAnPniP6j9S8M22GHBuJPSwjIsmOfAF2Kx/RX3Pdo1u9F1cTtHsJZ1m
VklspVVMcOFySCQ2vV0xWgYZWo+9SeAeyve+bTY4jYXr+3f5AshSicqCUV4j4ucMYN2pzWYvcpnV
RiaLdsCq1VbwFD0a+4A+gdf4IfpOX3+e4uvYbTG79LwA8g++hdUUiznf8kaI/TsBzaECT+EIM/QQ
SNtmtNL24uPP5m7cG5f2liU/m2gx79q81uGLJt7n5qfmg1HkT9HEHOuknF3kSzYujdsTiwkFOz1w
QFe8raCIyJlWMnBY2iAssPz6CNDh8suVSUC+EhRvw43b8aYPOjO5cgp6J41NOJSzx1PhACK0veJq
ZCsTsYbFYK9gKv+1smZjrbUw7aMZVjqrOIr0eSYRnXfHx8+e/ArRnY53Os0cMPaZEt0Iv29u1jPT
q5tYQy9pm/JwAe1c0VhGDXquQQpyRPfrxn65viIvBymu9ouhtoLCYEkGYacYmmo+m8psp/wzy95A
q1RGCqi/HZEPaVkKLl4KdGrctttwtEtUeuXmzwa8XANn27ZuCr0ZDWwiI/gVG5/puHEubnq6s5+/
2D/7+fqMLqYoqpa1zMtHPXjJpKNYmam89fa9kclBZwog6vgbLMZ4d15aKmolaLIau2a0QenyMu9G
Uu7aXWZq9rEg0l6gcAQ2+GnQHPO6af3WdXlufTWPQ9g1PZfAurpXbFQPaE4hqeDXO82K6UjxATSg
tSn7CThF5QNS7GQjlbVG0fw9NoCSLXEkHq2qsfJAoB8TWNhgqlu7sbgjMKdWaCtmY5WuOCE3Czhk
qxGknMXMhh4oo5vJjlvuAXx1aKuDyA1K06tJQPlravqonz320nY0fayfi3vxQ+vN4m54FQ/o9oX0
GLRJD8Nxq09bvbkAZ7ZXG01TMr2Q+W72KqsiEzDAtVvfj27wB0yfD0i7yCZwRE5IP36V9EXBK6ij
XyD7tE7O3emkk5ga9DEjHyH95Tw3xAXVEeGAe7I+vJCOlndX34m2Qlvn6TQc1MetmPKW3zmfucVb
nB2Tbs40keWYObCqe+0h9yDGseFwlv2/PumAiwKvDj5LPCBX8WPZFNmUNTN8d5j5CotyUB41+o7j
+QzIw5nz8wE9n1LR9JSpINjQWOXmdZegPBRK9s8fc8vroDcOLxCgy9BdsrqcW74XpioWZy+ufmvR
scg2vOu118EgwboKkARQq/w65sgA8AvkSNG9VqYAkXVeAeLwn4dwo1oP4L8IgkZsd2Sf1gFGLDZy
pg1J4Omn6oUH+x0ggjSzR8rbojuZKgELX2YNrz+bveHmYBbcf8C7C8LC2X65U5QI1H+NWAeeXUbW
/JpXxO0/5WeEVBDJdUoyufIr4P6gnAGVCnc/brzsblzOsK8issIBh5tZ02dzeSgNHci/vIORUXUv
vnB36XvxNRLRNd4NfzDZc3Xfggi22SlUuufvttp2r50MmAhAxS/rPFDX0hqyBgRTEJSiGnhhDkIO
aCBM9wp3jwQZEpqDuPHE/JumvDw1l9ZWp0ZoS8FgihagQs0Id4w/OLLQ6IjOYCl2/Ai2Rzt1VHMk
SAuS50fVDMn93StQi3cCze8Hd7R4U7R7hwcoYLYgRGP+vB+uTxK0npE6Q483ELsAbF5uByOaU42l
YeBFRUVkNCxvia2seyxwrVxaWG04EBNmQTtyhic7nK28NQ47lVZz6l+NU33HngpHuI+2spM3oulL
o6vLPMjR5ArC9MBrHtvDDF7m2SpoSgq6Bau44SmQDgElGwiwIBe6vjT1oYzyUcf7B7LyUK26yy0p
fZCFFJ7+54W6dXANHvqdMIZ1Ev+G82cuPmDt0EINnPNysBL50X3vSofsifklT2SXd4NddDd5ykk+
hMfgjvO2mDPXA0VFcWksRwutAdodNBBfbhQhV/uxKiXO45CiC+OvouxJBo3OWmooqzYGe8sYggBk
6TBWpLJXxgJ+ElU2J6HfNm5xj9tll4cz0Qs07s4bVAprd7CM69zUaqe0U12jGTQNfSkIXKjaoUe/
4uyqQaIuhKZdgiwBH249UdaPy7XRVaAzTmEJah6Mr34+6okZ+6qbwttii37+vGuugrp/LMmLu0eN
Egjdy2VDKlIqILWE/QAxU0+kpZ2ZiVkfkNLNELRAX9WqCbPzo3G/JQJ6dQjXtpdVPtuxatPJSYdu
AM+A/lAXPquzMwy70I/dsfwTzuCUjL9+Hu7NeUX4DtQ56jlovr60ODEx0BoO8yq0jqiY1cgT/i1h
IdGCx8nV4v80ZP47QjhNVLzhQ3GtXNpj6SBmc4rNM8fZUzYys+oLIjQh0mqudIryJzE+hcHSzVyx
Y5I9ZFpJGzC2LyRa6D8qv8U5Jj9PwVVcsfqmNYlMJow15DkwB0ZEkGA8BvvOT0/TAC+ResxDQ8Rd
5y5Ct2QTgHjrLIF7AuU6BEhLTvVyOqJ2KLooLUENBziln/wuX4Nf5bFzNBpCemWW7CYinCedJptz
tzRY1pRguL1g+cz4au2FoeomvYTxCkoAuTUe2mP+oVJGUz/2lIgiOJ8OvcU/3XH3PTq5thr/1yE4
7MsikAALzYCB+HgVgjMZ7rGDlLMfFk7eHZvoYQzuRWGrbWvLzOpAS8UwCVUHM82ffj/TDW+4Dgf+
DgLUt2jPX5q1/76Szo4srwhxgQAJjlfvfwVx7YZdupHQ+5t+OQ+JFhuSAiZTlBDA3rVuz4qgc4J3
dh/5oKJ0Slvfz2a+b3xl53OW+tX4DB2Ne8Oc/fIBHLDHAFma3Q7lBhSpMt9ATf8/PzAX37O6AbJC
R78KeFz9pn7p9XfUAQkDRR44y37p1WlqTGyeGrLB9VfjpR3pwbWanxTkdn7+jhuH5+IzVneCbsQa
F4uYlgy0uwag7Yb0IHNg1d9LqZMoG9au6rdYBQUFFqj1LCpRePZfntU6j9CVx8bYjxhEolIqvLYF
mSYCDl+oB8w5QMOlJR9HCwmHP9OBN6OKMLRu0N3Pw74qwvzzIUjvgoIT6Ze/cc/Zlhu0bJIidYh9
Y3wSFVJId0MI+dx4JNEuPSL56StbT4C/3VirLagghAIT+IKDR87ncvDCiA6y0ZhiEI95ml2NaOK3
a22fyHb8MBY7ybDlCr3nEBH5Cu2cRLqH9xDTN9bgKrm+DP38M5bTeDZ0DlpsQ6jOsS+FH4PQ0BJ4
0aA55vcByM7GQ1c+i6VZQicMbdmc8vrzxN+4K9H5uWCowRqOGtvKX451BC6KUEv8VH3VQVcbgDxW
CEj6zqC4FkOfryg3WXSu4jrgEuBa0JIrIkN71S4EZaOqTLNq9HPCkCABZy1tiEpFq79X6fyG//z+
ef9rMsEgTGfyWpPUhJYM8iclcAwzopXvv4pEM50pAMW7jhjmgIcRNXkE94fQLJEoAxEVNHl+nqt1
shVPZR1PddQ9kZhSQZJ9uVBzaaRdBwis35fPMRcS6Dsr0cZBuHK9iw1E+EtHPlic1h2EWRT1YcD6
0e+0kgwgb0zRtvrzMIR1m6K2DAS5Pd5Ay6iEcawWvWu5ITOiaPIn+u4fenNH32pz/g06iR2yniL9
HMlrTN5zzOCbbJGjXZhg5Aeulx6fj+BFJcR9f3Z/Q0XFfF0EaJ4eHiRi7r2e/vqTk/1gy0Ql90gN
4QGb0d0CqrkTHPy2Nv/09ONPZ6WQ/cvoQP+oRxktWRL+9au3Ffy/tLafdDJSnaRuRu6QZFOOSNE7
nuS8Duavgpy8jFgd/XlOro7BakZWIZxe80CiTiFmxJmbZ4Uz+d9jga3Jg6PENYqNfIC0TPCF57k0
t65Lcj0bOlmDuYP/7vPUTMkLI67/9e46j77pH93awl+etd9/ON537bztzJ/H+1d3+KcvWL2t8nhM
8kHAF6jvrVl7KnXfj/a3bd9bpgWfT56snjgqcYi1s+48+rLzLELuyZ44H6ZOt7bkLY9wtiHXiqXq
JMuhNuNrUlJZbxrdpGbdWN8113sfqXFiDDDQQtwCeAVccn+6b+632lnowiyw6d3Zag7yMYsf0CHK
m8Ub5Mx/nvPrmHy16itH3+g6OMIrfAQr73mAc4F1FpcGOoIYHTrK0RcXHBj4G9AkGgL7g9JxWqA3
eCu425rsVYha9EEQFjI+w34pcKj9tyMjPD2kxAebC30mOHwUe+DNth9b3P+eY93vHe/pVaL0cHrA
CfzaWv7rmxiU6qByR7kBiWX0jYuXnjXoe2MqYxAz5iLwMW7TnBpWmNV7XLyCVZ01iZnzHghBiskf
Aso3QNs3aOYnaEQwki0p8rU86uIeIWK58KkDeQhy29XZ0DgtGRRuzvw3DqpuZuuGh8Lk7rLjaBY6
USD+BsEDU3Dqne5igloHjLYBnKUJ3muzsv8kfnsqtmD/N+ZIxKsCcRo4dwEy/ptSPQ8TKq5ohCJq
/LhgADGjg97HZZSaQRnwjiEGrSUqYeUI09haYKRrf8uFaLjgJM7vUi3LzGwqIrvQxdgqjCl3hoZx
Pq+poTXH/Fa3yPVNiW+VwZC/pFeRrVrt9FGUZ42JSeOX7FcnQVg5f0rGrYbvaye6GMFKLUS2Kp4q
l5um0oyo6g0YUZes7TMa7WeQ0uhE3eIKA3nA8rMu3SXqC9gTqgTg67I/Lm2NTGSVVHPjM6IacJ5k
gOjNkCaBurrchcJHKPfJ7zkaM55C1gctqRzXfk8TpGUdtCYF0Fud8sKrB/ClmjHEZ97rohLupomL
/7AsVRft2cHA01hC72NWIhwfDBYcZ6T6XupiKMHRNSigJenrHijKvub6cCehqOIMnBiOjtDNxXME
wjSFJmo0QnoiyAC0USCt6Ewz9hIJRsYJbqb02WvVDzpYsKV6REP2ILdf1ZjoLzWrIsktQT3bUVA3
gqBY1LL5ha+apgE5WJWzqfSUsgE5EQGhHZ/8iSQtCNHjpwcQtALEtBlmm8lKwdy4M/LJjlN9ENHy
3HXJ59RxCoI5SapbM1H6GZFEPIFsRw3bearJlEoxqGPKVAbxjhqplZk1caLcyUxnudsYBRrihDIG
S14gdSCCUpVsDug0J0Bfpn0j8Va/aIZRqUr13BFntYt3+BTAb7iQtV9tiN0DlLLMMorqLijbMx6Q
OF3DDwb7i9q+Mj0YcaiVNlYP8sCBzzwHpYaLLufxscrSGn36TCm9KFPb3uxLoXkYcz58nZO8/azl
XOQpA6muLyap0QLFBMqkShONykl4nnEkm+R2MIWpV0yFpeB0CssmAYF+qaegH+yG+nsE2ZdgKhqr
MxP6UBUuKGlKEnuKpTTA249X3LLNxe8KgiOcU8gFh/pzwYHDhOnjbBfastyj1GkK0bO8jUB9xrWh
AxGI/DnQePQjibESgpopiWrObNGsPyNjmw4ybY2Cz62lpcPPmoWZe6jT8lgUUfaktBnLSIi+8tjO
6zJoyTxl9QMLYiE5zJAixJjKqHXioQwEyjhenHZaZbSHYeSnRQFeCL9TlcWcKzGwTbpx3YqNzdB5
kpCJ8cpXwmoNwiEDywxL5KRMIvWItudaAl8GjXolGHcd5JI7UlcNL5iGnEa/Wa53vw2pR0NSwjUt
erOVEe00rNDbF64RenAGqjPWKwzbDqLmqliD/kCf+9zKShDkmqrcG8hUy2l9SlNR46HSYoADn8ub
WDJrQw0h8NUjQwjOLGGi09SDIySJ+OiPgjZJUJbUk+KUSSQIVOI0BpM8gFB6jNWwmYCOB7OLdSDl
pVnopv0AtWfO19Abq/sNh741SyhihgyGMssiRSWm/xiH2ngeA159GDCNDx3fGk5WAMtMQQY+fvUg
RoRuWowUORX4GbW4mLXSyyzHySnnQCceKmoUEHE0kMvq+hDjZwG2GNHGTn3l80HDikL28Bu9EQXe
SDUIHcMkxtFvcfulRGrRSwT0fttAfykAqxdYS0ojI1qTMfQMjUP6InRpm1LkquvPsRhHV+DyKQZ5
iRIdCi0yKqvU+9CgS6/abmQGWJ4wi2zAF0wpNgifi6TTS+2Nq6Si3glJl/XIwybBbM5BHll8VS83
PFM4f0oEJB9AqVqdylLJO6/XxQyzlcbcoqYj5l9ZO1SgjOk6fGg8q5lOWyUXYnB6xCLkaRkPOqcW
inDPQHZUKIgEaB4A0aaCtxo62pUvpQ4GEFIMkYFBq2oOMGJQCycN7YuTiRSE+llrLeK+uWEQLYn4
OH0u4nz8KIcqjdCdm2hQJ4mWRc2MGDVJLSlBajWAdGTZZHAIhtjWey5AFwpJCxUOqxUzpbBmbeal
XYI+zc8OAk4aGr8CXrEkoQpjDwDYBgRIU4DaDd6DAxl4KRWgFTBhIfrBGFRLEJJJgeSQMeCdLM9t
SXkQKr6pQstk0KJ3rCdGPfGGVYyhCObBuNEfuqRAjJmkYecWapS8RHmlcY7WFfmrUUhc7epGw5yZ
H7vSAU0bEwjWhEvtjOWG7keREScPUHgJRZNrcjBZoxAzHMYuTJb8EFq5SJ2pmd/MFVOdeeTaJ6NM
uTukhNPsaQDTD8jB+I4JQArKiwiRFKLNDl7/DQXpYSKSMLefTacZrYUUQfwxApb6NLGkkYjY68oD
2FHbiuqFVj/PbYaqiFSOikLRVSyhf0nL+d7RETTOVmZ0yCjH4djlriwHDXh39LAsHC7O1J4kYcWe
6xSF952gdpzqNMoUHEcBNw1V0x6D5uRc+xybokqPs1L1Lc0z9Bg88UqNaoUsBVXpj02p+6UKmSN4
Io1FpsQyMaWDXrWdKQ5KOB0gHRdBPpgXIAnUTFJRWEXYGiimB/h6KmB/llQFggnTmCQZ2AxHSCwj
0oC8FnRrlfmQRxXUCORa1kFRLrZhSQURWWQaSXXzC0Bo7ZHFQ/QLb7YhwQUtgBJYMeKx9pohqLpd
mnPjQwqQZmJXMY8YKFMMhqrOPHEWz3eQxwDn1gAa9EgXccZTXXHFsC0hnSQmvPGCVpGZI3oIHRpT
KequJzrXzu+hwmMSAkw0+Nm4Qf6Q+pKTaIHufyghlrloRwXyuCQQ+GB0laqGEgnKg3GMCL2bwiek
4Y3UzLsGvHl9BC4iOAWmZvtwSkPtoY8N7KIy57WW9iXfg3hsQWeb8OcKQE68FhXo1sPmpoHRlC96
qPLgVG9GDhDpLGwTR25LubD4sA7/jEo6llaeKNoRgKIlcyJpQ2pmA5e1pFGHCgc0BlrMDJAMrU1u
YGIHoWeN4yHMLMGK04UV8A4ih5BmrOuo3WMt+COnJlNwaIQuj3ZQlOBCZwyMXnV6gbXPWqwXCe2D
suHtSs3T6hDGMXfggrD8KhIle5yUHiI9bZQBVqCGZRdbRtgO4AKrmNy4xizLuce4aWFHCAuwQoAG
AKlPJom9YINuvX/I5LYPn5iUVvVRL5sofFbaVjzlLdPBcY3aWXNQW3HqcZtPIHtCl13Fxy9FO/LI
5soBykyIPOBu2rGaBijdIEqlUzu3AHa0ZffKQBb+Z+6zsgBtjCwOO6Bg45AgcDcEO2irDLEeYlAg
eXKpj/BKZmpvd6kQQ90G1J8W0yq9ROtxOyi7UAQj6uNcGGJk6mVV4K2WgtfjKRgDITT5KQBVO6+x
wQz5IJM9rdfmxJybrgydOaoZEKAgQTRcPGjwCBbGtC8+/ouiM2muFAeC8C8igh1xhbfZbi9td7uX
C9HbsEoCAQLx6+fzZebQMT3vPUSpKjMr06vzrH6reIdk4XnIwk7bKjafDqunf6JbENnm3nSvbfik
+FT6ZLM9+rZwOn6GVRqMl+rgH1uz1PKzbhkxixw57/co8PamjFioeZ29+viTLL5ozuS5yc8S5vBe
W8GsYtuhf6urpMP2c5X+a7QLSOCPS5e2cgjFXwCF5idEl3OvsupFfVGynmgfVpM0F79Rx1g2a9Bg
jz/quitbZaem0HQMjyRx7X/iwQpRbO085eRztRViu9TwDA2XWFSQwhfzp2Et/zYkCkwXqVfznxx0
9XXKbDCfJ0rjUEZtIsgsFuzrwTaZuj1XMouawh4Smtcpi8eYify5bLusfupQG9G4+FP4wh2SDkUv
nPqhHW1OMeeWocK1G+/R3h9Y58uaX7kQW9vkzB+Ddf+CJes+B311sOy3yD85Ve0jFdFSGMlCxM6E
ViP/FqokpevwUrWyWhC5x7ydG2YXPzrkOey4DcalyT+veybfxz2orr0KYXS8PLn2hy++1bhxf7Ke
sp+JeKuqcogrwsIia4KfeeOD3DTr1PE4FhHjKZrE/Y10tYwHqte0uWa1Py3nZlp3dR+u/mjPbUJI
W7H7Bw4k8PxxfJrjxWxP/ET0360wwOoDLmywTdPo3dcJg/E52fvpvQpXQPBG0OYXx0AIQeE1O/t0
8xKK/bzsfZ6de6MbxrsJ7ymakSpuT8mqfX1imDkUrfsBUQSgzhbXkDVjU3pdlk//3Jbxm0dz3eCT
2bWyu9ounxfKFtfPI+OXNlfTJfIuqU3b3yLPxuEp9M04f87QZkpeTO6s4RrXnu1O7Hvj9JIN0VAq
f8XwxcZAKX790WmE0UCP5u8kPpYExGei0IEgVpO7M/2+KpV8i5aOgWOMNzJ7PdFN6GMWuz15q8ll
saV9n8ABILVD7293UzpN9GCh6/E4J1Rqgp4NhDtBOokCft8IiijSMFof6oSNa5lIvlUeb/pTuLYy
p7MKxP3UrjtKyRShbXEIbzyK3s93yMY2+16HLa5ds3Irwtvd4eqfxCp/3iMdj8Uw1SnE1Jr0aRHP
sicscvhw7IQZcX+qOht83GfzoTs1S2o12x6j+qz73vvrizUDY8utxAJxMYMq8abDvNhynnSZty1e
ZYmJP8/DtohzPJtsLiav3uvCyDB79Jo8aUsXQ5QULG3Dj0xLSye6IWP/z0Dd4AMR2/hh4s8Iu7PJ
8MyOGWO7jHr5z4Zb/xT0Ta3OYjS8kl2qRFsOdE11ObR9lOEDnyXsUHSKz5TE1r34ftOZix9SaKgo
U/aFk9e82a0RYHV+U3unIB/wdh5UaJ73XdfmPBxsJGNLxQ/A36G3F1nHfneup75lhLKCZJ0j7IfS
T0e1lem2qqc1hVyogw5TVBq3o2aM3S024XbzyfBkF+HbEg3dK7b6KThTSzvs654sP/kRFEI8nT8R
78TbQGhdHPBjyXDs/3XSBARnJzVlsLEid+c8PZo/bp2P16XdYneKKiAO/pOue+CXNXjcBql+kglD
K7965r25cIh/BTrS/tk3XcqeZdBH6SlEc1AXAWF571TrXZ76uuuXW5U1Lj0JJrsfYqhin3y3VD7L
9tjTc+4NzQ/HtAostCZLUkwj7RBOvoN4ZjFX4UgwOKpuaLw2f92SNdLXuO0brBfTxF/P25q05OtR
gm8SJhVlvdFDUISxqH8EcWzVPcOEDmgJV3DLVniMqwgrD8IMqmHS58wFdXCuo7S/jVvnsjP2Xs2f
abDyRYNHN7dw6qPpNsl5Gt/GvB64rFd/1uVmFSKSYZKyJrdKmfYimmOJT0L30t4tgTTf8UwW3Ixz
gjmzlONRflyhWREf/sgYTBJwU9YyHoPbMexTfyULeIkuQUO/K1p8cUuNaczB5REFJEx7QfCc1h2V
e1f+/GzCQNNc917Ie09aFG522gubT9oEZn1IzMrAyIog/AgC2ZxeHwD/xtpxc+CTEqwflTJkS3Zs
YgyTm0VGY5FyBIHa967i5wrj0Z7mZo9FaVrmgBPY8Dt/3X5l2QbEqamT9dshtN7LZTKaYcyDqnyW
nj+DwCzAUUW+s91xHyXB3tJRLUacCNLI2OniJIRlYOI6IL+CvYQiyzqyDGrG54kKNYfqIe3Cyj9p
fxueolzmY8FwRLU7fBVH5RbVcVdGWY3evZ9rnZ0rffR4rEg1oc8keCSg9LXReQu6/nhTm6aXVB9L
LYWLKm8q5yGFQwBhh7gXjCf//EN7P44pWYJLSne9cGn2cURQMtvthUrXJX8emzqvAPv77Hk09ZYD
E+6Borvs+RqkKOFIok0ditsQJfJnHkzHe+iFjo0P6+3/hfLYmWWiNcCsPMatWlSues0njxO/hT33
XxbVXOMrioJvXics80XSA3/lQFYTb7Jyl1FQohne14+qd7BneWGeHhGHDfGcPq4YfOGF7oaMgJCw
pcauRL6L89B5JIQ0Llvncut2X5Rdhf9H2ezp8iOaFTZ5TVebuGC8Bu1ptvX4JbY1+qtclALfqCR8
s5ObMSab6Y2wO415mXXW6Ahred1zh+aR/GP7NFdl+tHhAw4aSQGf6+hDjqFXVS5LwDbAkA/Usa1l
eKqk8zzmLpux4RP2+rnanDjOwt/H+kS4SBQ9B3u1L2VPOfg3jH3uFzb29aM2KgIabPX8LQySAbtY
/1gehZh0e3IanKZoG1xdH/O+T5tbmtk5uIRui8JL51n44KaXipcsqCJ7gevZ8CJJPrzf+tD49cmz
QdTdLLX9JU+6wTuFbQrABJSUteV0JLp9TpzXtQ9b1Km6mIMABxWzkW5EdJVo49JN6/InapZgPCVA
K+KchwhCyzGQrcBbMw5/CxZdeTZHP1kM2k0cno+onk1pTbh9EzazT5K4Wm4BrPXXMqwn89NbvZzu
dV4TXLzVQKCnajpinbZgTL9vyQcEuaOEvNO5p7e7UfvNVI4uiPTZU2tyy0Fz3EmyFhAUqpbBLVsZ
QM55Psj2qpyUooD6yamltSeepsUjAGlq6Kp0YXdKw4l8wYj9UMeF7TnwmbU2w+sk+wHIeNNpdu0W
XD3LjsZKFNaJ3QD364gFHVafyCjpYlGVgax9wGUJs3rJJwMyPDGXNcQ94leIu7TXnxBzSjA908QP
czxl5lbXH6PF1O+8YhVXBGJ3AE30cpk0SxlMezadVhXuPztOmSajfOhpekfRgmvlzXjabNjde2sq
PcQyXgQIw4+IaXvPDUibFY8PpMAA5eyApU8Yq5NrnjO13QyZ8TMRlbu/gX1L/WlpVp+PkKwICjCR
wJ7n0O0f0QhqYO38d0Cd3p0CzDBpmBRLn7QykyboknXLhdg+ujaQokX8F7Q5JuyetrN/DceMq7Vz
SP1PmHj46kYjInUZcEb/WB4XXYGLm+yaOXDh72tkql90ZK4pm25vSfccpzGcb3oPiHLPJl96912g
pu1yWP5VwCTBwYlonULcfcCmPvxuBLCQW112Qt0vzCVRc/rWT0F/v9VDyprxGE8J6ZTsyL7Xdu/H
z95g68AvtsNvw0J0Odkve4+Aetp356Cs1orQXVCVEnwlSgp/0PY4mb7C0jYDIv7u2p0OSetueyWW
u/qeNEfyZ6q6Q33vFW3my8wVknwJubTd3VH1QfPCp9zJBvPnhKsNn7rwwU+qsPq5aXPwwNQ0fgrG
TdpS5UOtS94vi7lZlE3E9eAU8sOwOMVhiJX4Mm2CdYHKt5LmxN8r9ebGfqOsSYnLLq2Rq8VWDouW
mCeIOcXOsvJFrJ+3eJ/1XR0uOsDoSqeTehucF/AsRpu2z33Xdd4poc3lSRvdvg6DblFhMS3Zv4Pq
FgFADlnAmI/IQ6afTKSICqqaw5eXqmq8vOTe23AXWW1Sr/dL52UhBVs13smjW93usQcJvoKOL49T
xgB37ekiiCsztkse3bGZ3/UgjGMhXMXLUzT4uCREjZMg2EyLjN65FrD0/E3yTvbWTrcl3ffhtM7Z
bu8tbBVl+sNfgs4tWB/lbNz4Prt0aEEedMr6Lgg8m5/zGN+GffXlbbEafXKRiH2prgh7++A8dZXA
xw+zhIaEmoPHtVrP/0Gvm3ZFJ3ofpw8hE/igIDo+PhMJ7OU2+lisSL3x8VaZZg8AdvN8pjNNMEJX
azoXcWBQd3khkEfZLzYdXw0z0nBuBXX0RDZPNV2wyK6rK/sh0dc4o0vhZxOtd2qXwf1sSDSlh1zH
qrLnAw0Z8bKbHbq7JZ9j9bAHYk1PTUda3intF9l+2w5K4l1X0d5UYHwuaIKCa2JJ/kV+6qOqO4L0
bqnjJS1yHYkfbPkG36U3j+5vu9RZ9Qekbs8+c71GDCFOfSgTjaRJagICpWKtM7irdqCLVSA1tPaN
d5vjWAN0mUbjb1oBbcEKIFZ0O+CYifPjRqUyfnnkpIr8Z6w+5IOXNHK7NGOmngkzn5DFeUdEl2bm
A0fBxoRD2U6jOl57+pB3r6PBK12aDl8g0aFycGzVzrvP29yKb+MQ4oQ0HfQSB8ZYw507eDzlKHw5
nurZ19k1lZtOnvMtaPESGfv5d9BGKYpctw19MRLkld4EvsbP2TZ3aeHmJTinHVnDVdiq8DxWtHzn
SMvjYde+SYu6ypFHxiQ7/g2b3s8erZ5WHywKIIwmNd3TkoIzN3jAW2NeEx3u8Bxa+ixYdj3Nbt3L
GEh6FxKEcxENo0jIVoVV8rgLJ9F9aT5Mrs+DlyL/XC1xG9Oq3aulu27vkDQALyjuxrQYR81E1FR+
+M6PKV6YMPbHftnSnzbnYRU6buw1a49KFFkq5x9Hki9RIZOBlquZ0qjmFGQTIv2xXQBIN5N+DsAx
JXhBmrH1MU1iLwABHKkGW+p96YHcvQIVZ0W5V4QPYLxYMz7noyOvAhYjNnwazTZKxh3NWzSF7pxR
rb9sblS/DPDdS2cX+jDPN7qMCau8awewp/PomPTKoF/4TG08mIn8QOv/p2QQLUU8TsH3ofH0rzrs
vbUY7S5fYxqs+LQydO/nOTTm84b7CHle5OV9WwdFqzYKlZyPxk2kNn40mPAXaf/epAdDuUwbqJ40
bKr3fiAroFUfQP3C4H3eET209LJTt52a3bbbyfZDmvM+xOYth4MGo1pah5IQIEWVczPm312DsvJu
oPl/OlgifKtbC4dXBRPpTNVm3fPgGSDowDX2V11ltPtNOyDcCEDO7mfV9ellC1R3V80b/sAsSB14
VABl8hwZ5DmjXpzfoIASGppOpi8ODOCdyyH6g84HZkjAhsOxVUf8xeu43ZmY1vE94ofEC15ypxee
kYQyJKoNf6XrLJ7mYRphMIJp6ktPLJYiFoXmfcn96nMQ478gliP/4kTV+1A7FjPqoDUA/cM6gNjt
bWA+s9aWdGeqI12JrOvk2xpuTXudMmzfmzjxieOBh/q0b4oALq93hOju+QI7o+POmjKlA7zb81hq
zC7z5W+dwYEUgJ/ya1oHCiAM0PAVKwi1nZH+z3nZa+djaxc0c1QmA000M4SteNKNi+4zLN+6Ytpb
+6fxFXuUXMoAtUGyTduNHtLGgPRQ2SXb8hLSbIz37jLOlf8yVZOfFdsOzlUKvfN819jflqsZiesh
hZ2doH0LJVyyHfavva26/7Yxn1RZqyWDReqW9IvylI6waIv0O2w/mdT5xgxcqnkQ+sq3Dp/qJm6P
Yt7a/NpFdAxwEBWLz7JtX810hPPd1C8cqpisI82QiOsbL7nTt3HqiIsmoqV/a6b5kERs5rs6Jysm
UaUfOfHn6CIWz1ZZba8IBPoXycd8Xutk40TMH6wGQ/HyXXuL/gQwUP91tpkZHenafi1TdDzKPgTC
ES69l8HH7opd8uQtapqEjQ01pP+p/Qjzs+3WVL3tEVQbZ9CNd+vCsTJ+HH5jtviAzG2GxszWSj9M
azPMAG7hTD/kh3fN4KrsPEeJQ4mW9s2vfNiXzyTT8VUXpmV3AZ/cq3Lfov2XFyulLm4143dUEnQ9
ok7a9ERb6eEdDh5wv4UOS81tq/H4V35Lfk4v3TZeOlret6yJjukHktOVBBuT6FleIw8NbSkzb7p4
e22mh3XOYZrTyH2csm6yxy3dwia+wVeEDXS5L+XdOlqSxvZ0J8mjWbwjvHVDLr91vGoxSK1Jot9g
sUvwlaXayPygt6xRV2y4+MB/R80l9DodlBTu4AcAvEqvyz63/nnQ28IPaPbUY4zifw2YnyEuW9cA
5wYk0Evy4qMLoB1sq3G6Tw462VMII/wjVVDjp4oa5Z/V0MdIJqD3kZIzfbQ35rJqK8W+VfnlOBac
meIeeOqad8EwsV/mJkCKbNP/RA4BBfLWLe8ZQ5ngtKf8kBbhYl/yQix/BiGkRBx+sM6Ur5sX3E/0
9uYSyRUQvJDdpL6qGpLmj+CPs4ex9b22NCMpo2cS28QKHVHL6HQQHue1hYP6yE7m4C/8RE2L84ex
mjuCwMDPqSdV9pK4NP5vnZxfnRcRjEFRuzb7KYi7AIvwVx82GCb+kiadt926hj0R5NAMpIiZfCyQ
3RxbcjXNooEMyDL15nOy7RTZ3QOevLCenM5njh2oAFx1jI7ucIqFeuvxoirnyZdI9237PCcabDQF
PUEJEaOuuadvjTEIa3WFYWsboyCquHJlOSRxq8rIhI7OdRLJmx/kB+FTo2OUTOaph7eX2bQx7OUN
UFrk98MFGQxb8i5GcgTrmSmoulUEX/sw+OA5Bjx27na3VVmhhU0D6naeLOXQ5Aw/Kx29KLwMiHTL
4XhL4Hjxm/d4RzQyrguM5L7M9QmXEuG+hr3hxhdyW7wz0qmxuzet33EwjwZazCKjSM82ZWotKajZ
ypZU7aITvuktP5DrpD71Moz253qbAxheAz93nL1w7o7zOkrXvOymTnE1mmGgXpII4V9DPbXZ+rKB
pm0nleijudejlf2zSf3Gv9p4CLe73GzA9XLufO8FSdXe3Np0yDPGzV09ilnXC024l9vuKwBebxl0
RqNfI+Na38H4xGP7JaiSPr8TOoN0WQcvSfiFgZm/1c0YTFcVSDD6/PC3LxHjWVo0uOx/mO8283Da
Xb65a17pDPyu89g+1964/0UrBhxGgHBmL8j8yMADrYz0pe8PMV8qB9mqY7f9tpG3rpfAq5Q+KS3c
XnqHIXhjizUCPcfngmBhunuRjV3rm8XAlftJbdX+gPBuIVJCwMyWTWKBI3wgKJBLuam8XD/CF0v6
j409JBmyJyeXA0RWLGYcX2vZgNRz0W7HOegT9iamNv8QFvlb6q79JJYfTDn152yv4UPCrJ3DckbH
MIF8YL91XnplHw08/3GR3lTXmCjQWHzvbLawodeOorrwkBHCqQH2l9y0sV5O4zbqHFVFeORAH6qa
PuUducsF8VBbd253zWGSS7QjKjOT3r8PSBVJjjPhbN8PvqX+PFco885rIqPm1a6w599r4fUxIrQK
A+8k0AM99z5I+2xYG3icCGhavgXhYUf8ltKJt81y+ZbV1GIeWwczVrZjjTdpXlQEw7VvUsLQlFXM
egEwMOQuoFZzVI9O6Ri6KMv6poDHSNUdWsk9vlczMtszgHW7X8Y1ZxfUjvkeXOhQRXoGxFGsGPDI
qzvX1ubZg8TSN8c6S/e25oBZ774Ym/BecfU0f1eVieUhcKwtF13mJ/vNbX36KdDZ0lzrapdHqRoX
4FKaIkR5rPaBHW1UlXhVrccBOtd44mDehlRov3p+Fs0kNmQ6f1pyT6w/4jHqOF1xvYX3B30Ohq9V
bExp+LLydCxbBx2JYGTFF2oIuLX6KhOfcFfK8uu6wy/ehmHJe7DSlG6uXGbenytM8LwWkQzj4IKN
ZefOU5RUOadsyRBkJHPc3CuxcSo3RFb7ddJ+qv4Fk3+06LUihG7LmOcSTmzWu/dVxL1Mzt3qVd0V
lcben7zEBuMzVXl4GWXANaiDbNxeBr5eflNmH6p3RVyjffXxd+ejc11Vj/1W0d7u0tZ/Ao+97E9B
n1GZUzBq7wH2kJiCAbwXk4axCbq/256GhD7MOjLnetcx7Ck4fHXXtQADKDaOHUaKwr0P52PfhoD8
MZEsXzwoneWDtoHvo98UaBIBqavmbiUP8w9IxKa8AtFN5E7KuCotLBzecLfCBMAm59KEF0/l3nZJ
/AQLdhd2or5PPb2E14SU5S+Zqtrj5rkubK7Wwn8Xs4mrP31aI89Z2TofYEm4tnUBFgOwi+SFYYP5
eGXNKvPG9QQzjhrfs0vK9ZFzWSNOM+GHlGTOlpunV8888JojZBCHjPvfamAeK1w4Bcl5y22YnmK7
JsBEQTim2KbtqntIdWYf8qljBHSLhy3TEh/xThRiR9qLTzx7e/Fcj2AkSnQcl+GcoPjlluRa9UfH
WGAqeumph4W9arTHeyFpekzhW7F4J6kUptdrFTYw24A+0BgItNiwyaE+z52a0u5Hrxf/p4onO4E5
GHR46C5yU5gty37AEMckVwkdvDEf4XHkpi6m9HXz1D5BmsjtuiuonrtORR/v8uLvvPud3FNoq3Tn
mjZxOpVTbwz5lIfvLwxubIDfe7UXcgiOBHA7TPruKMb4Y74yaxg5dCsqEHeKBQB38w7dQcnKmobM
i5Poo4OYmUVZv07yk6qQTTAGDgI7ovWoiZ8c5/k/qUmyq9OuS88SbuXzoVPQmnxVPmvAVXa8UznY
NJqYQz9HOWTodarm/evmNSz451rNrwD643MuprZiBJrdW4uhx3ZtJ2WOy8Bwf6AmnKJ/itOUFMA8
dDZtELkYyvRIIRfTLUBdlIvlv8SbXXyr0zXgy+P50YMOuRbfjizxfkGiLC2quzF9nR1MW7nmnZFl
pRYUZab27SMeGRb3FTqU4Ba4PMercHGOyMx9ab75bR7+YDobn6xE412sW+73pUVtHNwMtNtfL4y7
EeF4Kk3pk65dn+BdZ3YKs256xOS4ZrGq6RD5OIiDrxlCQH3LHBqh3wa4e0UamHFs0Y/L9h6YIp5w
vpTWL9ZdC1RlNWf+jGZsW+gAQw5cbyYfdGFO93+ZHQ6CBUl29S5LbVFV7ETLH1eUZP4ny9vTn1Se
bLSwPAuYpySieTVzG14xAM2RBighw7OKwNZOK5Jd7pk4cu2t8rXRwA/9oq5Kt3j/8bqyWZ2lSwek
Ixr/7oiEx72ZRYPFrkEkD76fo1M0I0Ek3AVcWigM9qa+pGsnwtKGNB28YLMaz4sfIkfcUwhcRqwP
/WAarjuraRrdEqzCFjiSOyoOeGUdAw+9kb/fZtnZpwaluAKKo4PADKvDCcMALW9nWuPu5uV5MD5C
oedfcvj/4ZzFq4dOfpZpUq7ecER3HXLU/R7mgLfBO5BVn2W70Qts0aTQsXbAQmXa1hPBgWO2fxUp
81EJykk27ZYOcPj9nJv2bFIZB6V/WB+WT67Tq+mI0yySTKgfW5qMSGqdrdJbuAo+s9nnp2jpxb9E
d94bkpzsxVYGrcE4o/a758OAf+1dOAzlmG4Wtfkk8HJiDHB/lmxK1PfdjP5YZMqFc9GnXZ28QFZE
DUZ60pMhNEsdB+HdAEfHsYNcDlDhozU+G39Ojq+NAL4tQKBaLKmXCJfTPh7X4TKnR/IU8HTyUiem
nT59aGl+AYnLoZTH1M5lpHT9WnWGjl5ysu4hSjj7UcJMeVHtPL81hPSQ+uIgE6/LUnugnbNffafe
H+JCC3pUJ1mNQHNm5g0vs0P1/qPKIneLjrlGa+sWRavdLsDLfPPe+55lh2Hy7FuWZuwWxdXPBSbo
9hEikSDU4Ai7a+LLGY2/6fc3z4sXV1oB5PFTLZFhXhknDPjwsfUC3PepxEAZvfssK6fQeKWG/Ils
ZK/kEgWh2e8lJe4LPIz4YxLUjXeDmNefExqK5jQlMW9XiL54u7Umk6xIZ7OznzUxRURLNW5uvmXx
1mwXfltFGVwi793OU5aeu5o6XE7Dkuz3m64rk6HtiKNPG9scFjGWiVhxbJMsL0ARDnvJ+ipPL7bt
9Qcs0+c/szEQv9Ua7iMqYBV98aSZv8eTR7olIUyuO6u0Wl25tof4PI99x31LpTGXIe0CjwX2Go8p
BBwj9KwSfVQ9Ichs59NiBVZltB3J9AabkuKxp2lEy2xLsZT3xxFEe3HS/7nGtnnp5iYiPityQI3D
wLj2FOYHsdJj3e6oYTZvwl1cLSI8fWx6TCAYu3kPNxVOJfqQ6stGMNaIALZta64ECtmZyVg+yGwR
XGpxDQpNX8UCBnDy8E354/KX/rnfH3VvwGyyza7i7JlQN3ctT+Hfkox9/zP2WQcBk6LynOy6gVZE
xnCF5iPZw6c5qZvlnDZz3f/iATZIs5lQ19POCjzut9zG8pRGcf9r5Hp89jd//4kGt09KcSTol6bA
JnN5zH76a92jKbksVM6WwTCdvK9B/7ElB/XMLa10lbvfETsMz/2I1uy3Md3u3c2oov0Ter12eujw
FTzejhoqs2zTDlQBlhc8+MwSjRzuQJOr+S9tUOxfFpHu4X2/72p89gJjqGv7sUWFjTb4kcSYKEDp
EFR99LC4ZK5OCATXFH+cxcavybjH2Hp0FIHbwb1A+Ea9tWjxxtA2V3PMW39p4nkabslcy+zeckV7
d2DEEKCkwsLDp0G8BCdux8a/1GECP14zjIF5iHp5beecad1P4ul9a8bUFWMqYHwDNFNvab60wYnL
cMA0NWStHWlFAx26SDFR3I90fBodEeu0Uya2FyTYAZ+6csjiSeHYEdgdEUUDMtyq62Q8HX/iOGb1
eV+Y48s6AAgvJjYt4it18FhLyf6sd8v9ABXfgiqMn7cfiU73N+8nJg7T22AWs37O5yGKz3rzq9/p
jOKkHZKhOm2qav7We1xFRb1Ebfu4Z84DkGElq/kUYon8G2Qj/211xgjc734iXgemfR+pCYq2/tpD
lyExhilc3yr2n5BiNHKm/UySnXfxyCr/MreLa+62BPkvdcpvtpNvosldhm0W1Sffr0Jurk2E4wvx
KA1562b+0O91aTaLn7HHrMAhHdy3TS99cA0Cg+BdVGMefLLpAfuzq8NFj1WMAOYSZOFBoxEEoc3G
s2LJYlpR+AwI3EDB1D4216R1yYigQQcjeECcZLg7dofj/+QhMlYyj73HIACWrXl7g4Q1ZIjo8YuE
clQXCSBwlNNchdSGXPZ/W84bekq404zxJ1jWs/RU73HPfYQw/U/amS23rSTd+okQARTGuiVIiqTE
SYNl6QZhyzbmecbT/x99Is6xIB0xuv+bjt27O1Qs1JS5cq2VkRr1+g871mvEQFLvUa/R473Gv6IO
JvBnYrG+76qfBXWw33I0MkSEAmPDe2UYMz9YFIqTAGMUY/UYR40qCcIVoeS3jRrHXFGJXzxXiN4o
HnVq/jIVQ/dYqWOr38vBpxVUXrTZd1GlreF2adOrC5M2sdZ3OgsUMEdD2LwLEQwpG3DqS6DEiGBK
uP1gjs5adzDCQKtjT/l6GOvhVhgV6Q80tSk49iBVGilzCELT4kKcvxnFBHDcOHlDY3XUG3q6qntn
+jYG0jmliJUq4mUR2XsVuDKl2bPX+HedCCJnBYsrjPeGWmX+edCzSa8In2SYwmQgvBohUOaDcx6h
OHdPFMa1l1qlQrTCw0NJVkED14VrOrB5aMEX+oWftfiGZJoZPOI2F3ebToNlTZlnGNKj7omL3gbN
XU8CSK+MlZcovBpeEkRvFNZV4D1IA608WRVmcQ+Jg2Gky07kfYFe7bw0dZQ+xjY1HpQ0aQosS/6q
retYWuwmL2iECxG2uaP0S/Za50Z6gP98kVYPtegXQhvNl8pWp/RE/ZPoacBo2V/aWp2+glvpvGLU
IuH+tGaOckIDeO+siK7I5hRaaCayC8FZDbXeuYOPQKktae0adhRJWOL6cRhL3uWC2r9n8r/+Af71
/a0FipSvQwuqElEHRHtusUYrlwg/tXTv0fdSW4VEvJBgnKSDFJmoetoffSLGcNvb0dTeqGpWvUZU
r7FenfSxI+/XunBhR0H5ezAH6zVQy4JrItMiN+qc+JR7vfNdQwryaitRBRHRR+281GynNpdZmyMP
rbQ8fq36VtFuQ1NDJwGVPexWwpf1Nu4bk37FcOXMO73pw/Z7VJmtt+AI2/T0oJhaLW0rhOHcGgrs
30LqOPJHWaJTCy8H55mwmgaiFqIEXJ48H10ajH/4kNIbB1bIbr3hotkYgwWfnnirixuzdJF/NypB
ukn/zaJOtf6lrXXgQbreD/7GMQoDzai8KO8oJhHQuwolpAD944i+TEDiPptVp+9BK5oWjDVp3rLB
sdHbmCChwE3IaKbfxEvDt4FiW7v2i4JwdO3b8GezBblUvxRWkODyRn5H8m3EQ+s6oUf7ibrMM7H0
ggqZRWYE6UMuraCAOpJaldt0UYltv9YpOXwNLzuj22SzSdGpOwJ1z1mqShk80OHAUG4nkWrVMhpa
bzzUVpAS+1aFNJYSkN8nBLO4qzgUkDuqSmueaaVVW25rU/HzsKrpqNA5w7MXtkH/PA0TYHQlrLCF
2nXZpr0fG7+Ba1iHCP2lt1HpcErszbFmlYZJFy7FQ5OVNDq6ihgws5Z2aSh4bfQXgMObLqFS6eso
dWtJVRNCfajejqFE2i7S0Hgs/bKkf6MjIOJYvl+Dp/mK0tKQqG0fKfxmcHISNAjg/6HnLW1R9be0
h4mARfmSR7Lz+Gg1HpIikKg8dc287dsVrbPVbtHWF5W0qaiUdEPknsaCsqa4BRtpX7tY6/rF0EXj
PiXpC3kAPW+4yboLZZMqtHoeVD7KoWuoWGwpq3UFJoF19gZ5viBNN83swAeMBlA6uK2UQUK9Wmsy
zqkzdIaGwAhaIxqJfKpOtdIWydJPcjJ+RfIjVqZROT90vUVuABQKCz01REso7mM+S+fOCc03xyEt
YSdcqJ29kpI+qk6mIt+FJOgCa8pny5bWz0yNcv47qPZzk6jqHWlsOLk5VadvvkfI7Br9lCMdaL34
XCNi0xYOrEVQXsC5BXRy8BUeJTi/BTDzG7dv6a9h0iMZZEkGfT2E3qAtTD0ZOe++xAqcaKm19+Gk
Nic/VMZTILRMXVKiTssbK5XDn7REkbKIzIb6oUOK+kQdo3hCgsQz5ehJbG60Ghb+bUXl8i2NPVQL
U6x35iqwgvgeW9WOlL/U24NZUKa/0AF4hoe6TB+MoUrECpc0mJP+NEQ7jz5tKPIyFV8XqzBtkn9N
97KMKzgs5J47WIH85ZnCgUugKWHxasBHwgEHlU8d/QhhREJYZEekO81Qyn5ZmaZEOOLTb+GsquTh
J6PMnGrH3dX9wXXAKO9ItNrgpkzN7HmgC5oJvyvK68eoMHJlHWaJcwjBJ3lbQ5WFZSKQ6joVaAQr
AR0qQhEZFPRIUxvjVkMTWSJ3SgajX6UZSOa3KTX9Uz9Q2LsD6lTvY9VJqttIWqDajV7o4aG3a7O6
9TL9QsxupRaskoHoHSFSPL0hI6Z+RJ5DYEMaSOGZQrH/4tTETvw/PPOPboPrsrpBTltEhqG020A6
3FRT70g3S4R3xFwqbFfdIOtzr9BFeWtSLda+e5WnPxpNVP+YDK0v4Sm1RbAwkoKUFcKCbGwIFGms
BIs2lvQhtG3PGreVmqjTLWqY3Dmjrx4f9CyGEDFEJbL7S2DW7OrCDgaWMUHmh9qDatqQRI6yjIqq
hEAZ9rq3EmrKYwGRyttQKuieGpHpz0AvEX2D2ibCWL22HMf1A796nRxHh+TdqaO6QPQR/qgm2bxI
IjkO4GAgRxkgn/4SREiUEWtwHBd69NA990rcUspruRXXVH50467WBvJiNEXNXYL4FYmc9LmOSOLj
pRzzwVj4TgplugOIyHkTJkqErW6oqCZwx7TWhkqcf5Z9L+XJRjUEy8/u/XsF1LA7DlYvMWfQSW0y
UHcFwi2CTg9bKiWDVJMiUm1ctcwrfWPoAUy0mJzCXo4U9qRbGn79mMVmh36uRSZE5df2Vp2hq8a2
rPOCkk1gVy9FpdT1TZcmaFmDtk2WWhVaFre3l5Ww8+knSLilvhTdpFKPzoocwDXS040G3nuRsVXp
CmTCrDk/w5S6XSTI41pDBJs+4bLYoYf34LeHsdJ/J9pJsV2i2BUeYgg0zW/SuAwTjcTDHGgBRprY
vOvBeChQEXzrRQN5NmuIJRa6EH35MBrSgM83wSnl5zpm8o2YtA23eHt1v+IAgdICwlLJ/VDY+ouZ
KeMhVkc2YR7mRbzuyrZ4GqIhfbDDZAKS6MvxteWx/tVBU7EuQqn2lAWhUizx6B4F7H4VVq/tDOaD
6Y1wCM3K0Z+ToLhcBaPtpS6iuyxhPQj14AHCrVyEZYOTTmNAC1tKfqe9GLmLvpl4TcC4qkL/W+MF
cfigw+ei/s+9mjyUYgie4tQZRriKTXsCHa4KtuKEmKb1VafbUBACiDf9JjXXqoZcd1EAQP62R+LM
Za1P0aEZPRS6KM5qGC9I4x4TPOg8OLoC6xZajY6IbMYweW2mwkFw2SvQVXkaf6gc72oJiTR7tcHf
cZ9Ci9gtEXPgY5D1qu1Sou6fcYgbDbSIUXTEr1/SfM9RFfWmIcTcw40InmEjwag3iynCXhXrjmck
Xl21xqLYL288WE8+RPE6Ln9MvOPEYGqsP5BnOoGb6hncfjWsqzPckyHcwVvy+ddWP2RbC3OZ/G5K
0nZTTlXFLqGkFLJ3DQsiNIWBZ5z7WQK7brpDPOXGayUgnS5seh9jolv1QN2KRNADociCNQU0XD8a
JOlvKD3S5ib1Ku0Pvh2lWA30fqIrEDV6umZ2/mU1WhHCsMfUbGqp8KmTiVikKCjwloXIddeOixH7
dCagHOxqyr8BkFH68b0+e+bSzQ4DMYHqgtM6REt12F7a3AfhGzdAqy0QhQ3ybsS1goKxiOQOvFg3
N1Bh0/jewBWgY5o5aGDVNg5hooz7vW3AzuLKK3ARDUtCqkUYJ1w4XWLW1lOHL1vwA9mKH9xkVhfd
QZ/SJfgizkZsWrgZBYDlsAFcKctNHbTYKpgRJErXEhE9tUZDtYU7FXaPNsDM5K8Lw2rfUUVQb6ba
6U0C9nKsbi9Y8o8Qw4oYioKtP8WmkGDnQx84x1zr6/KeahUas9S5WBsoYaxVh0TPmnjV2pn5vYn8
EdNhorOjR+WJWB7i0/dCGxG1dCKbKJor4ZjR4ngkRZZd3FEByP0kAzm6cDdA4dkIHIUSiaPaVcT7
djlqh6ye/CPOPdFdq1nosBdccFX8kCLbkwfL7jONKK2JUH67qqEqmnrAhIU0Yp1Hpek5UHtbs/45
pfTjq5agt9BlF6lj2P2wpt9rp7Rn6PhaqZ2csUVfdaMFIkzR9KAHTP17OeKwUN46OsxgMkXyLd1f
WSjqTRuBCurwcEs3P0ehb7OpJQpxahWUP6zCmlQyQFhPyzjsCoTpmWV769CjfU62zCshsCWNHKJv
HKA6NftT1H4JM5Oqdd/vlVwa8gGO+uSsRN73RF5qiI2Cnje2t2h1bfyt492S7yaPgIMSg1Fkj33o
pcUu4CY0ly3dJ14l5k3qqaaef1Frc8k7v5Qu7f2TsEdJ5cYRscShcgiTdhsrqT3dZHpP/+eLnwjA
S++n/o9ptKp0OxZ9oG8aME9/L3vMP3e4/nFninoK0mWvRvbw0HCmaUSc2ZaFNgNHhG9lK6LptnZi
09ujMEJvJUhQUXFRE4UMoXH6G7GAkIcsa5FxukziViQkK5CPSrkHPEG6M8QUcHcKFpvDQsUDhtMz
4VGAj1ECOcdv5MifpZTeLci8+wvQV9IPs08zKHFS006Y+MYw69tBm5ASS8oE8C6iJ7OrrB8CEQ3v
RdHLe62YMhoaCyDPkQIjYqEkjYhseHcyEnHpmYvY9saT4ZlGd6RAxRvGiTSeat2hBafPGT90Stdh
eMByy51iVvJtCEr/Z8wHmFYBxHAVoAFkZ9VWVv2WBj3hY2+EAKF2ShXJ03v+ZuhNPco5Q0wvxeQr
3kbEhVJtKOIN37rM7teZZYn6pqm9oTtkQ4X1igOr4KGTAH2QJ1ACbwavQHWK+0/PXrFj3E87duBh
ynlhbwMbAhDkSW4HDIMib0W5u9pM6dSUq7wp8/tx/Pve6drwVOqU4paVCKhlIqDJLDdgXNsNeqkN
IOVmjNakbI1h4+Vx8IzpSEjW0KbyDjkrjie9keSrxNBMewHfAq5qaEJGXwDgtvmG673gzjI63H+m
IDgDdmnVgrQduK5WycAuwJWmr2qUmA8U8ilQ62WiHMcgALit/BTputfJ9k/fWw3pKQeoWEWwKkjV
wYtzQEJ0aQcfiaiH8UOutdsBDOXWmRqo0wM92mmgioePuG31woFs7dcwKFQKtCUHKh2iVaAXNVPz
vWa6EzZgKOL0yuvcvgabxl1Em0hIauyHT0mlD+GNUzvBRaZVluqd6FAXUEBQwO2KauiGpZqScbnk
vyoMijGCkWXnNYISv8NogbpctPBroedLEfv9bwj05H4etFNMMgO7NW7y2vYRkvBe3+RYi04r3MHM
+6DEM2GJc0d3VnuHQnfreSROsPTYZwmst6fGKw1KxrKul7YB4gyBTq3OGMCE4FkIF6o7G6Oxb2Pe
D94hp+vss6OO1TIWou1eRp3CN2j6KCPiXqr2nG+qtchlMQSF5Vh1ckFxR81cbEIxeNEioMgVzBOY
rjoWA9AuSM00FJuV+Vxc0p6lZ+ITzC+2inQrjcl7qlQb1TPlW/PBLtRxibS8O5Zdlawn6K4+bHqr
+YWIHwYP+hBQeHz6SDYmwF91RRavHrGbkRe9MtXSBQhkjGIdCbe2UlA5Yd0BGxkmIcwJxKXFRLld
pFXyHKd94t06SaIMML0TdZlGFnYBUnP4Z1mYuJz1Zj/tS5L2txyxAVJ1pY/ug6kyBVI6xDELeMit
TrUShvE60qjzs89kfZurmifofCKr7L4wfHCUTM3qP5nWFT9zoGF+QZU5JOkgBuPPzkwre+XIcjim
QFv9Isw8Xf62VIVCkk6F/sbXYkn7plFrHjCRsAqU405KVtQUWQpfoNR3g1FRSakzM/C3uVU701JS
iCpWTivoq+PAvb/VLkZDqzEPuiMXaxevKDfBRdO4DpSbS+c2/VCk7djfogdANtHjQKJtyxCFmCSp
hg2o1vVPy7blcIduRFon8GtpoI5F2GEPEkOpTkk4cmgNAyXaWGmLFCw07OAHuoEIXnAt++YY+INV
7/V2uLDTOi3cG2gogmPcpqmxVztvoGyCoCWM17AZHDZuHyMM1NAAv4VgwD8kyosT7CE43wQUnY1N
kETxyD+LfG8jcFC2ZC2dQB3c5MmqpBaV4wiBkAZQIoSptvCIpRRX0mMsXlcJiRMnK6Q26IaVroil
lXiOt+OWw8nT1JULlQhzPdxouqlvT9DyMTJn4xcOlib+BO+vcc3QaPWjX1MzCBboicOeRy1AoVG5
Gpd1eg8GNKHQpPWYue4b6ecbacbIEym5tfp6wpvTuB17Sm8XJFiweXl+l6SmU+CGidb86ttSP6UG
vtaJK1tQnv1Io0GsqDJL9bgy/bEpb6HapMZ3DUMJSsGmovRnIKqg+gZnMkBQbcMlMJYRpBc4MYIi
IdggvirZt9DurLeEiwYOiE6Nwp46g6pPb2H+CLHNTpZ9BRkdTjjl13VaxI23TXqrs2/w6qnqG9kT
sPAgwuSQrhpVcQHj2ZI4ag5V1O7yLEWTHHSVvh8GX/UlKHWg6T+nzKjuRAa6/92G1qWdGgiIqltN
Y+PcR0VTencSqSToRaEo+KRPDHNTIrtVvmtG3eX08+WvPSQ2eP9GlhUlfTQwAhIeIvHYSJfC88tz
ozSZ2LZgCw4WTEI8RCL0sYJXBcF1Gffwe5SLIDKjGKHuiHn9aDv4nNhNwKrcN5VGlimrBquB1HaC
VxLMob7BNrM9dcIu61XYW20HWblR/C3KYl91iy4f0XQhRdCUWwfwHtMuTwbe2YsL8RYVil9uC6cs
HPjpkiwEga/1ypXS4C/UULLDzcl3uhiwwdYdSmg1xJjyez7xABao6NIg3gVBpDavjkq8DTaADn6V
h2OpH0zc6YJNHsFHwBgN96iFCZBHg+Ak8uNnjFp6/8LUNdX7vKyL/EgPYFpMVLpR16dalpDeJpZM
3aIW8onZhWLq5aPRFhaF6rYG9Oh6HN+WaR0Y6QnYfBh2ugX5R+l0Cz2AbeQeYra2M4gUB7PfYzo9
/TKczgwh5zbRzysmuB8NrgUWhnBJTFXw/IqZuWrcpZoD/6nZwx5uwweRpKsUJh4DQnFSF5PiP/pT
sm5zbetsGtdlpa64L2ufuZM6ApKRSnMQuoTMfkJpZXYxSH4CXe1G7K79FUYiS9gh+3RLwwrXX1/t
LnAxsJ37h9Iu2bxYeutIFmeGqArT6hLbb/d9Uo6rrqIDSgURi6pwT3tB1ARQKyS3WjyU7Vqx7JcM
4dpW7QJx9BEqeFesiD+0j9CEhFNKv3tbxUJ17mRutrjpBHne7il/rLpxE6W/pf8dm64ri/3Ravgy
DmbvfGy8f5zZl556rRUolNq9cx6ax9wdh629N5VV49raY5jtq6Xu36TYMbg53RyP6bXOLJ+s9Lvx
Z77CACCBwGMBBeoPMuqioaOpuULUN/4y9/0agvmGykmgrQN55QNrn84cEFPSHVsw9/nM7ZBWfGrT
0n+lcKf2MOGaQbLjqzc4EEgeSrNAV/CHtBPYeVVciMfNdtT/iF5ZF3l8Zct//A4AcKp6We5Lp+m/
neD/8Q6uGmSeHc5le6o7R79cU0LbR+X916v96SAazRvY37alzTcVNVp9SJAx7DUjPcPou9Xb+8h4
+C8GIVWlDEBkJuatx+PM1xvL8Lo9ZrbfpKX9Rrt+dgL9ikn2fC4cC0IQRIG2BFc0ndl5tRRZq45Z
4KUUPlfavbCfnPLKEPMdwhCaCsUEN2GTmFGb9VzTik7SWVxER9ioRbOqEJVamyrZwLH4+pPND/t8
oNlWJIQ2G4eo7BgV5ya+j70/Qv6s2uPXo3zyxd5NZ3bUQnoWTEmlRce6+inCX448TteadF37YjPD
ZzOIE2qVfLHEcOv2qPN4jSto4FZ15d64NpfZ6hfK4AVDqEdHO3zyzINn/DLyK30eri3K5Sf8cyKx
YhsM2fG5eu9k+gcWRY3ux/o/PC3zpZ+1dwk6HamVyig4CbqJhlmG892wzv+7lb8s2z9TCVELGNBA
o6OOACVWfmMiiPzyyva6fPJ/H9D/MxMCS11TBSdnNhP4AYVSqFZ0vHiRLSic7dQGOe7XM/l0URyK
8SaPogXX7f1MSORgNdMQ5RgURwdH2QjLUS38VfXFlYE+PA+X6QiTC0a3AVJ0fXZa7C7T1GCMk2PY
3IFuhPWd02LnDItwKl5GE9SOOhcumetJHD37e4zBt5467kBlJoCBKTED+3rqczP1+Q+ana2hmYxR
8fhBwSRWCSZooSko9frLSikQ1tFM5fnrAT/71v9+gdkZowWGZ9WAQsdO3ogfGf6SqUNd8+qXvqzZ
fOP8O87soE12CWha+skxxsU0hbmM3g52EKZv8gZTPYkAMx7WNgqIr+f3d0fOB3Z0m1dP1yB7z3ds
68SaijokOcpMOSKfhFd3wmIPPQD2fcpDfG//JFPs7tKddZdi2gQMfq3PyGff2DGcSzcDgj3Dmn3j
SA/MdoTBdyyWQbsKFHqpoO83s2tTvbwgH6ZqapZAZ2DS2Wf2jUfN8aAeNsmxbO6BfBd4piUkadqL
t7DPxhpbLQh9iXvlA897etiCzk2EM5ZKgGUJa3YlxFC8KgCm8SSw81DJY2u8IWjQHHX3Vv+o5bcA
gxGATWvfOOLnUCany1pAgBkxCSs2oB5rs0uv/KoPb9TsR80uwyYMxwHjt/HUIr8ch8cQOwSJwVgL
eqHl668/wYdL8TIYsbWOvY4U9M54f18VeICaqccXsP17kJ9FVf3+zwew+PuX1lDYMM0zJSBLKEZm
MZ56qni6jlG38vL1CH/DnHd7hzn8O8RsDko3mA6p+XgiHlpYzl1g/GLOByNe9Zh3UxbfYgTSlfLK
Ov1/xiUTs22TAEzOzgaYLw6IWTee4uzQFS+YIi6Vi3hPHhUHM6SfQ4vp5LXubh8OJJPlM9p0CKTR
CSHs+wWrEbSU1PSnk4KldJMikOBMwlzZG8GVM/nZSLTG1sg2aZFB45D3Izml51W9X6onw8eAHWMp
L9riHg5R6koH62sDzb+jzIbY8BP11OIxcMDtVwGuxD+Xg5tsm1E6y683zKfj2QJ8/m8y48ze6BFw
gYx4UE+ijhdJ8yCJn/DIL9Pt1+N8eBCFdcEIDCGAR20hZktl+nCT4L2oyODtY2PGN0356JcVxkoG
5Rlx6nL14esRxce7gyFtYhtQCZKO+YWWonCvjX5UT3aOu2piKD9rz3Ke0olST4rr161p6Pmupmy3
M+pJ+wXaV24MUNAljrH1IY0oaU0aKuGF50fp7dDAdcfDzdzhJ7Jom+K1QfeCQNtsNh32FIuG0oer
9Mohdcxoi7Nn8ILQPLhy0j77kDpaGGyx2PHCnO1EyDQ5MhShnrT+IXuJYu5Bd+qWTXUormzFT840
uS1OkeAsXIfavBEr5RglrwvJ8cI7PC60dWFZq3Da6c7gFnjsDCh1+gl3p2lcfb12H5fuco3Q09zh
krQJ7N4ft7yOBW07hulkW8oaDwQ8QJR1l+4C+Gu1/vr1YH+bIb6/M9+PNvukiP01Xr5uOlVvENOb
l+mX9qDu5Dpae0tjK7adjw/iQv5I7/zH9rHYVeuvf8DfdjcffoAg/SZvNU3rb4O5f0J+Q8HABzLq
dOp3/j3lhFuaRSoH895aTjfFt0N4SuntKrf1JtrDyLoy+IdoQzB7Q3doKW7yH+JyQ/wzeIw5Egxh
ezr5NRZOKKxuA8vcGFH6XUup/eL2jENc85NeFDcox5aNPn3/b36BBGhlXwsdkOD9LxiECRse95FT
XSscruobuO3WG5Z9ZG6Rq78iloaLbznxoiWu/Xrwz3YaEQ+tt03t4s06u5fa0J+imqr/Sc/qR2dX
267Msod0+uMUN/+rkf7uwn++c0DVHfmK9XdP5wsD5Tz1+F06JVulR+fkZN++Hu/jzX6BjYjVATpN
nsfZumY6tCcZ++qJGe5ay1tjBY0zRHHvdFdG+vSiAP5F9ctjzOM/GwrQOZgMNeVOOpZWjvDjLaof
6QsXIXlTvGJRJuqqzO1r99OnM/xn2Nm+wWFQT+OKYRW7XlfdTdhUCFiKfRJ5j54n4JSvAr/e+0WF
U/QSr69W6XehjFcF6Hx1rf34JSqfH2JeGxBK28SizZrtpEHkXY5Lq3rK+iS8kd3wh3ZD/WaIsQn4
emU/27NkQKYqNRoZmfOdlIrMhM3KvA3qb/GETfMG4mTRP5lomL8e6i+UOZ/Vv2PN0K6pGorSSGL1
1Jstqi86y7iUnzeGkj1Bqjj0QlfcyBjuprI6U9S6TSfjIU2muwhPKxef6WhVp5ChTUz2F7bEsyvT
dCRd6tHHLDqYmrMfargYKtW0zEEQcbigMONpvwLHvBHQG91SeCur6yFli/rKxa99DPgp1eJ94UhV
gH7K2eTsMgqhn1YEJcLE11hvDm3cPqvmFLlpkhUu/MmfGCJv89J4pTa4D51gl1S5QEesb+BlT1fe
9k9/j84LAFhKE2E5C8YIPUHAvVY9NcQSi94UkQu31rgyyifH1SFAMOl+o5PugVW+v2+LVtJvK1a0
U77A13XX3+T9KjrCB47KNdZ3X++gj4f0/WCzZLZCya/oui9OToV+ohB3qX2YaLEGc1vdfD3U5xOj
cYBFXUhXhZxdCDpWkHqBoOeELqS31tHSfg0O2HEhmH8a/quJmboUQiV4lupsYhCip7AFkeZkkI/i
qRjgnwrRACnO19P6eLHwBQlhucklFa95xIe1UDJZIwNNbY1riyinm4buVjd+rvtXovRPh7JUCucS
2xRLXILPf94oRRvToiUBOlXUv/8gGQtdP+yzNyu03r6e1Mc7jEld0gGofkKqznypsKU2pc9IGYQM
KBtu0u2gU6Q4aeXJldKAdgng3l9iDCbxapaWo5GIzK7mODHimrYlAtJEgSUwrDv7ieZSG8N+bOzX
FBJBGH5DBYnh6iZG56kHV9qzfzzYlM0tshCua4cS4WyvZAEKwrKnUYgzQmUnxEmptqfWf7FRyOJs
g1BGg7s5GwWLM43SdC9OBPUqzBgDPqHIXHH/9dJ9dqL/HWb22hsVgnxaN4tTnnAJ7pTwjKsrXLCv
R9E+xqV8s0sIw4zY9/Mab1FPheJhSXeK9N8j3EglfmwwVM3STZz8hrC0MFK6q8PxPn898Gdn4N9x
Z19xLMDfdXsUJ58CrpEat3a/0Ypm/fUomvhkT/47zOwr6lah91OqiVOW42zgePoypxfZqq5A/y+s
UDp6NN2WLKg6YOYd7jCgTPexHYd3IxYFV37NZbDZAaFlvTQM3h6eBWt2Go0mQ/bf+/ZphLkD1kDm
i8vOwq9sfYUFcbv6evKX8zYbTtrk5pLnh5WdD+dRRrFiAxPALnrVcRUHK3P94SwKdmyDssdvb4Oy
vnIGPw4qVQT3puFYwHukGfyof+42pDQdMrbYPoWltlGyxfSQ6Kd+1O7i6N6xdtK6Mt4nK4xjhSEJ
BXUSWdq2vh9Q96IBTmUvT0JrVyUOIHV4LuMtRu5Y0lWLsoN20j4ZuubaaH65PK585U/yWkjKDpLM
y81HXHrZgv/MWCKhcSJjDM5p+8OURySrCyO60aDExYPbQu8ZcGHkk9PlQEnP8BencW+jmsIQqsQ8
rLVSGlP+kma5/Hr5P/sytkNWInUaiZLzzvZ+jnIaKo/mnWIkN1Cp1Jr4cQcxvYMYH9BZFWAIsfF3
ax1ea9f8ga1yeQgwBdcumTbx1LxZezfpDcxb3z/3rfhWVNsidpt2DcCIC/7eboeVxKC1UjChktNN
nu7N8KQpGz+srxy5Tx4lCBwE8SRnhCwk4e9XB/UNIikt9s9oJpe6+U2dQFWqh/xNwN3YQ+BVc9/F
a2fZFy+2f+X5/YgivR989tAXmdl0eGf45zhz1uWIzTmmC9J4xfTdLWD9ad61rr+X3f7+zPOxMdvX
eZ9UHMdnpyGkmQlyMt0/Y+GE8DCE1YadpNxgmnKtTvPJSb8EFxw7mIWGPa/T0L9rGu3R9s/WHnNJ
I9xmw8Hu5SKx4lVevijOlYN2bbzZ1IyIXiq0avPPRXspRuEuk921NOpDzb/ESvTrw/MR1tQhnsA1
Aqwh3ybKfb9v4PIJCx+U6DyNB3+TGNvR3xvRn44FjKPH1qDKji9+sR4t/5D0QMiuNrxFS7yZFFco
N1K5rTFF9vBRLQvFLfsblIIBjuZJFF5LND6s+fufqs/yGVoq4s8ft9E5/xa8sODOqfxdPg2rdpvs
YKM9eVDVr3yeD5HWbMjZLd/TPJbuhX10rvsXnZbe7e+vP/+Hl3L292d3KuZydm15/H2jw3TEKV2E
wmX4o2tf/vNxHGGB8lq8j/o8ZHW6qsnGaYzOTf9sVPXBKbiSUms8h36vXFmnD7E4c3IMzguBI++y
OlumrDT7Rok95mSn2Y065AkWpCU58FTkm3psuy26zytR1sdcTYcORLTBdcBtDET/fhurI4kpBnLT
vnXpZbLqb9idW7QP4VXa2ofjyUiAq/oloQagmYfFqYlQMex8dQ9ivRy2yiF0nbW6Ca+8ah93xvth
Zo/aKO0gjRS6Xbe7YRlvIK+Ka/ntx819GUJS1IBVcYmf3n8zGdqpqhihum+2oNNLxEuLevnmn9wd
llN3v/7THfhusHllCLySvnkTny3eBEvpijtt+/UAH7fd+wFmRzW5xEej+ndd+lXgOnfQB66sifh4
A70fY3ZcS1VikdQH6t5+QBeSImpBf3M/3PH5nr1j6HrMrF+GJ0DvQ/8mz96i36JBWdt37ZVD9uHF
/bsL/+/aOfr7tWto/VumfaTu65WkriBduQuX9pX5fkyaZqNcdtA/IV+PuqbGaJQdsuxXuNatnaXx
thALsKwr8/n8VP2/+cwePYzP0raLmA/6s9toqbj2WWyU5bVhPr0n/tnzzuxYYWGM2jhjBesVbJ4l
gCD3RPaju7m2HbVrK/Q/pF3XcuPIkv0iRMCDeC0YelKUCLkXhEwL3nt8/R5oNu6QRSxr70y/KKI1
04mqysrMSnMOZZGAiwEs4RaS3JO+aqzpEmO+5BQ5+VY/iGvJKGzxBdxfuikxnBbrJlDRGAjsgaMm
QrJo+Ea+lSyPvY+s1VG2YyzaqMA8F78fbd1O+pX0ifDbSLcyEQzAlRrqQX8AYKvemB5zffNqiYwm
AjI0syJquVbLIg3lQPHjSS0by93EprguTPSR2OB+YliV28fFdAUuZFFmRRRdEBGCsGE/HeJgRStt
5Zrpyl9JVmbG1n0bNmtfLoRR9iVVFtI4DU7t148rloec/t+riJlaCGUxSiStCgmtAPsWmhhYCfS+
M3vLwLvcDF7ur2P+mqmqhu4RJAFQCbs+IeDhJByXFjx6yKMVEFusfBs95HvXCBl2gymJMlEyB0R6
X4Kk6YJVxDWB/7VJN67BulVMSZSJEgB2zBfTmjqrXVcksBAPmvKuXGaMBtdZW3ixeZSNysFNE3tD
Ptmo3pSNyV1qm/rfbx1todJmyBYKFgR0xHW/Ds2aCD8GAL0e/6U2UAYJeCC6EEpYUGkDx4FURD9E
hmCAXYqhDaydo6xSA9L71I2wogZeMcbQCGJAoz7xjAXNGr+/D4gurLg510iqjvX05uR8xTWK+AbL
8sxYcXQFImAXYORQy6ZOB636KI9iwBlCfCOEkGGX/INreiWDOpgxlEFAtvhVaeAMmaQmJFtza5bX
ndmvKzHUseQ6CLAwaDIdC5h7DR7OD5wUjLO/Lb+h0e5iw1TKK3jAQAjGAAzeBcH4vlHvwDNqhrDV
AeDHMUwSGwuWSOnWpl6JpJwDSLpkwE1hYdJRPU12lTNSIMmTxuTNzQ/LLsz5PZSDdbxukPNA1xi1
jwKwAcOs1Sa/16/zt3zb4xZpH4EJ1j7G0m6zfdNu/i2L7rbuwD2q5fWvrOTQArn5sYM1qpCOAJfY
Tnxyj4KRfYsk3vBb95FpbCezTXmrK/HUzoKir8Rs5K/4yazHJtpHf29zYYObwfDxzmMYqelfvJGI
Zkd0amJ/0RqM31/EuqKgCjEg+rC5AcF8+Ta3ZNIboHw3gHHMsPCzuorXKvpCkUBUZIVy9HWF9Htd
RcI+STBk7aOsr54UPMFex+6keJsqOYnoUJLOoMglHUa+NU5lrXfmgTk9mP/zCZNuX6xX8IsgAtas
AHcmGrGpH9JPDFh3b+4KdVVjceB2rpF98jxD7u8IIb3Pl3Iphz32CgdIDMitLO4IZPHSDMyFMe66
A/zqTnwOjAQQ2iCvM91j/QFMKrNiFfBm3AQKZ7qKdy9KoTfZEGC/YO/R64m3tQJuX9M/B4/B42Rl
wbhkJztwt4F5zH9MDyWJTJahmr1aF+Jp98FVMRJuoB7d+zvlWJv7cidv6l2wsm3hsAQ57wdY3X5G
qF66ZOj43K1SdFXGiCeGG/CTOnOly0R+qHDmp8ZSVtXeh893V5MZEYm4Zb8TfnNyN6d9IZEyWbza
Dp4U1MIe2HrgKbY6Q3vqllNIk64qY7DwsETCBqhV237dLaeHrLsaDR2A7l9gVoxJYbPfR+JMKIxW
l/9sg0J5ipALMFw8Yhv0lXJcnFDdPzWb0QYLDIIt0NSnn9UXqOiXuQFeCzzoCzwsGCcxE+lffQJl
3zo3CIGNhk/ozdgEN4GZ7d0HcT0a4Srdg5ja4M6sgGLuKXMlkzI6eK5VKgd+bBxDnpNoJf0+tDEz
b6JdpXvSV4w1Ttt45+zpTgOtlJROWpTC/l3a+ojLeyhZbugmUxDrPCmTUoMrPol5LEzCdcoOlcEZ
wIQ1AI7SmeDSXjPWxbhFCvUQKAHG4o7Tujprete7CDKSTYvlJQ8u7IX3jx6hVydHvQjwztLKJJxO
Dpdleob2u8rQHtPVYKI3nRVFMxWFCj0nfhiZc6Gc/q41kwMIjX5PrzOBRbTJWQ6BtZ2UUerrCTVe
g4lo4IjaNcbUwMZm1iawqixx7a5cGAHupCDEzg0NygOOcOS6mKc66xQujAJlqRYeYAxKFacKRt7f
vBBQpoz2OBkr2QT0tVE9THZANzlmMk+afO2dm0KHriqYC8H9hPNdnNxNcYAptMC0efBeahNt0tj1
I9J8R7S8rXTwypJ2Ez+rpTka4KpvibZpzPgQH0Dg+g9zgJe6p1KWCjTpC11poQyZ9VxZFXKcD0vl
xBOWW5yNbtE1rAsq5j0QVlNKjin7KGyiTtir+/FL+7UYYCu2wBGyYiZy54K9S1mUhpdc06kV0E9+
04DCU293y3YNNl3Y/3TlPdREW8aHyS2GuNCAjCH3Tcik0rfn/fdSKZUHdngDpgOIbzbAwTSQOIbT
C1kNraxFUhodqpIbAOoddspA5G6kx+A0mUXQGBz/0UvoYkNplwpbLwBvHrJQdUdetT27Zjt5Txyf
SOR/9thDmyVGFtAii+YySitjKUaCaRD+uq3hbrEHbDzsBQ5v3eI+LGzfun9ks1EbQkYVeAwyMC1V
6sySTvOSFMSOe5An/vSm+CzV63NhCstixw0W4JZW+T6z/X2Ghya3VFgx69xhwjoBGkITAcxHb3Az
AAYpAZ/aXsfNWEBD0fdqACvLRJTOep3MOe5LWdTmFs2Cj2tgT+2HJV7se93oH2uSbv4f76DpntEX
4VISFZIAFLCv5BCr0o4Ai/9oz9oqhENd7Oqf8iM9FLaMIoBrDI/3D/O2bWMayrvYTerxAzsD0NwW
KwQ56Ck7tIhJla1rlj/axjOkPzypgTTCkDl7guijm7qiQOtJG3nXdYWoVBoRfo4j7THbeBZOcYk5
aX77TwyMfiGLOkEBEDJBMdbQltVUDA3+VGs0tDOC2DmPeSmEOrxWUUohAiDh752fTCfC+qWCAO/+
xrHEUGellFU3McJM+xYh995ugAZP0MXNuOCz/udyOVOccvEgLodcRMG6FVHYbY/VSdp6VoZMVbuU
XwLGvDxrSVQEWYudqI0g8f6tIYNauzLBlwxtZ50Qc02UTw3g4xYox4vwqVO871mTWe4Nlwj74uX+
Mc3lxzFj9bd+Uz41AldmJnhYVGli2OYQWD7KC/4Kwdu/VAjKEmfpCKSlSbkB17+bclKT3ceiWGZw
OoUb43SxIMp/ZplQqROjJLz05NOilfwxHKZHKsAUTSDrm2O21L//3S5q1NtUal2hrnwInUquPBIz
iTFugOBnuAx79DsGRi0PUC28hFT1ArQAdM+0lgABOZYHEWXC7hCt0Mywk8yvGl0AnYnZ8A8HF80q
np4883Ribe1MAHQlmzrCCsCaCQYjxP32NX8QrWg7EmByG60BwYoB9ForseMla28nS3FvxdSB1loh
5WKPFY87lH2Bl4vkPWhwdslDf1ARZEpnxmHO5Ngul0lneioA24lKjGVqZC+Y3ja3j+sHKz9UD87q
m7GnMzblShZl8sMR/c9yiMU1Fjhj8WCLdiFpVgrj8s3FQVdyKKuv930APF6s6RXg4W+8waEtYFyv
/6DRl7y9iTbQNkHuB3VltarJM6cn/Db5qBo6/ek2zyqIalHvC2ym3BySonSiOFoyDmzGR4sCupdk
TCtg2k2evuHCBwTo+xGkoZqu/F9ll2ifb+vDVKVnNlfMr+dvWZQTAMK3BJjlSZbxm4L1CaCvp8hu
Sj2hJmvqHPORNaeQ6FWdGqV19Pvx1PqaYCibRijFfahWGIG0OP5NS35UjQk6MSdI5NEai65JaYJV
u97IJmmiRAhlcS8vW7zkUcVEcm39iO5YS7SRazR5uHDG4c0ZlUuZ1OKUSAYDTAyZwtE9JY/Nc7rm
Lck8gzDJKK30OT4k5/ogWd3qvuC5g7yUSx0kniIZB6YhcQ+UURA22JXy576AuXAVc0F/7yblxsEY
42lyBAkcsBgnPGTNdPMt74KaJbPS9lC1yzL/bFJunSsvi8IsQQHM6j+fsy+X30C5dwBoCmmNCYM9
b7ibaPsZWZ7F7yf/BPBOmNHORBkDtJvoNmHd/Llemqv1U+6iFRuQyrWSuAdhrBUd2rW0EzDS3JKW
xAQYwoOp2pJVGjB3Z8bWs5SK8hmykIsYIpg81ef+E8C05Py4XD6gMNAvnzrCqkLNVUcuV/prfS8M
UJJBkcAtg6eXoS5H87Mgx/fYXAMTBc5RhWcup/f0tiPf/3aTfz/tQrRfA5laGLDJIHNCnZYj4/p4
Xj5MWZAP8CcheXtipQ0YOvWbqL8QKZei1qN8OpnbDiJDG8CiyLazXhC3gE7AIQXaxoQBgFEjiUY6
1EouAE+UMukPmCTCXWsf7WNA/vwprdICVdOHZ/ww9GZyg3SscSmScpNSDRz0wMNuolaL9opsUyDN
U2/KR3WVG8yK1qwJulggZW5BiFY3foEF+j4y0vb+7P1eDfGV/1I2nJmb91fHEjf9/uLcRJnTgiSA
OCXKyMgf5CxkSPj15vf2jzKqehuCdcL9X22UDdkKrMzAeU03IF6Vxg94iBgyZ686plh10K3JGC6g
LByHFAtwA1Rxn7564CVszfwFbbeFZIFC+P7+UZIwGoUGaUURpzI+pjAVyp6JIkBh9VRMHRug+I4A
i3oEc9zqvhA6UvtLyoQyg5I2Bt/ohGrHx7kQ5XLqPKPtJjz6qKEDoQyECMYGuJoEBB6rbvVkdERI
WW8LKo66EU1tpc5pnhdrUupsTbv545sj2qVSeySLdp0CZdowfuJ99tnllmdHlcE4RxoA40Y6tb1q
03VRWmPh5Vdl5QFGaRPSnA3pGV0ZemOV9qkjp6lQs2JJlq9v/V+S0fWGAjcGwCWVuvWBxPmgiQ4S
J5a+wFbVA3teLXwSjgH6hBeL58oHmmQMcOM1AK3LiSOcBcX3O1R7cXF+PwE2DshCqogSL51m0uS4
A5h4mTg9+LwWywpk1QAtsERrAEa6MfxJInsAh0y0HOW1voz25bEsUGmWbRUk7zvhz5hY4qqqt2Gw
SpWH+ypJRYV/fRsmMBcLBXgzukypRRd6LcgT+cTRBTCFc9lCxLRQCtFhboBqkFXTmWzEzVZgNB1x
PObyeRqyZygFuVB1JXGSfgAdQ5wSuQRzzkJY3l/WL3gqLQgmA1casjBeSsVn0hBlcqvWqaOiRPUJ
hruMe8DoDrB0+GfgrBWE/1PlwMTvQLe0idalb3OlPcIffPX9EmM9WmjGrjUmANbfeAEYozbRi7iT
HzHiC0J6F4XTHy+xxsj0u9P9T6fnxn6P5PLTqSMB20oE19GkzkI1uz7BBA9YM0nc7XmEU1suXKcF
yVbdkZVk/gWCudkzbRrHlTCwcYNSE0RghfI02EBXNTRwBJBzhObN1nwACJ4B3K1hWYO6nhTfwbJy
JsYdcGDWSA58ARa72gXyulEYx0j3Bfy1FxefRPkcdPz5ftvjk2rbHCzZGv7Ya/VhmcKXfuU/8gqe
O7Ex3rTExNnj/XOQ5iwHJtr+sx2UCvlCrfmFMKZOuFZP0cer/HMMHrWtuk52gVFuvXBZWz9IFBqb
5CmwlfUBM65H9Ijg723RZCUo6cTh71bAfumYpccY7w3AFs9lQz0USebIAMIs1qD7AmA/6CGT17YV
+Oc6AF2nKQEiHS99MUifmjHhn4Ezn7xmkh57DH8yZzeQpFIkzLrjDULHiYOP34GBIXOa2h9tvspS
ENMnX1XNK09tybOGxSedp1QTeMxA8ZElpDMxZo/fX4Q3eq+B9rzSMgcT5fJ6EQiinfOFYGocuJuk
AhyPcRnLDO2jHznTlgN1Ha9ldHzKgGGnEjjiIERC3tSZI8amqpAytHAly2wlPZZo0lkKw6NsFvtS
3UrCSkP/RoniCCsgpyPlvz4C9S0ZMK6aBByj66VLgz+ISt5kDrdShb0IdmKZFLsCYIwDwa6jsXFd
yVYKCqXGBhxo/qWt71+EOc2DEcU0EnAjUVGkwbpk3xM1Xyky5xNPzMJI3rNzjVmJ4JMhZ0anIGcC
kpVB9HvjHPJUlEbex0pd9IlgodV4Lnww00ObighcuCDNADmdoADolSNN6RnjaCnPEUBnCuW/HW38
3XZ0ogkAc5hgj24WDarO2JNTnH1p19nG2Txx5kbe+QRByvczI1M4Z/MxIQyQGl7iVaD1TbboQr/L
1g96TxkyJyIITBACbEuQnqSGcgCFbEO01M45wgqNqKLiX0uEOQHsNyDIMS59LRT8C5zQgAnU6fi8
M7li0IjYCPIqB18g4bJ0IFoLGrDYX5w73XOXY8uzSnDizMXG5cJhI/RY8DfI+q1QhC5uPr7BdfmX
PvC477SXdMlMQb0InIQyA9Y8AqjuDJ5JlHT1bFFpBzdSdPCUum0UmRFGc0GN18ce6M6Hpgl3GGyr
IpMfIvElzSX5BVSpmIfn/arDfLwWCPAZWibsvC7mdaKLnf/s5qLyXKZVi15DjZMdqU1z1hDxnC/D
nCf4MYHFiDFputUvBhFq6eoTXSz6GlULfG5aC1CkiIDhxuCKT/ENn8NtRIlkD10BkiPBUD+718JW
XWMhGABLIypfM949dN/rpAQAS8D3YEAdYSANEC+C+LJsfMFzJg4eDX1/kYimR1Vb9uAQ23iYSOlA
xhb31igd7t/339fbtVHHvKYCbHo0fQLW+dfyXSh90XjyIgK/tGO+vg9WukbHQL3myHtG3rER5Fhh
FKwwMpQxF2v4e0KMJ/PndDI2GOIzdzuYQZTOYvJmGKsT/qwG8vSUGk+5AVJ1dCZtNhvjifWeuLVR
uDASemLQo4pvp/0eUCGTQtJd9ywUb+COI1W9jvwHv2e4nttrcS2Gyh74bqYsGgBMn5Fms7z4UAFC
BABCmNjdSqByv38Q9BAldOBaGmV9vKyA44kgzevMwcjXGkHjzU++2+/3Nlgo1n++Bp30m94gu/En
emB1UszcjGv5lCES2rrsgFflnk11iV7vvf1ZGSAeImv54eGFt3OiIqAC25EBzH9GHHP7ILkWTQV5
CzFaaNEkGrSFcv4jRMcIZKr39/c2kLyWMR32hZ6D0sZLYFbcsx87RVOQoGbcJDo189cBKtIEp4NU
CdBVriVwYDXrRinjzsnKffiz7Dft5gBAy29Us7eKOTD05TZXgvUoiIwhbuJkoPaML1SvlcqGOwM6
i/T1eqJeG0AiWnzW6kunMCrzsycE2zS5KQ00GOL12lyxlEduaCFNwdRBtUy0Zwnt4PePaCbG0XlA
fMEI4nLzCGuvpQwj6v+LlOPOmRVZyXKxW5DNj4euX1ZSd86AYF9k9LkDwgIPrWtBKpr3tKp3uXPv
JXafb8JKIlW1L+r/PmTGii4EUfsmVXIGalgI0tMObze0UMg8eGQ1EvBfcTyyNnDOYl2KoyxWVTVy
5ZY6d96CQxKTKeIJ3aIE7+svwbBSy9ioW8ZDee5aISQF8A7iJQCMUTtZSoUUjzIWGOutpYIsT8G7
/b5azOgeAkBhyg2iwglc7+vDyuOqBotu4jmxWr6UQbkDa21D/CCx7suZuVGoo4I8BcvBk+O3/ffC
Qiy0sAvbsfKctMo2AM45ukr0qqfBp1QMpEhaWxB5xrWayUrpVzKpA+vl3velReY5e/sIrH2ADeBH
jwz8mizXBM7W2KzcQ4w37RMj2v2dVKIc/5VoylwJpaJWdQfRr6+88axaz50BvseVQkzbXusWPuET
6XKPIN9Qgv9tK5sqBriMeoksYbXa5qb5w8jMzmjv1RdNinBxABon6aFSF54TBPpKHcE1rvC7ohfM
pKyNqhIZmz8rDkZmelWBVEql9CoU8oUrJp7nRCBVFq2gUYDJtYrqbZ4ljIs551xRXxZkCaPKSH/+
Ov+LpYltVNW9vPCcZlMsjMrDhkokXRCMlx7rh9RUXKNySY2RbeJhFtQlsnsGfO1HV5Qke3MrxvfQ
reyTr7r6Hsp7gK0X8Nqc6DmYFBde9yFaI2zQ5v2E6BoyXIZnpMpZN8Io1wuGXSVqQWvvVOOyeGx3
vLD9UJBIUvbDfws89ZcsgI1ihgs1BGQdr3WI62s+KaLYd7YJ2Y9EEKzh+3v7HCM39d2tJBY85VzU
hkLC3/KonHro+krLo0/d6cJ1W28BeRht/dbWwLjMk8BdIT8QjMCyj83Yl0xJ3rbBUeBfE30t1lt0
MvEk5zZaaoEh2+zTXeRqjLjn9wFJ3/PLL6SyNoMfjy7fhr6DmWlwHNooegApliC8/PY2xkF4F6cJ
59r6cz4e7ccdhw5v4+lkvu63qyf5MzgGZmqsXOtbMzvSkRWrP27+avy9g3QHbypp+Sj7ke+IyjYU
Sf1SgQAWc+SqEWobYFNnmwEgx2K5Fs34NKj74lwJpP+oH7nUGLRT7jOS8TMJJ9yNiw+i7AJyI0HQ
VThSBXQH7pvACZairyQ3N7tad5TMzoAaKyH3xJfA7N5UuQl+Xf1PudiDqZ7ELqsqNvM6xAcBpgCE
IchKAG7/WqcB4tMXALL0Hd5YbGSrWo4v4kNg8K+dmZiui0FMnnFj51zhpUTKLQ2pqCe1n/mOVq7U
whgqTI2nwztS8z4rhzm/3ShESCC0mMAKqRvUIMPbKgO2u5BtCfALiSk/lQcf84661R1ikpqaf6x4
FAOWI2ijSYw5uPN9zz9vDhV14oED+R1CwusdbibmcXCA4sjr5aiW6P+RNqH30XlGISK/m4brZBEt
RVcDW3xlKKyS5Fzgiyo1gAwB2SbBFVFWS2lVUFSnkD8sFVL8gKA+JGCOFgwjshl+n26a+bWQ2Gzk
ekA2AHBASr3bEcS4RTr4DmZtba96BmN44vpmy5/EYBuqE9+1EYDPU3wrcuJxJq8ZivbM2PC5mO7y
IyiVHnN9AqobfafRnpqFoS9WAqYVerLIzOEU+adhqEwhCwDsZg9rEU98tRQZPvC3cYM2jOjvBGUF
zDfg3KhviPJRiMca34BSqJ3EplCTNwyXHtKD4ziJHZkYWyA/MHmnf7L4KZMM/GTQedIz5H2lLGqP
V2HxjMTSADHFYdBl2VrWh2J8Z58KI3U866MQ5PxHHnXiQaXJRa9AXrNBM2t5Th8iq95pq2yvmv5H
uZIO44ZbHsD6ANasjU+aT8ySGawjn7aT3m40EACdBu9VBeC413es9MpGTOIqAIfrE3ivg5NWWiB3
E72Nph+SaOd9cxuJxaQ1G+VeSqW8X+ArwA1sIdWXDPv1fe9/NcvKqIg9+cFXvMzT9WBo6OxRA+tB
JSoZAhTTDs4BvF6kJM7T8LJtGJo3Z10XmG8HHwQU7wZbUAexsZ5oru8E+dKvz2WzTcU3DcOgfUZY
uz5ZanrXJ6OC3J4mgHiCiqlBPZmPscQjvddZAfE2wz4gCzDUHkSigSfun/hOGJaJLxbzHECCvT5k
vUQDqhRxgZM1nqXIX55GJNHKe2Cb6HajPvCZEWDAPfupgVG4S0ITBN6GKhtJuYx11uN7EkatHbsL
Zjx5gfrhDZAbymBFEXhi6Oj1Uo1XAn/q3GWoMAKsmWcEhsaRiYGACWiU0rBeCiUJfNmh09YbTjJq
yYyswX9YjN/3zcb071CrQbuKJkNpEAkgvr3eWlFuFota4WInanIT3cZAmSVysw72pbQKRI+gy5nx
8J7ZPwlFRRmjZACAwNPsWmIgtKof9XoMO3WsN4PNHDeaUc4rAZQFLqtwcNMGArLDuE1N8U++Re8H
4j30Fevn7pOz72/h/IKQ6UYkhVYQGtSzSBEC1DLkyQNpqxdFO6TjJkw/7kuZKacgMa1KKmw7cBRu
WLqEJCnFqggTB4OhWUlqUyPhud61O4Cx7vCmHsljS3LrIQWqTJpa9bOANPnT6v5XTM93Wl0uP4K6
+D4anLy2wUeAMd6SMU2VeZ/3JczsJmqE6B7kEZtKsDDX6tGJjSZ0VYFGrR6Oe1wHQETtipPH0MKZ
hcBpyIhVAMMKwpbpMy6ezmXqxvmQYSFlmzxrfL2whbLMrftrmYvArqRQiwESk+zL4Dx3Yv3Ythtp
5waxAXaeWNgP2as0LqseDIysWOy2+IfKz8XaKJ/YlKBSHnM/QWQfaU/K+FONp7A4pN5ZqPAeWocd
IxaYMSKIcGUYEUBcormEyrCWWaC3aRQlTqeQpo5IGD0O/VtZ272IxkH/xHqP3+gIDCIEAZQYSWO8
XKjDazURvIJqljrBEAIhN85RNl6CJikw4khkKMqNIaZkUUcoL8qkF8IodYRKM0MQ8/m8naAFPADJ
UcN/3VeYG62EMATRU1oSMFRY3LVWZqk2VFqA/iBwJele+9mW1fd9CbfPvknE1PiAOQHk+ulSZT7h
7ghCiz5FNFb4qAm1r68CoOIU23sQt1uOpYw3MTnmHnC90GIBOjqwyVJnJeUgagGJQ47yNwwWxr45
QJJ55I+Kqe8RcB8Ihu+v8PbpT0mkTgx1eLWPOCl3tnm//QQ/xLJFN/Cf0G4JyM6MU0O+V0b0ZWas
2z5zelPSD04NqII8OgKp0wvcIAq9oHDwujHf9S2ghFybeKL5US/10GQ2kd9cOywUzRRAiIcjVfDY
uJbnBZm6cPuucORlhmK35dvg4hgjkv/pGUnNm9iSkjS53AtrGSY60owaJDXBd6yaTw1PnoaBcdNY
y5m290KIEnJi2k5CEiIPRiqvVJ04C9dkPJRYYmgXpnKRWLpC4RTW1HgcIhGtW5FPhDflHAT2fWW8
7f6Ydg5Y8SgyLGCwfr36xaIQJyogv1ULqL/6vni3k3e9OjRrYKA+dSRuWSp4E/tAnIx6P4+hZxkM
BtTi1Nqv6hx9lw76XjWyDT6KzK5k80VNCUYL1YQ543SbaJkkTrTNoohAEobl+tR4V84r4FqXDqpr
Axnx2gNnDwh1jhqyVhgykM8YMcxMzTXa+KnmHuM/IyuivE20UN9AaU4bgImtAoOYg2mKZgION/OE
1L4BjI7NplcYejrt4VUMREmj9jjXtNYt9L50ShsY7lsWLOmchb7aUcpi8pW/kDK1Kp0iWONeE3Nv
LwrCV299ZK6kB+3M5DCcQu57K6IsJobjIjHzmtJJ9b2iLttXToT2hMmpcDd6hbZZwkoFMtWGilFC
LVeiWoLaSNle4MwxQfvpi2zliR1+5Ri6wcg+QPgTEd3SaAwkAhcZ0htaZRTmlbmJlnCc04TexKCI
TKhC+dy6i9CByCWVI3iPCQCiFinRhM3oGjVgE7vTaLFq7Lcd8/CCYGv+5U/C3f/NpV3YBMTwQxNE
buX05WuEdjgnflGQkkymNvXwsCDaPt2CNG3cLGwJiaL7FmkmngFJFOwR6Odk4NNTd4XnWymMdb1y
8uY1bIzWVNunJCcLmSFnxmWACm1qJdAQ0WDIg7ILfpMshCypnTB8HKWV5njlHorUEb9noHVI04Wg
1Be0MALqMjqqM+A8vRaFnEgBdkCpdnirQQ7mE31Gmu1tAue8D0tMWH9sRGRfgC4DsLGld0wNw3p8
Kv9sMVOL6TnWgOJc/IHPQS4KTHCATKF7KMZi0BW3U2snbgwf7J92UljpLthq/Q9OdgXAyuWob6N6
rYwr0Scd8u2cKR8WP/FrGTEcwm06Erp2+THU1fbGIGy7clHDqbbfGCQE7B/aXAmApBGGoeJBSIS+
NN/SSAdEui0rdTNpE300iggdQKAJFhyeOhqhytWWy4fGKVWwPrm6NBpJDkLr+zotzrg9FZ2OeBVP
nYYI8K41oOwSyW2AtuaUY0nAECQ+x+V6InIkVWKFgO1c+YBu0og3WnK3LNBMXYH/PSTtx6J78Rfb
UN42jZH5b/e/6zfrfb18AQ3NmPefnpj4SbkKPObDRkvE3ikFoj664INetqUlfQHmaAW2vtFb+jIZ
cqMrdqNodpklSMc4JAm/0lKzi7ZoBm+Wg2Dm1bdrgk5a1sHLabnjdySOxv1vndnD62+l9jCJoywS
PL53KrKHViLB8I6qwdQ5MMEFBNY53eYHxXiKDUQS3wzht0HZtXBKTZFlDBZZMfZ4sr7Hxn6wkLOM
QPnwOSVPz3udvL8E5O1DWQqGYxxePhjybzuxJ9q1iZkBj6Pp+UUlpThd7tNFofQI08AyEFnjKkH7
YVSaKQgFPFMhHWbsXYMh9tZwXUulbkci6fVCVvTeqfvDoCA+iyswaa4SgdWZJN3ew2tJVJQmgolS
Diqsz06IfTTfB6O3G2vEqFiN9gvL2CFL/QlIRpIsMb6NifGSGPzWgLUmrDz17SwKtdfTt164Pz1N
erUQ3N5JntOd9CIDRnxcPcYQ5cMeFUYNhfO+9ZCYJ5QNgIrB8Ew0dgoQ1K43g7qVo4C2I6HBB3jF
t1BvU5/U8i5qZCKmb1GYT42fgAQnDBW/tVGQKiAvMxF/A1aYSpJwgQc4UIHDsonwZftPD+9r7qte
h7ZK8o8PSUM3rHt0DxKJl7xHJlRKxgfcemR8AIhSkY6E24dFut53xQt0cVx4gwPxQ0z2mMk9RxuP
PP6Rv5eP6/hpiVlBTB5/yofv1Q+geFlF+dvJrWnj0ZoEtmHMlqD16voLOC4OZTdJBud5+3rcB9tP
8O8cjihVBeQx3y6Xy4P1NJDN5qNaH5xNbPkETb+n1fP9jZiOlzbKl19BHb8Q12LmijH2AQiI5YtW
RQQIcYzjnrtwOE6c+IRtgb7w66Wi9SDXyiofnGC03EqzYkG37i9j7jgvJVBXuqzcTPXLYnCqBJBz
SkwkCRc3WnqCZioRnpsDkyX5Nnacyvd/L4o6P2EIe2AsZ4OTm8/7PYoFGdkOp9fX/btvHM/F/gwX
b6aC8diT9UjW7tojZ2m7TowlIZblZAJxfEBaon31YfUUko2VHjAc6/ykxrd5f3PmLKs0sbNhJBPj
oXSGUOamAm2Cy9YlExnvKRzfc0w1JwvGMc/KQYs13g5olwU/2vUxh+44hsl0p3LkwqfU5wLBFa+i
gaL+ub+iOa2dCusYoUGjFwgfryXlrpS3gx4NDv6jjigKBgZVsSMtMqD/StANjE6HvYunS6onb664
rXlHEl7vi5jdtb/XcsPd3BUVqGrDATTUQH72dgkeBkL04uWsWh1j0+gG47ZRPB3edHAauccDK8U9
TEFHWkT++v6K5q77xeno1GVU6mzgBg2C3A5vKh11/qz+B+cC/kuEuDCd00TRtQI0C1HO+LgcnDZq
TCFG86h3UEJGupaGkP71jZdSKCfRaeCgLVJIQapol0yPk9f9kbeO9kO+asljv318BG5Ua719yCL5
4ImJ+Yz7W/lbL6Pt8+UnUKYTvROtK5dQwNx83WZE02Fm9rZ9fISrWo6HB+mUkt0HCGGeVuijiA2G
6Zg7yt/BGQlzgehvoK70IGJy8Ff/mx5N4llKFtH7/RXOaeWlhMmyXwRAVR6qXthjgVWEngXfVL3n
XGB16P0fJ4lplv9dB20wlETUqhhSgnCVkOd9NnUnHNePCjLizmP38CWTDrFHC5AHAKwY015iBoNh
HxlL/Q3FLpaqdSGIXRf4iHqyj/ofxYk9+7/fTRTx8PbDACXgJKh7IbR90WjegHuB6e0qVWy3WKwL
ndUvPvOSRrEQPT1Aq0JaA4NC16cWR6EsNWI7ot8FuNfQyX6N4XNzHe2JBfozzyg32kdurFjDZTPZ
zSvBdHUNZG6pCsrP0ZFI6S/VjyDaVu/8Q9ESF4Ny8kp/yD7vb+lcaIEgEYy7cJ+o6VEKygtlWEtZ
NToJmpiG1JLRFBA2j3gnv0chI3szbRt92yEHs/wYQeXxSL7e1nQAy0/ViaOzGP6HtOtqbhznsr+I
VczhFUzKsi3L6YXVttvMAczkr99DT307EsQVa3cn9ExN1/gSwMXFjedkpElOjVBYhUT4Ny56NKRi
k9KlmZ3ZYO9SJHOSUZ3leVpJI4K97QCMb7QLmf7qA+BVjn8maWNm6HtY6hmajTqQdQOWLShUMVY9
XZWLq9CJWRzprT6ex9gxEof2POnj3Eql15AjHb9rGhvTquv7JzlTfxDgMvwrdXqKL6T6jdFnBvXG
cwuSB5VkrY0mYk022+ZHMI30AQy5gABI3zxxdV/y7LleCGbMaJm0lBcLCBaNh3AjgLskfufz90By
y026hIA255herpJRolzzFM3IJmH+YwdKeOVvkbtJ/7jUW8Jih/8+j1NnHw8roMGHZN75GIO1fiop
43m/r8ytgyzSqn2mZ852McVohg5vnQXza3DsP48pTESzKtyfyG62jwuP1OyCgU0sY4YZF/U30ro4
VoF6UtgZxnhGpl7SnXolBSY4oJcqK7OHeCGG3dcqb2RjgJis2LfHgZIOhiADwptuvNQgMLmvMrMp
KBWwz+gMgkMNNIBrZa0aAbTGRcCfBbJec/aTbz8fPz8UDI0eP9frpzXAVRyfW+xLvn3xNTSzoWSG
HB3KqCx/Gm2arGlqrj3zo3jmlMJUpCUrJ90+hJMMjJUCVQGOIs8oTl76AS2bqDvDo8FLrJrGp7DF
S0yy4/pvtvp6Bak5+uc2VU1Oq7NHgtWfzQrAOZrlvy7s8q33ff0pzC6jw6DQEj/uzi8SkY4A/yCC
gwAOLUSpOxHV8Wv39R0zcofqeHqkS32qt31MuIqXO8HYQZ0D7u8QQ7x+fht+MPtvHgXiTMLh36m7
r1f5CGzLw6E2BxJ8/KBaf3/986f970kwFnGM5UqNa5xEMbym9ZFqC7XyGS2+XiBj+equSzRfxgIL
C/jszpsjm+M0fVX75MHOUObZbczV6lu3F6k5JiW6fkuvJTPXVW/4TivzpINjWQF6ikdEahm+lRqx
mQDIRatWRuIGwrFUHpJsmxaL08ZLH8C8rGOt82MXY28l8hYfPlCMCaxnabVeE9lybd7ZFJsTLOKS
lznjm10tnPUBtWDsY2GSu23hmgHnK3Ge/z5FrwDE35iBveIeVhiWva9HM8n9a6FMqJRyWpSKOYR2
ptIQAM997D/b03P8+Jxv1mtXsV8TJK8zwjvvcA5JI0wl+I4s4sPNPErXH8IETIPSZXn4a1uoPV3n
zv74qJ8N0k4Jmr1qPkfWk5ttSbrbveeKfYANJ6dp7Aagvwuv/tLt/vVHLh4m0WhonmdQfm718ga8
CwrfSjWdNXCcAaX/9Fezd7aGKX+RCOfNo2E9LtzuxQ+Yrv/FBzR9O6RpgFOZwACBRAbvDu8HNiEk
AHZ0i9UDp5mvtr3BDiT7x8BdiKBvX+brw2DM2zDoStpykB9gvNDrtnpxFgBt4mVmRBfiyFvMuWtT
+js7frHWSDea3phMKbVTlPT2sn1cg8XlwRY2B1PEQ2ItKf3i9jLGTaqKomkKiERXguII1jo4+aSd
/ALElU9od9rtUguGe4OJ/tfvR+lbfVqa659JI19vMWPmtNjjQLk73XaAGmynRgV0K/CbcoeDnsCt
+21saubD6yuoKQAhYUsDscETmBHvWBC0qOPoV6uFY2cBvuEZXn8UY/riLKV+2U4fBaaiI3KNeNuR
/nxyvwgMX/gAmw9s729pfd8K/YYNd2z+r45c6MBoBFwaT3JjIu9TYtW7vaNh1taznp76px3hHqEK
6LJDXLpw1RY0/dcoX0j2gKzjxTwkS5Suka9yhiLfhrVvRvHo5K1o31/pTNvE1Q6z7W5lWeVBWkBe
ab3RP3tpB3+QuJ2DEt0DlnjyHWvhUGditmuRrNdmBCIXJxBZWN7ecxUn3Hgr+ehthyW7ueAf/qrX
xWYm6X9esGlWa79vd2NOjscMgL8+8XbuA1JumUqAp3yCGi0yWCwdJWO0aqOvcmO6UWrq1pXrYeI+
BRXjuObixTzKdDvvKSzjf8W6VxSlAVmDa0UhecMTRYmD8hMWun560Mwv/fSew45Z559HwBtsF9RW
mv0ADYBEILKZ2D2ZQ9WHpIqiDF6SDED8BqlNajpP8f5Jfw47EwRU6/hxHTj1VnpC1SLH1QkdM3uc
HquVPk49e4uNnDMtI9Czi09iHi3qh3pZR/ik4VGOAYSyhykna21E/6jnfJEDUnQnE7HAwlbMHvuF
WObYMRqY0lTCUQCeylLNQn9Pw8L0qJsK5v3L+9tFdXPqF6KYU881xUhaA+8G8I4f268pOObh/Ivm
Z4YpUBw9/ha2zyW0YI1bfTiIFoq/OSqAmNJ1ypfdq4Q2Xh5gQS35W9bkSVy/Ns57dFA2NkCCrEeM
CQCxe6cOS5s07f29L2dePDEJxF6W0+7ceOKhifkzJ0hL9fmZmvikAOjmRQsTP9VIr70W6mU0NPTJ
bUJGSps8FmSjPNx+zR4P6EjDVIeNGZZVhuLZ1v9c0cXxsVtd0HmRN1RNQg51Gli9/oKRilWr1ShY
NnxiRXW9bjyuNHkvPYi6RjJeS6z7KiFMa7re2CuJbKGJZq3QRUE2nC1OJPHfKAIbtrx95Cwo44Ko
W+t6LYrZ3gE4VfEYYHGdybvKcbvVze0eWFjwWQKLLtyq2/gawlAkhYWZ8l9sh53Q5nXZ9liXF5gh
JZh3tRZu00z35CRCRR0IpwUYQybnHVaY9htGFGIBrzEN3X98+CvAEozkdTjqDTmYj2Pm3N/DGRuF
znmAiAEZH/OFGLe8VhADNbs+qv0RewhmUTSMfR6fxpVqVQ76fPM1Mc+R3ZGfaJEdeeYVRje9jMEI
wARhbIGdY/ZiRBRcowznqNkMnV1oKqCJDlWNli7gvmr1FwAbSFYsJRVv34lrsdPvXzzJrSgGYkgh
FplTGz+dg5O5i3yTW3DhbrEUlGtBzNWLaKm1AabVzy9IsmXWEfmQePsMnDzM/Bnbyvys3GMIMkAB
2caJm/m43tniFvSDZ8ANu+fcUVetu9m0LkiNTrWJvza5c+IJTwbM3i41ssypNyCOkC6bpowBPnK9
LWodjUmhBONZGE7ZltKzETpxFyyo+EyggU25EDOZ5YvdF+SKGmUHdRM3zSOVMcXxlRDXtg9Toern
lNjmqnZWp9Wf2Erc+6o+ZwqRD4QplnWUe3RG00VapEUqZePZ93yzNo6ehH60aMtJKcYh9QVhM4HD
RBBsiMBoRklcU5jo3fAiVCFz1AWyHbctAJIHFeAQPDxp5idqdK86ThGklHtkT0p3qRdqUi3WBl8K
Zw5T9KqybBIkeP1kpb4UKpwdDVle8aeC2SopHJB6EXhizu5fymROtjUCo/VTLFjY9RjhLVaaZoYc
8I9LiQyohr5S7fH+gc5ZEAwgqaDzQ5cGQhHG0RG6LGmlRGjP2itMPiCNc4fKlmzs27OXrvGm35c3
s6tX4hhnpynBzuX3fHuWN5GFmThgbgqpyVUPfuB69QKqxoy2Xgmbfv/iosjJqNRJhbXJpsY5Q2bR
8o0ea3+hTje7h/AMpk5elGwxmHwtx2hrFSwBdXfu+SR5UJV4r3c5JYE3KHZDS27dRalAZCBYp01g
uIo8LFGRCZNmMNqKiwIcf+CrTR21zDOODlXQTEtGew57i49cpZiQLLlN+io+5Z/0U+pI+nn/JNUZ
z+FKJLPqNFSFovUgUubdonxvPjnhUw7NItzyGRGoFcYkFNZB/87jmHtLKfY0eyyAY5u5vbFPvJd0
ONZop1SAefs3NsB1mm100IIO+9x7kvF/G4mtwivB4SmPwwegC9TeCUYrzc0KJBa6m2RuA6b407iR
UJWsvyOg5m4y3qT1a5B8qcpX1j2pjSl1a6WqzNTbqYXda+twQ6MWGCe1CWBXdVjip5l5BLAtMFYY
asJsn8LYjbZvUCMpUTKRi+14qgSTcxr5GA/TSFUebJoeQM62pAOb/SHDCPZrv9SLNvM4X30AY0SQ
eBgSKQuR9ugseSDpzxD8oESdtm6jLmj+zHwBcBVABjoNh8Dp+tWRixsm8UUt1niMziJ1FFKAprkA
eZsTHVundDI3WW/1wAyccZuePWdMkFaUTM9JEcKetI9fZmzgYHAL78acD3j1VYyRSYqeA4MMvgrw
lm+KR/Zom53aZzn7jQNQXxVum8A1i/OCLZ0xN8DU4XUVcOUK+C4YZyVVCxVwwkl/zkYVKsqbGQjO
M6SUKcb2orf712/mwkuChmlYFOUmsADGBUMBVk/yjvZnrebClxbRKZHV3lvQ5pnygS4JOjD6AHgJ
FBF2VkUx8kD0dLTpayCsAY+Bk3iW0QcWoJqKlpTaeUR5FVV6Dx5uaoUSmiI6M+k0Ux5OarmpKmDX
ldyqCGxBcu7vwC3+J7DdNPDgousPDxiaXK7NbqT7whCPWn+OMAXVO2W6k5WCPNLgrwgsDBQrgSiM
WLqyPM6k1PV5cv8DZkLT6w9gr3oahTDIaB1PX4Dw5Xx09pvlf8bk8WeFysoKuK7UN8X3lifpsMV/
WcrBzdx0oABMDdMTFS9mvq83QKQtgq0S4VSJ3nVki7zOAr2mcxwJf1SP3S58qNbRZrWw6pkn/Eoq
o3l1NwLPSUTj0rZ2EnRMkPhAiQQmo+en1P1bk13n7L40E22t3XrT78/mwgfMRcdXH8DcM+wF3FN5
io7xDggOIH1aq/8j+mjROln3Fzu3wyh8ywANwDg9QDGvd3jIeU71Bx4eKObPFBQq+pdsfB7T1WCs
NX3pss28qBJm7dBIDCYM6DRjuVW4ClnVC+M5SE3prfkTo40CybcHolpfr6+H1sZ4LKAT/57KGCtd
2tYl6dPvX9hyLeCo3mmQXtM9MDhhNyUM/hDDG8kgmRSuDIBd4pUWmOJzQA9LxNYz/ThAZkIPNShr
NEDEsi0OSRyrcVEPaK3SHLoPBKL7P2gE2AaIZBNv5yvHsV35oCXk7f/1IV8JZhdedhrwmnrEU9FK
FDa+SkR9p8ktyUUzyBeitxn3AJM04BpBUyom0w3mbTJo0XB6ibCilnbtp2z8lP2zoS2sSJl5imRx
SgvomgLIEDZOo4gQhdrA6yCRlwG0jspb9K3+9DvBAdq9qTiUfIxOa/HmuNPd7o8Api4XrQ2jWfzB
K013rb17x5jDxnZ3O/vPsBZsGbRN69fR3L1vNj9LPKwz10yWNYDxiwB3gCljDKmWtXwX5eJwTopH
wFUa1DJiTNrUIJyB03z/tGfKQqASuRDG3LISQ628FkLYdn9U/yQW4NbPRHuqV1+ua2MqGgCSHDDX
xddu0WDPmM4r0YymtYbUoAVTGM6iS+EWheTT2X6/7CtMkSUvhrv5w62VBQs2Zy2vZDIK11VF5tUK
ZKaEvmjkLVrvhUPxEi2Yj7lgXUYHtqYCegQpAlaxE7muuLHFtuZIgGVWbqqIOQApza8RwFbwvzyn
tvW31KJHbq09fCvPgL14XqLzmSmF4XQvPoN5E1sv8oagw2cAMF4Aju+hxuaKm/HNlo/cuf3ErGWP
4T1gvq5PAuYJlQX1mrSHCcTQgo4/VYxYAG6AOWLZq3LsAm7ekP+tokOlP91X399m2lsBCC5ETGff
dqCO0Yhial/1Z7RzfICB0hp38ou+Qe++inaCBKz1vlva8ZqWluaeTyiNGNbPRBIAcDXuocUAYw32
IHBVkqVbPL/0f7+MeZcRAlM+7ev+HGp8tY19RT8oenK6v/5p/+4s/7e3++KVqjujloSihBBPfBdF
v3mhGbxLTC1l+/uSZpeDcTe0ugOG/Sa36g8YXGgoNjqIghPVMWsvLT34SyImu3ixGEmplDbymv78
0gxmCgIIHOmxcH57gnbpGuOHqmS+b06oUd9f2+xtVS4Wx56V2HOj8Cv5TdzsnYlQNHefQheOu0Ut
+12Efqx+jHWCqspSZm32CP+VzabL1UzSW9q0/blVlVXHv/DGJ6+O9v0Vzr2zFwvUGM+Nr7ke+ERQ
Rj//W3uW1r8KoRMFqfV/EIORkwlaBBOELPxxXwHAp5X6/lwUvqnXn77ktMWpQuh9X85csAN/4V9B
jKqkYwwcFXHoz7pQ2WmGaW3FKwk0KCcZBrcDNA7HIZJpkfgjRZpZAHmvbVGe8hTZoVq/9kX5xejT
BQ2epN7cxouvYtRIUtAMb/A4yhFFzGex0mMnSEo0StboPwkCGj8OrfxZcrq00Eo45+AoCqoemCHE
3KYy3ayLm5OCGsRTOExFV0X92ImhTenjML4ombjljaWM+0xbPKo7GDUQEQFjPJRNRPcZh6ifIi/r
VWiWCS21JJmBjnFSgURv/JZrjPZtktcaSC6A6+h/1NQcJSAfLuQzZ99ypFswC/DLqMjeHEVpDRDX
oAuY/qT+myfIViLZebuPpD+a7EQ9SHTAqjMabwvKN6X12WOeQMymopouo353vdtBILYgefZ5NHvw
Zo408Z47FCR98F6DhRzKXC4VMJbIm6mgOEAPAuOuZEPf+pmYjmdLeBUAavLpNih2Z6R6bRZs4Iwz
hhcURDwoEirwkxlJUqyOpZehlhGt68bsrQodcOBwTp6WIhsAR9/uH7qnMfGqAIVBRqL9ev+auJLr
uIDTb4CxZG/0o6faVY1ksAN4Y0EnCa3FwKSjJ/dOImrcJ+1l723I+5ZzeT3rVeJPgSGJA1wJM5cC
BTCyrcrlf3spqOPnJgOxIWYkdNknvI/mdxM04HH2pKl+haajkiIPESZ5kez0WgtVWy1kI7fzFNnb
b7DXe7wDNjlOR4JVz0NTlxV+sEq55bNjH6TKRDmGiWV7GinNnKxBJysRQSzM2QZIISTix8MQWn3n
R+q6GzvjUUrbRDrmWt4nW3nIRX9fBmHJWWrAeRIBd3fBu2OOOsoWwApidEyzWinftFxr84c2Cktj
3dfolnTLKpEKPO1qiB7RsUtkx+gTSdjmxTCUGzFVvamGIHrqXhR4iuGUzpMEJ0sq/xk2MOhP6RAm
1T5QlEAzS2B+g81OoQCczcswQpRnyAA9N1Q5rB/itCsiZ0THWOOmuaGXljwWA0YzhhTsd6HHxUDi
ERO+sRVPlIKVUOp9CFgnysfnXE7a7EtRUnSyk2BEluwzFQsRXGaxl3PBAfUBuXhU086QV1oPYP5H
jTYBZsqGUuKIWIs0t5NKSwZsfdmHo6l3aZ5+ZECsUu0QCYPqq9ZFv/ySqyb1gV41Vly2anLZ6DY+
xynRCxBtgsgOMAWbPOdxJMaUlBUm6cBokEbqoW01JTyDfsHHGBtqQBiiN+K+QL2nbA0k5X2/0cDr
XamZ8OTnXTNaCf6d1oQqDX4tjCw7xwY4fO2u8Ft/W5VIjPwkvhAm3aZqEyU4cE2jKu/4MQXaI1Kt
az9qqa5r0NdlxnMyJsNAepAZijZt0iS3PApAZlvETuOLjEjrD3XJgTO6GSJRdf08CaNdIxoBeMJE
2YuVHRI0XLj1So/P9lyChJgLA6Ljh2LCfCuNcsORtG3z3h7CPAMhfO5VNDWrMldiU6eYBwb8VZUN
5bMPdkMpAnOK0WWnoii0cZdpFIQjidgnnClzGI9aSVksgm5ZwyYJpECyorPwLbW/rsGvmgGtO8sE
u+FKKd3SnM+weUFXK2BLhVcjYPStjvWeYFjS4EhbdSldp2kn0AcgECQa2nsHOgwrL+Qq/qToPVpm
RkMt9Q+/07Toc8zLQnH9gVMrFD7UsLVbLzEGUxTDNnAE1Y8lHJXUy4dRBUoS7kZDN0IwqACtKEBQ
7yZVmWRAbKGC8cVlKQgReL/xFWsE39tfAymewAGLpR8cg7IIuINQZkJsJ6lPa5vTwz53hFDki5K0
PJeMlo9hFP2nyzLOBlzL+NoD2scH61HX/114ZGaedMAlo+ILrDTMgrDYT/LYxniF8/Ec1uDYjoxt
G515fq2FZ9QoiaHs++yj1Z9p/Il+HEKD8KfvC8vw/oYpcF6Nn4XPmXnz/kG+koDghoI38zyU6Zih
0WQqdfsOVxOQ1gku0sk6ERRLp+59adMPYx5YVNWR/EPNCKtnh6QzQ/A44K7y50zVU0fi9BdFD52M
byIr4ofUuS9tJuzAkwcaK3gtQPRQGN9YKicHvMUQ4xAp1Mrq0LfRN/N+X8hcSRJwWigfoCEGUC2/
zYYXLppUN3rEBxhfTDgMmCMcb4qD0GD7aiTnlWdlxCBGTRB41XbiA1LDKK1c1y11cT6VeeiRTgIC
3wWfOuM6x03eGRIFn7okkHQ0VQUxciha/FfzHS51xjAHeSOLcYh5tSxLMdPFPXzxaPfUFeisvr+v
jMvNSmB9wKryR1kNsZoCTgvCNDQ3f+sG0BpJsdR7t7BxbAylhH6iaIEm7tV9mMLpG0GeMhDJN4cV
su33l8U6fv+sayqaIgOIjCWLgCKBKbLKlUjap5HntMFOKi1A5zremMP2fhvhQedrSwIK3oLcKbd4
cfVu5E6+24WaqlWXGakOuSgmjDsVNXqQUIQYTdHxp7Cvjt3rUqMvO7f8j0y0p6GoBhC0mxqxwndJ
IcSBtO8GO111KgG7rWFWX3iygB0g7I33JZGzRymDfAKhEvDgWCi/Cp1UchPF0h65VT0hvGxlCgm/
h+fo3EdLRznZj5stRVQItFc4veINVm9Y6UkDEtJ98wPgwFW74g7SoX+Jn2MH7Wj3z292Yf8tCzhq
18fXtc2odEaGrVQIWgSEZxUO6bP/nVv6531JzPv0z6FdSGKsJueDKUbrIEnXTaV1AP74U1C4DUsK
yQQLN3LE6xXFcqmK8SSHI/w+/NCjiZwEqJ2tGT8Mq/JcfWrrTiPq+f7yljaSycFXJe/po5RK+zY1
ozCzqfQ3BTUpAAOCHRfBz3n9/8ljIvgAzSyFl2CZQGxHJoMvHK0k8UP0VG64h/+fKOaK86GR0D6C
PnKn+Am4TrYHJPjngSdLOMdLezi9Dhe2xONaXvDr/HdN+ovwCpjjMMScieCbgrSg+LfvALgJAIX9
y/oAb4lR/KAb4wRgy8a+r3XMlfAkSQpbLI4JGms5sNX7dEkxby0lYHqRBAAawRSZ/2YnLlYX06jQ
0cLr7ZUA1MNlbVNPX2cC8BGHxspw79DAE5ct4aIYFMYPDbhsBk5ego+6vR7XX8Fcj4KLGj8fU2+v
iX+H2M0zzKkueGNLIpirwIkA3+GGxNs3suhEyRpxVicvzWrNCkH+CsDf8MWARHCtK4JhDPAvW29f
+RVpi4ea7hpjoUPgVh/RjIY/gHQpIwHBGkdZGThQ7ozBQY83yptwLCSbj74r45hgYqYqF5KBjFsJ
w3UtjTGQQw6SO7QJBQdf8g2zSTOBcJVcmvcvM9vdAzE66uMqCAoAqI9U2I3iB2lUaGF0qMdsnean
UEZ52MwTgrDKiooXhOEEPBq2MZJyXHcSGvG0ggBp/Ri1hR2pre0NSwhy02Fdv3jX38QsnYoFV8dI
gBwi2djQ7CR1xtpPHttsSfvZKvnv6sE4CnADoGaj84dRm6SZwOMwSHzQw9qi2muRgSoaTqYfWMYj
T4KDGJL+r6EsmFAWM2eSCyJatCYAog+d9TcxwxiC3iVvkkMDpE4UK2yUTDMrcnzXtwWLsytLt9DQ
RUo3ReUWzbKuCkan2jkL3/pCGpTtOrv5FsYEjEZUAy+kTQ6JSNrgAfNgYY2BYqklWbNthU8hzszs
W1LcSNdMHYwEQ024ZIUmQJF7q8E0/xGmlt5sOc7uKFGi1yQ7pYElRBHxjyW1InocFJJ8SOU6RvqA
fzUWmWNv7wo4BuABgg4TxOg3YwrRGA8iLdXkQJP8G2jAcIz60/2LcmtgrkUwOhkUAFupEy05+OjH
zNt1r1rImt2XMaeOV+tgjkLWWh/QnBCC4REwPY014SO7z1bSfrQNxWxqIhb2sOT0LS2NMdBSGyqD
OEAqSBxjfluFtiguhFlsrn1SMtA4TTjFaBZA0pYxM3zn+4pXVfmBK6lTaQ9CeZLjxuzQmJoNVqKs
DSAod1XsBs2C6FtH81oyc3Be1zfSmNf5IdVPH1Je2npiTurbLTGyzcRc15KY06sMUc0Kv8kPRexo
guXrNo3Q/UA63a33A+mCBRdidmXgftV1jOhMpuT6zSukNI2MOsfK5HeuRopJQ/6zeEeOkITikoM0
Y5MBpvGvMMZS8r2chkJaYHFNa0bRUWr+aLlbArdt4Q5Mu8QYfwhCxy+Im1C6YE2yFtGxjBucV9BR
sxLWarCB065hPICL9oJ36tUHNGwF0yVcsITzB6gjySKCXRbdM0xqwxizRsg5mh+8cV0GnAU6HZ6U
OSZVzxr/UHq7Plp4CNha2HQv0NkATGlUV0E0w+bFgAladHqgFofwz+hkD5+c2T3IoC+0ddh9cWs2
q+SsLTOI3Lq712In1bpwPvkq1JEc1orD0PyR/6YtWrO8BP6FXXEYCF6pne19iZEr6/vuOMTGudXN
vn/XwJGt+vb9A2eL5zdbwOx63ftI6KtSceBWvCk5kROfRWBq91uwZSRmHYFTZTQBVGOXgJPoyICi
DJhE7fxVXuQVvvXwrrdl+v2LbRmHAu2JBU4jWo9AjEUXCHJcZrbCQOibsae7aPWDyUjuQbeF9f1d
mD0QFF8nBG/Ms/PMJkQi1Xkty4pDXuTmoCA6HXwz7p1IRHIIRJaAFvg/CFQnVj0ACmAaiBHYDbUf
IG1cHCrlDcD6Jt/tI8+3UN+ocrQaLXX3zpgPYF4j1gELOtLS7Aw/1UbOGxqxOKRDcIi9zOU8SnLE
xo2x5NFOTwljQBQZBnGiWUCO5mbAVOJTISxDOsHCeFbsIjlDzv5RXGhomfPhLuWwnrOvSoEwRpDT
Oslz/TwC5V8g0ZGzqdWCbpyz4cztUR2wPKc3/wzEPwW2vkrRyA+GypOxXmLXmHGC8D0GmFEVSdfQ
v3CtvLyaRTBeKT2URWTmeWR21cLWzklA4APiIZhI6YYZTiyaqFekjB6qMBW2vaYHdqSh7HpfM9kB
0F+DgF7OiZNtYnJiuWWMvGiFktb0UKxFc2qGjle8LdvKtic731RXo508Fea5mzqyEnMptze/yH+l
Mw9dbnCo+osNpOtVid6QQngQg3BYsHq/9RdWSy8XyZyWrHRp2ZRYpLjJnrm3cIXwjieRBeB5eac7
IRh03xfi19mViSL2V4OGoNP/WkHKrAWBKYqsh3gEYlS6RdVywaiwVYp/ju5CBOOSKL5C9Tru6cFY
iZvoC0Bu3rtqlXa1E2xvq4KZdWlwavYFBabjf6+KOa+xEuQwr7CqYK18SW/Y0JfIKj+zbbhGbdrY
RE+6E9gTI+N9NZ3zFpD+RQsH8r/qlH2+3s7Qj8IqMHD/lSwnUmUiWeRZPBi43MzfC4gS9IguXMD/
QSZwphVMrOoC6/IpGTh7YqSfDzXo0EXbeUgAqbpZgrma31MVXjrWZxiooF0vLekxky8NHQVIvOrG
q8ThbHhCgWdWOwn0Js1W+p4Q+3+iJUL6uQhIgdn+j+TfDbh4gUtAtqXCCMnKsbdKACkpT+h6OI7m
H8NqttrCGU7qeHUJZaAagsUYvDzwwJD/u16nUuRNUQFQ54DZoNwstaBZqSDztktEYtZ9dWHR2sBg
ey2LeXADTzCizI/pIe2f0+j77/ARgJvb4urtYPhEl48VSiXFowcolpoo9TH6wD+Hz7LftGd/XQ1O
4otL6rS0fuacu7LxBarjm1TpDSDEgrYOhBMXvNMxMPmAxOs2diMgA2KmdHDHztSEBVt/Gxde7QqS
d9cnIBlSr4kSvqDufryV5/2kYGSjx1HqrGp0wNydjy8CXYK0n8716tynrAvKopgwhSuCLnlGasHX
Yas2zQG9IXahPrbCRtQyMwGDce1/3z/4mz0GO5qGZ1mEkQAfAwv6GGpSQ6mqlgeaJm9F7DtZAf6L
pnm5L2Yyc8ySUFYHuAe4fBEMsvX+rFc6JQH5+6EafDuXTiGGVrscJbGlkYu59VwKYuxtXGFr0waC
0Cv0HOWFqafGfpTzhW2bWQ8GOqbk2IRtAUrm6yPS5KpAC1CI9RSHAuSlenDWCic3lkrMM6oARYCf
AScX6WPWiguhDLzlbigPw4ucENksH6hsN4Zz/3RmNu1KCnP5C7Vr9Vwey4PGZ2YVPYT2iJzxfRm3
d0mBTgPOFOlEHoTwLAcScH0KdCdE1UFQOYz9tlQC1qdQthbiGiuPFNWMKy82izampiH6lPQVF9tt
HS9Vgef2VMUFw7zM9IvKmBU+bcuuUCR64LWWJIrs8uFXLGemp4WYhV9K4t5aVqwbTwZwjTDshAZE
RlWiLOrERPfLw1i8j/5XTkXUuC1JRKENNWipy1dc8ZDkwbkvHOOjq323BnSccAj4lSK2JmoRqtag
1xOQS0ejByzB/XNh0fOQy5i+D+lJIAejyMSqclzGbcZ3Oj00pbGqs8xUvwJpotH4EDZRZcbPhUYC
acXxmyQOHV1aF/2+CjRX9+xB3pdggk1e7n+SfGssMFGBVCmALwBOpYvXl6tpxrjudQ0+7kBfqRGa
dSwvOJszGq+JaMpCrUQywIzG6ACmqYI+62h9KITREsNNj0GwWF0wEjOKhllpHeAZIFOa7vD1OsKm
0ugYV/UhjzfC+EMNw4oiwxSDkWhSspCdnbFIV8KYO5zkvqBmalkflFI3xeYYFF9t8TdUP+6fzfRj
GEOOM8GzJMmo7+CFul4TKix9WwZ5c1DrTw7dbLqB0RsfxHLiXuTPCkox9+XdhlsIBoBBgjSihIoE
FOJaoNT5hSSrXXMIdFeqI9Qf/NRSqre6FolkHKr1f5H2XbuRI0uUX0SAPpOvSVNOoqSS1wshqdX0
Num/fg+Fxb1VLG4Rtxc9Mz0zDSiYLjIy4sQ5wIuFxB6+8yfxEO/yJ5AUGPEeO9XVD1zdXv+cy32j
IvmGwBMqJxKwsdPWPQkAkzQZhEQNGzfN7mv9h6Y3EclXTuSSDaQXocOF3kHU8mbbP1DzRADvSuNW
wHSGEOrLkWdq/9e8M4Yw5TuwiFM3/7wBs8hEnUdN0bijU+N9APJAcDWCj3TtuXy5X87tTIM9mTC0
m2vAQ8MOHZA9E20abaJ0045QiFk50pdeY7KEM423OWAovxvpxFKgdGqBYlHjNooemLXU38ngg11Z
m4XhIJUtiQiXwVAGhu7z4fDS90c0DrRuZjmxiVQzU1fSvNN+Pj9gENs4sTBb/UYvjQgg5tYFxAWU
fJCc21HnYS1fPm9nh9eHRvPEJiDKk1Dg3AGGxMirRolaN1HT2+5J7xDB1zujQqti+JwGD2NTvIl9
uhu4t08g/gnex151uK6aULz3nwLAg9H/n9zmmamUj3mY3+hj4qCnSfCO14/cwrriSwkCVBmaPxft
rXRoJDxOytb1KBd2ddKGdsuHn+tG5i03/3c+/mtltrBFVfVVMfDWTcfbxofsspkEuJ/Vz+BeTXtT
u/M7dKca+X0vZi/FXz1wotH25WTFvywM9ldBCRIeQAlIv2TLJ5u4zXWvoBkfXECjmdE2oPC/PtA5
ycM0UFiAT0VECTqxOV6rzZROLNJ2QEICfe7KW3yMnpqX/qa+B23KRrcS0IiG9zSwgtHmO5n90e3r
XzCd+NkG10QEzYD9IgxEm9P5ERKCuIsFLg8uh76EngamlB8SXlvXrVxehxgm2jJVdAzh6v2Nyk4m
Uk/yNB97b3ClrN/qII3QwFORZa/yWkLuEqKACZUxlgnWAfFndVrSE0tdnelizavRHczR6nfKoXj0
wT7cm52V2cMBHcb3vvk32oyP10e4NI+ndqc/P7EbpmGTiUI5um/W/drLe9rt8zU6/dnT7J78bFWO
ahmdJKNrMHXz1R5qcNtp5kPsrKFOF6Lj89mbxUhDRQTQMcDSYH6lm8jKb+lO3WXbccPfuPXJt8NG
cHQXWWloT1aWZ+crJ27hQCAsR4Mtqg1o+4KDOR/rSEeSlV0uu/3QxSbw/cwTXiMxZOqPJtqQQUHx
0iQeaLKPufxScSevAifOurvQA5c8kpSFPm7b/GYcbHlNV+3yugEGa9IJRHUCz8zfN9XJOlQBiJdk
XwL8H/B8Mx/RBDbKerBN+gKELGqqO4IuNijDK/rm+u5atowYGewFoGOb5yAIzZGhRfLSrYAx6YC9
yGjKxH7j73L+FkKB+rq5S78HgIsCgTpgfRD7z70SJWIkjFGkumGl32pC4YDoZiXiWYgkwbIhIp2G
gJxqmjLbatJAUtQUDdWtA7u4jzxUbXcjZXST/iRuelO4ssBimXU3VWopqlNDPFC6l5zQksx2NZN4
6Z/OP2a26yIP+p+xR1V3eBBBSqAfJFBfIQoLzbDf8WZLIZf8NL5Arm2ot7JjNLvrE36ZRIWIE2BV
qEKJU2/APN2e07IbwCmhuqUqAPBpKtIDem5I9lxEMtObfRLcys0+pntNYmSkJk2cSPsCt1T3df1L
LitVv1+Cqxc6LkhXz7PGglaSUh/RQEm+aQLUN1PrY+zfCWZ4r4V3KbhIhE1a3pYHeR/sVTd60O+q
fXIcfyTPlpn8KpEtoFfGVqEmaIDGlYvkMh4D45JGUQQ3cCmD+vPcPcQVl/MiwtcN9XcD+svaeEiV
v39V6EeXAp7lr9dn47JGgdk4tTd77whgjuv0FPb6dkP23Y1rQCbg+dN9/LMyMGW6aM+dPCyBTwhz
Dgj+BcrLT5NJjCnWXOUOYr8UHRr3/ej4R7S6aQ66XpNNR1nXH4Hvq3LmH8oXQ3Lk2/Z9/CDtreCM
qi3XzkgeNH2bCb1ZQFa6dIRNqK4JalxededfOgsZ6riqW6KnGkAyLdNLaMKPe01dAztcXnqwgmwI
oN1wE2h9PV9pOZB6n/BOc73BjKuRGSpeEccQ3WR9UDE1YKqKFpY4dtYiossWgWnNEeOC30uaWo5n
lg00dg+p0GpuWH5rB2ESD7UybrUg2hy2dXg3ABTeiMcxXBny4rye2J2FLtrgSY3Gaw2e76UKnzKs
ePFPa0ennhxCp6BzljCo6k4Y4nzU3Cas3ZHE25bWG0XrV15/k/O+2MwnZmbxO4qFgW70veZqibbR
ukQ3yVB8V0jKJkab2mHSFCtX1sINOV1UyJlj7WQkts+3i5SWHtRsRc1Nive4AuO/w2PtiFZ11gnh
NugF+7pnWBoh1JnQsjlxskK++NxersdEGX1dc7s+Y6r/qsndJvIeM7RN9lW6Mril+3gC3CIFh+AZ
IrHnxtIQvamga9Vc8EzqTBjBWpRnGVlxQQvRH0Ctv2TfKBfidTe7koNG0NDOLKuuDnKxjILFOT6m
yYuqoSdHtXVslN42IBBnd+D9J+Cm+oozpzSmHm60zBnKewSwVQ3OySa1VxMKiwGDTiXwzeGRjG6a
2SRoTTg2cqyrbhYl+7qkDKLNloD1RYNGoMsMXcemBr45z/Nyc/yEeAH6TifSeEV58o1tob0aUPV+
hIR329wk4Vpq7LJID7eBxteJqnzq75sjEaphrJWO4goH/yHTFFOGxm/Ft54FpsxPzwI0utGO4T2U
bK1BfOZrXVyLG/LE/Gx6ehUJO2x3BKc9mjLrAJzUYVSWFvfRQIbZBDbCGJSVU7C0MYE8h+gcAXgG
uOjzjQkOStKRAZeWJ3O+QYIrAu8ldARXztr07XN3Am0s3Pt4RQJWP3MnpFDQENwpiBWfEOHbtsqO
hnlz9JnzYTDnexOyW9GErrNDXMEybftm/2r/sM+bz+fH5gCu6T8BWOofwaj1vt0+bLdvT38fHsEb
aB0s33077D3z8LAGmVpajtNPnl2SBe3amg/YrfVYm330TIZDR0qnle4kwDWuz89ilHJqbHZjeak/
cjqoqqsAYl9UewAeZfKsZo70JZSOqtrps7KnN1Fx8EDEft340q11ant2a0161zzKsDZK8q4iedlV
FrrYr9v41fa8tgFm3t33xKKoe6K6B3At9s7E2AMCNdAwySA6JZOekx3bPaMWFHZ89PXv+Q2ex5Ac
t9aeyEsBKCXgMAMYHxnh+SmP1UZRkhj3jD985P22ne5pn9XjXcgPouZUWboyv0tHDDUR8FrB+yMg
mu39sqalMHEmuKUnMg0tVMFKDeH3bTGfXCRp4bskvDDwBjk/xEAUZIBxJbrrQN/Q3D2N7Ee3VPZN
bGL+eNbPfWiWls7sCCiOxy3ZJW8vKYNixvHPWiPc0jk//ZKZD6NDr8pjO41VOwyup3R4gX0ACLGy
nX4X6dqIZxcd+BmCISMYccqGPfg73wzoBnxxZrDq5u3LedpR6+dX48YyzPvv7g0iTaxgSDCDFc/5
nGi8YufhkENC86Ux12jjlg4UCC8liI+ATBqJ1vPlGMuAZmHRgDsCjB3NsG+VbZ62K7tqcaZPjMxm
QNDqCjJCXHd7+AoKhCWoUBowiuaf10/u4u49sTO7IDhBtriuMZjG7yG+RTgaRcp4WImPlqcMve7T
RYSOgekrThIzYkUzY2x73QWPEB4KN+2wlcDvcX0oSxGmgSUB7pogL6LK50ZADNL6QZbp7kABmXxB
T0LxTHp0iiI5kX9dt7W4PCe2Zg5dFsEdVUWp7vrGYfwWI6soK1Pia0HzkjMDYetvyRm3968GxMm8
SW3TVXpQ6m4BMu9I2XEumkNQWn3/gGCqRzHRMI7XR7ZwL2Kd8LzFNW4AfzDb3RSszH6RKLpraMNw
oFJQ2nUobcZCv+XIEoGJJ1yxuLAFIRYLfWwVlAgTnvh83YxBhSCHAKeiVOA1ipDhafnT9UEtLNeZ
iVmWgIS5DMII+BMpVpkCWK+KtMnopOmaZszCRifoN8AjQJz+NmYbPRlDv44lGCrLP0CGBOiWH/qV
XsI1G9Ofn2yKsRaJTyrYqOMPjKUhW6lfgUMvzheSmaqGRIeG4O3chKEPbVIP2N59omfg9xiedB1P
fFUAx1eMNo7rq7O05dDsBeCeBj4MPB3Orcl+lkI2vNNdQc4Duw1ycFaPNGYeD9A6lYbBpsmDlQP8
q38+u2KQJiYEtHHolcRynRttCi9opFTEEEEQfUvA1fwSbV4qq4P0YwkhjdK88xmEJzfH+/v3e2od
2QDNuBsJmnFmx2QwAHZsLXZZnIiTb5pNRCoAVAiuB+weo36qw56aMW0gzYBCDASVWasVKrs+9Ut7
6XQW5PNZiCqwoKAbToda1KNSHSN5l4QrFdpFE3AnoALCucAan5vosj4Fo5Cku+p41/mPI9qoOrpy
vpdcCABm/7Exc1qGDyL1sFbhJ8fuu5fqbyHn9vWZ0qepuNgwJzZmZ6JWxKpBJh8tFfth/8JtvKnN
GnsHr2n8iln1Bn2oZv+msMpBEPz0k5vCtLFA5crQvJCbx5/dEcdnp6MhKDShTQO5SS9gPf51IiUF
VRVimNfWhDSSyLaa9fAv20tXkBAB/QTAKPNT3XJ16IecYLE1X3VkPwGdVJq/FYO+kxs5vdPRM2Wt
zNrCpCFnCvEnAP9AgjabNMTpsdSRhLgaeR6SHV5AORS75Dz+3wMMtPuTSV0dff0gOT/fZOnQDF0l
hQRhDFoYxEzJraRF9b3jtFs5MkuH9L+mUCw9N5VkWlVqmoD9zKvHSG1f1F5+JaFUM9Cha2YALVnn
+iTOVY1QhJ5aQICkAcLrN+d5btJPKGyGKXHfaggGV3hQvSCdYyVmhHcWur3M5I4z8Gk5tUXtznyT
bWhj69UWxYDrX7J0lhFcQWcdWd/LxqZM08o+USviGsJe0B9E8cdA7HPdxuL8Apaio4UbkdxcKkIg
sTa0fk7cMhgjEzWwe+jJIzWjIaes3I/R5rq5xSFB5Qc170mbas6vDeDSKIdeTVzQwTEN/Wg5/azH
5+tG5KULFVVT5MnRCAMA4cyzkyFQhXBoiFtB1SfoDh1Ys3BvD3/7+l5MWEsdg6I5UrwvdWTo1A0Y
+xLvkI2cZdtQOPZtzFDnYL3gs8Hrbv0A5EkQ9WruxTXo8WVXwrTZcIgAOwXgD11j55ut6+uKV/VA
XC9IARVXnKA+dHjo+Tu5tjTJ1NGeYXLZ+Id1IFgEder1Qr1x5sKrTqFg7VCIK3VQoCakfhDA0Lbx
kGxcqWz+VibmnvzU1LQDTwKoqkOfgBDBVGO2To9fGorlA/j8ka5AixJQZMds10MG2kAkcIcwoGex
6YP4fUTvYsLu/c2Pb7ObELPAAsMM9g8PjWn8Q5RHAPsAohPYI3F+bSKBnmkJGETccNSfEAQ96RUp
Ta+XxZXz9hteXUwHgn3IsgA9ConA8+kIIMwGKkcDPho3VbKLWWtJzmBzdocy1lay7kL207LvhN3k
uwIkbyCJQNVXsuHrGAZ+/aT8vi+ufc3sZSVNlNWFj69J9IGpjWWA6/OP0G20euNlBz11o4Cbio6c
nYH+HAgrAX4P+RW+G3Jb7WSwzPYOSJagsgRYtnAwlB1wy1ahHwa+VaIDjfCcjs26jkEQ/CYF+7QP
WRPf8cbhAqiB8fo1dcpEN4SqmZpyq9Mh9uDvtGIw9XZtsJjZa2OdwpqTjShEYAQfewKv0KLZEES9
aN28Pp1LfgelYtSrpzcd8rPnFngcFzjjPnVJf1+P4OwMn6gCBsRm5YpaytigaQuk7hN4CACM2ZlC
0cIPgwzLVuHc5OwNnEwWQWyEmhzDrQRaDAO9f7qJzXSEYIX9803Z97fK9F9Fhdo2xe8p/BkYtR9i
C5kIZkXmWgFlIUMALRioaExqPbqiz16abSnXRAki6ir+pzh8Zj0Ho9lnmX0aWmmrNF25LS/JOOBK
T+3NopKo7EulLmCP0C/Rv/UUp4RgHu9cEuDWLkomlmbaMTWxjEMYdabRO162CxAU6sNDLcfgoenN
RLKVQcEGhCg8UPfImqaPvLQS6X2QzBFag6nAivKYtC+0fYw9po3xNhbWOisWr4Vp3qYmDmBC5lDO
vulyv9RS6iY72r974NQLUGzaqdsW4umq26/UWpdS5uTU3twrkVg3ghL2WlCljnn6qhmvYhOY+p2W
m77xUFB4apAjjKGtxw+gL/S0cSXSmwsm/MZdp98w90UBiAqmbgS39+7EwPSyR9CMsxA6M5JlGBt0
f8jqAyIYUyHOmILotLeJ+CmG1bEKoOvkMWm1a3faMnOXgbotqJFQLgIQeXZN1mIgVmGMLdVh/V2l
RAYo/y4KU9f3ib8toxX/sdCGMtXZUUJF9A4ZRHm2hUtIZAi5X1AXahAKt7V7Ddgz1+/fS7NOORvB
/5HvrvuspULiqc15DRxZ9sLT/RzTDgQ0KHycwOy3gg3yHnZP2WsGPwE6NAsCly4asa10pTZ+2baI
Y3sy5nk+YtBLHvDJvtY7NdcPbdEDedlCLc/S+SYYuFnzOxDlptlBlS2erzWGTr7yco3/M+e/SJST
a6Hp/ajWOtgvjWKvCG9UMYm4ExX0TwbByh5f3E+IfCERhvogqgvnF0SkBtpAvQrHepAY2KNMg1sJ
ItKIHAT9XlZKM14rFi27khObs2sPxNWgWQVw11UUW910BHrVmFwUgoF8YHr9WjxL3t/re2opykft
Hc9DMAqhL2I2TKpFJZhjO+qGmmjV2ZsINE4eP103srhuyNWCqxjslQA5nM/lUDWSmleUuFGUmqG8
9brEIp5dq9wU1oQ1f1/OF5sEewSM6cjQ4dV7bkwXWuDVORwBur+taBftRMii40Ayn6moEvnsycA9
HIAFClW40RLYF6pgW/3mPr/prPcJI+WxdHfz3LE/iZkhlAM5CqoosvP85/qsLO4wvOWQeMDEXLyX
A0GXedbBkWtB5lIPO3iID3Fj4RXixEP/EVclKNzfrhtduukhSwKUMeCgQGTMwhFRyhvUw2GUcoVl
MaKRm3TTGKBeyxGTSCvPu8XddWJtthZlXcVRqWFD63CJhfylyn8GvNauD2nxDYl4Au2NUDPFPp7t
4cFI40wWArh+4SVtOEv0r5bvmu7J99+SepvUrAGwTwxxG91GmZtK214jIP/IgQX5iozbYSIKaEBD
NRR2pRSvtV9vqnBT0E3Rba9/68JJQIQA1h+wjYMD5Tf5euLBYlUZgw708K7PBzDnv6veEZ2DLO7u
q2iN8GqhFwFwPMDJAc5DacmYv5Rigwy5kUwuDIE+4pJyGwSbkWyHSmURpF4zwsY6tmIk6VrWj/if
MiiBn7Ru5fgv+rUJGwjOMglJtrlesC+NdVkILXUl3w40O8836bGpTA2JhQDQaOnI167npW1+anEW
DZBU9aMomNxaiLe6PwrvfhbbuVejx+u7iru3DiHJ9aVdMzk7WY2XN1EywOQQx/aoIq6vn/rkLkeX
sp90tipoK516awanPz/ZSymGN/K2nwzuvX3Kw5vY+1P6R4g1WFnYbq8Pb8lbTRKJcKy4Ey8qlVoj
K7xCBsdNIVQiVAeJbjuB6UAxgkCXvjXCSoC1mNtDB/bEojY17f3GwSfD66ouA3oCODUZEBm67/Fq
8rfFveKAOZB9qHbJ9P1Uk5DYUwzypJY9cXMkePraWbKytNNumV0pFCkqA8NGfysIW85nWvLbAYLj
yA9jI9vE/5ILvq0JZXm3xs205B9OLc3WNBGKBFwbsJR4H7VYsektJNHGSmJkx4SVJV0clgqdVnTv
4fKfz7DfBj5UjQPioviECCpyVBkyLXpuSuJabvgX6HQxhb8tGsCfoKQ53RQnqxkX7eiXZUgm9EkY
7dAIMJKdnn+PViu8x70dB4UVP0ORof4apJuQDyZ4IACHaXZK/zToGzleq0gueSXoKQL6hlwSnPIc
m1XGRpUJKZLHaQet3fG5ko4qtQP9oxDSHcnvFT9/UZTX68docYFPjM5ebzFqC3qfwWgLnyv0P0Au
WnX+06BPBPXLlZtxiqsuJh0XIgquuPGROT6fdFFQ9CyEsoYrhqlsJgkQhEJSrnF+LG6jEyuz09GM
YSK2Y4GEnLQfUlTiUA1q0QXfQct7WANMLL27wAuDe22S3wTSc3bZdwrIAHF1Iw32VovW1wgVbw+k
O9ENPfovyQrCaHFomDqcEbzwoQlwPoGjVEZJFnGk9aN3WsOJq1+cv8rCGqhlaaF0RGQAzky90BcB
MgkTpU0H4vb0KRxdWq+Emku7bkLY/sbDUJyfjaMirVejO4K44GJmWvnegwTCyF5KSP902uf1HT65
qPmmQ5/NNF1oxbloiS+VLooitLmhI9Qe5Yrl8mMyogbzwJG+XvPMS+k1QEf/Y02fFZ1QD0lk4KeJ
m3G6U/JbMQezVPReCTsp+wxAquWZlQbPFiSHKAmsopLA8TPu+6SyIcjOxvi159CL5zsavJA+ZZ5x
53UPQQ4BFVMA232PJHd4iKGWIu6mNuCR78E7sQPXOW1xcI9oEQY7CMsEdI5kNyCxbgYmpEfih0we
rOszu3AFn411lrME9bMXgvyCuFwOjl29obpgAhKPTqoDWn66XS2tlZyW9iWkOdHnidQl/MhsdjtE
j5C8wlqmJDKjTLylQrG7PqilIwbhBjTM4VQjkTIN+uRiMLymGUBTSdw4V1XWJrJhEgVEAGKKjFLh
+2Tl0lMmB3GxPw0UXqE0AKLPORqKiEGcNrVH3Ns3jVnAugCK+TJl+N8+br8i6wuq3OwN//QZStLm
lNdX8WujJ2b7fH3oCy2fCNDRM4XHGArP4PU+H3sQdOg2l/Epam8rDUuJleqHONjqzU4cd20fm51b
czB970WA3cYA7xYHsTtYEus1+o4lEPjZY2H2LQYNFV+iJXWFcqvX4VYobR2Pk+GYg93V2CDfkUV/
PcWs8L76AZnIsFapXsounX3B7B4ppR5CXQOeK0HykROH82bXhuCL0xyisbZ7mHo/xp8iiVma7/o1
NMbSKxKd+BT9kUgfYkPOIhTaJK2QtzUFGTb6mSvZadLxUQXupk4eI+VO9m6hEO9H33X6V1Oeom43
fI9gYddQbYzexXAw+4JJCmeVDKlYBIaS/Kd+Tx/7NZ3mpWcdal8oeaM0JeoAW57vmkYVoKdVcup6
xhvesX7qWS1aDWlW3WpDalI1ZkZ0SGszuFeMzCy87TBa6J+xpLU5W3APBjgGCGrECJ9QODj/ktaX
0rDoJDy8R1CRZPtkTe9h6baHBfxkkCEYYACe7crAV/JC5xCFremmgSrtVqgfJO124pMpHwpdZSU/
hGsMENNKzzzEmdHZRuyakJdeplLXyJ4042sqdNWKs3L2F9yQMSXDQGQFNSWgMs/nDrukLWguIBMg
RgApp2CeV1O1BDohf87gnsw26COnB+gYNd8+2oKmsboVo4Y+6ETQmVQY/5BdhTMCfBcLSsCBMXt7
cLnMUqnGatbCrVRuvHtBOyRI4afH60NfCBCQBwSkkSAbADqj2fTyuozUMsb0xkgKiYj75fjQ8C1K
Fj6iuWAt+7C0mqfmZsMapHzwONSrQH5/W8ufRXirgY77/29IsyNpCHHRjAOGFDXI/kPwq3CkSmFy
aZOb6B/ibTSYY5kkZeJZEmc7h8p1Ejdqbrgp2olj6UlpUCAU3hp5bUMs9ROeWZq5RBX0VnmcZWDH
kYvXBD1AA5RMK3XDPYd0/JAbjJSfvMFTzqrXQMuLbg7KQwTuGJkcYOTOD4iUK9xowtJw5Y06buL4
PoF4gNeYinwXSwYqezutOdbGvlCeBDD6Rs8KGq3X9D4n/zJ3BZODQ95aFkEmOltYdVCVkGvccFv0
9Ncg9Bg1lMkr3+R0JZuzEKIDaACwp4aoGYy+M0tZLod1NAoGGpIyS/NvhrRhdbSTwgfavVzfrUsn
4r+mLtgIMygh9Ebre24q7rkHggK0jAMYcN3IQnADvyYj64h+TfSGz0F1uRdGgxBh84TJY6lZWWJq
zZvE8SAIb/1ulwCJEO669IMIgOyUtgFexGYD/FstbMkKZORyFZHikBBl4TdcJPNERwKgXd3qODFJ
Ib7nUvkGkAvUaEjnJApfe3Qv5BXQ4Y3+XyQ7J53h38TWSUQrlhIQl52ElZQ0E+xSRTUlXTWE6DQs
zCFxRKYW9vXZvlxS2ESrDV6Q0DeWfzGaJza7GLn+vo48t0Zk6NdOA2nYbgUetDywEyOz657X8iCG
NPBcnvyNoqPhZBkDYaYOOeNvQRGtbFx7F19eFdBSgKoNmCNQtKDzqUQj/SB6KKG4gQIIrveeh7pb
+eqmDf4k2Q1wKf/7LE6rBvonwAkvKFhatQhA+hAZrog+zWHclzuxjNaKqNOb6dylYEwnRmZOlStg
QaiUwHBVrbEl5SaHSgMx0Polb7LooTdede/PIBQrZ34hkoJZ3Bc6FJKRzJwXSTLcxzwecQa6zM3l
aO9B1A2aGKzaNRNMiDhd0G4qP7RWMcgLT4tz07MLy0jz2qBCZbgVyph9/PzQQ69u21tQhPKiTWbR
P0YN4oDWIbktaE/X1/T/MXCkkQEMwLjnfoioEAFIgmm+paxhWfcTAdF0q8jbbMRtNiLZaSq+/8xH
dWU3LRAjIEslARKqghkQN/Us66JrRV2FGS4PyMccn0BQBKzzNzF1qN4IZo+KJETubJ99jAz/iRT2
pjpaw8GwgLWCWiIg7s71qVg6TaffMzu/UZkq0MnG9+jPWgf6T9+UdbtF8lOS39VVPpxpdPN9roKx
Ghz1AGQgzj2/v/0Q8DOd1jhMFDoLIR5EobYpxbfOM5yqCiBb7HgqnJVEzcpDPQq6vMot6Uc87zRu
QhxabP6IlUMS5I5Ad8k3ZI22YNp3l18ISmT05UKUQpyujROnSSUl9vVgNFwoYd8HQgBp48o/Xp/z
y2sde0CB9wVXP6DBc4XKXEpq3g24DAxQS3MwfUT9keeQosXbdpXoeHGBUVmcajTohiSzkAkN/zmF
Ag0OGlfMWNrhRegDUEtpzricsQj93IpwJ8abUOiZIPcm1Td5MaJlKrY5JUylTz5El6/PwMLli64z
xQAtEppBAWM9n2U1qQKVhB6uQ8DctIOHxJoE5Qterxy3NTuzZ0UjV3wsRQRQQqPe8jDbok1wr+Lp
Fq30bawZmj0owioA/WwFQ0Nvawar000QmGtYm8W9eTJrs3AwlPK0MDjuWr2NP2kQA+MDfZbrK7N4
oZ8sjTZL76l4soAkHyMZPdMDyk7d+Ng3z98ksvzmfiDOdXsLNA04DBRNCPgNIeEcP6SRSEykIfXc
mAmPIoCPwVNvTeCMJ1Cg18iykY0OhrAbsndbENVct750EsFYN3U1qWBH+QVXnZz2RO3VCafnuUQL
WIbYD12jSvYqcmCV25U2saVw7NTWzNOif14S2jRDONZtiPpRpg+ltmJi6axP/HcE8R7wBHPgfMi9
xEMlxHMhWU9ABRxJrOkPnrKTlL2+tnLTbpt7SjSrwBIqLxDrnu1GvczQDDVywMpS8QbBiYnOFUsI
hB8difCKyjdy9111Ky+iFaNzitgakt6FPhSe2wwZUMtIixqHSsTLD+zY9ZigA5oAYy4Ha0Hnol0I
HyI/DDpz9AOdOywPRyKPq8oDgEjd1wUOOBsH05MsvtfW3peLG+XE1uySbNSsSCMRE+tnf4v4iap/
SuFfAk7Ud/8znpkDTj3uC2qE8Wg6YL17eVfZ0F7qh48ovgX5ZO5rKx5/IW+AZ9+JxZkrVpQatKAy
LOpef9fWtyqwLSL1UU259fNjgZwyKHZ16abvUqeSg+31g76QSJ7MgwEMPOAT3GS2W/NUL8YhhXmK
ShSTdHtIvwrpU/EfjOJRSrdGrTBRYUm8jwfFyv7hxj+x/ut0T/zMOE4okKL2gEaSWAmQkdaTLems
FBrA+sqdt3RLgG0ff4GsAnHWbKtGlZrFko9nH0pbUDAINtdncvEkoAceHYSQmAdm6fwkDHAEWqPB
jYWI5kxSc6sPNWLmrbdpW7t/q3MTMk8rRhcSP1i+6UejxQNTMg8YeFcatEgl7J6wNnNwiQIfJWz7
0UogGqWWbzV1isAM/Y8QnWVOlJtl+dpIq5Khi3N78hmzTSyixhzrHT4jbhRoOLFGfxwL27cHR9v0
FpjuPGBPQPVXYlaElT205NwJOtuQrFDpFMmdTzynod/nIZz7EG3r+B3aVsAYsyKpGJfMXFtj6lg8
Mb8qRGSKhZHzO7cXBQTs8iIWGtANs9fT51bdlYaperqZZzd1HZoiWHorMbYL1GJEEGs2/3CdTU3u
MtovQbo8hzZnxRCJwghnj6ZJU4oco9igNcUrLVm+ocXKzbLkdU+NzeJkKrdNp0mTsfF56uCqbiET
9i9O8NSIfD6nNBkHPxXg2hFueFVlxfJHooCMW3oNvdSUOn+bosGYNd3oFJmV9cnaOZoWbX5pY/Ng
PkXIsoB78/wDvEbhSZASz42Qu0xUEwAcCz0QQC0h4ZYe6tZpki9a3GYhZIxChwgv/7v3OLE/v7/B
JYpOyUT3IIZpJxyPzT45luYgOoXWPop4/IervRhLZxbwBhwdYLWA2Z4t7CBGkdDKBs5Np2/S2NXk
77F6rbyDmCcbT+3guogFuT2p/ir9yAY1561urGauJyvziUeMi9AB1BTIAMwuXLkW6wKc1wLcJjpB
hseg2dESpGMgHfRrUEv2LSPgCyiVyM1z6fH6rC/0Zkw1ARDiQGwRRD/67E6QaVdy+HTBjW4mtcXe
AZc20i1YAOhhuPGG7kJbSG25czKz3K69W5beFBShBhLYaEfAu3e2BEHT8SqWVWHa9noSW0HopOqx
teM7Aw10tiffr4x3IZ8GgyCXRTegAeG9ma/sPZImcSILLieiWZeCDYhLM0CRnjPqbUjxVzQ6U1k9
XQuLfGZ29gqUUkktsHqCmyePvXQvNyA1JhTISAaWCwc0lohbuVUFa8zxyxMM4BrwwxJ4SObJbCkI
A2UsGtz5YNSVQoY+qXS0awr0OKsPjQrW1TUWv2nDzjY0JIQgugJ40iQ9MnNlIY5aTyuYHARwl0Mb
K4Cuh68dwD6xu76aCxcfRcwGMgSQyetgaz/3WXXedHok4NJtc7qjyFLQ8JCmdEv10JSUVwIm0esG
F4/LRI0DbhI0DCjzqmcR9bwcVBluWkAZBIUl0M+hQanXdyFN0Ub2AL11E2INtpSDB4+Awhm4NhUZ
HETVViS/Zf6j7D8raxHAUgwNEs+JUBfI9olA7nwmAl8LZSWLBLdNoFQl2FqGv28iBY4Lbz4pY3xo
Nj7fyGlnl/kaHGQ6NPMVP7U+WwdN8v2GN4HgEm9MGeeAF2muXrCy1UCUtgbFXFx1MEioqJcArT6v
8odJJUM4poC1/8PZefVGDiRb+hcRoDevJMvIVUnqbrV5IdrSe89ffz9qd+9WUUQRMw8zGIyAjspk
ZmSYE+cgBRpEHOu0PY5KSJjBhEJSoIskbdbhV94KRtggDqCzMBfMFqlX1rRCy/cUwHugoCfLrZud
rWafe+fMK2zGJKCypW4WwKCaP8jlOUsf8mHjiVxduD6TY+oMgKBodf2RlbhPWiHMhNOgH8yy2Rtl
6Bq0jLnNlfIHsa6N074S+EDEgawlVJyI9KiLkKDW4f8eqPig3ayLrlXQwAkFKXM7I98iUFn1UxKb
i1g595gy0/XamkH0/NivsUWtwuEsH4VAHO464FeumeRPvsXMfpzk2n2fB6MTSPrWQ7y6u/Q6SF1o
4NIgu/4FwhgkYxuIwsnj5FoJVYOAltVDC2NM1HwPkq8brmTtJcKahNIQ0620Pa/tTVY/Dl7K16zT
By+K3fqfqjtao51RfDC02Cb9Fre6jWsX9dLm4ovG0Ee1ioTNtLL1qbCLXcssR/LLc24vbm0vkYqe
CaxpGKvLtfVV1zWCZgmnSve+Z2W+LxIoM6E+Sn4wvKE2/kbLds0ezXA67+SePHaL1DOPJblNY75d
azhREx6Ec32QWtkRy89Dery9tjVPcGlrcU7iMBS9fD4n/TDZYQvifsudrj2glxYW97zMGiNrilE4
vQWNvNOdOhR2AmDR2+uYv/XSaQOW4LWgwEmlbnHj9EpvpNQi9NJL/Wkwj/7w2fTuihL+eankAdkF
L7cNri4LFNrM/06D7R1qeVHq0NQ8qmfQwimbkKQSLKfxEIJRxIO4Jf+z5rhoqDN6QZlDQQHt+mqV
rVTIWUqQV2hvvf6YGd+CrUnI1Rf30sbiKpUJp7GicHvy4K/2dvXbZB6N2GELM9twQ+Wv9dfcaslt
rMtYHPPBbBJv6rBpyf+S9p9pnYvu++2PtOqIL9a1dIO6IlBI0TneCj5ITB4kCJCVk+gdqRdXf/2v
U7XFrLp2oRiZBTgMnoyZ0kVIbpV9E7am6J+NpBfdSdFGe8qyLUaMtb4y8S+Ydo2CAVqxixc8DT3Z
r4oCcI5b2oFDhxF6MmNX7L5/KeC5FI9bFtfO+6XB+e8X572svcKTFCAtZWbBz7zrrF9dJcHubm1c
rNWlwfcCLpiqO5igxQ6aRdCYZqjTqrVaN2bKKpx+lvdMPWQ9IPriPq6eAms/8ciMEhV471GPvqfT
68bJWXtcLn/F4tZpeWBNQmAAwUr/ttA03DffKusL6QeY98GGDl1EN8Qd8tMQOp78yC8R2scp3kK8
rm37TIKIyo8uA1BcXMxEhFe8lwfvBIuQXcTAQKOncrLsLm42POhaIYwi1P+aWj47uj+ZaWJOQFzQ
FzWhIgOXcJ/p0ZEx1nNvdZSjXuMMJnFTetLU16rdwNis3RwEImaun1m3aZnM1lFRa1lG/lOLT6MQ
QCWx4Q1WPikXc0aZzRgzHtjrI9zpRm6YU+afawu6sdDHIfDmxT+CkpSu3gwCVz6dRRrHsCsc8AT2
C3NJIdV+qyTBOf2n3jNsfYYk4z7dxU/DK8MU3icfwtqIyeD97ZM7n4irlxCJ01lnA+CQCFXWsgPg
j0mklJ0RnKGDHxR3Rh2oNXogthY+Fsa+7DeilQ177y740jGMU9Y3OfakMEPK8kcgJ7Ywnq36DQVE
t8ruq+j59go/fMdZxJXiHuuzNODqi6vZSo2f957qn7s62ZWZeqz6QxK/lJb6xRPc27Y+fMTZFrgh
UFEzG9hyOikti/9rCxQWUJlDCe1YYwiHTczIlqGFQzeHtPWj2PTPrfdc9go8lygVp7JdbhESrBoi
3eJAzjjkJXG0SYWqImPwz0OnuBEzQqb6HE3WXS7/ur11Hx3KvHdcAZX3CZk/bb7wFycjiUSod/sg
OEPQVPXITkajS5HDVdP8flDChyQB2wYXAaM8nBEx/7G51rWzefkLFps6swDk7RAHZ/AXgxffCd19
rSMGqKZuXKM9mKSu5P+9vey1/Z1VJyVSTLoXy8aRoRR1olhpcBZJLmGVUHvIo7y7zd7muh0Dcn0A
e9yF+e8Xu9vVDF1rQxGc1eQo+n9n4hXIK4L/mPqXj0h6/r9mFl4sKhmV1RvMdP64K0LU9GKY0eLa
qUt4WLYO58eAbTY3w42BKlDKXt63okQTmiwMc83oSPiw71HY215w8s1up30ZhW9xJG3c8Y8wudko
KnrkDqSwHxCk2TiWTTLiqWELOwjH/iV6DO6C+qQc9K3W2uyblt7Z1E1K9LMwCBXy669WFk03BFIf
wDbMkMqjz0V48sIvgnwItg6iNec8H2zNZwOOkxmSu/h0vqCZ3dh0wfnh2w/Drnfns2SfLfvPfn++
2zP7dd6f7dfdKxIM9utr5O7/fobo0CGcdD//3T1//vF8+voXSkL7EUad+5Pz/bR7npxTsPvz7+XN
unt5GJ2jYbf2Pfy334+fXv7AMv/ifHpxdvcbH2jN4c91lP+3kIXDT3IG/4x5If5JfW7s6qja01bB
ZN74W5s1u5KL6xQrU6h0+YANPyL20VudQM/fCgreg6iPZniaidsBiC9HeKFI1KsYOtKzpEW2nv/s
1NAOYtB342/UoSc1dOR0OHTFjrpc2R+bqXJgEHXE+HOlv2YI8PRCzkCY4oL5Otx2XLMzvPXTFkeT
ERjwVkKF47pHOunnBhRjdX/h7iRdVvGMy3KfLgxJGElTcI4h7IsTpvs3IvY1A4ytIio7B3i82Ncf
sO1jtetzi5uVaLj2ElcVjFXp3t6kFa87S34SCSC6Q4y6SFr1PAbe7pkEda/2s+bIG0H42vm4+veX
9RgvpJ7XzP8+U6dTkELzL+2M5kzDwDaOfwvjsym5evgmpAlU3/agusVox8WdKP0LkoSo4b+AitIx
u1yyfL2xXdNqpTmysV2Xqmez0KQ7xes3ps3XHD89CDoRrA+OAGthJeiyLqTJxVMdBwwPQRF4RDw2
Ul4QyI5tsq6tafqPEOV5XRcWFyWj3lCMRPKwOP0Gjmx/Nt3Pv87PsRM7tfNNYAaWNM9u7r8+ft8N
zu6P6dzbP4/KsHHrPs5eLn7G4tpBZNLEgeIFZyV+FE20KhjBnChkzv2mMtHBhj+pY+QmRmsbrfkg
KcFhQMpCehDMP42UO9r4q5C/B/7nfmBQ89BFbqtB1RWEDl4CD7QRfK88YFe7trhmUdr3na8LHNAS
7kHRjYAStrB1WMnXPCmZIc93t2/civO/MriIc+LUr8VUZX9o8T0HlufW4oPlBa6QbxzBlWARQ+iR
03GCGWPJaqf0tRwGbYxUnPi97IBkZq4iwSdXu6mCFJr2XZu+3V7ae79y4XLniIPJHFJeRp8W3kTV
qyyq8iQ8K9U3ycSzSw162IF8kAWIwj3rDnqynSUMd3r4RRUEp22eJxlgUL/FzbTiPBnzkhj0mptC
AI+u73gdVmKd+6x9MKQAGskRysi0+I8ZXuajfmFlcXaaTByzBmmrcxf9UA+RdmiDtybbQZl9e1/X
viRUElhjjgXamkW8ELbkJE07RudmYsrrlPv3XpdBnNn9ytLAtpg3dch7bttcuxeXNhfxg6d7oZAK
2LSIHxl63ak7v33KA81BlOE/NwXCltk8BAEZhZ5vzEWoopdjSIaYR2epcbpZc3wHUrNUn73mSdgs
C626SU2mjgGLFl1ZfbGwruskiAoarKXiTkDCsYvm3mD/WSgOni89hR3aqyjp6i9CsC/BWFRMRlnh
5yFiy/v+VHZ/e0H5nf5SH+vaqYafKPyW4deWRuNA8BPVd4F+NOC9ae4i+UekbtHvrPkPQILsF1E3
qcPCf4T61E5CVEbncGoONMIAsunpYyrBVbnVwV+7RVDqSBw55uhBHl1/GK8J40Swkugsh38oMEdb
Zfq1c63TsgUh+F4mW/z7dRmOmhXzKSwCU6Gb7qLpqUwe0R6ywST2DRIUzX+sPcktopzEsD39aQKe
xbscGTXsXsg7nTOdkSGls6PonsLoxu1Z3bkLK4u3WCUjoifUs3N6ZNlpY/6hUr8l9re6fRdGFk6O
Tct0yWqjs5j/G9InzXKl7E00j4Ee22b+Pdqavl6LFaE+fodzAPt/z88u7qnUKyPhHFsn+W4QPyZi
ZBsqzEfZFift2hG/NLRYWDNoNUKTGJKNT6JW7ySD9/8cGvU+U93bvmfVFG0o4qa5hLrEKjIlPITC
VHObmsqVu1erpdErOFb1Fgl/b5taS8vhAwO8p8ya4pS/r6+TCIkfip3kSrKvPadjdjQr0Z61gLx4
3MXe5CoaxMaOKXwJwy0c98q3w7ZBjkZMMFOEXttWE7VPBBnbnfJaFMcMoQFc+pZC+MpuXllZ+Cbd
HwSLSn5wbk0ptwuQp3r0qCBYPUz6a6zebWzo/KMX4QZENqD66WUznLYUKRvlUE2orIfnNpLFBy9O
SldMDEjui6zd+WKS7LS+nw6DVEKmWxjeg1GH0VOgG96e0aqMNmeev409mWdjtOHGyVq5nYgkUfzH
R8/51cLRIO8meYTChF+Wf6ghuqCs/qdRU3tIGQVXPFeqmx/Iqf+8vSlre/JO1cTjPcPIl59AQM9c
HXhM+6H4HMfppwxCOEXZimLX8huI0GfGuRnapSzL5Jpc+01kxMkZcp7xALV+abdThOaofxIAEciN
T8CX26getUSexZby7coykT3kDv0fqq3lK9gpspKWaZecK7ju48HRv08IVt/eyo9dZH3WVvz/Rhbv
UzwZhtBYbXLuR7scoXlXBRvO0dKOfuYu3GH7YHfb4sr9wSATtsxaQs+4rKZEYhZ6HvMw56oy4x2H
RXyqTckCMpcF3wypLp99Nd3iFl0apTwJ+nCm2gZ8wuO4cEuBLnppCO3FuZc7cLwHwz9pgNBK3ThE
ykbV5EMNfTbG+AqETQzTz9DSaz+kCIE+NQrGfPF70cJ9LQm2XKBoD7uNebYMt5O+twhUpaLtGZIT
6xtNueW5me1rKH/okAKpMsWba/uD7llDVnnJWfESm2r2AEwk1v4bIzP7Cp8RMvkleCOl+WHFIMbP
lVbbuvZ1qBpb2BRcXV3KhZXFK+lPyFmIcZieR/o3PfuXz9wdEHffPpMfkrp5y/gP0PM5+eDzLbZM
7euob6TkHMfSvjYRGwyyLww4qd5Rujekg6hld1Jq7lWhQSmkhvEOKeqtq7hMR95/BKyH4ApnBtEl
GlySKqFrTbYUBKPpNp4Ly5bTOKDfbeH+058//9JzD7Lj9tLXbsaspEB4OlNOLDvItFX91Ew4LHkT
vMI0R6GT8+ntpWSXi1uIn9WrMavnkDdTvOc5u95nI5YDUanmJU4odRRuR3hF0W9ukicUJep4uAut
wS7JSSYkForgXwrP8X+xYpm0eWYuAaq1+A2IsXhlhSbOWeQNccyeZ9UnPNqNBrPHXlF7dpIP4fG2
0Q9TQnxc1DRI/KjqM1m8bJLABDF5vYlVDTYWwfuRT0d5yL8nsmP1cHvA+t+7MHoq1i9RS117bFDN
oMWtaBsVkw/fe26jA36aJSFNcqz57xcBrtjmXhKAVX0xFUHciZ7o6CiGOtM4+RSoNIgw87Q+3F78
fEsvYxjInAnJQK/yWlOqeZ+zvbApaIEwxIoVvuTNGLh1IEvg6uVp42H5eLhmM3Dv8V4q0H4sYTxq
NRNyqZiBuKXp/zZF6SijtM+acK8X0BT0X8vmIQg72DFPYXlqkmbDJ36oBL8v9OIXLD0viDatb8zw
RU9gqklcYXzo4kdNLb7TDWs7yaa9mAwpekO/B4YamOu9bwvIznS7kZ8E78h4jbL1m+Y07Grz38sO
vLTEZwbo7MVxLyYI5tOWD96nUn4X5lF/iBNJulc8BrRLv1LsKaolQK1SA6+3pj/FRd64TR3KexFl
1Gc1MOdZ3abp76dGmmwr9hJHKBDFFHm83SJt3gJN/SW0qMOXVhjtgoBi2O0DtIzsZ4Iafj/9RZyG
Ji+/LGKwZTLqSfPUSl67y1RRdzteoEM0RMhGoCF7d9veh9v6bhBAGG6YUSTOzfUt0aYgEISmbJ4C
2ldZ+mo2rzLRUVe9dtVgG92PqpfuhKw/eF/ruz54aLVfuK8pMDYepve60OXXm38IPCCQcUj00vAd
1z/Et7rM7PO6eULa486X7pv+K7I/KH+XgeP74U4tofTzHqwObW4BfZXu2Q923nPS/vK1bl/4T5mq
H/PqO7OHAf+HzxxPV5/HN12QDv0W4eeHgfn3X4v2Jz+GTAUuoetfO4TU7JpkaJ4o6dwPuW21KtTJ
hj0miCw2n/24RVv3r87QCeXheyWbdnWjuWhvpPpdX9yn1UyyfgpqzclgldWsT9o4zJymG/CX94x3
uavMKrwDtAjslxo4YlU1ML4m7VNipMVkV71WvGTSLMorT0ELhsoXQ9VNKj2x7NY3ggd5TELPLgdE
3cWQTrfJyCy0hWolh5/LAhi1rbeqeR+V3pDt2rSSTlHcMuNZelEGKkow099T5ANfL/w2+l2WWu/D
k10VTwMJxY8grkSKt3IVDa6aNea0z5RYASEwpVtkbMsYY/5CKvUuXntmcpihvP5CqhpCO6VRdaxh
Ly280NW6f5n0owlGyEQeza1JieVr824OLhWVGU3mct9d9oXnl6ax1X0Dc8C1vJKT6u5tvvXt2/ph
TXCc8xAyngeqF0exCBJ1aYCKOsiFJz/0ntLE4/RV94Y2PcTCkxo35E6e9PW2yQ8OCZN0FCWiT2gh
EMq63sZg8pWKjq7wpEf39Hrv+uZpIEUM1S+37SxfTt5qhQ8yr8wA6bAU05Nav+tiTs4pdmxzw7d8
XAP1IGbCiMdwqmTw12toB6s09JFMSJgqOzGrY1Xeowu164pxI/hZRvHzs3xpadEgTYs+q+pE90+T
OTmyMIm20Dd/hMbc6HN9OG0LOwv3k9Rl59Mpwo7aPhJoukXmP2h+yihw9DupttoH88t55UVwcASR
M9kf0R1sVdcbOBZqbPgFG1g8Esw8DZ4Lt4r2hdygk/a3z8HHI35tav77xT3qlFxpgxZTQeLd969K
ufPapzj9QYRH9LBxuLeMLSIGQcoNlbYl25iF9yZiI3Dh20WqMVQNFqyebEhMby9v5cNd7uSyQqn7
7QQZGxbV9FMY0yExPXeC/oDh28D/d9vWyrG/srU4jJ3eCmpcWP5JBJgR9o7aPWZkGqO+kVitHPor
O4vDOIS10akJdqb8O+gAmK/lvVRsnIsP5Ruu1pWVhSMilh7gVMBKL3wNdfNr56VvmSc/yJ+Tl1J1
BT98lTNm4LSpRQFxYy79o3e6Nr5wvFNeWEoleZxK44vV/x3T/zBXeV/cDPxltI/I9Z2y8eLU67nn
9ekk+KfEgrphkLTwU6vLveNLVbHvyiI/le2wVUVe+26QCoBqAG4Jb+nCLXapMI192ASnPhF7OwLZ
fp8aY8aTLG6ZWnMglE/m4I4KCt2u61ut61VIUlAHp0YtI2EHNwXRbF6n4H5Jpp6TOvUr+CXLfDiU
U9nuPNHvtjgEV67DnC0h4Mzgm8ro/fVvSBNciz+G8cnv+/CbElrg9Vuv30lDIzhjUdUbjdAPRVU+
KvK8FvA9pn7oPSwWnRuJNQ1WE5+GDtk92YP7kdIm+oh+1e/iKT5Enue0eniSIV27ffXXbQOqY8qD
SAHU0fViy3pUtUmT4hP8xslbZOXiYVRK1N8sJXYG0N9wRUjCrrSEb43U925Z5v7GW7jiXAnjqUZS
NUfJZNmba4wikoVBiU+51ZXpfpgm7VPdVeCATCvIy32gq2LiKFmZha4XxsHWBM+afZ5JNET4GUxW
Lr53Y3iZoGdTdBJHBc22qEwOWlt3X0TZZwiF/PxBDITmYOipvDVms3LUGH6hpztH3BBqLW5WOYmj
FLdtCke85J9zGNwOVlN5bpab+64q1cPtr71mjqyXywW3AQTki4M2Rq1cG1WZnfwpg42MdDZPW6fE
FTNftKXP+qGCyLFmhhItUr7PPE457/uFr8o60az6YMpPcmO6ht/afaLfeWF4jOWn1J8caIV6wbRb
SXdSSTir9JrrVHloja0nYeUDI53BdNEscUKOtNjluA6aQNXL4lRSYSoMSAWC/GDF5n1RDa0TRe2r
LIS721v9oe3H6t9ZLGB/mSnel1XEaK4M1HJbnqrcPHb+T6F8KdOvhne2kPUFMaBFzTEcP/nyFgv/
ircGD29Q75b50rCgXm+7OeaMnUtZeZLU7F9j+LtI65ksjZKNh3bNDkiKuWMBUxOAm2s7fezFnWda
xSmO8ZBqkuq2/uYlmr5hZ/53FjEl1YaZE4QrojCae20nouGM1mxensY63KUVk+TU5bQ+3KvJZ0Xb
iJdX3m+TCgezzmgKAxiYb9DFmfXD1hOYp6YU5qf5iyRk2cGHAXMjEFpbEuU/a775TEQuc5gclLtn
WGF1KhQHBuajOUqHMvKfuvpLL24hBFfuISdwltnmOZ2f8cWaOKiC1VvI5qHD3ta2wFj8/diSAzZn
7ZDu9OKHNz1mSL+mxo/I2jqOH9dKNggJAi2m+SosxydEsc9HXYmKU9IxQ+3/EBWfGuQdj4FrhYp9
+9Z9/HzXxhavWRvnwhgXcXHKGpRfKiD+W8RDH+b6GEiauVB5MSHh5QsuTAhV2KRGZ8Yn5OH2+b30
AM/SX+1YOzmQS5DnnY3ydrnVrZu/0fUlmK3Sj1CZoCP3XXju2NR7BC2wKonJboBCKmboK6q9x9Qo
Xm7v4cd7fW1qET+3iFrOSoQx5Hl1FLqm8RonW2imLRuLMFmoIqGCUjRhGDJjpr4rwgRO/9R09bxp
3m6vZ+UAXm3d4oPRyunTQrTiU+qX9pTflQkH0HwQldyZzA0OrC1bi6tGuV3LQoPPJL7k+l4b3ppf
iO06Sbo1ULmS5Vx/pfmXXDgqDWhFEaVYYrIxn5wBPhcrob44KsGnIKjcQviURo89TWwfiFovbQVN
qyvlVQViCthSURZf0Gq8NqD5wIHsMyfzq69R3e/FMbATn6Q//3L7G35MCyhn8Zpx7igvMCR6vdrG
GCd9EOPklJTofz61xUGN3UY7CvGTV7+o4p/b5lZ399LeIt83EjkfUw170Jza4i5zz6+/C3vapTAu
bZiak+vlzb4wpS6CE3mqE6uKGSJr/J2YP6TBv6FBznV0ILlmNpqRzsa2KA8XQ7dheu0TUiQEFzd/
QKbbrjc1rkZTmRQQ+NUguKHtqyfTpOaZ/Y63Zv9XnealqcW9COLSUKscU8P0dWIiQEKNV+72Xo42
/DGPx4NiuP7Uw2hcwMxTOqG31+vBrlFrvr3dH1QMZ/d9+UsW9ybw1KnV9BzPc1ee+l3nQvHYuP2u
fc3OQLS++0/9c7ODVxw5v7iwnWxwQPHf/hGrp/li4xenGXmf0kfBNzmp/jfej+kbDG/QTbWf099i
tlGQ2LK1OMleQnTWm0VyMvxDFhQMkwBn2Zelnf6BY1brtthMPvaJ5g2ex4JAejAbtmQPm6lVPMlo
k9Mk7Kd9zfyB8CsFK5hOR2l6Fdo/yn03PYU6Or+pO1W7sd3rW2XIlawWj0QuCRhKm4vSi4pWjZD8
GOnscFrCW3MYHtJvDKGm9Cv+TIPtb9X01+3hnlCewktxm66vUiUIcWo0SYo8RaVINsn+4NtZhIyE
40edNBeajLKhS9bm/1K6HihwiSIo3rIyyv/iuWPyhLBxTqk/DFTW0TA0YskB19R6L6ZHmTs9Jg9p
fh6SYeMgrz3jl7YWl6kUI1oZeLsTzSK//pIIz4K10Zia78LSPVJrAB0wRx180uudjRW9aNsaT2zF
vYv2OOUHNzChSoOZbfhuRlsFqDV7kKWyf1DwQWO5CLT0RlSnrCuTkzc9+bPs5l9dv/O7h1H/0VvH
235g9ZlB7sOAWl0Bmr5MTMMgNPNRFDBWv42RnaLlDX1Z1A3QWku2COzM1x2h1Hby9HvcKlWurRSS
RYWeH3zelMWvdzZXqiwMujg9CSLk52nwJPj71EBOso0dwdyhpH17tWv25mQRyANhg7bE8lS+ooSD
NDBEHYr3mvAAtsfxvFdfdY0M3pkW1p7bBtdcH+xD8z1ga9EfuV6gmnRi2aZqyiNe6JHdeC9/x4D/
/ebXn31lC0OztjxzFubg7JA/LkdiB6Od4EuxUvyeZ/sQ9ug+NB+Zo4VUOrJPeeBtpKofoBV8O+qf
aM/DUcko5nKIz0h88FG1kJ2mCXgFBco2V05j+UVpHxrlc2f1L4npPfWKXWjKjpkVR370aYaDLiym
jsFnzZ3C30J43369ve/vkKXFnWWeg/kjELAzh8Pizlp+MXm+l+QnM4vuwk57qJryl2IVfzTAz5BK
9hw4jVl2tRYPpSA7FYloYPsB4auk5nuv0h2xmp6F6ECNe+O3rQQ9qgHWikIQHFhc9OtDoehVr+iD
kJ8M/e/gjedJjmwTfYp8cn3hNYOOpXrRp9htu8AevKNqto5A9Vno7iYPwQ/q37d/0GxvuVcoK9E1
1UBisl/XvydKK9UTej89eabnaCqjsaqRPYV9JLuF/+m2rdW1X9hauOuqy0Tdm9Q5FnCF9kAj1CnZ
+DpxU2OL13prXYvLl/phYlLO5GlQgp3CILD8SRCbfdZvZKtrTy/Hn4E34IEUUZeDPRE1IzO3cGNV
j/xOrBYAKXL0LuHViUWnjUU3SJT9xKidkW7N+a+8f9hGARSAJO2CZacA9oQxSrswPflt5eShcReP
1RdrkxXsA4xrvummSFea+o0Fh9bCVUtxJxi1V6cnBSB7VQ87MewfW/9Ta/xKfMttdHvSVbf3wqNf
9z9V9UuyKS0439nlOYU5Tpyx34wlG4tkoWwrZZq8DPemq4kjmzmKh5b+9/YBXXsQaRzPDNJge3Tg
KNe3AaBMHGgVCw2zf2bi36VButMG/c+YDfcaWFcjNBzNzx61XnsyRbduB/f2L1g7tjyIPIrAAdUP
VLRy0WlqmZQp03ZYa8DqILDkMzNU++OG/147PJxZ6BrmYWFaTddrlTOFj9U3M7hHlGyztQQ4li15
J3njVil+1dT7K4F+NOWjZTjMdIrOUOhsKtsNPuqzY10/hhQNNtzruqH5CyIpDMvsYk1ksmUTGj3f
T1FhSv4S9mCT441+2ZoRhnYAbDKADxXmImNWmN5Lc4tAQoBzdNcZ8p++ykVbb/Qt9NbaoaebLFPm
BgMNev36E3lpXoiFRwRRCT3Fopc8HDY2bCVG0eZbzSC+iBbaUspY6zrTGso8O1VTl3v36dDQh/Fo
3hwKYWy8u0BQyJUFb7QiV6CDeOChEtPd7UO/sqFUomlXIHQ1NwEXtw4W67EKmi4DofWqmlQ1W9tC
qvi2kbWoACJI2tYS2D2L0tH1ZqZ5Epg67cNTmLpfrV1n/4VE23k+ffm6Y/bffmttqCQ2Xte12vel
0WV1xSrMVI1SjMZ15cKHjwbJgD7SmNe7KrprLGfo4CLbeeqxiN+q8F6AsPj2ulfiQihZZLJQ4MWy
uNzcLk+YZFLi7ASiTd8bYeDtKkZ1IH1mEstUin2lI902KcVW4X3t1QAgxRDnPBAEzHpxGdNwyOWA
/zrxchU/S7Hp7/R8UB10Efq7sDHnEyVFh2IMB8akS93pLZAEoRSlL0wYCk6iZPX+P98M+qwGpwzP
xw+7PgMDqo1JgbLIqRRi86HKLWlXExfdy0Up3vul5e+qvhhdTQ3E19uW1844Q0PKrFxEn1me/35R
LxWDsYOFOitOgjbtvaI7ZpEzluLhtpWVCIuu0Yy5YsPJHheuSbSCaWimPD+13q4sf8rd8Wuv/dss
h66ZYVIAFCGOliLL4svStR3qXKzYxiLmKyYRoeMg3vWTcs67SXMpQmwNva84KnpIRDlzeoOrWNze
KQ2GNIvzAj0k5V7KGKOG2CsxnnJFcrXk2B1ENH1ub+ba5b20uURmZoXSQDRE37bpP5n+Uyj+6MzX
NhHvUqpyiXJWEZGu5ecJYGqafa78/FBs1dlXXoC5dTbPDcGfzhNwfWwsyRMq5oYL8qrJEYYfdb4V
v8r8C4vACpEQCAVoUBNvLN8YEUhNnJU9zen4KEU7EVR+QdK467q3PnmTxtb2k89JvNvSAl2JdICO
EwtQtcL3L6cou1EfPE8he2wTud6lavNTQSbFiY1QtNPCLNzbH3Pt/MBqM4+cUWkm6rneSFGI8zYd
x5zAqp1KWw/Fwvbh7H2ROvo/nXVXxjq6Rl1UIogsiBux1ooTJmglrgMHD1P4cv4sp7BtRKFAE9IC
HF4HDrpJcbKvlGMvZLMr3hgxWDk2TDITBzFRgt7oEteheGPcKUVFH7L9KrWNHW0pa60siOqqNE/p
M9wBEOx6O6MEMEoH2uwUKWp19EcI1nNtGJ9rJYlPVi6DmhJkH0Zy39hoca040rlShRCiSSfywxxA
rwx9bVZTcYIqj3qV1Tx27XiMpv+ilYuvYQoTvAqYs+WAA2j6VurHmLb/NDiBr9u+srt9JNeyDWAS
wFVpKc3d6cVrBJlGmssWEA0/E+5NnEw3NU5puKZX2X6XvwZGDWuP0bl9adpek+ybdEuofu2gyGR3
KIFLII+Wc7ujrvpIZAPW8OKQNtrnuv17e5FbBhY5f1ebEzNYSXmqs4dB/Drk3paXno/awoEB+J4h
PuwjQc4iOdUKIVBSjw+VJfsMAdo7yG1UN6+P8p6xLam0za3+ycrzZxBKEU5RAAM5tbCYBWUahaNf
ntKZrDoQnwzY2tVdrkBkuxGwrG0fY1PzkBYHhazj+p6lUyGaRV6Xp9yopF1eT6LjJ+FGj2ZtPcQm
EqAClfR+eQh0MZbzulDLk1pUTjvJrohQhV5HNgRVL2TEGznHiucnhQd+rsoGcLclyh0Oy8Ecu7xC
BJrmlz/cG616UPDQdrCxsDVfwd6ROM1l5g9tGIrKIllNXJ3iyCx3qlWe+7jNj1m4ccjXNnBWG5tR
O/No0PzGXgR3EyIBQ92qFcFdsu+F4CQVB2YXafMXr5tE5itHAtUjUhgQVgALpMWN0osqiCM9qZHG
y98ma3CyqNxoeqyZIMoCsgOnErXyRbAVp/3Y0yMEO1Z30JUYXrTr2mSr1bFyDkzCGlZBYYnIY+H+
LA//l0gAq+TKfOiMyBYmKJr01O3Cw20ntGKJYBW0DON2782O6+8j0G9NFGboTlCiuGr4p8nfROgJ
N8lEP+4bWLRZCQSoGGWqJVRMFtIiUztA0PokmudBM/sffkl58/ZqPoYyWKG9CR6Hohx+4Xo1YihH
veQTymRB96j2WQaDCNqSit9Yd14EA8IwmAUqwbWwM5vR2t22/nEvcbXEpACUcRiAsq+tM1Re5LyY
+anuCyRkkkh7UT0jcb18oEY2GMHGaleAjLNvp7wK0oOK5jJQHGTI0QO1KE5K7wMHnoRGeqzFyLQT
Sfgfzs5rR25sadZPRIDe3JIs04bVLT/SDSE39N7z6c/H3sD5VSyiCA0w2DMbArRqcbnMyMgI43ls
8vhlbggFzDqDpqw3vv6P3pdYOOX0kB3vT/72oLO43Pj8IjYSy3A9+UjPhlD3yeIiafqMfuKzIn7F
q6lrKscw9q7ljQSa0VAqQmCYKgZh8vVobZOEA742C8NRLjK3acrqKzeMNthqn8rvxqIA2xbyCgme
XIjUf5C5UuXngf7p0BmSGoVLpRcq3MJmo9x5dbd2wdKxDK2VKxz4+fqnNVafGVEllhdEf6bgXRu/
qyOnHnZiva3PjfkZtDP42WSzq88d14EW95lPrNc0+nkKCv+k+ZF0SJNYcwU/+oAilbwz5ubMwEM5
wlDvzXXS109iHqsx4URbh0dRELLFLfHRqOLSqfTm+/39dBtGL+ArFXviLwJ1ZbXCUtZqRS4zWFNM
9lIPsRBoxCp28hO7S6wDiPfO47t1eRCuo55C5sXFu1q4gvCZGIBLt0k+yOK3UjqExqMSoNDYqL9i
fe+Ov32BmeAfw61WcOgaS0T5CqpL3L5ilXQe9a+wivYszbY2CqJTi7StSdfEGstW46CsjJx8hz8+
DWlwbMbJG3vyAzmFVh/v7P7N4XjvF6ljuhvXmFo3ClFXTux+M5FOUQiXfLa637Ni/hCnnyG6Ivd3
yeYVSLrFLQCzBax8FXAugoO1qkrlpX5Okn87Vz7Wppv8bDpcrRzp06f7w22tGUXdpcxCUReC9fXZ
TpJOaPpGLeF60ljdwI5HWMOa9kR8tw4aAmxIavGKsXSrvR8GfmUZ3UTqgbNk3oilO2nB13FWPwiq
/vn+lDZYQTQX07BOiwNtNbT2XM9Jagw/FBKZwcBhccU6h0NxHGWHxsdIcWaNFK88ytNnw/ogJipW
ZQRvw4toeFN0vP9TtvYOtwot2YvB5A3YnbdjoaSVWV2q6SDrlyZ6auqPRnDWxJ2BNp+PP0da7ZpE
S/3CD40K5NfWDac7FHb6U4ts2p8fCtTAsc9s3HlPRW2jIMqnRs4CrJO8DBeF608dtXNSEj5Ulxkn
WAnQF0XHh7QeHkRfs1NLohY6forL9NNc7qESGzy/RXucYHIp4IF+rK6bOkObLo3n6tJD8CO5oGOn
rry2/poZql3EXiq91+TvIg3mrf+UFIi8ZsIrDl87ecfGGi/dasRnAN8EC6ufIUdpRY2IL5/Rwygd
M0ceOKmKuxMabRxULnGYBIui4MLBuP7S+HDMaegL1aWTjUsLYTCSn/Br/Xh/wy7rdZ1fc8n9Mcrq
OpiKapYj2t4ucZo+6rqDYqgN9nJo850NuzkdYAg+GCVtAp7r6QxBEWlaVNUXs+8OopkixCE/tMr4
6/58NocxdFGn7R6N1nXaIXRBNfoz80kFxaJVV4bMXqXtKQRb2Lm4Nx7bJQ/4/0Mt++SPvFAQ8alF
Dra+hD0bIPG0OHDCWPgQtYjUVlZsJxX6Sf5eUW97hlQnDaSgwMhWHzLqDb9WtLi+WASp6Tn66e8R
ajf3BHxDKiiIgUJ8uJ6Y5heE3VW4JLyxTYfFoSD6VWPrkBQ7R2lrJOq4eMaRwXNpLnP94xN2VdNM
U1zXlwBmRZTqrpI80gR9rNrf97fF1r2FaQH5BY0x2JSsQ1qrwYp7DIb6IhVS9y4ppvooldP8I9fk
9lSXBSYzkvrUR8Z8nEX5sY2KPQeFrWtjoW++ERygBy3f4o+5xmis1vQ41hcE7lw9w2d5/BgIx0hQ
j1X3Hw7bn2OttqYuZH6XtT2H7dTrv80Xo/9x/3tuLRz1Lqz3yFLpL1w970KB8qGfzPUlTz4FKU4v
3+Bm+tKn+6Msl8/6cnp7ZGjbJIBeN4EFqVYOjSLVF1Rpi/KkKF/v//0bATq9sTC2ZCRnUJZe3eS6
1Qh6mxCkICGXvYTM82smFI9izP+rzMg8pG0q2rin/n2vOiVKyiPwC+ijY27XeyHoG2HUBxrB0u5Q
Wl+18J3Z7BQltm6nP4dYHa26T7s81ETig5SqR462lUg1Np/eq1Z7EMXXVDzI1en+99za4gsURy5n
AOKvwauuAXHnz6oLJ6jXerdXv1WWPfedo9bBjoTB5olGh5sglnQHOsjqPIl9EEm9qdeXupS/C5Eo
HXvDDJxa1SqXjibpKCkoGxRZkLtNAOGtSwfr+9/PF89jCBzkyRSeVz/ByvoAQSSQwbZ5LCPrmQTm
QxBFJymQXlp9B7ZbFmx9GOi8BO/EJ4itszpyMcWSuo+iFnPfFIMsDTWr1Jd23rStc/3nIKurP2hy
iLNy2F5azNeH+DRbr8Jgl/N/uPcxnqf0SXUJhspqGIHOztDvSgJ2axQ9WcqcbDIem9hS3bBQYvf+
Mm1NyoI5qy8ePRjdr25Dv83p+sDG+cI2qJAmQbe+lerBTbXq7OttuzPcxkJR9Vzqcm98lzWqL8YG
tezUby5127L3dLNyKAUlMOjCPeetrSyAIr1FDzSbAuftdeaj+IkV1l17McKypPHi3zyG2B0FquJO
42xdWjqbjuYsqOe0E5VjI2f5yxAa+THMQhMebNnvrOzG5Ck0IHCz6OfAil5dO1VkTo0xxg2vHLSz
wLSVvnN1Zeei2Tr8FGjo/l6QFTKRFdBhyWPVhXXYXfSTVT365iGqnlqjobD2UBTFUTYiTv7DX28j
xkSjmjydzGutwNkYRkyjcNpdEB4zqTFf0uL7328dcEWRNBZTR9Ks1YWS+9nINdP0byFlp70vJcWO
O9H5+4n8OcrqPDRpUCn1XPeXYbbL6XPXuoX0OlApvz/MxlbQiB8XailZOat0/cjJY+ynbR4NF734
NYSPoeQo7c/7Q2yc7Dc5XaT3YeyZ6zsRLZRCpLYwXLLZi6NPJbRqP5EPFlLN9wd6O0ir2xc4HPYN
0PySkK2i7mYSR+TXm+HSxdDvp7B8rqsvAOPoKypDRnckTTfA1Ip1LjLpfW0gcfG1D5xOxpDox6B/
m/WXIo/tigWtVXCK1zR/0ftPeqQ70QBLrE3Oely9u/+rtz4PtD/KSJgAYp6x+tFRhiLG7EvDxYhi
N7dcLGrsRvsU6dHOvt0eiE2LcvOC5K4CqWlKy1Q3uuHSlNkJNZy+Ut4HUfE6BWmyM9Sya24WgnQY
2UkQXJS6r3fVOIvjmCTKcJlOQfww6NoJFDXWB7ve7fe+DQ/x5OMcaqiTUNBchzNRn46jGKNBoPfw
ZHgv2qfYjcKflfRvKfx7f6nUm2khIIH5wrJUVJ7Xoa6Cw/pM7Yc8XBvtkTt83BMfuD2O+ODCrzKB
NoFR15uhnis9aLIFjU5r2QVEswcV+1JJ/VuzS/YaHXrYS6HkCL1i/dzGzawT/MXgI6ne2mLYQD82
T2KELmKSOXMqXoaXPkl34sGNDwgqpC1FC3oDiQuv94U/GmkzTyStklp5KAl+k6x85xLYQGqhcyz2
qMryFW+0XEaxMfUkIuTskJFx01kynMLIXvQ2TF2rQkEWp7LaTWoqVXJoNu44Z46PZMbOEdia6huh
ljYYnkBrday7Mi3NQgRKwQX9kAj5QfV/3N+Ny99wfcio29ITBwjO3ocFeP0xKZz4fdgAcZVlaWeR
klGv6AG6at8rVal1A1P915fhdIrVztt0e7wJ5SmMLRMD3Fib7Ai9poHzGfUlCtKzBrCih16wkNeS
4FlRP9yf5u21BfcOzRY0Ryl3AqhcT1NWYUTTKttfJsiND6WCE4RshrEbtu30YCiFuLNwG5Pjc0Jx
hONI6KKtojWsEgop6wvGK9oznLEvpY/oj4CzkK1O/aOaqMf7E7y9wZjgHwOudkqdTFlQylV/yS3j
LNOzFVauAbtqZocmvnyim+x0f8TVJ+WxhwNHQktCjYTFTZYiqYEyjGZTeFUsoUOqj/mDNqSmo0rx
/JS22l7BenWrvY0HEkx/jMTzT1/H9RJiE2lqvliUnkGHn0rxNALgr4xv92e1JnO9DYN6J72bC+QL
1+96GENtzJTCIcPE9KZgw6g9ooyL2ntcls5sDMrPdkqT9/2ANqU0TcaTL6mjK+fD8DhFfraTCq72
0fJrIAvBqsRsiKhnDQ1bJfXKSJYbT1Cn5ijN0afciD/qGuIrVpCpD4KPtNf9L7DxnXluYQVQEeM7
rxGLPGsCzB+VxlPYwTQfCyHSuOFAmDOHO1tozeV/mx4vICgxBgK8I6uPrRaZgkqzjFNTKCXGET8f
H+5tRwOrlUQCQX6kJ2ibNnX9JSyS3jwIEuYcdqEIwU8f69V/uqYX3iXdVJt21s01YrFYWison6dF
fajR/qJLO8/F0KbDuNzBXdbFqLdfj3eWsrjB8t7exKQD74ZRmY1XS2k52EkQV+fAmDO3KAzcCJt+
EKhPBPmx6fTilAij+B3KYyvbYVcJR6GKkb4The4xjrCHVn3kqvvSr3eWc51Avf3KpY6yqKKB2KzX
M0nmcApzo/EMdD0Qvojrd40QQA4b09kJzLQ6Ck2XOpoeWpR5dKz+MFncWei3U/PHM8OPWJJk8Iy3
LlpSq+tTVUw+ap6AYd7sJ1g2ZrKvBa48zkuDsG+M5FlF1HzmfPvdMYRs2B1ruKGtnU9j8GPofQWC
2dBWRGZSX72Y2aQ5tabFj4iy5AH1EnMqyUFHZIDNMNTzH9E09q2TI0hPntAHykd0dAm1RMWf50M6
dn6DXtgofvzboyPBG0KDTwHBXOjJ17Oso3nSk2FqvUKWikNeNxJtyaQOvWbtwtxLoL3+orwrxMfc
wFQ/Vl+0q5YkVRQZCxVy1w9SGUeDJsYJ0PJNtwh8/9NoFFAohXA610rHQZDnr3gxxzsbbBlo/UO4
LRBwWQTEkaG6nnRQ1FEpaOyvwhgtLHOij76eJud8iIB6Yrxj4+bvHte3zQQgTa/rYo2ML/L1iEaj
anWizq2nzyVK2AZhVzurqPqjiHxgnw0nqHDtw/21XQVK/xsUniPJgY4SxBqHiPoA189Yaj2cOet3
lA0jZI3ywjWqbjoQDTanTgrVUzhNoePPev5fhifc5hwv/alrZoSIhFLWdSy3XuLCrGrZ8BWzBQnL
DPVXkjXZg64KjZP0teyAze6xTdYF2WX2lFOI1XgRFzb6Ku3TRMrdpi/0ni420YdUb7BEUkX0as1R
P0UoKh6UMZoOY1d0TkD0fmzaSnAIc94rEH+ctpIrt8iH4IvRt3vVuVXo8/bbyNRhoULZk8Fnr7eD
2I20ZklD6QUByIPZ0sXRq4ZDdiLZFcDdO5NC2muZWspOBHv7UvJGAgjTVkvf241yHbWksqc0WHs9
5n6jXQcNzZ6WoHfiyVc5+Dtb4Dbgoh8IYUmAMEBtluJ6nrPRhUNMH4lXQIB4l6r0fKl6MzmmVtLd
kZRa9OX+ll/+wtXJps2Cm/HNXgNB0esBoyAO4zmyak+Q4/koLBsP7HuvWrY5rQU8AmsBt103P1O0
GaChBY3Xjb6eOa3UK3XiAFuVwmvkpzORnuArw7yTRW4MSzEcufZFeAo1mdXX1KMZDuAyOXn6JmnQ
0CB/ZwI6PkG7k2Jt7E/CKG3ZndANb0ySjVKyarLJxqswiWtTzTH09qBjYtvB1yqN4tTke2oAG1Es
QQkIA0UYmtQAT66XrhzqPOm7rve4mawvgZZ+GfW0OJRpprmhhmGcNSqp0xO22gk+Zg54GIXRSNWw
oez9PenFjY2EHwpNyqTS3Nfr7skxLkq/QYbao51XfR+OwXxM+2YPjd+4oYEG0ebEMRmG5Lrpu6TA
UEWR3HuJmr10ln9MDNGdBNSJ5oeiRlLMUD4OargToW/sI1AjOpVhePK11xfzKM15bgx179VB19sh
hBypzb6JTXiu1PP987gRLtMaseiW4QvFW7vWQMwKsvDG13pPlNrog+ILnX7OhLi3nLj14xc97vL3
iW+Wlh0q3NOuWDbwRtu6yn4pgZocB7Ew7IRn7CUoo/EV8PtrlTTSmRi3eagTQXrtFSxa7//qrQ+E
RyeQKuY8S3vC9VYM4Id1YxkMXktXzKBZPayT/rsyVqVT1unp/mAbZw2kc/HHICZf4LzrwUp9ULI6
X96pse6dqZ4NO03TX20gfwv71m1KSJlquxf3bY2KRBTtqPSRaGT816PGnd4ZXRkNXq1rH5rsea5+
9ukp8YlD2oOGqcX9SW5sdO6sBXJ76/hbJ4XmEJfC2BaD1/T6eQwMpEU/5+iylsnBUvJT/svHce7+
kOvy0/LIUqh4e+8owgL7XU/RnOj4ScR08IzZRPsmm8yHPtWxPUEs99SqYn9CjLY4B9GUuJlm/kOc
2R4ksE47s8KTNpl7feAb22p5BLnmln9u2PMS3hdBnDWDh/VT/IQ+anuaQKZPMhfDg5DOex08W+Mh
6Aqpg/PHm7jsgT9IHXM3SkLHM+9J6uwWsORtTt73QCn+IRZt//7MwG4kmgGSW4hnqw2VtVarY4c4
el0Qf62AcKz531KbPgV6tUOTfhOiWj3yYG9wUilCkfGvBRhjHqFYtKLOm3R5+oie5qeuib+KVV+6
YjzPT4GcWm5YK8ZH+lQKJx2a+gVTr+RgiFGEfXSkxZk9lflvvdOnip4Fq/zQMLGjD4Jrh7Ev23GR
jCfUU+TjAOqwc+LX9Rp2Jm8cRbqls4AsZB0/NIVgmHWTDF6sGjGKA0KXPpA6mB+CQDkmfR+fg6yt
36WRGZxDA4FmSYZ1Pug5mW6UGccyVEbkLnXFbamanOoqto6dpbXnos8n/NOkFm863bfF1HwfZrHg
hlZHnkMnm5NxC7lJmT5GfQ/7tG/3dDA2VgcPcmotJtEXfIs1h3ekn8uqs3bwqgRPN4hF0Ye4b4KP
ETW3wzD0dWaHjfKJ1uLJaWdlOObGNB7kqY7dvhvmQzdBDx2bvn1EQtt/NLmgnJoC18nSAv2UT5pv
52KEIZ1SiYe4K9SdjXz78vP7F+HuRWSDO2sJof84NbUoJ52vaYPnz6VP+6pQotKEpej92+n2bDIK
ASSPPtciKvjXo5j0lItJzl2gtkLr5ok0PwdyMRxTQ+xdY+zknVnd3vfA8RBcFoyQcGbdHyTpjdLM
czh6etbLTmIawzMCVrOthkp/MJIidNvWLLA50PZkGLdGRm0KFAUaOfyyVVyX9Ggk+yW3UDOW/imS
g0/xjGTr0GsoQIvy9Ny2yqlsxj08+/bJoeCiLA3CYDcyDd/XX1jPOl0wh3r2+vZEBOaiEDS+0/Tm
URJOU+k0eypoC2hwfSst46FP8gZEauby53/sG4Oi0pTH0ewN5XCSo8hWJCz7gneVpDpzvifvsTk7
KiDYKBGi8MpdjzZ1ywfXutlD3aFza6uCx2EJCidds2xpMi4CBEp3qhbUSdfnnd20sXsB0mlEWrJr
YMTVXEewGciIfNtBPk7jQxx6ff3N/E+DkGXR6o3A1JrG15ZKWuQTipm11H5rpMyN0m+D/jvE3ez+
WdxYOWZjIUGGQD68hlWgQOOaIQ1iM3u0+4T1ixhftO6TmEwOCmH3R9pIchaeJ5Ph6y/8XPl62cLR
F3QxtSYvqMldFPjGhyh048RpACFUp/3StqldyxAjNXdn6OWcrfbnYvsNJZxds/QJXg/t+0XfysE8
e1RaeweYrh0c3iDzyG7RnqwxrGxBiwDntDBzJwOBpLDqo53UY12lXJ4+9JGAwnS+AbH16t5L1a4e
G4Nfkcuu8sX/CPLh6rbsmrYDQ/n+lLfW9c+xVpF10HShWamM1UWzq6b2DKojPWpp6PDG7Kzsxi1H
mgxMBLbJeVhLPM7SKI9joYoeuMszBQBzIK7T+LeC6F/7j1zWOxH1LZIDrsLdtlC8+aRrchXY+1gk
1SR5kZY+CGQNHzGejuwyF/bImrefkZGwmMGkFboGS3e9cfQyLJtm8CWvQcpWfmdWv3r9UWypZk3B
zlfcmhSXNZghUR2lnFXEKtdKbVhpJHv4HLZPeW2GmN8IyrErW+Hr/c1x+8zjNvO/p5Ayw40vc1tJ
tRFok+LFfV4eqPZ0zjibexO6vSjhmYGtE/Ath37dFTIaeZ6Jgyh7Xa9+kPHeEGvLjvC8r9M9h5Nl
Ga7PN0NxpdCnRZYFHfh6mcgsdH2KDNlDRe1VEV1JfMZk5RhM4gmhhVMNakO3+w4kdbtgC2WR1A5Q
EVatuXqG0H0aEqvtFSTsfSRNKWYI2FP06GDu7IyNbI6RFjVcHgJC4TW1Jq/nII0zplfqreRpffut
b2nm63K9PGZF8CqpuLpWAuJNvYFzUiJVs831E9rzXL1UUfuXAmlcZBQxoN9Q4ySyAQm8/txAff2g
+KLilUlu19lvxf98f4NuANhvZZIlhuYT39iomFpQm3MjKbgzinFsS53SoGrioxquTtxfYiPXn6Mq
GnKXPIO8RtHqFCYxDLrWaSKhGw9D146CE8paETqpGKL7ZHVttnOQNqp1SNuSzyy+VbTrrPskrGoM
y3jUFc8oG9VOk9Q4dUndPxWBVbkTjRyONrPrFcXH8LMyf3RCN+1sw41jhsgYW5Dy0lLSWV1Rg5YY
3VB3qheb35VukdM651Z2zHx559bdOGToIeFpyqFGPGANZ00+9lhx16jo8E9QW3ocVFND0O26TIuT
JpbxoazG9CikbXjqR2VX3fv21iJbAJZFh2aJu9YqW4FQxrXUj6pHw9KTWkR2LMavU9ucRzF6ChIE
DJQHNfoeSRF1BBS4NQlP3tcev7f7m3Pj3EM7IywjnKHVZ01OMXxt7EAeVI/rmg4RKbMxdXmikfzj
/XG2FnbxIVuSh4WvuYqXLDFp61guNc9CANtq5tOECcjQB2jU74y0OaM/Rlpdn3JUm0VgFpqX1DVk
ui9RFj024vf707l9SsknabimAkMNhsj2+tKoy5IicjtqHgrluK0O4+DgFPoJoR00BTo63Capq//D
UiHhAu1Zgxx8w3RVc7/hHTE1bxyAd4fJgPphpuqxbKs9X6SN1aL2QqWRxJYmzHXJLQ0VveF/VC8o
y1fdgk8Xis9a/atCW/v+h7wNt9QlRkAgBHh+aRi+/pBTGYVWgXOuh+nSo2A8lkrkhiKq8tIPpf6d
y8f7w22AGowH6IQGJHVShr4eD8pdX3btpHmZNoud2xM5yGx5aTpJ3TzWzliF1lOAGO8/ZpYjZN5S
lDwZQk7r/qRWKAIN0qRdKsmKRLvXcXF1Uk1ZDJ1oB0SFS2vDX6qchfDwjXQobCGYxefJMErdVmIj
+nF/NhtZCLMhAmdKxOCAz6vZ+JKOB7iseTguyVVkG/5kp0JyKmmCNkUnljBREV86SPLTMNrMfGf1
NrKA5a4GL2R0/mMNFqoK0dcC7HhGEDtq4b8fUnrcmi9KGF/aL4b4mHWD3bbHNJT3OHxbzxWIKOtI
zMwNvi7+j1UC4Q5lKE8ev0ez5sAb/JY0rwjzUiqk61yJHV0eS9rPT/c/+8bbQVYFAAzhnHh6zQbL
kqX3QKt0z++h2vhj0B/CrBXOeW9hECGLxcGsTQnblXJEP51q1+H++Bs3nA5kSmi4EK6htlyveoWK
MfFVTyyKorEbjEXqahCInSpSmp3M620uq2CUtwE5SCQmaCZbAwR+OGvKFBKtxXN8QLbWja2vVeS/
JFA2fcWZwoZ+TWzxgv6o1x8DdZEZP0/5udQuZfA7nU5WGNkSsuMNIArqqYApR6NFo0J5uP9RtrbD
gmKAU0KjRrFpubL/gG18A/RI0VPFU6WvfhW5VWP9ohLpmvLzgjl0ZX+sR+XcJHuCoBtcrKXC+NZw
jCUAn2o18lwIZkzgREQbnGUlOPn+mVX7xyxHx0+hhT2LVXpWE+1kKK3rd+cwas9+Ph5rLTynof7+
/pe4fZuWn0OkyavOj3oLR//4EBHdqVmYTjq9CofBdIXLRZ6+FHtWCJujcJbAPyh23aKrRjJrIXKw
Hs7MhVPOiPAnca0eSF7JVWD9goSYf/20L4rJkDAXyznu8FWSMimxWfp+hGJnMw8nv/FLN5blzM76
KT7f/4i3Z3zRrSJWF5FNI4VdRRG1WOp63ao6UYTllKmCNk3jDFlxmUflaAYdeZ9OdNG+3h/29uFl
WIWGgCX65YSvjnYZaiFMNl33hPzjVL+G4880AG/de3U3Z/fHMKt3QxbydBIDU/eUuDiC8/+W4Kso
efcSD7SNEIkiVugOwk7X1t7kVieUg5tnHSGAx7uanEfDMx7NvZL4xrbkA6JmT8xKm8O6pNSHXV0Z
OqKuVb0AN6EePIVjWT2kaZ65plC2B7NEO/P+qt1eyMuq/d+gq1Vrw1k3wgSZyp5uRJcyEXB8X/wT
VH57uD/Sxi3HULRukDeDAd7AxXnrT9qQsC9z63uE9YhhnbmZHDkVz7n8lNSPfXgOy739sjnBP0aV
r2+4quw1SOyMymUOaZhYt7eDPVbMck1ePzXL1JZ+ZVaOO3z1FUtJF8Ig03QqG640n3ctq7Yn8X9/
/2rT66UKY6nn7yfFs9P2YyB91v09WZ+9QVZ7XE7rJhe65WSNklsbuu3H2nOp/nUqwKeCj0eNVoIC
v0byAivWEaSzuHytIDg0oIdOl+W/QP/64/0Nt7koRBsEmGw7UtbrlQ/6cqxkITS8WINYqUtx5ZSQ
Nf7DKGgrLtVGwAea8K9HMSuxThYlIW/IpeLBHCQKwCbx2/253OYaSNlSsCfyX2iMymqDJfoM0dhv
TS8XM7TTs0p0Uis1cfeymkekdmZ7KKofKXI3O2Hy1sBQRqmiLg+ytUY1cCaZJkEcTc8fZrzL9Ew/
0lOYYSgczYcxNtKz1MrNSUvy4nB/ymuvONCtpbsMKTJCAkKjtWiRogww0IXB9LTy4yx+xkX4mEXD
ec7QZIy+jTByE+msasKh1x77BdehQEq7ux2rk201xZkGo0cTQaxIjB6NZiE17taZl1d7de7xsHkL
2cBWUca7XvwgS+PSiATOfZvGv5FwKT92gugTuPnViyqohWNWSuICo6inUp8BQzEKQYwzdJAsFFwz
VLpjJQ3aC3VQ0alj1fwUW4MOF1Sv3E4SfozZnLyPRGHY2bUbryg9IehnkvyQBq1Nv8uuVM104lY0
ZsmJJ80Vc7fov4Tiw1z8bKtXSft6fzU3DiMRCSEQxTqaM9Y84CmarHLycxSlNKE7SKnxzW8h1d0f
ZIPUQC7OUV+8pjkna0lho+oL1GJ93UunyiusQ2Y8AeS3+JjYyWwHVnicpx+6/zuPQzsLXwIajfz2
KdAvCmU3KR+OkTk8NaRDtZ0Mh9r82JnnSn4uGppDD0lIQbXX65246c0Ia7WJ+CiwSKAe0hW4FjkX
VEobPreiJ85Swd5Oa/+DpNfWx6jV28wZE0U8yZ3RZxiwqRxwVQ6tAG5wPv3bqRGdlxV1vvmIXFkE
rSGsiq9+bUWBbci+iNS3keawnAfkoEIjkVtXzpBMCrWs/TnO2ozJ2ZBEiisls/ozhsARurIS5aLT
EIc3aJH6PQ17RdulB0FDGdUtw7jL4JnGi7VPPlnftKoxTFsTsspb/KgTCL0+KgJyqqHd0ZbynFIQ
nppHYkb/PVaI0j9qmPhAEI0MflFoidRxl/mCYXeplMQOsqjWKTUH9UswK/VgW6NWf2rDTIztum/y
Lym+MK0dNEVA0qJZHUKYQZm4cDchdPiyEDiCFfE4NtnUdO40oIf3qPcG+WVdA9IetK7QoxOKTnr5
0LRN903sBUk+CCjaqCddm6pvBVj4Vz3os/zIJ/IDx+jyeThjJWsodjrLWnlATzX/IHaUinbu27ee
2T93Aw27oHKUgWHpU85Ys9SooimCwMWCLWg8t7aeBHVq+w1sZUeWY2m0kw4kVUFCabQFgRKtGlrp
qyHgTmyHszU9FRX9vuJsykelh/JmS700/LLqNPicZUWzU0tdx6w0bmACg8ICL/rSI7gKTKLGsNq5
EQD2IrE8FRIarFI5xq5V9P5TNMjtwQ/Fvw2U/zcoxFjAIxygjVWCI9ZSJBZ9pHtTcu4+m4XqzsVB
ao5t9LdwxTISksY87jxF9AGtpleLIR11SklOYym2H+qfrap7ABf6y+yCajhXI3kTvbNLP/Uqhsii
Ui3FTAQOEjiwmiv76IwNJ0XZawG5Ab2WkbhieE7IRekEXkXDaV76c9+3mjfFv8ameVHi6jT0z1Ge
2W2vvYymchLzd21ifU+GPZXK9ZvD2FDOIJkue4WZrsbWKmsWZp/Iz58WubH4SKXVznPt0YhrW6LF
U0Kor9sJnJYVuj5O14Ou9ooCXytJaRT0lPB7mH4SsL6L/jaHWibG7uezoh3Kf6zGSC29SSAD6l5X
xXbYxm5NT0mAyczO67aONhgHmSfopMAgYAhr4kbXhb4k15LpSUVuntLGpFEc9rhDW5p0lLtWdoNU
DxykPxroMOb8T6M35dHsrX8SQ+6epmyQvMknUkprpIEnrVU8QceaUWiT+EHtUdf3tVw/+lK4p2K8
NkukCxMdLCrCqNuhs8Deuw6UohlzRLWJfS9KA1tJ5twOhexTH4hH0X/2zVOlPlm14YiLQokvPA9T
fcjLCZJd55SZqwkfjCE41IFk13BCYnPv992g0cC/wIToMvLT4CzJq9/X1kkggqf7niT9DlnEuDpK
zbvkoFaBm4szvjiAYQpvm9Q8F/Xeyq6Do2V0yH4YAS3Ajbam4Msthj9Kk/peRsubXUSCaIe+vhOB
bc4R0U1qB8sZvHEKEKTQKJEUJs4Yqn8VA8JBLJ/934LvKIIX+c1HLRiOWiAdER3GN3eP7b1OL5kk
9iMK1mQgU4iRr1KYsJAp/hDKeqaa24GYHUUayRt6Vu6fkr1hVle2ovthYPaT4MnRZLfaSSh/SdjW
3R/kBstYJrP0LuCCQDZL0Hm9n5sU54jEtwSvNpOTPPQ2Yrv6AP1A+1r3CIOnje+YZeukU7rz4t50
MyxDL05KJIK0BdBzfT10FrcCDShxcPEldPkMV1CNM6Nr+qsvtUgn1/asaD9Spf8gdO0rDqw/B/SN
W5UQbXyUcx0A+zVKHXN6f/+b3ATfbz8MWhcAPh+HGvH1DwuByBO9yoJL3xyQH8G9w1EQAaqKY6o9
GPS60yYU5O8zTMbxCWjRf5SL94uJEC5srpSdJVi5XfwpLg6W9b6rj3KcH8rxHMc9OHTtROWj2ag7
Zna3bxLpAkkmryLf8v+Rdma9cSPJFv5FBLgvryRrk8pVkiW5bb8Qdtvmvu/89fejLi5GxSoU4bnu
xlhAYxTMzMjMyIgT51wxmABHixRPLvhmYTuC58YSpa82hNIxMhxTZOoKk0YqGqXvz9b1vTQbnuly
CCsoXy8nK4hUjQ5u/2SF8qk3enuETAJRxk2cBoe/NfVe54WETSbFD/D2cl0SyfClBKnhU+mZptsY
0bZWpWnjZ99p9Nj+tS1GBMSXhss5E7yoUSZkLqRUnRKksYAlUN/b+5n3QK1v7r1ccbjrtYNF5YOt
RUrdkJOipKkJqfMxmTvYvd7Nx9G1oCLYZoH5NRLUaRuIcXjwxaje/xcDtQjWwBNTnlkGvqWHO5G5
SE5CdBT9rZ4fkyp0rXatinUjYgPROyfLJJo2QPUtzjOy2VVqpVF64m3mtD48vtVbof4h8bCZqPQm
nd0HuzITXC03VsLS62tJQzPivV1mflMveb4Vc0g8q0Ecly9rXiD1lR5TLVae78/kMsPEgwcWfd48
dMpAGrzsAiqh2jCNAQVZrfPCh4EKnQO8tgBQNMghgxOVt5Q8Ikr2VeWtuOst2zNfMvsP/R8qkout
ATtWNggInnqQBfbIf6ll7AQCPDVQVsWy8lwoxde/Hy5gYtJa+M4sIHVpspRaWbBaBdFa1JXDCZ9V
dkb0lXnexnVDK/KX+/auX2hgVqi40sDD/odk/9KeKY95pgxaeso6Gt9Je/SBL7hFPvTZUzXkkbyz
YnOq9qCNYvPXfdu3HGimu0JKFu8lg3hpuxnzpKzrCdXalD7CaWyonipq5v69lRmESosRBwItE5dW
ZLTNwCSJCI03WcrZJkpnq5DGlXTkjfAJ7ArAWnoVAZ1zV1ya8dNeTOPGS09UFm1DC5ymp3Wq24v0
EATBsBU0f9PodpCaL4LXfkrMtcjmRhBN7w/gXoLUmXd46a2iQYnB0kbkXWnTsEU9aralkZ5EI/0h
a623hXQpsOPc4DgaGs/J1OmHUTb7qBLHrYeExC5rklfIwVIn5jFmzxhFx2/kdmMoqboNKb3+/c0D
OoYUPA910N7LHsZyQuM+hmLn1FjCFmKo88ANX1dP1Soj8627AIJ7tjEtbUAzFz5QilZsleo8NdVW
lx7qnb8J+4eIrr4N2rT3/W0+cS+flBodFubcHwy/DDiGS0egl0puRbFLT3LrxV9QDvZcVEaHpz6x
VDxPk1c879YO5rXMHoY6SIZd8dKe0SpWpqfsIjH5bVmxDfYn5TLvHzJ/Tan4XQH0amzAd3mu8Za9
4kvQYb4ErS4wj8j1PccdBDayL4l7zbfSY0C/vts1tLOJqVBtrFTglIZF1wVvFu0ivcq3ipJaRyL9
yAFwrDhGH3Zu4lfCc+r7NNtLtbkfrcZw6zrQHn2tjHeUb89+WQgbNcqKXR8p/oOo9MDxm7L7rZrB
yPM0Txz0NktoVpXqMMo1D93cMLdk9TxaJ+Nm5W6/dSuQgqO7nfOEUHaxwF0CnpWUItqMwvSb4P81
ED1bkuIte8hRa98ZRTC9/4VTUfqd+2hg7Fzmx1PB9ORqqLITTAGPlTQi9HNUg+yT0Xy7b+jamzjB
OI95a9Kciv9eelPcNKGANBAS2wRNSMKnUuI2HB7xZJzTbnq9b+16X3KpQ/VKjxApH1h/Lq15E29K
Sy+yk6L/2xn7uUMoreyq/6P6ySNY9c+opd+3+I4xv3RhTMIfBvgBjCwyNpcm/aEJe1FCDEULUD8D
sjw2uR0LofWrgQxpsnPaa3moKVaVO+Qc6CHoUWI7K8GQ/yPGufYmQ0402kZXTK1t5LrS2oUYK4ep
yeRveesVL1aglT98UCSdK6apTxukVmjfaxQ9tyoAzpUB3VowWgNA3bzjVZbXW+dnJbi4PjsJDT1c
hWiTDwenNr7GZu9obbTGSnpryXjFUetjCvmzOG6GwK9jnl45YAr9MNKb/cnPxm2CvmzgiXtLiWnz
XNOavd5xHJrgQqFiQzOCPXe5ZmOnoyU++tlJhzKssLaZ/r008wdgCXUQbCwe0/ed5EZUjcG565ze
lRm8uYiqzVQODRDaSLKLQkMtAn6ArykA/Qe/L7w3+l3MzkmV2HwJQJvrxGgJ6dChy6GHC7QBzPP9
77k5fsg82CC0ftFecDn+aUos8vxlxpUSx44aUSUMsg5BxS7OKCFa+bOvwu6FHK61Ynk+y5a7hZws
rxUkHec4+NJyS5VEFGM2qDmobqcLThzvlED862c200ygTyGKqeNeubTiSQMKgd6YnXppD5uCnUSf
O0o9fT45htjTFxJvSGusAPKvo8/ZKMwZ0B0BhVomnGQr7hJxnDh7enhK1DOv45XI89bkQVU49z/S
2U5u83JYZeZbnm/N8vGQROTEfvGnZLX0f2v/KzNaG4AB0MDlkzowPEkhZstOPhrIMT0WpfB58F48
kEj+9Pm+H16HNjNDApxFcxMFT/hFjNv4Q6mMg8KUKclm6lQC3NZRsmkjd/UaY+C85kvPAw8GCxfP
x3kfLiYvHKsmmAXpYyF/9PwXsXgTVVv10XEhtPkxmt9ra43V7ZZLgE7DCekBRFZjYZO24xo0JALh
VDK9bW1okxtBDrK9P4s3soMkBiFDZEtBe0DMfjm0saO9UJHr/CQFBeoqVI2fgqx0vPE12yMG7xam
ZsdrEcQtZ6Svky1M8wnX7eJI65QmNiaZ/mnVeCzS10R7qMS1bMStc+qjjcXdQB4n64IOAfk6GiGu
PUwFzfBwikMfp9DQuOKNtzz/o7X5az6gQaHJrQyl8pE105JNG8tOZhS2UnyJ6mavKWtSK7d8A3gN
YCFY4rkbFptZ7NsoEjred5oGWCRqiPOgZ1+rwN3YYfTHQR5sEaQAp1uMKRmkspmyuDj5epZt6slQ
SqDvrbwbhzTcZ9BTrUzijWExJl7HNBjSu7JsyZusKCmypC1OSJIEW5+6tw3bz1/KRVPfoR4FfHh+
N5igGBYbazDNMBpN9FTUQfbOXQtVk1kIhruysW54xNxLTxM/zDhYWpgRALXHKBXMqipkZfvXYgiO
sfiqVj0P3OIpofLcKONh/hsOro0Cu0mAfA0KFHaedltS+a4XqCtpsncg2cVJRpaRbA75Pj6KVvjF
mvLu7LSaMZ86ox2+JWMcRk4R0ens9qOa75tSCUWnpSwQuUoYC24XafpOVWihc6U2LTUbKXjjRww2
4kczeiiD+GUj23hhVTtjNKrP0IlV9ChUVrDxkBsyNmoT9INTVnQxE3yWDQ0SkAb/ElpZ9bcCzeS6
Q+Gz/x215jBsE93r2895pjf9viqqWLFL+Itq2+gtOdz4RjdnLjMv5kd/1MFTFJDurqzcfORdzREp
NtLdOP2VWJccW0VvFYFOFFsqBz0tDp6YkvWue/GQgWp0jKkxRjsMglq26woOks4SZ2HBPjyaiAqs
8LdcB4Dc2nM3EpAbgHWkTS7PFtSbeIuCujmxTI2dJ8ohTxtXsXZSokBf6z9AXr2daPby4+h56r2V
gOjqsH43T7KL5yWI2CXRcZglktkaiX7qa3+blbrEOyV0Ai8PVyLdqxN7NkTWYNbzpPK25BUoy6iN
uqnQT7mZAYaBcyapeEGkdtXQdN8ce29lj64YNBZb1CotBZhXrp/o9LBb+DwtOIHrwpU01Tbi34L1
ZcWz5phk4Vlc6CCwgZxz2S7LTqFpBE0vsvsAhncbTqr8UQnVP1NLXwfNBIg3hvmkvtYlHQtdpuTb
ou/1nTAr/9z/kltrCmqbReUsxM7CpZDbVjt0swCTVZLbWjtV2pCsW1nP20aAvrCoBLXL0IIALdUh
ldRPDcDGmgonNXHO/ZXtumZl8SpILVI2vpdhpX5oSGoa2U7VVgLAa0fB9UmEUygk38GPlzsQgle4
HXJVOXm0jNILKEt7Lz7AbeYoyRcpNFf88r0ic+kn7DTaS6iizLthmfgIRBR7Ki1ST4RQqQMOeIKZ
etTETRo+y/HTqH4T5S8iKWpRzZyGvFXVjVuUrD/5Ku1DydqNeWv4Hz5n+SRqdH9Q/JrPUZSj6kHz
qR8b60sjb4fosc9WaizXESkwJYIOYASz3AWzfTnZ+H4cGZpgIAEu6schzgzbL4BDekRzW9Cm1UlO
fe4CrpTnTitGp0T1fHt/f1xFInwDGkxwnFAFhNBukZiRlSAGGWoYp4T7kUqXG6df/94CFQDuYLBo
UIDNc/4hYDRnKitrqs1TIQqqE7PZXTEp1tRhbqwcKQrgpeRj4GhaHql1Xrc5YrccqW2/FZTfAICP
QvhJPSB86fJM/+tjhYwIFRSAG0DdlCWnTxci3NoJMdNmig+aTAo9Q69VzfU1RdrrTU+Vj4cL/wty
Fgzt5ewhxFxIMqIGKAZ3j1ndhNTnw2fJs1Z24lUIDPb/o53lxpdrChUiduJ+sk2YUOLwC2DkTbGm
n33jkp8tATmh+MBP7yWdD/4Q4uJmNxMRZRwKW7OtFVv0/cRuwSK7XuIJh66ZvD2kxDCbeYOwbdtM
4/jJzM19x7ziUeA5rSKjx/tCU+YgfHErihBNCobvIXg7CnaP7FqafgnkTZaqrx7tpuXOmNyyGM6R
lr0Uw/BKfXAGvCZxufIlV9m9uTOMy3IOPTgEl00Rul+CiK1l68QbhXqylNWHMjH6/ahk8YbAu6P5
1JO2ZeMbB2+UpcP9ibhlnkZwmH9ZEYU0w6WPBXpZRFaGeaG3oFT1a7cwCAOzyEBL3jpMkI3rGdq1
2sqwrx4O77gqjkASmzMCbXH+1VUuahGsJaf2RxnbIFC8x0G105WM083RMaf/Z2VxbYZs/tCfrYjP
otM9tW9d5FAn+V2u1Wnmrbi4y4CJ/cfQfNR+cGyIfho1nTCk5Dapwi/J7/vLdD1dFAd4BpPAAGIL
tc/l74+4mGn30NqTOp698KtGUjKcfpvZwdNWHk/XU6aSn4PaBugbZExL4J03CjEMYtVwmizodIUW
HZXBEbx/SLGWvUruU3Dgzl4Jb65PIIzOyC307hCBXza1jL0S9JovDydJ+wxejOgDlv+nTB9XgrUb
08hbeLaFZhEcjfN//7BMdSsiixUYw6mk+xK2H7s1M9r0geZLL1JYrgRU74fIpVeo5LZIdJLwpD69
LLdDn+XFlCrGU+dymn4zS3swOcOdUrVb1Y51B14ae/ft7aX9p9oJD8l3UPjNLtwGg138Hn4Xz8VD
5qy9/K5dlY/CkaBFIc93lVYpfLGtvT4aTzQoHXsQHYWAMFW2RrV+a6rJXdLPo1IpuXrPDWZUCZQm
x1Nd073ePwUB2P3MbuDe/nvqgPm9/9HY4gZrTRowEG4ZT8YU4J6OmFeuJfqflCT9k6k/qvrYCcUx
L/ahsOJRt2aToGPm0Jjhf8s2YlEQ1c6Lm/EU6IfQEA5ZbOsgkP5694Ol+I+Rxe6fspweYrEcT2Rv
d4Ya2kk/PrZHP9hMwtq63diKoK/5l3zY3Pe9CNkG+hotI66mkxIBeg2/KbXsiOJPQ1kJOm5EwPBm
EAWgOQJaC5jI5V6sDPZdprfTSahojzB25lexoZ/NzYnxoRffZMlK3HYNGIFQ+6PFxV0X93IMRwgW
jXbammr+uX2aIGNzyEehnTzkx8Es9tlgy92K5fdH4OIgmNn1wfpDvXv9SKQXpw1FuZ9OX79+Cu3t
p+fH3P5+Du2zZad2aYf2p8ElxLcDp3T8zSHexPMPdrD9+bO0a1uy6ZXaPH3+5/iaf3VMu9t88+y3
wB5t2a52PKB3wYa8th26sv28Z7u5hvuysT/vjseHP8+Pgf3n15/7Hvne33hvRIubtbLMwah7RqTZ
uX3ePj52W3kzbgAQO9YWeZRHYC5na+Mdddf6Xh9h29Sc8Nw8O/vefgD6bu8Ve+Wyv72+H2Z5cQlH
cTXouj9/09nL0k1V7FJSWVty+3r8o3oGlldPn9dCjPmXLiYCZSN1bmqFR+AqfoN1vh9LCYm4KCIn
HgqbuIhXruT3Pbe0ARsFfczA8mgTWQyMNlMx9rRcPEl27vxEVIh/0PVzEvuftx+BLdon9fPK+t44
BugM/I/J+dz7cFOmodpNvYVJVfmmO/E+cQWnsVPn9evssN/h4bDrbfpVYYpPzh/zpBzA69n6poW2
UdzCz6HnNneLvP3Wr3Gq3ohQLj5tcdhLYxSHhsSniYmy0YSCZx+q72HV1MQp4aYew5NSw5uiiivH
8M05AZaM0pNC28cSPSVR9ZdGpRJPRtc+dfk+Sw+1+TNW22/3J/96gO8ijvSCzscjOgCXcw/sshqr
yJdOsP7WzdEqOjstUPx2R7lzMknZGPWv+xZvHMb0MisKkjCckbRXLbZzOqlJI8W6dIKdTZ1SO6ol
R47+9AkcXtmj3j7EXX+AZvppxe48lEvPnnuo6dEhCz1TZC48W9Fak3ezJp2yo2DuJ1UiIY/8yvgv
7Pp0wDbZS6lnG8nY3Ld7HZzMZol/AIxRnFuW5qKk5axuTekU1bw84sdY+N6gsRyeQ2ElA3Kdm7i0
tIg4u0JupGgwWMsmstsfov8qi1+yMnaDBw9mzvvDur2MYOGIhkAt0cF26TliZzTwmDOuetxMZ4tI
Ac4YT0NqNJJgAfWgwvrlc83eN3trjMwXBWpKxyrP6kuroQX3mqZm8sk06Om0tkHzZCCd6zlt+EMQ
Vyb01hhxUWrvsyIIHDmLk6kSw3iKzFw+pXRg9r0b1rZKU2VpblJu0vKT0MV2gozW/TFe7/25339m
LSIxqnCFX46xaAJ9nKJEPpXiJ3CmbVxvsvHVb/uVePLGXGJnHh4REVXjxeFWeokSlnoln4aidsz8
R4AmYRQWoO848C3tAdmV+wO7kjQjA3JhcbF6STZ0k2bUrF4e23GC9EduZ91XgDWC4pRDuesEV60t
9EENm0yfLQQWvSJuzo/N8G+tlY+etWtSuy/RbcLN6tDYZb6+S2TD0RSaXILt/S++6QGgPDkuZmJJ
vO5yLfIolVu9LeVTIWwjj+xBVLnZFkC6VMJsWtqeQZv/GpfvjdwVLDCEquRIOCqBRl1aDUapANXS
4XeB9gudMmewwo2ouAVvZPEXj1c0BCq7NaCoT639/SHPv3txTHIl4O2Ux2hwWPajSlrVT23VygTl
pgaFUJ1vJy+JVyb2xr2D5BsBKhxo8N1Yi3unr8rJTAMPT4iyF2+YTuWkOHnYuoKeQY0gspwK2fB6
5TC+NbMzAzUpOSCQLOdiPfWg6iuBTPkp7/6FmrTHwiigdW8rRMWmHWa28rsWZPf+nN40O/NNvW8z
EEPyYkG7Ui7qSqD+QI/2WG1rYXQHPbXN4aBLX4u4eNOFrRweoZtciVRvLedHy4vbNqeFIjZiXzvl
Q1nR/98TuTSokN0f4K3l5BqAKQSVN7RxF9OqJKGSRV6gnSKPCnxM437zZywPAuIIftdt+ucyMnb3
Td7amsBdZvZAixgNVM/lnIqTRpWYLXvya1vcNOOLDO9sGe36/E1MjG0/xba0EkNcTyaPR4K5OR0/
880uJnOEBUFAy2U6JXKkbNo21A+1YFSH+yO7ZQUsCqHRTPZ4tQPHQJ2UPCimkzwR348h0nCQxv+t
wBTxCNcoKROKC/R3LCO/ykP+IS7L6aQLU7o1Q8i6zEEJV06T67vs0srC8fPU0gG78E7q0As/Guij
bZB8JbqXTeFgeWq/Mnc37HFvknICJUKv5BIwO1iTnHhxLJ28SNG/55o1bqXOJDzQvKCyQRVFK1t7
DgEuj0vi2Hdm0/+NaBcH2SwBWvEsI+gCJkOThdcENFzC4yjkZdOtbLN5G10ag7HfRHKalmq22bIc
FGQDSFG0K09VKtrGyKt94F0efdb835P5qEQrW+x6Mi/NLXb1UAp9aoENB+IYOVoyOmw4p9beqr8H
ZFwamo+XDy9AmcqT2viiAXwt/zcpkmMQRpPdyrZsBLZgPAqCNlNHt2fV+9YjwnZ/v81Rx9WszvUQ
qCx4ai2JfAyz0K2YOPeU0j//a/QP+rci+R1DGnnfzvW+JrM2N3/Rfk0v1tI3kzoMSgEt19NU+T9T
+mO46Lx05Ya79keM0OoJFoLXOxnoy6mUUBQdzDw1T1aShg7AXsZErZnWoKb/b8bzwdQimtPTzNQL
iKgoH5uZbahFtgkHuKj/i1n7YGXhhL0/RV0+MiDTS7dNMyF7u0YTd8sBPs7Zwv2g+a+zzmdhUsPN
hCJzUpAArfFq6gm8TNHb/QHd2lUfrC3LgTMdUK57TJukJfXWar3W9afmZbT8Y1yN04o/3CgM4BDU
rOGpIC14RTerTnUVdkppnsYxc2X4Eb2m/lRb0kaMTHfqHqym3aGBelDl1hEf4jGxw1baSXn73Yq8
r8XnuDN+W7FnK9NOkXj8UCoMYumcKro9eq4B5RlesBtpxslVu4s7QtLP9yfsenlmP5ZJRxFYcCMu
7pCpCuGbB00Hh+UwgZ3lbpfdZnBV75Cp5toZeyO1ZxrcidQoiUt5sC/cWh2SwtJo+iD4/iey9nSg
pznyXIIdVJDjhu3oeEPzRxGeglS221T4a0IIuopncmCCGkINCjqXO7gWZsi5UCinDrZZlxq5YquR
uIYNuxE+0XFhYovYYWbPX8QyfikI9OiF+qlUCjurET3e8OYzvqBDW7325yyoVo7Za7+nDgabnAmL
CXTq7+1nHw55K6fjy/cqIFId0hCCWf5TpCSdxPibUFrdSth7TaUELJ+nBawTVN6ZxcWxobYxhFqh
DuYwljdlNlHZl7MdwC/et5b8E/BkhOS5CclSlxxSj33RNPFOoxbmhQdFLhSIUpLqQZW68WGstJ/3
XfoGIImuAcRwiLxAzxJPXi6y2Uo01XmBcfJN6bEX9GPVeC8wKNi59UXmGYQmu6vX7d6rky08xal6
1JSHWjI3UneW19Dj73Hr5Q04f83cKAwCfkYJXX5NLwy95XnATOQvA4GFCRXCNwvydIdWU639Gf4r
9Y71ZLT7+7NwtbGhTgSWxXxzu0IRszh3Wz2Wa7jErNPUZZsx+Iq0vSPkT8b0Cv31fVPX7n5pa3nq
lsA4KcdgS4Fc74v3pzoPuVu7gbwrTXutxWh2rov5nI3RtkW5H+QJqI/L+aSJQk2zqMGYom/q/AUV
DFtAdD2htpJ/XUugX22shbXFla9InV9welunTP/TjLVNhyeMCN9mFeD7k3gVW2AIgVNaeue+ffz2
clhSpY9CYgXeKdFHu+QaloPvVrvGgnZrOHPWCwvMHGYurei9H6E9EXonQ3ZjywWKnwaPZrESvNx0
CNCxoKreObCXkP+K4fWJgZkJtMHztG8q20+diJJWlzj+y9/PHBk9AFYgxEFVLDxdjFo1KoTI41lS
Qa/jStlPJV05U+bZXzgdTeqMB4z13NK1eA/L9H/oYuELJ01Pa7fXcsFWejk93B/JO0fBlZkZHCJD
lgSOZ7E8TZSocRskwsl7q56kV1Wi6OW0vyffHsftg/5Z6zY0BMNrv2J3/vyFXRC+ZP3e0cwQjCzc
wtAqIVNE4SRWx4gK/6hpdh1/R/66azJb9Vy5AIAnrbj89RHFG9LkoOaBTSPFkp0dXTsh1ArFP9Pl
bnfTL6up7a79aUhfkSpbsXV9alB/IefLgcHk4iuXIyyjLoqFbArOffZ7CKVXs/0kxq0LGg86R9Xt
17SR34Gfl1OKLbJh/L8BwtMBeGmwrYK6mhDtOqucT2n9o3Vi8YzmGk1YEKtMx0b7t4eUsm0/0y2F
KC3dI0LzCNfYLpzLRF+RXTIKaMwtNkxFFWWNoOfG5AN7JMEzR2O8dxeuNo2T7llhH55N7xgXPgky
bSvUvwvvK4KlK+fBFeMsERcZXvyKzn62z7L9rdMoMXvIeJyz7iXKvnn92zQeRwijPb3e9BIe/asU
7JD3Bw3p2b9ZdZah41T/6QoFqqlJtBVEaJq5v8JfQ2Rf72yiQfx+puLlxlAXjiE2dFyNqRKdpRC4
dJ2ROU8Gz1rZYVeaCcwALo7MDZUOIObLXPc0eiR6IUE5azKbuWncRIwP8yuygJzPF56avDy0hega
/3hDbpNJkQMQKOBsU5/SXfIP/dCOwPtiLDZjtG3ewdwDfEqam4Zr+3I+MBeuC3J8lu6AGQHOqUX8
BGrTM4JRjM9t4NTZi5pX23LWc9B/tnK/91LknlYOvhvOCP6WhyiFJ+qxy96GIJOlZDLM+FxZD0H1
KrVPof/Q1EdA+SvnwPULhLrP/AewIiK2BBKX+xI28RKSZy87B3m3BTZth/FoV4y0lzW78KszSQTc
0HPj8YvkZZ/KofvrwTK3kB9QggK1TRfJ5Re0YWwUvVdqJ0GwnHAEbFFDZ0bVQ0525gpi5Xpioe2d
6130Uc3vgsVS+voYV7IZcm9lWrMNUwGwyaDJRy+X6ORSa/WstqsCIbeNwrpJBACS4kqaOgmmNDRj
4RQWEnIgatCbTmb50mZKQP6LY107De1MX+5fYtcnPCA4cq1AK9jOVztMyvVOKuRBIANkVpOTFaGm
OzzfzYoTPq89ux49i+ppKNbiBrxXuqbCe8O1IDOl54kkIihgBIUuF5b8VKpK/cQXeH6Q20MCAwzA
3+CYURpwuoyN2iVp5grQ+dpZGsMbq1d7Qll5pzWwod2fj+uA0gSAiXQCeEXKkMtHWh+EWWaYYnIO
xEHaZII8ONgEElC0a/HDDVMkTWmPBXRAznvZ85X1ZLirwIrP9aAobjxjS4eKVrdyGNcIAq+5ehgT
rFYArdED4FCdne/DSzcXAJmGbZSeC/QjG3rKzLKGQbZyukedWIVzQx7e2MdHDpFudLPK2DdJuivq
raHldlUN2zEtf9Z0Dcsre+36pTdr4hBbwHpH6Hs145LSJUHQpOlZ9CzEsLnqpV03pq5X0AfzXapa
x9C2CsqFza4xHpNU+OsVh/XOnNtRUYDifFlsdk5XtZFzIz174oOaqey5xE3XSkNXm5sGE8hS4bAx
Z5Xz99D/w/z7asseQPyKuEZ9CFTZaetnC1qaVjtTgd7e9+Hrh8TC2mJImiq0rT/6+Xkyu4NZ9rbo
HYrBfYvgO4XARjvJylqkeB2EzzYhhJofSCyisbBJOFZ31lDl5xq2GjuQunwTydkzfaY/KnWst1xW
4WPUhTDMt+noKmMdPUAAASOzaOVu4UXCjyAT1urWt+adLDosXPDfQVuyuLf8ThmbsRvzM5UzvCg0
aBJvOoOeh+h70CflZlLXKTFlNtNFJMBU8ByBRJWEGUH6wmhlRnrd13p+znoEmrRalQ++Sq942ac+
qaza35u+z+0lCIKrx6n3iIr9t1wyykNfNuafFWeYQ9KrryGNMoO2oHRdPl5Fs+9peJTzs/Zi7JXH
qCCtZHf28EeBy90OD3lj03u5BqS9ri/Pk8DgddJ5lCbfs2EfPL4QIYo3SjU/D1O+LyXd9p+rsXDr
rrYtpBhj/aG1EDNzEay7P+CbSz6/j+CLEVHcWtwnVjhCbDL5xVlsm7e6HaONV8KCIWuTuosy0YAY
dcp+3rd5dZQzWNgX2eEkQs2r/llNADMnTFN+DskM04QVITFatIJT0QG2uW/qKvKeTVFgBoZH7Mcj
5PIk16exJtaSirPhfVfkN916u//7rwKCxe9f7GNJCDQ9i9TiLBuu9yVq0LGwq9LJkh2Oct/UvA8W
nkl33NwAxCuTcttipRLU0iMvMYpz/Kc4FE9xbJtu2Trta6D+Py3N6/fBGXsJfbDEUoqzZp0N85B3
bhM7Q/15fBE0V2pWzt8bHngxrnlHfrAWypPeJ/O41ORFCzeS9hz88NPX1QTEjaWaG/+IkLjR578v
7ZQIycWaObJUyNrDudv/KYmYRP8FKlInHkr3/nLd8LwLc/OwPwzLtISRIBBzE4qy0Wu7BmW45Q6g
9oDRQFtAEKZc/n5LMM0sJPV/TuTKFupXfXyIvT9eeZBKR0cfuoOL5f6IrmMP0ho853lhkt6DMn1h
EqbGrvFjnJ3W5an4FCLJA6/SkWTzL+8VKpHcPEQwEKw1/NyaSdSTYNwk1Qcf5sKsTNKShkMcxMwe
A8HfqIjZ3R/ZmoX5v39YqzoQIYwzsUBHobBJYx/OsZEk/n0rtxzwf4mAQG0QvS3OCqIlYC0KVuCa
lF4T9aDU9Ajuo3HXtit7avbl5VlBKVyHsJ34iZTU5YD0KBmtOMzLs69vAyjnk2c5zezBWAE535q3
j2YWK9PBepfX9WwGR2iyh0De35+yWwZovaKzBA4ldKznKf2wMEOjjwUPnvJsmrUjpZ+y9Vh/norF
VLGDQGOYvCJBGy2OhQSxVY08VXU22gekUOi10g+9GxPiK8ZWDJ8ked+NzrAZ9lb9FgbqRraj2O6d
qnU1aUtZJV1rurqxeBdftDw5sqhM68GgwCE0ezEWZ1+0s+BPJ/51PYA8GbQLDB9uCfo6F37vCzmB
nmTU52EbmW9JfyzWaoY3DvcLC4urJErbBhkTLCj96IjdH918DIlnpchHuub5vrPMv2uxkjSn8iyn
RAk34lJyahD1pCzSojm3CKw45BoD3g1Rsk8iMBR/bwqnpIsTsiHKoYuwotc7Isegbs5TLzmq/EmK
SDyMu/tGbvgBVBRzJE7Vn028cH7sjuZkNM05hRw7TmHDieMfRj4+lH2xEgVepxXmjKk1yxiRrSKP
ujibor7miEWF4oxQ16NU70YD51dfFOPFoPUwVaNtDA24J6j7WtB3QbLG5Xw9VvgFyM7TBAioE47L
y42uQk2NmEhZn/kQ8Li/E/nVE9wBwfr7c3rtI7ybQea+U7Li8gt/RIUjjFB8rs+SgBRFlkPILe+E
fC0DeH3Ug8xjQGT/ZqX1Jdlvg1KDnHVTc87UyO6l1zw66JMzKuhDjBktnYf7o7phjgwYbaPg6fmz
rMMOjaI0faw0BNT6F6HdAtLrakdsXytnKsW1Uuz1noaX7z/WriqxA3DfIJKac/nHf4bU3wi2b12S
rEUb85JfbudLMwuXlCCgRjNkbM569u8Y0RVrPFblNwmxS88NQ0INT7Wb6Nf9mbzhhwoyG+Sy+Is9
MY/9w4XT5/VgCananNUdTEKf2+MaeOg6bGNUHwwsNjWMnVYbRxiANMzRHcnWXWWXu+H2/jhu+PmF
mfkzPozDi5MqrVBFPoeI5Krd45yL8oqVzXTDEWYMNi9lCFnoAl+MRUrSohhzrzknBfQZkM30JEC9
DHT/s2cUK6f7jZWZRVbQnASDQvpnYazpyPOaYd+exyj7NcG3FAGKqybJ1fq1N/GNQBcytHdYLQii
OTtxOXvNKOq96svtOTj4p+LQ/Ss+oDG9ax7iY/PH+9qtzOONDNSlvcWpJKaeMESi1J6bbXMg8nhV
D8WGfrUD/LZ/7RcXI5tn+YNfSL0YFY0iYkl9s/zy52TF3wf/7/EoZI/AeZEjJ8FFrnZhptX0JCeM
ac999MmLzpriv1TaRhAe9OqP3kPd41NytKR9NKWQyuefM39/f5zvnT2L04PU7UwBzf2JHtviCybR
gwO7zduzZSYQAdu9qNiB/yjnW097miZ3SjKnMuwxgAT7qSEHV1jHNVzq7JL3vmFxmMhy7o3T0LXc
AqRqm2OrJEezqfd1VdIdM32bxDV9mRvbHiYGnWQaqBwugsWZmbdy3YPWbs/yuA/G31kR2EW+XZna
GwfzhZHF46LL4M8346E9J/3/cPZdPbLqQLe/yBI5vELnCU1P2OkF7UgyYBsw4dd/y3Ol+03T3Ebn
6uynM1IXTuVy1aq1HqQLhKUeDjbIYLQXc9jT5Cicr9nrfZtqtW5mEqBb7CkAwm6C9NrIS6cEDy22
bRaaUOeEuF/1NbbXyiuLdkAuDB5JZCMB9b0+HpPjpyV1zO6c5f7PHhKKXkp+lfnX0VpjkFr0MRDN
+L+mZj6mm1zaAzXdndkOYUG7ab2AiV1d77o+SOkG7UGi3Qzf16RPFiI9HE3HVC07AKpC0WU2RJnr
k8YwRD+vH7Piqe2qLQdhB0o5G+Bptv2Ecji+QZcxyNaGd61qzvcXU43sZjE/fcFs/5BmEE4G8dQz
lSLKjfbdTtfWcfEcfDIxW8cu9/y+AqTqDK2FbaOngS8fLWdlHB8B+L2BzJaw7PgIRkhYMQ/ZjwYM
939+pXqQbQ0QzfOgBBDpQR4o0sfIon5DSb45sL/1r2oIHfRPQOMSNeAhzP+u4lDWJnh2nZhxmtVJ
h601GtVG6lu3X5vf5d0L2ky0uAHQC92G612kgx/QhSgchNuNwCrQYj6kG3H8bQy7Tgb5z+JovNzf
NIsn85NB9fdPF1dmgu0oc9SYTvQ47LSwN1fedLdVP3VpfTIxc9ddn2nQRPbVlWG9Uf6UJaB8CSE4
yNoTUvdHmzqnKgst9EWhV+q58OzHxEkCe2iOGkNd35KBRcbAhvCj169kWhbCxqtvm0U/lCOe6z0M
n29Zy5GeuDgXvXhH/2QwONEojJUXxaKbANoXKRcXgBVdm+3ttCm6xiSJPHftizYCGONnT3GmEFrG
0zS8VEjcT8gBllqzF7Z2GFK2RvqxtOKIHwBrRV8HgpbZk9AB99voGFN/Jr0IzGTfGH1git/WmjLL
kq9QUq2Qh0HDkT3HEVYNKIAKX+8RpSDNgtT6r4mPK2HXUiQAMUcwv4ApSfH4Xe9eEzoqwnDz4cwn
vs21R9fYDm00DPGGDds1IeWlvYK2YLSd4pGGktrMv5Z+R2LDKYczKWTYp/neRn8uPDpvqweZuwEH
S7w2bu6fz6W3wGejM48rCMrwtCwGvNb+psXOdYGp+ubURzzc7hv6qHPMvC6CSoiUKTQhoJ+zndlL
MOrXDiy5dRKKrAkrTxw6rX1D+/wmLn5Z1feqDXjWnDO0vkKVe+/o31n2sybyh5N5+wkkbo6otoNO
Q2bGOw6B3e615RDW0cq1yH5hEwMjjmQAkDiue/OS0O00haYP1qLUDl29cb5BIjIZtv5Iw5L+arfl
7ww98H/BWTfEv1MeyJXEjpqM+WR9tj/z0+DAHhqAzrAXcuPIXfLqDfVaqK02740N8I1ocJ8oUM0z
qK7IdGpzPpwnXAJQKP3hmc+O3T6V9TmdvKBBv1fd/QNcfutO9toEq808Nw5SeFWwBlwb2bjrk0U7
u7PMuB/PtPP70PDGgwYFVXSSm/EbyeQvzQR5VdKSfcYNvk016GF3br4ZJr1fmYeFM26D1AlwcWTd
keef3VCS4NXTljm+xNK+8/qv5ncRlInDnqDz7YfmrzVILPgtoB1RpUdtBGmf+esbBMi21bdyROmR
hXoyHCy2lW4fDikNphTEqMkJ0L6R/Sytr4L7Z/GzS+ITzdeYy25bITBkwL0hb6CqkjeaI17VeDRp
pvHcVuccXHBdGhjmgyv3nrsd2510/T0DBxUYyI+qp1fLdhq4afW/lZ2s7PalWwvNo8CNoIYO5Spt
5vqkZ7hJp43juakfOobYim18GUwAXj4bcus+Td43N1lj3FnagqjboHqAeB6QgdkZi8k0ghSynM4M
sqwDlIPTDlo5UHqaUCoAuNJDgtEIimQKGMTgY9dfS8gtrAAaMBRPG0RasQLzPL6T1YNwbXM68/wr
eE0fm5+Yogee+zzkPZiiYhYSLWRjgHYZQQ5JB5qo5I+sqj9p8eu+e751OGAdRP4YrKdYB7TMXp9H
zxyhcG5o07kbAKd1+HQEs8haRfDWq14bmUVqelHZKeQfpjNtTzWYmxgqXNtVMuwlK8CqgzgCXDO4
tGdXWip72xSt0M52noS1awQguPlH5dt/nzC0OmPdgBHGfa3cyqfA1suhH2oTrp2dcXzoDTcLzNK7
3LexkGBC2ztuTbw30bflz88FEYBQoidSO6fdKR4OEFnLyFObP9O4QSXX3Jh+EqbWWlvw0l6Anh4q
1ADSqXz49dAMlkOoJ4ZVyGCOATgpi60LoPhK3L60TCCJBdkFusUUX+O1lbRwbQrPpJ1r/L4o4j3g
e68Q9P7J0mx7fx4XB/TJ1GxAk19RraW2dtataSvHJ8gZrAxmzYL6++fdAP1jk3MLFrQR0EJeB75J
V2L724sDOZQPoDwqV9hzs8A6zTPDFXapKUxMATE/jT/V+rQykAVEk7Lyf9qY0Q05jwqyWpYdc3F6
KgmqOh9voi4wT8amOrVP1Q+2Yu523pCSspDSACcVED9znI+bNlLHoIxzAl2GVuwpVInvr/3trOGn
EWcgowm0BWCo1yvjN4Q0eUPNszYBq0fFtkeHXwl81n0zt7sZkRQeXKrgjRtsXoAYBFK0dTtZ55GB
YUc7tuhumuxTVqzhaRcMwReg30jxR+BZMvOhLikN2Re6da5avsudLGKx989s0EvSll/vj2lhcfCI
gyAcKGLRqDKvluL9VpWQTXHPuCmDVPvB4EjvW1jYbQCwARON8iFqvxATuF6ddrTsampr7+wCp1c+
tny8NLEOr937QZN3FZpAyE8764G4GJ586AetfMDtbAKdAg+Edhfli+YVuAxtkMNkZf45bZ66ToO6
x5MjkMLLVvC/K3bmtbdhlEmTytQ/kzQP4ywPJLC+hn+U9Nf9Gb2NZtWAoP2J2UQ5fR5dDqNmiFEW
/pn5T6NxQqIgiEG421U/9UQ/oiH95b69235ftT3UAxxNGugRc2crWDt2VYBgh5zttAXfrXFo9JNW
95HwNDRpyxBEOOALQ8/4kz9dJpoGDfnDehOBDNhjAKHN/ntYd/1Baik+uWLfaw2Xah45GxdOA/LN
boNj3IbJW3WST+KJ7O5PwMKEA80FBh5U4SGJMZ9wE/ziqjieRm5NNhP5WXTmQRC+zWIIq/SA4K1C
uW/2EgyhoxEhAUJH6K+qPMKnAXp2n8RGwpXYx6s/QkCFJEg5S5f866Gcfn90y7aUT8PTCBvKuLbV
ik6Uqdc7z51nj6esad69BmqBggt3l9smXZlM5byuXoWK0gVNAsDKIy7Ga+DanGDQxG2FDTZ8uWEd
JAWcvRTy1XLiL44s1qzdJFxUr7DqCUFpEnBWbeZKE8astgFLzXPnfnPcr5InD7YIWpeDGh2pK8sL
rW5tQm9HCJuIrXBCUV/DOl6PkIq4RjoGlBdCTuDB5W2E2HIvZIzEMx3t0PbRZHZ/DW+PqBonDoVq
MENtae7H+6LSWVe03jMXoICGzUPtOs2+TjT9AGzHg9nF+WNakHZf1NX3GimHEDR0LLDTyXmtfQ5Z
yCYCGik+x85EN1yu0oPdXNIWSn24y9S6g9dwDplxe+JnYN/xnnPSohsYlGRJV4KmoHxdmQrzZoPB
EFjIEdnCXYFO4nr6S6JLiKAmYOJ/wni/TO0efNUSirrtO1piguzV/DcekVO02rWMx81liiEq3jU8
cNEpDEaGa8uN8K1Udgwk/Dntd7pA4yK6/ryVGPG2QQFm8JRGeIh3A6ZzFu7YfsJiQS3/2dWE82NM
Otw1emr531xjan7xtoSTHvvE/zaBoYIHXZwVSUDga9huGHswk3RZ6tJDOtVyXwqvX9PxWJoGCOhA
zhtaIUgHqr9/dl5Jo5WdknYSUzI9QvuqDlJj7Pcr67xgxsENiL4EgIZR6JhNg1ODh6IxYjSZuy17
mBD8+4EuCuBqoCUbOJNT7wt39LZW0dvPugmodOWwJGz7stsSL3e3rDMoxJaLNe7HG58DYKciwlbZ
RcXXNvNwDR9YoeVFeS4Ng16sLNX3SUzbS5zoTZhm6HVEZxA4PD0+oi8LzBj3J+bmoH2Yh9qp0pkE
/Hg+/Sk4qjuWog3JLf1NJbVsW0xxhqQm/89wSAfexkPkaKP4a0Aa5nqlR55RUIF5aQRxmP4PLRHg
y0wXh7GhGtpn0u7n/aHdPpZhUE2uahtQz9bZi7xwKrujWZJFTvPbGt56aCyDYHOXvTMDgm0p38Uk
JNYaD9nNDQnJY7gsbDJ0Y8DDznZakkLIjRdeFlWmJQ4GN5KdmFprWzgNC7KxWlOhuIk3ZvZmN3IP
RTmGZztG6T7w/gW6pAWaQGzkaMMSomr35/TjqX91IcMaohqAntHbAXaDuddq25Q2yERHfQhxuIO/
pRu5AYHvxtvQDXhCQWJOwl2Pouh343cZdXpoV2G/BotWVmZfoagxNYSz6MqFCPz1ViI6xCc7NEhH
pY2kXAV53lyCJsWyf4FL9VeRJt5KHLKwqAjpXNXZoxoJ58fE6CyL8I7SyMwe9QmS3VP0PjZrhENL
O/bKzMwZ6LyxoDRUUggnJHt0hblV8qAn2b4utnUShxTV7870Dkz3Vp7dN14I4dzn8c2iECiD0cEt
SBFpEJe3h4ecnvkAJr0INagApPxOzrb3d9LSEn62ONtIPSlaC4eTRmJ8Jr7YQEw0eSJsJ6A1f9/S
wtohow0leaT0XTxeZ5PqEqhAGplRRpZAQl1m+zL7Ypb982Q0m/uWFtYPlwyoRRWREGKsOUmFJ3K/
nYyijsbaBXeZHWIesyGExFde5lA4Cit0E9k5muJWDKsNf30ggGIGTgs1CzS7wf1cH4he1JnRuxMo
e5r2Bx/CcQoapO39nZFu2/KoUx4Iba9n9OCssundzu+17dlK+rQFG5imw/bwmoImkFaHskvC8evK
GG/gSuj4wQNWbVQbFcM5z3WV162XF7yOiB41Nkhqm2Q/xI+5/4CMMXKiYEqIbPL7vtWPh/jtzP6v
VXVyPsUn45gNblXXdSTh4Ip38Wr/Ki75WT5YG7DUhvUeqOrHeqc9oHX3PD6y53xL91OkvRgv477d
2ce1o3rr76+m4WMPfvqgUqUO2q6pI70lGwJeHnuwwlIcdQ1CK5MIoTL6/f4c3DqHa4uzG02kQ55o
EyZeNpdEg5ufnqpmx7NN1j9DnxCtFvv7Bm+CEkRpwKLgEKmEPWhArue8LVklEbHUEbiBQqmTTeIZ
h7JaUepZsoLLA//hTkMmUD0NPk2k33DP5/XEIjMOEGWRH6v4ndtslgo3sV8hEol0FiCM1ybiZKjw
XE95RGKwJ6EIITc9BFUD02zMbcvx/5qh0Db1AOlVag7lV/T7lGGTuOx4f0YXzigqmiCxQK/3x6Pq
+kOqMc4Qtdgsyqwe7zWldnpCLwko4tcIKxZmFdkB1I9BnI06uTdbu5qhUIu0HIvqbgwqbYgEcGg5
GkfuD0jN3OxY4u0EpDDuY6Q85j0ivlUW9iRLHnkVlTueaiCq7qY1DfGFnY+GUxRlwVuHnODcSpNO
vBDZyCOUrXd23J9AVXHJH0g2fteJ93Ok054nK6fttvaJIOOzUfVRn/Zl2idjV3sNj0ZSH4v8CxfI
iolTSWRQiSFw7Q5A8OPAwoqQ90Rk0f2ZXVpANNliy6KmAIz77FhIwx3SUuo8ilt71w1tKGW3bUm9
clcumlE5FqTGUbSa31jxhJyWzywepQQFXQ6cHWm93cicP/eHs+AugVz+Xzuz28lLM7sH3oFHtns0
uEAz/JtegbL9saZn9OWvwLvUr823paeo5lRzKvrdZmuXdF1ZpLYQ0dBU7cWqc+dLVxd+iKoh5Khq
g21zPV8juVtyMwBN4MGhOgVv6aNcilQrt0oR2Xl60Focbh7Y+m/kVgvzBexceF91U7UndI27cmFy
wfeNsioASqh82rPJ1QFR8BhYkaLJrqGj6L1J7tWboSouNhpas9ZzQ5+gEnp/SW/PvioOGDCKdwhy
KGprfTogBUAIJSVNE42uAGJCp+mXxnHyy30rC8GckklFQGcjO4FU7syTVbzUSFZaGFw5FocmHZ2T
zf1sYxI7ARWP1rzUvB++5KRD/7bTkV2B9+9h5SPU3Xq9ofARyA9BuA4aAKiMXY/VKby2oLrfRKbg
RgDtc+TchP9TB53wcRqBbHSl4g+J7TKsaVdvaSJ8ZGPz/9zAqVJIyE7iNY3aDCBb199RN6CqR9Kk
iTpkIrYAj7SHKS/5ysW/tLKfrcwiDekJFK0yJBdBQdtv8WYB6drYtNv7k3p7SNVYcPEqzTMQNcys
xOjmbrISc6p3/MFs4xxUTs7v3Ej3SZLYYep0KxCfW18HgyDEgEkgtnFerifP4FlpEh8GbW2Etnmq
/zb0uEbLunBXvOrtPY8HsYM3gAHgkkIjXFtChtNFC6Noo0b8kcMXE0Kb5buIV3zqwgReWVGvkU8H
sELmdzB53UZI3UGhBAyFQQqpYrAcgoi3sgq0hVTuGmHNfG8gHEFRGKUl3MdglJ9n8EaBjj+/s0UE
3EwfMsYFEuSptfIQvvGlczOzsRktq6aBewC0ew24oECGBF3s/m8MEVGjubjp33Fsjuh0qf/jHpnb
nV27U88GilSxiHznS5/v2/F9yL/c3/fKV3z2JR8m1BwiEkWpYe7QEguVYdokTeQWP4wG4vOAk0KL
fYt2FnB5o7vGsgPoNq946w9F6blZeA6AVRTHAVLe17uFT6VgLB7hrq1dfs7eje/OW/YkT/Fj9c8N
k1ONjBFU6cPmSJNTPqy4lPleNdCYAbeFCjmSRaqsc219hNpgHMcoq2Q0sH9XfXrMPWfDdXvjWP5K
6HSDPJ8bm3lrRlMjLRO9jXyKJNJOA1MApPyqEW1nEmJbwUSK8TQM8E4HqxpcZ0uMqknDthPgCLVd
O872se5L1b3ODHqIeeN6IS0ydMc5GQS7N0w22nQwHAqcj8mchoZ8ktO/+/tk7kQwCgBAsVJANaIq
MmfNwrsycVo6ycgcZb4nKP/sizF9QBNSfohHUa3dcQtLpA42rlok84BgmB25jNW9WVLaR+gMNJ6y
siXvzVi6Ryfr021MZAP3wiYkFrVGhmbByIYxEzy+Ti5DPO+MsJ6MQ84Yco2EGMccxhB6lasdN/ME
BOZFETI66LJHlAVXfr2VEjJaA6iL+yjvYj9wjPrB9kXznU66eKRmbgYD0oRb7tTZEU07+klAoGQF
GHl7hBX6S5XXAf/CLTvz71VfmayujT7Keqs/Ie3zTECl8M0SrN1mZKjPXRa/u4n5rDO5xsf+UYq8
PsiqhATPj2w6XrVz8Ds1Roo6ujlEeWLws6DxsLMNc0T5KJ1CxCjarjDREtjpRD76E8R2nVKmB8C8
2bZMWP8zp3n1XLSmEeY9AT0ntXskMKD4Zg6NGxQ95BtpyuFnmXBPEMnjYG2SxTPoD/uw9a04wIMI
JLN1bIeONr442eTvpCaTA5HOq6i5DNHwuSWID4O+bKFCVVX1yrNz4XpANRb0vaBuVjH+HIBXJYWg
qZYNUer/6mpjk4wQY02/QEbr4BVGNMRAYxk7BIKv+ML7x3LhmFyZnt0QKBJDj2aEqm5l2M92Eb8K
R/82+MVzI08FQcr9vrmb+Fdtd5TeVd87KuLgpr/e7g0D992g0SHS8xyqZNYmB6kvELIhNcygJm1o
tvWRMMBWEmu3Yvv2sr+2PdvnViU7V7jVEEl3hLoYR2POZGwk3XfkZxm7oeHHm7ECf4fVFPs+27ma
FwIybdI16OPSpH+8bsBGi86Seejm59ok+SCw3nkXoAtVQxwg0dM3Nv+AuFgJPpZGjSsKH4sMAIrS
sxl3R78xGznhgOUEtcfY1g+28MV/30egeVQ5GhPvJ/TKXK+rZ6al7+XeEDmlfZEplHctNAj+sXxQ
v7yvrOPC9KEIZwHUCX8F36n+/ilSrN2kRRHJGaOs5YcstQPhfeHj0UJjztiTQPenk9345woaginq
zhjr6KdB7R4a93cF4Hcl6P7+J81jcfhuPFSRdEARC4m5+RyPg4htxrMpSmILr9NuaMCaC/hxNuIi
vm/qdjkVXhL9FBg8Lu/569iHnKdZTeUUQce1DzIE/9u4NqvNfSsLQQeuIrgjcN8AKI8kwGyOpV2R
JBN6VCSy3VKatUemWXXAPKvf9yMxLiMK9yCFTpJdwk13g554dwN2XW9jy0nudRq7j4VfV7skLflT
W1N972q9G6aig3pkqnfmxQeR70rAuxAXIlEC12Ij1Ysuizm3hmR09KSXm9GYlBtkLKxtuun8f1YX
OGxng35tDPMAGoOgwcg2IFisvk3q3ImArSUTF1zd9aeolfy0TVEXd4ld4lOckxNWu3QTiZ9Ql93x
tVBHhTLXVyi0PhBHA5ShNO/n9Cim3xe9blZmhOsvKLf8pG/y3W/zFD9UYfF6f2Ms7HTYwosPrhRU
t/N2hqmrtcTRYatFfF+xLxBUFf4afOk2VvwQL1GQWmw/gIOuZw4UqTJt8tKMRPEO/r5dPjZb2kNQ
Ml2bOuWWbqYO4ZwN7XBVFJhZykyTe61TmxH97pCDu+X7Md9XYoecGjlNddgfbD0o18imF84w8qAG
GpKACVPp0Ovx5X2GTZpNdiRs5zTy0Qptu/C3/3ml4IeV+qdC6XhzxnPT6DNrKIQXtboUG7doaTAK
8Ti12Zqo/MKewL77ULQB5REi2evhWIakxpAYXpTbJNvYbtZurM4qN34NWpv7g1qYOXScagDsg+oN
7WSzy0wzm7ZMc9eLCLccSJkYHtQ6hzVltMUBKV8OCkog6OZWXNKYLRuIF5WNKY4SUWiGW6TLv7aQ
NLncH9GNLcS9SpsFeAOkUVDeuJ48lySMsoz6UWNo9aWIk9rcEQOa6IFAc94qleitOYBlUNM1QV+s
NsUsBsrQ/uYx1yWI9WngQy7Hj3+4Zg9p333flYFZTNHIdxb6tB3Bg0TEe/yvrSQoSyYraOWbtcT+
x7nDfYmOIKCIZ2up976dNZIml7EG7QWErP4VU7ImMrBgBKzjICXGCxD9BvO0nMehqk58L72ctyu+
Y+2XZ7teI76Oax+/jIgjXLvGbjyggsF8+mzltz7dHW7b1SX6GtPLmH2FJzna1pl8K8Cf3YBTjk47
0zraxRtLn6tkDA3xlBjaw+CEwvNXgualD0GrAbYLXiZAH8+2p6aXTZPDGV9aKz+kGUUTjWgZWmPd
KiiytS77BWvIw+EfHoIox8+bqkisEwpmhvzC5RTgYAJUKDdaCtr27f1Tt2gIUi2IwnGBAKN2Pb/w
uazoRJxfPI88TFN/8MvpV+4VoZussiGoKbq6Y8wPsRvUFUygKPDSvbZll9Ty0GSbX7I8jQb2vZz2
mnzt6F4Ov2wEipoT5Dpkn9DKMSFnBrQoSgSBgCp8/tchNLo/8htyBngbJGCwlrjFUQz3Z0Ovyk4f
G00WlxHB3z5r8soMfL9nAevTk5/71cswQGXc8JG1zvUavcd2kR57afcPmMo0TOxmtRH65hrGtaED
r6zaExX3r/Jan7e7zyCKPFjFJe7pG2Q9z4XXbUdNBsZbLczQrPcVysqIHqWnpeBanwK69ky6DdcU
ix4SVBpqTij96rOIF6IENG2hCnapnQc8YZ/z4sKLfWoda/fYGNiGBDgXrQjuL8eCP8YbEBkq9Ccj
l/lRt/00cjBxJR6yKsUF8XOQKaUA9q9L13BRC74KNzTCDdRBEAzMxybTRBM2oJKXTPeGkFcanp3S
I5v7Y7mBgGNruYqyHNS2UH8G9Pl6GVnuWrHt9fQSGyVUvnfCRvo+bY+VvTdJBbKhMaQSjBn1EOht
thHeg6R/gLbcCADCLPJUxsXKOb+pe398EjjvENuprKM1W1UntZkdtwDB0pS++rF3lLX4bfc7u/J/
cybDMY4DMh5G8y8EO9ti3N2fkqWJRxiriKxVSXreeUZIXzmyTstLNQAHrA8QUbITcPDet7LgzcBP
oeBhUDVEEnF2pPPcqnq9bMtLCXErk2fHcXqbyvyVlP9f4wH2BE3sAMAic3e9whK1S5laDqazqiFz
fWyTYWUTLR0I5CBBt4FiGsYyu1YzfepNI8vKi0DnQNj0zu946MA7Tqq1nr2lEw/wJXrcMHm4CeZx
a0EBP+o4qy7jXgORS+/sivEwOJc4e+mMiIxvXPvvpx10eACxYHhAI83JigF+ncoS8PhLIQ0bYpOS
BD4xj5rxfn9D3GR0ccohmY0rGzIkujHfEMyvk7G28upimW8tmIRDDQlF/70FY6F4EQZfGdbCDXdl
bhZUxiJ3JzpW1UWza7B7jKbcdKz9m40gxafSFyfTS8h/3/OwiSQIajDQwrVmNh3Z6LE+wWau/506
urMtFtrTJfvPUGgVnUMZD+cKwQIkpOZOLY5LYtGmuiRZ2Ob+Th+3wzvazSpkETQ8gu+v3Ac30ixa
gDn8g3IN3vPe7G0YV14OuZqyvuR0Sh7NzMq2cVvIyGiqYaNNXrPvE23YtAmqiIIZ1o4Lwwhd4kBp
JCmGnYXkdVjbkEsTxGx2kK4y0Whv+eGQM+fIh0FTKhHpxugdO8jTvH7QykY/+HEPyrsEel+V03Y7
AX+1y/xh3DI2FkeRs/yx4ZkdSHQPvFN9csMYkwL8Zw8nnqTVS8F1uhcldMZlh2Ij4e0mIUZ6Qmqb
nQykt8/NJCDI4nbd/v6UKRc+nzETRXcIv2hIF/jKB3+6QoWB2wZ/rC+jVZZ7M9arHWL+IbRdpJiH
kuo7KVzx7tNubd/fJu6xNywNJS0EyIin5tFxOvlmU1p4t3WgbbD0UOrG3puOfXYZ7H0h8g3X1HXH
dmh3Pt4f9YLPx42C5hbQXuIpd3PXEm/yeJvXl97z0D71RWbs4iqfvHLOllzJZzuzC9SwO6OGunp9
ifnOLN6rs2aRwI2/eYoyXP5q11jDl3zJZ3uz/d+ivz0B+Ka+iOyHJ196ENX7p4Ii84jdc38KF64a
pH4AplSiCQqyeb1xardIgCbyqws3MusovQyVFw9Kyj1t/963tDiJYIxFjglU2jfqc7Esa1qVGJQl
H+vBDj0Uyp08Bb3eb6S5vwI11qxlQo2l0SEdjw4oxHygSZ8tHPElAk9J4CDTjc6OSZYGnviZWW+9
0QU2zbdJefDsYufVYR2nmx4Bdx7YB7xKg4Kcki5ElG1km9Z/HDV6ciS03mzAS7y3+1Nzw8Wp/CvS
LAj/sRaoBM4ceZt6fpr7cHhso5p1QwBIaxEi0E622rH5hv4WKL+lIkCj7+t900ur8tmycb3+bjd5
WWwX9aVqvZBNzq5hxWZC7Yd4/Y7FfKvx9Ava4FZO1NIOR0uaYo5FEQP9rtdmPV7qqZmz+uKhLaKR
ZZhW/zL/t0Pfcv/l/giXXOMnU/Pws2N1JYSBubWFKXA1gJ9Op/2T5wDoaU6G2IIdAxrhtFxjkl0Z
4zztMqDmVJGmhk8eqtfJ6YJRf2ScbYbsGy3+3B/k4jKacPzq1abEv67nszCrbnKkqC9pnAWMn2t0
gBdnzcu3hp899/RJE2vpmSWTDtYOCD4AnKFdeW0SLy2DOV3BLhP48UGdxg+VXZaBbnIrpOkwPvjS
TgJU6sk+Habh0KZpveM+VDB6cwI7qZP9mXq/2zTcag+eLumhipk8GLjiYz0tN/cnaOmqAAUTyjgA
KeCeNK+/VvpajIQibql48CWa8Mry6FH0BSc1SUDNKNYAzkueRz23wPGDBky0wc7seROjEynZZdgd
h/C/dt4rf/H512endqJ0MLMYv256zU7vX4vyO7WPcQwiHvBN7rv6p/SSDfPQqXK5P48fDVnzSAMC
J5CzA/IeUtqzd1bHKn/EIWKXdmLbuHgAWdNra/qhlXlbbnSvXfEHdDnOcBrEC6dd4EcTfRhtGuKp
jGi/f0i1PSmgBtefQIkOyu1TkgclWeO8uTn1qCgDjqWS/kCE3PQgaFPu1GlO2MVxR9D183CInzz5
2Gjagdf5G5Lr1cpNuvTMxhiQbkcdBcWUOT9Bag2N72sDZkYmcp+KAY9+itYkyJZNYS4Mekpx7wWD
MfBDa9vjs5GP5T4zO3+DcqCxtkfUDrtZKDgD9Eyp7PocVGN1XO8KwtjFYsmW64eGB3FyrNxTRcLp
xXRHKCA+F79Xtoda/huraMswUIEEoYk525nIkI3t5FXsomX6DsD6GiQVyR+assBL7L+CDWXIB+9H
Ue2KagiIlzz1fR/2bMLtT74loGWzeHJg5F9jQr5plTxmyWmhGR2YC7x2Qco2+zwGZS1HGzp26Vn/
A5GqH5IG9BGWV7ZHg4EKxSw8wMMksbakq5uVTMhHvDGfHawEajcg/lLc39deofW6ingVZ2AmnUAZ
yocSOcfcS7rvPt47jz13YtXNMkGdEufpICUHWZovzebY5rnBgtFN2INmNclXVnUo82NDycfBsFiv
qmfgDy/N4vv9FV2M7z9A6HCeaNeY8yg4uZZwZmnYR8Z4qu3h6PA4yCuEvX2yLV9N5yGNw0lYIeir
VqKEpewEHhdg5UIECLr5OfWXDta8uhgMzNe34oEGHv4zUbteS0n8P8b4v3Zm12dbDIWb+7DjlP/c
+Cn1lJLHC2XfJ+GFwC9sfSfQvebZX4v0b68JnBJFw66ocTC9M2/KacMrt8RxyQBHBOeOm/4pV7sY
1ozM7iJvoD7y17gtjEsy1YF8a+KnpPcCKdgmzw8lfTe/u/ZjgXgTQLJNjSCUrEQLKhi43vh4HQLm
A3wM+l9uFpLbPLbascd1aNGdWco3qa2Rdi1sFrwEoXuAHCAwADjc14cLROKaHETJL/qYhgX6Xmht
BWglOWblY5qA4M8dQ659qeOVsd3Gedd21d8/vb21tOiBr4Rdx3mYxGnQ95a/z93QXAOOLa0jsoIK
RGqiIXUOkStr0yNVUvFLY/t4O6VdHBLb5OiHTVbR2rd+HIPCNQ93iJQP5PSuByUG0oEiV/BLBRHX
rLWeGGThXdXNl+C64uzAcvJgxKCv9atoxeOoWGy+WUDZCZIj8CMqFNO1bR5PIx/QHHbxAZcFswAC
DVdLHWAP88BHT+bAx3rTOCDqzZuGbqshE6E39s2xbgTYiSHivXK13wQTuMugdutYKI8AVTNPccTw
dvbYa/xiVsYr0LEvjqww/+7v2h6PlVX9D2ff1SO3zkT5iwRQWXpV6u7JmhmNx34RHK6VqEAFKvz6
PfLufrebLbTg+2QDA3SJZJEsVp0652hOeyffehGJc7Bm9GAUPL7YPJdzoCscXBVjzULe5b6ZQgTC
aE7zGCKNrrDZGxFaoxDjFmD0rWZIgcbLzpi3nA0tZGuadu1Z04QPUAf0i6D6BGczBkSW1ADnvoHI
AcKAe2O9js1BI3Fmav2Usw2U92W9FDI0UXi9fJumHKHC72Skv5NGvlvM1m3V8SEzbJdoszMV5X3H
NTdJTcQv5DDrx6nZQ35tjR2FIhm1MFRermgZh4LZrDApC0Gd4hBKHFRiebMXMG4NG5ywa/YWKt14
k1wOu9AoJCKQ6wmNmB+6RnE6Yv/TaM0RbAX+zpba2M7I0QHCti6ohqbcS1saI2o2DXYbWrHkM9K4
hFsh7VtnKpGdW7j0XtcSiKJZ8WikwW3jG2c/sOc2wfZBjw4QU5e2UXWoTRBDtsC6vdfGz9nciVA2
5hE5HjRyKQAD4gpd/37mPo1CqoksQxuig1pSgOhYHhX6mOwBljac4sKMcCKm2jA0ugwz7afqaS/D
++1Z2vx5YOCBZEAqDvXpy1G03awOy7C0IUUTDqH+DGpyCHz9ByMIPZHNR4UZvIaXRjpiZrQB6jZc
tNZlKSSCUIIf/7albW2CAbzmf1YEZ2NDYsnzACutpzk7x9LmYv/722JVh2S8h8YBViEveWBSySXq
b6Z8t9L/4lRndsSYKSEZoyPsLP3JikHclLSOnR+aYu+c3cAirLMFlB/kC3DWi6l7qRryMa8VbE0K
9APIc1SO+kHpZBIgSI4Npmbw6lYHRJ9pxLl1uO0R2/P5r3XB7WhWFSODQGoIHR5XVZFiNECCzMEM
ACLq26bWZReuNLRY4F5HyxBSRuLjp5q0LK472sH5DBKoTKIHSeFg5QbchI5yAy5Ihay69eWjAUCb
f9v61v5SwcUEBAquU4hyXbo+8F61XKMpKJzbV/TaBJTnzjLXO1Y2kgBrmyUgXX9klYAIvDQjyVU3
KEbThSyT0f7IeFCrSgDdrntdGQI7kR6a8giKpJNtDF6+qIGuS8fbI/3zsr+aaHB9QuERjdKon11+
g2KCzkq22i4Ef/jXxnrUgesnEvFnmzqQlxyQcGkqydNHxVHMrnKYzB6kRT2mbRJw/V1O95Ixm3OP
Bw5CVhCFAXhz+UFpbFj1BE7tEK1ii545HA3U6bKT8FhHdTXqMyPCzCf1jF5QmXehJC2H2WCONT+p
7XcreZUJeFp2FnpvSGsMe3bpWGmuSBSYvVDqG7RnDoUzG2Gp1HubZmt/rm/D/z91YhhGiZQjFu/C
Pna06t22FqdXPqvdY2i9va5nD62tkMYCS6wY73PSaOmA1usQrySoGyl+kp5A+eR0subP+s7kbQ/q
X2OCg2ZlrZd6AmOV8du2vyZWhKq1iuTx7Y2wdeCsxWrwcwAra4huN7EaQcM09yHD+4hUP7n+yQEV
HKcDKd6V5L6oP28bvN79K8AS70xgbZBotsTnfKbyRdEhGouonbnZWHmdzhyGxgsA7G1yLB7ygR30
InN0IG3+thkazMErIGXt9gN6TBFblK05SbKiRm6L2hECurztnY4rfzunyKuCuB5tdggnQXQpLF3S
zzpZDAMJi+F1OiWnwQjM+CBL9yrlXrqHXL3aZYI1IZKghTQUM9Eb4PRCOR7cUcscpuwBqq/Lb6sZ
vEDWngmsni2cT2Zlx3lsW03IJORhzNFgLjXZ3ZQQycEbTHsZ1RxNFHhoHkurqg+KpEi+RQc1aOf+
Hrclc5DiGb10rbbfdqnNGQCabH31A48nRmw2CEGLlMdNmLpa8atd3o095rmrnb8O/syCMMczzaHy
lsNCl+E92VSBivOS6g50Zh/VZGc415m2S2ti/DYwPWmHDtZogxZU0Hdree9CjMwtauuR1NxpkV3s
89TB6cBM+Xh7Nq+eIoJ1YaGlflxov5hNqEsx6DCNJXYzs9mDC6x74OIshRVAt1D8wdGjg1hLuBsQ
5Fg8xhit8rA0x1w/cgmdk6cSpT9zZz9uTiiueQhAGQg7rprA1WbOB3sqWKiDRgON57/M9o2Nst8U
0P/0WlP2u3ns15qbD/KK8PZ8Xufc1qFCZgi3BphvAcO4HGo1g1isbDGhqQZNk/o3eh68WuvfU70O
p1x65KZ2B96dV2PZo/e8ukP+WF77nNAzjMSiEM8tdV3KepGwsGfk0IM2S/redvYBhHSn22Pc2oEA
1chQ2IKUGyhfL4eYpy3YiFokQgiFonnCLNVNrRYwCVQTd3bHtXtib6EZBkx3q1iJWJ3gw8w1q5ZZ
SBe6uJPJDEQV/Z4W8p4VIXSpK0nnfWawcFK8WHIY825P2IZLIj35h4IQT0DUKQX/lyg1cL+ZLEzf
uyF36slyRnoA9fucqq4RBxMLrPKJSh+37V6pDaLmBPlLxNwrKxi4OoSTbOo1M5e7DG+ZVgFWJkXY
q08ImDLSSAeQvSioRhs52v6L0RtBX4JeW6ghoTEC0QGnEYC7oGRM2uZV1dLJbyvyvoCe+jhDJdUd
yVgGpcQCFhNERRp5rbUkfSxmUwXJEh3BFKPxIGstUHWaUrvjGOuXX54o68iwwVFwBaea2Me0LIxb
Kk2RQlFbP29TH80tQQ0q8hfk/wYoWzvKwP3b03l9ip3bNMQmS0hGQYNrSdpQ+lJGxTf7Y3BKvBl2
zq8tZ0RB3jZA6IrCqfhW0dHkUFhlg7QH9BJdTsBG0C+E7bwNrthVV9cAizs6jIA3wbto/YyzcF2q
2hrERnUbKvp9ktIv09y5QGOv1PhIHh36JvcMyQad2ugR6EEnyfKULmiShDSVlf1UjRK+gia42m2Q
7S3oczOCiQCF7IZ93p7162Nt/VC0t0JxArG4eD8WatmgtF+2YVm8LdN9EsXoy5N3mu2vr3wYQUSy
Ms2CTFNsQAdcYVpsCxk5JX5h/fKQZ9wdUu0OGWfPTneYFa7PTxhbWQBBnSMbEO64nPoqtsH7UrRI
z5kANhXsSPIYodWevsSmGZQJ0X69Fn/E4kjaY4MqHWnDHjRH3lJbGQo+KjmCW2GP2nlz+vCORW0d
WEsk7C5H1Kogipo0uQ075S6zCWi5jik6yWjyJel3Jm9r46PiA9YQNK+jECMcpVnGWJKDjSscMulX
ueo44OU8OqQFtENGppw0XwjbA5NuGkXxB01IQE6jY+xyfPVSJ2hxQE7IHA5xDM5anjkgd6tdFTFM
aR6K4ddtp7/uWMb2xM36/ywa4ruJLKRWpMqAQx7kE5W8L6qrBXNQeNyJvdqdXIgF+O1BfbPceOeY
21rMc9OCe8aj0TflImExpVh60232PZV7r2lZ6ZjlWIFgQ7V2ClybJiFjgSwRjiKEipfz25osqfI1
P8OKk+ZTHOG9jJ6MQ1Lutjpe5f0xseAYBaUzqG9WZ700Bb0VGWVDJEXm6VuGYNvNtUApDE/WT6ml
B4y82u2ebs4VM/562EJ3YeU2xfmCkObSaJN0yHhmaRfqsld/Y1EdzVH+HJ8k1/TBoPupSJ65x465
dY8APInXLwJvaLIINq1U6VW5Zl0I1AXANr0n/y1Z659R4cgEQw1S52iQuhxV2SZ1pclTh1D3Na++
Td2RojfCTn10gvtpUrlaupdk2rqCQeEIFBOsIrJZHens1rKkItfmVkXeLNHvzM+8Hg7yKwWnM4ho
PvBk3Iky9sytfz8z1yV0MONY60LSzU4M5RjOQLVUVN9b9VFW7hvkMW7v+02DKK2i/IcmjSvEFE1q
UxoauUNVSl+CxCqg8A3h9ENRVeXRHqfer3vUxWIoA+6cq1u3BSLENVGD2ioe15dDtVo1B7OhgZnt
hjUgTbsgMfPSq5OeercHueWZa9PVSjuCUq7IhstTNs1tnPUhnWvm96NSOWaCW+O2la244dzK+hVn
a6fKi1wQO+9Dg8ZOluu+lr4mSaSxdmfNNg3hkl2xXaChFattRs91u4+HPmwJcxUp9VQeZfKX3t4z
tDFvkLC114YxYOHBMHY5oqyx26I3Ux4qZb74pBiqJzNOih3wxoYjIMjCax1CoSsaWTggOY3HNOGQ
hcA5HwEDFC4p1Df19HB7eTbMICm3NsGB/Af99MKbq6SV3aqN2Yc8qxyU1R3MmirvEUltXCzAAKO1
FSJscAaxhZQTLZ7trBzC1IBgvDRUuduM3W8OeGVQognxoRmNbufQ2BwZEmeI3tb0lNi7X+SlIjMp
hc3sR58+q+WTlO087DZcDpcIaruglQSbiSUcg6Cu7SYLgLewIyiE0VFXPKkBfnSAsKHXAZK24+Ib
nqcC5IHnPqqxoLgVfALwIXtWUn0Iq85mwdwbC1iSQMN62yW2Fgt7CPTHqJeibi24hB4vZmwU44As
EUi+4vahXnRXfZVZE1i0er1tbOtNjiYxHGnYSEgNi1dJ13CSJpk+hnYpT09pX+qeLbVKiG5M/Sjh
PeumzAYzKJOUgJJMueOKwYO2ABPX7S/ZGjZqUuhwRvCzcj9dbmum5ahzm/kYyr1RHTQJuPhWnjyj
r94Vo3ie4d47HrqRlQfEDrk4tHqjpwykupcm7a7pOluTeGgsGe5OIFS9Vs6ywG6KHrXOpn4a+op4
iC2kJ9w3zX2Z2EhZEDSNEFPaU1PfiK4vvka4eiQkkyY+GjycetJ4ah33PjdsyQV5VOVNhZrdDY2K
Pr6hG+5knuwhizbuXKCKEEwAq7wSfgrmbdZndVmWY1jhojVb65vZPfal4S7974UtxzQmezL1mwM+
sygc5GjEtCGyDYs0hRQW/8qiIm6PaycViP3Mhzn9ctvDNo4LpF3RfY2sICq94oVbo+Ogio16ChfQ
+VbhaE9OPCP3syfovnHyacjRoa0ZTfvXPXeqyXUduhRTmIMefYACHqpyd5X8eXs0G1ZQytXQu6Sj
7Qhcn5fOawF311JlnMNWNx9UCb3GiUZ9qe/2uHI2Tj3ctpDXBYYSDcFiQpWMfbKAHW4Jc25Id9DZ
6DzWKGwn8Lq2sgIdbHgfbl38K+xFZowzA9ksD6WsBkCzdbQ9ONn1hMEC8LR4vKI1BbmMywljaSIl
SQx362bm2wydEaaZu9AP3jtW1pfhZVJuNYQYCLACxHZEMFQgLOXy1I8hmR8lNX1gNYgZl/x1LfQp
TrN8rdJ/4vHnMO7RdF87OKpU6zvEgu4YLkThraNlVNFi2k3h9DOzfQ7U0+DJ6s4luDWNazeRgdQ3
FkwXdq2a8FRGW+0UtjODQnePJuba7a3ft717wx0AxEeRBJJO4G8Wpas6LkGPHNLoIUmemyZ3huXH
bQPXxx1cAZ0q+HVI1OCZcekNMud5a1QJCVuzHv0mJxpyKMb0AnSfV5Wr+CGEwPxp1MudG3fLsIWs
Jl5vQN3h4rk0bHa6TIslI4D6W047B8YEMTTJnYibcWAT6B739sZ6of6LlUI/LDKdYgdYZsXFqPF0
Cdk0OGQ8GgV3pvlwezbX3Sm4PLqZkDPEQbH2mgm7t0CKCmdCuYT1fCy7H6mquQV0ufGC0usdUxtO
vupPIewD9zoIyYW8zNxU06ja7YJODSuYKH9dRsMbIRZoSsvp9qg2nFCDECbSz5hAcGELIQnywa2V
EU5CXlLbNQeSem3L9gSYNxYI9Tm0SWPP4lEv5vBjk0KYxZ5ImJSjW9FwSZhr7rF2re4sLBAQ8GD8
hc+DhExUri6yVupjSSUhK/15eZYKy4UUFJTLD6oKFtcy9hXy/fbsbSwUiAbBXw9SMvAViQsFLHhc
FLpEwmHSIcfUleATzsfFKQx26gub7CzWhguipAo+N3CTQQ9FJKyIZaZpzGByWD61UEBjphnE8r0F
PNNU7TF9bNkCGY+i4whErkAExdSDYjddbMghMvFZNnndlLlZkT43yv34dnsWr3ljQPgBsgOIEWg2
irkiH546y0Pe0k4JG0k7xNNjKiXg+2sdA0SdDfkxdw449EEQIwdaVT9SHvskrfxlbE5DKj81CQ9I
bH+5/VEbZ9j5N4mUnoOO5tl6apSwaDJ/ybwpDiTjrtcOpRUNWr93oV4nK9f0GrJrSBpidcUezSm1
FpR1CxJKxpEmpROr71lLPXCxmeVTIUUo8qJTM7g9xo3Nj+sBomKrcuu1LnZWt9rYm5Uc9uWcOqPJ
J7TMxurOabbhSRdW1k10lp4xS42bS5fL4TquWkfnltxDdGZxE2V21HyHVW7LGhLqmEcFLx/0il5a
K5HySgvG5bCTQUbfuEr8iLbgqffKbsdDNjb/+q5S12fVSuqyHnpn41L0oiFxoslh1pq+nvMCegU5
B8s6IKwV3Utnb/gjUicKTht7BXuLpSSmj9Woz7Ec2mPnxUbyBL6OXH+X+TdZgsbdGN52jY2HI+JH
9BSBlhA1V0Rcl6MbW7OgFQVqQkFCjfH3pf6tVr1byfNJ1/2plgIrBll18WAX9gOP9xj2N8oia/yK
RC4uW0TM4pWRmz01rIRh/5W/5jz5MoPqEeIpJ6k37hpTdWbAkIpWPSByCnKZfO+m2U0MfmJ1CHrD
KAvSh+YVHee3p+WaFxfHLuZkZdOClhDW/3JaBgp5KGYieVD3radS2NReWiuUx4BaX/M89ZH6t1Co
Kv4ZbCdB60QLmDaNOBitO/IPCNYfcvSYxfbeh22gUdYPA8gX0EIbBE3CelEgGxJAxjBfeLzMUHfK
k9nLs8YxzcFPBsuZNRC80PnQ7SqrbRwjJkIV5HlRpAcoRQhXZDZSrbdGJRwGCOByiTMg06W9KsfW
dkNDFkihQPayNpFezvw46nIF+JISauxjGnNP7xakMtQgrvbY0jaOkPX3AQwHNuz6LO7yTE0ttVTC
alG9okw8oF1A9ZM4Gch3Gsu/7VLb1hAlWwpCZjx2L8dVJpMKvhMsXJlbZsB0PGsStMIGEwhInQkp
i9/SmFZ/H0lATRZEXihU/UHeXxrNDKNITXNWAKr40CvTAzzaH6THsR8ORrWX9dnAGOJ2wZMU4fP6
3hGpSLQ2HXoo2CuhLC1+DRnJARwyRqL6C5k9ECm4sdEcjewpyb7bTX43jL8a+TiqoCCZx50NvOVF
SIyAmgDvbzSfCrM9GaPMFmVRQms+2d2Xkb/n5tu8pz6xaUVDysJEEz5uHOGUkPlsm1MPkmyS0xeZ
T49qW9YH3ep/xLaxB1a5xrzjTFo7m0C5h7rEVcvWbORlXeDECssOme/2YBcBEOGB3hV3E+nekuy1
4j8b2+8HzVls4iu092hp4v+mZ7K9Ts2NsWOHgo0ajctIDYjydks1TlVeUS2sy4M9jSAJKh19egeP
1e19c908ApzYuSFhkpNYVys6FTCk3UsjECpJ4c0DpN3t6UGtirfZegWvSSufKgViVgv9KDtpR5lt
412DFm0EGriX8boRH565yZcGdApauFRx4md9zY9x3hK31tBOcHu4G4fsuSkRHANZ8YywfNLCsiYP
0kTfC7Ao3jaxtXJrbwrwfoBv4t0pHAog0G/KTNNCUvX6a6egxFuOtXSaoNkeaPtVgC17WEJkkvAq
RH+pYK+C3po+YveEfK78Vu89w4waXfOSfqfQtTV354bWDzmL1OSBFDnOA8wdA0NMlTmjFd6eui1H
wFYHVhInHJoI1i84s2ANLeWT0ukhikEMYuQmYNM7wKWtbY4CwL82hOmCRFRjkrLVYWDy58ZNu5Mt
Ffdy3AUzOTUKsMRL82RTb5hebJ3fDe1zM0QjCVo0vdwe7tbKnX+KMKFkpS8vgZ7ADUn9WuncdVIz
SLLYe7f+5sTikkIgD3UF4OQuJ3bWuxlvRkwspeACq0AEFSn5Tl52K9ZFIhtRHSrVKzeFYMQ2GAMB
gKmHcdlT6hRyhziz0ZHaNFvu1bGaPCgyf+VaaVKg3bOTGqMlpR7M5sHS0r02g83JxcWMzlgwFF8R
9Op2pdYVj/VwGg7VcM+7Bz3addg9I8I9COa6eGagOwxrBTJZy32cvtA4d//b+p0NRkgFZgMwdoTb
etgWjVPm3zQwJnJpJ5rZdJIzI0ISC5m0MisgwQEKi4MyQRLkFQo/tz1+6whBCfZ/iyJs8HpIqiRt
MQ7MVaf9HK2/7ojGbYYVh5qZDaIRWbxKYhsQG2K3RpjaP1t5ARz066IOeLX+vj2QjYVHIeXP8Q7i
zCtKkxhkWTzTKthJQV3VQc3Ih/5j69dFxh7ROrY3rq3kzpotRS0KrZ5A8gkeYDZd3+YkM8KRfFU6
iOuYT+Z4X3XVE00T1wAZbjEbL5lxyA2n1M2j1Z94pBXgS/KrPZLnzcEjv7RGJ1DfFVOEg1YveQXO
tzDG662sX6U29sz2yZ73ej023AXqvf8aErbX0A5WA4AH3MVIHFReQef996EHHAVJG2CIkGkXS+gF
Cvhkidd1VCanyZFWB+Ysfv0PznJmRPB6fcWTpgkzwlZ5mM0Hs7wHdcr4193lIBMGpgYZW1TFgUgR
rIAhubfiZjDW7YsyvYP9C+7ynStrAwUAK+srhKDiAkj3+g47u6J506f6jFxHyGg+P4x6HEngL/M4
A9jLpBUBh74NmkG8lpqTzC3rUCwFyMaBySqC27O6cVzhXakAroKrZgWaXn6JCrTuXHNqhrIdmTqE
u42A7RbKNo2s8negnQFgTwyu5mycRmb2JlLuJ/A9qcp93L3cHsfWbkLDwf9MiOMYkqaQa5iwVWTY
Uvn70HwOFL0v8g6Efc+QsHSpnE5opmFmqLZfi9TyFh4lQ8iHvTLwnh0xDpBig1jDADvdaRn1tzKZ
n5os+4eTnYB0b3GEp4teWZS3cW3C49HaOjldakHc5vft5dkxIr4YsnGksVw3ZpgTlJrRfsyzuzL2
bhtZp+Sy6ILcJwrAeAChhAN3vvRlc+hjg8420pLQV/Vx7imuUcyq39aL7Wbo2kizJD2mVr+XD/1T
6T23jFgQFQM8MFGPQ5JQrFxR6N/WUx8vkf68DE4c+xYEexz6Rh/4cfmU2KH7sE5A+96Xlms8do+5
dpgmz9TBBAdCgbseFGuN/5EGJWiQw+H4d9Py5+OAJFghziYyhYInJfVETJpxEsXMaN2Ro6JWy4Xh
NE0qOcoUN06xDMTJJon5ty1f8aytpoHXRbUNnUDInwr3rQ11ebDBjyRKc0cJF+t1AonC9/mHedcW
B1sOMpAI/Z6QyHJViIQ+Ze9pthMriY735wuAsEFCEIwk6Nq59AkNiuhFkZkkojodsVnL2VGYbLpN
zNOdyO8Kb73awkGKxCNQjDhShbuD6GxIp64mkVc735jz7XPwv3WfjXPXHG7P61WHlWhJ8PRuQGOw
SkoSlQ73dKdwamf93+ADlXI0DraDTiqXOaoXZNy5q5wX/TBkzvA+ezv7enOFz8cszG9GTXB06/iS
z/rPRzzKzunw4ixu5z3c5W61q0azHkfiVjs3KJy/TZ+wvlL/r8HeMx2Pc8dj7jo+7ieu66KnbO+6
3nKic5vCDsq7RFETqI1F94/Bjx/20+Eu8VzivB13juKrNJK4rsJZnI3mMKzt8tE9D7zlvgm0k1t6
/NHbSRFsuipKioAgrr1Nukj+r+dlY3HUWqPaAZX8t7T12y/La1E7Ruy4s5MO3q/8n9tOK57O69hW
vlIcA6hRIx15uRNpHoNcpZtIFOiSK79Ki3sXKnssLntGhJUyFI5dSGGEnmxnegA9GwfjgGPv3DRX
DwlxMMJCUchyTXiGk4hpQf2FftVO1gdAy+kzaAZMn97XtWNmLoite8tPTUf7L45iQPkOpGBr/4p4
1Y01YMzlPMqRVzp4/heawzRnpoH1+RS5xV5QvB5c4p4DV6CJMibAuCgMXC4dUhKWhb7KOZJqGeRu
93JJgtvOccUQvk7ouQnhRGMmtDoXSZ2j5S0unI/i+7dAdoJTe8+d5RWgJ8d+BAtP5Tz5xyNASs6v
HfvrTXRriMI5VhcSOmjR5RGBA6P1S8f79p759cHyskMx3hmwjMPlKOFsiX391x77+94EC3uDyNNY
Ukufo4ZOT5ZRHwep21NzWEdwa4TC1gCxmaGgkjpHShKkXe8TcrIaFnQxe789l5uG/vQzAgQFbIiw
N/Q21bVFzZdITiNoRtv973oJtL3u6T8MtuJ4UGkA+8Xa0AgF9EunhFr4VNZWPEcfqoN7QP6c3c/2
0/t8lp33ySldOXFex6+Z6/uN46bOfP8WdS/u3pG9dTWcf4WwcqCnK/M2l+Zo7b3XHyXjftyjntia
z3MTwsLRTC5ZWWHhIO7gFCDPVMfZaYeHRdmTPLt6l667cGXlheKHZqx8h5dz2meqUk9VtkT5Sf8s
j/I9uEvyH+WpbBwKSagftx1lM2w+Mycy0ulstNKiwOTxwRnc+8cp9SYvqLxT7R5M98EfPT/6Gj9/
+YmAzfe/v4Xg4dpx1qtatTBkkR1+LLOk1JZ0iZT5kZkcQuwhsUBHvjjjIDt69x25H6nI9jA2G4sK
ugZcvzhO7bVb7nKmQfGbFIVsLVH5ZHwAgSYHw53Z3tdBvpwgSfuUOxLU9R4KCMImO+HMFXU4hgyF
MyjygBwLRIAibtWkIAbI2UAinnyflLeafgGxKPapoy3fy6w/LONLinpdWmhvfcZPuRQfGHKM5ueg
O13ZoxP7yGKv7L+ztPb05Le+LA75dts3/jwNhO2NMAEFK+Qf1z5CwRWXxaBKgf7oSHt8/JQRUN/j
Xph+TgHeKxSxSt161VPiKo77lnjhx23rW15xbv3P388SNHMCLpaumpdo6u6G19F0SvMLkYJJRaOa
h90n7azJVdp/XRNcrih0kfUVKeZhqtrinMvGEsUT2KWhFZPYfpzFoB98AvkN11IIJRh35L1UfEXd
I2i6Kor/sS6jAo+IEIpQIilbbpBsSHtpiYa7zv+cAq+eD1TyQfHsvnl8dPbo2TZXVz0zKByby4xe
dAvUU9HEdKcBnKEf3ZrXIIbwph8DWLUs6rYV+NH4zyQBruZJkp+llc7eS4zDqB3azLcHZCtsEJDu
bM3VtOh4SHxDSgGU7ehhFyIRA7wcvVT2+DTZ+WaBqe17V+zkSzdNALu7rrmJzKtgou3j3G45NmDp
gOxgOdrR9EGj2y689UY0cPn+z4hwPxbAcfSGAiPQJPcUt3aRcTngYDVcL1iC5qE66Q/BaAD55sGh
+gOOAPaW3pH76jEL9nIQ2/6Ndjik3wEqRMfi5Xmnyg1XErMhUWJqP/Mh85Xu1I6FL9HfWvxujEEu
/TNA5l4enUr3bk/F1rMKqVawyCMqAZBG7Mcz62rK1YWRaJwkZxo+M4cMxIXWZUHvhgnqnnR00koO
asjMSM0HzXeSk1vPBTRBrKSHAOgCnyS4+0AX8FWlWIs4fxuMz6YJjcPwYSVumgbau/amTuC+7wgo
zg8dSMqg/jc8o8dk55BZj0zRs9HrviqU4Vi9ombAIdAYGTVIBFkblbywj9b2slOXelrrtfNOnnQj
MAIMGfkm8I2jr1fs7DWtbtFGmsiRbKF+gn2kas7Q7byDtm7RcyPCJTEzpkw5hxG7O0zGR946YMYu
+eeO/4iA2PV4PDMjXpgFZ52iSRL8ZzZd0/7a848yv0/T0NIf6eTzsXbk022bm9MHMAJo6RFCqyJR
cD2ZkJ9dUjlSFd9+4snOz19Ju/0Z0r+/Lw6pByx1GkitRGqSgGm0I1oWAhHcKEFCDFpBYXmBQgzA
M8t3eWxLsG0j/+kkHLTnXo6n4uRoNsfNpCVZZgfj3FA/1+OJOqON97dfDUBiTmrd4QYDFxDoI/oB
LxpI1EBrkFgMOq9N3ENlohyl4heE0YZvKSqeQOi0C24EpJTA+IxmNet7P8+LCTqguYBefTfK1UHW
+di7AGcgxbpIeAi7VVPqz4QjNvFLlWoftVxZmjcDuN6hjAcozKGZF2DijUWnUJdm0mc7ttMU3F6y
zaBhBZD8vzVThTOu43Vpl0CBR14POIRjHstDiazU4gLQXB1uG9t6MCPJ+K8x5fJAJaM6M4nnctQ+
yF7QudyjpyXIjtY/geL2z8ur4vRP84MVEC+9H95zh+4gFa7gp6ILCZXuATTghs5WFyUvluRLoOfu
nnX1gVG/WV4S4k/N0YJSJm0Dwj7RI+hxo/K0OJzToOi5X1kvNt3j6VwfQ1dn3Nm0rC/ts8Athdog
qw2cCLTzcfCQxaXxF8Vhx9vTv3WDn8++cIPPHVR35gZmktnJ1Qcz9bl9UJFpKrudnboZraPPDFzh
CIdBSSRMsw09KcjXYKF1R+duhqzuffbBT8OhxIGaO+yBPGhHkL4d6V0ejj8al7I147ybBF2993pm
//0OYWaLJq1qEpdyVHKvf+mhn3VvPVSL47tW++X27G7GoyvwYO37lsFZLtgiKZ2Gua7kiMy+cUjo
UYaOpOzZYfJ5F//snpvFLd92lnQzRDk3KqxpvLByno1ajtITojIQUhnrFAO93HnWM4/aJoDi+O2B
bt5fQJSjzWJtpLGFGE1JUmgU942MrJdyV4OKtPOVvyX3+LNNz2wIsUeSNF3ZyLAhqS4JjconVVR7
NUDY805Yu3lnAauH2wrvNTQHXe49rFmld2jnjyx6iOkP3bgn9U5UsV7oV04I2jCCnjS0RIoT1tdQ
5J3wXIzq2kenL8pKefLQGA55gSBOpu/svT1rwtTNaTJQtYa1Nj5MpqM8x2sapOjdt72mtM3z5Gxc
67F2dmyRpS8ShcOSRb0eIXD6wnKf8x/AUtz2uK3zEQ1pK3EOiFbRYHxpSGnnJO0RNkXZ7yJxAqPP
HDn/WhOoYBv/5T48tyUMqkZmbKyGVomWZ4Jgws4cSf6pQjndhszjc3vX7GVVthzw3OC6nmezaAyZ
bs42DBYahzTSUdU/6T+352/LJc5MiCkra5F5Dd4xJRpcrfSXh2/8vvqwZC/dyX9snkbnhoRgohkn
PoOjVYl0tpykxIIE5kesAEP8fcGaseRp0t6GN5YOzpQZO36/GcmcGxeCC2uqwcVSV0qU2ndLDGUT
gLPgIE4VVm7W7Ozp3aEKN1xsTx0IkjHUDnTwvVvTU9K8SN1d85DVrwuZXNoH2XDs9norNq8ZVFGg
Sr22TaHr9NJftE5jpYJev6iE9saa3fEsE239x7Z5nt4h41ydpj7xrcYDyYkRLHv4/60qHLqhgTNS
weQMRVZhgyhdLcXYo0jE9W7bv1WNO3vQCvbV+k7OD8R46LTTpHn2i53tPJy2sucXpoWtIilz2/d4
sEb/h73vWJIcybb7lbJekQv0gxa012NGd6hQmRGZGak2sJTQWuOP3j9w936MB9ldUxFIMMBpbkgz
Tm2qOibiuvbr9557jvRmhrZkDitsz2LLkEGPTJOhDko6wUJMnZVyEO3UI9Ga3/As4fGHsRhL3A6g
KkTY4PL2mrsQf40I0ELnMxJIZdwiOM0ekTcgCL8elIVYwNz+HYFq0FlHpQJgAecGXCbPOqctuCNK
Onsrg9ZsBrgQde8QdF1wkGfDDpBNQj0EojAoIJtMb59KVeSKHXxRnXt19KuKrpFBOjh0SVlsrlO4
PJCdA7UK9PQmGwi8VlHothx3BPKkDYH711IdCHCjbcKxgpr41T7KFulcxqGa3sVAl4MICEhKqIRP
nJfMUdimz1Q8vu0YghlALhrlXrp3SLw3wttNulny7efSE9AsA90jPCYNGZ+JxQa100MfatwxJJti
u2utSCG5SV1dvLm8DGdPBqQjJajloHOoPDxfJpBmCT0vd7ij3z+3zAejrFr3XS5XiZFZRUB5MNKw
RlFQ/yloNzm3cEnPzueJ9Uk/GbHsNScdrcubOrXEl9x9CNVV4V5LiAovqe7NvTCUsYAQrhse8eBX
Pu9s55f4qPf5Yw+cIeUB59dIPjwKiQGud1KGiBMZxS4J7fitzI1b0J6kCJilmS2tOJR7u5+JC6DH
8HR5DmaWFyA7IxAZyRDwQE0uwHKA+Fqqcv0RuuZkyEETBBXTyybmduiZjck9V/dxI/MoIz2Cecls
mdgUGXErl8e2trtiF7i7jtE9SA9maWum+TVX/B+3YLJ1k6Ln6yFE3jvtDb9srAJst1EpGh28M7D5
V467aXKBgJ2IlG1nilq8yssFjNTsSHM8ItEAFOAtMlluKMouu7pj+2MvNM8d2JqZIFiYzG/Ev3iF
qIjA/tPGxO9UFYD/8gEj3Vu9FWy9lbcqjedrl+CPVZHuBsGllXgtk6f1LSTB9csTPZdvgHnoiAG8
8LWvz5d4UEtcF3VIsD/unl9dklKGxlZlh9RCYv+Ie5e0pLQ967AksD2O3eSQPDU8zfP1FXAa0Brq
j/VglfKVUr+0yWMkL7y8lqxM9ooKqti2KbCKIBYHibq83pexag8BQm5szZh/azA1RLTBooeDeLJr
Mu/nYNa00ne768QsLfASkBuC0XxSSb3KzdvD+1JZ8dwyxcMPqCQN1/c3rfKgY6Ue+n/AFcjr0L3h
5aXygK+DbjpZJxamzj0ndCiYE2EhJm1P1Z1soeKGXN9hcUYkuNd22q6jFXmLaYd165NE541u5dE7
pFU+HgizriyJchTRdcoIpF2K338FfS+1bzLNTFRJbuKjfQDbIb6IqF9kBmZqpTtn76xiahlXx8AI
zcKKTSiXkYS2hDETCqfj8hKYu4nxevznXEzZP2K11QB7GIYj8IYiBeT6GXqlu+GqD/7OYju1NDkg
ZaXgylxDHjhGl8tx0NFldeWBkhignCcXOcpbeImo4rAiermXX87gpfEeV+TJezLEaRJr8pft5zvw
15McMEtvBUZi/A2T3pH9W21mRkMq+2P7AOUscotQL4XqnV5uFlFCs9cVEjhANyNxj9qcSXtEsRQE
xxt6jEVxl4Z2elD1trgShduY43TfTFBaH/ZUWV0eh7nnIFjPftmdeEOJLNVqFcEub0FY/rH8cDRC
Y9NeOKUX7YzH3Ml4N34rtC4UmeHfVSa71lGPQI8teV/oztxpCRIHUOEhD4l316Q7jSP4PAjQWJiR
3q6v73JrBXnJQB/u0wT3gO1cLby2ZrfLqcVJxwYXOQOuhcU82ydSBbAebSOEE1eS3my9nSZdod5t
oZczSStQVSBIjaTnWNQ6uXEZVpShWg0o5K7REfp79kPLhdoZqUO6RBswO3GntiYvHR9xYZUPezzb
arJ7bFVwhSvDTjekpfryrxzKdEuOxFegvIBLCG/lfImoXu9oecsBY82qtLZyZQtawT23jlcWuUF5
EzFLk34mO9UlkXXYCHf34tW9pqcljsKlWR232/e2IA4JiQCQkkzv9qAchoQT0etd8OgeFMqtaWWB
u4Z8YvMvLNovSq9LxiZnf6uAIdctxuncDObrs/lcW62lrk0s3ZsbjTYk2uzvPowH4yWnD4XVHSNq
R4amu7fL781vhCijN4cALIsiWJRKS1OMRNupYaQxyAVUjZhs+jDWCy2CYhNQO0YJZP0aInuerg1d
es0yLi4rp1c2YSKn976csCsJqTkrYAflqkn9CF/LWksYROW6xP9QbOdqCyfYrP83im3ibQzlZjT7
fNkwg+9lA3RqEVfQHUthidhSh9UDW8fdqK0O6esno9sbaVUTlS6hXcadNp06MKKDP230f7+BrfMk
U702RQS+HIyBexW4u54xPYKi3oU9v2RoXLAn56cagFzYQbD/2CjHZ7HOQHF3yDCgGbdgaNadP+3S
ZDwDWUjRJYRRlITojxv4IzVSv0bxhOIhyUBMRUJVwl7dQO2bIe/2/cLZNrfzxsrRMWcCFe7pdMZF
o7lRDPNZ4UIibCcJH2IQktr3qch8OtB9YRkqNjkyjqTM1pxrhOJwd7kRs2sK8QEUzyFrDfDs5FCv
ksyJ1LDijolrhZuBaC8PpWlVLtlbhuE+Xa3XB+UJpw4UNS9b5mYuMG3ce0hgg2Yaa2oyzzEjKEMB
8GC9DskOYZfWGHqMd4EA00HY12TB3Zubbg1BF4RdxkH/xs7dhWokQgyFO24EDzpC5KH4TFDjkZEr
glRIQjU93yRUWN3b9uWujj2ZbJ2RQRsPDcDbwAYxOe7zDuePUPDsMWlNLXnO3beq3UIIuga+Xgj0
hl/Kj4wL95LByRaS+ERSOwTajsEbl+4UrtBldQnsN7NN8dBGUSyU5EQZB9L59MU8y8hpDhtxs+sb
Y6D+oCfVEkXDkpXJ8hTltMw8H1aGkrrra/8Q2qwhEO6N18Bfp8s27kQ7bu/ZzFhYLnNx7TGSgBAd
uItQSju5q3zZg+BFg9NWBRWDq95q3DaNjTg0ACzJu1ovINTXfShQ1WJoVB7T18uLZgZuhcOB+6JM
Gr3WKfWsn4lc3AwVD+wof1DeRihGaFiccsU+gn/NBgqhNBxj2F82OwOIODc7mddB9JhETWEWij5y
7+p8AlDdTjPV1i4aoqLqMVNMTUcTYu9FumER55B0cdvca6GeFwveyfczAo3hRwoJUBki5DHZOY3b
liHesjzcv5VPvM1S0mb8/vlGOf/9yUZBCF1oo3pAZ8FyIysr0fcoQotUGjZJcStCop4td1qg5/0q
HXZVs7TGvm/Uc/uTwUYQAmQ+Y/9A3Jc+dPtSunNC3YlvQudleAnla6WlyntKegL86uWJnnF3z21P
tlam9I2QS+h7FFHkrJoyI0y67x7y0i6AkzbEcimVMDrQ30YbdDgg9keBKZRVzo+Mmq/6UMoRaxfC
KgJak23AmaTUEQoolVYWb0OHZ2/r0m90CHmBv75NPEkgURHKMoHoPKCFTSwJPRQ2VH8zxGGWkd5r
u9dwaPuXlI2H91RxwVV6eaC+H0EYp5NWT54FQw+GZE0GQqiAKiFbyrYA3HbobaSuhNbkkkrLzIpA
0cKI2x2xnt/kbjiuytQUxVJHX3oQ85Ua3MW1eblD368jFOWP2mXAcoKKYIpLqSO1FZK+GTEwMdCM
Ee3zcsV4oa5k90Kkt1FM03QpBPLd2UG4C+BV8HBIX7LN53OvaLVW12AmPw5hEVheHL10jbeklTnj
U8AKpO1GjmbIiUwphZNWjF3H9/ijXALeH63LgvjirgajTBg5ZtOAm6ssBl2tTT9+BBdqHR/iJCdS
8LaErZpJvqApAvhAcIVAd2TKFe2WYQ3W5Jg/OrvsLqe5Lhkrf51tSt1QyWAkIhEWfLmZFDRMYuXg
PoZyL9IO52PMeGpfsxJSdf0hJSViwzEVde6qo1ehLv0N/w1RaBRkIwOJgnVM7Lk1PJoUxW8jgAgi
3ESAMWbv7AtPY+pTlSOOR+pHGf/xpn1Y4iWeebkhG4mRBeKIR93gdGz9Xoa8FpyPo5cS5LF64tvO
qtooVxWCt5vKWH/kK8Duj3g6LrzBZo6wU8tft+fJ4wRlmXHk8plw5BowE2cW24LRC9BNY4h0x1s4
eZb6yU9cEIYfwBbGoJ/sZ6bnV4K+ctcxRTWoc10YIsrDHAQQKyv0SL6UT5vdSidj/PVwOOlppQ5i
7ISwne27ioA4SXc3AmruKOsZFAq09QbjS+OHvxHyOZvcqbdcwYOHFgsMK5kevog0upa6rUTZOzgY
UbDgYMzdgogrgbkQoUEUi02FgZIKwTVV64BQ6TZdQxuNvLuSmWk6sNGt9zKUS5CYuQP+xOCUMYcf
OG3wmgbXLgD8Pel4wsOP3aLEXVq32xfnYR3hDbL0el+yOllJCHR3Vd7Bahdv2YSWtVXLf6tnoI0A
pQcO+W8Et0zL11UYCMDb8PcVI64gI6VXXEAk/pgLRGVWMas+c8ln6ZgRb/KBzTh2u6QgNHO5SeAO
BtQUtyg4BMfPT5Zt5IVpxvqJcGxpt4pe65VrYjyXfCcevzLxZE6tTCcxS7sI9YewIu5iIj53OrTU
nvPHdIU0/lIAf+bdivseD9exzB0sm9Mnel/hmonkry7psS1WcMlpd6PevbVv6tuRJxpH5A2/G65R
8OuZQkbEm2TptTdz7p21YeK6deUghamENoQovwEPib8X1hC9bl+9JdnimXfXeXcn94ofsYFSj929
Hoj8brkWeSDC+jM1NLtcSkbNbAtUkAA0NQ7tGI49Xy1M0TtBN9raScb74iqZ/3W84SCKCqDiF2Th
ZC3WvOymmpAKx8KEHhE1Y/vGt0qdNY30CctEv+zWcTOPGXTml7mxOSfmilCB8p06zhEpzPKztQCs
xnXIXtfb29puligL59wNHJojnhv4GVCsjZvkxJ6kcnkWJrVwdOKAtOtGMHh1F7z6B1C4EHHfFDfs
sC2TdKmfs2tRQ7QaBw2gFeJkLdYBgmlt2PJH/ZFfD3iqBPTKI92xvUXg6LCE15kBmY0xKtwCIOUB
8ZM4erYn3azUsO69KgOwJDYyVg816tS+HrERahhDw41UPXEijME2y8CDmUEJXjhwChwwrzWa/shF
G29YRylPy9SuAALJtiGvK95ty1GxoPKz4OF5qbPNe4Q8SmQtLIq5wRqZhMBgjSAGKPHPW+9lQE23
Us0f7/WBJ429Cmljszgc8cLLUX16w2/0UkG8GIQ6l03P1O5h4E5MTzZy0OYSuJ5x5/QHMOmifq/S
nUOja0TyifDAFobxhNgbFX3y9GRdNTs7WSxsn12jeAiATGnUdsfT4Lz7nYuiLo3H9S6QAFGclDoc
qSjqQQ+L/O5zu/3U1GSkZccHTniAqXtdfxTXuUtChnA7Fg6abYsLaJcv0t/pDQRmAsiwgXoQZScT
a4i+KW4R4mqVHssX9l7ZdHpzJ1yFxp1CrS0HChkwrR2K4+2tcDwWhBgPib0liOfeHlxzYUfORGlA
fP2rLZOJVrpeSARGBRwbhaagZDIlEdMtLkUs5pYylNhR2Q/sHPtN6baRciXs1UE4VtJNoJE4sVyj
g2uYGH54vLx25zxv6dTW5GLomY53+pTF0a2jOEa7Fenw6h8Zoze3yYtK1ms7o590wepc7O3M6uRE
bZDtKIOWF45jCqAn3NZZy+vmjsj63thuC8KbL8NAPVui5fvlDs8tXvDZICogg4oFaN7zfeI7VTLU
oYyXhkqbxiXtbdA+XTYxt0qEr9JVHtAX6evBfHKOFoPP+XyJzkU9QLlQ+BTqbRCvvQWPfqambHy2
gExj1OFAlGmyGvnKVZWYQVdalJP19+4DSof3JQgZGpuQePuGBYon8VtDPhjjVSiJ11vcwmjKc8N5
2oaJF1pKoudyviocUyllUNYUlpFkJcKgPWi5lx+rMO3vXGhufMigL6/1tHZQLS4ynrLr3AG1gFre
VDHkXfuEQ4VI3gtECuFiEDkL2Vc+FgHMSRsklUieMyWEHl3Gw3YPnAR1t1wQIU7lSslbJItxZMpO
rBgFU78OKDm56r06a0hbDPUT8Pj1auC6GpJcGiMdFb6U79IsifZ8WkByIK/4LKdJDy4nKiSy4Bol
EE0u/u71T0GqFIiVcllmM2IMx6xSNADOvUDdhZIQ2VmkQP8vk913XkLOl9ailNIoqRKODHFTrdWE
Z1ZRlig+ibhMaWjGRzX0FJKIbY2kQBkmAZUAoNOJV7yw0K5hidy2tUNRqBu+xhiqkoyim0uqp7M3
xq+p+6Ye3voNCjtB9X8M7nIIhFPpVutBt5YSZuVtHENzTddbCMjNurynNqenjSqXfYKU69HbytS7
vQ5098BZHHghIiOypIWNOJPzww5BBhkF1Njt3yoG1BYCskHiYHUa3lZvzN0utHMAk1LyKF2DAe0l
zaiY63JEKZNa+sJtMd9bGbFN5FRG+o7J5pBE3+nlLhaPYqM3zGFID+G9iEKhgrArrClFAGFRuau7
q34JGzf+8vTShDDcT8vTemE35eNskHzxqD3yGQ2JUFh8uk0bq2z2h8un3ewJAN8C3OU4UyHmcX6g
oiYUGt9dIuLB/aj1u7oBaGAhezF/0p3YEM9txFnP+xILG4W524BcBJxBnn7z4ZjutqHEWNu3n7ay
ulcX37+znQNkUuSAqcbbafz85ChnhIHpOXcQjxsfZi4P3Oi4fJujk9+eeGy1jBpDYfzt/misjx4A
gJd/f36DnxiYeE6K1AWylsGAGtiO5QFY+Jg2SOmJSOcpGRmEQ1rLREu3bbXgtH15m5f6NrmaciXG
AsxhOjV2u+drE2gt0ubA+4BtcLvNV1dXa57ot0pAXH3pWpzznkaY6885m+y6zg2ywPVYcSw72PWf
z3iPENFAgdDqJtpY2efDU3x3tT4CQXKwEUP4W5v+l/kpKpXhMlZoA3S9eeS21+MDwNFvFNpf31ZA
P1rBwiqaPWTwYIPfj+cpQPaToe6GtOQ4H0dqCLTjrqeQKK6M/m4Nnp13Z4nPcW5sT41NxhaiHIE7
9BLCCKIRrhUa3djc08KyHe+A6drB3OFEGcmpwXZ4vueSJnShlB6JCFWY2YY1qX14t+ulN9tcDAFP
esQrIB0HmvepB4p9oUoKTki/oM6n+ZqTBLz85FXbXK+eGsO7UQv9igohOTbHUL+93Mc5D3GUtock
ESRC0YLzLkZKHQt5w4vHQH7N+5c+vYuZl35JKnsGEIs3xImZSR8ZASoncing9HocT02PNvsAiKmc
vN65xMN+EAnZMgfwcm9pBfJdkFf6Zk8YXdPB3VUj43C527OrB9gQoFO5UUFnsnoyj89ZvlfEI/vM
XEetJdcrCGWjgkJeyO3PGxr1hTU8GzG95+Or8DmnpaonHStdlU3hlXXsJDGa0M60z8tdEmbXEfJe
oGQfdRynqEKI5jJZHMNUapSGQpjbwRwEGq2edyYEQ25RtPvhjsEpqD8cok8jIeEdqDTjPaqSfR3U
fsfL7ZnLZiDfDB6kUWcMSJyxvSc3lhMzGud6WFr6rqU7yKMTpPVp8RBt4q209mRa06Udy8/dZKc2
J9ezKjkeU0FdF0eQgOgH6LdGQt3u1sQyI9Yb2RpVTg17pGA96PcLHZ6bABQdAb4CtBPgs5PjoqzE
kekA5y1zm0WaKUSPqncjgCaoSwzwngVdRtXcgvvFYHUvBeFn79hT65M7VvSbIRXVfuz6Ti/22oMC
SXjwYQX0E+x39kJfv4OEcVwgHDjihBEfn0boBtXpOMaXxWOMcphqlVtuQRNP0cOgQV24qneBXnlv
l43O3uWnRic+UO33SZnBvYXPfv/o7ADlIrvrkqw+2v1+/5ButwK9orZN75eOi5llBc4A4APgv4Nn
TZ7s4jAPnEAuY+nIf4KkpEWYVwdXTcdYlzs44+OdmZnsmFR0o7DqMhwW0pBZQ6BiTBk/oL2DDMRl
U3PRFkC74cmCRhDkutMnuyuHmTQ0uXRELJKMjKk31t6iBfHILfCsC1tj3HZnFykuN1jDvhhJ1hGh
PD8KwoGFvJ7ktkdwxru6V6NjdevVxkKfvh22oxmIdECCbrxOp/VoLSLxUuGqzbG7Dq84XbDjHcLi
H6Drsnwq7R4qQ9RLXWsOC937YqH/1r8Tw5O9J/lSkIDRpj268pVTbJjbaiXEK98zgWptqheFf497
6lF5i6Kb1Aw981V7iUQjxvNcg55ISaDseZPr/i4/9vUq9B/ATxHxNNp6VuGQskF1RqmXcJsN9y69
TiPabLUjFzyoMfX02CVFdN1llpTT0gcdmJ3dyvm+gEAppEN7hgR28pKDA6XUTJfHO1e0M5T5rn2A
QINtzOktr8c0RI6SJED4SarRCoCj8BUJr7qxen+XSzFBYRCS7RXzADYTxAVEw9uJr0G5WNo+bqVL
QznO8cmtoTk+ktGq0hwlFPTflzkVKtAhbzmQ+aExykFijNIz1JvLS2d+5SAnxSERDqnO6b0Ren2j
jBPImd61gliV45IlKrslG5PTq0mR3C8y2NiIFqrfsg2/tKe/Hcpf6/9XLyYXUNdlvZq72GYgq9eT
6wpQhfsQS4TkG+fl8oB9x9pMbE2WfNvnidRwoy2CYkEptYXIkA5XDskIR3Oz3XD0VosXyhVnhxAQ
GLyB4byBM/98ccS9nJcVG8JoVdZm7UDnqufCzkjbVREDcdRV3X3isUuMVd9xoWNnkcwYpehH9ZXJ
wMZpECtJg6kLgmd2QL0aj2qYq8TnRjxxyRIBjJOdJb/7/Db7YK8LVYesABHrBWdy9Eq/7Y2TZkzG
HLjJPmGToB2z/YnJIA1eoMuO4SOfk1/HimBenuSvbOklg5PNGEjpIHYVxlvMzcojkgbFAD9YFaJe
vaUSJLcgIJCC8o3Ke9U34lWo2Okb99G0uocntsG+c0ARpg+XW7U4GxPnvfT8OlX8aFx6aWSH9Y3E
Ue/Vze40GqdEXNWPrb8NMSQJKWU9ZDZ+v3BcfM+zjdcL2Bng6kG4A8nV84WY8HFZx5nUHkt548uI
Ee+TvSbQKsWR+yQ5CelsKSHRKpegrYCSkYBoN5z/0Almr+JkNzoUv0iI5bbQjraEdieLK2kRZzN3
lI734EhgCSd8Gv3vkR0T+URGI6FCvg46TKB8SMSVXFluZ0X+OpSeS20vCbcLEzR33YMCYWTKEBQW
L5/z0RHwqiwZueqg3rHl/Jty6OgAZWMh9/eB8NzJLCh91gVvck5gMNCVkrXnol5Avk6fAihyhD6B
ilo9Do8vPG8nazdkHKWUahRZPYrWI1aIGhD1CQ9LK7Wg0FRTINV6GyKjKLp0boCs0uVdAiiJ9PXn
8oCMx8PJNvrWlMl4MICUAc0/sEcWsHYhbEnIXgHM7cQLfZ6+AaaGuMn5KICCoQkZGCrAcOhz752z
V/MMeuW8IRWSWcU03gh1BbKc575OFk6Lyen0zfjEyXP9oRHTkmWPVXqXvjjx7cCu/cb2OZ2rTJlZ
CK5NroJv1sbFf+IncCyjVkyP6Q2RzJHvIBQE2RxIzRXXcbhU27E4rpPt7kQa26USyjCTFWu4pZmz
dlLTDoQ7Acq6hcSGmPgivcbXbE2XDfAWIFbgZHClfD34T7voF70CmV9Q3wKLrlqQZzED0GlDLQLo
S+51ieFmtpcjpRGOCgjvAOZ5PqR1wIIUFVD8YyAaUkSlyg5WmmDn/R5OpBd9lppV4MblnLfL22Oq
BfM1l7heWYQNwUYD/O654SHMlcDpUX4m1J5zL9d9a3U8Mmpp4vJEiL3+ufeb+J5RhWDFsUpvx0yP
MrwofYqH4jPk4tYqFTE9RMDCXQ8pD9wSK71kfZDal1s6t5GRCEclk8DLIsSXzxvaxayXRg4a6pfm
KBPucVaqC+qiLNTkAP0akNHTAIJEHrFSE3e0aZyyRToDhKCFjjwRDfZg6dzHB9kI3lurAs09Y0jG
VjH9lWS1erxizRypMpCbHkJdW0G0AP66bzJLDua4hacr8rRd0xWScrwjCGiXwn/IcWQ3ZlX6Roew
jus+Ky2eMUJCpT+t/ttb99/cj3T/5++X//h3/PstzfoCWlrV5J//+O81BBZfIv8l+UHq4uOl/pF+
/ritXiq/rPy38t/HH/vnl/9x/k/81l+29Jfq5ewfRlL5VX+oP4r+5qOso+qrFWjV+P/83/3wx8fX
r9z12ccfv72ldVKNv+b6afLbXx+t3v/4DbV+LJbTv51a+Ovjq5cY37x98ZPqx+6lqPzkx38xi5fk
7eO/zvzCx0tZ/fEbI/O/A/6hoJYSfIl4EmmYq/bjz4+E38HKgzp/5MFQXYzo228/krSovD9+49Tf
EYWE34KHDioRwBj/248yrf/6aITjoj4XATR2ZC3+7Wdbz+bo15z9SOp4n6LV5R+/jSvh10qBKiXy
b19i8DhGwE0/DZ2HXVhWHRjr9X7geDvNY5F6woA6ssRfUnyeQDj+tIWQJ2BPQBQqgCGc70rcrBqH
g0vQUVjd2kppxEUZ6nzogWAi7ajbKmC0aFzEHmUt0bMK8IMOijcFWjLKkFjVp4/cvV2Fg6arYhUT
1h+prZOtAiKHhUvya+tOBgY+CdCJUH1TeG4qwMOrlVKCj0rQy1S5B2cBtAkaNdqqqrdL4Q52WcOS
PFOPciQxupLbLNsnVtAB2x+XKkskRkDevg45kgvqK+RO75TChypZBV4aBYj0TqoFnVcDkC0PjB6m
oWB2fgOHz1PWvCiDfZkB47LUgl43uOIrxBQSNzNctchpO+CHpDj1TY4P1iobbAo50AXff/dU50YA
l4blSMydmjtryUkl42ux/0u7/Dr7SG6r4uOj2r1k55v4/Hj4x3XzUVQ4CLBfsvKHWSfvOArSZPqd
s2Ph/5JzAJF5XBsXzoE/jwGcAx/nB8ifX/y5/YXfkS9CHci403loXcD/Odn+ozoA8g2och5Lc063
P+AHIyUHNL6/vna2/UFLgssG7wUofEn/yu6fRAf+2pIj2w6g6dp4Y55vySpNvQBRS0FvYzciBSc3
RJPye6AQxTS7r1wmJE6a3NVJ3+rIkYo0jFDPn9VxTRk5eKj8uqWi7PULF9iEDOGrXSpChCqeJQgg
ICZ53q42yjsWcQtBz0I4jFXZwHUr2E0d9a9enjEGGznPDPgN4e4M+ywr9mGiQC4iSu/7ge1XSmQp
474ssEE5DviYNgP9U+TuNHeItoqLyJhQOxJJYnU/DE6pK6BfMKQQyJ6iEAJTd0Mxopo6ZEQJxZSW
nWfxZU9kNYSiQzb0hiiym2zwor9xh+78tyIt089qukvO7s7/d3cWEMMX99XX/Uqwr7z//I/oI+5P
79av7/7cWvzvCuDwuAZBGAmSTxXX58+txf8OdxwwtxGCPdZC4dr7ebMqvwPtC9AvrtCv/YiPft6s
Cr6FCxqJgxE1Om7If+FmneRSxzWMNz2u1RFcOwYfJo+8sqh9hakRtO1ZD9K/QQ8WtIrx8bejkCcW
6/JWXikfWgB5DD+GrEHlM6Ac7NbQOdVoxft3zlYtVM0Ue+2xDXhFTzRhlYBunwR1dV+xmUvDON1p
ESI8TNhRv2ISIBSdGncKKPULjmkspVOQpw66wuiFLt6wQ7gOHeb9/98Jc74hP/Kg/K9vhLv//B9F
6Pcfpwv26yt/LlhR/B0BUfhbIDiDv4KV8XO98tLvSLrgqAPnGdYsPPd/LleR/x386Lg/gE9HrhJp
p38uV0HC74F2VMEbUATVAFyYf2G5jifqL38HL7qRbhOILDROxhaYckSiCLWUMwAIwQkbPNVeu20i
bRMjKBF37cvJqPzlg576nNgHM8ZQDYWaVtSBIuo1Bg1OXsxhXfJVkoPtvkqZeLiNAyDx12XC+aiM
rFLEA/kM6os7T9KCz2IoEtWKPaFtDA7CqDZbxgipejGKnIjK1U52YNS8llah6wblns+RXbITP608
UxrChAGdYix3Gz53qtyWcdDvBD/K0+vQq/itVPqVe5V4gd/rrVZ0+Qa63W5uDiLetXoTq26v89Ug
lSbHsDHUR4JiMMKch4JLV0TjlyS+w2XpSEJoVXVV7f0KEG2zEcJEWNdZnIdAduYxapNa0cHNyTfX
vVvjl6ouaQIqZ3H2pIWqnJM0HASG5qWSg5O+8TAUQV0K+yB1kRrGNSh5RC4GLSM5foC2fNS4ppYO
LKc3bMCi1lFlPWbXghBqhdMtBQlD1bYgCxxYMcwtUPNw8bbJfCkR9ajGq4IEg+xUK15LAofG/fhM
bjN/JI8qOa2wvCH1K8K1DOiZSxeTSOBpagqRytq9b/t6SFZD2ogPAROIRGxc5tUNYoPjmEPWSLIu
8WhpMjAd9fiGMVofxQV8OeTgV2dKIrTjL4UOvHwGFhtVsfwWAVgm4WjElZUOnV13FAm50jLlxpW9
TOec6l5jgK7pWTfVB+jWMR7/6NXKndwHN0xShQDy8tdY4/yuzHhEb4fkUCuu2YCBmcZsqVEs/VXe
q9JKiwGhhSwc1M4GDYco2oASiHzty/Va61mfNh1vAggeEk6orBTqfJSRfBoozHXTtXbTgCkaMVs7
KhO8+8P2wAvexuc9X/cCxgSTWguAcNzqoAtS9RyTHfvOu9NCf63QoFvI5esWzLqkc0o7HmJ+x3fS
jZjw6Bvvvnglv+4Vd5epEYo8SxkV/4MTW1xSmmIu7dUmAkKhzvSAY64arjYHtbgB4vAqHArGzspq
3aCu0FFrMJ4pZU3CoNgxTgu6YGlXMhCy6ZLeUtrehkTXNTegBVkqb1O52Uv/k7Lv2JEdx7b9IgKS
KMepTNgMkz7zTIg8To4ypERS4te/lf0mt+sC3biTQtUpVEUEJZJ7r71MUP+BUgaBW0q9KG2eqfbK
aNiuGwXG02v+Shdz9kIOVnPrSs3gYz87flxjOIhvZPlIBSLsg6SBmmZDMkcMXguat3xcbJPD3yCL
Qfo8VsmaZsPiVO6nBFOHrgezGfukEEP9HqqKIDFL30y6wWFsISpjnlcwMLgHwn77hCHOlq3XpJEQ
ykfzH4S0iqzatClSYNQ0CAol3I6DuZ1N3XyZ/P4l7mBuHUl2toFDnEVzHwPgdIABcuO868qHKuu3
yOKDunDXIxAn59Aw7jgd+ywN/LdgYqJo0mXNmJv3KTxqo3j5wBd9CFL8FLZ4vxjpSgnI6Q4Xqr9K
zE9wS3OZz+D2KuPzIKD2puthocj2CAdw3pto/lkrZnLNKcZjIUwetpGTYlP0QlhwTjb86ED0LONy
/klJUmczd8c2bOaHBSTJYovbO53GcM+m6c56vlxVCxGbkQ7Bokh+oHXyB4maO+RnjnDvqp4mf8FO
XGNbBhFM90I5KuA3ML4dB/cQVlTlfTC6HJjR36rpYEVr2JuD0+Diu+Gc6OmTw+6l5EOUKzH9GRvo
KquAJBm48VC06BLEUYTY9ejUUbAUoqmbbE6Cm3EUf7I057n2pn1DwKzqYSOyJSn8xjW7hbN/qjd6
rHh39toeVCeG3FLDH+EQEMITGDs0SPpHsDpUppoIqoUI/vEdjd6q1O/w70ydTwThkiMP6l0i4x9+
ZM5B1KV3joyEcpmGoAQd/2WVcDBppT1Ad3WcpYXLZyUPLWKRUyuPm8OnURVvORIJm5zUPqKScU1n
GAVf1kHyfaeBSowYmwHAOMZ98tsqRCMOdtsTxDtlBmGPZVJrmsO+kRQ4LH454RfTkAZZyMAnGjq9
lJUMEJPK1gdvllEehqY9Doac1nTDNwXWBhsf2Xlvdc/rg070jqPjD+kMvUvLH0VSXeNe/YItyY6P
RmRjU0clS2XZz2jXoG9E4NnWvPQeK4IZgYaxXepcRWrGuVtdZ5mW26aSMu5rMGLQXV3xro+l78Ho
5bIKx3LfzuTm0R7MC11XGRXIpqCTxHM13Q6swFPCyFoqjr6pZeY8wkNCTnTOFUv+UtvhNPC7Dvdi
FYiySf0lLUAnOaYDOcl28M7IQcEIMuTdQY9rfQiG5rES6hOF82Xs/ZeF9kHWj8leUS+2OQrY94FJ
+mdue3IdAh8xelZcEjFekLOGUQmFCYqItl06y59sql8CO4Z/tl54RRTLWwJw+rGTm9ivFLaZ8QiF
x/i5TCO4/D0ca1riHXgg1iLi06HWQ4A0iSktlR2PQ4ygI57wn9taHayM/pqxpnlgpvTQhvV0Nz0c
wf14oiXiPSmuyKF/qThuTI05W66FoFgoPKTBW1+HBMW6NnXJ4O0M0uL0FEQbLcLGv7hR/O0HN++Y
nuBQv9Fr02FD9eGs86gZZE5cv2TNEOGaVfqmGTLKcdIpeA30w/uAWi2fpjnFxkc2tGL6jTNY+sdd
IhAuEhG0tnxD4Oh0htmeOnooXHPWN+cW7wbCtjwvq5P2E5oTfZy86CPdJlZ6o/tRTf0jwfHEQRyG
FIapS9BHCBBsuvDBo9/u4et3EHsoSdGH7cHV3Skdm8doVJc0GZ6jtKGlv1Xx991nywi0wifHNo7p
gCfyynniOY3dZ7TqINtMuOcjzG5G6jUHAuf+wje9fpTz1J7DgFymGV4DcGX8rLAjMEnx9EPM2u17
PJqUzPbkt6Xil17X8eqvzRNywIBWJN/+yCnx36I02Q02avbhNJJ8dPGnG/pp56HWxowcohW/x2OX
ZKM3qpY9hp8LCpYOwlSPH7uFlmlfH8NA33zGvmy4XvCGwzvcIB0p5mKnRQUoIGJX3W/YJ1s65nDu
0VkPyK9fkyRD4AsoPO7sd2zAhMT8HiGLhUvoWTQRBF6s+4o7enOK3dqleZkM7EhAiFC1B4b7JH51
TGaEA5SpxtgrGucdXBPdIeB4XFy/34LwY3XIOktQXaCQq/MllWm2Cu9rSRvoVHT0hl+LvE25/jQ2
ePWSBX4viT3D5O2F4UWESZk6hTo2eSosKbSqmlvfIwd4RXJlPs7yc2rJmmnHg+uIL7MeW4g2YCw2
bULvU7VO9WMDQ0JcKylJ1tzEdvjT2CDpjjDWN0HebaJ/qrygWy89Lh4/b7qorwvloug8Nb0X74nP
IcYfWxjXHyBs9IavTrnu3bZ6NDLboM8xeVgxepl16KEkRLxq3qoZ/5MwGYb55ikKn9r/3Jt8T4b+
vQ3C4AyyDbRoDBTGf+rSqyHA8onay8ceBitZawJEKeGlewCthFf51myryqHAmv+Lm9t38/ePDwbY
D8qMhxcQiNc/h4iTWoxOaKzz0B9JgwaIgCxi2wXaY5GmHc2IZFBztxsmg3kb93juA2pGD+vM5gIh
Fd0zpH9mT6SgH3CLqnc29AcvS/qlKly3IHco3cjooSB00bn2cFX3tIOcgmwDDTJPRd6LVmM15RUx
6/3/uqrobONvbVEEV+P0n+xqiMbqRJgEduK9Em9zxMSb8cSB9AFuYbKR5COWXeqV//lT/0VX/MfD
pMB5vn0FIVFP6T9QREzYF1p51svj1oimCAeY01AJN/wdwgF7nqnAbC2m7g12Ut+v6DLWLSWIYYsT
ARmmZP83q4jvJvtbUoaG/VvmGUPh9e99r6lYZEigvFzjbT6Dq5SeMYAhlxYN6J1ME7nIMeEGHjLk
v1kS/K/+/l+gA5AEGKTCACr6x0jUr0mqGZ1A0kts9dNU6YTjYnCw16RBi6euEhen/wXG/ec7DQwM
ggzYEAHkBtP9n6moNlhVkvCwKpCPeuqTw8B1qceP//yU//XN/+dThvgvwTzp2zwrDQCa/2MqHVnq
5j4Z+8J/ZjtRuOOtj4v9nP38YU7DbvwIwaPHpeHLwgvyPD3g0N/956+AT/snovHtYwEEkgGNxBkM
x9x/f7JdixYvqUaeL7U8s258qTnKr6lDZ0KTkT+vtVWFINFprbsb0iyP04Kjt0+b+bCJyWUo877v
5RpiqwXH3Jiw+bQm9d+Y6CNHShkIMUuLAmqk3WOgXF34s2hRs9bvy5R0OObDaR/GokgYko7meDcD
NIi2Ednf0Slp4vvU2iL+Nrsk43VRwWER05zFRB1hFQUnqnZBIBDYiItJcV9T+L3DjX94SOMuKNHE
w/O4t3dN+YfyoPOM+mcA2L8c7c+pSesCzctVxPZdRespElhl+Pi/c21BmV0/PTO9cxqcWjqcCU7X
ol3aMpnQUq6+PJr+2yqSsJfqm91a4Rlxb9c18X4M16PnyxuDl9Z5TtNfbUB2blEitxVQKYd5c2ZE
++zX/XUK493WfJML0lNPU6RIo/dm3g/L5XO9xF+N5A+2qw6bpU8NLFq0AZkpiufP3kdxSNU7VuVl
NFpngZfuIL/ZtxvClEn0gQoNXXN1rfutgKJwN5Dqm62r3w18cbvWHzL0Y7sqJPuoJr863K+B34Dv
N5k/Yzi+4JwGFW9xe9vYEwfZIcfuLMjIQbCu4PszLaWDbVTXJE81DT6irs6t7t8cG0+6D+EY4HVe
Nq3zLkllDsVw1vLuOKqgMBP7HNboWDkcI628Blv7bqvmuzY+dMbuGm6+estMpun4RBv7LFqeyZ6W
3uz/IHFySGeG+hUP1ggHV2bxAlH2qQ8l0unMnLvQWFwPKUjQiIlFL9MOn3EDMKdqgTzEKNPyxKvB
G21e7TLLAoiczGFOA0kQhDyPmgBRsMttocNLBZbITsoVLsVciV/DSJOd8iDfb8e9C4Zz3Oty9CyC
NanXF5w0D6FLTitziJQFIg7UiblSAqdwdbqHKc2YDd2yn4R72KKG5prOj0TT5TqsBJXv0l5pOp/R
CN+IBOk53vp0R+rw1MbTGa3piTnsM40AdvhYjW3mG5fstRK0JFXQHOq+225wSXowbbfnXDsAFK1Z
Ms+2B2HQYeoZRR912zFU5BVWK+QYSk0eAc78bQWCYA2I1wtYW2O4JEgc21zu9f1y1NhtZTM2nwtb
XuKeI18CMt9ixlp4idvjPFjyDXFSWY1DY+jHBzLE+cK7G9a1GMYRSny46OWxW00WbKPJ5LjGeaNQ
90EehUH0Bs8z0VySmR/E6IK3bXWQI2z6hYFdg3/Niz4y43s64TKUgNkelGUcVoYal920iEIsNoV1
7KLP8yr/8iA6DbrC4ICMdSl9DL8TBaPTmj3ZWb+T2T7ZWuXVXLs84eBWJRQQ2YTdjkY8/AiVJ09E
1geXDiBO1lEe9OwytVuJic0LyAalALmpSEaHGDJ8+9gg3Dc212itPucOlF1f7lWwHvw+2iOECuM/
OPRxYI1u3K6N9m+cRbsAb4oaG+ixl5NQpAyILgzwCSLX3ZT60OZ3N701P3vYBNSjd2hEeAejMYer
8nneqghB0mLnsXEP081PjRDk2n/XbmpPrF1CtYc7AKnfZ+WZ/WK/9fQU7YFVI9j9moDHrKYJP7jC
l2tkqRO29/v4T0zABkLDP3k74W8JKLiNO3JYQ81lrCfylQwBoDlV2TxW7fAskiZ60rZVgISx6Axn
I/zzzhjbDI9yaaarR5p1vzHXARaGDhy9IV7+rXtjSW2zaV7XfAiC9sVnnbwDRP69EP/oDOGAUfwi
suQv0XEELNCsURHTZrFH130niKnlnkxjmvsr9f6uDiDJqV40AE4ugL+tqXcZO3QKaQfdexNBalBB
2RDVzl2mxnuNAuM/eV47IwisSV51Q3TZziGySoQN7kPrC5YH+JHnVI0oZ2my/MQ4VZ7adtoARXrf
tgZVx/Mh2YKiSpeb3cSwl2I+xojBG4wX5mRBHNKYwtDDcXRXm40vDRwqSyvIQ2rT+2KDMOdojwq4
Ecx5zXG/V7o9DZUP679khOuXRWlbd+ptmemHXJFbvagOcRDJHIBeIsmJpvI6r/ZxM8tDuA1EZ0my
jL+CbflN+8XufR77uZEEIHAvOdAtH0Ygn8wzSAVJBkF+ijpM+2xbgHnCithl2yg/PTtNJ9OEDoPp
FO35U++7BlBHL5obsKrwj4+pw272Z1mXrQx9A+LzEAFR7Grpzlu4tOCbuE2PBZht4i1oYGaIpoEc
cbTWBmgM8/tiFilSrs3A1yaveLj+aOrwl668qD+wxPrXBRnVuzWthyIhPQTvBIBF0Zq5nneNhyTG
rEPU7wX4SZwJ/BUEVPq4TVbtRs7Rdyn4NCGldl6bcoRUDUBdGoy3zc36o4LfxrXXfsULmZK5aGEN
Dax8TH+CZZ2UnRHT0zr1/Fg17QMkfkNGvfWa1qYhRxPR7+n6urIn0Gqal4VUCtxi4XTOlqZ/hJMU
XuTWL1bgVkU68e4BL+OSTQqhWHN938ya7FMyvhkA2mtKSZa6gBcBqLplu25Rjqi6fVqTLh8bYt/r
SD35TI95bXEANsbGj1L2cPM1CfsgS00BcDU8/DtQGr64XoUbBqQuD9f21gc8Zy1MfieJCLgWItdR
pm8S/v4ZweuYJwo5jlKt7YEFQ0KAb47iGaWIyBCAheAaG4kn1g81so31tr0wyMVgDo2Ed5iFrhfb
yPB90LX8NlPmOxiWVCUD0rUfWpg4RlTZPA34em99GyGtjdlDyHS3HKJwo3u0D7IFHGhwoPth801S
5vxg2CRLvgAjXSvzMKSr/cBcLC5Wp58x+nZntRBAEB7nwEc6lr7g3L+pxMoTGCgT6Jso8HLVSRvu
UGK3+3QE3ke9cxdNX1iaz7Vm11YHO8y+jgqCt9ate7+ak0Imtt1J3VWgU/gqOTSYbv4xUT088Mrt
2mSYgKpH3npUGgG7Fd7L79vTuHBHAyPOa4BDdCAIQnOYiJ0xI5JZPXM8rtaMRWiNO0IY/Mi7eMbK
iziXSTTdx2Tbp7yZH6EhK63r/UNiWImYiemIkQioHmCBnLV1F+yQDS4sWpVEWkDaqvvC7d8fNFxU
tlqmu2bsvpYKD2fBCL2Qgb0jSLmoU/97IpBkldV/qjh6igMyo3VRp2BoH2xgbQ7E+96l7JdsmSsI
BNIbsJnCRIgGwBQGpN/KP7SyLRQF9Es6vICkshdvUAiZsuzUkqnC9Gq5yDS9Vx2BPfzcHULDZL6a
db9CIlquFUZ6mGXgNmzUAaFQcKDWzr2mPn8NqzjIMbbTmRrsi+CDLGk04t4dBCxkfIYaAvKpNJtn
HfywKMK67Lui/PYYOCA6HQPCtvFtOckQWXQNi5q7tt8aDEchEJqsyLoovSvB6SXRJNwTE3kfgCuX
E4chcjjAmHoKmIBCF/VrhvkkWmgpBohXySqR9aGi5IhVAAE6lFs+D8nBrili2rXzfilV17BQwuzo
d4Pwsj0BXHFbBvooRLheuyGlz54F6Uiu6X2aRb+L+nD4Edv5YtbeZBur95YS9ygHVKpV1L1K1r4t
UbNlEW/BSXLhLeEe5Ji+BHufbqdKAf+trPqRxgsIh96CFNQ1TebbqDfzd+jkVOBk+Wxbk5xA2saB
7JmPoeNoFlzXPPQV9hH35HaIgAfspEJ2Ip9RstoKc645aFrk3Y/prqfaZb2p7kivcTkAsevojeL3
PPXrYxB0SeEnU0n/hTbw8egiue9w5qHKxhi6X3ZDS97ckDyORmG5p13FdB5Xmw/8d07z1vrTUzO7
fFhEOXsrmI+c18t+JTr9+U23A4rJGaq576Kk2uJjLUzbFBFuvSaH0VH1jFxN8byFkX2LDWIt9hVw
eH038Th22bQMyHhcBPzyB5TzegNWGMNaFkg6DnrMSXFZBpZffduW2rA96uvp4GjziPFlVo/zLXby
tirEkpHpSYeYVQPW2XsjJlsqwUhFzeyv6tJJZ8uwvIeWmNyuSQ4YzzurlZPd5jdT3o4TyfVWid0M
+508gNdSVrugnCrb7yvQZg5x63IcLV/Gn1sIM4LLGIRnX48nIEu/MMoISxyIZVMlYZnGuK8twMks
TiaTEStdVq/qTgN61jPegNG0z2IYHygmnQg2QrTHaOEMGQ15MGGOBvu4Kxye1H0N2ZklqnsKBcRz
wYDagSfiaKS9i7ias+/WS2IUISEzW3XeT957sy04JSt6XI2HqHc++IUKgi8JM+iIcIQCwCYqi8LF
fib+FmRJo1YsTAejD9u/8z6IMrstn3DGSjMMKMJj07gXsrHxkcGhBE4sFLLPKB2zZRv4DtvnGM1I
226CatrRFpBAzGuJ2evqFcAZ/WuCwz1v6/rDG1EuMgNhSxK1D3Tjfakj1NhWX3DxBRneSRAMBg67
1NjQXYBZONQ/wWM1sydOsOwy+asCf86Tlj0ma1yVjYRt1TrqCpEsaNGj4cqGLdiLFKN4OFXl27Dc
a8fOUTxCY4vaJqsZGqIWDjYnMTVb2YLre8LeHUBsWNgf2pB7j0pcu0jlkT98UYi2JDLG7x08H3qT
vC24gtFS0KPCFPooZnryB4yXfFql2LzqTW7BlC2Y3TyFaXvvMGe6mKpPASJb2HRZ/WCIjvZVp1Rm
AaMGuWYuOUurgHfX02mLcUGG2+RwK28zjP8Hcah0sB24qZ4x3SBZuACHRxGy41O8VDuvJY+NQqYQ
MXAyilApm3Y0kPJS/N6BF6rGJHOyTQY7/+dFKnArqvkqxJy+mKjFULxzVQFeRlNOwgOry8IpXIbz
2zrr9aBTHZ9YV6OnggPWQUUmyuuBH4Kx+Rm6Yf092hAus0PETmvnfnoqSE9s3HJRt59ShoCBkumz
p+ruvGkolyomx6S3ouxsPRcICHgB6+YPb2CQ7XDGlkNPv6KmG/IpXfx8xWgcJp1JmbYrRnqQ97qp
OdWzDLJgre6iGdo87fCYFkJ2YNNdkw0O0d/IQxCa53TVN6wQqG5xf1gNkr015j11FJ9pUG95xGUH
6ttcAni+tQZeueAZsRuA2h/e5lQGnxXIq/2/mDdq5C6MR2QQ3GvfhIegaz4EcMA9+l9SNlpJTMPi
AQqfIN5bK+5b1WLqIlx6YH2Ne6rBIJR68uc0AzVfFrhOotS/zmF4B1INA7epu81y6rMWiQPgbEc/
o6TFRyRhfXSxq+D8OT11hqY5KEMIedbeeejNvhNIZa9RAZ5q6w+/hRiCPUwljiZuP3SAzVnZ5GHE
Vr2IaX3uamDtMkXXrufpGqwhvolr1qIOplcpvdeNJfeqXxHzPsKJMwzWAvRtlSMO+sWPmpuesKGJ
Jx4x9v4RLaiFGCSIE4VQz1K5ZaAZnv11WWkWd0JhwwR1DqP7WzR1v6sQO6cBEbbu6IS3ByViLz2Q
jxqw04lha7ap7zYnjUi+WROiPufl5nCjbIotRYg/ywTfHuZteq2leHYJ6BGyJS+zEe9jWB+wilHm
RfibTdzXafhA8XtkEh0ueg/AiWrtig00DrwjbC0k1X0OGA0zjgXCGDk9G6vgeQiYh8zysW0QHzNO
6tzK6kI9e9CtUQcuWvjGevrOuX8GWfiSsvlpaAXCGOfoLZx7RKuTus9br38fvAhIq7i1rn5NQoyv
psbswnE7rlx8hekKXbC3jxlIWQ3tP2Il2jdoLeLMGm9XY2EeMC2AyH+CPDXGrZ1VS/uwgvyc+YAZ
8cTD9gi9wC+5Tm1eL+2OLsO90Qk+13xEKFDntkOL0bdeVnVjHsgYAqAgBIYGRGmN9hib3+IK/Ac9
gz5TIcEuXL+MGg8bMag82mncWcEM/hHgLLy6n81Uv8na/cHmDs/hKBCIVHNRVlyW3TxyIGTpYyfM
c4I3l/mYNdvEN7vULAdft7d4RUVJIjgTRCtBH4iZAuovzPPR2O9q1dzRGDboiOA+k5L0voW9BMQk
xh0mpmW/xN0HawMLAYMYC9gtHsINI0axtHFJ416WG0nxOg3tl6hmeBn7Zo82dzcFHqwOBlsXw2ru
MpY94o6jKyCEJ5tGH5KByyfCLsPuKpaBFS6GY8EKfG9s8B+2DBAdKPEonWN2GAUYFzZU6ke0ql+i
ZtEeHZbDqbgi/ctVgGQEDXhQ1MhcPFkcxUVA1w6lvndP0XpnlEdo2ji/bZF42DzzgJHXpZKAp6jS
8GPw1vQpibZXu1pVUqE/+87rMCejey+GeoJ2beY5XISjj4Ke6yTz+rS+1g5W+K2Ov1Ltb7g68LE9
n3iZavvoR1EAv0ewryIhlxx8hVPH7Js3whBiRtPKZP8Qe7QpGq97CbeQ44UYDqKPVaFbHuWYvgIW
tZfKk9fJpteJ07M3ElrUIN6DlGd+LTOOgFqL53rw9iLEHNCZFAWTNEcbupOEn+YO0usxgzgNsbbj
PBRu9N6WELd6ncItog2aJYcvAKDyQBTGNvAgSjtSVBM6CtAMKbrgKluB0HhsPqwEXBOwQB4DN66l
wATp4tHheZM2wmVZpYfKR0NAm8FhqYKo5OmKPSVyCIC+0iRaPjwJ4Cwcexxo9F6xOsy2efCe5hA3
XdYFDTltK/9tFMgPgXT9z7X3ySVZJpFrj5W+5Wcw8SgA0GF78rkDjM30eVQIujToyfN19tgZaj+6
HyYy5VY1t7n1AI/xCLgjKNHlluiXmQNKEEIT8Agnf0fUtwzHn25I1amzsInjYpsTON3VKRh9c02m
NzBl55eYj/N9Ex6/W+KP5aQGvT7wGBQK3+80RZ2lIQVaEkTeVB4uS5yc+wWAKPpys2tYg7MHZdwo
f0axhsgJ874HWjO2UyMNM4xcXV8kRqmHTdVPzeq5HPqrL9Gm28HAueeAkg9tvvcxrPzXTMYYMvXo
1UkQTsHGkpmfit9wkW7yWgFw6mL76TowP1wd37vV2wo/0G+gNbw3DLKOFgVE9v+3DMy4S4zMfvfV
5Je+lrcpRjHihW1wwEC+2vtkTYplXgEFbsEPUfkEuxU/P16Wg63XJ0UaevQw5CxjGvxhnd/mJvDR
YdfiTIzD+Q0H0xIiVWBqvnyXdYeiLxlLr0rPGw3caSLVa4gefgfKYSk7N5SYFIId6aNi19C27uW/
KC7AxWYOAjJPKLoIchmcsDsXGzShBtwYwfxjX+NJdQkOR9o2pQaiA5Ye6jkFvW6hPaQSDUn0E2rV
axjCaRWAbFKAMxVdF4QJXaCzsViYTWVzVGPN/NOUyvpKAIMVtFJAuOlmwMrshi7Ik0jhbgAZLx+G
agZbY5I3aYfXGIJjHLxCkLbAdxNIZ3ZyBt5awRs2jhvMd/zFD/p9ZJp+KCF5w8Hvq+9BUoy2vEe5
E8WnGQqivPIlWF/fCHbtz+hYu+kgg+k6OJjIRzweSycVyHsCc48lpnc5YWKFA+dohmSHvKzhSg13
OzakkmWmiXoEHqAGgno/Mz5a2wQNYaHJVga9PWH8+G5I/LOfYIWPpyPzaWSvgYTJUMqeCdBzUb0C
f7gx3YvrBpJtoTcmDzjjO1A0w8M6+B44WQRlbB2O3z+mq1UWOJSBrc8BPhFYtDp5XNgENKOH2wLb
AwoH3BSJyxCFSSaa5Fu5sByhDkZVw1cQvu1ejexFQX4IKCX4JNa8MTtcTIymIkabBMBig9PthvVa
QIeq3nltPox1aOMAva996u18x14TOsNEnmTJpLcC0DvQWwYzB+zOGuVkNf/oa+NhzDWEJbfJUCwh
2uww3XLJxzeQVcrFDMet5TAn9X6tNHhSq/8wUR4AYph5wTY4MwpqrgP4RSxxhQ1pqSeo+aOxexL9
rMpuAbsS3/gvyLJXr63nveDmsbM2yIe48wrXrwIfKUoJ6Xbl0jNXIKdFLaqzrjNftId7f21gjgTO
LJcw+klWAE+TudP6B6wA4QWryYkMrEyJKPDN3jFvfuHzH7uh4UXPVBMkHKlfVbvg1mLBlpOmPoxJ
+GHH+mlMJIZuFS1wPZ8rgKdzMJ/QUB70qn74zpUjkkwnpwEhLRi6pk9atnWWLMulgynE/P/YO68l
qbF2Td/KvgERMktL0skcpFLpKssbCk4UUMCS9/7q51ERPQ3V/LD7cM9MxG8bqjJTucxn3vf5nOh6
ojLAqjmSsuztKv7oLG21MdGSHLPJOXRwHFJrOkaGOOZOFO29yLlfJnRPrVledOFc7GrkV2SPC7KM
OPmahepbZefftHq5CW1xTTz+Po0zRmuqtYxtPSk9Q1fqQHn0lSBqXzREK05qjGfgZ4h3bYI9YQJ+
yedb4q9uY0bGjmTjwsuzraipcupOWcpdMkpgTIKqr5/qy7Up4v7S6GbKa/kwfKhNSULQ9/Wdrarw
njOK7nQ6xqk/C+OUVg2d+XVsS2xV+VYkGmX+CepjoTGpLci0Tn5rM1M9eqpRu3SpKdCZXecXvZ6P
x5DZMotdMgliLh7NeFnQyxrI5Gj3Nj26iFFnqI+VJ8O2YKrTaost9oNkqsKavcduxJTf0HkJ1Vjf
lwUF0k0fydC3Mnuk4GQ4fTAsdoBvgI+bVJYvo+XYNQOCbwYfxIWPOmbyHUVBJhurYW8J/SOF0obd
GB1c7tbrxbE4Iird2BPTvbSZ4127VvW8CLo5ehhfdVFbbLhGW6RpbrLTuz5QkdDvYmXaW2uW5wWZ
ASqIYKbr0wm8vFbVVPdxLXGdR9DnIqj3eor82aq0L2YVMxxCIkz3WmRqk12VV1EFhkZzoRegnNan
ZQgcc4mQ1NovDcnS1aDEgxNGt6FDENcsLxQx7cAoay1gMqPDJ17Zdmv6YznqS4+Mfau1jjrOEbaA
RD05szhmXnXfVkwTqno/tcv1mNTzT0VOtpy2F+akZ/uM82mDlh4Wo2Aempd5L8QmGEDamGKR7n5R
mRZ+ThbOcq8w611VWy4Fy1qLkdLJvN1A/KfW57a3Ipt5C6orLsY0OmS6xvjCOTpjfqg3Cj20VqKw
TUKZHqIOh0lJMugzweNZ07THRVbX+syIw8mky5f3E81Haft2ORk8LCdwFhqwIvHaTTWmzdY2yTAW
0GFauaWz0m/iyLrPMw/F9DRslVa8V0X7Uqc54VpJa9A554vYhMpOfCNlz4rupi97M3AyR9u1WR9k
sNJ9Cu/9RiWy2bg2rU7i0IukwuVhqdnxTTfnShfNadHGIFqKndGFU9CZtHyrxVt2bd0fZ9fKA773
UzLX9bEpKZAnoXbVDMlJE9b7vEAo2mqevotbdbNY/XCpzcmHJu4eS8zgx651Q+oRifKj3p43ld3d
OWmx8zIm62RtNPl9kbJTdLFrqtQJbKol9PwYsLCE6A36ob7Qjf55SRaWGr+m3IR8vK1rZI0/inyB
35o4F0mn7aq+kBtkq+G94eIjxWfzjJim94m5b5LM2I2pDFH1iOmL3mvv57bnHfc2ElLaLJs5tBxy
wzja8zQa6DVu8jwJ/WvUWN29GAqMDEXLoZyaCy151CFQ46+qguerV/mFnSBttmBw+nO63MSRsu5M
PABA3Vqb24b2td+g2fenJvY2naqeUJ6f7WWNQlri7tJ9avOmp01Gupp6KV30mpuxpoJBz2nut5Q7
j1kZwdwq6pPUFnmcYyKVvk8fnNG8TXMJ5NLLzH3fAZbrxpRCCdqiVe/eFzgL9TYKGwq/lY6MTmOs
wB41pjlsIj6TuuC7X7xdXDkoml2jaZ1rK6oxsoyzUiH8ZmOeLwbhKKqrcFPsiyxaq116n/ZbC8X7
7KewwM1rM9Pt9HKWJS9VLBOuGU0J/PN1r8cPk0mBMphS3Ccnuv2eExh20TH6WvcsNo1FjzzFDhVt
CYdmGH7OXAZdaVQyMCRZU2CPQ8JqmGUfLK4q02vQO/nXoSe20eqK47vu+KXn2HbmNnBsgjuMNikb
svUIM0ijkuSrjKekeComdjmzXdEWMb0r7vuvedZy6TOs0j7Mhlia9w3l1oyG4BPFUZ6+6rv1P1WH
8LKw5nSm/ozHdVPUhmYdJmYLlD61vy+it0y6OAmRednS/g2HMs/PU+QOzYnGEF+MoWbvg2oK3tck
h4Vfitb9c210yfwymsPgvkyIT56iMdTjQLATeFtCl4dFEaTeDaNRiq3JYNBLyxic2WcSQrmfsFrM
l3rvZWLrEq4Xezkqqw5QBFsIclSNZMMlX0p9o8lS/d42IBSYodMzErWPYIRze04890Ufw13ayNm5
YfCC510AknT7D0R9Md5p9J3Mlsk4Ojej547ac9LGFQQESW+R7dpJnWJDRBFOa5fSInqmJ7yNUdgH
At1YimKjConOGmvZqzlD0g90xXgQTujFAQYPY9kPGTNq683Q9vFlJR0tOnr9CGLRxQaYf6EmE037
iNoMKqNE9oS40dhXFtXYtBjCE631NPGnbKybaxvfVH4PFEsSXNEvnm7LnM70qRWo7rdZzVSNkxJh
bF6ODj45aiM0PMIqoTCSNpam+9qsgxuajHF4oYpVjIRcbqVfRlALp52upwl1az019TtDzvZzp5px
Dqy6R7FgtTSAb81GywrEdMm4c5VsaIhGLcMOmtowt/2qHT3pfRs16GGyOSTF66sSPrMYTAefB7mG
eW2gaB/uZLZIwVCwmG+GdjFi157hqc7ZIZ07LqhxG59HaZL6T9U8bDUUcC49rizRruOC2J1BTI7k
dzXOfFHqxWIebWZaO1eLhN5/4FhHHO0Z5TAe0qVFPqoPLcVVLUINsInLkOMDGWF0L9KFMoyeyoqZ
ySqyaZllcPlqvXIvEvQ9X7S56rk3bVUeaCyMZxT7l4lJA3LDLYjqZNCG7jav8jbyy6mo6Cfac/e4
aKUgXEgRtFHq0xD0q3bBikHt+jRU+YAxLlTJLm+LjDbo2rZ0p5hLMaPyvJmijt4s+oiCgMhWCeMF
J2nkn1GMGJ/jhItlYw2vckxiK20rrM4WT5U96M2OTM2rLs00iSfMNkPWINXn6dyAOZzXMmT1zSra
pdgXMTpvf9QnpGoJgl7r6LbSfK/ZOBk28eLg8YjGCaGOat0eeJPrkcAnZp6h7Eu6wT5UDJN+6Xup
TXe2jB7SeEKcO5kjPKWNGY5mdSpkPn5TvC58Q8omlNuijLylEeUQkhbTrsKdKR5a6h01Sq3U7gKz
mrUFc0TcULmwRfTiMC1Y4g7nZukLw/2Up1l1Mw1ee2MLjapOZCZ05ahhUWOa1PzoJBNb2WvTzrye
Et6OT6Mrg4g3unKbJALYoGmiOW+mPjMvB6R+B5HlGHUWGEoY4Oy8OxE2pHRkWp3DU59UeuqjJh0J
2SwEXATPWuujk6f/KmKT54uAhKPTQFeFz+FV9S5jxPhzbqBTaIuQ3kezitrnkLHjFKXqK7zNHJG0
Vh67rsX1YjG6JWjLOq0P8Yz33/eqKUZr63bag41pSG0Ty7IOIfyqc0fR96bUsUAxJTh3fAMRAkRF
JzcezNnrB96sHmNT0bJjG47zfR+Vxg0lDQrmVU210m/0It+6WVypY2lYbM2BKqCgUkWZbS97Bgnh
B1XDNcKs8hmxLUcIlaU2pWoh2vlg6UvUbZdRcT6SR4WVn+ez9RX3CZPQrAafYBenxrCFwqV5lCiQ
c/cx7TzqPkWzq3RZnpt4cbuN583lMQfn8SwHFxk7rF/uoWaiuFyWJRdu6fI9TaUcPzYSaqYvRe6W
ZCO2PUKmNdrLaJb6Z3RORP+VxiR5g7E91+hr+DHBKYHbZdJhShbEx3BLw0H/lqM79r0Ya7kfjgZO
XTeJGcOjFmqaAcfL1OziAvvYZsZWCTe39wYZVAXRyEl3cw0JCbthk0at9ilbkuFDm0xIed1xusHq
7LpbIv3siZZhNgej0aL21Jl0i0fCVeJqHShMKKtPItxWbel+09uquxo8LGMEwBWaqJaL0zLmrsBU
kbsfhnKqHpBA9Zexg3e5qVkIPg4F1lJuZphVY9XK+7aQCD4RAGLjE7P7KVxi8YzCjr9bmEQQNy75
VrTVOdjpvIRadOc1VYkYoXWyhzBqz6LL2i4gFydaB7T0UHRz9Oy1NdUu3ckFSpM0yopPrW4Wt5Om
65/tDNVBNvT551gaNWU7G9u2lhqkU91SUf3J+vyO7glqO12rrC3KJr3cpJUYjm3fyG9xVRFIzTpR
CQ5kc0cVLntCmhrhQ7IjxTezIM3J9QHk02hM9n2f1a12ELRarqjCDIE5VjWfyIrGO/Ldhy6zTQ4r
MSJk7uw5eZibsPjaD9mn3qHaK6nELcEy3BH2qxuT2+jWpW+YXiROgzh8igEVy8jDiNvIxq/pjKIw
WZ26QHxv6qjsz1ZZets0cxKAFZ3WXS1x1iM3j4zoJVZeiG5EtOVjnMUkmAvaHp9WX4oBeMBhqxtL
c4tMwv3Cx1a3wgoRGHWq1M521QJX7J34pURxomGr6z13N9AWps1HVVps8ff2x9ilbE40oMW7SFHb
RU6os7STTHClmdbqyc2aWeaoWJbmKiGtaIIFHTRUTsobbKhX08Ti9kO/t6zZo4SZGzemXFiXRHus
e2OaC4lANE98y81oOcytp8yT1hX2Nxr02rWhsoSivj5Q/n79uSH2aN5iCKm3qCmWC9Rd3sc+7owX
fcGStqU8V91FUe/B4+yshiIKmqNjqumcGfGUc8JkhcUyDlGJ7q3QQm7TOgj626Tm8im5odEc2fw1
fd1PmSpK9JjmbB9Nne7+2A4UD9E7oruqSWZUOBFwR63q+e3UClC9l4aNFCVJ0s8NopqtbST2hV5L
Tt1BZN4MksfCeFFrIBA7FFsv0zxY7a7r7azwczwDX0kvgMLjPN468TTvdOWk2wSEA8MjE1qBzkLJ
cTPpqYsrR5vWRJyYGU6tKJJ97plDu2kx5xYBvszs81iQvW/pK+ArmsPW2RklXvTAo+j9DaGyKTeW
MuTTyEbmKDOyetwXIGMrn0Qhmu5bBiPSwrMKZnpoNR4Rb9QH80v3+rC6bomWJ6op2RMb2EaMSCqi
Nk7WTRRfQ0xZxWIw9qIgfpaNy4SxOOOJdAbFLf6nG16u44C2+ujGfuF5002jx3OSbNBF40LgvYEZ
gOCCryxPVOE9SlepPS5zcW+WNE6nfrKfImkRXOZEXfomIaN7FsZUYGwULsol2UW3UTstVyiszNtx
karZ6l2xKtZxj8a3Ep1suGFCaS0CT1OESM0cRbdO7xnWyeryZdfXTfWc0TN6ijwHW0HcwCRFpdy4
dfrFWGrFbYyKmgqvvKQHQMQe62hWcY01Jj8tserW+OmzXQFTgVqZPrBcijlj/ywhuR3cYTqCm3Ip
+zsjn5tT1Yj4ii7niwH5o/d1ZXhuoAaoG0+lmc4ywLTBF5rlKfdI2nSmOOhepDXB99t/jHu01lgy
2VoxAvdtJebpZumjiKENYcMKH6izDBdCsUo33mSTUTqvvjdvvWoui1ZrrV3OSmk2EAcoM7/+Airh
7IgSdy6Sg6RspxtZK0Iuy1szN9nbXFKjWfJPxDSx8dPUY11inDd0f5JlpHU+uiz9c7quFVT2WBxt
XZ93nVwS81I6nkgvu9mdwt3CbJkLG8KPxCoz8IDSsOaXYPvkghq7eUoPVpPVXgBBhPGNRAxkxmY3
rqNIoom///0UoCkTypMLSUCRIKX15KNhTfF7vh5g2Ayc2aYSNcTMaetGFHN9JEJKJFls8mJIZBHE
lCUvKR07XUY2HS2c3neLvhT6AQ0nenr0ClqHCG2kspaemHJMLjEgr9NxJMp8Zu4j2ZvHc38NCFsO
H/0x75a0uqBEYOU36NMgTnY9ikQff6wJxNd2hHfwItk1e0OuesiRjbpfwoLDa17YFyids/RJy+O6
9an9Spq5qHtY1eg0v3oN9+lmQssBIWTopOP3HYHUZq7DRWesBXmVH8uYb3LWq6w4V/NkJIc+47U3
jZYW0VbTyuY9a0hS2CwnWwVTxoy/YxM2qFAs5nkJ3xSeuu/aJiSY6Tp1quIixhohWx2fdZzi5qhN
c85oGaGL3ixLYWv7yIjxom8QBprdo00G4gaERZgI+1qilHK0NXxPnCF7+v4dNhTi213WqpThwwX0
wk3N3y598lXvhS7lYO2pBNET1q0WpE1sZz2nitu5TJjXdUQs/YQxKItC290lDK3cjjr+9VvyhdDZ
yynWMSeMef5iSYqcnPnznPvmMlNytcdOf1BFI+r7CXVOeCKzZ/mJZqIPgygqfWotjyUfU3kptrmT
hqiGktG8RmcRZuSJEWAOiotZS4cwxcfv9VPB9OnJsD4S5bvPaR0GiauhoYqx16xqXgbe3GkVa29U
xZOKzYkrJLsaRoHRwyLtoRSx8eZc3amELjZOsw61UvfNbLwP2Ac5EW2by3rX6dP7V9veChP8G375
hlD65v/+r4cy51+/Ja3993hs+6/lygf9n4A4NVcc2n/GWN3H8E0DQK6gGvv2J5jV+oN/09c8YTNr
BRbhK2PtB/oazEMdMzbQM4yQDkNL/g/OynDe2fxDiE+Scw64Kb8QCfor19R5B9aUUNngb7xy2P4N
zurNDJpX+ppAHQ48dUVqSfONITOPaWEmhQGEow6ZpeYwHXP6hIG9OxQkcpQRkm18msmp3mdjDkpC
k/emrbamyOm4JFPuI4d/NhCRQpNxPivc/kCV2xtjZGhxX1JFdsp7ILv63krG25IeTJcks//vF+j/
C6xN0xG/XZCfPkMY+07vXRG9r3/9r2VovTOBiDH6jbk/r0C/v6BqmuSPVsaftw73/o7K/AECyFIz
HcRdMADlq9v+72X4ujR1HRAE7iEgoP+CqvYGmf0KsvRcQzdxQa/jUN4yb42EeuQSuuZ26TxtP6Nn
gv3nbZAKfTNpAbbjg6xUiz5ifGmpzHlGrB+1pbqyQFNuy6U5Z8VgIoazdplmiUu7+/Dvl9h/74D7
nwucNB02/38+7/y++fTyqfx5hfETf60w9x2kCfh7YPkAOoJc/XuFee8MCSYSmYtOQc9xIRr/hZk0
31kcjJje+TOwypIV/tcKMyBCuxYnHQwA2H6e+W9WmFgPsr/t7+uvNnFzsMRgc+kMGX6DmZwpuGjR
Ik3kPqb2ZamH6Cptxq66GKpGxwxsym0pnWJXVUL6xaJ/WFwzuRjayfF8lOvhslGy3hKfGV4Qt4N1
C6Zp8hejaqgEjW0R+aJqm3tlDNQ/i5BqDyJnQEiR12YHulPWt2HQ4+NCKd0O4E35TkSLZ6CtJS+7
KL5IG/zp9E2WD66oKWijuWkdfMhkf25kHQT6Z45fAcoFGWaf5dsEyg0ayYEeOkNT+j9Mv/yZg7A+
Lqp5YFZMoLscCzz8n9CD/cIoaFIkc6v12Ykq2OiPg3zS4wp+5jBW3yc9/KsQ4//+7cUz/M/bC7bN
p7j5+vP24if+3l5EAa7jEEnwP/hi/t5e7jvB8W3D7rBMaTjrbLQftpeBSVjXTVfCMF+v97+2l/kO
Pbjj8B3DYoA58q+wmNaKovx5e1lITcG3C8glvNgbaHk5m4k+IybdVnlnvI8kUfrUCdrLC3Y4WuQT
BC5wT75H0va0ngj3jcCc0MbSvbA9SAVCX57DUfR+A+KEhJeY+KVsdQPUZbSMOZ5WigWjbUW7dtDo
15O+4MTRuxdhpvKx74EB0fufvA9pVriXKhfyqxZTBYUN59bHaTLpa0+pKy/HWYJBoERAepBHOx6M
STRdjuEHpzWW+x++w5vvD+BHhuevHotLt4PRB+7KHuWr+ZHg2WRqMezQNLbUixhs5FglZaehCuzW
qrcTRaUjaMAmgKGQ7///jfV2CIG5EnL+85Z6vP+vpxggU/Ffxzb7VHxpf9pc68/+tbnEO1u+DveB
fmPRe+UW+guRbL8DxCMcLiiuL1D3ROJ/bS72nWEx00KsEbRp/zh8wIFU+7opYYabcr0M/0V0xKv/
tLdcm3KEBy1FSO5DbtifF5HmmiY5IS5edAvki/N+dsPghwfzi3XKp/jtS6zr+AfSLPx0Bp6OvMQU
iUuzmvYx9HA5eH/YDm9vle+fBMwNA78lAeebU6LT1hHEuh5uQySqUAPPZTlvU9t70qgy//4TvZnX
ujJ1OIVg9AIQ0imXvN16Hqy1Wl9wALvDcBEZ3QW32CY19G0dzvu6WL0N0PlmtRfA2eJ8vupmcZiV
dVifrjfOe51c5/fv6e1p8PqWqI2vgCdSLs/6+SkbiTDATkzhlkrYHSWwQzQq8CL9hVq/2MZ9VNn0
h4Hhf3rJdW398MUKio5SR3ewzXX1vph52S72J6b9FPSetQT9/eT9Yardr5ar8cOnXNfaDy/Zuam0
m5pPWWWAuPToFIn08PsH+QZZ9f3L5brhoiGcpOD0ZiElzjyULtOs4ZmCE9WLj4UrDhqvxRV4KXOB
EhZGR5dQmypvCC7/9PqcFf/YL0wVMWxXN/EhvN2SjbB7M02bcCuHj+jfrpcuRxrP9LbCO6PYPs0q
PiU2HBAvO9S5+xi13Z9IaOti+fHGXReTI6QFSskwmQi2vsUfHrMXzrBxhhymbK521E8/mE1+rhxE
07r7WFTLtozVRu9HZGjWSRhmC6Y1Prmw+HsjDAr6CKusLWHjsRTOGW6BlcA36OlhYAqA3Zd/gJut
V90/3y/fGeZ42EDizVdGAb2QIir5ymYi3jahlqACwIE4Dr17rW0vqKNcFnr7+fdL5Vcnm6tDcaWa
YmFSehP3o4pnw424DKti/Ow1+U1VDgFEmLvfv8w/MfZ8HS6pNZAtwch4780hTfXVCJsuCbep/lCm
DNATLsbXxQqqrsQBaZ+SQZyYZrlD23lej5gEZow3g8edvfNYZLdVsewXOBOkANvJUbcSxmLe2ZtO
o9FnzZxH87RH5LfTmBIIyuC6UstWLrC1WXv6ZJ10Ywh4cQbxfQ8lfqr//RjEvCaC//jugHnpLgGj
zkj3N98dTCGcL53jbQvDe4ic/Machgtle5cSlXcWyi20dDiz1rBb4u44kavDdfzUtzAb8gSklcCf
GH+YJoaaiTBAoIi3+bpm+U0afM4Z8xmenkEDTxImY0BP9FA4wy5rLE5ItFlLcjc3rEu6tUuqBU7a
+60x700nO0wmEABr2apW7emtbGx3oFm+7HXmDIcmJ2vLhmjHz047BlNtHxqeqOKfR96IBLC+DvOP
tTNdRVZ7pJp1nqFnodW6m0dcNzbYgrDMgUODIE9VfvacIQhb2/fq5MPkKsyg9kbk5Q27/Iwp23da
caUwD3Qy+1DPHeQ6F/YmStF22tex9OcoOS0TbU0mKobLQtnaPBRzv7P15hMS61OcFDcDwG3Qumis
DPMSrvp+kNHeHvOLEg6Ag/Ry8epPtLQtH+THlTmybYX7BKELzWd3HdcgGqolfQDzwfDGAl0mHgQP
eIamoqBX3bXrasc+jb+4RYbradmXKg6yaiA2Nd/HCd+odJ+S9V6w8YjMXgCgSfZJYO9t6zJtUBpx
eKwHSSm/0e5EH0LjiWddzRiri0DU+DFk5a/G18qyv0xKHAADAy9dpoMDTxPvyrmhQp4vzr02jlA+
tV1TaOf1d8FR2aulvUaVd3KiMGi77DwN6pSPEN3wn+3BLDwwbisYVHSCTkxPKPZzbXkMLftS2iw8
bTla8XDZKRgHIjtXzPgpTO+cFPJQa97teuposb5XhnXpZtHepOlQJ/ZBwdYQfXQ3FujFoceA2h6n
z3OuMaBuWP+9qbSCa7Ptj0nm3ZM9P7ZZFEz4NjkwWSAj6oOk1vcVoKgcoGtutOCTpa+HEAKSiD72
uCvS5CRppYzOcGFhfzbaeVtBls8GG5jMsm2ZfIpI/xir/i5ELueis3P54koxoxsH41DnK0l5WykW
oTNimvOMl7bImVmKjys2m2PfitP6VaNw2sSSwMrVntCF4XcbA6NOD7oa/KxW+7bUdkJNuyECb0+f
PSiG/tiN6o7g+JTOiLmX8HUNdJKbTKhvSG73tRkGWUQ1wlT3MorgaHG7cLFK8wGKil8aeNShZSge
a7N+NWpVQ8YfWgBwIoeSxjoZ4PvbgDlyc/rDCfWrQ95jWpYNXdACG/zm8F2aWuKnN9H6uM2143a+
KqZ9b5t/uPb/OZqLQ95zLUGODcaQovnPd24SiqyqXc/bjl76LWIXN1JtVFbe0NbatoY4xTPglELG
YI76oNYKBu6o5/VO1e3wfTSwktopv5Nu996ZsnMI6Q4oz/b3V5Hxq8hgnZFBaOQSaL9lpHZWEoE1
BjCuGXQ3K3i5EEGWl9EWh8S0ThP/rXnGyZD954UxAMKe9hiWUxC6fxo0/2YG4/c4zfOYPLMGSoyy
fxOkmHY2ZlYmve08Yt3r3AdRLJ/7dN53eb6VDmI7q7soxvpT7HRwazgshBb8/nH8cm388BbeBN3T
wBiM1uEt2BZE/BprVFRWn5LWefj96/xqcTi6Qf0D7qnBGnmzCJGwxZrZWXh1x+xDpQv62RokYyax
Ld7rHqH0FzgORiuOodqKnufmWnjazuIU8sLmqOnDrvG8c9nEp7xn20b9H4aM/ips5v42TIY+s4LN
15XzQ8wIK6XJnAbbTF+C1pmHAEskzgItQPS7kdmwM5ow6DXvUVM40HKut98/o1/kf+tIF6RDtsDz
brx5RFrioHufQK/nxsdpnXsemi8xcRBYnD+kf7/Ie5iRaxko9oAFu9bbV6qEU6boA7Zmcsx7K5CJ
iRzQ3SJN2VuV4ET++PuPZq7p/tsgiZdcccgU4xx7rab/GJBnspkQk/CSqMyClIujx4/gUp5dA93G
gHLi4MFZ/3DNOuNF7XrLRaE8gnpnRcwkZUyuoNkGd0kMu3wxD/acHaTMzotnn1rkS22nnmEi7FDT
7vt8CGqGvSD42E78TD5hBCIKapS6RHdwprX3VOXa/ZSuELX22pjxn7reOU65/CL7hOvJj5V9Stv4
BJgyEE2CJQyJA7pazEgfZ7KqeXKe9Kw+N7zp9ee7adjNSRR0lXXouG3c0t5YLpgfwR03Rc9rNNbz
ekXbXwBKgdfR4bpUl1OC6rDvrsUcBowGQcMgToa+7F3S7HWXrAIIo22udU5MVPaHNVgax96HmfUM
NXRFgQZAK08qSr9hy0f64T6KfrqrveWmL6aV1jzsZEWIGLdHgzh4jbQQLeNPHLjdsgPjBoJI1+7c
lD65oYAVqhOKGIqH3QVu36v1/J4bcQrNj1BQ7xaGChLxXrSwxqqwmjZrKBIO2JIThXPvUkbFR6NX
e4SVfl2GT3pLCC7dM2UIKvI2QmL+bOn8tmIVeBD8iT5rol6nVEQ13nl2sJw30Wm0On99hkNXX+u0
9r158g3T268/R4Fzt96oCOUPw7ROvODfo3Y/1jEwQnEqkx724EMzzGR6tg/+jN5/THWeYTXpvEVW
dIuAYOtJ725xvKDpiJ+yDAnEvF8DGUxRT65gmIAEYNVq09ZTziN62XPoddcO40yGGHlQyoWf8J2y
1hSYVD3Nz7acruwcH1xyB+p8X7QfpWHTBs5v1pqRGxJWYU81Kus05sOxmqOTxS3UiWUbxekt6gpf
leNFQXJa2ultQcKaeEyY1xoeGz8cDQlBchXdr7WQdY3Iad5jY8OBz/HEGlyv2Nxrj7OTnud22Qs9
Z72OgSe6o+R07ULWJ4Ja8L/7JrL99btpYC/KXNJz0e6dkgekkXbG2cFGRmQ0RHLjA1v68fcnwj8v
P6Zi0kbxXseaMibxTerpGXrS89k9Hq12v+YDpugvFqLKdRkUiTjEqbp3AJvGYt63IWGg5f0hLf3H
gctboGiJjdu2mEasvyn/lHqtN7o1edAQVTBgB8pM/Gx2dpjhgfz+45Lpvj0A12KMXDt5Lrkwx+DP
B6BReBqcIYX4y8a4xjyDTTSvOP02unP0ZWsthPGtSG81Gzs753BSG2A7po91Hd1VMzZQKrCnsNLO
QwQLF1OVNo2fJZNG3ElJH8X+heJsMBKupnkgUseNcU7S+DQsDBTo3DXMWR8uSRoy1z2K74MxkxTA
eHDNcT8CjV+LXYskCptg88lqBoaD8A/vygGK7QVA51PpMGcjtYBaUD9y4jvyj7uWrZM345UnWVHz
GG4ihngsbk3wP4vLEm3oNo4ksiZn8RkJ8j5xFxhRcrkqjPkK8C8ZaMYZZZkMx5kKTsElP4uGTkQX
PRcQwrS0vOkaxrogfAsYRQKPhfMSVCRnLGsVxu1shneNEd7jENkUoxZwDr9++g6fA6aee43LFnps
dNebiokRMOOF6D5rTfR1nqS1SV3rIIvqxpU98J3pSqMU0SrtLk1SudWG8L7EM2ngr9moWjvnqXrf
WWSEZI7FgEkzrIeAk+Ck4hxCc3IK3eKms0nqbK6riGTNLMiBy2Gn6mGdgqXugHNjp9mBdwjKzj1r
pnef8pqUzG4ZULXTmS5Z69bJ9PRLl3wa+Xyw7gvIH0zUxTNvzFuW2Wkm2UebdTDIM3qb6cxVdILQ
jYdK3a3HrFM5jwZuJafrffgQzUZUyEjXX+4lh3jKUmTgMfORyGbr7NCZXIpLc5Atf9C30GLd7t6s
7PUKhgJueV8caFXb3rWPBur6DYhy+q5oJzZFmfrK/dZnTrVpGWfJILPolGnpIW0nQMrz/2bvvJrb
SNI1/Vcm9r4U5c3F7gVQAL0BjUTppoKUyKos792v3ycpaRoA2cTqnJjYnXM2JqInuiWyXOaXn3mN
b7Vww6UxQ+Leirq7NNJ0YxNbkEo9l4V3TFCeKaRKtX2Kasg2SqYAaVTm6RSfiE3bOp/ReLhpdPem
IjivQPYSsNzsOmykBrZ5HAH3W44Opjt1B8U285GXWip2siqDcCUpmF1hLbthWLkltXWhrPLSOVGp
kxde982G1C/z7VRD080mZgKODM4gXqB1qJ+mjn3XNGQn1Yy0oDNai8Jx8mWMng1ne/zVw9IBzbTM
7xiRnMmTvs7DA7nzO5EDu3RyZqaRZE/7vfqW9hZSYqrju95AdsTL5OC15RY08/OE7sTHoert5bAI
pEXNhqbxSaW0G6hUYUcjmkQUSGl3JvOTiKrZzfNHudLLcThwuXcOAjDqngsfnSGgxHTtXm9CDx/k
w+D4BUE/pcDG47hHuEE9omezFFqCoFd0O7jJuYiyYwHtCQ/yzesz/wtG7P8ZrJ+8ne9brue/bs//
v+hUrlucQ38/JASMiut69OGkkF/w16RQwqFU1wZLJCF7HKi/J4X4Vup8SbrxVLvgpfjKf00KmUBR
Aht0UH4BYH6P4d1PmI5orArOS+bDrI0/mBS+Oe7pT9gmcBmma8yYXuu/rfoOVbgaGXxq3casy6U5
jM0yb1AAmkn9ppet13T9drT9Xl2NOhHemjTmNR5id1GrTTqnfUPDG45Gh2ROGK9sCIsrL2o+f3wl
XXYJ9kcHLjNWPGJNsGgSWrRdWY0zrIBA8FjzgO674Z31LrY9uBdok5mss7pGrLTvT2wsW/1gKB8m
ZyT/Va8jERaogLxwhkPJpompgFoMACAHcFAwcdOXPQDsVRT7H9/wm/gi20S2Se2pM/THUmX3ftFY
zKxhkGX2BKNkbhAsMIYCk+RhfhWamXxmuuaBKPPaS9l5S6A3WWEmlTWIvDfWOCmGSWk3ZdSfsUvh
WRUbzuOXFA1azqL6YpBC0xnWhheRtCgYDW1lTrZ30SOPmIPy86sSrKdwN5HZwvlVMWlrSLLC6qLs
P49KgluCho4Xg10Q8zPq5FaG/ZYbet8mC4nspCxu0V7YjECmVq0Jg2mKZoy+bDdaoaxxlFjolgWZ
Eyy0MkDutMaOB2UlKIdl+qVBaMoYe3FgEvlO4NUxRuNDvI7hQaDtfgi6uCGqJK2HWjGspdoBQgXf
6EeeZgKjLNOhFRM+ZG1rU30G52rgoZHfRgvSR/vo4yXxtilncyvsE8oBbomzZ/dWJlzxzKzHqUv1
pOjYAHlyKsdpAcsO89EqlrpbCHkJ3U+Qg2FmgSLKZKLAYFVfgF7VB1pBbyLF7u3s5+qe2RVO0sMp
85SSzp9RhX5v1EDdus80ow/1AWWZsbc0TdYlhztdJw803+7DCyjuptF7uHxWASj2oaWcLO1Dx/rr
Obp/GQuAq+GgdaYRBXcvk0nTLU308lyXYk5j+81Ay2npIF4DQ6pHowNPSETRT8sIjblAo9nilJTK
6N9G1nFjp5Lz4TSUnBnjeZ0kKO2P89z5YeRds+i9iy7Vgot5UMm90O0NIDeuykIcKSYWndFEzuj1
l8aMwkkVefe1pV11iMudlXZa+WhX40kbRjFysegGlkOMdVfWXpLqumgknFQhGVoQFbWfKc5R7kbZ
CvhUDa04eFTU+EeSD19D5O7OocchLMXszx1V7FmQZl0k4r4XxbzAHxdJf0SJUJKhS4NONCxhlDUO
RJp317KF+A+TZ4Q+eN277zkaoYehoun5TgrLlJ5FEYeoCOZWAXlZuYv6qDjT1Mhe2xOkQif0cSQa
/dRylz0/dqCn+KbTx0om4DlyrEyBKI/d7cPB8cqudQNae06NXabRDPYiU6Fm4DeKxEqDGFkZteqB
Yvfdi7oQqBBZVIH+7F1UBZFGkOCieXjdo4uxDlGMXph1dTGL2lm4CRqBYfz1QAx5cw7yqEBxAD2Y
+LnCot991BztIxNle453qztpyKVXLkSoo553WvRQkJWm+ybtQhZ94dC/S8RZRjPPbZTowONrbw5/
eSemQSZkWNiGOXvRLGituSixTPRRZqDlBVF2GUCGxS1xyJZqBcsMXQNnWYVjfRrUMZqmTeuudEfB
hGgYT+HBg/gBkIcg9vHHL+l11rMfBFiXEC5cXM3U10H9Vg6EHFYYymzc97Kv8GfTqxRrXrxarcFe
075F6NJDVAjZ2RNmqHg7Txdmh4Blbwn8OTKr9RMkWTQNXflJp6QssBBqMoMitZHqqcYNkzasNFCh
OMJ9h99G8wXlGhveaof7Soxa/eCuaLx+HfG9xlSyRHD20YbwR8Od1cHYJ8EmxxukMpgS5lRuMIBa
JFYkgewR2BCek/O0bgptPnfCq8pBf0HJaNShuHKmqFXnY+kIeoIXHYYjYnpT5WB8KOdtVbrBgPIA
0OS9kwKOsiWjKmmepKJs7y8rqsq8C9CaGdBl9Y1OoRRmbtOKe6Hr9c/Q8i+oUv6NcfYyH/z7guT2
URKLPov8O1SOfwBb/EcbPf/jqH7OH3+I/LnZATHKX/W7NNE+Me3AHINGM5vSkCSk36WJBmdIBcrt
AeumFSirlt+lifHJoGyh8MCBTo42twHClmuQyJKw/KKM/EFlou+nACCDGTsxMjVlimrtnxmBp9TQ
3ZoE81LUAqCvySmp7fUNyj4w/bF8aBL93kwM43M8eXCE9aFxia1pc6+2FdZSOqxwdJoD1EVqbK31
wIof4sxBJAhn03OE0qWfg6KHdww/bD8bjO52aotsWsHAx5O20Q8kl2/mfRLrrEPrQv6SQhC9jN2N
ITzFcUzmpv4gmsYPQT9fmyVCcjENyqU14SATNEwZGw8avToV6YVRN+amc8vkaE5LNP5QalqOsYZ0
FtJfyDcjtB5p94kdIg87I3PR5nVzIDruVybcM+UhaRh8VYRk1b0WrVtrqgXjC7VpI8vW7TCPq3DI
Pg/QEpYiq1BDQDXo0GEhf+l2RJYX5XRmGOeZsIj2s3A+kocAlx77Xh/r90k8fS7BLC20TseNwTGv
dLtGcdBQ6fHaDtLIXe4dyHbfgEHlLTANhwPFIgSDtvetnKocJqfnFspcmjsbGG8jVZg/wMfslqkV
ORdqA302Qm3pSFNiZZVMCMqhXwkKliTmLBL4/Bpl8r3MBmURSwmjrT3+TjWts3H3X5LEj1nga+S5
tT89ntHNzzqMkH3P+AyEpcNACZEsJkMaHkbdoqrRckOrGpvrWR1P9cw+T40f0LIWMQqWSWDhu3ek
wL5L+de5g5KNXKfhfZ1cmKXml3J0FghYILZ7W3fmgQxs/4Tg5ZLAgXBHBIDx8v6tV1GMuIBux0yS
EWiaxzrzC6xMl55kTPfQtE4+flfa21hiGyxfSRSj10LTZXfnuVbPtAshb99ESnM9uOmZOpXxETJL
2QpGfHChd8ZT18Zo8aUFPdFklrU3ut6N1mGI1Ng28sN9euC23r4G7grwCdBel4aOtXdQdp5bp2rH
XXk1Iv9oLepLdNjqY2Js4UOYb/zX1/BHZ+V/C9qjzvf9+/MSu92keT0nl4/olDTvgv3lr/h1Tjqc
k5DRZDUqAwF8sH+ek47+yXR1uI4M9yURUfYTfp2TOmw0WTJ7sv/0eob+86DkjzDw4hyQvJefJJs/
OCj344DlOZapOSC9aOW55PC7a3tCBg7TGsAB+pC0nyd8r5B1KgrflmrwTSte+jpGzFkrHrde2jsB
SK7O7SD9el2yAJUIyZh6vz8xT04+lIoKlNhUkddqjPomxuRwKdS86w8EjP39K6+FfB+9MXiBlE/y
HWyl6LzKru/7CWSES9rqZiJcN7Y+/9wffwtb5Tu+eSLMdPEHI/eB1bF31jWon2Q2apVr23WyVdtk
w9oJtOS4ia38FIFuBIOAFejmUd0M2cnHb3P/nOUJgdVbJuWh5H07e1/RGjq0ilOuPUL9XjmReV4r
80WhdgKcv0B/rDSLAyfIOx8Q9BsRmJREh7O397gGzk6IcKThGmUQgU2t5MK60gyosqIDJcE7bxb8
kAMzioezaQHsfT8vgvWI8NxKaUpxjQ2bCmQwF3g4OsmZ0kzfrEQ9c2dwF2lrewee8030l++WzEU+
pcmJ88r03Fo9toKEnqJYQGngACyjkgG6OlUGysSRe5wNuPcink4NLpG1Ip6Nhd72CNq7w8KY8Wrg
PEFGRFgH3sl7r58MhxYs6xpikqzdt+5q1qyoKQoGmCbqPmu7mpFg8rRyEYrukI/ye28AHDbtXss0
5Uxpb/9oFYYUqSmidR96xRlKdtZTVLjpt7yvrPuqV3tQH8OyROwCqO85Ao30nzvkpEQ1Vuu5b+dN
ogUIDn685t9oCfBhPM+jCAFnYDCB2F/0mVqGoIIIXaPRCWzZHKlPBGXWFzgy4tnjpu5dGk4aAuyz
ESLJO0XLLAimS68wBoRjBuVLZ4/81KQhF9aYNo2sPC+rcx1bPfzXHYYNWeg3tWueC+TIsmQ0llEU
gTFVRuAcsT1Yt8HYUuR//GivwLTd6EhuJnnuHiwCGrhyR2x93cQpIlAufN06cpK1hbDomePFqBg3
hToi5FZEOIQGhb3APH4cfcNE5Jf0sceXDjlGNLvGaLrIRgUMUEkT+EuWNQB0oQOApNUMlFg/vt83
WDSaH5IUAmmaUwzkyd4KGasAV2tUfVZzESB1XMddtSxyMJ6ZheBYjB7fDQhmrSD45t3FHJvudax3
A0JqU4CvnCYh2w6Sjgb3rzM/H5KmZZ6U8h9a3cPFeNSVXkVRM7wti3m4FpUabeogDLCoKUbnTESJ
dS1GL71B8WUZpvk6FKrb+kHXmkcV+pun8LesG2Hjg0HvnT54oTGToQ6Z7xPDMe9j1fC+t2bLtLur
/7QdbUFAs1SoQJQCTEv2UalGj0lUaMBECECL36flpNJwrawD58/bU05eRQJiwA65jP921ww4AUSc
PWkEHrqNP+jTc1Ha7oFoKH/J7sLkIjCRiIWU6uSeuxdRikrMlTUEK22QImPx7DzUupEtwjBPUb0D
XdXhWbqc6lw/cMS9c2V4LiQDlHWcAe5eMzIGxzYJHX/s3jLihPZ3glhngsFrjQA6WLIhrKPPqJs5
B55YMi73H1nCOtFZk+BmWn27j1xHtlAi5HxWyLdhym6MbvDZ6OvmUUe7FtJCjZFTpqkK/uhDliBA
quLnOGYlAIlYLxvpa1ieR4k6/cCb9xzgWuPrAVFjkeRpfRfosXIGMt64m5UQtV07z6MbRJGy73aq
mFdG6cXXY5cERx/v2LdH6s/A6SAIY8jFuftQY2lUU1kyAIpKDzrMgLlEaVU3SEYR4J2xW7ueeeka
Oh4Bypj8h14pGw6cGG0+itDdqyezaSqmWuMPmpTdUVujrIeZHTLxCBIdxUnVX1FWFosS8BNGnswo
wPgm6zlVjWtsYKdVlbufEwdtqDEKZqqyeVxAZM+Py8K0V14zVMhuYVxfquVzaAC4wcf0EfXP4LLV
GcR8/CbfgJzZ3ewGYjV4ElAl+5I24ThqPULCzqoKdedmJpwsAhPL5AhmeotJcq0vET3wTkQbmAwl
Ku8EvbDiOqib8PN/4FYMIjH9FrjxpmPsvtcxT/HwTQr2SI0LXKkisYEcJlqPRtecuLOmXDnRLO0K
w4zyvAYTMjnnmlG3NwduROdCe2FCpsAoEclGzJvl5fE106GJuJGqPs87/QSmmXoCa06ck6Exe6R/
iFNHCKJSMY+NskE9LgY9WgrdOrDY3lnpgCCIVIxjyZfcvbAY4USVKSR2q6opjHsQve6FzU49a7S8
8lGUdGA5aY+eaKcz/ASqA52gd4KywRchWtJrgT25FzyKKmiduOLqoxcEF0GD3KWRmfXPNfhHpfl/
eT0LKeLz92X5zzb2efddPO50rOVP/e5Yq5/o4JCqwFQxiQcq2+OvjrUKf4lto9N/hjjCd/rdsTbp
c6ObJfNsTleYpP+sxDXjk0Tgs9tUQCKuybX+oBJ/o2nh6bSqwRbSH6erhdPl7u6tJ6vFr6zhHJ2M
Nc4+wOhweyrXahGdetVofc9sq7odIq89T7V6kEKCcPSSqTgTlpM/g8cAWuEgMbjJ5wpEMia982Pr
hggoD0MOEBURP0zHqgobliDqrnB3Ojcyz7xOAEw+5oEQ1+EUzDeKEJgeuUxiLpoJgz1wi/TOG8Mu
5iVikeo6U/oJ70qr6j+jDcgMCOeApZoGuEoCaHz9iv9/aW8rZ0kw06GlfSba9mff6fIZWsHOIpc/
/3uR658s0H/I+cPUlhIgLNffi1z/BB5QoyFOB0JlZMkC+73IUXlDJYDmCD9BQiCzq9+IMefTq9iL
hHeZEMCRjfuDRf6maKPLxDyA4RCaTUAijb22QczgRBNuiJqb0sYXdmEmN0ZuYIuWOaF+HY8Jdnou
C94qhBZKA210ZcmbqO8GZ8oZ5CjtiNHyoH0vukis1RFtRBRHc0DXhTVd6q1WoyWtz1VG7ZEpZ+lY
fnPDfnxCtsEukWPHZRLEXf3MTux+rtW/7QC9g/+BIg/8h0G1w+t19vIazy5CLx9G6MGWLR4p/bWX
UZOocR26LUbcDDwXXq6dKMy6bz03o3D0wG88IA91IkU/fmHk/2jz/Ldo2aos5b/fQNfdc90W/7ih
Xbu7bfip39vG+kR/x2DcTZeD/5Mp6e9t43xCcgWcGVR7eWhsdWk19xN/1TLZTqB/mEpw2Py1bUDi
Se0kSWH/U8G6N+NMKh65+QyEkwzmEPtqBrnowz6Nm2xVBDadqLkbfDxWQcVBShdIHSOzUJGcnk66
c+uq3a1Ap3ZVwsw8TVMyvsS0xTGm1hhXtC6k6lhxz+00epqKujuNospDSrs607DLXgil965CXVNP
KyxgDzQKZKduOy8k1WcoRgyRyk1Uc3vJ2FCamgg0wdgETxlcORhSZIG4tjK1WSpVj89grA2LrW99
/fO3b8sJ7NdvCFfARdE4TyniGEbubcrQUpD1nvJwFZS4iBpe+qI7+TcP868D25/IuvdwuxeSD7/V
tOm8cRZuAPGFlty3OoZXzw6/+/hh3rsGT4Mql1xdDFd3r9F2WHpGrYBfXyouPO5m8JW2Lg98pjc1
De+MkT69PoYMmEDsE5ztqFSLGVCJX7sdoJs0PSsy70sgrCOvqx/6uruvGw1hhFZbx7O2ydzx+uPn
lB9ld6FwAwAHbPpJjgHIYPc57aLXvDIWChpExTlDteRibtHNSphPwswaDjZ55e97cz0qFVJA2m1v
ZorCmg0cQoLAj7oK89gKbe0shD4UomePPdVV7lkNTvTmxuril96ubj9+XNAtb2/A82zIU2xxBIT2
Z4xGjjTFjIUNNJjylFL8MlVmfWXa8UvYlTRQbYs8a8iPwHQai9pJn7DWfIFTdl7q0sI9Kxs/mXAM
KfCqWBtAYa87072shLXJnOzcVezLOU5eVBQjcEFJ/GJKQcwOTHwLTAQXuBAEp7DcsNvUaCIDOf/R
p5ANa5V/4KS1mY1XWXVxa2nVtySw7xrX3BS1tXFVroyV1D1amSlo3fgJlkwDuaNufHm1oYW2Lm+D
bKVZhLlzx3TJWJSjtjG78Cmg5wNnRP3qTjG2b/KPrES3blUaJCtbWo2kkSs5NKOO+D6XSpscpPmk
Jz6ePvPGrAvXF9J7t+yzcxHrm7hBd+n1yfTYvJj6ajozKxnzhJKscgU0mOpUyYVImocEoo2xwD5l
xsQ0W2I3DC+waHWU4+zLygDxhBXFV6rC/EsLgArL7AYEgcabwzkCCg8W5DwRtaseFDHmUdmTnTqX
Y+9eWsxGYOsU80WadN56slxMa23G62k8X7hwcqEGAlqzjFCsc5H3uKU5l/hnMTwAjLIYFWdczI6x
wUvnKZmMzzrYJ99zmocgi9JV5nALmsine/ldAyc/x04SD+gxja46D92EGNfSrgSNaRUg0PsSkruJ
79nCbGYPd0de8utrHM0mRr2+cv2olT4yoYE/bMFLmIzCW+cQ7I6mSPWWrnAuUfLHKLRGF6aabBeM
I3b3ucA+IWmpUCi7F6E36Cuwf/N6aAxaYIW1KVLbQgeLpQABzjobeA2Rjbx9nXClGMbeBS1cXNgV
I/GtpNKXQca/BjlHXFWlLy7Yej1yTl7vPQ2d/EjNnZM8w8y0GOfHoddf7EC5q8auXEcx21Wdeci+
il7sCTuNJMTVM2wmb0lG2j93UFVXLpZ3qG+mm8wWxZFbjPpKwEpaJZ7AojVosKXLVfqadoLXFUbs
KW0MX2t4Tx7ofnhJ+QQFlS3o5O3DbLEAFEu8YIuWHxVT/dCOTrIaMW4kT00xM8j4mDkqgRCMRLnE
GnfDjEaXkpaYyEF5wgU7P5ebRu35xUPHX8IYCAYd272LkhriIShHnE2ahRkF/Gqm/rAOkxerZ5Ol
+DKL2r7E7v4C+6GrSvXusg7j2GRskovKYMHPxO0jEeg4rQ3mZg56b1k1GLjQX73Mc+i+OXavC7hJ
AIONTRqzkVApeTI8XsxUaFwjqB8svTg3lRIHRN7U5IgvToMrkDrwwTSgRUsdJ4C7GAmQi8iJpoUp
dVKsXm5RZ/7eU24vR9e9U+cZp8VMuaP4hZjIfzHC4qVt0qc8ZMtSst81kaasZPCFoZaA4axBXOmb
GhXQU6xY8HWQC18FtYxTr2Rowyto9QEqQaHkC8MkZMxOPaIN346ndGBdP7MhBswhxqPIYkeXRtvN
KE6HfE6n4dNYDTep4sB+oc7c05C6bNEyfbIoeJcWZrQltlAoIFUVOpF4v33P5ugE/RuBWxE7vonr
h9qJnnqje6iz+iEt5LsHNLZ0bEw6Iod1gqGVsSjc6CUV1bx+3ac0Oe9wiYMkE7sCt9zOW9YFdvOl
27MrQov31rNI3F65GyecakMF93U8oNZuMSU3vRnjt+ME9L/VIJ6OUi94VgdeLVMwJqQmPxWo+gZn
Cjk7qYJH5s/jwpJpX+DJ0FjhmWs4BUYJSWZpRyCYqxXohOFKa/mWc9iN165BEIwHLVnVjKdOzDxk
VoJgLNTMtpEcAl05DgUs6rRWHqcxjK4NN9OX2J8Wx51OwEff/sEWucm2gZ52bgZNudbCWb/RZhHI
BT3VZ/jdEWkNXP+gPirSLgevZBTzOuU4M7ll9EJgYqsTNzH1RPrM2OA3SlwcEQpvkxJuaiDi5kud
RtFVQsNxZdXWIwPDxMfvhQmI17i+Hhkqto+YOwAuKNcBjKGvmuKibJWDxFVS07V8bICfoKcmN0JV
HhGugcMpYvn9YhXse1DOCvY7mr7qh8r8gZFPcQw6Cz/lkM3SpwwD8zBMV5hyN36ANPnaYST6MMTp
E2SA81IGp7JgBRsc2LgtxZxU9cPrsUg6uZH9YfQL4nLZqPJcTIL6LJPJRuZaYPtZh7nDNigJGMbc
80BM1M5MrIaWTTNcWX0rvhU5Efw1RiTCvlSbMr9V8hhx9DI4LcNIW7SFjpNOG8ozJb1L+wL0ow1M
Xsbjce70ZVKIl67Ur0uju8AE4bsZpV9zZuvJhC/sPJMlNGNEbpFnHjxbVV/Wgg2nE+LWnQgZpqmp
vbBEgr1Okk1nY6XClR8RWsAisPYLFRYOmw6dgP42bvpsjbEkzgmjNV7rEHyXgObHUyTkOBWT9sHN
5WPqKsPOkf2YJtWM0Y53N5XRkwh5f0ktXhAjQ9KokptWJhiv6UKu1Q+TnTxVMW/TFY2xQp3rEOxB
Vii7iaIHpA/xWdWmKkRifzcxNTJKPZz40BBxiVWISdwBx+TYJlEbBK3+WcCaha0nlh9niO+QTWgq
MD1EFQ1xTm0/QcSwqOkaLVR8COdXEYbpbYvUgdlvgiSVLC/0tcJcwEOoU+ZLxYWN7aTmVA+xGUH7
zOFimZzns2mQsmHKpdbVKgcqgFzubTgASA8p3MCZNydBq3633Bbnr0D5QrV7a5W4aGluuaYHeRph
Eq813Y9YT4+1kHmfzEP7NHgp67hdojF9aof4rKdpj2yD0ian2cRezgMCt4Ha1CBz90GwaeSas2IT
SXWiTmxMyipLiZBNm1xNLhQWiJScm8B7yRpTjy05wDMZ3Im+TpkAUS/RuusU/YAO9ZsCFewOItTk
Kw4Y0jcqh0XplGAeXcW3dZKQPs1I0jT7ZHbCl7gkenKwvnz8YZ03K4pLAlSGxwk2zDT3kcpgB/MW
mpLi5/JN8XHMEzBG88aIkMpqmvlr5zonlYTrZql51AfupUwn9ZmAnnm9vmxbCgBt5syVOZM6kALJ
r1yTDExG8jSCIKC5RtWWu5jM9n6DCdhJoacvVVk/GCWZTjdT18TGBo05b4GPIHpqAodreezrOKmt
+tbc6Capo0w38aq9zDOS8EZldwqdQwKxB7QXerUla6Noec3p+rr0lrPu3kEHucPpJsGcp1aOtYGv
3eTWZTnzNymkHkAkN3cFvXFazEOcI17BmYxI8Xj682Sk5goHDoZhUpXVCK4BV74G5pg+lATWjLM4
1TkVsNZTZGLX+JQqT509JL5MtwxRPST2jPOU0wSnYWzNP3V4/qjF9p9hMG8TmP/Xv5FbCW2vrXUu
Cde/GtrSbuV//o+LIm+b57p+bLc7bq8/9Lvjpn9i1gGXB+wOnCbY+H913PRPdOGgKEtBXXhfFjO9
341qG9YzFEv8SGBZ0sj+q+Fmo4GM1q38j8BiUd7/kz71GwSOlDllNwLbpCsA5FeOFbeaOb07NPiA
JaPf2UZzH/fl/DVKEHkzUwzjM3PQTgdlMDZZZRfPFDf2tVBmDjEjVjhzh+6rHSb6WSKS7kxnyMjG
09MbQG5p/LO79Ufr77/66E+T4MK/b+9ePNYtbk9V97y71vih32uNyR9NFf4Hiu/VdeSvtQaaFpSt
FLSFXY94Np2o32sNhj0CM0xSaIJx5LNAfzd3zU+GJwEwEnmGBivt2j+YibyOoLdzCo92s+bAF2Bq
Q29P3etQphiXF8iz5n6UVyMSGo4THMdTPqJQM03zHUBD88ToEmc9DkiPRmE3fLGxo3vO7Ch4LBXn
uDOnPvf1MvayhTnq1RfNUI5yPC+v+2RUbs22cc8RxvfuRGxUS4fc9KjTB88fkzL/VnUNErK4bz03
pbUJQ6fCPN0A1DeC7zuLez3CZYr2UISOztIuakc2KejsuHURLKhw8e6k5aH9sLPOeoAhUF/LohUl
/rG5DUsdy9uxzSzySIHxeqzkBGurTF8mhv7Vopo0FFKpFNTPml4ZP2bYGz32Y1a8Qd4MUqNR4i2m
k8EXSx10Q4+Kk5stUtx4i7XRNy4u6toEsCqcH2wbOJjqpsVFUan9tyCrHNA5AwojWNU5625yOKaS
tolOCi/Rf6RFHx5VCRltp16XTJTubSr7H4aY28+GUiQZFoWqeuzoOT2Tuax1Py3JW/oxrrAGjlNw
FAq6WG4fpelyGrsBU+hEfN9aydc/F8F281r2c3eXBs1yuWpVGpNMmuWfb4WhHKNmWX3lvmU3ns+c
Vz1RJ8X1X6/yR0Hkv8OcCLOKrdf/5tC6ZI3vhBD513+FEE6iT5B+EVdg/kKyJjfxrwGR/CM0ZCCH
MGFhI28ZYihMiBjzAcujakC7n1Tvn0FE0fCpYXhEMaASXIg9f+Rp9CqKvLVUoLpzZzoIBxr28lDd
O7FmK3VIlJXyXlVKVFr7SJVKY2hMpWhHITo0O9VlKyCRY6U7Jfmi622alrVOCwClKUTyBCsbVtYc
ng+1F/YLvc+GH1MC9IlSuLyP1ApkH7bvzUXZqNHTLG3r/3wd/h8eZuVzftvWz8/txWO57xMn1/3/
Y6owUp/770+wo+4x21548m//XHekSCwgkJYQfF5HjHzVn8tO/onNVPAnV3LbJ8L4JFmPEmsKdwRX
N37Z73NLem8hX+/Z/Bk4E5Cof3Bu7XkcMRuCvoH/krw5sAH85t3gFKoculhFZFeDVbZ3Lq3H46A2
4ietr1FuRi0+/yKQOvCOOZjTk2Gm0eQUo4H8aBxbLZX7VB8L/UJMUTGuqjYJbzLPU25AA4irGEvZ
LxM2s3ea1QTf0PAzVkUJw76rkkutwOZ9jZ8JvMfEvA+VsTvD7EG5UThDfDEG4z26XzEKBaORnEe1
U30P1HHtMj7aiDFJqoVem70DGaMvIiQvZvc001GyWRetEi7EMFTIDpJJ/OtytX+z5Q1A6qP1ffyI
6NH2An/9+78iKwQp3iWJD8kUwBTKil9x1TE/EVuY/klyC/YmW3FVV7FJAeEIdcdg8YEJ/muNuxgN
wUZm+WtwBBEL+pM1LoPmVlAFLUaiR+IIwUV6P7wKE2ydv7NbG8rgRg6qnowd8VpmaiAS1zspJoGU
X6h7xYXT98ozjYH2Ct2b8JC4D8//zh0AKjG5GfQfZMdi6w70uEpwFoFFintPsq4rVATMKNdWehIc
oJTs5xryWeFigRvS4d+/ITBZVa0EmTrYyInjuKyWs0VCivPX1pd/J6N5+0a5jpxzgpwAMSttcbaf
J3JTtdA701xhzqJe1cXE6L8qihCYj9qq5lrP0va4qnLl0h4760s/yublx7cgX9nuR4U6AqkC4gy5
O1Xe7i14Tl45cYwi0lRXzYqGj32RTgHpcNpkR6Nt5UtDDZTjjy8KcePNZeFo0V1ipK3yPfctGzw9
C6pUra2Vmpco3heRiHAVNFNEWedIL72VN2p1eNLWGr6VkVflAIlVawI4RM/5KmwV876c1WFaIMBh
nef0yMhsaaE8JqLF0D0twlAsyPINunUzGlVlPCcT0pO5bkmY0ZgsBHBp1B0BQ3gLCbRvj9AwMe9U
t8iw4LFGHeaIEwvzR4wgIWJLyNAPa3rawX1kiPiBjxXfMIIxn7A2xkJmohpvj7NYw//drjz7Jpw8
8Y1JimVvWitKM/j1I40/z5qq+NjtFPtraE0BPT9seLv7xJzSI7OI537t5onGMMlmCr9Q26z/4gyR
yFfaaHrlZdCl+m2IWV6znIQT38+YQmtHnpma5sIGDokaSQ13Z4VlUfdoV7H23QgtFYFcSPmwlcTI
SHH0bMmRVZFeojbQGCFrvXPhdvDekYvitTMGjgK8b+PWQiHWTWlTZSwKY53HSln4tP2Vyu/bsUML
sW31cpEVQxX5bVGGJ3lNhoXga2YwFHasbC1cVK99s5tIq9Kgsy7dSIx3IY0Bb6Fl8+wtRpKyc8RL
BBkVeLjvWTpayZJpRI0lsNBMf4ZvjKtEEmjo9sxo3thslO6I9tmzAtHrdk70WMhihH6q3mTZS+UJ
M2KaNI4CLlrSX+d1/1TEYqoWcP3NblGD6KRd644chm3AbFtptONaGTgHAxNX8rR1onMPNbeHOuyj
56EWWbOAeQ5c23Fn4wH/+OqobNL2yDEV9ywDO96fxYpnfq1KJb3m5EVyTDS6eZp3njMvnBGx93H0
3IARguZtevLW2rcFxtwLbQz1dUgLGOq27jSroJ2wLxjQBZsRjTaHy1EDiLE0szHXfK/oBPJfuhJ9
LpM+2pRpkiorYZZed4wmDiOSVMrNurE7xp8zXA9JbkPhJPZp10VAnsq5MvPT0YyD+dxLRqQlSz3z
boTjMdaLFCxDlkWD5UAz1kq/1CfXqvwuyA3Asp2CbUYTFXZxDBspfDL7yTYXOW2cEgxt6drLlubo
ovKK+HuJAni2NNpZzbAc6VsKVjl+vAIY0QZSbjtvVwxmi8vYzFtsDTOgtlM3FV/ddta/hy2qyoux
UoLNVMTuVZTE5N2aVYb3VeewxhnHNc8OplLXHt6SKiSnJt5MQmvDFdaJ6f9m7zyaJTfONf1XFLOH
At4sZlMGOKZPe0P2BtGO8B4J9+vnybqkdApVKszhjVnciJE2lEh2FoA0X77fa9qDnhRp57uWYn02
FbX42upT+YdHk9TdeU0+fO0WN/yuRSoi29jTaAtZY2k3OxxyC/WuhgAXvhnydlZ3wCWJsVedSAgc
qapJ27GX54Rcq9MY7doqY51oTuq9tQkk7w/6UGpfaNwbOMKUAgvQqIB2sO+SUn+t9qmR7cgf0Ahn
F3PPXzeKOh1iXfBhUHVoup+oVW0e9BGkkJg9b/m9wWiXHmHel9+sqJpoNMV9lfplISabjUzRDb8a
dAVZR+pyK09cI8bqTbQzZgCwMRRCxZc8QjrTpR38hIJ2ku3WYxGIwajjnTKqGMlh0pGrwVJPpJ33
rB2ERBpCsZ2nlTHbgJpgXGwP7vRtEq3iHLLKqdWjOtU8We8YCvZTRF9ExHm0xniYhpEsKNg7mUXC
d2qUhzFzy29uZBZvF2YvOTNNrNMBaavljT0r5HPm7hD+8ESdmj7LTfyeR4r6sVGsnLQuigB1N1kO
beqWApsGWVprMgRZbd29Xs6Gg+a/zYiFAEn/WFR0le/KykjbQ4nZcPUw4lBFzz1r7U8CgiIdR7XE
9S20u0zbONW0NXGKI42QIxKxNElex3P0/CzVbFckFM0kq4tRifZmBzT73YyHjj1uyTz7kWN40ulf
QPE7TJrawWlYdMXyGzaCLQKuBMqeH+zAv9iVcxOHwc/9Zk0vdCv2Q1Hm1lFphPUu795VWkgSEhyF
9/jzF/vbJ/q10bi6o0fmHsY9SL6aZ5XZQrx0ZdNdPyZ5pbzFMGY5jKPi+oORm09x2oM1/OtKeKVw
0i9fNdUsxtqGlCNTOK3Ga9tyadnQzONAk/5d7MIE3MWWcCaaed4idlZaGhj4xSmZRinsqPKT3rsK
GlY6M+mx9xqkBY1p40DXN535pIqyw3w3MqJwr0A/GZ8ML6rsQ5MjqYZiFSX9r5Jz2Pl/dwsa4O2K
9tc/uON3//BF+ZPs86r8n3DdZ67869te4Exc93/+ggxSn6FNHv/OX3i19k8aHKwM5vJflOM/L0W2
9k9CVnTyIeHQSzY+xetfeLX9T4Am6ZJGhxgkUIqN/rr4W/+ETACrkFsUt3LggZdcitYTnwuXCZAr
1ckMxIXhfOLbHBbebAziMBXs/K2+7CoKiAP2r9Mu1rcEdpe6GIZDfOARTM9VkICN8+Fa4o2xTNf7
Qxua9g5HFOkHZnrj16iYxcMyymimxE01cOXIiX9WYq6RAraGdq9mS6/ubNK7413iCP33Vs/zu6QM
lfdD1cwUeji6vtMRqBmH0rDwvE555MAigB5VmKX6OWmu+i5pkodljkq41Lr+Mbbw4tuj+t4ntF/7
3VSo98D0eN9yhPbiMFtOgz/fTLFVLHPt7eZwyN6NcexmHBrDn0bL/1F0YK63Bfk1sPKBly7RPywJ
z1+PgpZUKxf5ery8+Vq2Rf3JHm1LO9oKpqp645ZYwk2DU+3mUvnKX0nFvJmH/U4pe68jyyJWM3Jz
eQXOpELEymzZhu0qOJ30V7HVSZJu3+dJO3O+YkGHCgkEJUkHUWD1O2hHrbK1n91AkoIvhGc/jE06
3+ckXTUwy+y7Se0t5N126j6qSVffjbOhvKqGQviLs/AnOaOel7ul0KJ3Bvq831KoDLSz1Xbj5inx
grPjgTeFUyctHXkLQ2uxukovS5vXgLkQU6fF3Q1DTg1EqiP+lpGLSf9MLPwrC9uiAHHzjpLF2i2C
TI8YPwNqcv2x1KbpQz+qVqDMTJ6hIylPzdTPSlZEQdFN+fHZrnBlx7+gYfODuajKK7kOyqadZPfP
Thgoj2Od6Xl/KEsMRvnR4d0web8lLSxJ+AtExmkDnJsJq9uStgUZLp4V5Fk7/Bcu+5/n2OWL8xzs
lqQFJzPNW02xPrcWSpuoPyx9D6tGCY19qXXO1veRf8zz4/v0uKemL2sYofWqlkjTBsuGLJWWiFG+
66x2wnSUi1Qemd2+643pDmTBPkrsAm+NKCRLJtXhuNrRXsvDLVODSxMvhFBASLaUugPQq6ufYxVh
6ehVBZnFnPGEqPL6PjIqfdzHFlBQGI/FO9UILehbRU/Ck748zLhHPYqsLd84eh8Yg7uUfsqfHpOh
XoZPI0XvsFGErLEMT6P7iN4LZQVgiuwhnBUhU984ehtSWy0jYfMQZZ4WrXzo7VF9EO6bHtb8f03K
/98rorJ4DlHKsLX/fIQfqoKW849v5T/e/6rF91z29fBPRCV8//N//y/57/51lGO4jvAELBKzHNax
LJD/wjeJRJeHMe7tuOiQY845+9dRTkeJcxyYlG41FabB3/rrKEeq53D0E/wEH+wEfb4Aw+cStVp0
6GJAUoH+MPHB3ubEO3u2x3B119PZyMej1bMoH1PRqjM4uD1BoM7y9KOeOdSTrtmNUbCEHTEbndNz
eROYKD52GmDeAaJxVD10Vj7zD3rqEAht4vqbIND7Br0wMg5LXhk/6yKsi0NmiqXA8toUn8oUWS3t
6DDVMM2JMEyD+9uW9+Y0U4eSHOZ+SkqtyvfqXLbzfuiNfqZX7EpnKlTVBdTIWeEAszs3ewKpJPmk
HUZPIChwQpJ7UopY0gdTR9kXc2a8poawPmt22tekQ2EDBRYz4VXbLp1D6kgFR9wTFlw6Symnj62a
OMVdhnveRMKWbQ6vm7gQ0SEcurrZK16sfo+xif+Zor0SsLN73TwM+th/6JDL2E/sjxCgMrUST6M3
eOIh5ZY/7+h6u/2uoLddUO8uuuN345iSfQZPvdhrUa+3fq+5SfGacPJ+PHSeiD4Qk6UQLqPmItCc
CWdX/KHbt4O1RCNprEv6TZtKMA/H5t/eUy5N3ZH48UrbG9Dj9f2oJuV4qKZexF/jvlTfKKGtSmaz
W3VQWdxieD3OwhyDLhnbL11hDdRxAAfkWimJ23h3DejXR92bstMFvXhlJPEAppZMxVPoDOq30XHT
N05mOd+JH4SqjhlMpqIzECMs3ogU6h04R/omN73+c914mbs3aldNcNI0dPsQh4rxHdCQ5nw3pcun
yJPb6+hg8wQHuMXCisAejP5SZZFilKrTh31b6/XiR0ZjOe9Sx6uUXUclYgULBiXGg2nGsc4VfAwR
ClDHImG2tO69kuZUZjixhU8Sn9EPZt06v9y8XvLXWD7r7/sBZeyr1Bx0+64WhuShmSB7e28Ks+Lg
FhNuV3noOISjcmCP96XSts1+0GcdFRZroz90/VRH+xw1BUis1pB9rQ2NZ/pqgzP1QRSUmIc6M/Iw
UFBoP5l2AWkSE6OF76Zw9Qu4IesFTiIzWuu46sT7TosdQYKAM/7QihFTcVuhubeL1DgeXlG/Nb+n
OuAZuiW6Xnuvj2u8B3Wwvr2SDcu9MMlawRV/JOyktY1BO/QaSu89NkEkx7ltVn0IxwVKNoB75O3R
PCH/mXPQkd8F57x71BCiQ5SfMuVL37WxPJYn5XOLgmE8JIVjfXbHUf3iYYVIsFGmg1lr4D8AREXY
HrXEcXaGRBy9qikBH1NVFbvyBEoWwJOOxCkxMAKynIcZpQNRM8UfbVEhU5hPAGeEIP8D7p2/5rBt
BeC8hEIpRoBF8XdPA01ipWyiwKb5CULN4qj7wY2XUM5RYqx1RKrsrkoblo0jUdhYZNZr0wiJMppL
rwGmlYitcwJvl2h2GhkREN0XOU970E5QrzjBvtUJAi5OcLBuAbP7igYNfV+wUZNuaLYeZjBmDpTs
nWDlasqdp/YENiuO1dlMIwlClydAejmB07rEqbHLUn9gayK+la2Esa0TpO2e4G2gX6DuSaLeZpoC
gOulpX0AJHLq10DfQORqZIkv6gk4j3rcDfatPuMQldN/qTHkYeruyNBJdbyTcMjZJXwC7WBFUfSd
9DNAgD6zRmK7dXxR2iHzMHmebLVBTK1UkW8Onl75rjCyNHh2Wl4pbS9PHepv2nf0QfCsO5kHP8dO
bCPqsQTpR5xna+0Y6iHAeAuAcnuUS3SKw5O+GZwIqce2T7LaZ4eb3qqxANYli9ljRuyYQwopuT2L
QYglBaRR272tp+HXEfHBo7aUrjiY/VL7t38Hx/9ZYYtXF50mIsER5NM2XiNFcWc0Y2Mb9AiqQntw
RTr8btVp96mB+ERh8a8y5MqLXd9xgKIwZLZp4rlEE2CjfV4PclHwtA6vGxS2Iin2gzlZ3THTRr6y
19eu9qptcgJl40JvYmBO/gu6WCXq36gS/y+ZHP9jQR6pEf/Xp7kAefbi+7fnNaH8p//qeGMpguqJ
Szuzjg62VJT/WRO6ku4BE5xVseYS6ZA3HGjnKFikX9Cp1P+rJvRgxdLN9EBlMKl6GbqzXpqQHSXK
iFEEJSF4y+pGUTV9n3V9PwRd584+MEpE3NymW+Z6SchRsAA3ySfBCoIq93ye1gqA+kgEbKDUg0Hf
g8gzXSMZJ1Fw2nr23q8sia2hVrfXNPU4/bRiCPhFP6yenJzQJSg7ajN1Qz2wXnw8FOYBLDyJz+Ju
vhrJdcfcBCISQVUp0UGrLNLtBvApWIdxHQyeVwMTqJ2PvqP7ffRagxn0rxl25UmvfDocyrgcyKgM
eNOrT6dxE/RyZRSBLXR7pyoeOrfQqDZ21SvvkzhdJjDqF7wX19Toro47LcwaitFaUR6XFHQsQhG2
a/vZ3rjdXnsgaboJ+AePSV3vZtpYYOKOIyy9ucENHCOkVxl7xu7Frw2TXSYj2h3YehfmCoaoI9cJ
+0AnkocytXc+gM2WL38Wak0MRDG4l7E0q8khnDFJ8trsg9rtzUfsEun0ed20MYrEXp9jKExBvgs2
R+wPKs4U8uM9O/FQL7tjNYI+RHrZ3jea2e/qRoUm2+fOQ0Sc2F7AyDoUCaEyL3+Lrg77kF0NU981
VUZNFafoy74PhJjFXqnM+jiiCX3xYpaZPhLvlMnHhF2cP5+zqFXSQNYKyhA7yYqG6SttIr5Xa5Z2
gw9zOc/pVbFNcd2GlI05zvlQIbQFxHRTHTRa4TwsunDui8puXzeOVd7ffnfXhgKwh08HMQ/jg9VX
68k8JKUzqZni1CZlRzlbKXrq4wGgvPgzAaI/G4pj6fkEMZppNvsiZ6i+M+7w37EeiUvaeqDLhXs+
ymonghEl6rpVqgDPKspi8JGnpIqyje7j1demkT6H4x0YyjrHkYb3XGBqyrNQud9ZsU6Rgx77kKpF
srHpXX2gfw+13okGTLJDRKJVEM6Oe09zgKTgRP/1N6bBs0FWh6ItjAZ7U68KamK6gjgUzi4eFe3Q
daT93B5KfubzfYIPhEuoB8RJvM+6VUr7KZxDiD9BCs4aAIJbdwnMG6grxQ92w3zjS119fSchBa1Z
gzyO81kXR8qS9q5TBbmTKL7Sx+U+UxCm3X6oy1EgpaLIoNrGG+UCy2oGxSmLAp+ALO4/i2kgr9Qz
R//2IBeTTtISOC9wTJew3oWlX5/qCRrJPOjdYcBaIO5/GnHf+GHdgjTcHuvigU5jSXNd1CHoP1ev
jdMqhA3AWPVgT98Q1g20kCwC3W4Pc6F24jSnn4wPPIUnbT1ztVwrS3OLuOzzQHWz+LVie8mrciZE
fMys4tXSluKNRobpk2LAjG3yTH+Tcf34IkCwCFJXXIxSsBx5cgS8DXCb9JEToPtQGnO9Yad4MWvl
7+Sl4yJEjMGJRfp88wp1UpahmiJfiYT3te1D67VmVw1JFITrqenw4voDDxxUPkwlLCRpm8qC79lp
aurJUHaRkwe6pnye1dE45Cphj7ff/pWPzFGGNkkqirEPWxUGGb4zGJg3WPmFeQsSQShsaA1i49Vd
0Af4xvLIpDuMFArC7WrjzxthqIpQsqDjM32r89iYD/CT0AOUplvvYMvUA+yVVt1jhjL9ZqA/DRpI
6R/ZyXX6ul39wdUi/dVIANSrwuBFIIAZRjyeh24BJwIpGOsK3211Gup3L31FUpMLEY+Ot5Tkrc5H
3ZiXikMkC7J8RvYqcFdpldndWNkXtZMh+aB8BfrrIPPrAx8ATBVuI7IgbOvwdyI+tH01Yqo/D3by
2EJqfxWO8y9nifsPtx/vVBud7cZyZO7rrHRI9RcNNgNhkeLafRpgC5NijjGlxgdrma1vVd2SYD8K
RN/E7RnTuzlVs+rQkF+e7esui5ZXteux7MK+875mk9t8jWIbjCyzOhUu1u3febn8/uQcoGbhArr2
UhVWoRFxmRAoZOfGYczTr5a0tyj7Yt7PiyE2hrv2PfC5kibBxCvSCD1ffTl0FK9VlzTIBB3HorT6
oyWvHnsbHUtgZ7X5VWSZHdSzXX66/aSXa1KXE4FSjFodXeZq4431Np27WKTBFNoVLWB4o0T+ZMHt
UU5Le/XduXYg/aNaJwzrtC8/21/KpLJxDcjTAB4ZvoW5qs07eyim9103mQ9O0hoP86zFn5Y4DvfV
Epn3YzNgIzzAILzHldh76TFNoKEu73SW3CsucgYJddQ0XMOToCvUjMmvjFg90OW+/dhXXq6BJy+y
KNviuF5nF7RguIvIrSQQsUIglF7URy3FOuW/N8rqE2I0N4ua4yIYZ/I4sGW2d3qZKRt7xrWly8qF
M08fzWMDX21NYWU2rpgxWZiH4o1LDMYHjIJawupjQuDxgEFeua+bGeZKrdjJx5xQjr1Z6VXsu6mt
3ieYRpb8paf/1FlUf9SkrruHl78JlGvgSmygmO7p5+sIZqmiQZSNg1SM812xuMtbWOfp8fYo8kHX
cxn0kaksVd28jvNRsOmg15MsCfqIYnywvKYh+lDERyr3rUAXWY6sh0IKgVEaToJsDquh4jHHuMft
Y9zQxj+m1HnTgWsjCnU+1XXop67+/fajXRAxEOjBxICzz/oAHTs1UZ+t09jVhqWdyjhQ+iYLCpFA
/0hCCBENV/g3mraMgdLa/eOU4mOzWFGJ5YsRv+VTWl9u/5TLtyzdrGGAqRjVydCe87es6UifYOTE
VIT58tGG9kTYMGbyRmIXG5vB5W5/PtS6KFyMPk4HhtIpq33HK7I7S8OTZ0q86JUtGvO/OZ48Dp69
ZM3sBrUJGY92b+bbVW38TDKsPgjcmXY4NxsbS/cCrWMTwrUZwERa0RNPdz4enjpt72GuHBhxqN01
mWrmsMSSCDP6edCeMKTP9qNTl4cw7N3f8zTU/rj9La9NK14xzq6cNRjjXmhhMD9qOo15HDV6864d
RfUZXzG6c2FoPI585WPjFHmQEzv+4EVNeBRu7GW7engp/MCboLUJ0eCET63DmOKpcrwob+NgGjVw
PJbdXgyi3UVEFG/sRdfmL/iXzPcEKAVwO3/p4TS0WlRFcdC2CB6WOckwoZ9dTDzqeXf79V6bv/CB
pMiH9QKAeD4UnPHJFYhiA8JCsMqJp/FYtGSUpHOikBaepxvz6fJYA3LlEkVLkq2JE+F8vGxoFa9J
jCjIFgKJkV9ofxBKUG6gUpd7H6NQM4Ayo9+EtHE+SjOldd81ahSoVTh8qXOFzJfI0HzdGWI43wTR
4sSzBflefTRmKMWBBY/UXm0FEVgjpWYZBbmh1h+gtI/vYs0YNzaAK+WQNFYiEgLQjWp2TQBTMOaa
ciWFaJKbxbsM+dKPiG3hYU6N8LU+Ns5DNzvx0Sz1GnwsLfcDlMW30G6gF1blVsDQRe40uz5iWYAE
1idQ6rr+jJuFDSSF2wcYWb3JqOA+l/GCPdnSQQpIM+O96pYWodiz0fyqUs04qsVs3mVhmj7VehTd
G2UWb5191z4F7T2u6qjJJd56/v0LVRuVRGmiAIMd45eqkqRZ2MO4FXN90To9PTyux4gOufly3JyP
M4/G3Nl9HAWC+fC9kvq0vG3rR69YrMda2NX97LXxvRd12HzBiH23TDPmFbeX8PVfAWuKMAksMMFb
zn8Fc8EjDFhRfGNOl9/KsTX3aVViHhbnyAbROQABe9kBEkz6GustXK4Sr/rt9o+48saBHAinABgh
xGF9cR4ctqzadBW/UJ3sneKqFiynrN2Y/Fd2Kxp4bK1oTXnYk03Us9NPLrvYLkfFj/CfwOS8e0ri
wi8ba2L/8jYunNcGY3lhdq3KI3AtRTSSmmyyoVf8Kc2Ez5XUOVJPWG+tvHQf2fWz9y9/hez6CEQc
01LhkZ5/xthLXUvkgoczPFQSWjbuFRRaL6SpMmXxPQAnMOU7BCY4H0WUI4UTch3fEVjc1XZKLRgS
j3X7Wa5swNJdgd4D/4FYsGoL0OSIFwS5ij+0VkpiglsQOSPXvhp1pGs342NbdcnGo8mffl7xykf7
96CrdRDlcyv6hdsLNDLzqa/H/rHpZy8gz9j87hhjeNdBYQ7Ij3D82497ZfYTnkLapOTkyniM85ea
lei1BtLPfC+KzUAd2PUX3JCC26NcKQuYjJDreUrJCJF//9nsTzIbikI7eb5W2Pl+apcIXq+n70gB
eGkaF7OEcwwEF8sfVMDr29AQtlo+xq3nw6ByP7ljszy2dT9ulFQXZHOGoawk+gawjavhuqWjE47Y
Qjgnm681Jh/RY1wctTCtdmUyqT8MbSz9JVWTn9Di82U/WUP0A5Wm9lpf1Cxw7Gw4zJy5bztBajv2
bghKdzUb4R6iW/0UlxYuvUKMGyHTF5xn+avRBuD3if0WN7lVDaNyqQmdMPF8C8PR1ybut2GwkBCE
USn+DkVxlyoCi1fQzJmotcUcdp4aJz8y/HLe65hIv41nR08gz2PFu8v55GgPzMoo9/MYiejtiyeN
LJ2hEXE8U1OupibePcJWNOH6yJe0o1d70Mjw3T06iOM2DqIr8/P5UOu2ozp6kd32k+u7XTK94ZjA
zVKfxqdmWsKNb7A11Gqpz8MYhk7Vuz5RRd3HMmvxIKJ38qqJxUut8eXXhltM0wSKFJ2g1bYsqixK
PbrDvlBh1x2MOo3FPjNa733oFvbx9te6spEQYUFPmoYqh+ka9VFAfIZpbl2/t/plr8TucvRGdMJ/
ZxSI0bY8s3GwP99Icoaf05Y5AXIPEbjsFLyqyy3p37W6hIf59zCrqZe5FrHYeUOa09A0n8m5pO0d
KuYrrVb/SHsCpRAGCDCBxNqrAmesnY348uU7M1ZE5ErJjZMkTHnIP9szRyfXQlPtmP5toexUy5h3
sBq38rOufjbEGDb9A1iw61hBxOqZlmQ1Mx+uZcD/wqCsLKKN6uf6KOCt5Ci54O+rSY/7OyqponR9
QPI/4qmJfOK5ho0WyNWVxUVbdkC4qJ2UVM9emADE4b7JdMdLznwdx0r+Gb2mFXTY1B5uT8OtoVbP
U7WF20Y2i7jJ+uJRo8oOehNbh3SCAv/yoeApyMOTqxNr63wa6PaABQImJf6gRtXd3KfdA2axycEb
e+dvLGG6E9QB0mCRWIbzoTqabmCbLOEKVTAVXNUeqTr0jSV8pcBCqEjqBMkPMllltSuFJR6w5ZDy
mcbBemjmJHnIYavdke1hYDjqYh1dxvWX22/x6qBU+NCaSF+AqHP+aIPQlHLIbAd/47E+yg7Y0QvN
8bHq++UNsHFPq8FINrZ6+YeuqjpiDxxYexiioPRcbVZ16zmDOzPr6zSzXxfjaPi6q9RHKxfOkxMb
+ct3DPw0JbwPum/YtlyFzxbAkFlLrcIC9fuqLQ8It6uDhY3Fy78fODjuLrAHIRes17JpaOqsDoyi
qdlwHLGJOpTcKQ5a3ZT7NuubT40ntg7oa9gB/RqQZ4x6QGDWczOtirodeNM+BUMK41/Ru3d6lJSV
b4sSNnvOHmnWRvk26mrbr2Gm4zOI9uuxzCL9XqFu2XgNV7YAyGQkD8LKpHZeb5yGiivjjFOR71Vh
ckCq2uKgEDY+yp6/810tREYgeEj0QLzOv6sJSbPNEIf6Nd7Y74YRt0UzGtyNkvbKHg1uR21Ou0Oj
hJZL6NnssZVqVDs2IL93mKNCxUgjEV28v70Qr44Cf02ChECS6yZsBHc+DVNGqYna9FNHfFvaoQxe
PgiuBaaUGeLAt/42GaqVOi80x0+6dDkac06WjmW+mGolP4YOcQwmirxDr16Y6y16QoCE4xvYNeyh
0rs7vKTExme5Ns9go6AtM8nDpm99/lkMTclbO+5QEnWze4cJg/YQKnHxDsHZloL22lDcASEHye4d
S/x8qIWQX4MQbcdvndI+2JGdHMlwEn4Zq+bGF7o2FIF0hvS+RAfnrg6BLNYGZ5kibDuVrEY/1hd3
teYUh0ghluX2ZLgGw9NGopqj6wnPZg0Ua1oKzxqah6+11n2SEUitV+RQRPFvjtIj7YicT6Xnin1T
quwZnf517Jvvt3/D1ceFZcJEMeFPrlV44ZiEWUYvkN1LlD4ep6B6mVke28bbiqmSpenq0JE1EJ6z
iA6JvViddNbk9ji+zLbf1bryGFUWQbmRHu8rsnierETHznUsm2Pbx8M7t+miv3EGcb5aRIVLGvup
sn62i0RenyksPdvP3dxExVz2e2RXW9SBy2+KR7p0MZPHKq756wT1SvFKzM4b21cqdDljifHlrqMb
8FPRGv3Rwlb1UHehfWxx3v1ENsrgJ6Xo3prpgj/t7W97saPxU9g0ocrAXqJ5tzp1l0bTp2wStt+7
avFIElv+YA/ql9uDXMRU4wSBEYALTsn1XbrVna/NsZ4UBMeh6Zs2DgjHpRFaQ2iH1GKpg8D8sNTm
n5j0UE01qoJZQo23x+vZW2pn5xgxSUujmWjToR+lGdjQq94QDFZX/lGNSPt23uRwqrZhPTyqIm8y
/Ng14hymVlc/OR1tu+OgjRXeSEjSy50CS2Vjm5Ob5fNpi80fLQF5xNMrw95iVeZiLTbWbjMMgeM2
1VPHbWFflm5iMlsX/IsGygo11ZVft1/rel2eRgUkQgYO34VW3flbra0oK3QNMYTdYhWXZnl0sFGX
4ZvadcfbQ8k/avWA0k9amsVCzuLQOB8KxUVouZx1cEGI2RhMPX67LKazxypLeRvXpkqgkel+6xc3
25AtrF8tqCg10ylpTe49a/Yf6T2xpZfLAD/AnP8Al/25qHV9KNqIrCTbje6mpZu+3X7a9Ys9jSkN
rxFmUfs6cpd6tg3EhHm2+sDnRDGnH5ZoSndqXGEy5Uzzxv4uZ/7zFwsCZ5LuS7dcg+zqrF0ULDdV
IgOrqyDkGPVzjUcTlcr6h/G4U+zS23id6w1WjgeUz1TFu15a9Zw/mp5UczEMogmm0ugCIqaW+yFK
m2knkmw6avGIlQNb/f3Euf1Iiz02Nx54veGcfgAXQRxZ6RGCW53/gMZLcze08yYgsMzJMInQ0l2h
Tgieb3/Dy3nD6UFjwqX6kB3s1eJwhcZNQ0fU4rkJXqx1qQ8/JnuQkoOqTO5dTRiHAh5pcHvYy6nD
sODuUg3Fsb1W2Zghlo42LZmAuIevueumyIGbj4vmbMkHr7xH4CIEV0BkoGPrD2nU7qg02lwF+HtZ
99LqfzdHynz34sfB21PCrhz/XF1Wl2pE3KpNJBBpZLY6fhlJXbmn9i4PaqlkW3eSyydCVkZkE8+D
jAJ22/nMWLSs9UIEvUGsYO5nOp22A4zJD7ef6HLBwdkjQ5EbB/XFhZ5GxdMzAUQogiYS6cHTenMP
JB+MphbtO4Xgz9vDXXsobj4gftz7qOVX031K2xrdeVIGitQNQxpCpZ1NW1TgKw/FxdVipzJYWezS
F68uXYrYqgJhZ18IsTP2aWbedX2RkvWmDxuv8Moz8ZHJINYltQxB1/loGE04FpVZFbSTjILpq9kf
PfWltFp5wTIk21XaT0jD6PNRzFCxBq3RqqCpc/PVmGvTZ6NSm43vc7leGQVEQEZOU5ysfVTyuZzb
vDeRGixq6KOAAqbXBjOYCqPb2JGuvTaajBDQuAmhKl49UKpiTZSRJRYMdSuQNdcktaVi8V884Qxm
NwQWnQsx0uLz16YAZFuELSLTGEdtjxNBj+BA2Wq8XZtwWHxIZ3nImJCUzkfxML51ytorgzFr3N/i
mcBVMXs2UYVDtsfSOtwosK69u5MujVMDfH7NRc2FVmSNvpTE0tG1ch2cMYpY+RuLlYkAt4M5DYx4
KmOfnfukoY16OebEJcItIvgsh7dvV87LpxwNIQQTCAU4jL3VF8LMJ8JW1aiCeByKOy4ZxXHhtUE4
xbbr9mS4aAWwiLg4OsAusB9BE1Z7ap33SaGknBIgtP0OF1JIysYXerXfsUv4o8iHx1iUH6rZe6yT
dqMtfOWbyaMDxi6DS0Hm+RwZ2zAfAReqAJuQeZ9qQw3jlLyK2494ZQHzx8NOht2JsNBebbA622IX
mhWjVB2E4J4NNu3yd4nbbm17l6UT4D+ZCNyXiMRCgHz+PN7S2ApiiCpAqxmT1iesndsZIggxOyUN
L9L3FfyOO2if0fsmN7uNo/ja66SnT7cDkaa0DjgfHkmvUzciqQKn8mYcOXTLpxn6Zyr7f3TTurKw
6UBwBMPFJWNofV5RaBSqNaBSinure5suCiTvZDEbbjKZUezKTH2pSZScokwSxIwUTVz+jfPnyrSi
VAb24SDv5uaR+yG3v6gyn1otXQhmQS28g2DQtBu78dWl4bF5se3jRwhv9nxca4q6UgljtrBpoTkl
EuVT1JbZA7at5o+pMkkuF7HxlnSf9kGnUvyMTcxWQ/CySAXQOdFBKBbpP8qv8WzDScxi1ITqFYHW
e8pDOqX5k6mCeXcWFkVVqg9PMAJeyjHghcPRk6eDCuyHevl8UATvfTvWVEAtzLG7OSM80VGi/uXT
lWwRSm/pUyYFJOejJOzWrlXoRaDiZfhuiev+oIAsHG+vfnnOnF+fiOKmkSrnqvyOFzc1B+viHPtc
wj+TN8SC62/Qq5aHqeux3a3RXKZNrGDdhDnS7ZGv7DtEgHO3YALJeInVp+sLoadG2xRBUevNjphO
c5cZc+Uvujpu3NkuuH7yiwE4O6x+GbC4fkr+X8hDY10Eim3/0OrylaX0T33iHdK8fav3w509Fpim
C/e+wW0nU9JjY0R3RCx9uf3MV7YgYGlqZoBIuA1r+Fsvm6jsObRQUbfsgEVJOmqWLRsz58qbRQMM
uCpvUtCfV/tsZmEKSR5rHiij3d6FIztpOQ5fFKWYN77hlc2OF8qt42RLyl3qfI72c67gTQWJGSdv
Ev4c4R5gsewIm/GL8sUtcb6iFNIxWSkwqGNWRbqBFaboaycLkpYAw7wp29/NYVxe3/5GV7YUeYlC
uMKhi1/U6pgonGhMDC3LAgs78a/xpHfHeRnaXTWl3kPeDNpDOkTalhb0dPqsFqKs0V2oEyxFCo7z
VxkvnvQaM9IASmo17hSR5UGBYufOye0+SNMIN51i1t8tWqEd0CTQclba3B87k16t5eb7iMzMwAob
Z6MKuei98do5zej5ypu3bHWc/7JZyTm0Y+qryqgGjLpChzBf/J6g7rxyzfR1GCaJr6vRGycuXqXl
+LqQtqrkEv+8/WGuLB44H+CEFJgUzmvOVdqW5mA16NMUu9ceBAFj/jyLYWNDvDoKxFtae8wBjtPz
pwVqJJiiVNLAbMYORrTdPoS99eP2o1xZoQga5aeGDS3NYs4H6crcrc3ZToMQtt1hiuNl73VopIQn
Nka6skJp6TCR6VKyeNaka2OCfrukcxpg+Zfto4QtrnMivh7F//JlibKt++AFNs90QS5Fqh8VAX+x
7kB05ZjlQ4LqzV2S6MEyprLCAE9JMPqKrKD2pvygTEl76HIXF/F5jh9bPPH3hCEXGzP32qfENUfq
ifFZBCw7f8uyWJq0sMBHTB1aGZau7BXIlRuU/WvfEmTehf1K4x2uzvkorhNHeVypKcrb/8PZmS3H
jWPr+lUq6rrZm/MQsbsvyEymJEuyZMuuct0wZFsmwXkACZJPfz6665xwpjKcx31RHVHtkiGAwMLC
Wv+AqNZYTd0uAFGzW+xavxCaXk/oewGXygFSz5QgTwKgvmQ2ynlVdYCDpV3byfx5ULZ+fWFvbs+n
40jEKCiQbxczze3TCdVdYgVjnVWHtkbhI1JLK7pHm1xu2cMzS4aoVo1M9kWGoyzSp+3QhVyp5tsN
UQ9GFsW5z5R/yykaQI6b1IRoiO0ye+4f9aFAfLDImvaz03jp1yKDUgzWv0rkm9UdxmUXkK66EaL3
xtdZWuJJIaZ4vTTVsp90s39b5Kq3Qs2wBjumqVFXB+Utawo/Ct/rq801+KMuB9UcBmfpIwYOdkti
WH91FoATFAkszBvcTn8WiSpftMXWl50n1WxFfh+g+Nhpi7GX5Zhc2ZqzYpyOIcCKIYsHetO00ya0
694TFwLOmTya9ebpRSjYoLinhdZFx9JamhYM8bxd/5j6wP2EurIWYUHdP7ZVZtwZ6DgiOt2bN16t
JzvDL361IUsmy+9A3XDzD0M/5OQNwRO0NJfc4cpx1zSezWkN5xYJYml7l54r5zbxtrFoaDEgssPH
52VUxagPAaoHZudm+2ZJih0PnF9/7AUU6umbI24ACcw8GSVoLQcNxL48ZEViXTmVmu5LqHUXzv65
uZBPQqvdFJlo0h/PxU4xi/JWBYmrbZ70CT5FklTahez1dYBBOOaHQU6mkpmLyIqFQQqBWOOQ+8Wh
FW4W0Tu/RHI6OxQPSTpGVHdf8Q/rdB0br5/Kw5TqOHO7XRInAFbDcV7khVm9vpiYFWid7zVdmhQn
YXMFrbPobskH6tv6ZmilCZ+2QYy7HHt8PMp6vkR6eZ3YMSJ3OgWd7Ul1mj7mSS+CPmdEpxssfL0A
UzqLQjnTx317E2eJp9z69VoVg27yvxQsgbucpnVFkVPLDLLy4E5C3UwNRtgeBA0uYUREfx64z2xG
CCZseN5zdIhP2TT+rKa1roPisIhK3ZWV6T4XnYeE7q8Pg04RHC7GgTR2cgl5QwU+sLcYxjHVvTk0
wydZp9WFW+jMx+JEkUXwtoA6eQpHQimU/B8qySFvyjTK2s647oRuzBG0auNOTcLdTb3nX4DsnR3V
4TLn0QSw/zT3hxU5uku3FIcUdlrc2fjpGnLO792k0OMmtfOP7ibC/l8sqMsXo6K5lTVPypkuGs5b
Yao4yNaYrkQgk7DzxK8KlBHhMXGh/Uu+uTE9TqIIS2kbQyOLg1q79HZuk7LCbXdqLkTE7dieJA9H
w2yb9IeCzCIz154R3zs40s+vXfJcb3MI/oKuTBEHYnAPZR5AdFiqzL+xJGZDP1/MM18Qx3HawADz
eP+eYr+G2lySrEvyw1rb8n5C5Cua7bSL5mk0d9Ng99daVaUffz7omScSXURqp1SEUBMjoT+etUDe
OW+7Di0LZxLdnosmuBfoD8dZMljflO/3X6Ze996QVuG8qufzVaZp5sGF5XinV0VyYUedCeM0AQHH
IBZMNn6K/K+IneastfkBaruK4FyW+3oxEKPNrOzCOT0TdNAk3JRN2LxAdE+iQeUni1nOPMrIKmSY
Z12xr/PxUo50bkKb6y09d4oM4NSP19cWeq8nMC8PSZHB6F7RcK313L+zHHWpE3h2QlvDlvyXx8vp
08xr9MToHIbKuuCv1PXrG11klwhf53YpwAgIxdyBYLVODuM4Z5BefDM/WD5yzfnczfu2XtJbO1u0
KEtd9xrI56WX2bmZUSUm46IMTyf6JFnJk6oZA5YNcYFEhejFq3czRikffn4WztzrtAO5ZL8XSdEA
Pv5USJsltlnx4PQcod7i9dA/1HmCvslYBzKSieVciDjnpoV9LhIY5HvUMU92YL50rZzSnsKJ0fgH
R7OHGHukS8qE57J0XpKIm7F0oHFPqw8lpmuTXUz5ISgndaNnar5WlSFurXYsHtIUyjaJTHkNolw8
D8PqxGlWrU3088U9cw5YWjTWUMiiDHIqtIblGWjnNSXO+Kv9MdAwCex0hCv6ZLpEpzizrBw2h4YN
k7bZqsffcVSjmv1qEYe60etn7AfZnQNW5T+f0LlRyMZonllw3l8ZjOWmAsO9FIjFaMZfXQUw0+pQ
Kvj5IOdWDajHRkviYqBUeTwVKsvUOepMHOYi1SLKeuh0o3yOU7YlL8zn7FDkey5GRZtV2VZu/+H6
q1Zc9/rWyw5Gpn3q0jnZCWU+aFqe/Bc7gZI273QWbau0HA/E7ddOi4cwTeNhkNIsg763ZqzocEb+
VV4ImQPUne+lN/rhr/RYbBRXEFYw0cCxO+p/PRBWe/OE+/lHOpM4IP9FuRUrmmCDrx5PKO+dqTKB
/B3oAyIbAXsiEbHXYv+w55vOe7W43hIlAGDWUJWQPHiMa84FDtGr4MXbh8rH1tnZOLGnb9MNQirT
gfOFiGbzVkxYDE6Ad3FqRIGuqurkQqX+1fbfxgNsv5VWNw7WSUgOpNEjeVXnhwnfgTjQ1Rj6tkwv
7P8zo9APYChwTpTQN1OxHzel7aKqy4NbHIxAfem0cdrpRp9cSLy+M/yOMj/SVGp+vAuoM4I+Otn6
+txTQhadOGjUErAZEAOYEA25uxKF9He+CApE7fMEo8NeO3i5MQqcMszqzjORGUyHAXvNwJiwjRrS
ISw7VF8xX5z3M2DCuHQ0bdeLzImybly1yLO65UFbhHshkXt1fLc5BFsZhiwOAeSTlapQluxNzLAO
OH4Mww6jYpss2XdLEc4ktLufb3lzW5LjJYOqzIGiJe7RND5ltdjCLvJUUyizmCYaDylGuns/oUR6
o1M7SW4GbwPdlv0MtSCZu689PmX3QaMalGsWbDH8xPBvIG3XXzPX0g7NYs5VOKROcydqb7rPCjvd
j2Mi7ppVeaBaxzqcEA+Mamu1r6XM/UM96f1VpWzruku0Z1DVl/j0r/ceU0Ta4buFIqiak2MtDL02
QEYg5tSUzv2Cp1NY2K24cI6+s45OVxJdbLAgHthaOJPHW9zNrdQo8zE7JKYIwnE1Y70132WdBPge
fBxG843tJQ8o8ZWhXdkxr+Jr3BymMKn7KKuXh7menpKJzobSlR72qo+7crTCBbmexpovlD5er8lW
kdq4KSSYAA9PTgrs70CzaTbGdj0tU1g3dtVhojJqF/bX62jGONsDAADJZpSw7fYfLqO0QDIDAQM/
xozWeo/NRP25oexf0asvq3crVdwLA56b2EbroLkJGox/jgcsBm/uR66GOAkm7TrIeXdZc1b+asIH
bm5DO2zcuq17fLKlnEDASqTZAcWhV9f2iDnhprT338wFrAgJ+lYNOOWEu1aDU0TFXHK5ZHepjg1h
WxXiwvPpdcAhyQJPvD0bN4em7RP+8Iky32ymQsEMkV3b7VxcGya/eakBqFyYzpm9sGVzAPQQOaNc
eXJAJJYcTTb4blyn6fJGYQMa4TTL22Ny1IducS+d+/Pjcdds+EMQ4Cc3m7AdWXVkWbjWlfIvNSK0
6VaIQEmEN/eqMZyPP4+lZ7beRsQDkMq9DQf95EytBY5G6Hq5sW9K802SOfmemtEc/3yUs5+LVAic
KOQ1pMOPPxfk/QD5sm1WFuihDEzK1WAtWFMu7iVC/bkF5C4icG5IN+BKx0NZi4/0oLVCcaH6e7Ou
nfV2mul3rLdOn7cXtuHr1dvkA5EBorNOED1FZknhNI2VCCvGX8YNsx4zSKk0a/+rq7e14WipUgzl
svt+Hf6w2ZvcWWeGMWNspz6vbmFEmIIGcQ/l5EId79x8AEDYZMc8CkHJHy+e7KaSiGCacR9oJUB5
Z9xVaZn8ciBiPoBf6UnzmWAWH4+yWKmu0tQyaUPneSiK0fiA6/r49MurBh4ZhDq1QYwnTmFrARKU
WZMoM24X5A/RohFx3jr6+wGrqwtDnVk27s6NZAv+ALPlkz232oghN/5sknd318NkO2/GyrskBHh2
ED4OIH8DW+XTvTZ3iY5EMYO4Zb1Q7ff8G6GwZv/5qr0uyW1ZBzua1GODVZxWVeupROO1qox49ev+
qc9kidAKNkHZo2aT2D8YiRpwl9PbAp5aUrd62MKtTq+bdVgRmlqR/dyvrjNdCoyvp08W9B0eCKBz
4x8cbxo9raQScCtiO3WLlxLQJf1/vbvQKX4dPSib61SyN/orbf+TokhQLdVQOrXOItNf8/0Fmfm0
vJ2yro2cquwvnOyzw0HnpDO9aZmfKmlDzYLpUqV6zIFZr+vWxvjdRZspnaosnPXqki7rq0XcODgk
AOQ23J/g9Y8XcUqEjROe7cT25GKY5xlYZa32JTXDV7NiFGCi3Mo8zWAbnkSRVl8RoBt9Jx4W8dWe
pBf1w2IjHyC/aJpTXXh7npsTRQqeAq61lV1ODt/cinzoet2J59YusaRN2n0aWOWFSH9uTuDOSDqB
TlOg2H6LH2JwB1NRtJptx0Hmpoc5oAtgT6u6HloP2KidXZLhfCU+/5146xO9QKHwpjrtuomRts2I
XmqcdwmdxHadJI7kzVD20drZwAFsu20zStMm+u7DWppO2PWp+ogZh5PvkJ5r2siaTHOM/ExJA+cr
Q7O4OLpGhqOSgLJL1S6Xmlxb6D56T9A64OEClh1CCM35k1M65mRSWPzZcZ+W8x81oIv9Umvuzmqh
sqGb5N/OwAYuPKFfx6zvo6IyTAVkI5OeXCjj7K+6l/I+SdesvG+WKXgTIPbxxi/96SrrsI/ADrNR
OLy1Ws0auH5MIbC5t5s8+TxZ7nj18yB6ZktS2ACPBnF6E3M+OWYpOg+TnUPUD+rMvl9QEQr1chl+
9Rpl1giGInJCXXXzLjnekpTLJPYyEnUMaS+3tmpdqlie+evHC4gF9wHOdAaWcdvB+GHj95aJp7Uq
7HjBhCNyJhSwR5sd9vMVO7dvUFEApGiQH6KVfDyKWeuFZynfijF2aJKo8st5ZwQQpcLeXfornkT2
NRW9X279bqVvCGaQYjxoUqcE87nwFqO0yN80GokhYAQIuzLoLyzhmclhcEdZbCMKbIH3eHKqtke9
G3Uztjdl78BgnD1ia8YuUdznoSAohiAT5Mefr+kWZk/OIuoH7BBQSWTUp8J/7lLa6G0uJAzGnIbj
MpdPuZq9vdEuPiWtZNw3fqI/Jv7y7ecDbx/r9cBbswT2x6bKeTzfzvDQLSf2kBWPw17iaX5foE1/
vYyuceGkfS9QnI6FNsD2giHmoF5xPFaBE2o7josR10KHZ91nbRmhwDYw67nVil1Cye1LZufOzvNq
f0+Tety7uZfbkb02co+kXH/DleFFuaToM2DL+qanlH5TphneL3j6hpi0tHEwNuJNxykJs8WsolEY
7XAh8zoTNGi8gtIlcNDBP6WdBSh06XwfIw6c3r3S5iKPEhonFw7a2VGQETEZYSOTnKzXUNk6VRRp
xJrbv+1xUH2QSW5c2HnbX3LyUbgit/DPCNwFJwlAM1DQnPXRiIW2EnXF9DloKxPJsel6GXir/3y7
nZ0SOaFHV5BqwCk4vBZWNiZDa8QSI5RQl5Z3XawYVP18lO82caeTosTOjUwspJ5/Mqkab6C+nFs9
1mundiIY0v0njMUoC1IN8T9jd599bDIzF9FsoeVGPXFWQ1xOFCrDNB91qJG+MXzrrDlpwx7ZzxfL
G9ZnleAwGs5+Iew9lIheRFpvO2XUg7MWB8T8uLxK3KFbBLcD99mpWowqbWtB14z/gXzbWJvdfWsl
Vh1i7lz/VanE/xrQ2XsxeAM/TbavPsxSEzawHcv+hHVDMYewvJ0/7HSAQgANRhqhDmsPdKvpA2Er
7VSfcYce3Hd+Mel+hKUJ7RH4nc37UqjiU9p3cxpZdoXr8KQ3GPUarT/XG2mmlCG/+OLs/+E3npf5
Q23EU1LmbuimgIRDvfHrzxc+zavtBnaWAEvRicsWdvVxDAg2s2LAT3rM08zbm3PZhrMmWgyi5ksq
Tq8ZEbwkqZXaWzzlGXaqea87Y18Ma7fGGY+hLuLdt17zbK+5e6tK9Ndzn08aaoFZPu7KMXU/Yj7S
fjYbVb0ZRZ2M0VIqqqR2UTdffnkVNpEnGjBIHbFRT/bnPHdt3kBdAq/ZmRH+vmRdZA+h2XaXCvCv
Azx39WYEAsaGIH+qmEXsS4Peyda4TwxcZKH8xpruKzCD06UFf313MtT2gOcm2wDJJw+yUZea9Btn
QXoz4d1pdEn7aKz2AqbUTrUHxLuw4UkXCx2rny/n66hCZQLlOJqF6E4A2DreVI50yizBcz1eVLDe
FE3yLXCUfiEzYNe83rtcWlvOulEzYBwfD9OutexnIxjipFEFpuKBXLR9ZRtrsceNef7Ldjrww3qT
Wk3oysD9OAk/xwK8Uy7o225Ikl2Gp7Kxm5wKP2OEbzU7FNLq8HE3lJHh8ds65p7Lf7b3mTN3T3Ow
NlmkMCrPwSijy3CFdSA1q64K5i5OywE+uoMO8b4uk8W6WlXWFtE8UG4NCfgooqDJm6eRSCh83bdV
hRHKspZeHlWOmf7ZLZOvRa0/Zf4uqFv/Fhhaal+5aQea1OubIGwLZT7p49ilIf7YGllIkqfTfnL7
qtgnaSUeXVDEFR2XFLvq78Luu2TU023SvSqiTX5163MaSbmzjMVtQzMxqz/FIpP3YPXLx8lP3a9d
MmrvQaXpBaJnrfHe6wzjj9EafS2ce78csXNqeGN3Q+O4AINNdWeXhgli2JmDtxjJN0kYFF7uRMvS
eHM8ZF2JmLGnrc1thVIQfdW1gcwyCW1M6br5PMi61g/EPe+vSo/XyZAP1K4HOB9rpn/oJr8UUdFa
U4HsxVpV4SoczMGFhdTGoXPbrILFZSb5jn6g8c5WvbD2qjSH9qrK+vGj5WTWM81QiUDHhvoWvTvd
u5qG9bifcmo+JKId3ohsNdd9Zwcq24hhjXWQTVvXka8X7i7358oPbSe1vwV94joI4OBIHwd2llq4
hC3G20kRYsNCKP0jXix2H5ODpMGerdI/lo02NWjqG9gnGaspqYu4WSBDb8m1q6GjAxki6qglRPl1
+VQMRcei+RrnNBu1BTetduA9NgUtZ1gI2klBYo1f/MSxP2ujKxHHqDxxs/LTn6cUX3gesz5Jm1qL
4ZYKyWrF7TBZT9MUlCM5mJ5JTn2qgsg1Z9PFaGvMvtVWY9+ajhIP9A5RctBKXzyUpKPv/LQryQsD
r552svOp2uu50X7pV4WP0eiViqlpQ9JEBDuFtPhoTTdNVjifC2ABNLco/jGzKljtfZqny7e2L5z3
pppcD2l106ALJd1F7ZRHph9hmkrVEQucjCDV+ON6Bc5mqKJEpvrD5Grw1F1a9twdKhX7Bkr7deX7
M8iXXLTfzMZJ/kLtp/uE7XaNszyvoseBgrcVmQFPSQD9Rn83uG+9Kb3tRJs8qbbTvvFgGoqom8ah
jhBe9V4UxIFPeT6axqEPSnuJzcmqqjela7PYSuT9F9hJTo1RXeZnsTlmhQh7f8rvaxC2eeTZi//c
dt30IqiwPLI4CXQB9tAc6WifvjRBNnoRJHOtDhXumc9oz49Py6L09tAgmMz/6wWT3FmVYTXRiJJz
Eq5tkT9RPhRlpNPfMsIaYv3nIaDWsV/wqXR245KwQYrSSf7kxwS4rlG5YZGqPIuE03l7gH8uKbmj
ee+ktqAa5+SFH1rGIB9Kq0WgC2dNj105ZJt4uwj4BEPtZW1oAUd9Eygz6a4T5MinmBMVvHVT28cl
bF7ojdtGg0v94Jo0FQXid15IaUw9kQoh2swXVDn5k2G98Rt3eWdVuR6p3IKYq/TFvunWwGDPGpmv
bgZTtTBbeQLJCGHVtAqZoMIsznOHN5rjisfElXO9K+rSwVBl0u33SZZUj27WDS6fsDHw8nKlceVQ
9H9oAhfmj0ejhPQK6ZpuP9h4DWiBrAHAjeJ2RQT1qbNNY41dr3W6mxq7uQ6kjgYvpFeE0khMRXa7
2bewN2zlznHDaZvidZZNfZjGvK0pZtV+fVW0/QRsRFRgPudm+LOkij9EGV3Fg5+kNgG3rdFzrwbl
3PpjDyW7NDvjXgfl5Eaqysc7oxvQ9KowPjxgZUkUrXHUEzd4IqcSo5FMGQfHnYiZHUyRp77Iyy+Z
qan04Ah/TmM55bU4lIhX8Q4ir7UOwlEBOWqbEZryVLR/McBM2TIjPYF+GhjvccAo6Ej3GplATyZW
g1zVliJCj938Y63wCz304+TpVxi8mlno8BULPoyAYzMH1eyE1pj4TQi3Uf5Z+UJHqiDXIcfUnr3+
iUU1LmdrJc1H3yzKa2uk4R8K1TVzaFkw8Pe5l4rhKiEY6zszHT0NRbXGe5+iAO6GAXfWXc+h8248
r9V0NMLtsgzNvC5fSjH2CHWhEvSJjnf/pkG/NQFrZfSUMVuPPHxZ2+UhCVZtwg6mrojhfeLMoZfn
UKdzza67aECT+rqcEydseA0cxs7TozWVt9COhoeJr89dRC6XhyaGX0PstO3EEqD4gO9XunlU0hQe
H2wxp3kI2iv9NDhaNUZOPwGApyWV3+ij035tKLHxgHNGJw9zWyfDJg/W2l2Z12TBybJ0Rpi2biN2
y+Jpt2OFvCdFFSf7ZNnSvVuXTokDgdKad61mcp9lRq6FXpBjkjhWdke87PL5wRnz4VPVJGUTWY0n
FmKpU0CWUkab7FZwGkXYKOVMOw5MGezTapLPK+2HA5LSi3+jMlFcdT1Xxy73SFKfC6dw170oVGpc
Z7WW/eXpk93uWjUZY0RjSlw1bj7u5SyaeBAt3CvbKjojqpe2umUtc95hohmaSKxa2kYmWnX3awnd
9LO9zBRYx0K6T23vWC9Z4MJwdYdS6ftS+mjC10x2DHOD6zrU/Z7wIBt3eFv0ffciOy66A2KCILas
IVl43BF2h5dUjT63kk5dtk705Q/DmquXaTVMsoOuX+ynYtLUF9l/zcrYyKv1K0bM/qe5XGsyupbq
75xI0BkmMAI/1CbP7XZ8N4f2J8aQj93oyy9yLKc/GjSty7CDs/tRzN70lfcJ6V3rGq0KF3MgvbNR
CSzfb+nJYzYuWnaYygwJyAD3qykE0Q8fo3fkqCJEMOYsWucVjo0eiOmp703vj9Z35J+FL4bxHop/
/QXmb+FG/mB4fVglWn/vzYP45sja/NO07LaPUjtJvhHYuJoH06bsgotqlYb8PfW70a6ND4Veee+n
btEBwlQaiux0/stuNwtSsB2nsQyuyaLceV80xnztrmwnULTb7imgCaA2ksEY9VPpPeKeVZThnLUZ
7ElEsh71prTSndJk/alNCuelgI9HEp1PwQfNMTMLFr9TvQxJoL2t+6W+y5Ux78VkFMu+NvpqMy8Q
43NVNd2XpZNQsqokadcnBSONLSHm7H2jApJ2Ly0MD8NCiILhlCAoyByKBUJw3RQfWLBiuplQRvmY
NZooITQ0Wnu/dr2h7SadAuXOI963IXUrLqS8EI53aA2DuiW6CqmzK1NpCh4qQ5W/1ZW7NB8GQdCI
ht6y110x60AdiQTyESHxvo3qwFtkWLFV7+u+1x+hpLs4S+iK8EbmVS9hSyW0Co0Mj9TQH/NgCYsA
4b+QJpyTXpkBtm7Yvc29CGnotuO+kH76EcPY4GtDjwnUnDdnayjBvr0vOhcXHOnq2l8VDiQrmXSZ
vVMmt2goBJWoubeTNTQzUDLh3KRNE2oJn5PjWKf1jSONOcMnYrLuKwRyzcPgjuLbLOuRl7VZJLsg
nysPite8vT1yy5ARLhHtGPVoamo3Cv8pgSiDnz3lXjnZxL9Fmz/i4LtMV4G/ymVf8QrEDlF3OxrS
eIxyzQSm5lDBdMc2dpNV1FcdeP5bs5dy2RVWTrl4LYMiToTZDAjJWc63zWWZVFTVvnPdjM38FaCl
195UtpX24aB5CaUZM62iAprBn5bVcJIK6XGRNP04D29NPHurq7QfyyDqlSOKnTGv88fakuNzAgQx
jYpxyobIVLJ9FoHo0wiEovelzldsT8e6Xt3QL/l+kcDG2gltTfZ/SJ3mGFCpyn8umxG5Pbik1Juq
yklvkV3vtL0uXSPfW0ObYezGzWyFM7DwdFe6uZ7utDWdWJ5VbPp8abFWh8msYCyY3pQLfEmQ8ji4
XokchXJHqq5p3ljqHt2IWj1Mg+d+0DykYyJDSaK2rgvvapLWOIR64lO1QjsWwTr4IQt4UepgkZNO
nX7VDaVlfioxCxnvtWFo/QiZovouW9KuuQ6KJbuvyBPccCxquw55h8pPyO7Ih97Agjyc18bJo0Aj
GY042dDVVscck6jmmdGQsNBIDv1uycna87J4j+JSaYXjVAeYYg7joEIXoeWaHkQwqIPkc/sHEeB0
EflpNmVvzNoKljdkRjgpeK3hX5ddq4NGq9FUjcrc69+XRjF+qwsi4k4VS/dO0SF6rMaCnD9PeR6+
yZOhJHbAKsCiq21kdqu1Wj+H/tK3E/6QVYEqtpg5cXOmmj5Efcd+hgo+ZLvCddqHecZj5EojDTgU
BR3EfTPpyV9LwUrvelK7IvJlpz+2Y0fSaCm9yffTOGn9tjTe+Ej9uQl2shjlEPpr0FlhXlssnLTM
tCWf1JuRHGZmI1HjoQ0O+M0x3hSCwHOTTb1syEDS9g9P06W4LiDufPJ1VAZ265r2664Kagy5S7Wg
c0gGJQ9ypPqJcHCCuaZcvPmlQqvgZpgcHq/TimdWCDcM8R297aqEcOVXUwi1Pb0b4Gw++FnrPpqa
T8g2urTS94vfJWY4uWTPlFHzwqNQIrKAscaijYLMD6gIrEr/4k898mpmO8uvXU7f6QqGWBI38xok
O7ce6i/jYPX67h9WNjUt9mEqLrYHcVOYJI+dNutO9I/W5cneVTTiKc97pOxSWU9eS+UpdRBVi1CS
xV4LOYUgCylCpzbfzSrf8zsHl/QrXxfdEOwEE4r0P6pakGCOK0UuftKTb5YUpFKauEQO7gK38QdA
Ys4lbavXxS96i3CNKe1BUXrV9BtBmigjb5dYNBN382gHbzOVlV9/tcRGvYtWug+6mmLqaV/MENPS
WEs9x/1k36Gn6ZJfDFSMf7mS53kA6tA7dmHlUyI9Xrh8GbWpNXQV63BKQQBDfar15ZLU/uueB4bF
GCvCoaNfyhE6HoVbZMhSxOBxhBrzuyrPqoe+CsobI3GsuGt864JIw5mm94b4BxC7CSggsnZSGV1F
Z62Ok6pY2Tj9OUSmqp+4r635o4YASujXnR11CDmHzspzpMofc5d3Qf+rLogO5CFr4+9ZW/cKiN/x
xHs5kaOkpkSAKFdXqsW3qUbp4Jc/IqOgmANWmRkbp+IKhQmxJrWUjCFqwqvuvYGEBweZn+/IV2cM
xUyaVmDx9Q3FcApepdJXiiad0BpP1HSXl9jIUF92DjwQyujnQ706YjhbgyilN7TJc1K3P142Ocs2
XaeyijvpDVGf1eJhmIW6cMS2ov9x0wpGDWAplPCoMSOScDwKv7xdDXwXPk5JX2cieXXzL3MyUUHU
PsE4A999CVT+ahHR9tL9jS0Ha4iS8Ml5K0f8HqXu8KnqvIiMKtd2Hni4CJ3+X6bmwTVgX5BccQRI
0U4W0VwHZ00cucQ2bjWh4PF1WJHovrArXn2q76NA9YCgQUP71KOpzKtajXZHD6LV1j0vgjVcjeaX
db22UfhnM1cn9p7imNLKU54h64VWyuyGDnW5WEg8HtdB+1v7+X+OxPaGf/8v//6laZced1558q//
vhNfcNxrvsn/3X7s//1nxz/077fTSy/H/uW3u+d2+C0e66/PUjT16c8c/RWM9PdvsnuWz0f/ssen
Vy6P40u/vHuBFSS/D5e+NNt/+f/7h7+9fP9bnpb25V+/f4H/KLe/LeXX+v3vP7r++q/ft6/0Pz/+
9X//2f1zxY89ZS+/hc/Zc/U8nP7Qy/Mg//W75pn/BDVBo48NzBHFTvn339TL9z/y9X9CvKPRDJcQ
WQSO7++/1Q2vdUb1/glKkUYVKjPbz2x/NDTj9z/S/8lfQ3jZWtW8Y4CS/99f7+E/R/Y/n4jV+Pvf
f6vH6qERtRz+9fvpniQTIEbhbQJaBuDDKx5br4aFWIbKNNlL5JDlAn5w2/iHRTkzymn37T+jIDeB
1agDuuoktqfOONrWbLWHFCYqALQgTBANjArNVjzTlnona/uXrU62mQE1wvQQEBkh/zhk0Zxa18V2
20Nlm81+6YdNkKYddj+f2fYhjiLjNjUImjrIOgC1gBWOhxnTRg4bbOBAG6dLd7aobXdHVbHZNXog
sdQwGp3HthTp7VJSa6Y6ppU3Vl0LXoVG51x3egd4B0bIZ2FuJUpVN6P1njsWZU7Kd8g4ok6r3S7U
ncyH0XBSM8YhfcnxOjD8uxHo7dvWqMqrYZDar+YG+iaOvDHWNglUzJ5PkhHVrME4BhN6PqtmP2gm
MCBof5nJoyYzP4zumOAJ2DbRIAPcQKnjXoEmzOPFQNQw1DrvEinkO272x3to+4VsrjrgLTRTXxHR
3aDJhO91zWHVyP1Bw86fBPrh4Yos9sdFC8oHbUUaI9Uml4pobe0IgvaFZuvrIwO7hdcQNWtuRHR7
jr+409iwfWsURj30Yf8Q7lDdTdQYL1wWr/bVJkuGTgqwl80/wN3+/Ae8nCb0Wk9VWh4ERNPIV015
o7tU40qhXTKeeXU6CT5weZDxpD29GT4eDwVVxDSGjcZsV3X3pprl/+HsvHbcxrI1/EQEmMMtSYml
ii67HG8Ij9vNTG7m8PTnY52bFiWIsAeNngY8PVvccYU/TF9J4ZTStavyszxN0j9K1Ax/quJJZAQ5
AAgRRWlIb1vlglnAIWTfREFkxHJEn3HK7/usLe5uH9CLeYQqsoIOmU6WDW+L84+LKDDUSqfU5N4g
3eOkyw45hngPHc3WPwzF4L4yFIGjBV3XBrh6PhTEwUyf2rEOpK5N3+j6P1CsaXbQmuvuOjsBDMI6
wVYlUDH42/kgaakiSpwKESShk7tNN2V3ajcNL0XjNE95b+wJZV9sDsIpLgGGWjllBq/N2T5MVsCo
OU91UNnjBxWTtkVPW59U6FBM0i9jKsXOxr84XgyI4gzIb0wPEFDfziK34FKaNve2DbMaJYPQLzWY
p7e3xfVRIKND/wJdvrWtsPpSLcjBRKCUquMuK8BQQavub0bheyD1AD4xtoQOaxWat4BPUjevw8Oc
jv+bFKL0259yofjHviNSIEBXeOrgLG2WKIRuU7Mr+RZdW7yRwqFHF69zm0X5UoBseLTDlH6GusSe
mvfJsVbL6IDdmLnzFl6bU0CHyopsQux1Kz2hwvkw1JCVG0UrvDZ3tONSGuFOLPHug7U5ATDD2Rpo
nkCv2H5uUuOa0ip8rhM6lOJXCHoaDwe1GD9hDfIGxSKh8aq5Gkr1UUKfVig/ptUCJWrAw1UKhWlQ
bTu/6uq3c5Ex/+iUQ4E9PybAIbIQjpcIZq1/k0KVQk8974VR1wZZSYo8DPBKVXXz8mhGm5hywyBC
dBgyYMxLf12PdvbTlRsTxg5xA6ptXPNbAFjb2lmFoYoIwqaU7yiGJW8Zt9r91FrpzuW8BkfbpeQh
l1cLN2ir77WJ/zxyM4sxoPkkgqHqJMjAuH3jSVL6Qk1pik2Z5BpFPR8aeRY7H3l5aKgWIW9Fx3RN
atEGO1+w0IzwwYPcEJhjO3xP0Ry9L9tICkTfCl8jOnvoYX//hoxkPI1FluOSqYUUyo1kZ+esi3Y2
B5AzVsMD7gdz5Z9sfggiiVBdK4cKY1T/K8toH4t5yA8hUi0uhfps55Be3OdrymCApYWnScVg+9jT
5wVDgmxwkOoFaXWDJDJVULbvcxp2411G15Q6/aDPn2/fUhd7l3GB8fJskWhDNth8ZmeYY5OOPWrl
ZEtPIM0hjjjRrhjNignfzOZKeEW8B/Q/l+IGMz5ByoIzNBcBwNjucw3z6uTMeX8X4uL7MIt6oKQ9
j6e4QMeok6z82Wpt7VAgmeuZfbF8Z+LmE4UwQ3g54kbC18d0OkRz5bxZvf6t0PP5NZN4Bsld8K1S
WxYpq2vI1mPnT00k7jWp79xSnnofPH7/SrVrOGQocrllPsgPZb/ED6HcdL6tS8lB67QYXARYha7j
TsqiPgyKfMoAxC2mPy/ca3+8DOD40SIje+Q/2+BVcugsq9hDBfE8G34hE6LX6fD99iCXRufklKRD
hFtUSuExbpKiUZWkfM6mEmGc/FckkpcJ2ImXJIm0akwkfjaUH2JN+lTKyyFFZwd5BTOI++ioalnp
KqV4rKaGNoOgBn/7p13cOOsvI212LHJuLtFNdIEYw1DZNT4cqTr1p0VpGn8RmuOqaqp4gxJxAsAz
BJi1/SnYFQ3Js5E3c2JgHGX3o1wGxViMXj8YI2YEM7ImSV/9zSLDAiRCRLwOUsP53RYNizrK/VgG
djMZB8y5Yg+tT2NnKq+caNjEEAy4RuF4bpP6TAMrjmE9J7rtlUArWFdtCb/cXq9rg2B2RHUOXRCC
3s21IUsoTsuThNa/Ytf+0qvWitxQdi7Fa7uCugRFcKC6JAubtTG1JrJCgXNTQXBxDG09+xaHo+HP
aNk+pelo3o9RR5e1ASvzF7OIHYyxcrAIRK3Nmz5gGdgjtlkEMb3uL3oul75E1/bu9jReeWTIVtc6
KgUlquybEHEBGwJbNSkCUGnmQ5mjEs6tGPtVBJy/ifT45+3xrkwoC0bxhQHXxsy6rP952FXYebVq
pgj+D60UGBqEimaINNQk7d7t+rL31cHincG8aGc+1/xn8wDohNtcPSuMn689H9nB+HIYKyRUl7lo
fKPVNG/pl8bXsib9ZLKoh8gqGz9qk9qthFD+kPnOKT8bfnP0ejaRkPoW7f9ah/pQ0VGfzGbaiV6u
LOfK5wQ2z6ohVbcZJZtCVYQtcsHSil4DtaXcpRSaAFmo/dHQmm7nQrmcVC5LLhTs7oiXUFM9n9RF
moiqK1RUK/7ML9Pq28it8B13ONNzepM3sIr1Fym2Kq+Ydq2RLzeTsiqAwE8kLkW1eLN5R2AhQ2XS
4U/r7IU7Gt4K8LiXusf3NxdAU9hk8rOFe+TtTfzeODzfS3SQKekRufCSQag6/2xFq0HWRiEOXnXS
tU9Z0QDtrejqSw9TXmu/VZaXDKSR6vZ1Aij3RBpgtKDhQ7k6FNHkfAVSZXu9NXFtwD80vzctzrs+
NS7p55gCdneVeZ6AhaZ2A5C676iCWqAzP8qAHhNP9D1pixqFQOlRl4Vtpdpp+6UEMHXSsqj60UdW
MoKSF0K4EazYF/IcX60l0/6uRTaQVBqJ8Y/MLprft6dmPUXbmSGjBZdLvodO06YKMXbFlIZDKgLL
keTvLS+22yVNtRNHXMaqCmhJkinkIKkGbE2zymGBj1F3VSBR4Aij6VEZHduFoPS2IhxctUXB/vZ3
XRYY0YNca4uMt7IotslPLQOOsJukDHCa7U8mHKj7Wa4gkWpmdO8ArHfDbCwPU4GAqwtELX1BJGov
SLv87vVH8HwTpKw5ymbDF1MLeKANwcg4a3SeO0N939eLfYKAuaCbZ0XKA8CX5Z8//3geQDa6xZVN
6LAJnk1gQNFi6EXQYVOKykUlP/P0S75uNak/jV33nMSp/QMse+taVVvCKU+X4PaPuLxqYGCRk6Es
xEtMl+P8zDlS3BRyDD5IKjXxlqORc4qSDoblWKdeH8VZ6lLLTx/SuBuhP2XWzvjXdsDZD9jEAlVL
JAMyBI8Ybape625JXyfdyADqjZKfGoZ4iEB8HqVMy71BrwDx0lzf2YaXx+t8EjbHK+xm2YI0g8cj
gMCoK+2Phr60O2/0tUHQwDLfq3v89+ZS71rK24Mqr7tMiz8gNwIzBkzWTuRxfRR7jW1YUTbW+XrG
UTb2oiG+sUIEIjqlUD804bynXnhZFIK4Bw8G5TEKMKsM2fkw2uC0jW4DH0MHQ7iFPsafpnbufLoI
0lNnIOdc99PwoQxJ58syXwjtpuy3rcPGWSbJfC6Fkd1Fc5/5etalfxwUnP+4zRz0ZlwBHGpZTrta
AhXdlVdcXHr/9slZH/3zO5lR0N1au9jUNbbuFHE8aqstdRGUusg/a1pdPgLoSw6pHv9pDXqdbIyU
LAQDqMNtS/ehaKKs1/MimJdEwbuh1CAlODFEieZHZ5V7OcBltHM+3OZaklReNR4XhpPzEEC3Zvpm
E4UnuLXpyQmRJrw9kVfHo8Ojo6hMBLmlJbZdBNJzwOZDHsLoc6FVSiC1senHtdVRlUZX4G/GAzJC
r5cC7la0YAwLbKBnxgvLXnqEzWMdslkHg2a3c6CCIPnz8TBKp4esEVXRRNvcLmXZIp8701qKk3KB
ItLHB9uofi7K0j5YS1Edb3/ehTggpFqNDBHlAigkKPeu8/2fZECKVmxtJWUBb90AKjL7twOKGXUd
ku7liyQnMPgWgtcke0SwEho9LlYFCEQlw18+eqzo9flZnyJpU/p5JY4a5qCEYn6cy/HO0q/XxOYM
UVZm4zhAT2g+bAJrhJmXchB0EPXckt0VAqhpL3TqhWfPnYNpt7IHkVvP/sWI4PB4d9GdsbYXlxVF
CraZZhZocjMGmoUSk90lmSe36VNkluZ9ZC0ypRN0WG8vy5WLmZYfzTeTCGP1uDxflSGqFqCmEz4C
AP981Mprv62gw90e5YLozOLrfNgqBg9lin84H0ayZIQOwxh1/ay0vZyG1tEq4/Zl6hzrbmyW5F4N
reUnPp+a7yi9/CwPk3My8ibzhT7Yz0neGDtffuWi1C2Zy2stSFJt3OzH1mnKsFjSDCNKQz5pZUeE
IyeKr+W4Xd/+/KtDcZOA/1jhltutX+fICSL8lwVZB5Id8W8S36grTl3mfL090pXl5L6inUrwupZ+
Ng9godYA5Fs7JVcJC79Ce+LYZXa6M3VXrkZDQeMEKUPMY2gqna9mC0dtLkSVBsXAzrEHxfnUp4Ps
92G4BGU9xG+3v+rK/IG4ZEBOIxtI3lxV9NUH8kFc2ZxI0e9pgExHK2nmeyiNe/jDq0PxZfQ9ZPo4
28i/lyBSJGqH8HwxLLwycQNPTlNPJmJEO+/n+w7bHHq0zBHjA7uH3sTFYrVK1fcDQHF0QsY3p8ak
HmR6FRhiaPwmK9q7Rm7ku6Wc46NZm/rTAr33pNFAfNDsOHyNEx2VBypi/2gg1WtXmgygUtHgl9Ao
fHkoYP7hu+NqeA88mFluejNg6pdsUUPfCCfHazGN/lNYBChSCxVxUma67Yh2nG+NXjazul34polm
h28OyAjNRp/tHKjLC5qaI/6ugEB0FQexzTaHBQXtcxBJUNXLcKwMYR4Gw+6DSU+rwMTf9lhTaDv+
6S7kUeB1Xr9q1VfeBCDaHCM+kyNgTrUlOyZojx/qCryOZQ07+/1K9kHWQxj3//19pBrPZ3GS0liO
LS0OANhKATQu/ahonXoP1xQid6wmQHHr7sUY6SCMo6N6Jp6v/u3PvbxKVjEorm2U8njbttCTgdSu
Bo+UBA2Qo6NR5d3BmIw9Lf0Lx0WOND7VFHe5UZAQ36ovo7cLXsJx4iAHG0cIEEnKoUnx15KWcKJZ
i28UYlfdoyiq8hSHTfQyO+WPKBTG4zIOiAOziR+0eamD259/gYhefxjLTOnBWG0UttKfCr2XVfRu
XQMpPAHon6BCRy0uVnAX57Kcnkt1gIWaDoWfq4t1t4jKcJcmWQ5A9/8YCLT+GkAfPJ7c7eQ25zvC
MKdRryszDqLWNL5DkZSP4PdVP54yY0e18DIWYdUZjno08drFETZanmetM7IAYkBBxbQVbgo/052j
qoZdpmtuF6HOQgFkr9R2bd+Tu6hI4qFLalHbPP9KFRXhYdbqLFCxpzlMk5q6XKA6dZdhvEMJ+FGf
pafQCAt3FjMs4lhrPt1e9sv7Hx144jBKnAZX87amao09XFc1yojC6wouCMLcWjXD/YLYsHPArlxi
Kg8N0EQEQSifbfJBLUljc35/1VS1vZdi074vhnKld9rZoTUQP+m76o+xKGA8OdGgSdFYJ9rc7CPL
LMWcQjgLZlWTsN9WGjQiaFXensUrifhqxkbNlDrxCr/cfltZ2yXCgmnAw/e8TKn9Mhe2fIJPE3lC
ySD9pKIbfVxeCORlKTmZKPj6EJNWqmpU0/i0pUdaBw+KUMSX2z/u2hJbANxW3SUE5rcMjliLctOG
YRos+fyc2Xr9mNqrqTsar38oMc6tofJWrC1o0KHyVt5Hz5ROmDnWl1oNTdE1i8J2IRa1e5pVl/EY
49BhwbzjHeS6eXQJxqQF80dCMW1W0PkyI1dP2t+pKr9wb/2pg9v7V1GYRMxc52XY9la6RpVjrHmy
gAwyBFCuEzMnNbwlBNSPsRXl/tDnf8pXWgcFqLAazOAmCL/n/GZIc+D+4+QQcpZVchTCRMnaIbrV
Bm2vb/relz6Py9axCDMBYqzI183rC+9YiUcZ86FFUj6t3Pak6Z4JQB9DtG+G2LpLDYR5cdJKQ8XV
BuujXGMsX7XPMJT9MqLqPjbP+IJ+tsRwd3vvXnuVEGZZZcNwRgL7ujlYlpVJM8FeioFX3HnIfFke
0nSKaynJ6JtFZhzHtIHoa6jViU/EeQBz28BCFQU4TbRXQ7iS1zFVpFGgnQiWaQScL0vdEhNlDWcp
HWZxSJC0e5iK5mfeC+x42vHjmBqyDxqcxgCwVS9DquI+H4zmoNVde4wzGmO3J2gd8GLtVpHMtR+9
klXOf1AJ7kNWRy6eVFj6CbiHg1iMjKhAKasnUWh0j2PH/Fqp8XCHIMJfBE0sCoUDlOP0FVV0Pvxg
WVWMEg6ZyihI5hVIUxVArp3Y5OpHQosBd0zERD3lfJSwKol+JdyduHxVL6bi+UVexYWpRhtuzrH3
ZnuQ3XTUi2c0nLSdOX7/iotJJs2ks7oap2xv9wkJHcmpcGGqc4XkJX7tkZeAHnoa0cIQSF7UqLQY
LLDZOy9ayQ3k1OkLNcG3ZhTBooRHIVt+1ypuoQC1SLJ71c7vOz17aMGkQPT51WXi0YqGR4CLXi1n
r7IY/zVm8ViqNLrU5ABV7S2qpg+zHD0rpeaBkYFYCKPAxPJ4cjJvcVSIrdnXoq5+rVGr1dRHkuN7
ILtHUrknzeZ8zN0pk8JAHpFbApCDaxAZkn3KMKEcNeMuNQdPJOHDFDn3iIk9jV1/7Av1VEjKB2EW
J3mOfknZ+BCP+kHq4xc1Q5qIwbgEc5+320MP6FsnaXeDbQThVJ5Cpc9ce6xPUlv/RdwCF4TaIX/B
it/se0vro3ocOYgx/Hsv0Sb5WCAIwc9wnJ3s5EpiQCd0RatRxltFks9335Q4S+/AR16vRzuIHSw0
oz7fA/lfH2VlplJiIJLYhIJ15qSg0PBJKyOnvh/ZSa4pqdVfvND4TBJxrkwCoHDn31JPWq7mGOIE
eq8sfhTKqS8V057c85WIg4OIewWSosSUW2qqmIwsL2niBuCkdJBGODDYWRkeEcj5ffv6uxIJMBId
elo6eMtt8XXG0OhxCrk4mE17eRykDApxVtknrcpSP81EtZMrXFkl4juNVBUYGcq3m8ijoNTX9Spf
llOFf4BVmT7PJubUt7/q+ijck1Sr187s5r6jiNAXMlFkUPRoSOSFYR6igTf3L0YxkXz8/8B/uxcs
otQRaSt2HO6jD2biDD75XrFT9bm6F6g7wvUCgQMZ7HzH8WIjsRT3adCnSnTE4Wr2x6gUBwMe+OH2
B70Xqzb3NGAzjARo0CA0viXuDIOMpn8HpQPWcgSnqE6KGhGcpB3vGkXEL/1K7T0kqpXhtGPGHdoG
FInH+0YvbLSS43B5gJav1y7nBDEeXtbsaxOr9Vu2OP8Y4bIcpKkzvkyJWeeHzJIA65Wzkz8pMwAH
t0Z1SL9H70c1XP4XHSJGYy+5sTIOYzDNZkqsbykz6jBkdr8s0KjHLHGgnsmR7pT3nPhaeQ3VxtEP
w1AM38wmSXsvb4qxC2pj6C03gWw1ok014GdagS/2wqZSv8vk7anb4+dzKpRBpZ2pGb8ApKB1hGZZ
5ZdWVbw0EDDVEoK81yJ7tSBVohkfRhs4BsBDNf8hOkddf988oTa48FM7x0BRorUL81suZPljZ1aQ
suwOVYy4Vtr/IVeAhhbCMMLxebOzbxyZE/8mug5GbugHTc6N3kU+Me08Rx3M71qWah8xEekMUFAj
7P9yMFHaqzMLQdXZMqvXBvTnXV8oIvXbpVcembN+uW9EGn2uM7s+zZR7PxRm3Bz6GWkyq1rUp3pU
+qNszMWdk1iJ7EWJOjluIxSqmQj4LF+1drJpLoRSXPi3t9uVfHZtXlErocVLSWezsyU0FOtKNpKg
MCgNC8f+3Wtt5NpN+kFuRH9ftfaeYfq1i4HAG1PSFeFIm+78MDWxVpJXUlO3ukLypxZCLTpZ8U5N
89qlyimChUzRjwdpc8n1Ucd80j0ORnI9YhnVGIJFGNNRRRnlaRmV+nh7Jq/dEZRQoSDzN8LJbQKC
+9XYGnyW1lENszO2n15RkBkL+/Ptka6tGTriEOEpQq/K1+cTWA7FQrFqSoLETLujFGn2Rwn7saNV
zGNQk+n9LzeXcOdeujafkGGA1VADJnzd5HJ5r2IdIUA7l+Ok3rM/h5NWTFVQpdMv+mvyTrR8ZTYp
EhtgWnijQCFvUqYm7HGmMFuycHQxPSczKl+I5B9sRdSdD7uWnTHUqgHPQ0Urb92v/+lx2urStFlF
wm/aTfEW5jwmq1iXXwOl8RK9tlwFGADyOGnsj2FkPjSqaA/RQvAZDfIeG+XK4p79mnVi/vtrirS2
5JBexjSN3lBVHaYjeuEPUQYSOJOKk6Nz3d3eUFcnG4t1isaAggkQz8fsOu5JhFnTAL62c9CNWPi9
mI3jYlXazn1zZRvpdK5tYkNKTNw650Nx7Uc2rxshLzqtd8DQZfSC0hIZLL09yC01+tufdoUsQqPm
PwNuwpDRTvtJBSAcWAs4vSidgB5FOlXCJqx9o2wHjx6ndKrSsjyqYtS8LrecA7S5naBrPZSbZ52C
OYALSkrU1+zNoR1RLsC2iURnJXdgwN4JitLlDzWf5EPqWMWha/U6kJHUu1NFv3ec3kWSt8NTqUec
hL4p5KBNzAzsaSpTS+XOkMuMplOF6qjtjVn92Jn97wXRKn1OjkjhfwnH9AQe5ZEAzmM7+FInvk9K
9c1Sw1NuFi/o53kTQp9q78w7h/7Ky4CBB+AG8LEgN7cszAFqVFSvHaIRFT2vSUvnkPXVuLPbr4zi
GLiCcdwBq12x2kO9rJQieiSzPbp9r1Z4AmfKzrdc2Xgrz5jrGZlsZwXbn+90FKXgrCPDdWwkINRj
jbiYmXXZXbFM4Yl+sPWICbH4WKGxfJCb2DioZiMHBZp4t0/A5YlbG5UkfRZ3I52RzeEew76drbCm
6Ber1WNmtNVdLWlqQEpY/axrzdqpdu2Nt/75fy4wuVejRgbjcUQXePb1FCQXmszRARFrgzJAU+8w
3d8dzM+3NmLnVLMorVDPsszNlaI6bBoaKvoRVlT8UaA7aqBRkEGCDu1Os9wFoG3/3IpBvIHTSKhl
t0b1lmAv37laFfZo8yhWmSJFOTcDAVmpPXT4/c3+Aqay9UVkjvYhHlKQJMvcWsjpaUYhu0MWKh9D
wXFx83ZV0nbyKlUf7WauawqsfYqUft/IrY+Olvazdwxcd9oCewpXBov8j1Nm408IzshWW3gIuAp4
ispt9LRBnxgjrVMT62p9RB2Tknspj3bu6Rlpr6tI0nJEzFv+iPeMLLvAmTv73i7DrLgLjap20H5T
5Mch6fLej0ypIEtBaNVVct0Qvon29+AZdVTlPmbMOAqKYjIzf6I69YoZCv7z85x8zQypFQc5DKfc
s0JJ/jaHg/6KUGktXFFOU/5Ay2yyfVr5ozW0yjHXTLnwTWdBy0sZiumJX58+Dk3R6B7CpVmIcp2s
7aFtr7QsCFlXzClOwA5Ypc3trkp5Ci7PclAwUE+Z1muSK+mNkyK0qaWePs8NYpDzjNePjhVxm1ku
vwvl0j5JXhARG+4TB3k7v2z7GtGHPTTae4F7szUBW9AXsyC7rtWX87OQTljiJrXtHFurnd06kj3Q
jZWrlQaKapbiEQd/hN+o0zAbJdB4mWuIni/QwS98NGcQy2H7IKzyEzvz8MfXAqRmuknIa6zp5ibq
sUQ9KzijAOlBe25cNGt2G0l+LZNK/6pIHN/bw108f8SqFLkUrBkQ4ILKcj4TUVencVwv2ANH5eix
o2xvidPhydYpBE5pBHYibJFpVb5PYtkzV72IqdbB+UT6LPStL1Bzy1Roq2xiEsDpj91Ciz6YY/lF
yVCyFL3419CHD7e/9uqAtH0JlQ265FvNJTxP7HoUAw/ZgJ5vjmbcJ3OGuuLM1Fn12kC30O7+uOAC
qJ/m4GrTviIDt2WkUoIbFw98pdybRDAjGpJlOO/t6YvrfR2FGIa3RAOAti0kOtkEbyDi0+pIEafI
wAxqkfL4ELfY6oxhtieqtj6TZ0doHY9CFUVrivTKlvRaTrQs8xhv7NGwnusK1i9FJfspNJEnpfFr
eYMqjLVtsde1uQgTNgNvrpYaBcypt0h40iKR3QIRzGM4tHvI3yvTyctM2A12H/DXFmM3mXo7qMkM
YKEq+0BaMuvYLVNyMOV5esqMXebfZVgCWRm757XivOIStjAwKYokNQ1r7J6Fqt5h1qJ9FNGk3YuI
ndraiTh1c4/x52CED0pkVT7eprGbOqn0dvuMXJlfjDV04l4YG/S1NxEpbnC1FJdRTEA8/yoNLXpO
8Dg73R7kwicc98+zUTbBAaJFRiPZMIZDfHXwrXBST5Xa31RpYOfwfLj0YU4OTgVpREOCEp8/VzPa
93Q08SdIvbizmwO9NB0dT/kQmiuFao4Pc0LHIeFFn2T5dWzTD11B0wTAo5vU6BsDf3igqGIe2q7b
0zK8tmOAHqy9RJAenMHzm7TuBWbbahYHbYvPx0gKc8hM+TOwtMHHQWWPlHeZHq8ziEUarLXVl3rb
D5+sQkqXzoqCeKj/sZJc9dNZ1z5gizD6RWh8NLQ5O4AZix+5gDsqR2F+nE14VgP6+v7t5bxyr/KO
Al0HCcEVZ2xqLKVmdxVM/yhwBEqikjaiTiu3ixeqI+UPNNaPdr7sFQiu3EBrBwDNgRW8BrvmfMLJ
GKNC6dioSdu9llGqvqHvWHxSwAi8KbGOzn5PcRjrOCvc271XvpehKblwTukQGZvdS/FnUeYkiYPR
qh4iZYndLAxrUDw5fWyLEmKHZUOZT98mq+eeCl9zyzppZv2LesY/tUHQNdYIsRbDv2ac0c7NCfek
4Sddj7sI63O/bfonKBQpgk/1T8uoWpTYy+6AR6J3e+GuHHYIwGS/K85w7X+ez2HfY0k5O8zhVCIT
6VidhbY/Qg1/MQrJI+sEqMLalukpciZIIodRMJJG+uxoFX7hbO/kj1cXBcwbLSEIFByLzbdkWUYD
EfUjwDCLhxyB7MdZrpwKk0/rljWToIK2sxWuTiC8jVVlAvzLtrOWyUnhDJYWBa3u/Ko7RTkYUVLs
xISXVQICaU45+BeKwmuv8PzTqibUUxvIAUoPqXjRa8zuWmWRD1EZ99ifa7lPNSU7AP+TPiNH3nl1
k8sHsJvJJ8BpozcOk07FWzdehgWfGrqBCjFsYy0PGEwguJ6tdiZSvitSd3V2QDMgWEAVm/Lr+e9O
0yQJO0lmSXoH8WYViSNziP/9i91F3XWtk6837+YwCgygGrtmENlsu0BLC+NgNqXYueKufQpRMowL
0DOU4jajaFaXjfS0WOgFgYpythqvX6OC299ymTix0itUZhX7gTK5jVCRonb00Oq4SSM5/VKPi37K
ZbpL5pIgwUONxgcfBnViBNW8iOkVHRcLhABQygwk/N04zXgAZA1olrKsdyoI12IUivboyRIXoPm7
jfmQoDaLCPY55mJ5/xM0meZGEL88uVjqe9loUxJp3hZIBro7mzlUQwxH0lS0e7O0TvYm+KR/AAkQ
iSYamdsq9LIgzYjBg3Sci8p5iZLpscYx426RMZo1Uq14KcVYeLET/ktTqvg31FF5T5ZhehVGpbze
XrIrGwM5PyJ7Oiar4OQaF/ynrhIhRd60diUdRT7j6WBGGFGGUGtuj3KRskIngadNlgZDAEzMto1B
qUAD79H0xygBQamPmrLmpKU/IbwESX0pK7eLy/oTIKKfAp/nwOwjw+uVRjzMsSPuQjW2fNoyxlHT
CsgTtr681WGZ/mFH9v1n0vsneKSWjMzl+WwMdDRXAxDaZuMiPJPJCVBwGQ5Ik+xBPrcTD3CNywvI
DEAADcrJJhHQGmvugTXUR6cTgHQwX3D7MZx2Nv37wf7vXmMY7GtJOpCgwyZ2W6cLqxAUcQRHirwj
iw9V44gfIaH84sIFUe6JkOvSyzLDib6Xs9ooCMM7KWaXiTaGB0cyNUhu2VzgiKJlBzmP1WDE86Rz
jbpX1aOAWFC4RZUjuT/qZTK5EDENPBYKq8TtAU2Frx0QXXTg2WMfqjSh+6ClSP+4QNOS1svN0v6H
/w/5N+Tq7rPA0CDy06EdykOP5xhG8Ca9NrmV5C+9gci+G6ZGbLuDDiwefa/GKI5OaEA+tkulfzUG
ha6OKk+D4kpKUj3U0tIc27IwvJpVeCz6llqVnmpRik1PCGG8iCP5pdMH3pPbG349NptpNwn7QXuu
ly5gxfONFDmpDvLMEMe8wrBe1jI00BxsAUC8JtbOWNvIgSWGR7TiVihFgNLebFqBdwmIlkIca01t
UMmH0lGWFH3GxlCOwpJCn8L4Xr7wnpGffyGKxZDigR5SVL+IinqRVIYGqoAvbDEiHRI9z/zCbNae
97A4L0adOz0CKSOGFkvIH3s2lehfhhXTxlzenZLMOfwRW9MyHmaMPZ/rPquMQEc+NT7q6uIcQ9zk
MgLwfBHw6xV5PplOk3ycp9bEzCCeqEckdYdmf2nm6iF0YhyxNCnH/kRKtYkQFnqd6gOTsg3XKroo
9TFbALhlIeKQHdtZwcNv3f/g2UEELIfRTrT51GTT/EvWi+F1nszqpK8V1VkmC2MYHSk3DjUghmVw
Kq+jqbWnFH6hHwuQDr0qjqvJrK5v1fnWKetOLiTRYgBis5yplKIPWPT98iHB5qzwELHLXFXGj4oz
lMXdXdcJrfMl+sM/lrwk75SXofqt9UtCUZXEw+2LInPIQlMM58J66D/2U268yMpQHxzCge6gK6Gp
BKtWjOEWg4ZhD30diRNdzlWxU8O6SPxWmWLlPQoBbg2RaxOJxHGvYRDRJMeOViymiwMWtL6uSfWH
cHYkizJl4giEgGPeiZz0qfEHVJ9yT0zjiKkdeiB+UaO6cfu8bm9jOikA/CkHrVrwXP6bM9RWChTA
BWlCdhKGEV3anOI821N82p7U91F48NcQn4BvS33X5dnMSmUJjyDSVb8R83yXIB3rqWoy3akAID25
VCf/9qfRg9pcRu/D0lsn6aPxjeDa+Y7CrUdrjKkLj7hTVkqiPAqtEL8AK9jyQdazMRAQZ/DPdKpG
8/qizT8aoTXhlYFnpeKO8kKWKCz5I5pP8ytAZoksUX4xMT34FA169mOqgGofHFggwBQWtXiLY039
VWvmvHjC6mdszoZE/tHnSjH5tW7PEm2OrtDxtF23mQOiKPfCECl+P9eW9C1t5jyEdp/gU5IUMf6A
lgao3W+V1Jn8xMDxww8HQ3I8W1KbFHBmHj0Nc5c8NkUffp9GKV47EnjZRP2cu1kK095VIXO8Dr3Q
PyvjVPxbdmr5v1RE2JkukWyM4GaMgXjLSShcScn/Mr1znhMU+Ey/LWWGQtLemjj35kSJwBoFmEoT
RZYFB7xfqV0TxlRZm/yURgf3TvRxkq+RWvVfzGVGmgV24helWsTiNhp7IEhjFX88tcPmSkC8+DXp
Sv9iJqUDM8Awm7sZAtArNx4Y3kJRpUel0ZPwoIEuveP8AKJSJTn/EUv2+LUUevua4+vq1qHcvtrA
G7zYKB6zvpBQ/LR7uQTRKugIlGP4Zg618UCAY73lNO9e6zQNDwX9jNZvSsxnKnBZzl0npYnuZuh1
Sn5jt0L+n7CyDovP0UkSj6Kd0aD3nFHLQlAUN7dCCp3xiBBJ9EMpl6H2e+X/ODuvJrmRc03/FYWu
hT3wZuNIF0AVutqSbA7JGd4gKJIDl3AJj1+/DxjaDRaqtnA4NxoxyO4EEmk+8xqtf8mGJJ/vpFUr
ZvAP0WWovzU6QMfUSRALqU3vnZLb5cuA6/UHgYxW4SMPHb2dcKp9jQEI45Pn5tB7tAKPFp+KcPzB
FbbybkyL4uPtLbLu7p/vsnWDrMoq4DVQL7vgt8XSc6Yoz6IwbtGujhIUhPoKa0KntT/8+khAS1eJ
BESaKD2fb0VS30aXcUH7FjWsx7pN/uz6vHlRvTbdOdGuvRMIZh3navCFlHvOR6qyGFOhKWEkalch
BjfycakjK2h75ffb73RJ1YL/gXQmkmycncCHNkPlbu26HNtAueMWHUFjKX5THKBonA3GiUxnPiRm
S0wNA+aQxANE/rzYO1p/vM/mG/IQPABJwIpF2BxyY22A9R4jLyxiewnFZGNdMnk4UprlB33uH1Hy
kL4duRjLRe2XMuNiLHqvepRK9z32PmfK+Nh1EXZP9qOdGPaffb3EpzYz6r2I/HKt0emA/E6pVeVI
3kzW1DiLiW9SFHZKO9zJxP0m2qI/IuAR/WJcyKo2AR6BI4a6CDZkU9J14whksSGiMLLs6jAUFniU
3nEOdFpVpIqEMWH5tvyyWOw6KmuAzAbBRwDV5+sujjD0Yhh6p06s/j502uzHOv4t/Fv7L0wlNFwa
HGxckrXNZnK0zvSSkqG8PCHMSfPEB9HaIHjcLTu76eoap2zC+iaHgnW0Kc95Vt6PiE154SBHcJxV
VDikR1Z7bBfdOwpwgPcjl+8RQ6vh0Lh1ed8QSexc5evcbdc4Gm8UIRFnx459M7d2nMYzpXQvXDIN
n0ZPB8GVTG6IgZZxQLRd/oZDb4dOabn3Va+OTN8fPUIOFNbu+Ve11CLJFEFft0N95Eh60fhm0rgP
yoD2N8bO8Ye5yuRRzy195yNficxWFeXVioimp7YtULgxel8yRiSih4Z1nOtaowHv7ckhXjkt6VwB
6SQlYDVtaSxjA44gLScvLJUoPbSZHX2BjvwE/NvZQWxdfR/KZEA6Cb4vHBQwAy8aketeaKZ28wKs
hbw/TffQsOv3uFgpkMMsLhmi7a3ytgWkzyPgYJQSrcFBGm1oaJN4VutMPpe0BnfOmvXU2o6nr8Ya
QEdpHl3IpMgsmYDBeqFSJs0bb0aVLa67+lhVOEeZy4Dtb2eQnbVGgtUlbjq3r6ArgfXaSKKQxVrR
rS0MDmNFkagFw0eGM947yeS91TMMc3sd3TAAGbCVsb37dHvQa3vip0G3GohjrUVAsRm0BTbztbWj
7NFwijSEKF68mz1TIrohzYPi2L/dHvjq29KqgzgAd5Wy8flm7OxpkQBn+bgAPFC1wnnLNYQ4qV0j
g7lLqvdoRH69PeaVlic9Ah0uyQp2IJPYnAC9bWURWoPsEC35UmFpf6B+nHwbTFsJemMewk4rFukP
pamHuPiVDxJReT9W2iKMOoszei5aQPfKTHff+WQpsnnbWp39oi8o6BQskRA1CfvU4DEfDENTkJ87
+r2g+wNvAPFv9EpLfhRvd1kW8evtt7u6fFfxGwgA4Ee3lCkzm6qkGplRq1RyPCQBBD/2rUcgj5XP
11Qg9J1jUP+oOrhYal4k9/TArpw/tB+5XPCcIoDZEsATuThkW1wvHXZAz9hZiud0cvtn6ZhFsBhl
9axaQ/Hkdo7nt3ir+E3SjG8V8rhDqeXqwc4dcV/0k3sa0b70536IjqJA5gObSCsYVCD/3eKOj7qy
qP6IJiSe8fKEDCRCx0thP6dCi48IMKkfLHeY/LZunYOHCu1RjfGGVLHx9SeeJbAXXXtEAxdZT80A
+zSlCxCsY2/Q5TeRoAThYyZdc+cWS/lsYkvzu6bF+f3tr3XlCEWaFz16cHl0ZrZBtNqLRlEla8rq
iuG5dgfvqKaJsXOkXdneqxcJEAosGQDcbBZ8UlhppLsNASWm8NQ/J9S4ay07xLKllzHn4oDhZxFW
XCbh7fe7FsuuwErkoTm9SUzWCfipKF+l2jAOFrctpJHivk6MZnhESUXvqaFNKtbneT1/Flam3dcx
G0JPcoRDxeQcoSpPcwAw0fyjTGX/vqux6QnQJFSfXDWpSmwQ2haPgFRL75PFGX+ZcrvSAFeqLecS
Ufi2k57PuasIZZ2zEltMJRZd4OhTDX+oqQ6LbvYHugPooRJDhorX76Hcr+0iaunrfbe2obZdhhgw
4jTLiiANY83DrEem39WtOFlatHMEX1uCIIopFXEAUXI1zr9Q2roOOq28KF6TcZi6iLzGaqzuLMFL
TjXzSfC+BkAWdcUfxbSfFsKUFmnRLpIIT1L9CrUWN1ofQggKsROhmgjSIRvet1LG71rPWh7GSKwG
z4pI6c9DPiAHquYu97vJS9/fXqQ/6pCbK38tmNHVoaJEYWm9pX56tspzlCxyhBeOnX1oFO/zlMlV
srY4lrF1qqv8cajEixdRI4nN12JU/50Py3M9Fw+xrN/1zXgc6zSw1PL9QOe27owgd6aTolVHHa19
xUP3JWbB9MZwgGQqfR3ts535vXKRUvRbcW2oCVCP2yQQqbD7HA4eXox2BRWjB0BZ1L0ZtKb1pHld
h70gzIWdeVuXxnbeQJ4BqCNXJpDfnCtiVvN+WWw3nJ2+/S1KM+uNB66vpCs75bxu03k+2bv8N8oq
+u9QgkY8nnvviyIpSfnNkM5vZtRQvkYUaeXBnKbnjPZx4SdWmv2hKxoKzDNS3p9EbnWJLytEvoM5
ivTf8yjDK/7221y5OJnBH36hBCMUF88XwdRjspKUsxt23hchiuURbfbivqyBPLsDVgJSzW0/aWR+
NGKoebcHv6glk+EiHmiBJ4XygeLFeoT/tARFpEVODeExzAAs4R3cPGpRe6dk8jc1dsFmaWWo9OJ9
6Wmvia38acLl1NN2Tyv+6ipywDaQH/24vs+fQkOvP85BS4dL7L1oY7I2mBfuyzKNj17UdL4Tfb/9
4tdOH+hgpENrFAje9nzEsReIEZIXh7U2IpJXuJi/JxxBt0f5Ae3crlROOEyC0L9AamO7w1PVbuye
662L58+oSrhhWWAmbcBgOuh5kfp1DlqrpuN/P+WlPEGJ6QNPS6wPbjShrpA65p2txc3dsqzIorQc
T2CtkqcZSeFH1HKNUNSUbyc7ES/Yjvw6omZ1/VhBqysKEvO781lqF0Mp29pww2bQ80cwKHqo6mPr
J7Eu77wlU55jRZl2NsTVT0OMjCQHFGh6JueDUg9fkA5b3JDKTEYFs7FhAzTWToRwbdtRqITOC56G
LE8/H8VeZC2NaHRDobkV7qG6TVl09MJmqbIPlpW2T+mSeo9FObjvpWjEzvDXqiEUQVYFNKRzVnWL
8/EjOTSeUBg/nzO0wAjHiCXz9L4Cuhd0UeK9dwS219ibLvSS6D5Fdq/vPMTVmV5xyUDNuR236Byl
TsEGD1Q/3MTU/DlyzFOHJtTh9ia4PYqnbraaBaB+onLuhooh26e+LZG08ZTur7wLgG4NBDS8Mncz
n1RtZgosmAI3Wo8XTq85h9hFZewvvAtgSwT5CGnBWp9/NWHlRmH2A2szTWIOZPt9iVzvzqF8bWmC
EofQDhF3Nek4H0R3cVVtNU7DKSn1N8Jd0hd80U1fmd3sZAgHUaupRZmoqfSjBxx65x2v5alwAXgC
JGYRP9jK0AB3yCvT7B22RuIghJjJBSGSvMd9p3Hdz53tZb+bRj5VPq5/6uKnqqXk4I3ixnwg48w9
H2+5OsYGroz+7Adqbr6nVIN7AAkL0KAoLaSxtZn3iJtKQw5WekhR2JkphiBvnPrNgpFpHBg9/+sr
ebN2UhyveOX4jF8NT7Sfb3/Ua2kKsTbAJmIwqGebOxDYYAICQBDDVOiXwMGyiB64FdAQGE8ZOfWx
M3ormFRnfn975Gv33qpiQUeRMwgK4PmXznW9sUF8cQstcfJW4ld0aOz8d03K927vvibOsofat/mN
2wvp5xE3C9gULghMlXsIsf8DbZSvwtGXE9TkYBkXZWdPXgu+MYcCNYPuPMTrLaO8kX3a5z23rBiV
8vdCVlPj1xhPHJsWMaWEyONpaZFHL2flY2J33sOIfPJhMtw86N3+G/SvX3awRf2Ea32ln4MqgfBy
PuPSU9xeoQkSxsiSnsrSHB7+B1nHle96NspmBy9DIuN4PVhnVHPusLswQ2RrbbqKbfs2j+f0jaL+
hXwKkVAXJAtFLdJu4/zNWLuj4q3HrFEtI4nAMgf2Wty4vWIvFSaZQITeVhG2H0DUzQKyMc7VKrD0
FJf04Z3VewnxStEcpkRLjm2suR9l1s3h3Eby0Jqz8VAZpfmF/uPwRrMi8ZDkihIsPbjA2w925dAk
EVhpC2TPuKlvIi3kzM1uqJBQSxZb+hySbYApMplSr1oBECuaZ4aihYNlfHJVOXy4PfqlyhmoLKRM
wedxbK/p8/nsFyQiC82MKCRlHGTgZfH4nETWUAcpBEM0ZDHgPeRuG79qzSrutarOJH6qKM7j0jUW
VsSQWsBgkaAcFLrGR9wCRRJmVSrWvcDuAm0mzJ3HvnLyofZAbryqFoDc35w/zqRbSjauFSdPH5/n
vi8eGqXpP3oiQf9qQNDLofAVqm1k75BDrwQFtCPoFaOlAmRk21vNVY3CWY9qD7Wj/puWTX2QDYu7
A0a8MsoPjD473aHWsG1veZnIBntxnVCbMRP3Pbc2Wt8y68K//fkv9zt6CDABViI5p9y2nKwKRxpV
Ozhh1HrioCp58ppkMgssc3LuJtIev/Ci/PWXB12bLSDIgMLw3+3HM+y6zjW8tcxIbxt/cb35beVp
nyJbl09VvZRfpTPZO8HBlSOdsiHIzrVggfDlts2D6V5K/SlxQtwd4gcKru3rbFFbcGPNQPybemmj
1dGL9MCcTODLXtC3qsPKponZunSvTaf+9YSBMhlbn1rmysXYYoKS3o1itzXsUHiROBl5099hwd7s
VB0ub05GQYgBwViAx/DAz3d4LcwkxVzTDrFkFSdJPHFA6uqA5OtEklLtqZzvDWedD9caXtuxquwQ
mqodtGotj94AxUR1+uigp8OvR+lsf5I9OmoGSsk/vvtPhYBUKFJZlNkOJ6OWd1NHD1bUyrizfC4P
HEZZA3TOaNyIt10m2doGnkOtHdqRnh+MqJ3eDUZsgBFXGE+19ScHxEGwpNMe+32dr/PAh0IjZCFu
fYrCNLzP51PEtVeIubZDKDpKMIsWvVZTNPdp7gx7rYjLoXg94BxMKMzWbWWzFui3EUBaYVqN+j2U
8ehenfJmDyB75Y1WhTp8nOjeE9NtQhlqBkUMK9gKRaLEj3ma6acBGFFYNU61c1pfGWpFqKLFAjwE
tOrmcjX7BDWkMkF4JFUqtF2XJsAayzvU1bJXCro61Kq8upppAs/afKekTdJWjp4ZllZahcqIRns8
6uOdBtF9ZzFeObXBFtsqtkwrIGDLF6KRJjsQ0maYDBVQTeDMJyOJrRd1SfNPmtTUO5y6lp2r4kpn
gmlkF5hIfsDS3QLkVY2kqaCPhdA6SXAzor061e4hEo75MIhcItQ8mK9jrH/NPCN9nxvACDErS8Np
8by7JLe0hwWxq4MtzC6M3VyEdStVv0Nt78mJxo+/fMn8KJIRL2NvCgr+fNuQkUQkgQu9hsJ0Oew4
G8LABIl2kkWUnG4PduXMI++k/czcrESedW38dAbRo/Nc9AnNsK1645HQw7pTZmVAiBeHrlkpxl+m
pRFmAe8h20U7GoTl+XijqEe2MJSRaAG2KTVkOAq3SHfe6sqK/kGndW0+O9iqzeZxsiFrapEyij2b
r7Yn5mMslg4/Go7z2xO4PvDmkCORRUGF5hEcpS1MNWprURqZQ1VwltqbyGtjVHPSvVD7ChsNdUdO
cVwiaGbT0j6ft6ZwJgtNcT30LEt5UDw3em3zuKYrhdBW7qemUh3dpp7uscecvheVnMNyMqd7iYDR
G1o01qNn0w610qZaUIUTAgElLcccLE383kmWNgAUab+1RDKHvzpBNIcpZ641Xzafs/kWndFUnV27
ephbFNlFHX11XRn/lUFWrTHUqhHu3vbQtGYpelT+9VBJ8eYp+qr9bMdN+dvtV7ncLAbmoxSWKWED
G9zG7mYR5xlqOZSWkYD16cMkwdJ1pAnAKLAxSPesaa+kOOcD6udfXRlRIckm2wn1WukeZiErapdJ
8X2s8vQheUogo2v9EJCeOWiR9WRi6ZSE6BaOfxRYMSJX4nivbVs1RyelxkkOWd61NQqwt+flcrvx
mLTV1vIxDZVtw89IlwbQnuOEc5o3QdMTCNaj2vtgAYydD32FD8dYiNtQxOW84io5nxKM9TwwXJYT
pjFavXCj5UGrKi1QmmwKo7KmUo6/xL1aV+0BKcH5MOSmEthlU+6cMZcbnwfBfWet5JLQbbnnpkeG
BiXRCbHMHE5jhPmJMXt7xaMrRWuGgepGOwBG5wVGKS4X0Ua0r+k6xOjRwKY9xRH8jcZtyK6sGnmy
GU1hgU3mYw0aGgljTdv5vtdedbV9XvuN4Oi2uKwqS0h76PmHSeyYmIInFYSO3vzlk5RAfwUZA18g
tdi2GNXa1arVMTBMu9E5RPM4n7LSKY+31+oaop2f14yCygQad6si1Xb9qL2EvUfgBefaAQToatNJ
W5zvY+KQdOsalNwxLx50YoCd0OfaJll9ONYS7youtz7YTzctmuddJBqTSVxq57FrrejYRiIJdK3c
G+raOcXpROgNxBT1LON8KEx/DKWe+V5jP5WHIaOjpWlpFtg4MvqzZf56IvMjRaNFBIJ2ZYiej6dh
xdAq0+iEtj5X93oP60gMibsTOlx9K873ddevB/DmrQZtXoH7E5WF0nFhMc01aXhantJi/GBMjXh7
e6H84DBfrJS1EUephvBxu8FT6n4J+EB2HqCmY1U2UxB5vQ4GeY5CPTbi+wUq2cmlEgF4NZ0edMyL
IX3U4lRMCMYTKHYHTe3MezUzkDUqBnHolPQbVHn9mU6eBuTXqk5ap9UPXT78sQjoFZ4GNmGIiv5N
WTrGEdJD7CNWFR80vEIOnQYOJc6iEqT/ktzdfuFr80sVjeBspfqo27600fRGPS9UVBQp9FCIPAop
OzAenADaj4a2hyldP9h2gjnWVvNn+gB40Zwvm5wGoBolrh3OXVViBNN7gcM8HhJMn4I4Nmq/hR5z
QhTePo3EXyHME5xrRpm8Sc3RPTX9YPhKvMyhteD4JnpzDGYVJsnQFpqP2cvw3ONK9xRzP9I3cdsH
L3Knk2sP46FfVrDnGM/3zuLJAAiYWkEDbcxTLaM41LGeMlpk1e0K4qbhu3Y14QuZWXf6bGSP1YT4
zT9qTXZxKqUT5gUM/1pZ2geRce8tNBk/3f44146tn+dqs/hrrUlYYzSIWk9vfNkVxkers7Q3TZQZ
ARRK+w79UyvwAE0Ft0e+cviD50Lp1CPlpYiwLpufzq0prjyzdVKO5cFqnvoJ8w9NtO3p9ihXTkfQ
cVzpDsVczshNfAtKdspt5DfCQXT4EgurPqVG9TRZU7tzjKzx5mbVnY20WXVFYeDFIWKOkRiytqGX
0EBjQNrKAuTIUfB0l6oi/8okwp0gBl6D1K31lgKfo2vajFvHKqe70qsVegbZHp752iRSjac9tjaA
rG2hMGmSuDZrCoW57JFQU5USQc9Rf+gUaw8zd3UoTgvqOxyN1HfOV0WiyDS2NOEQbObNofH098hR
ZKe2AqVwe2VcaX+Q8vw01LpAf1qAVSF6MLu2HSq25Tx7TlKHbVTlTyYcrHDyovqzUok/M3fqfHto
kofUJdbrS+n4jVDlY1/aXwWA/52Y6P/zWPQ/EDK9Qt3phtJLu6JgXxilqt45Gq7Oh9mtdP2YVqrt
u3C/0E1Kx/lNXSym9COraR/d0azbQ4NF08meK6BnCPE1v+edOu0VT6+kjFTf1yYn8GDMDreqdigw
8vEHPpGZwFy3krCupsfFcz5r3vImUUBVqRoJjAnzLcneGv10GvTkeVwRz32evp1r5d7Wyo+V1QWz
ob60jhKMCwrptz/v5fFCtEfhjosHNgzqledft6X92OmVtYQ4vkT3yJD2gYpQ7c4iurzb1lHI0F3K
TiSJayvrpzXkRqrVo5a5hFabNGQD4jnKoxdtaO3AUaF6/uo7cRtRsgaEBK/looJT91FqQVTSw143
mhAyoYDE2iofbo/yI+zenmSkH0iwEBFRedi8FEUiZ2kF5XFXUSKQAf04P3pWPBy7tINFjWFiWOht
fYqx5vLrpRpP+K82B+JicZwnYzwqeNoc82LOTooQ5ovXZ8uTPdpg37lej5m9aJ/+AR1DAwVv2SEi
aXT0Smc8gmsxfRhTe8jGK9A4lizV/tW+aKU2bhbDvDRz7OSmHa4isF/nuq18BOCGQ6aamI9EUxco
xqDfKXqxvE28EtCll1L8KArrRGN/Vxjmcm3yOBSpVukVmF5boygM4qc5yzw7TFZsSysLZPb02Lyz
IrPwM7GgSO8qaVCsArqqsL/LoRxQRhG5T2Q/+KNU+1BCY91ZXut3vfjuFFOAkpN3cmGeL2ZPAdUj
CBbCNomeCInK93YeN++7AbX9WlW/26lTnwoov6GxIKF8e9VdmxOyNNp7CEnC1Nlc1Po45JmdRXZI
qjgftHRacNNLvZ1T4XK/wldDqpp6EdEossHnr9hr0dhS/KbRVmEfb0X9+FTO4oMJT+OYdd6vI5kY
DhtT8JgO+dkWorBSNfpUOnbYJ5FzjCYjPTQ6Vg+3p+5KI49hMFUyqUWTeW5VKYs2MTRlpMFU5nnv
o2IiAkrunxa98Q4z///zOKMJJaX1YMQVxgjus4uCS9JPH28/yOXsIvKBDjJafTDUUB4/n12pt5od
i1EPp1n8QbKqB5YCATr2hAskrex21utlrLBqilCXo+xrUwDclGwaazDppZZ6aC6K0vsUkHp/EEXy
qNuV+cuNoPOxtsuTOxVZ4pxCYKROT7Y9fHN09J7/wvwhS4OdArsPd9Hz+RNVlFvSBpk5z3BU3d5T
j8ZcV0dHduSkzrxXGbk2gRbk63USAe6ba0j70+2FZ/y8Aoa1cHLqzq8QVH1DGFkeW0ubjrdf7dpQ
FPBUCiTUtOk+nA9VqgWKEohPAk8oVeRsgJCpnYs3qBPlO0NdW4X2+locIlAlt+1PhOchkGNbRKpp
mm+Mqq4f0KGvjzEwwMeoLpudZbiu6vNjk7uYoggMFRRKnC3Gj+N6zpO04tUWlZLgSFnvmOJNTsbX
FcdIbYqDAivxMAlvbwdcHpoMrdMjgIlL/LE1SgZwnuptLLTQLkZ5V2Gx5Zc4sO1M6PVR2M+wCpGH
3ZZ9lk6ZG81NNezmNTPoeipMaB/sGXBeWyH0QEkF0cWD3LZZIXUva/S1+WyrbQ0sr3nBW7rG5cxs
5M4LXVshgHK4eUmcQKxsNjNeDxrMskYL1awVfhZP9kEmvX6Iyfz9DhLxTmp4Jf4AHqzh+7mq66CJ
uL77TxttRekto4IPg9C69K3iomhnqrGFIFCiHwsWUOIbGF4cbC/ST2qjLvem3jSBLFG7ica63Fmx
l+/P45D7oHNGPnfROola0lSa2mpIJck+zpXbg+LLcR2FNnqEbvXlV/f++XCba6FUK23gCMKYt3Wh
QKlNGo7clyEs499uj3S5Uon32firYgxx2fZAa1FSKIqSkVa9jzuvicaj0MpmxxvtcqXSSuTmod5K
Bgkz7fxrum2JBnzlLYgxteU9IXkclsA/7ym97bWYfyDkzw8XkGjo4yFwDiyIFtT5WF7ZFDHZphr2
fRsZwahO0eel1C3j0IxI0/mD0kb5YRTRQlRmy/gxA2i66ptVSf/APxnjY9XqiXKnRHk9oJyrSJSc
XOOPAeWvJlgqZzkkmMq+NMnYlzh8LWCBO7uTyKiXqdu+6kr/1cqG+gNmlpnmR3W/fMqWSI5+J3so
kcmg6HQoslGIN4k7kgcUWtZoCNQrTEsugb5OTvVBFaMG380Yzc9W23MGo6xmJodf/fw2+TxQFOoG
K3N9c4RgO0jP1B7UcGqL7k5OqUqOmiR/3B7liq4jZ+5az6RjQVFkq36QEJxCRcPkJJoU+r7pmLyU
5SJReEUVIXuy6lnJ4DmUVnbAa7OBYuoO3Vsv6w1qrpExP6WKNT7mfdS96ZY8ghkIzmovMV3PsPOF
w7qh5LU2VvAj3IIvFkhPQtZaR0V5wvzErpOA/oeLKP7oLtNhqkxl8S0FObO7ZhD4SUeRB6S3FbY1
UgcZze7ggQt9pCQSfbFamRare2Mn7ms7MoqT43XECFnXGGAb0vZotQ461kZTp19oFA/eXZxaDJCg
cr74rYG1MZQsF2JmBfaq9ElmSs0HglA3gdlW0cnoqALCfNb1F2g+y1PqtM6rak5YZKpNV7aHyMHS
0kdOMykD5JD7o6YjVhJokeVNflapA+yuQW+f5qwWQQZfFaZwkZdfWqvEfbxVFe2PlADlOa2wBDvN
xUz1BgsU/ehiTlIBGQGpHkQZgvl+m0hzOgjX6ocnwytaMi4jQS8loR1JJZiy/O0FdRlAgMQhAAO1
AKLJ3EIbRzVP9anM59CY7PJx5bQejDEpXmSnAGgpvAQyeFu+sfNpTxn98rxkZPAZVBBJHC6YFth5
0wb2aM1LSx1OOrDUg+GWw85avDIKWaOB/Rc3H3pnm9uPINNUxowiSddnI1rni3dAs9D+ZYAorkrr
3l/ZlwR+m1NZsxoH5dhuCeOqSx9tMGJBahfuX3iXn0fZhA55A1XckHKBXNT0aK/NVegZ8Llur4jL
G4Z3AfRBrMCEoSBxfuqPbj4qKF8xY3nZ+JVMDd/MyyWIOeF2kscfnribgwIgHVhBzkyDvG2TdDRC
Gmgm6uA6zJ7iQjIV4pMkq5IPQtEXTgRFNE/tpMblo5JLWNOJMWKEFqtzpfiZobj2sVvMVag0GZ5Q
ZUyiOzOamw8ede8kkLUC962GFIiWV+MpvieXHlfZqtRfugjO7GFotGyvinxlR7Ha1krC6gwE3u18
/vIcB8OZ6mg4u7n7MI9dTBunXYm1ql4GpdsqR6WYqcgnCKne/nTXFjuHJpAdnCkcwDXnQ4tyzLBs
y/h0sakeRAY9nhKy+ldGWRGDK9jNJVU8HyUG1+ukszuHJELUWa1iRPMw2ksvLuPElRhAvvZ/kSnn
o0hVFpAYTSgAs5F8XKyhuwOnKO4qBICCwkN47vbcXeFYUuGjUbNWMcALbjE942IL2dOLDQuQz4+i
04cq0NLlU2xEOEOwuf2pJhr2Zs36CFvKe1tRBbtzwEr6hjuUr7Jc2nu1ige8KjEXUgYV+be0AtM0
6s3JlA0ReJ19Mzs1+QB9qNw5gi7naz19OE2pgABb2HaS7bZ2erUxp1Ca2hiOssyfkjm130fWpOM8
39s7gfUV0Mra2YJziHIyyg/muhh/yisIboYIZZcJzScPBHeWxg9p0kYPk65+sCcjQzUzg0CC5uGJ
nKMItMrsn9Pa+HD7u117Dho2a9C9duqpap4/RzNHma1O3Qhgtax/B7YlIAfR/Xtb1bH8U0GFNAEk
MBbl0WjG+V2pOdLBsNT5Upojeri3n+by8CS3W7XeCANXLuQmZJ5EarE0fthN0FNEWrh/shCaOxSz
0H/5NgAuREmDW3tFlFubO8fJElwNBUMNwxh/HmalP7TAd3byjWvTS/WaehCxAb3Sbfkao0bPHmwx
hhS4f0NUJwrEQLd2XhCMmcTT0lkPkzOagaIP91aX/Ztywx4Q7koKS6pIUkVaRWwNKPr8E+uz5Qxi
TljWORpKFisJE2A9fiNMo/Gp7VU0ATwjnMq+CLpxbh+iDLOhKo27oEgHc+ekWBf2+aXF01CxortD
94W0+vxp8prSx6BYQ1iktvFat/VyGPsq3mETXllJmJCgprb2PKnWb64RrXGhR7SMojR6g1NM3L7v
FrvPfFUx2p03uui6rJTFtdi2SpKSum5rOeMIJZx4uoHOVjSYYXtF+knUxvynracJEXMsEcW20fjv
CVnrHjsXDNL0oujNI9znjFyuqXIT4F68FH4fG+NHWQ6a8oDdbSZRShAlESxMlneVq1avDgo/38RQ
4T9Y4tieDSpLBmtKey9Z2l7F62tRg+N4WtsdgHPPv5Ral4qJbhgua4DNjmSd7h8T3gFf+9LAJ7ZL
3HcissRnV8nje7ManWezVmofnwGaRyk+DLU5yEdZOPrsZ7nq8VKacwJ+C0I6gVN+++jYLqv1YVdR
9pXUsJJ2N+eYrGvFjqa+CZHvdoJkWRyilnHZie621wSjsJYQMaFojXzUtmkfOYiPlzJrQkBjsER7
chyR1Mh5p/PnEiDJ7Xe6AHuuw1HfhVgGBn9FwZ1/AYIxt0tWVBP6+l8tNJ/DpSE00TSlfjDkJE7u
YrVgKhvjnTkl5klVcd32ikw5tVbz70yO3KZ63B69Cp5HOxXOYzGp916vzHvn3JXp1+kqr5hejCbo
/58/qQBglwxEo2GV2MmLMzfpkyES753e2fJeUyqaQ50RSZySZPUKHXN+zZxqLfrPQFQyM6v1YGkr
493imXu2HdcejQOYehnZBWWYzYFTzpmlWjUC9RNa7bD4jCTMq3hPR/zKZiH8YRR4BdSXtgUMp1Gx
LIvqKkxmKV6wD2mf8UEcgj4trec6Ku1nZGjzY4Ku7k4OeoEHZZVgdYPNH3hzwOBb5lVU6Ijv4cUV
Cqv4WNiV58eGig6LzNX+/YSF5UvUwn812+iPOrcRZ86ncef7b49bdCSp2asuhXQoRZcy8TTT9dEx
hnBYjCpIpd0+NJLSFUoae/YXV4daG1WrYtEKvD5faUigKmnnIrO25O73Np+N+7lKP9lFvceDuJjX
9aVskgGSKzIC1EDPR8LLoipqpxjCJlrF+xNk2p08N97bs4yPTY5Sy4Rq3iEahfwtV8vlaBq/zCXg
GUiK18jMI5Q3tleLHTPb2uD14eICujDSouOy6PYOzytzuqberkn1VXVAVp2/aWYtHrzJqIfpipR5
x0oJyJD6x4Lk/3D7TLs2FJwsi3mlnn5hoJG0oPGcyu6BnghOMjMWD1U1Nw/TuKeFt92R69QBCWVf
UCzHrWdzfS2WMY3YIvQUv9QyiBXaLL1r5SdpuNT4FqN9xV2+CwEJ/cfF+b++Tv87/o69g5jjqmz/
9d/8+WtVz+Cakm7zx389p19l1VZ/dv+9/tj/+2fnP/SvN8N32fXy+9+ev9Tt38K+/PalS6ty+zNn
v4KR/vMkhy/dl7M/HEtwHPO7/rucX79z5Xc/huOZ13/5P/3Lv33/8Vt+m+vv//z716pH54LfFvNY
f//PX91/++ff17vqv37+9f/5u5cvBT/mf5H//vKtarc/8f1L2/3z74rl/S/qZfQUAT1TVyK8+D/s
fVlz3Ea65V9x9DsU2JeHebhYCoUqsqq4U3pBkLKYyEQiEzuQmJj/Pge03KLKohnumIc7EbfdEW1b
TWLL/PJbzvKv36Zvf/4RhJBARwZACTqGaNL/6zcBrcACl7Q+odNmIJAjkYbqR4DSGRyk73+EDAy4
GqwsNONQQv/rz3v76XP9+Hy/IZs9wZ+m7/7Xv/5SzOKmMO2BTC7yZXSkzjsBgqFpZ6L1FTHHuMBg
jfQxs4G1X0rgDhI3qOw20XJoEIaBgkBNBK85U4sK2Mv1IXyu2l3Rq+7FWcbBjMyST99GDbaySytt
6C04HnrsvWVMvxs56NBtV7t30hHssnX5Yv1R5vzPUny7FBFj3l+K/yUI0OUc9fkf6/p18eInvi9F
1/yEr414tHKpoAW0Inq+L0XX+gS2KsR6bZSiJkbEWKV/LkX/EwIyRK8x34HwGk69H0vR/4QRE7wv
VstdjObBZ/sHS/EvBSSQT6iIMQfAckSof/3zN32CpRrF0LnEhgarzuEcBDl+dC2hHyy/yqB/9qkP
CTplbAuzrHfdiGadsuFF8OaNfd8gbzfEX45CYOTwFiw0m6HBje7O2VEITRjs4sm34wHMrv3gj3BU
rr51jN3OWrenDLBSn3k8lEJedEs1/bGKf4qnP11/PYDeFo3r9b21JQhsOI7ic0odrKdroxtQW4H/
qNEYswYrqu2yAY7SKWb4WS/9apliQKlFuZ5ex0B8ak64YDQKqjEsfPpq5WKRhgR17JcMvgrNwEOz
le2W87qWf5xy/7Pt3mwiNBfX1fj+zrup26eeq9+yjj+J3386C77/7B970DDcT8CsrdnWmhZg6/y5
BbHcP0EaD50C4DPQM10JF3/uQOMTVqOOH4JODGgm6+jl+2HgfkKWv8qwg8yDQR9gK/9oB65r+8fa
01Z5BfwFRO/PSVFbTNao7AGOke0Oo6ivuenGlZnfCcNItVZGdi13wXQcSPBBivRzkfnjgmvq9Gar
VxKaBmZnztmiY0aMQZyJlmQI4al7qurnN1/iVzsaZ+Uvnwrh7u1FdAJhP66D5FAO17C1i4FCjyfH
jQkhyTg/59BDGam5b60lXGgb9b0I7dz94AnXyPnLq6939eYRuVvBsNMuNfBfplRWZcxzLZIt7Ne7
CkpPJ93mER44XOcP2lxdiOqjkhor5pdXXu/ozZWtQKOYyGtdpvl26su0b2nmwF+LELUf9PE0Nd7e
K4Em0Zoonz9KsM8C6I9vut7Om8uWdkMax29kpuYkOA4HfuwfiiIChvokP9Kw/Dnh/XGNs+AM2LbZ
d4vMMzFaUDEMYiOYUtUeCUxmBhnAfvOjHt4ZbPHflzqvcqma9KCZ5jmbXD9dVBBSfwwtOFfBbvPE
IY/j50t6UY2A2N+CKRRX1UcAoLMD8cel16d/8yZdWNEUizH1GZTn01E/9ZOXOi3Z0k4PndIM6w5v
1N5DpwNsIeODA3DtEfwiBpxjOPxg1iTG4H1WmnpYT7AE0+dUG+0UsEZIluZpvphAEXykev/uQ57F
HGglK7/pfT+rH+sb+k0jIcTzuBvmD+0lLGTgyvxBGHhnO5zDmqCywHyrtGDuDKsqad1WhgjBVX1d
PpD/jGH33GjDxmDWnf5hgEMP8Z33eRZ9nCnX1JS3Mus3rhfRe+NRXMrisriBvsqmOInM3MG0PCyX
aIzHr2jHwzj4IC7HbjvvaR5+hTQ9BK5yczdelAdniLp7dnK0p/FCC7UQsZJYl82TPMhrPiRWXCZN
6jiXWhJE3abFv75iLOsv/dp4gJZkND9oyRh+9UNMGNgc+922t3adHQUm9KU/99fjdedfGokRSeiV
R17aZfBt2DqZts9VNm/m2I6sfANroJ1MeuBVYpWJbSsgP/S1uGwPHWiIu37bHoJrF7+R1+gX3FbX
2mY4NqfGCwW9svNn9mBdkNQf02ZL9nLL9MhIFuhO/c6vwMNfXcOebRsB46DtJhrPaZuK1GP7YfsR
3erdNXcWk40J40CuKTMD4yb0oHw12XTr9WhluCM7edKPjdyKq9EMffw91T+iKJ2Bcn7s6LOQDH/q
piln3cyGdfvqZohKLG4dM8zNL0VOQznmUdd+oQawSwgrY1+fKmqmKncAc/poh7+2bn+1xc8jtDsj
eJpjnvkwJbdkqFdBNCg/ngK2g2jMEvo8JB1/4JO+z6vGSiQUl5bCibSuix07B+ikNvQEBWM4j1DL
tc2w6KANpOvhrCa0wMgYZA1trhmF1B/Y4AMxx93kG3RT2TRpKNjqig5Al/OjpsHJb9J0uHz1xkU1
DdDJmqB93Y0MDlgR4+TBUxSLTd2BWJrN1C9AyDSsaBzUZyqKYzcXEes5wErEPs2Gc6kgBe0z3mys
ygv9ZomVCOGfVx2KUcQaq+KKFjey6LbE6JxwMKotZE6bjWL2AKcJ5yCkeYSeXdTXz8T/YvQfjF3f
PUjOziwGWWluN3We5XTLmscgIM++BqAtHU5ejTe4JFCIuFaAu0N0pMUXRxz+IAl5J6afD6AG9IRG
pxR5ZuTNM+D3sfCtmFpIAXIvpsTbSyzFvv1eib9fw7yTcZ2PAO3Wn6mrV3nWiBSP5uRg3mCRr6dm
KOV1MUKTi14XjUJ4J1v03T54zvdyj1cv2zcn5gK6UTUTLc9cW57ESi+o/ZBzOKFC6SZg9d5e9qNz
JeT1B4fKe096dnrZVjV2ltOyncjqINjxrr3T+mK7flQmSVJql2PLT46BkxoYgYXsguzvr/xOBnQO
U1KgaJZoo7Dd6Af7xjZjncJoAK5vhav2Nf55TYP+/lLvvtWzI0zqE/ch52JmUumnItd3vnNrg/c0
kO7Oh07S5EJPGnAHs+DJB5dcA+IvQtQ5LH5eulag02BkY97vNbqE+QQPQxVXRZn0hrEHOi7MlXfM
kdo6uJVSeR8FaRhEvXPxsyhtd8q1QHefs3ncw9d9m/N64+NwYBIlN/rfwG9I/R4dAhaWZX8hinJf
8eBYwQ65aQ9iAcGQTxlvMHwAe9cyo64oUyugYWOxSOu3Jshq3aa0dk23kXKvFoSitGw3Gr4ecOt9
HhWAditzq1CSmMgMfLi0zvqMKIumRzzkedRAt1C4kMAEQghIv3C6tpb9VD/b/FQjSSzSEQZlQSb8
LdG30DRb2q03b/Q5kVtERY2mLhI6rQDRZa/KR8s8TBVkth8d+3owb4P5obZfevu+EjfGmJZWOnov
Y7/1umwEYsXZ6EZalVu9So15vWmYvrZzaoxbbdwWBE4vmVNstXrDTBDEqrDOV0GJ2rwYfYVCZGRz
BIvhLbOsIyi6twyqgaAB47GWAwxH9kHdZENggRnaJMScMQEYgZAOspHExdgcZlUCu4yRRNung8p0
fTnY/oPl3o1SpBS2nJzgDMV272t7z7izKQKaFv78u0FY6PnqBhqTwIlZ/osmjGvV+Xd2fzBkm1nc
vQ0scSms6msfFHuPzteGDUPVrshU5yYFb2NS2WFRlJEBoUxDdV8Bk98EyHKqro1rJp4Ay+xDnxZX
1FepWhRijn1XcZYusGqmDC9Dgww1MFb6hV6Ut6zxMsVCh38rKFy5QPTrmi9d/kLJFn7bPIj5qKqw
tSDpOYCK6LSpDpJoAthWKCcY7hAUdXMQzYuIHUDHJsvMiFYnlbmcVKNHPsCgYz0NIVGp4+4ayvfw
+7syinYr+jmB1EEcNDQB2HYBvF8DG3fs5A2fxZGNoBsa8HA29CwP5BR6KWTh11dzRE1525cPVqlI
uECHDkYLPlIldl1W09dayIgIfRMsdebZA4SOukuX6wkIhDS0vfmgqP/NNuebob5sIFQgdWwauMZP
kQcnm1FtTZ3uJmJfl7N9OSj3ZiLeMxDA4QIViVI3twXnG+U4F31YuurUlKteqXM16tOFCadJsbiw
chtSB/0KqzK2IIRmgHlGuedv3eJUKT1BX3Tv982eDZhMmp+1Osf+na8KYpMQ6XbORg70In2Css2G
FOgIdOBq6Y+IrGHpeZGgJ8OlH/X63gs0Z4mYoYLWluYwZI2CXB9EGRqIEWptQgs/xiQpXV4qlkOU
HSmVu+zIR9Xzq6D2r6LrWSri5Xyxvc4aM9+qopzkl6THBsfYTzL9AMlprGcOpHMfDvWhA01HVjf5
BE8PJHy6e9MoLC2Ij3ikiWvobuowQdf7IfZEn4xVEwEgzdBpJMYcVtYCaDKDKnAZ2uK2E591HdnO
73SCgnjubCbDxhkJxQFfS3NZRSNStHnokgEAiim4IuOpFtelN0BBtYm822r6yBzwFdHxi1dwzoNa
inEpxxH+RhbgKqaAseqOm7dC/4wTJnRQdfozoCsO7G7JHM3qBI+WKEDOqrtaqGMeNWeYsGG8Dmdp
sIx7GgOicYHM7VA1bnJVlOSDw/dVYeJXN3rWBECHEFKBTtlmFea+BQ5hT+tjnUypaB97+1oPDqtK
ukdhvGxetaZxgTZ1Vor+wsz7TTV5UQsE+1CfqHk5FvsJiwxYRb3ZNTVecwHRFsj8QsWo5Y9Wj+X2
PDR11HB4QgHAXjZePMOUpAugu1iK2M3FpsAW78YiXhw9lA2JhJZ0DgXyhAHNYwMre1uRhAZLVFlw
47K+8uplLQEgvAdIP5SaZyi2Ey80FKxtQCD2wd3IEafqHv67XwwyRZN5UTtOZGrqqrcU3CoAHGqv
yj7jRWayo23y0EXT2+iwCrU5MgS9kA9z3cPOCYYCAYkp4EUNMAeKdRuBX9+aTjjnHD5QbhT0n0UP
+1Dv1sbpbc/PHoLusHwEknd+7t7/u8A7H9Vr8L61ys5A3XzhMyOVYtFTbroniLukBPZkXQnM283A
7skkw2b+3BRXK2SCTCil3SFZBj/ifXdrD2Tj8z0jcVfSqGWvRdZugg6804AO0RQRadtLC2zEodSg
tjNEKshTVrbHoBQXjMp45cJjLpdVTh6a/hgXQJiCiBB16HZOfRmJEgP9cdnaTRkxF3MDXu3KwAOD
vIlZhXPVEQkwWglQmokhSAxCb2giHfn7/O6VjferVX2eN+etUfuQ6s4c/jnvTMjvw8hMqT3czkKb
9Fvuz4eGAkwz2L/XGr0d9BQz7UsTH64k/GC1TTa6zZXRZjaWOVPacXElWMPlXVfYD2bVZS7pk6E3
Y82WkRuUkQMeFOhyBDXJZ7drL+Cktvc1uQWOMdT50xAAqYuzdCFlPCst9ZmeFFiNSmhHYMqP9eRm
pJ5iGOJA223YGuqLDXG1V9+8WSZuP1/W3pApCsmWPk9hYpXo+N9Gd5OxdQGlGGJ230wsge5OOMub
nNXhCHE6/BO8qJNFL9PS8eO59VH5fxQ8Xh3+fvWaz/rrkoBSGFgMciAww/aDFnl6d4VZFpqW4171
R2jNxD7305o4cdMFd1VuwfJ1DsH8OzUKqp8fNh1eefm/upWzImJR46qnYGiZj1Ezgpe119Wxg7Ax
2pmr0/cyPMMI8YJ70y3S78xabvqMlP7egawdPkgYNP1VG3o6UFOQYoFP0gOo8AtwIYWLtsJUPVfD
kqGtvzODMMo5clC/v16kZDsLCrhmsJ2crC8/UG96r5g/V37xalAh+om7WZPb6I0VjxY6WlCZ7mFx
akNszN2LntxjwgqVpL1rafHSDx+Jbr578bP6pFwaOFK0I8Y0aAgr2Dk2wt/LOniCRci+aEzYUY17
SxHQCVcmF9+3+Kya/aEw4ztjIv0sbQEZyoV5O/EyVnnHts73VuPE+VCecoYeP+y4XntXk3OCpc39
3weMdzoY514ubQlTMWNWTmagrBUYFvn+aa3r184JR2oyFXrInf/s6/6FFqFTsL0xCbcy5jZ3LmIz
DAQ2tfO7WQR7x7+taB1Lx4vtoj1pjtpDOXTvoA76+0f9dWWPiTqq0jc9jLERgNLBlThzJ7TkKjdd
hoNynZjhMbsyT83mw977uvf+uiehmPTzpcwRXN6lR53YqONqR8X86k7HM65vVhu0tH3pGj+aDYaj
srNiQV2cA0hN2Uco+Hc6sQAY/HwHAkic3rIWPytxWlamHTNlRUaJXjneJwQu4743UpP70YTUo8Rt
/f07fve6Z4GR89FoJ1v5WRfUSOwf173b5Pcd5FMKsewNvHpXaPFcl6dGfvi+3/u0ZzEwoEA1rqZ2
2TwMMKun207c+wqNAYb+m+YAv2tsOUPKGcRsIDvh21czeZzy/stgsRNBP9qCKy1cPT54Db/eVa/o
ordLjTcWHZwBtXXNzad8JAnc82AD56RlrpD063BYV/Blcz6qd34dOEAO+PlrN/CQbeVYB9lksmcf
o8fKbcH7fY1XAKkmJgXjUz5QFMP/4Xc+C1WdA3kzzccKd7BzKIDEMCgEX/ERwv1xYXanSaFZXD82
Xqpr5D+KVeB1/fyUVTE4MyxRNGTs454szp5hWgYT3ngNi77w9jqGlVDj/g/f6rlaxeCYnLfQd80I
Wn9rwJDYpzNwVWsr0IREd26DkQfvPMfJ/7jmPwJ93MoK/z3H7/2EAHwXGbhe6N9Awf8mKL83K2vF
EP4E8vuvdnh++glW9QNVFXwCZAecl5UPgapsBex8R1V5+icwSsF9Ap4Icimgl/7AdJifVlCvA7cG
ULhWXOC/MR2G+Qm+5oDjrtQRaOwCcPUPUFV/YU7CrgMWPdDJgv40BFvcs4in+axXnlZ6sZiM6srR
J7g7LgtBWmQ5RVZhJoYDh1a3g6+RnaGaYUmdyhMRBB3LW9rV406nFYeFrp40NkeUonNjHKEGWQ8x
EC7OrpU5Pbga867NyYczqN/B38502/yPvfyP1ty7C+rtevr/GGrqgaBlO6uI9Kr/BJDy2rp5H3b0
v6+Tm+T6Pon/z28PwJR+a8VvN8Do/rRSf/kr/0AjWc4nYE9hOgs9AiwQII/+XLr4E6BOsZhxNxBu
ebUO/45GsqwV0Ar8aYCfAirdw4L6jkayzE/YAqswChT3PANObv9s5eLyb9KTX97422MKcGJIfVWt
ERF4FIat46Bf7hYQGKwXFFtwaaPTWKTSGS8drl0xe7zPBzceMC7sHJvtdPDhQ8g/pLx1DsOIbpMF
s9agO5RNBy6PP+fRqNksBMsetbJJzHSc3Qd4BsIniTO5UwY10KdQ9lEvA4qKeHnhDvlsa4XYKDhz
X2g8xxkG92adV9dT7dVhVRb51dArNGZGaWe1wWu0HiAroCaBMWtQ5GGLbhKAR1B2uW5NSNMVswHF
i4HOqZqqCUZSxtrbYBsJb+hWDJdd5dubYBQPgPLVJ5taKkKFQ1fI0q20raeipQdRudc6NJxDR28j
q/GLCP/ngwQdYpH0vg/oFdOMC+AZL9FISltHLUlVdmAcjn4bjY41YXBaLxE09sE29oLU1gczEZ1+
adXViw6OXNQSKPbas3mBagtmoPocW3ajomr0h3CC6lpX8CdwCg+kmDto/yKJs2x49PlzC5XKfuoi
1vnoCjtQRPAUuYCXz5wYo4pATdxbNSmjXAQ3Zc4zODIcB5MsadXL+VvbNS8BtGthZIZONS9V1hsc
2TCJJuE/1fmc5aXAED2WZsQatNktO0gw3DwKyl8GSCaHCFM9JA8rGZpeWx/dRW7IwHVQ0Bj3YqvQ
pyrqSN9lpsK4n7eafRBtiY6kztoU+mteOHSAQENPays7w7uZjGcPPJtoKDq6U5gow5oUlDc03+rQ
6dsRvmR5CH1ihmxmuasKYCkowVse3DxpxCxPqrDlRQ9v6NPiIBSPcFHbLaL73HVFkFY1VpzHv44C
0ol9lYd9YeaJ7YweZm8Li9tmFvvOUBeepgugc+a7rof6EBJn347MGoIl5gAvQQB4TL4NvOpYMvgV
GxgxU+C69SFk7YsYKETG8UWsPm3ArA67wQK/rkjGmkLpuM4kQetJfQHUNiyHJpYaGoFKXPXCwGgJ
3Yuq3jfEjNAzHWUXBmxOnLYCSJxEs4WPIaCIyhxsjuA0+zz12pNezOnU71hAN8GhHDCZRe/Ute5t
6lyKmSa5j56jphlHD/zSsIcajA75CrGOsu5ew+P/mzPkv2NSss4m34//B/r1qX0iw08B31h/5jvk
20dERuoBaD+0u1bTHhwn35MT3/vkQkdhFYGHBDVc7FCs/Ak4dT4htK+GEgjwOvIX/NSf7AP9E2gC
yEkAIIdbDpQf/kmIX3OPH/UnRi4YZryKbkDhH7S1czKOx6GzCE8kIJYEZpld4zg3ng2iipWDlP7m
xZz++KVvcdVrSXt2qQCSSyCugraHU3Y9a95U19K1aofRoN1Mnsyaqr9idYnxoHlrt/m+9z4Sivzr
5fDKQXlH0qVD8viczljWuq8Aw2437mDd2rmfWMbCQ2owjqKHXy7At2z+/gH/+i5xRXzhlZcLy0R/
/fM3Dzi2ndOqAVcEN4NHE1wo5rGBhLr4SJ3yL9K6DpYTlPWRWGIlrG5wP1/JqWXLIFzQbhqSd1ur
LUvIcfWQDRpronbSwFjc8br+1oHKzUaIMSvUdIPf9GW060cctqmQkLQJvSlYAGFvj7qd14kL/Vvh
NOW1M1TNR8pmP9ed6zKDFQ6YZfgcIEf9RSuWgZ0DZXnCN0zrL13ZXEDm9+SRQF3AWSYcCx0QPDhc
htVooPs9dVPy99/mrA/7/QbgEILNBiI4EqefX9lMINwmuQ9HbaOFjgjOgXIvYaO3CeY+ptDdhscV
yQIDutXQrl4qD1OcYDcT50nXp70ksxb1+vLVlMb0R1b9Llbn5xbA651BZNSEcBfYBtjW60J+s2wA
q2Kg6VRQvTVLnM5L7koCUqXTZf0g9MhFrpVUFmThw8l00BGrats6/f3bcV8FTd9uTgSi1X0bdwMa
CTbN2ethiydtEPPXfu5AXjSmnC+LUg5gDpWnZxB44TABw7jrhGO9+qzl7W0+LUuca4KIUECVFWfX
gvcGEZJr/Fi9050FKEXIeGwsb7wd8iGPhhHHmo8dEge1vJULcMoOKR9nuBmMln8LImChJQRNP5rM
lTlOKUdJA71VxWidyEBbhgtTNphb5vaoP7t1743XxOLGsy84O4hcNhzDLS343Da0f+jwnwdN5vqz
gvQwpqlLu6AEszzkCrNq5hMTtAIUMMjVpqtZkI4DBHZxfSDtDKmLvQOJuIMHPWrw4eH0+I0uFtLG
yR1yDES7tnzqgBe5b0uhMoSh0kqaeV5SAZLCBmo8WqpTT84P3aAMBhihrtyd4wJnP8NKK/NcQAtC
r3bFwe8qmYylVn+rcLFby+GuC3dBn18UjdHBLV7vX0w1syYsDT8/8K6XD4pgjAJLFCRRdq1gxMJV
g/1Mx2WUKR8kv4CcRf9SmPAwcTUZPIggB8bRm7XqUXhuDqRMMF0aHujQo8HNjPcwzgFQxB5jUVsM
buSlj0lVC43dXQE6YhWOtlRbwXPD3HR0HLXQqdBriTi08/SwcdFWKcx5HNIOvB1oZZF6hLGI514E
YMUAdQGqwXNNC+1IBsieZUUtapUwggom8TsPQpjt7ELOOMfApN/gXU4S5Bud9buq0dssILTGQzpw
lEVxMfWY2TetY5RZjeMEQlE9AJKygEVA4UBwZmzqpsBRBpG/o0mpIltTmdDKGgFB3i+DK5dItK7R
hrbV39nEYXqcW938ZNoNG0KDwRh6V7ZGgPHR0ityuXREY7HOmB3OZcmu8tKuV9Rmpd0S6c8ocJp+
jmHwY1iYCY4afXYWlAfR7HJ32VTok8tN3nrO1aypvMh8MkwH2SE7bqHU+s3v84ngbg0RlblHtxhH
iUug+PtLvDj20o5jnTjKP8GPBoAcTu5QF16WReX9vgTipka34c4TVblHsjfAsgBQjFxvIW0G/yX7
mNdzFQouVAiLJL6ZRquAI3fuXqlgLDJjUWbiQBEmBujX2i61PsMl0Wb7wjPH1c7CgQ3b2MaFPciQ
mYwnxRLIuw7gl6eciQdtJiQyLcW3vHYhQw03+Rh238868eFgMcNJg7sqh7EXPCw6iJRdkdzvIMLm
T3U4FxTvWtlXcpx3vgVHmsluABspMK3j8LTImHTtSDqtCcC4cZAasRLNHI7KGC5g2lbvqiDYEEgo
ZUxvAWIu+mW7GP6N5pV+aMJyCml9tZGCa0ddWn3oGKRI5q43MkC+q6yXfn3JZyo2FoSeSwyphkfT
HY1QNObJnNgLMwAVNigBCy7XnFv4R9cZWwK6n1n53JBlutSFtbzMzKB3FeLmY+tVRdZSMEvGXlyR
Ajh6y6sQyWF6C0Ed6osIbBsKpb++3VkVc9OJDW3aEegiwj4NW0yMw3I156tLdw3pIIoJBH+w4Ri/
gZ360ZyLOu5qGQQY6Bc+DfWyQtZm9jIGXe16ohQ2bL4/BbemB+qamMROlEZfgCxBOFZV1R5QWhXA
CrHIs+lnuzRtpEYSQnJOiWaTzhbnYfVkO+QA6ADlV40JegzNbiwAMJEUgDJtkhh8qemixgR3IyRf
y156NVEDFBZ3QQaZ1HbbYkfX0wEiMMNLofnWbu5pl+roTIU9m+uHobUA40N9yVIX1TlgyjyrUHFE
TtB7G1J3vzO79iLfbJujUULsNYZQr5Y2EKp86QnedcgDBuDKAumDrTetlkn13NJI2vezKFC4+PNy
Adm44EpUgdoZbt/EIkAzwmOedV8gWKSESIi4t8DFGf3sRV4jvpZoCR0nw69SKRfg2rrlOtAI2fra
gAYGKOQYwaOxG0Eygl40ApkKgTj6l2qp1SO3erHjYg6egYybv3DuLwn4n6iFYZ1pXYDVhNoXHpcd
+t1cpXVlORhtICsENKu/lapcNsaQT0ef8z5qPIslY9MYCXBRcNMqgH6hpi7nyMzluCXo9236uZOJ
wRYrzK3icwtvnBS9hCUI7VZ1BxzJ9teZBhJMlba50CveJT41ARSZofzVFMWSUgp/Gdtqnkex7Ea5
PJW154QiZzyq8QgopvPnDuEp8StxHXTWAnl5CxYNZsSLon2qhomlpIGDPIPNWVZDocAYaXtaCvdY
F9ON6GZz39TmV2L54BRAHS4pBHNiPS8hCGcYUQePx6gZay90GFAwldY8Kz61xzafgywH9XQJxp1N
va8UHqAp0MRT4lKc29ydRITX+aVSRXFaFLDidd1r30yPXRMByiXE5KLaBxgWipYAzU8d/eY2tZGB
gFVsaACNkKHlc2hTYIwiPgR+DBVA9OgDIOFCvUag4jbkApgaQjcPjGdlNsNTYRYAZSmnmw/QTA02
xYy1jmF9az8i23APC3ZXEY0mtsx2Hhi/o1rf8Djwx9t6QqOkhVPx7cj9oYn8YDjlPfSKk6K025hL
Nzi2BCDbATd9wyUdvwStRo/CaMshGqWkdL9IQIsmVQSfl3Jx7dDIbQ7zT83U77ETKMA5EBoMuSaa
b8AxYAkFhdM/LsoorqD2Pqe0zokXy0ogKNZDaeQRli8snOhoAWRlLH3vx5B6bZBLUAs5Ha11WgNR
DEGxGBVq2YJVTpoqgjaBeXQKR560ZR70UFStvM9dDaJ16CVBemOZQXoLocZCbyVlC+RguokBsgSs
9L0FuV1Y4/lt99INw1yDeDBLJ7RKn0r0Fbv6ljcLcr2i5V8gDjbEzsIRhWo0zSqrsQ+0WaS9Ky3i
5Tv4rc9d6latc+n7lP3ucp+ThASFlXVub11UbeFva2L31zCO8LELcT4/MMSAqLN7cTMPMrEqe97X
hQ1bFFeH4Y/f6flnBegj4CP5tO8Yn7ZTTWogY3r7uSzWDBPMCBF8UfXkv/CqgYtONy9Xk0fyLZBH
zIjrrrFScwZuo8O+h+98PoKz1pYcIDouIGoeDXwhia9KdWImccdrGviqiAeqVzgCMaUiXm/h13Zs
jObBC2qgZ4Dogioi/nYwEWRkz8qL0vPZnEIwaX7E6CC41JvBKaAM0ve6FbaQNAWjwRJFdcc9Pn/1
UFp9qwegb41yhH9vz+s2840mcGJnJmUdY0ylP9NuRgxHmiRvGij3FaexXYOBDAblRIgbOIWVDPAt
cyWvG44FkapGaoe+mZWImmrmCTMnkZhG0T0Czho8dvjdRYL+RRW7PR+vDNQIOyqL/lrQ/8veee1I
jmRp+lX2BVigFrekqxAeWmXeEJEZmdRGZaQZ+fTzMWqrO6t6ugc9CywG2L1pNLJSeLjTzc755Woc
66WW14Hqx9cxHBiWgnFFK2Kas37pliVcGaqmdN7atbSX9GbUtheu02Yuc+fqoHBL9ey/kODGIDas
3hlk3axRuZX+PiSOlhBZ1y0PNItY6c3c5ksaB7k3dD844Qfk8oVjkfjpdMQjPpljndcv0jPKi2Um
c5aFMDJIWtKefKnKJrtrgrBBv+zr6qG3B2XG7lLKk+qdOWlMlM9LPyy8UHS7aynTKtaFjQjcNrgD
B0ia2Kkj7yoTIz8lq3j/iK9w/FJK2eidpYrgpx1V6lQt06k30f3M2hyfdcOFE0Tl+iqLrjjZqm6m
xK/lerRDke9gqVsoozHdd1qjzDXWIWZ4yM/VsNAc7ERBnImhPxDJuyZRGvQfdtrIKYZnFnxliNNe
82C6/9wh/y1g7/+EkPwTf3T80W7ZHuNfuc3/gQDhltfxz/HB4/QufzTvf06E2P7IH/Ag2Q4WSUrk
dofgEljI/wYPRvZvto04MwQsgz38DIv4Ax4MfoNRNDGw05zLQ7q1Fv0BDzrgjWiA/5vw4Ges6y/A
wBaAQrvUZnA3XSLu/gpqVaqpZmcV1dHtwYlFZ/UxjUzVrhHyjrj6Bk8IEcpVmf1EdSmegI2Ng5wN
BtngVJbLsLPzbjy4WmSxQFt8kXoEuNlVoHCIjXSdVPlRiR7oasngAVrL+WavlEYubtfF06K+tmVR
xRlz7Cq86Tos3II06sBjejHvq3B+Ew1fzihV71bHVzOr5uxnoMN53y8L3Zaq/+kB++2z0s+JQaEv
IAB0nLv6UQSGd4D8c1gVJ/zSXNLIUQGJBA4FiRPPImvtJEbkoFKZT5lFqLlTBM6uzsPwVUa9KXf4
3kQBt4XC3gms6vsiO3m9WItz4D/7Z3vWy31XdtkaO9wop7TApBxWjeujqaEGeSqKm6CzbjTv5Tlk
Dzm4RXc590FxdMLNJpoOiW9QqhY7qhuvJs8oMHLmfXvkxve+9ikugsGU5hlI66YrrWczteDSqgrh
EjXBPyPPGJD3RtFNm+UZG2vnZtgi7C80iG8Yx4iJpqk6tg88IarqkeNk6o0R++yOZAq7jes9L83y
TBaOfeqVmZ1FPjUXowjt93YQNZl03I67Qnv511rJNhEWVTJEZM/jpadpdlH+8sEKMV4XLnq90fKX
txZX/DdQnHeT6c2Nq86lOTFAxbZJjTWOl3Uh9he+VK0xZFyQlMz2iAuN6Bb3iBP3XttfBm1q0Gcp
+idp03/U+aMRY45g0rDrt9VNm4uwIkV+LtvhKhyV/5ENkGQs/dVHMUwcybInLOc+94VjnKXqOc6l
tuWmziUGIFXSKPeel1eX6+wBhsw6nYdEDzUznWeCY2mqnU9za6TdaxrWVXmiAlc85NnGzdtwbbGp
gpXlNZDX2Duc60lMDwRPwNLMM+5aAU04rHmYmEP46qv6Jgo1XefQik1Xv9pyAz+W7mWkzHvnDMuj
0bvuIwqs6ipoc9FhdaoaczeNS0pXWR6gx+wIye3fZqNuz17vhCc5zHLvkeXyqg0F12QxSoe6LLtd
BYz26CNmu2wKPsAM4cqrSdkReXWNfCyVFNe0WaVPZttExxJR9ZgM2gsRs2BGmMpwPgRebz9U7VDf
6rFo3pyFryyQk3kdmJiD9sW0lO2tjRmV56FxioNQofHaUgd1NwmbyEZGasl3v5xVzmdolMfZMNtT
5433w6ChOmcUpgrlKeZgVFnhxDJAcsduLZyJaj0Tgixvbus0faugQI05ME+Guu3bYNppz60u/MEv
Tv3Q/Jg0gAnBOeLQk/TflG4UN6Kedo5geRRQ6BQXuPrJqpdt8UnGYIBwbbLDVGbGQ1pkN3Y5fqSm
I3/IfOgOUxFZOQYVt0qN+cqlmtV4pnc7zIvrIaO+bLwhIqbwABDVuJbLfgxcr4jIXU7tqN2Nqpte
zBD8KfWd7xtg/0Ebr//mtcK/SxFOX7Lx4QOVd+tqMChmMowj6evYCNf61Pduc+rWAf09ySHBfVl4
3yWhTzGh7D57YXcU+Rzta5deiTTL5xeKuZwbYTz4PYa6JPUDekQ4H89Tz25Xi7IkgLvKv5SRTG+d
fp3PadFk52kSdb+3HUGP92D4N800yn4/Gs7Ba9drrYprmQZX4TQAoGrxjSbSi8iMYNJHsfkcpsSm
8ICatOFR0zWzGyPz3sORR5VOsFO4FBMHdiEZS411reqry7b/0mMhLhxvjrOulldi6cO7oU4L7BHd
fBuVTRUb9GW+gEFPcVebAl9DCrjXWaVJzI6E2jaBLOLW1LAIKVbjo0UbN3wmQdfgvd9rz73X3ehX
semo+aJrOhstZe78nANvb9STTxfDvNxvZ2YCP3LGnDOfvNXC0AclS1RMe1GIQsde3zM+6bx98jEs
B3gg2dYNcRJ4Az9sj6Y7NY7+XZQt1oZ3PI5utCTBsLRPjp8yRwNaJp3pmbtloL+uQ8J7aii+2PP8
doBDpO7HmCMeQWjah3nU/ibxeTMNjAiyL4N9kGUfnFMHzczNNMw3rtX0SART1CDgz3sU21b04mVt
ANuTH5gOqt06169ZV+BX2+p7HV8uiTaX4Q6ROc+jpsuuthmzh/TaK7Llq1ybYhdmWYhXuDYP/qqO
TVCLXavlMbUU2F9D/oy0Gkwd1TMOzOzYi7lgTifWOHSr8DByVz4FMntOXZT6I3KDXVsFj7Na39ZZ
VY/zWPa71FXzNQFPzcmdxzxpKS8/TGYqdswgyCrcLHGG8mgVor3J9HQzRnazt3o7vMJCDL5RaPQH
tliu4A0RbE5qSFKXe8xMw82Ytzj0GgXlvliKGFjZTHiJ5lZmch+SocqRwrLilOltlVo3Fc0R+3Ya
sTi6ZQrnT36sTapr0mgOpmHlpJJV+jTp9VBO7tu6Npsf0uj7hxyfVMEFNNpe6V46c+5SKuHkJMXF
9mKx9eRBagYvRp1VR4O8cRsnTR7K93HsxO0StWz39sFmxKhq8cLR7cWEDxWJnKW114Uh9nLIS7ql
7ZMUs/tqSds7qhFrcxSdAffuW0FYN9KNs9O6iE2ynBvQP7cVp02x7ARZsSWm/twoLrKBMN92wx5D
SxxKYjqz4pVr9R3/FQubnuMoQgGx8FiEWiE56AdmLap+TAlfknacjPmVHxE1kcPJtH48zsP3qcvy
MzkD+tFQ+R2j6EMxWznBh5Z/Miqc8/ZIvvDocNv5uxpSIOaZ5+QK0+o7KJ712MmKSpxtTssB3G2V
es+e6nKQ1n4Bj5miR2U3vJcq+uFFk6BEGT3QrAG1SPvaVDnDvTEANINSye62q8prhFzY4OLJnZWd
76JlKcr9VDN479l8PY/OMuiB9TwMmT3tZAj3B8KHNvBcTWNDqILj6TK4MCKpFEBduhgX7pKX82sV
qSL6viwUnPx3tHT/L65L24Lxz9elff2/Ht/rmTTH4Vet5/aH/liYEE0QIG+aLEVkwxGO/PeFyfyN
dYiPjVuddelTF/fHwuT+hiyODYs/RNoiYtBfFyZmr00yR/70pqv7d+QUn+b/X9Ylz0N8h7YBFBaq
mTTXvzDzthDF4tFUfZjz6AYAiYkVc5kpK+Yt+9LPxBRXojoFRYhVL7A3fm9CXj88ibZ/hTYsdn64
jv8Fvet8Juz8+WXRaOoRaebZSE1CZIF/4piRdGgc7b53KGeONPj5x4qwoXd78NeTRKBdH8zUw7UV
dSieRrAfUj7m0LoerGa4k1lbJ34R1iiDXJO8v5Fgbs4G11u+tNa4XPl+1+Q74Wf6NguDNE/MEfba
ijZarLDEs+XVxVcGH/Ew+g6BW1neWvfEKZlI8azqqmub/MQVp+jIAj+LOYA7Ls+eMbgNgm+DjErE
48U67XDX+OU+HeqBakAJtlhkpvOaFwYaKqi/5U2UY7fsqtxHZ5eOK8lma4MucVjkfWM13kdXCMiR
aM1ttssR7vIwDQX+44qcfDy37piVe/ZFvGnYQDDo8nMEO4rPg+hUkr8r476xUU5BePRfBjqxrrVt
VYcekc/XQrLmJ9KoK5VQKNhivV286BWuxH2vGm+5TGum9joU6qs9LWmEH8zBiNhgvGAHj7HDdx+G
qFcYG8oceUkYnWBHrIYVO8/kbW07iOAG7Zwtbeblng5P81J181Eg7BJV5O9WP/xJW5x8ymyGpliO
kbOb1xW3eK/tskxMgKyzBal+Q8fDHW7O8qP1c3C/kjLJNQZkm0keasasSTyjNp+zKfdTfD5T+07h
PM4fe45y7iRNdcMi3/S2MZbb7lhvW6Tsuu3fVBCyrJiNixxlJ7EAxKVn3KSfq+jMtfMzJUX/WBmY
73tW1orVddx2WMoLnB2GGPfrPORfqxy/MZgcC28ps/Eq+FyD55o7vFfkMHzuyCzLwbY10xchz4U0
zvg4b0jPWePgc8luQj3ypgTVievBWOLGqJf7dNvMK2EAkYXF+LRS1vndo0E29hB/FkePORW/+7bj
r6tFesm29+tuATFrITU3TEB+wgON4Erd2vhIDpCj3meDBEpAyeEdhrp8nIOiOurQQzjLL0eEeKDh
ED99NW1Zc/a8z0bD+OFhpY31OL0PzOSxOck3ZS/3det4CXNtEVNxOF3ngB9tSVWYnU9ffY3KcSun
3UE3f+v9oUmo16Y1xI6MwzbRTH0NtJJ6ITEPNSkNmGKz2NowGBERlYAy86RldE8bHL9/Q2yqPvox
bhgO1eHNfmqHu27Dd9pPpIcdNDYsUNj9QH7xA1Y6eOrGCNwZ56ZhwPdZGuggK762kWm+DS7tTZmt
lJ0QJC+OlW/jPq/t+9asWoiZkrZSaRV7W5vMkq5uDnXjvyy0SCdoTYF+TA78eLZG5w0kk7FVpuzr
Me08OKMJymVKXvwoaWzrbpiYpuvKcHlWF2e3eC2biEFvmXRqkVi9NyeDv5CDGxr2Jft/vq/gTTYx
qps4wo4eSKDG1Ni31h59cZQUxhDFi5uRC5JaLerWyqctJhdj9GLrwLo2wo4iIGGu8x5HMyE+Dikj
T27U0JC79hznN6YiWsRdvJWhb0N6piV4cDsCIsIuSOUdKEl/GfUg3gs1NY96WZR710Ys6khaioRx
7VvlEtyrzKW6jJTSuOxK/7HlZyp39OHpu6qgyWCXWQSwrjDcjxnalSc5B1iJKxkdQbbHXeUG1WVo
0hFZcmqQexZtxLw2HtQsqyoG31gPkbVFyCyrNSdiEUDOa6lvZ6Wt61bXW5NmjRuX/yyOntLjEnc+
uf+rp9NLFEz6jkQJn1wn7EQ/vGn7humxey8EPYHYeEX6E1YN7xY2n/51aDQcX+l3/qPog9HCYyrD
OfllQvhPdIX/0Iix3bkoRXx08rRvUHb058vNKVFQ5kvhHSYjdxK69l69Wr0g+iH7qOidi9lan9A6
8P0S3x0+9riv8Q9nufFUFf4NeXIyTttySojEBC3D5egi/YkxIj45daOoCph+NrDCMcTM5fYx/euX
/4/KNF4+sZ+Mx8hAUcYx6/yq//KHYOwwlvHyp0VQRplfUotyxqX+Hmqc8nWXPvlRe4dIU8edXRxL
tNMXXglKpvv95FfHbE6bEx6U879+Yf8goNxeF7nmNrHZJOL+1Q3pGn4USdoMmNU7mehOvNQ5JTzS
s4g1Cfw9VXynz3/x/1MI/0W8ucc49s9n4qQd8UI9IDT+dSTe/swfI7H921YWi0vEcmhqJYPtbyMx
EmNz+/R4iAOLru2/C4wteAdqRZDIUtJDrjRP3f9mELzftmaHkBYAExUrgu9/ayDent5fJ096x7Ax
bVO5uSkc/6puNJp1Muslqg6qxXMThyYHnmrr4dKAAGuRFy7trs9r+2aw7XBvGH4OK+4aMRKZ9ltF
XvmXX967/+S0sDaZ8a8viF5BC+yNAnIEj/TZ/UWlS96k71ZzGOzhvK2nfAydCxokCC4FILsT01wc
Z7+IrlsbDS95K+mrQLp5L4phffrXr4S2r7+8FL5A1BLw1qAC5y3/axIKMth6zHtp72XkTfEaNsjq
9NxeiCWzrmwr+oANJwIFXDRLQn+xjlq341WYz1zzc2per56w7tiaBae147zZKJWO/cCtumKbWUDz
6JOXst4VDTSxDBDtjP7C0L2aD70nyRgeaX2tGTHcqgzP6dDgWBkX8xKNqkzYj1nC6RQc7saJC4Qm
IHFDCoR3FU20gKdWxwhXR77909GuTyrVlF7VRN2dXbroQLzqq1bJ8ajMlTHdaKajctzvDagnsobq
Ky/EORlevnzMchWJHo016UbXSbIge8DkdqWjzH2ppd8fCqfR7xVhLAed3yCuQcNCuAmGui9+ad6o
vHvmbgsOPe1CiS2Kc9Xm9RtuGgJWOjQQWcr8FGje4Igx53owMyc2rX7Zq3EYz2vvrdyuqT5UuTc+
I5vCMhOJ8YLCLupAawuMcyEFqdDuBi7ZHfEnlXMbqdb9Hsq52Hudhqtdyu9NHyJrWAgWvE0nQ91T
8Wrw/jkpUUa2ufwQa0bAamMCIrdzZSey8MYpoZxocN9rRULUpbeNGRb4w4m1KKnUSn98exrBxxNj
fuk8882n3DTush4oOx/BLv3mm7EgJxvzn77tI5zI5R6igIGzlOYpk+hEZrTiV6U5+qdlCon48evv
UZiWO9bFHtmLuugWvcTh7MmzQBB5nDzEH0RRI3fw1JVZRvmzXYQkx7jS2JVrLVkprCRvnW9llB5G
TUxVzqq0Y/6G+nHs+omRg1S4vL/Ot2nZ6JYPWHR/36kZAaUyhiPUONEwfv4DreWpXcRbNa5WbJep
PHVdpUhqgZCh4v4x0+3E+Nif8NqQk8L6kjDc3jooYog1C8P+gs3B3Fe6e2CYs+FdHDNx2sG8Q2dF
9+QUpogEHd+9y9JsOS3rFLGL2nykvRFeo3dkl+3HtLhMC9O6bSlOvSvQcjEKL0F3ZQ0guogn52sh
1bA9yfjW911QEZEz2Z1R7yaDOJwkGlV+1XKa7Ao7VDshuoyw92l5L0yzujd6/2h42zO4YhQOzmOG
nnGvSH9OQdbmLr9tZ1+VSdH4BmF+QISgsqlaaKvVrumEcd712ronfUyvJxLkKRINPM3LcVUH3TSF
1a1KD3oTUgsU1ajOnpDvMAZvYmu5ya4XWaeEfOAAWzdNNnMofU6u8h6WErVUtrbiYPe2gb6vH7qE
VKz3GnvDOwdedTd4OcLvdNOAz2ZANGzGUvu1cVPjB8zTdB9tYgJjkxU4vysMNrEBomvYLxug3Nik
CPUmShjMLj9LS9EwtkkW2NvSPVlsLXRBke8oDF6PzqfKwUMZego36cOyiSDUJoegG5HxNqJ5FkUR
aghEE9WnfsLcpBSMbf0jgzr6imFu/Cv1qbpYO0vdRCXuxJmKj4pFtZt3hYcUlp5xcdSbfAN7BJG5
n5qOcJN3iE+lR/0p+tjkH3lFqWm8fqpCYF9LonmCtHpBO+2HT+WnhkT/LigJP9Ula9jrlBVlU50U
mwAl+tSilJsshb4dFCo2trtzJ6gQRlwu/ZegNa2nNBDX9pK6t1WRirvQU8i5cPuFpKG51ttir/uC
JATgWTFM31VtTYkL8nRROkLtVGlCSllyPpJC0pGjvFCdW2pP7ctptBL4MvcCdW1xrMSEIJEZsj30
UaovpxRWP1btZD3V5H+lcT+PMEpGkHlMyoPWd5mXfXV0Cq86IMjhnBDpdV8F9XMYzmlB19REL4Jo
y/L7EniPxRD5QbyqUN8Jb9CoZkx9RwtzdC3aLu/iXuTEqwGBW0+oIawno+A3RSFpMSodCfaZOTAo
c5NkEFXTI0IxdfLMqHnMlqZ+tH3jju+7ugBZr86Ty6Acr+icz5kXgKONBmpJztxElXVNEPLUxHUp
snevnYqjHmYe8HltHnwfjY7TOy7bSx2E11HpXHTKgVJ0qrl7Gtbe+bLQXzlBAUSWfCwgXhNpLRlV
wXNJlm4v/Yqjj+CsLQ2iOwe56792nEM6Rklbnmfe4sTIauIOReCNT71sspnitiJ94P/1RzXklA2D
1VyrtqvuHSFJkBKmPSWRGvx7UiUZrWtpDEAOBMvss75bb4VPfHM+u86R7BfKOPzKqR/QeO5t1qxn
r2287OQtLcfArOVTswTX2p2dAw+hSSZS2PLVn5t9VFup3pmzamdkkdP0tOCCucvKYb0Xc4sAcnXM
Y0MnzHVjdcbL2DV1gsKQOniXSlwycS8ttSo0qVX/pabferekrfMF9bFKzKmMTjDyW1BZTtIcjXVf
sg1lyRuzu1vCer4pWa5RMbvTkWM54j3le5eFoX9YuDYKfKHODGLAa4/Rd5+hYx1OraJ8G4iPegCF
QrVuqmGfrTjFaOKSjyZFN2XiTyx+8IIG8Wzt5Cz7qZwU8sdg7GMrdLsv0ahD+Pz+yRQlO6o78Rzq
IAKCncL3arG56oyyRe1WMaTCTY1QbGZRnxaVZ8++JYjEqoTt3xN6NSmCupaGTnttUVJaN96ll2Oy
nVMHifsctNz9vkTu6kNSQCfN+XDpjQWFB87ojB8Srfyuglrpg6E6uBQa3w2rGx4UxHdiWY64j8y6
O5tUI37kkPTm7vM7iO+GhyUXEJijSwfYIvP1VHJdXZXpVMLXLebJ3uLFnd7SuyWf60uUv92XzwMi
K4rpuoyi9AuhqOGullF6A6rTOExweCtijLvFxWIZuZvwZLWbw9b043J2TTKnlTO5Z7Ot7adBNuFu
pKfhqZ5GTEIx7yxNZFEZOvIx7Wv5gSGEo8AnxODIh6PvkIeOxXPeLf5mTs0D9zQbBEt1TgZMjDGB
B17LVB/hXpjq6JDWd5/Xcm+PNVaTsY9+ouSOrqM2HD8wQUf4D5zMtZ4qiK00thQ17nE0DBZN8oE1
p1tCFYJWYKSSSmBKFu6GEVFrF1rqjT4ehBZzlt7ljd9E8bQN954juy9Ou45nRL6Anm4PvPL5i0wa
PJB0UPK/fto5Dt8W1X1BhY2xuJ28sEiM0uMHaN2F8y3qmRZy3fnfc6+pfvpO5V7omvzcxPUb9yJs
Mp3tQVb0nWn43ZewWrq3URk8n9CUq7Wz4PjvTH/uviwrNQMzk/+x0z3/eFGTu0hyVYSctOQeemzm
Rl0Buqzj3jU5mLJl4ldD8uoImhrG39/+LJqjW9frf19V/q8t5ts/9D8sbIT16Zd17R/iRh6nj/c/
VZB9/v7fF24n/M1DfkdJkUktE8o4/qbfLb22hS4PUxTlQSzcfuD93dFrb2o+lwZ1vsGY/Yhm+NvC
TT8ZlEzI38MS74RszP/Oxu19Whn/vuHi43NccAA2XIt/0Kcj8c+Akhv2FSC2/4aIa/Kf8n7uiQzN
+hKnzBZRmQU/Mk5TaokkNdjd8NWVyrARrqSiYUh2CovpnIaPg2/qCIFw3zQhR17tRth/jqO71kWy
fTOkfQMCtQj7kBYhzjiw75JGlYaYlvFUNcSYJG2hSpLfUbyP5XmikMzfjakm87gkpZy/ejIKoYhm
aM02gEbxGwtzhh5D/1uW5uVSHULWg1EeFPLIKjgFFR30O6Ijgs3A7uT+3mAXcjFzruQWce5FZkvd
ir9dSrDbBWIeb6mzgWhBrUA/jaoMLsF1iR/Yy3SxB8wnALLFrt4+y0ujJ/3yoxRgYmecR95En/lS
WODtOTq/A2xd46GX367/ftJlB2A4AGm0pejmeHWnpk2CdrDkruMJYbIOO3nu2wxfNTPd0m9ZxWXV
/XTatuHgWr0mpwAARTvlqYh3+xsfXwrGAjyagsNsGSqP24r1fIAH8JwqZsPs4DZcTWWHHMuw+rm0
rkCwWNhZNF2ZY0OyLpw8pqPFriuiBh2rfU3xuOSEaBi4gFOxylhnJosqarb+burn0I915E6PfFze
9DwGhXSuesOtKnp0xeScdRNOxa6vVqT9NuMt8b3Z6BPEKAx5qDBC8fLsmgswbkdzHY61EPaHJ4MI
K0k4DPW+4gHudvWUVygwaWAVl43JErTPLX5jljoU6PbMEoTa4vNsY4HGf8IpqcxXsCKTIbhEPREX
ntVJ51CsTXDf5imiwUFFDVbubWubE8Ba3kyhUKOjm1r5gdnw+SkDDC7Rq1U3brAzRhl0+7ByZvyS
q2F7sJOZlW9xYMR6hnFTp1lPiiralp6ty57CW79D0lUmdmg4elc1bfGhcNyoY4By0GElsjztvGdI
J503zCNZG8Rzb3RZmUSrO9sXooWCROBWqVTttBxaO8YCoNpEQwzDYmWFcysi3af7YQ3hHKwy40Wt
pKsgGeK6j2K7SOG8libqFq5WgyR/NBP53WR544eLlYUg6DJcJMaXEGBlcTp0UmrxCxlb2czFkK/6
haeWt1GZIxLcgn5afDGhkrdDXvFX2zm1V9z56RDt23kZo0M0OQxO1GXQyj3Z6VEZMxwlk6L8SsiJ
+Rikq/t1ReH40iGzQ3hO5MR1PWTESZKbkanrCQ8fkRZA1dj+mOFJ7px87fINKXnY6q52VYyvL/Dj
qJGkFPdmGBWXgTQxtYXKR+jv1a2Opannh7CJhrfa63KIckrFraQLFl61SCseFbCT+QtZ1qWIAxP/
0Kkz3aW9HlZjPQTKq8OvOjcl2aTgSqm+lVjqJREdWb4oxCUNOrJah6O4lH6B54ejCh6pBPeTjy0J
D/VZZLJdYnAYtJBJ1gnPmGPbpz8YDh8PCgs1UGyARp95LX8wJHw300EPmLRZKUCNUL5oRotzxsph
c4/bQ9rvqGLoi2ReOy872tGIbIantML5sHOVSaqq5u1odoqhvNgXjdX7V0ZmuJQCtV4/npcpD40r
vrd5cKncVoT9TkW9HhKDVdLfRvYhhDkNiS/hx/PnNvtuO2Y+fyU7H90enThTl4xRaxmvgjx4G/8J
hpBi9mPb0IvCouMiSf4Gphyu1YUoDbhkHzf6YJanSJV+9rxC7t8WWTOMscwC91mZc1BfZ2PGhoKF
chiOXT0xSDZvdj9zkEWzIZyFKQkKJjcf/Yx7gvYTm61oTaqpkq/lWFXGNYrcbsIc4uO0zHOMJoiw
Wjt/bPLZGbiQatHstIMuLnawpWBmzuUUHerMsUmvk5HpPGTNaGIcjFJ5H1okIycDtnOgGESm+hgt
XZoSi6Kam3RGULYTlMa/h2adD4cmnTRR1GbekLnt+pvPbK1KvlTbI0kxCdE2ETtFn6AlFjUSW1VC
a7s+xJHRO0TVVHld3cwETHCZjp7E2gpMb9/KsU6XY2/AIh3HJU/v0rYgm6YEdlsu0G6ZbWJiT/wx
IqB48wVUPYhBGZznfunOGXfT9miY5mWTNV4dq8KMytNapbg9ckSm5kXhj9yeLfeuvUstDpVDQPl1
dsjpZ68zzHnzkh/WRc7vW7nwBxVdYXU2Brv3kbSJridzPfLHBJTcsmJQKBS5dTaSWGqnLtqCpS2H
XdFyAbBENiM1DKNjYJbteyKCYhk14FWZCj10gwGAdeH0yO4wPqqv1J2iXdVDlNeHVHQwq1zfklN1
rjMzycOuqBIkVdWlG2Qu2ud17Sme4XE9QWSOCmNv533VXY7xmsihoOv3mNFkl+jWGNYTjh25btrW
nFRpx6EjYSr89pIHStNsE+EkT4ZB+Y+h2XeERqGW+ECESZymQS7UpV2ngt1gsMlIc7puHm4mkQ6X
cLIPWNAouo+aTZIdzSGwqLEI3I6405jZ/ZA8Dz/tqxi1nqD7iUCkAgWKsJbnxc+NHAdYkRonQpXt
W0JQiGEakTiUt3VegcwRAsfJz/CR33OSOKwfU1WcXFTCPzw+Zd7QpnTst1na7vQsCP+ajoZPRXIy
GFFuX4YzoQdHpON9T4VAsHIGRYDAjAO9Z+2l3/Qdpguvc1jHSIm1VeLLwC6hk6MVaL+wv+W9zh5B
P2AyjdwyvyNnTYEj6mnitmn7ZtovvNcPZDEAcqdqCLaLLx+efGWZH4M7TaB4eYbOVpsOylrN434I
YEpL2g5q1PN5IIL3SjsECDHHWZvqwXGuTORFfMLEF+HmYopRe+gU+8JreCNiX7gFRRWFO59zOoFy
PrfOfB4EQGEcwI0j0iglc6IBmlfEqs9I1hXzWHAcA2o2SWmt/X+wdyY7ciNLun6Vi15fFjg7uY1g
RGTkIGVqLGlDSCWJ8zxz3092X+x+nnX6IINJBFu1a6CBo1NAZSmddLqbm5v9w/cMPVwus2rYfnO1
or1FWiH8rPQ4zWjIMOoHMQHwJMoV/UMEJl9FdLQlzTLdwM4PUdtWLbiizD03XC5/9eD+7xsMqX41
Y6/+2ZH6lacJpuQJM4UOSYRoHqpd4QS1fm6VXv05dD2Mv9FCwlSNhuZXaLmF/7mqY5TOKrXMcOLr
E+wOxlTP+g+FbUuyNWIkuTjpUa2pnpJyVzA2euKA4F40ueQVABIQ3B0btQUbtc9FT9ntKytSeKkd
msRFxpco0/RQaGrzFImkzViYfa397pgmCGkLwSIUg5A6MhdteNqNFsqDkcC6IsnuTKPERSFRxsPk
jzNdib7ZkHThlnX5joxHI0+jjceA9nI8SxlpR7DUoSYGTzbn7Z45Rt0Mmv4hUNrBa9F18/Qudw8G
OeKGmdRl744ZpmMvhZNAE+L5qT079vz17V2UB3g8a/93TuC+hBrgWWCx6sG1W1rkev7jxZ3z8e87
20vJJNmLvLjJma4AT8hFU0VOiEvn5U0ubkscMgjmO1wAbQi4NiTdxlD1Azyngnbxv5vK/+2xcLyF
6EXLX8gl9eKFoA41QR2B8e1IukBuKdlnpPzV+66mkry7PtYC8yBnDykgBnK48xqWqS6asIpWDXNK
2YQ7DdHHngS4SHpjdDiqqt1nbSpB8g46xADtbkVmON8V5JAOoQFAGY0j4gI6I5/HsWq/lchb3M5K
CQnz+kO+/sI8o0BkyXb4BOyoywnpg8AoEoTGMR9yigON4fRG1u3+Fo36rdLKf1NTs/yZv2/rnz9b
/Nv/BxAjNSbs3wvwVYFlhywiqKCXkAb5F/6usFjqH46OPoygBkwH2XH/jWjgJ+i4osypSa0i235h
0qtjxcvP6E05KpmZLpXhm78d23XrD0sg5qpqYL6lX7b2OxUW7RLTIIityMwaIHyx8dY0x5Yr58VW
sTjH8J+eKg8hDooEgBO9PE6NDzFCbvcz+Z5nxJD9kxg+uR+681c9rIOjOkFoNkBynV/M28rGNZfB
Xj6OzlNIyVIH02wqSxePU+aDooxR5Snl3HWYHXXurVt3+AylBYd2MEb+N8XkygBSsc/2c5lyzS2x
LckRlnyIrS78ak2G+ehU5Xeqo5MkaRjvfbKybp+Ug/lJw76HvoapfDHqqIHzUQOx2CN8TH95dEvx
Sae0D4OqV06TaCMIXM9outi2gVm2ge96ERWr99NsFYfGh7wAIQft0BoXZnNXxpDWcG4z97UQ/c+U
qgkaB6oJv0W3h+kXmJcAbYokG41d70721wlAMFhONVY3NrxkzV6EWzmRBhdPki4GcOxF4cxp5zRW
wrL2KsE5kukHHSAjDQtyb5yJW8V/6LMfWokjbNofjIb7sHMS4bsKYdNcDY6FeO/XRyGOUTlR9x7P
VQonAU+fkn+N/MeeWyuKCs2uMp0bs1A28FrLePX89DAjLV2K1qIeeLkMZqp+RRCD8aySPvKCFnNR
LYny0/XVtjZHNjxlgyPCoomyOCa470ZhBgDbE/A3D4rFJ80RXM2A9mVfZwFtM62iYiO10C9BO+w4
loLhgI/j9VQJmbl8N+6fTVzabQ17r8pAnWbq/ZBxAGMfrY7fUE01fjI9YGhdLSiezAw1BaQQ1PAv
sOUZBCfKAqlh6o+dqWZ40EDeu6dCGH+OKy35GE6o21f1AGDXnix4tw46A9dn7dmr+OVJLl+AaIbG
o6NDEHAWL0Agma0pSBBTSvvRQ/yr3VsJZNB5btHaiO3iWHeSntz7grprlx6jCSyDoqKEQzFiPFtN
OIB0RdlkBDa0a/WyuZkNBR72YDknaiKUzJqnLG0RJaiwdMt0SzxoBdTIARsSlHbUdy2MW9RIg9zr
LOpn119QHoYX72epqsw3STtN4b7ybbB6xeCxBxxserO+0RFwAhOLu45u/tKwMnfEvGVg8yrqMaJu
UohhNEhG6mK5A/0tfFoiGGHV9Yepork9dUDDE+W2yCAfXX+9BWqMBchoJn1IUHQkYpwilwuwAGxf
o0JbeSA48Qmy2mOJvtue+wuoGPKTYzUh8lM8qje2gwN2NP66/gDPQXwxwRxdGm+LIADll0Vs6nwF
bUkT36/AdoNTWmTmbdrh85mK2Zc8Bd8LYdYeurxGL7eq3H1hVEQaC34hEDCUX5K5uVd71/UK0R5d
o/0w98l0MOPQ3StJC2uLIrdnJzlUNoy0d7kTDvw2G6O6pmr2QapaH7LxyYS4iz6spjxmOZJxoW1Z
h6F3g3cNaKcPPfeaU+qXyUHENQ7S0BMPADpw0kNkpvjImlTR6wCZPZoaHS4jvht5tk9RWHW3WkEV
PRJ8ujGBNfo8ff+bZf2HAKVLZuOCbnOopBtIKr5YWa/Srv/3n+m3/Mf/OTfyH83L7Gv1F/2djtHW
4oLjsPS5S2qyu/VfDS/N/QPHX1ViTFmX3MII3P+iXNnqH9xYwDdyNYOgbbzQqLAQ7Be6JilXkLU4
bY3fSccWgYBDQfK2GJ/YQ/L3zH16kY2ZdYIpTx/Nnl6M7q7tuuGmafFcjBE/8E17PL6Yr5V0a204
ziBmWjg2zT6ZHL4YDkQimFIK614MIfyAZJS+69uUfgSt6UMT62Ijsi6uuc+vJ3uDoESZLTwTL8dL
Gq6glZWqnoCT4w2D1j7Q1Ooe1XScvKmRHXO/mNoztbbg6OqzdnP9fRdpxfP45Nq8rsSpvoKBJ1kX
aU4JdckOS0yX1ErZo+WVbqQVi5uuHEWWGXXTFqopcbGLt6yDUtMB6nt6iU57rDfFkeBTorATTRux
fGVCdYZjyVisGILp5VB1SevMKKcZroTT3rQIIhwyC0ilMxXpjRaF2p4bhHWgKQoy1B+KjTd9tnx+
EcmfX5U+L7r+hkt4XHLxTKegl2YNND7mCr5HbKfaO5tHMtD6ZrPtQBLUwHg7yQiqyvghw4YQe8xi
6qpdDg/q/WgDztgniZl8pJkUxnu0h9TIyzoleJx1c/oR+Z34i9oTtZjra2FBb4QxzWeiX6Drlpw9
21qcQjHMuS6rVRZ/VroHm0yQTmAbHACDcCLQuqA4qDz4ua95YRgjrtXH1pnFnd80hZK+Zd+gZiQ1
HRTfV87XH26RmT4/G77EkkdBroFwzuV3xZ+8zanxzx4Y2oZioShPAQoGe3S49lEjyIsj4aPfro+3
1wdeiQgUTMC2w0rFeGGZ2yGcm2OITCfLx4fuKNppPlf9ABO7H3+offP++mivdgrvplJE5QLM9Qhz
k8vXRC12cBWUyugTDtYx12v3MfNtanx6v5V2v9r6ciiTup1UCefOvdiUmm+jS9rMJmSw4pT7zvy2
66ts430WmSOVLRlMya9syF0SAXH5PrDMTbsOMVYa29YH/4XkRGzWPwDcoApW1jMpMrex63P46ovJ
MUFvQPeFliAM+fMXMVzROjTWahQJ+8IfHgdkLx5604c5nkCed3Kt+XB9vGX6+PdLkr2ZJPrwGJYV
A8DxNAJtBkR4EY+DEpR5nQWRR+k38jCr+NJgdnrX2VVLvyurbxDrQ+/Ugin8Tx6ExSOLGNS1bLm6
Xrw5fXXYYI6Crxpd0psubqqHIBXGYUB1g7J9md3iPtYeYVEWkvJVnesEWbeu51C9/iSvPzuMLZuj
m5qFpbFnLx/ELssyrLLE8soKRqMdqf6pMNuDY6bmzo1UtIhaPdgKva9CBBwM4DVS/pt7PhXDxaB4
OkyJcE1PpxW0TxyfkjEtXjXXJyB9cXigOpOfkHPhGSBoq7LmkFimezTCGYQVorc3/VCpXiiMN0ZV
1XeuHeCE58K5/e3Z4apI9Z6rLqQ2sbgudpWZ24qJaRbNGXCr6fxEfyp7h87ul6KNMJOsUifcGPPV
uWhrrkkUfZ4cXZep3MulYdoR+rwqHYkiqaq7vkFhhSgbeQVR9QMGEn8VCgsFO2D/GJg4Bl9/Y23l
27h4ONFCIJW1qWNcDm/ryPTljcPkqo1gmp3qo4XU+W7MsHVsUoMOfQrOFy4CWoc0Nbw2NovTpLrN
jjKhxT2j0Y9dmdleDb/oJinK7gDZrt255ZB51x92daoElDo2kE0PQC7uF7tomooySvtZ9ejYUYsa
lBqbFxxPtb5HYqmIzlXg7HFy/kmqmGxI6a/OE+UXck/qCMTmy7EFYsOg3vlMbdt0bxK/Bpo1QgIp
GyXA+TlIjgEH4QfZCtx469cnDwvkxciL3QOzHhHKymZRDnVyQLESVcq8jw9KPn27Pr8rwUGC6GzO
A9JOLjaX71gVFsAHiGPeqBbwY+uSdGIUAKI1AGLUZWFs6LO5sQLXPurLQRevB6jfbXPBoBHe3CfN
LMVN7ud/zar5aJfC3AHerLwx6MXdDIPi+gvL332RE7L3LApcXK8cS1DWuHzhrhNAw2i6c9Ia1KII
LfcUJHLcpM3+mANB2FhEa5/y2YqDrIWBrcVmmwAypBWNWM/MwF+JxE9OfmJ/F6SsWymjfPRXryZv
hxr1Grb34v6iKOZcoH6ueij14bSQgIiXMphcXcwMVAY15souBFx5aUAOI+wQu5045Co97+tzvKDb
kbzKSaY4ZVOGl72FxQemDZUVOXgnD62/emf0JdJuEdDIPE/SAwBu5y1iUJRLss48zNTGdy6gvX00
NeFbA12bo6m3I+Ya4Oo3HkxOwXKKIG/y3XWqnGiRXH79kMJOFLuG5kF5B4ET6ufaKZ/oaOq72qdw
Fk0Z1Acdi0Zh+RB66qo+uDUhEA2ALaOMta1nC1AuRGEW43Pv40Vo09HEAqnTa94gNMTeNDs4lDYa
pBg9i6cwc4O3wES3+oFrW49YbJuUeIFymublBNgdcCbRo/KGLjo3CrN3buxsegBSBWRJTdGdtFAQ
6upOOWhVm2ylBWu7DyosxX84r5x/i/l3opkrCQqdiA/l9hmjtvJeA699xDUZVpSfhgeLqu0+l3e0
QAz1bQue7A3/2bxPUcXySnAkR0Ql7bPdmLRVuLVtxKa1/Uq5nYej+E3fdDFBWWLXYxh0mhfnubbv
RBwdTdTUj4CN3I3G9tpkUE/FrYjBiBGL2Et7xG7SxGC/aon1s3dTdY+QMKTLvhiOU+3Yh+ur//V5
BibaIjGDAQ9g2l2kOgPRf0pgL2PbFfqUVtVyr9Y5tmK1dAyrtAfXzvdpowWfro8rp+xy0zGuzAyY
UWTqlpcb5LVs4D5cVC14IO/AehX7nlb/xtp6vbIZxcVGku4CPDOpVvQyU9CBg1qmb2keOlTi0Smh
xroGOJIwBdLnJ5MN4DRE3M/yfzjgejfC/OtvKUcn1yexI6dafsuujzO4EswtAEUYzoLmRpg4wccU
lw8PRLiyEexfBw+6rpqgPEIhx+b/Lt920FLLBaupI9xDMl1VIcCvOQe3lWYx5DspZt1E5s3vf0gq
j/IyQUGO3tTloOAp6yyWg6q5OTwEZG3Y06Xdb+9AQgNdQTyMgPiDt74cpbOMAKxop3suV4SDZhUQ
yKupO8eo/XvXX+j1ZpdDQRPgDyF4eWIa8RCBEeWFwjKePC1D42eckZvFhuC3i5kczJSgANFIaShd
yA/6ItrjPtGFZjrpXq/O83FIk+9h7wdeZLcUwKY++CeTCCUBYQFALYa+2A2z7c9tb+XYpscNkpsV
V1DdjTERoS21MdTKlRuvJ/m5bC56BoiTy1fT6YfWKEvq3ph3qA9gnnAAOktKqQHsQ+sHoDUaCI8J
9EQvcIN+Z5cTrOxQQTvv+vfcfJRlSFXKCqhzoXvNoCJL65TQMTi+j0arTntHyUfgNoG943iM/nRI
FDxgY8Veo82+MSlr+1NoFBEp4hGMlrG25ygTDrYgnkAQ6sZBBWbU36JEq+4sDa4bPN6tbbMWgTjY
ARxyXyG8L15dCTQ0kSmaeahZwdSObf3QGA52OmX4HgmiaOMwWXtB+oGAsjhJ6FIv1jPa+qMW+QT1
boqis6GO/gFYP4TOLn+yEgVvSDUKNz7v2gFGDk0xFCc/WuKLyABgmaaZb8qDBHiiUijlra6HEHIN
s36iOQFVTQvVk12hD3l9Ya1OLi1XTheVVG3Z8a9COHpWCfg3LnUafl09HbJBo78bFnhJBvnWnloL
TJBzqQHglk6etoi0QzvG5qAwu4bfxHgodNYRRnV41ARr+/qrPaOrFsczFwYyApNpBcwgZ/1FZDJ8
VR+sPGLPNMr4ULbVuZXMPAAorgd0v0aWqjymU36G2eo+TKXq3gPp/ag6pUJWpBZATgfnyQ4GE/cu
FQYt7FkI8OXRmMf4ZgAFjKdJYXu9EaGbHRg3qhVqH3VlDnGdQKASTTAdVIcznNAGwqApdekVNBSL
FISbzhGsxnOmz/WdNYC3B/XiAJLXuuP1WViZcE0lTHJZUU2EVBbXtL7PdXqhLK0QGXbPLvXmiSoH
3BkciDZ2jgRbLfOhl2Mtj9Ekgq0bhDqXEFDe91jndPtZS7ADyezqPCLDjWweVKzSUMyj7xsoHDbS
zi9O0jNVxGoXV0Z3SltkN3oY13fVFHY8Z29vTMnKmucxbRqKTAr94sWU+KleJ2XJXWlgnd466fyh
TurkU0vzjPg+oy54/ROsjucgjadxNQP2tRhPiECBvkMC5yK58pSpQ3uDKBoib11mHM1qSDa+w+on
pzKJYg7ZDBn/5bpXAqDfra0gn1xrwUM8YV+sUFQ+wM4fN/bYc/Bd7jHiFqgNEmGIsIsjEuflQYll
mSWrs/bTHPoISoSgSt6NVo8hU5GE0WMyCvHotuq7AQytZyVg1g1fcd9EaVX+WWqjRBj/BCGqPdSj
26Rw3IC+78MSytUR1YvGuC1hC+8VvwipjJXtwQVJ4SkjWqt7rphwZOYMX66975eDtR9tv0dlUsnR
hKkqkGUqwuwzpkUQ0GGYY9akKRnuIPrcDI+jG9W3LryQmT6T0b2vBNUSAFepeBOQk5vHfE7Dt2mq
A1NLA93+ZqWGpObA2um9wSrS6qSJPLeOodC7AClcDWNcUDqoTlugpL+4fpr80vqiozfRBeWpMiP3
MxJjzmf4U8M7WBfdG5Ejap8B7e53hLH6WFodbBFHafXPQHDs9OgOVo3ouI/aIzI4cft1iKvqvTpZ
2nGodP5ao6XmGySyIV1BNnzXIjis7obZl3p1s3rINemw0tpGizJxEDY/AquLAKShgK7uAYKxTaE3
macywEh2Y+2vhQTuRtK51gGC9ao1Qw4huqqh1EhH5ibJ7T9BtEUHo6twBgIqsuvpTm+Mubb+Adqw
3aTlBANcrv9AB4iQWYxpZPNwzlm5mCeE6KmPSbOx/leHMqh0IHJFrXGpG2dVle/oPdCXoiOU5KXa
nMK8K5B65uNcjyJLwDO1J51bA/AhE6wCHODFcaaHat51Za96jZtgeo2w2h2mUTo2Re59g3j92xZB
ECTCneroov50qI0JgXoKf7coCkEYiEBEV6kxn4fZQpBb79zT9Sdc+9YWSblEGUjlLxkHX5y3M858
qBTh5eQHsFOnpE73VL/tfdG29S72k+G+j8VGOrpSkdMlbEQlkJNX0JK5HHToTLQV+0bDljOh3T0T
e1CxxzQkzPvyrwz9Q4BLRozMBa6J4c7MxuBjHzvjp2nK/PdDlVrtLkq64hFpVoQpr8+ILhO3RXjU
EU2jxo+iOhjkxdNlettWpearXjJHXbBv0NeAbaVhU4HB0ujcdYOm/ZlwmzdRpDTARSgjPqShYeBD
Spkv+jMHS/rLwvr8PojsMtwFjam+mccav0Ehmi/YBLtP5RyiQuGTqHzHGkN8HMvI/IGWRW1vvM7K
QSYJ6ECgwZBQxV8Ee8shBOXZSI1NAaIqoulrU6KFOSIRc3QbS//99QQ+GoSeSb9TQkUvPy3zrPlT
hsQB+g3mIRUjpqmBGtBEC+3HJBGofuRs6+ufbGVHUz2loasTszjS5M9fLGJYtH2Vi5bbRgX529QL
NI8Am2Cka1YbQy1B4HJH00SExACKA2ypLVfPi7EE0qH9HPGCQGJSD2ZSiYs6R4cYWm1nKDrKuQUi
RxiZcNPMnLtxUPOjgj7PV9Hg5nf9xVfKTM83Oi51JrfdZZYSN4OLRgumC2HuVsQYBWRsFs636B3D
41aH/K534mpvhwMOlFbcbgz/GhfCZJgI/DET0pjc0C8nYxBoYkCH4WZQ2+JHpnXR+9mcrbvGB1Xr
ZpbxlLQOpe0kqz86DgI/5VzSsmpLpiq0h12JqvDOitB2hUU+bQTftZXP9n2G2wBnWC7FGQC3HxfU
vpSs0k6lGj+Y9YgKmRPeItWzRRtZu+2DiMPUiZYHX2IZ1NysNrAep6YyNj7qCbaqo+U8Vyds3hqY
oiZfgDrSTrTGTqEUkiP/6lGNDDZON7mfF9ELoI4EjFFvAe6w+CS6VWaBSQvBC+QOjwbUu6Oh1zeK
bysLD+UqGlamJQQkmUV6bIu015oU3C3sTe2pgPbsYUGOilHfjkfARLmXqH19BicbnLtqSDdecm14
mBh0JenrIKuxGJ5OEXjqqTG8uacq58/jjERvIbBOylDZ6VOspkWPiVBafShDoTxe33Vry15Wlria
GXTvgJRdLntYv0KNOip1cJmhtlepfdeBsfUmR8twwXKmG9kVoBw5OgcnHdOjJXDV63yulvFghweI
/olnRNY7pxzKjalZOdC5QuDYJavbJFKLABy5/WwWgaF7k0D5LJx17bEmPTkbDW0lNKR6SbvdqhCs
DUoXBQCkpADSGr+ckBH7LB8uLIsOMaa6Tt4YXT4fI2FEmHXM4m5qt5p68jculzlpLjGP+5lGmfty
RGx9wh6msKzLGi7IvTw+6ioOJ0OG92koEASmvSjdW8PsNE8w+PvYHT8kbv0N88wBSip0j+urYiXc
GM9SxAA3yB6W4IA0yxEDqzCaMcaoxpDYhsjblx9RWrFPepbWv58wcx2G02RzL6ZkvCjKJAEFLySv
DS9CxPsAcZo7UkcuabudsxXm5e9aTjZ4XcoywNAFeK3LycaNA4UHF7YE7eP2LrJKeiZhC8l41GIP
98QZD5bG2se1QrU6m9tzicfWRjRfW2JkZOA2wccAvVic8VFgNU2OHS0esXnFvkffQZ3FRzT1UM1D
c3MPoej79S+6OiRIJYlLkRZ4iynG47kYR3MkyOEz/SbHDYc0pgZZEjiFB6hlQtlkwKzr+qir0YXI
IoGiGn5+SxBQUZtRjV0rCykxfMhESYnUZWffVVCzTk6FxissUOeAvmUa7vw2do4zQDoMXHJUyBD2
PqhoFBwGQ1SoQ/CBrj/e2jLntCfwcfIDQjcv10Kbzg6u1aHhmZMGGsRNsxtR+lC9qfBDKxjdrZ0u
f+Fy8QFaw7wI+gUFi0VAYymgPZToz1/BOWsJdQE7xn3Bd4ry5BvlTySFxtskyAI8YbAl9jMCQtk7
+UM+WgMegcGO7HA4X5+GlZQTsSV6l/TZgJ8vU06rHNDZ7SLgmIAWZ18HPtakk9cKI9+Y8LVVSH4H
yFSAiwEPfjnhgdtEUQRWz6uUQNwLM02o8c7iJHX0vaq11LsA3fl/MChIHno1EptlLs/3GIhyhJOu
6SlmPiCZHJzmFgE7aUwJjKL4AETpw+9PKLg3OM9U+Fj7chm8yKvhbKPdWMcmeYRI90Nl0u/Gcn6X
NNgkXx9qBXNGxkKvzdJcWiJ0vS/HiowwsLR6MKhrqcZXO+ijGwRr7rCAQ5Kx7AhsmRsdQq6cp1qk
+n6keHyf55N6dKyuvTNjvCYAxJfnksT2kM/YmecI/yFoFW6E3rVEh4QSBD6kc43j/PJJY/RVkqRp
DQ9JCkFbPPiWd1p9G9Z1tff7JLntrBnDZeyVDoDj9I3R5Twstx5gWShsRH9o94vRc2SmugD3XXLJ
qT+mUlOna9T+HTp/5YnqovqgZvEH28Gd6/oXWttdLncrliCNFZqGl68dDhS7LD9l4BCVi1p1gjuB
paHHxaH9J0M5CCNyNwbmLhbrziww0vIrVnrj5/Ue7SlERENk0Zwqaw/X3+q59/hqPl2Ku7wRvIdl
ZA8dlKn1kbpiYcTNG63s0C2JGlzjFe07XtPVwxi68W01Vn/RUdPJYCy80WZ3PKWzDq4QQ6FCUU9u
0yQoyiJkGxN3tRRdMpvrPPigdLgLOC5OgQ3bEbmsYa+gZbrxFmvxyAWgB5WHoIRmwOW3mWoFO2vo
frLvPuIYmAGfzc3qthLYvyEShpXFWGtbW3YlBQGkKkFSVAglYu5yVEOZuiRvBqYOXdW7hMi1y3ww
I6MoIq+moYoxh/mpy+zgVBRteoeH+pbQxcqiJDihxi3pnKgeL6JGSLfLR0OECIXBPICkrHxbOuJL
NGbR/fWF8qwisVgoJjgcAiGNMNnmu3xbKrvuGPu66SHnBfa2pUmP1/qvBFPNo50U7Ul0GNmr2cTN
21aUPRZx+sa+WCt0cLWnmELFwyT0LL6zZYL+xpbT9CBzJLi4BsZe+IWz661huGH1OftQVNERVX3l
vmgp32eR5YL2c6XHaGBspH/rjyPXnGOhJA+i73JKimzCgwM5eC8shnJvtAJ2B0TX3aC3lpeTB+xw
WZ2PBhnbAaHb8pwa6EeVCOogOaSqG19oJQsCY4BrB9xM/izx9JE2+0oLddRDQb+7mzUC1DxB7UYr
rD7EhbYBzlpbeoBQZCsKagAEhsXLh6llBQF6bAqd052jK8kZAidXSmoAGxO9OhRtNtltQ1NgmWc3
AQTvQa9Nr1Z9gogVEnqtvkSZWNlaYvKpl6tcUgT/ayg5yS+O/HxIJ/pDbKhYmvgg06Ye9GaovI3N
JBfqq2FkReYZ9KKqi80kHF80zkCqNuVT+82mELQH8YOyLpDAc4NK317RtPyMQUB+coxp3LkKpeao
A23ZtGl4cjpEwTaeSSatr56JdSNoqlMJX4IHQpTcEVXkgLPpFgH8BTkYGiUlAx3/dt3O6r+wIzR3
eCTMD4hGF+ewbsJTPGAacf1J1hYy9XzIGIQZttdyl0/wvepCbqu4ROo4q+IHbtQpEk2gRIowsbbS
eRmoX70513aEOajNmUtKf2lYvlWNkItK9dE0UjQB8/FroAzWCQdhh75DNqfwlxPnEAVx9YB2tnuM
xib5FNZDuLGtVl/+2fBE2rBzt7xcgCW6UOlcNCzAuYv2rm/PpyatKq9qRHG0QoGK3PXZXjk7aQMx
kiQQyJv0YsC4tdK2qrjE1iGmVsOz8j9eAkpRfKE6GHtt2FcbY65t6GcANoR7tvSSOKBMfVE2RW94
aI4Gt1mKejzEUhzVomrrlH4+l5YfF5oTEZrdSilUPsuLHY3fYDAoWg3IkCrwQYV1REsYlzTiFwI+
aCh5dkGN2k1a+OgT+Spcdm0PBF451oqKikAzIHCeaOLWasvynKP6cI/UMUqqtIeOSZUrOJmhideb
en4zhEjW68GAaLiZFqcKYVUkYeHkh4qo3qZQKY9hhExtBBl+I6asJMZIr0j2teySvrqToeCdYw6L
z2BWYJ+rU2qGRx/ap4oCk4elMWXmJJzOdYep3PUVtLZkycWhojo0IYjPlzMMbcl1ajM0AZaK5tSV
RfMY2Aoe3fhocDtR1X+wRVAVEapBi5Bm8GK8pLdFpJsV8aERk3R6RjGyCMB3lr6Gxaxh31x/v7WZ
fTneYksapTpbIXBq6EcYwrd9bRxqJbwHjNOeG3NI3nTIvNGNm+o31weWd5nl0pW1NP4IaEjLGy9i
irTJVAAY4IOTX46VO7cxvrh7Z56Gj7Rrk4eM1bSPKhEchxghxOvDr3WKIUBTtrdciYle4pKVulay
hJuDN6Pjg7FxEX3xScNvi9Qdz2HuDPu20dubbDT942C2+g0ex9W3aAJ2JvL63u0CpBWGRuyHoU7f
9FGSb3yZ1SeULFvuShT9mabLpYekIWt+qnRKHqAI7T7/IXWgD6QQzamSAPhS4MbsT5ghFN2oHzE/
1LkSp+p9o9v1bphE/DBUpfFGDezm0JNov9+Yw7VTVZCP0ZIweNAlzlFrlEoTjEpzBYXp3Tin5qHI
9B/RbEzHoS5nD/CH8xmDZvtoKJSBEfNO36p+WG+cqmuLCcKnS+dfJRgu46CVtFqLk4jumRrX9hao
IO6JaMQ7sx/c2p1tn7re/DKTQSL4MtI9vD4RayH/5fCLxCoLrXoKXEB049iYH9HlyCC2UMTckVt+
vD7UM9hwuW/gBz3HBhUzk0V5Lupj1bUwdvWwg9S9QZ8wkxxUCNemVZw72CvvAkdv7nXpiFhV8XQK
1Dw8l8jM7nENtN5xm/mR6fF7l+vkLVhNy7O0UfxJXghcN1esN7SApm9KagOZj21/n5lGs9OHpL0P
u1n7ouapdtDyJiWJFCQTVlKcRvx1TpUe5Pc+3dEjYgnotOSZcY9riHprdXp1xCW6OyBdOOyvT8dz
e205HYjSUDNmr6KcsDgBmQsz1zqwkhxW3VMYQvaFuCeAAAf+HlEA474vO3GrZ1P1EPdzeXTCcrib
o9beR4Y5vy1E3B9oL+F8UAnhdWU3f6oGW38bdBhrGnacs83j6eeMxyZO22KrsbK2dCCBaEBBQKK/
QtVTixo0XLg1LDh59CkL8W1SMRuk5VFvHC0yXryaKnrHkLKBOUKSvownlhn1TtfTRZuyJDnS44lw
5eiyNxjKIvI8drk3wdfdUMtafT8ihCa1DnWUKy8HRaog08yOLo0l0u5o9Fb2aRjENw242MYVcW0k
YBfym6LL9eoOr+GE46sKIyFK257BrN/6bq8/JsLYyglWR6LPTScUsBnArct3guxSwdMlMA9tWp71
LC8OMLl8FFcHZWN9rw5lG1J8hkotse1yqLmiXAeQjm8m9WRtu0pxnyUFikKn2rgprCwPODr0WGFD
QA2zF8dNNllUOX3aIHUTtOc2MIKTpRX1Hogq3OuEhuqkbLa6Vt7PordEmYfND21nMZUuTtBOXrq6
Zw+OeygDjA0o1Iy4kblbpd21aiDNHalKyP/QE1xEzgaREdef6KT0bp2fJhtQZQR25KCGmOgoEbbP
I3zwo6LUw9c4RIc/dKRWgRMmqMlx5ippQRHYxWAIk7zZ49S2jqgQOveiD9R3hR7rQKON4mept1Qn
kD8+0TcKTlFTfr0e9NYyA/AwtOY0qOtSovFyVWhovv+NtIB1VNxEcC52pdIE9+jFBbe9X5Idd1Kt
HaOWY5VM08ke1eTeTHFO8Ms489Qhbr06G4yHps9RPXXt4tP1R5TrchFrcDenkg16XePmKQ/sFxcT
KlmaJNoCK5+AUJtirG/jUPV/f8u/GOXVRnT6KB7Ugt3RFaFyG4Z4FZnoC9wkITZr119oJcNg3dBw
lkoWrNjFvT3FtNpquc8DebDgf4ukPzVVV4IBEu4hsnX/iXw2fufmRnkGj5ttbM6VfUI1hb4z4AeJ
M1isXbWbWNcYGntjXUe8bhTfzmb7lzLgUHf9RVdHIi1HM4p+27Pw58svp7UGGBKJ4sHfonhfGGI4
1V1I4RxJzb/n9LfUwt7+D1NbxVLmxXy+0v16/7P+Hn17qff1/Bf+pe9l/CHhbHI7EOxor7LI/ja0
0RwMbbCD5bjnO4LX+be8l2n/ASwYnCLUSZlhy/rgv9RWTaxu6AcTABiDw9W2f0feS4aOy02LWgnK
e8DhJSRYIhgXiyxCc9QVAZ0uu4772yhMlEOfFhi2iKD4ZhRa91mv4QdPsU0jfhq/Gm6h7EO9rd86
je/fR9T8vvt4qe3dOHLOaTiFn8OYUrrVzeZ9G8dokGN7IP7U4qLBvcDPwzsAq/kj6hEpVm1N9GsI
TPVJSSPEjOZWeWP5Sf1OoUT5hrvQsEuiAT0uzWwf8AItPzWzEuzzIYwPtK8sD4irckjaqDnUrq58
jFsu0WWrBudWm5A+GSKcFGZ1rJ4gwprvTW4nJ4Qd4++FcDpcDqLhbGDVdzOWWfs0TMOMZp5tYeIe
6vczVO0DJiPZ0bLD5L5ohgfdUh8BUR+CUbzD8y3aA/x577ODMUawDbrz9AswvvO/cX5gboD9+YhJ
5M6MJsQoS/2HT6kmHwK8J6BQlqm4rTNRnbjIHBFbB9dqh7e6kb7FCAJ/gHeKldY3NFGHx27ysyNk
aEoCajAMn/O6n2iVOgFP37U/naE0T/+ftfPakVzZtuuvXOhZcUBvBOk8kOmzsrztF6KqupreBRk0
8fUaua+B9gUuIAF6a1PdmckkI1asNecceYVIwNSWHVV1Z0XGOq9fJsvvk6Pq/ihW55lorPmjTEIb
rbsj9rOZbubMvi2YTu+1KZuHpG6ti24DoK+NsW4R13gHvxXTc5oPdSS9LkXrY1TzKaNYjsdyUK+j
vZDTP2fVAr6uD+9ClX0rUkTNAoMxFS6ESqQCQFHsK7ZvTL5VBjWy7u3xwba7MGqqVOy7RE2brnPu
XIh4JM2N9/4wvotJzBgg7HheLTc2FucIXmmzOEA53Ezd9mp5TTsPrvxiAMdTX+igHt0SsMdSlhcj
sbpTsBYGiQM62xFf2m5bV5/HaYHAk8WidiHYyq/MIq0+VWm5berpZbpm8kcDcugb0Q+ii9Ao8yYG
E5eB1XgtFVFwDAiwfcUlXp7NLJjPScDVITIbhDmcABINsK4YU1dfqS6bIm+2c//b6vG6q1DPkW2l
y9HvTwlCoDgd7GHbw13YS2/ekJDL5c2S5NSqbLs0U3mR4UzkcIilzxuCfVDYJPqmIvg2Z3xCbY+w
MYJxEmwm01T3IO8jh8mcFzRMY/wVTeQK83itGGG6dmRKsTUIvKgQEtmjFZmNdgizbJdDb+X9yZrC
H6BvR7EEgHOL8Wy6UNAXezXRvPjL5SoE20o33U0WqQXTXJwnS5UbrVweODubtrNTnu0uN09TBfxl
EcbOleYQj3ZjH3OCN26HtrsdpsB5WASJfqXffw9CvvhQE+/I7XhoLCPHoQ4eYZ1AQQ2mo7e+Lz6X
TpY3g5cXj2BSVARHhrQ+p40tByDMAovDi3xvBUPntLQ/Okd+6tHxzjILnH25Yk6bXBGXHLTuRkz9
UVdkH1ZVG8QMm/Mrox1nh6BMPSnLvYyB4FplYtN0zckf5hjl15+izo/0AvOLly7Oa9kg+uwq6CNI
gYM1LyIZONnGnufvZiXlKe0N+9Vd6n6jZJCfYeHubJoP0eiI97DPjV0jsX0ZMnuGNLLxxpzsrxVx
j8nTtAna3L9Bh9K9wkNu4qKV31VWPLiNq+7zAa9d6FyEbR7zdXxtfauOaN5zT47dU5Llv5vV/8RR
cutOVXfr5xkEiKrCM9Qmh6yidHCv2c+p8uRRwK967UVdX4hjELAlBIAW3fu7ZKnKb5tK+QYGDUaZ
pdJ/ZNGWWAiwSLSVl57L/NoRLVEnRoNhXDlWRRJ3piNOyAaq3VAsC7Ay5DMENcwxHWS9h3BqAFUp
XBjTIathSIGNjtHf17j94lLDLzZq+0vPDjLPObHizmmWfUpv+LzaUp+B3GSPKwLZXzngpnIDnMa8
nRjf3F3xwiBNH3B0d822qsKc9CR9qcqVkj1oYEqbHnwSUXoHcwqLd5gi660vB/kTlrX7s/C1nUod
PphT4cQgUJcvl6TVz7UjfVW64LiySvsb7E34+dNjwFa0Bf5gkiCSVk+1n/8eR7oOTsusQYxm89qO
enrs0CG+DsjzidjWjJQYgqWp1TyIdjLzeC1Ca4gK7b0LjGBRE9bbsVt+EdL/ktQO0spCC1DbWXI7
9eX3nBlFNORjHffCrzbwrdOMZ7u3PruMI0ashDW85kHmpXzUhGlHbjMUXsrqLwtA3z82mpzweJgr
EUDJETTHxELS+NQ1N5QfZbApcUc9O4YI3ChvOvXhC2EdQu029yOBLccwLNsbq23FZnDgFcHMqmGi
2ekkb1BXpHNsJtJ6Ad803wOxZBkAEDt9KRocQZQ0U3Iwy757xafiPjvwQzoyzzN9dXw2XngYAZt+
ojRQj5Nloea0g+bRIuLgiVIkoP3UkAbswUcY6pSMRtPGB2mwaLWhu9wxUdOwfAZ1ArXV7d1Ely+t
Y762fc4tBi7uHHaLfcq1XD65HhkbsNe3P6vu2uhqn/xDqnq9bqp8sF98pFdTVKQWK+SUFjlrpY13
fd+aYQA9vZkeLeVu+4B5Doon4r+T8KkocJeBSO9l8ihKn524TWI1zsVOhdWLt1bJn1zOQFhtcRiG
dV+5vwMQ4cK4asqmTZnrL8PakUhdEuaYQwQvOabe5VWb3CDhJ1ixmI+OOX0Gk1jqqGahYC4gyJCn
XDzbrSKYMB2g/iw6GeKAKVqUqPaznxKxWeliXW9fWEpqH/o8o3PO/hXCMRY6dV8cU80bygj7YlQs
x0a5pLvGB2Nn2XqLRmF4mArTe5E8TjWL/9I/Fb5tbQPkwPdZ2gzQq5Ub57A/YhyjxCLTJovqogiO
mYunKLep/lK8qruR2Kcfzx++VoKUX6pezVwc8jc7Qzm/XVoPW2qvgR1U1rGSFGlDb57dVldPWCFJ
ek96IIKLt59brciCN7/8wnglXVnRrXCb2zaUzoHxJat6mywfhOwdjLXfWzyXrmhu0I/urcRnlQzx
P5DdabzmfMekL69WemYTan6mYqVK0bPkr7t0byT5bIMvLtLf/VB++iKQd1Ztovtd3BvbLptHF0J5
hCsnu6c1aX30cprOjZjal9Sr7LtZjcPBwze9GbwFnNoMogCEa/E9NWGCyZS8NF3a9sucVi2lQNMH
f+y6snHruIDMLcDiPGnpxnWuQK8qKr3pbk1PBh4sFB97d/Zndj3vQCIl5CXiyu9BGmYngO3ygMsz
iMKhSO+MYFL1FpZft8V5KRC3JGqLs949Nlb+oPTqv7l2Ft7OqA8ZAbfoa/PJbF+IdBramHhvRWBB
toYdy3iOZcxpCx67lD/D41H8mtfyYItx65vJU1jd5IHuye1ZiLJLR3wYqgB8FqE5SwjvmMw/pTMM
h67Ozn5ujycJlO9cdVcSoMxXTuxrfYRKpI5a+dZbj7A/Jqa2okVptQgv8KyUBMr3QxAFOs+3ypfV
ii+TVDrcB8lNqqDZU94XabilOWKepLOMEFy1YyfAvfySp9QRFGfWSvTTX/d53q7dL7nkYtth9Uvz
pn2nnwcmS685SXbc+OnGMEb4tCRVZjFXmVnV0CTnmgetiVQpHYOTR8bAbEEpBcQAUmLU+6F4DqUg
nBT/F4R6Y20A/xFscOiGfpyjaoCX6ECQeJslsVd9YOc1XQu5upGfK+O5Sa/aW2vIJ+QB0C7MTUV7
nwtnBK/mOJTbLGv7LWBQ/3n1QEzGY5iWj0tBlppAebFLwdNvjNXBKr6CG+abr6146kAfdWved9HQ
lutzNfvkLNpFfcf6n+6KlEJuGKWx1VWd3+EAznd26spPq1h4oEVRtn8sMehP4HgppAlv3i1t/zwN
rUwjLFFzTPrMre9c85mtwrRiK+ntW5EdXL16N5BKU9Dfsr51pKIP1HTVM64gm4WJQx0bCL4+mzcw
V6nzi6ujjn1WehsgZtgiBzHvus53b5JBfXQMATZVMIoyBk3nHq5pGkfS2VnyGsNr7laVW4clU2Nk
M0GMR1lQqthiOplszqd+RG9QCSKWA9mK8yyCFOqwp3dqCIwzqXBiWyfShsaX9YfCdcQ2K5iAM2ZT
9fuwdu6xYIzCIHgI2UFMHDg+IFf+iA3VkBxa9mDizDdvnnS54cD6aPThV839G1lXXOY0r9EIn3wr
RkDSHgMaDl/Mz6KM9D2WdWe9ywJEX+itROSVQpwnD9TZk87sx1k6p2AoCIvxzHsODL9UyDAwPVrF
sJ/UHB7zOqfGBd6VG/Njy4kvmuwZPElm+9GSODkU+7okoX4e33mjH8nUYB8Y2zcx52C6+wKdTun8
zEV2nkADxoCsI7PWO6BMl6VfoPAlHTQrP/tjg92L4CV4saMsDgwhKnS/qN+WoLsS0dVrOAhrW6oO
o3edXGTlq5jjfXUrgTOyAlXBQZOMmlz7qu7FyDw/6vhdU7rLy7iCXEgCYiBaQ3ATL+QIr1SXS9MA
EKfqHXRh3zhk34NeI/rAgseNSHph1vYkdS12qJv0vjfdjynJgncWwvIw5+UvB4woNnvRBXzo3BSv
RrPqbWe1aGAGrAWJNbiHMSmf54kTIksblNsiHDkrcKCPLCqkx5YcZbSfGp9dhL232hNkVRTbHihj
nBptsiHEt9jzD/st+tGnvNDfa5COm0yMThYhXgDY0CX3vY+Ttuz9VztvyFwjZq44OmGhvooJGrBr
IleJeHS2drfs0rDooslaxC2ZbeGjFRI+HcskuPQcjAI1XvKyJuqZrs3Z7nNvR0qSt/NGZ+u6Eg6p
33dwHDkd2cN6ITe5ikJ8K2M/3oZ9+F2ogPneFRZXV8N2EdbZzhlolF5/dVX1L8oVT1LQ/bd6t2cL
Gj7G0ZsPHCq5X12+jj4E10LsxHTonTTgE7Ihzeltgpz0NLmrvjOX6pd2jCn27ck/QKQVEYcXuAQ1
s+g+v7WETI8L52VsU5w7g5xpA30lhAZdTHPF2hZpvc+vIT3uSsFDMAsFCK+OjfkzH6ViYbV+FW4f
bJs5jwttIwSZVBJjQmzINhxtKmLyZYMJWXEAqjlqSXc1VfPUm/2x71iShLuGEIRcFmGHkBMzdW7Y
b6NEJE+l9SWsedozi1h3wyLzryWlS0Sb61RNPs7S6QyXcdubZrWfJZtxW5pP7BXDnapUd6r9ljZF
Y3HGmp0zMxV99JPmYHlJGhNTtpvkeN9jHFnxfNdzuB5UORmwAD2cNSYLTto05BDiCsduMO1No3If
pOfkIB+SlaSDbt14xfA2h666G8oGYVMevIcOq0rTFvsygQhN8/1CZinG97/AthonnF0PL3Nd7GxZ
3LS1/N0xYkTg7HJS5XPt1yXXp2bo322zkQ/14D+PiXulRbbUsXM47hsnmG4r+gXEu4gDTt/hyBEd
k7XfXlFGMgVdnXq7tvDGCOz9ulW19RDK3GctRW/N8e0L0wme7Lm2jl11nSoPhMP3CVYaWjBQZaZt
XQJiSdOsie3JYDzTu26cLSHGGrZncpOMo+nxizYz8rOFAaW8GltDTMGRrGn+5Xm6wYtjXIjFSDbQ
o16WBPnDkBqHQCqHJ48WTzhJjvQeMR8a7+53bpRA0SRKsU98HSHO0eaps5bP0fb6qIaLG5VNzTVK
dRnlMOMjs6CLIUfIK94io65JQjoU4hEZyyntQ46bKHRjVO4HAp/7vVFaOblBVK/r0h+8lmSb1DU+
TDaeO6cOLgaFdTitm2I0IVkZ5XlumjeFweogPPykHvHcN2ZQc9uo7cyKcmsluLau90lzsBfu8qxO
wv06Bg8UHsbWU+HK0k8Sk+kv6M7C0wKtOJpaDpiKBzSiBPyTUZT9BGv2bV85dOBJ6mhOA+IHJrjX
LabaOyRzhz7g4aSeyvdXCPUmC8dHd5Kxp9UQr4k7PtYj0s28eretoj9qq67jOgsy3toNY9gHr/H2
0hbenyChTs6TPebcD+A/HjUmBwyNriDWNCzI4cwlCE7nfXSt9BdA0DS+slZsq7rppuzbZ1OMlM11
8ynJ3s2aC08kDjnSLsE50/TQLsXZGoed0+H5A+at4nGx6RnkcZctOMaJHnl2yjrbYy07D+kQsHGs
M7xW+7MvvVOdjDdm8guCNRKAJf9hSAZd+HoHOhPNyrHbmrKjRocWPp5d5fkbGdgl2bTewzLxdYWz
3CZDRulU1/sE5fg28zu2WqLWOHI2WyvZ5V79jOcaLxUCHfQ5/r6qig6J77hypreYr754mU2CgWne
ZKvpRH3m2juRefJGqVbcBMMvo5/ehTNuwrTARSP73z5ypF2HXjZWnAW3lmasl80dul5nbr7YZ4ur
qDOeEWWTKLJ8LBpRXjYuDcn8P9Kxtqa33NKEjvyy+lbD8m4VrodyJkwjD7fZoZBpccnnTN+YveU+
ozNMb0nK5m5x3oQqPltrsg/hdMF+qA59l36DatZE9RnLzbwOy0YV2HDpf1O2DMBqpxszN86zYjNZ
hjUm96KPdOfd1rV3ydS6DWG3cvW6LA5nS+8Q6RofeKmjYLHcreqS4XBlGy/iZwBtxv3fL/ekm2xn
E7kEfHb9qoyPiXSsnL1Rl1Wzqe3yZ3WbHUROCsixKe49jWhFlQY51mM90cLK3oaiEsdUeJr78cZn
NX82iNGNGltUvzMFT6lubOPkW1I/0M6EWi3GNsoMMjt0J5oT5WhyM/Nk5aJ58ovkdhTevJ/gTl8q
P0WfNSwvUKrj0c3OWZqy9ishNsEiZMTI4N1y6oPSBfxvLbKzw4T9wuVfdkK5hwSC1sA61zzLcGGl
6jz1rsS7G047a122lFVeZNj1FHt1giXUMeWTU9NMmwPrlJr6WPIk7ilJvj2y35IyPRvSipWafjdJ
e4s2JNlxPPodMoexWpLTqso4C2bVVZhyxXSxrS00/6G3FZVVRoXZbhyDmANPu0GcABTaad/YqyUx
z9niKoinnfO2UihFfTCT0DPXsOeyQUatNvQlxcVwWJKh23Gcqii0u+HBmgpxzJkY9Iz6G7q33sjW
HTg/g4vOgO6KuSzfKJHSnd85y0fJw84BpIj1/LSm7sHLuQnbaKz2Ki+PZpFvR3ZcF9Rt7n905Rix
He185alTOmfrRTMp2nWTuZ2Qfo3wpIyVjgptcYv6l/td3Svf3q1h8QQORG9kk9a/hjE/F4mg9zU/
qtG9AsVndmU5vBCrTFQwdTOmMDBgaPdOy8TYogkk7f7c/14qKKIepcRqDGJf+L17lh47FU0weXbW
ZpvOCux2SwOh93kQwt459zRmbXa9vG0jw9ekfyNoaoH1uc3sRp62MPurycdkQ/uvuyxayjOWf03f
ZGZRATgFTDgdLjRI/7QdziqR9Cy8hIP4hIGaw904Gd62yoSIVga8G4LP08MagHqjWHv2lbAPI7kN
ByHMPI06k7rHMYOZtNh5jDzZhpehJ8QyUkXIc924GStrkVRxbxb+i7+wT88K60dLOXWc/MKDf9h7
WbapfdVcEvNqOGAPIuu/H4N9sXJ0NlEmbHi58L6g9/6FHLmlugsGERtQtHc+9G9Cq1rj02nVjSBv
Pgma/BgOUIetq9RvClnmp6VXu8npi6MFeT1OFl5iNacniK7JD19uv52QchaRH0xpVJeF8Saqwfid
UduQBkNO40/bZ0jRFR2xABdLrLmQ3y4BMjdZ5RufcIi9vdeM83vrL8trSe85rlq73YFLrk6ZR3Mf
yrxLOzS3P0gwMC+0hNx9ISk0FQvhXRLmLzi0k5ulDJsH4lO9r8kYwKuGnBM2bii6zars7HUkOaOM
SiRqt4iwy0s1Eo5nLkMPfNnNL+usunfl6/A0izrZ0Z0aqGqrcWMPiYXxVspNrZvPtJf3Ts78IDPo
JQ1uL47ZUPjkXiHONkPmCXxhRvtE2dedVV67H1a71uTsuOn8uoRFcVK1Y9JnSpy7tVMtdtBwNk5h
q52zW5r6aSmoRyDpLNQdzbiy1VrpnV9RD1dt6u3HivBF4cvgbXYW+XtyB7WpMQ7v2sRbtzNEm92k
C7iTtmJbhM0Dct18dMqgPVpWN7w3lrve4JBqz22uk9/SonVCD6hJTY8+onS4q+vm9+zTyHZIO9h0
engZhWmw3IhU/1ZQ1CORm8meVql9bpdXmPfi01/GhJORNx6s2lAPQ+pAHyEfiJTnvNovRCLF3hBK
UlSQzq89xUU5zNeHB4oFydMLkUTURdR4vZXc58k0Hwys02czVT7YSpeYWlyrIBBT76QbRq+0GEgR
86d2ZD5Zlo+SE/72v2PsdWUd0L3VxeRH9RQ250QPLn1NnW7xCgSbClg3S4wj7//SIPz/E1p8L//j
u+1WmafZ+M//EpN7fb3/+LHhn3+xcdOf9iqC+Ntvts2Yj+uD+pHr48+gqvGf/5N/+W8/+X/7l//y
89f/8rx2P//rv323qhmv/1uat39j2V6dqv81/Payfjb1p/y7HOPf4beka/7jagtBL+3hiOJ0+e9q
jND6h0kb+6/4TQyXcJP+Q45hBf9wAZIRzYAS5+/w2/AfIdrDayQq+ydewv9XOcbfxRiBQTShCc4S
rRFmZFi7f1dQZS7ocsdpvQPtQ5hH2iTWLiqzjUWz6/+4Jvf/qsr6l0bV923ejFCzsaX8J+UHuWDA
CRDPXhWaSH/+s70OpxLZ2kFj7ZdU9xP6cU0RJqyJTafWsmaWT2z+VcS7eieEdZCoKlC4chNkej7P
Vm44pE4l7BSt01mPa+bLN8fomxXH7OR+G7Mj35d17qoXzSB+jBoZUs1lTUdtKCfkTju/rmsc951T
5RzLFKNm32GSEVvmQAyYmXco9hTD/5JGYkcjlr0lfc9av+clIUdwul143KKM1WtftxMJ6v3qlHQY
x5Q6Oymxr1RpTeIfm2rob0jab5uoLKvkxuHNfFLxcg4TspuMuJ1X8cM7RstpzVX/VI3N/ENWKSPJ
gAbgcc2qEYiONsybpbI9ucM4ln6aY7XsyMX1aiord7T3g2a0RHiGVfjUcVPOBL3MWKgo3Qjpbh3l
fHO8CT+ormmzl85sybgybPJtlJW6d3LpHGuv0RiyVPCdY4zouvQjS8lxjzJLOFbspJIB1UBHq41p
VE5v3XVMEjdW5j1LI0NFyUyHo2uepPJlMBgPWmvZ/+FQBNhGapu8Crtarsdpw+UtZY6pH7NkAjfS
5B0rns+23mxao1u+hPLXIartxDajlm2u2szM1e7afJbIB3xZe5EzmfQCqloSo2chwD97ZVea0YLE
fMWUZNS/e5s9Icqlr83ICIbu3SvN5tll5A79Zwl6znRBUVy0t+bp3eRTilFtJIK2S2q4v1fZJjj+
C199DbI33l2j6+/XVZdzNDfdksVDhSBvJ4pF/SGb2UWsUM2h3lTDmh8r6QzzKVCcnY9rYovlx+3N
rIkaHVh/Fs6Vxyr32u4wWGYlqNf962AJbf2PnhFNRJPqSydyR2IzT/UkvXNiT7qNu6s6nLCGUNcH
PiZnuSBQq80Bl24oNOKiTaIs94zjuo7DN0VYgc+PoDsIUEmIzY7YThI5W2ei0SfSbmJTy+Bz0A4p
7bs+NfsC67OhHr1AFe80s636JA1RvHmLh10vmXJM2W49BFbsdxm5fl1WM4FP85LXRW5bUUknpcr2
YKMNwuA8YiQjd+5Q8pKvrLqL9sm/PripAfvEoZcX5WPgXmVW3fK4Dj3jUVACJYNar24e8K7S2GEW
438ze0P55E9MQHeKeTGfsjJoj8ztRBehXCRam67AVBXJQfcWr9mG9OSWegHCZdfzlz1V60e/1LRU
axOxZFyvMuCRt4wZPj06Mh/MmmX8RtqZXXwiEz9XtmHMm1WbUzxQAE+ESaaeu63kWtGFMEzdRSwD
aMaEB64HSUE2xpp0ARSaCWqFaPYclg3q2pCSXTfJ3rLt9YN4cPwiVe8nMnYEdVlUMaiMWq9ufyVD
Ox8xK9KSXRmFng3dBW9lDZEI+dIQjNEMnvsm5VB86oQ9Poe1MwaAk5Ncx4nTi2IjGle8jHM5cy5K
iyWNl55kBY79ero1ggXI8Dpaw+8Btnd3XFneuigtDf2elGXB47c2ebMJl1m8EHi1JPswy65tYc8C
RSQtr9U7Vs5lPEjuyGXjQUp642W5poTNErYuDI6Aii9z3XkGfZq4tZTF8TOY5UPKciNepqxlpN72
hF5Q8WPH2gZz5d8hOC50LFvIQJyNapxQmZ8otCd4KGImVysuI2QeAZVdTu2IONRnxta4rLerMTVD
7HrKb5hBIckC9ebmL0Gr/GuySDd+hRl0mMjohFew3g6OzxwBuyRdAbe7ZLROvgyn5L4evSogSb5u
zQrS8mAosuRDq4+Yq7LNpAUKk6OXFSzSmTW5v3RJGvl2tBUcR5+WVwRSi348IiBj1+fQNY5W53U0
owNTfwcMru7R2vjdlphZUbEm18xaJtY0vQM34qU7ImQzb1fIqYQ7lbbZcCx1pfzII5apjYbe6myk
U7l+ACs5V4fampc3ho3SjSCjhR9+Qw7Kpihsd4glySVFBMmEhXsItAuQncqDYcLEnUFo9tQ2G65p
/Rh4dZdyYCI0PqJqJ/yjS01cwdbiZr9KUn/f87pZCKnNPI7NdrtMd+lKo5e2YWJ9kh9TZ6z47ujt
wxGHYVQU2fTHIc4ni+YAhclOjKo+eq5TIYZI8y48N3x3GEMXc6hBryzpzUhQhsmzxwA38rrQyaNF
Vg6obLpfKIbaFIDPKliutGOGdE1U4HDc14Nj7Uhmo3friS5BZN6SF7AZhHauM8y6IoI+M/MtenEU
h26H+u4065B3rpWFch4uMndam7LJNVeh+oIhJdl0asEPTAhTgqqbZd+M9Nh4D3YbWk2MNbH+SJk4
frZNbzF5n9NBHeauR7KWi6pvth1Cjl0j5m6MeXiMfBu0bfFqrAl9FcT95DWai5eKO8fO5vXU5h6A
JtLKYaPYaSK+0qUZs804J3UQVzNMrq3XyJbxuT/K7crB5EuzQJdbLZrszqUyMo623+QkIFu59LbM
2z2uzFAkfzwvty2GL5rxSSlDvr9K9U9eo9MprsJhIndEhBQ8Q4DC/DTPqGD2up2ngbIvpbXu65kx
gT1Y9AzSZaWxF1DKbYfUCqZzP5rB1xRgE7suzXJfDHZ9ShrHP1V2mZ9XR5DUZc4FjNCh1+sPSYjr
S8tRlM4/CpLROWdCXnA6urSNvd6Q8doG8qOpO/ExjOaM7g4FwUACjkNPp3OL7FhWBlOcXO6a1V52
Tou+aEakFYQyPNBtO5aBM56UlyP9M8iiy6OxNo0f17PSK1yV8RGViBU5Scpxv2w9B5mnnZZ/yIzX
sbq6wWd3Jm9FV2JTYVgrEZXoCQsyWzOPEc2xG7PTbnXIZMum7BWGQeD8qGnqTJ33Yq/+oUYSU04L
9VRi+ltltPbG7us70YHFNtNxV6WefV8b7gB5T1ECRapRKylXQUaXSNo9IppRRLVPNxRfftYe62xJ
UFWZrHN9Y3mPDontr+g/1ohihcYavjY37qTEt0J4VaQnWLdLMXMPBzXTLAxpX0lQMnzsECJtdRJ2
h9VUKJkQ4H8EdcOiLrZovtgorA7jCVOCHTdXH7keEdAWcS+7FVGey1TPpBEFwSdOQ5KvhRPshqbM
EWxpI3mfLRph5IgfVWJMy6E2KBDhKhrOT6iX+pZBXX4wxcTI0pd/fbXst5t6WZKLP5cImlSGwDVH
asQMzFYXnaVSR+EC49pL0/DXSKpg7wtkMUzmIWblt30ytVGAku/W1UAejXrc0z7346QgZp/BaakO
KgnEvsxaYu1nwUXKR42DqWsedDmKQ5vmu0FW96LWv8Kx6J969LdnNSHasHU1xHnePxZ6tCWVYDl9
DCsaKYllbydl1W+ypOkP8Gd5rc7V7VvraB60siezphmaqBtq63WQmolVmjMvVUEuLkbZl8+2tm96
nH78oF+flEL0yBrabk3VvyZzdVRTXj/Q64RIKdH6HmnTI012ys2SpAgAWiE39iiWeHK97Tro29Fp
uKE0tckysfDaeugOMndBe9bun0IZUyTVuD7Og/mLAp7+mmFa64GzCSYSkXi7OW249BzhRqLvCK+m
3FYvi1FXD12IaZ8aLNwpu0ho0bEIKLPv/rijWMlXtdJdS2gMdkekqweDti0rdsJq2gdyO7XTsBsJ
atvaogEtaeZlnPhNhlLVyOZDW4OADeov2dCptVPhR2ln769+cIp0ilGal/+buvNYjlzJ0vS79B5l
0GIxswitqMmk2MCSSRJaOgAXTz9f3LuYqrLuaevlbOqalcrICMD9nF+ywGGV3A8tx0OZOwnypHBT
5uYunoGS8iryz+j5HotkfHBK5BQN7pGV8FrnNtSNtV9SZ8/B/eolxanNxi9R1FsjURAhjOq3hRP6
RDaWO8LV65PO9XPFa6VGS5ydqObdBDJqvPI9Gdxj55nfeLk/tSPQleFM6Jk1eCm9wWEpiEN8Wj00
bD4EPyg5Y2CZWFE3rVEd8wTeaIs/Ofal3EGfpY+1vi4fwFartHeUWU2x6TfYWdVqMTkAH1d6slqs
ub0w3UFWkvJHaU/nwF1WoI3Nr6bu5XGhl3lVz9peD8bT23GcbhyxoDTNzF96DlrM0GAix19CRTCU
+fS1fCULDdIwqsY7jqSPPFqewxnv8jrLSyE2umg95HtBmt0kbaXWCBPmU8M4urJqGgo0Yb9rO5LP
Q1s9zX10PxXOQzuiz7BZU8QWuX16W0Th/RDX1m5yr8p7zgKeN8/9NoEeEZCQdrPHdPEhGnGObMF3
XfF6UQX7ilBAbZWbmnWk/PpsOXL6AAj5KqJk3M9+29Ws7PZvRocL7066kkH2HlvWIUuW+45QMnK3
pwutN+COwQ6z3HIe3aBFiV1fl7Ele4382Tz5UfaGYontaUi9Q+yWcockI/k9exXOArsor5m9y1If
axGxNDcO+hlExhF/r3Z6bURysW2HFZjcCX+pvg2XSb6OwOWvURfHuUd+YNxhnTTxPQNftmmjcQ2B
h5I9QrkCLbrnzRQb5CiwLTAFaeEf676zToHtfBdRX5J0zr8VNKG9RXvabcdrVH3VMK/yDdgIa4LU
eXedPHoJ4vg0yO6ocFJt69lSzA7MSeeqU9PO0NEFyp7WW8ueqm22pCxfbb0WUQpOOvKT09K9l3n4
VghSE6Ph3PbhuUua91Sp5ZJF4Z/Jsk6DLb8IxtbnoZ/uYjQJ7TUDMzkDnD9koSlvBvJA1+GsduwL
u9GPD05HLkfhVtGlaTU6i8zbj0PirQbTQJPncXzHvI3sImK0LSfrzW35S4WyHrcU9OUMkzUK68zn
Kqr8N4/hjGGvPqTafo6j4oHUpRPRCXyT3eCqVToOPiKtZeO45U9m5KVyUE+69pQSFUL18CaQmnU8
U4dCoymqC/SdTeirg0OtzVVIXK5jqugvyiNplGC/Vz1dHQ8ppsJVaaVjj4qoFoeG5xSnuQOVmCTy
w41IPxDhTMtUxr4TdMiTc0TI6XoZM6pJQJNialQwoTS13V6aXDZvZZ9lH1kO1d64onrnaYJRE9Gw
slRxj0CcjlXRsFk0ya0p9HrxKUPFnWoWDnEz3upSv1ml3Sw7PXXlQ8XuknPwDPZDnS9fThNsmsQG
Ja68aYsJnsFE5njmslvPmz57QzitdKybvp2mjWtl3VufBw+z9KpfPMCXOu4QDbZhdulDuje6pDJv
BXqVb9eAYifYD3zQhAc/txB2ao6mllT0dVLB4e9K5dnf1Rz6R4kzX7nTHZn5Gy82cpPPTvxu7Co6
EF5gVnmZCM7/YecUZnpLVK0CtghkC13Sv2P13cdTWJ6JW78s9XSDGP8JzxZ//bT5gH2QyAnHvcia
z3Rs79ViLmU1v2K+7+59XwRvocL8MNvNq0MINI1Qkm0XMVXDDoJFqLjBXUyfjStXc+hiRSjm7zy1
p5MF3uJYLqqJ/iQd/62ypv1ytSEFngYm6cS6dgKeVkETshZuvy0rVSGvja2XxOS3OBfCTQzEtGpY
vnaDdPlZlimm76vpvMfWg+bmIZm4uawGYRLJ+HAPI0tjBV9epO/M3FCCefHgSTRC7py/2s5cM9ba
8Wqcqpsh1qcxng/UIBHG2CO0p7iN/0E53aaz/GgG6xuUFjWSGK1VLBnXWhwYG6tZiFMIY/xdztJ+
Zvkw7MIZWieH80os+Om0B22wZDttiZUdn0nMkt0GjRUFfmxSqyWNfyoJV5C0IsXdW+SnIGqu5gdk
hB3oDBCek8BZ9sOFPfQ312ZEWKT1wX3XrgPBH83fxncvNn/2Kmn7CJbWvpt89D6o8ZsV8EPhXTn4
aRWnyS159nqPUe9sksZhS0fKyit/SNqu26W5ez0Oxiw/y6vbo7DEFl0K4sTmmYaBOtnIDA/0GcOC
ecxq77hUeb6s1JxAjXnqOwoHubOg4WgzSW7TEQvBRC2jG6hnJ51wLgG8RhsnWNZV0x0aw7dmMIw/
gu61e5SKZhNh6V8V+XAv3RmbyjJCJ47RYB0iy6fEtqwhj9ktK9Q/lbuLOhamfkL1k7QteozO2zYZ
4X549INnEvGzvcI3svaTwjvkPSKkuMjsZC206W7svrgMwfJUablZlEL4P5MeGervhCVlLSbgi1U5
Ar9lQN2ojmjy4C/Fxw/Al1fqqo7nQNhZyGeZsCRI10YCrwMHtiisNsvSlR96cNp2OzZoV3vFc1ai
BD5YM5K01EUb47uwZoMd1OCTjX0KvexERitreW5+UC4eHRfQcPb3OpleBTDdTVBl1ouR5uDI8dfi
L39whW+TlJP0ujZyKukGWM91ZqBUfhP44PR5DOJH1/Zicn2dQQHsLVmGHwf9e97PH0v8VyxbBQah
cqra5yw5xzJhVZqIfmKPiwBryzndgxr5O9tK19Cyy6ag/CdRsTl3rfzpqn7XdjGG/o680jlBaFnX
03fr9GKtZPWcdDX0bfdqkvxTofVeyak/pKyMv7XLONWU13vbqR6QeoudpXtzIiTyhcC041jqE2oi
D49Xi7ZZXLNQACutfLDBiov2WQYEc9fMg37vg8xXbxwO4HWZ88YvqclpcO4QL61rzaKpvKxdddjn
8ShKHwig3KMmOqsZ4GAoy16sJg98ipxPex13ZmExazEiubl3quaGAaAdf1J6ZtZAAO5bnf116F1N
McXiA4bq4oMtzd4uyCNQDehLI8VbBpGySRaKoMg+jR9QvckbpHsPo5TRagCYSTTLA3/7fGcWCAwX
sZgBNnjqRn2eg8i5FWmcb8rame8Q5j55Q8pbPHQdEY3Un8zc5W2iH23O1HwI74EJ7wqRsyUWqt0T
shX8SiP7h4gApHlqrbV9p3HyE1Tf/xo6115zALuIVeZXr09KVs3mFf48Oo7EGaw4Qm0oig6Om3I6
mVRvmj5FVBXNQyLzgqzk6ZiF/By4g+VLtPRAVdBvqHJC7JWJOGjuB3IsaG/KcWBYjlU9JkMqnlkk
Bux2xjk4mRa7cfAehsWPz/Esh7uod07zUNYvTeB3X2JEzLhym3JYtXm1K5KhYzesAiDS8DfXc7tp
y5hZxobc3nU9WvdBlHf+LCeskra3mQJOwabvpnaFGgsoN2iC4c5KGah2bpV8xXZNJ7OwDoGKs1tp
j/QwYdzeNvAn6wYHHcHMptvnrnHQgMJTpBQwbs3UTaeoVMMecPJXlDZye3VWbJIgIZQmll+6U8kl
VDiIgDRxb6l6+mj6qzkOd1GzG6d52VciXfbABAj1dXqKovrbC+tfrZaHJBk/VQXOPYRC/BqkHZFj
F7PFbIPeXSzAphgbB8mcNn1wXrWymDoo+s2GCtv1VGmUDzU9WKi7qt2AXfYc4P8yRJZbyAuLMO83
IJHselzpn9q2ySQsO/2kOmmQdgz6CUuLMWsnCPwzAAvQXFL37ZsfsnOnvT38MaHMXkr32h4IdG5v
0R2iR2K1QupAxdTIsstTpPtdatnmOulX0HZTKuUj9x8eaMru94XTPHVX02rZ5r915elsY8Pelyvf
V7JHzzh7xTrE2BHWVXuDBwG52tBzM4+kc26MnRU8Z625+NyaNJ8zbI7BWP+4Jn4rCcZcd6kXr8xs
vqaFNiBXobjJCfc1KMKe3YUlsLFFccjLCGO3EdPJz5Nss0R6+mpMGezHHJgvitA+Zj1Jc6Zt5a3y
LR/jcTxv1dRUyypKsx3m2Pa1ZQsRTvGZIK3cjJReZY5DE4WGwlVWeBuUo3MYZh7axUrbo9PQ2+LE
hhVNt44AYQ1zuv/CLn3qK+G/O2P9TavMb91mD9XsJNvp6mdvRXYgN5TKMijSsw9GdlZR8YO4ct70
qfwTph3eMp5XO4ufPIOovo9U85yJNPtInfwZevAuyMqHuqzDl8roeVNXZtoG5fALkpAf0jLHtvPu
FhqX1tkyxPgMU/e1a71XgDexAd/8Y0zKlG4EzZusjWh24985wd48pkCYAIkQZ2ooV4tCZqoCupCb
KKxuHAnr5+QGFGeYP8JWDVvPcT+bypm/7b5HJzj7OUYl6fyOi7Ti5UWWiWeT/7okCztsWZ2SHGeX
V51EUxavKFoOAtPFCAu4GXPE1y0uvr1hamD8xWJdebygqzClsnQ9hdZtu0z0JdntWaf+jgDiXTWD
hDb0z88VNvvJuycTCTCxMNUuwj9oh3O9VbY8WQP4neA7OjL4HRcR3g3NiOKTNgbcTF2hfslpLlZB
JJN9mwTTthncjlZz4h87jTKsGnsEvFzpuwA92EBl2sorvR9V5o+WQ5OLGfxdWfhMbVn8yCZPAO3C
wOaJMN8pnpMzMbxkbnnHLprPQ5XhNsQs358SUYzlmvaz5xmX4wo5+jHL57lC4o/ApFb+Q3F1X+Xm
UPblcIiLK1VjPHVSsvG28DoRvo0KnAsDJZo0y3scVOzQPiel/qghpG/9Amk3hNYqyEbv1lPVZ8NI
DbsgcUNz1NoEFH7JwIPkSiKBxW3u45MdDd5REPOQB8sxTKzyRN2Y+6ZqqhLS1r4218SGIYic2HY1
JgAKKC/GXRWF+buX9fkNMKJ8bHss5BwsmhBIuJUAr7QYH/ms81cIm0lC+xDsvDxy8UhQIP0ZT4UV
rxzvOshQTJIhunMLKPZYE4U52z1jyRBJuIFUo3/UtUmjzWDs8dumZlayR153+MICn8wrUr/rPmbx
bt1xzxuqTpqYvVvLha3mNgaWEyhj084XhHy2gIlGCP8n6Dm9AB1+u+xum4K8rVtTIVPa9JUVPRMn
YFscFo63x3QZ0TdKpgv9ZMJHKV/4GfRf1PxJCBLF5HdFDBtewNYPxXruIgvbWBYR2ehfUEda56lo
/0wGCZ4gpLygv5rVI2DmjItmeDJu+UrdASR8HeVbsp8OEIHcniiOOIWb5mlukorxlcrGumT5TzFo
vWRg+++WsJo3jHTv+LENWFZT5KsEd/yJKkiGuNxXnP0YJ5EQhGWQ34w4avtri31M/ECM6G1d1dZi
79w6St87JRa80CQpqzQZ34ZGLRNvS48ak4V4gPLw/UercwFpXIjpaEPhzJJD6ZTxR0RrKkRu3Ztn
vhWOG5TXwVrnI2Ot0xcG/8UStu/D4AMbLmkZsqfmGgkmtnka0dARGLUv6M5aCZv/O5uM9srAF7p5
1h2MykAefZ6fDbuGhbUat+tXbqsi5lgL8SOk6hYhm7WdAsdZN56geBiB3Os1voMTWJPBIZo7g0OA
z0in+B/jkTpXZrVNzmzMr1RPuIimOngLWrsKto4QMC7KPPeZyndDRA7rlAcw3yk32XuCfO8hLefs
fg7HX2nacpSMkMDWdgir4oYYsInY5koGB9vJ533lNTyYQ0sRjbs4N7gRyKVEeKjQGGs7P9oc+gQs
44tSoUzPnraYYCSBAy572M0gza4eKxYbopyOfszTRwsLWIauqos1RQMAbJU+IyPxH/NK5+ZYhsNw
4yBOOdECsvOFnxyKhTmKw7o40KLLk5s580tE8j78+2BvCPJot11ofZazcxil/VNiQdh4VvaQL/YI
oEc1aW7n8bLRgXU1ZM6M6jq8YhNNxK5Zz9kT/hRyLyg7RYXv2k+Vk6RUClmLeK8sjAE1zuG+0O6t
yxv6jWw5e2PWj6tj7baCbyBv9rZwrQv27WWfUWh7lU0UwkYgLbuXECZi01pVfnRb6whKZW0yV6B9
mOIEnr2Bgzc6ux0NyiIXwiyYmotlQYv5nMVyG8+m+8aIjG0H9PcwDHVPRwDopDcEM85zJMJOjVeq
TeG6wynfCbfSL5VTAyhysI4bkhawEppC7kbXz+9iQj3/lC40VoDEcjcmREmk7dUkY/Xz5+BP6QpH
oHylVdz7IZpErSmiyN+ypVavoPLl1+zawXwph8igwXbUM+qY4FRWApkGavP8V8p5dlCElvD2qXg/
84C8xIVvSnwFiG/R72DpmRJ7WPMBhmQt06JCjQBccE8lgAWyWsFMl6yLYA5YzGXywYI8ao44bT+q
gaoY5AY/bYUhA6VEHm6xARA04o3O2lMYVrNCVWsEx/VP2zvz70XX+aFi1lvRd0UGjXTKdaqvGXDT
s9VM0U3kVtN2AY3YREXJTBEbr0+RKykss0LjKCrEVG6NE8zJin+1bmfUCc8Jyp0XiyrZdm1p5ZbX
3GvuAuOgW0r96VbNKm8gmVP3V54WJRIs18Zi6C5udYcGWvPeI4A4M9zQDqsmBf1ZGMN11XQtcZMy
t+TJ9mXwHprkSleNqOIJIa5OKjXFusg5PtaWqNFzLfmS4OjUBn6wcuv8PDXkdIyiY+WKVYL7ILPL
yIc5nqxNGLWGmnocafDTBfCoa2j+DtjTSW8YTmgTCnvtCTw9big+617JO8JA1YtOeSXaiZpTy+vK
bViim6o8SUBMiTGdPh2jVnKuoVhlQ5mw734kvQsQjQW5cN3s1ZZ6uhlT0Ihsju/RUCQzZ3iDGh0v
s4MWdm5R3wqTbDNb9ZdKMIBfxRhQDyWxeGVIXXYslTySVizIRBRvrGzjamJ9uArOubrH8NTPPvQh
WOSpHHG7ptVjWVQEzoAMIRkLW0A7/w4R0UaPVQYshSsIS2JObkEbdY+2DXrnhlXKIhsqqmoSE8uD
NRBsvQoFwmOwP2+FPHeNOUow+rdzghmSvHsPjANPT/0haNJCrkWl0cjK9gsKQuxT28Q/aZzQqO13
iPNWFMFiyO3LKvuds/kAopCGfRFx/lz6U7jCwM/nqFJkDFe8J0i3V1veSmts6vnSB2doVowdQGYl
ug5cWEU+2ztmT2ZAZCZXHyKO72Do0leVKOYrqbyKdRkF2rOFAvlUNiPSgemqFBrK4p4ky5zglLn5
PSRd8RqGg/XqoJDwqR4zyTt8b3lr+2FxPSvs5BcYLuuQOy63+ZRhKo3rlE3YmXw87AnNFsgBpXcS
ce285srNHwNcBivLtyl5cMAPv4A4x3PmVOFdrZKv1hYvRYH4wcmdb3xE04F2egL0l7ZeTfYY4g0R
v6KOiD+Isk2IqgwjJYwWsg+v+pTQmBjieVBC75F99DzN5UUj+vglujYqV4kWLKoh4RtBTOOynzz1
wOZH0yQMYEV+KyOgpCj7Gr10+Zhn8eU5U3JfkJKCjnBZZizCC2+IaLcLKWB+Wuo9OuI3hrPo0SyD
9ZHkzszFh5t/bA9NHOkLlde0CpXpc99Ww9Z30+zQCsOO4ol4288LZhopeEi9OXH0uvLxaJRB+YkT
uD7JxXo3jffTcHEdK2n3GAL1deR71l4y04ZVdudeBqdYIXpLI+coRUN6LJ14CGWpDpuDW3pCh9dI
B2fLYyac1albNCCG9ppV6OWI5JAdp3jsaKddjZCR7IFu715YRrW3HisNYgKUDBCg/OUUSAfek2Pr
ECQQE0lfXchmQ7Ojmket8qc2pxN16pK9XU9RQMYU/OoKMzgJ7owJ7W/lS3NfFfNtbFf4dfv2qxJO
+s7Bgn5G2Kp8lECmxzLr+4egr/jEbuMQfRVXY4tZB7uP63gTQBJRW9E9io6y2YOpu+exqrl2wNUs
aU5VS69FgzeUGLQoaH/NgZeZ1Vhb+QvTQn1Ku/FH0HuxC9PGolqHzrkSr4gLxDtELkEoUSc2HfjV
G6Kd9i5UOQ45W45jvJ2BP80K0z9Fr6nF0stLbhPeNCTj1mXSu5VeWz0TaiUYj7BSQicODTLhQXlq
i+oSP91gDeciF5sCfarVvXl9TChM0OP9xypX9ewQpenvp17etnm2NQM14P2MJLD3lL7p7SbAYRSN
/Q3iZtoQh8QhDMFVHZlvRhae2GXk+9I1YaWajAmMSgUYMi29ew5V6KusTpc/haVYuOKO+I/PHnze
cHssPSe8qeEdf3ry8JojeUcwGxh+7OWepgR8OxUdLC9DMqiHksMz+PD6pntKZDG9TJQbi01GT6C3
aypymVeLjmKqMZ1lHLayq9sHsfjXQJA+bduvZGpw83DkhsW5WGzCAtyqsJcjjc9LsbMnXO/HVvSu
vU06zVbBDraQvVEqPV3MSJQR7llFCqbu+6nZhGg7CVElEtPbZXWSdDetwJ62wYwfusdFNeO0zs3S
tjeeagHBaDAFs1QjCWq/EIaFX2D9Flf94Hf8JMOon5EMQmnkk8FUhE9QTN8NNxP3pQXtBhxmVzlF
y4txADlDt9mFunPjzVgsQXwOGjINVtYSR8uHEVzfN31V10+TG89PBeXbySomAgRJVQrJv/HZup1z
WNMFskXe7nrP+agCvUEcERv4rGoiTi2DMTqQDeQkD0AUxKddc+zDjUdBo8OvmPFakGrWkuASO12w
a922Lw5FTKzHFyEqwS+kmDWXYHvVSFYpbhxqftB3bkYwQBvDFnmtkHpYmtBk2MTdqWxO3kOkPcVN
lbHS8In95suT+XATCSe3EbtaPnE6WQfwPuPt/akJS7RQVcTVfWcDjvKaGooDKjkVPHIYXw1C2AL/
UjKOfyEGFUoK3euAjbeaWTYxTrp6pws0SofC7jMcYIj+7APp1JHexYBJ41o5lT3cqaFxXgO7LWCJ
VRkLyqAaBAZIWWpr79e9xp+6FAkuV4cDdl/bUxOtmd8QlXqF09ubhkg/Qcxa0SF3SOaGPKKmCDOS
L6SZip9+HIGIoslDttXkQobPZVcOwKSOV1zqHo/mCnM5hnIi5TwSVMKBZD3p6TZH3W+a+VwYv+rJ
EHCc8K6FQLDu6sJocUjc2vRbCV/ac9h0Q7wfiK3DWdg0qiYRIPdEeZBEQKccDSiIAfscqK9yGJLX
iUSD4TaLQ687F0M2cDOjPiT6vsUbQFJYKIcVC1XI2M3A+6bhukHoSidCHQiv5YII1JW/9wps5Mek
CoNs70dEEa1MsFjOFz3OEWEDXkM7300pxmx89Qxr9vvU20uK8mjMLlg6VXFE3mjUEwNAxzRepvHc
bKZiaZjcIvTglII0YbAXKN0wlXJnuiTd9XN5S/DLzMNrOVN4XNJw6i9dpOPPXs6Os7t6kv0NaZk4
06oOSdwrktcmuwk7KB6uV4Roa6ZTLCB9SQPaBpg6e88TlMwIIGHFX3jM5APWur7eLH1fGRLM0PXe
lgTw6EvIgio5TqvsA+AE433fJTiivKmLfpbYUf5rPI5Rz5A11N1DThBMe6zs0b5i2kgy73JsGGxv
oR14N2hmUfNBC2aeo1eUAqDy7Uq6M56QKE7WPhCRp9eEz1HkFpCJ0q6xiGARXXzbz7bweU1+hyFy
iQGJu2B+7cn4ExvAFledRtIE9WPvoeTjhoV9ZDhUqHeBdqAh3nSol/SlR/omD6VaRH3jU72MEgE7
WLGbUWEG/AboX/eqCTGxobEmP8yJM/EVhMmiNsIeYMgtmS84zIpYeMds7H25Aa6WD4ijFa1WeZHc
Lpkv1C0g9ZyhGKYAgZw4lFbfi8xUd3asUjwj5YY847tkgLHs0GZCyIo0eSCGRtX7yASoLcOAUWS9
FPmY74GTKr2d7JywDO0NrFJI8KffasYSxzd7FaEWPTfFfkY/FZ/GjPxM4MAp+NUzJGUHZVsTzmg7
spMtHt/I3y44NpZD0PdcY6FwuKRdNPySSLBu5gHhyg0Jmxn1e47GdVib3K48pI/lMu0RI6t5FxBe
5Z9KNWY+OWhTzfRhBSn1J3gOgDggi7/ZT1FB0VFCcNyU9E6z9ezM/AkR7ubc0woS2p9U/JJYyXzT
uQ5Syrom6uNWz7HnHnmOq2I3iS787QeNV5NKWouJWa92lkPPKv2Hr0nRezNX8WenveKPH8kOubBv
BVisbJ93mT/L3CWFEHtM/57c1mSv1OS0iUZvgb7n+QaRUx0hElTsIKglXe+RiZxT9T+uHrb/kZvv
v/To/bNF73///xau7Nh48P5rO9+ha7/m8bf4Zz/fX/+Tv+OViYz6h+MRh2wHMf/A1IDN7e98ZStO
/uEFLIh/O/2C0CVGue3GKf9f/+FE//Ax2vHSk6VMOalD7LHo5r/+I/cfJBzxG5EyTl0llV3/s4Tl
f7H0BWBTThSFYUKnnueHfJx/tfTRSjbXJFuFO7xweutpcsCCNjhPdvngXeONrlMAFiVC1yBU2+E1
lQOO0ozbbSEzYOukGbcQmbKQPY//9D3+ZxbAf60B4qN5gefDXMW+H4aE5P9b+D9JnvT6+Qu1s5IN
gAidFPCyqbJ2TV4rnIAUmdpGgWiOLHs2yRwKfSLHSgHCmFr6CclUvx28WTxb+SLAZa4tX77ldIfe
Yclwp8m5yD7Li/sSAJMZckyJ1zCUxXwWMEnUWJOw9E1iNpN7mY8NIY/MRlf55Xj8f/9V/6rN+b/R
9H/9Velfo9iXX4ASjPgagP5P0fQihzzOM5XuctsKn1U7TxJhEgaylDAukgXm4glBoiEesyKN15qL
d6ZMi4hHnXMrN21U3FhIK++KNHD2SGfir5gfnibOfvvffNLrJ/m3TxoxmPB0/vUP79/yuKl4cBeg
tBwfi1H3ZRM1L3GQbEc4/VMQevJuIU/1RVFuRyP14t+ZBHtiaaKOi3vK5nVKQtdxotnoHFKq9Pcp
9LdR9z95ZJzr0/ovn8734CyILI9oznRt+9++x7BTWHQUUa59L6anbhrwIMV2vJYOFuimIFfW1vB2
9ZCeBJ7RSyCk89/k/8cu58O/fwgvgb2j1sGOIli6f/0xW9FRazsSdBqJ0KoxwmeZd8qaGJ2YX71l
pY+93iMpkCaEcZPj61/Hdge+mb2YGQUTi6xzrgbjbkUk7YsVzHt7kMym2PsIf166RymAT1edpcnu
qQHh2sC994pA7pVPhGuPmEeAa46dXbK96HqFtL2C5hiLdRMt+1q6RDhY8jkHvQZtJ37C1y6aQpCS
4hkYF0VfmLkLMqcu+l0GGQt9DUYIR+4G3TpclnYDY5m/NPZQEzJnXxB2QpbJxSecrfVBj+DIl2M3
JpW1yvRkr0sRxK9zillYlyn5QE1E8cuqXpCQJwsrnFM+I/1kArFwQK8qy/8jw6b+iElnPRQDYLNg
LNyQDmETfGsUpgMxkPiLiBdMvEdJ+W1ZNSkUDgxMUfP9Mhth/+pLeP+FXONf1+wnoihIC8N0MHwk
4egj06v1OetjvZ/cOd326ViQEIr50CJG6ncaizXZyu0lhjQix2xBk18h+y2ZwRnO6/HYiO5WtUj2
hBqCSzst5b4j7vnRCYi96RcCcHRImDjhOS2N3W7+nUzkDrvxsBwdq38itK7egKq9ta437uIolXsb
x8dbVHf9lukkob2OIrlCMiEx4SV4HWT6jlPu3uBoG9YLmMVzR+ESycDLcyEVs20e6+SZPSv+yWqS
pEkRTULEnkz6iXCuXsY22zI9ws7oq3xfi0LdZm4u6rUFqfAUajyMMP3hPhi7Yq/U9ERKfQftOaQr
R2RX74dPnGKWzM85yk2gAkfPax0vkJFNZ23hiVA2Av3vBkc5x1SK4tsROlhT7FRvOxm/I2eD0uvk
e50n1rfF9rRulMjvA6/7AEQBEun4kk1lS+DiMN2TpvnH0tN2SFVyVLUc7wAtPon/oZA76YN1HHkW
RJtLyEe2bAMrx34ZTgTelYgtCh4kuBz3vBiLuR1JQRqIe1iHjT+G8xFZgbfmbUxh19PpizyX+8BJ
zV4O+S2uN7mDXoi/LRP9sZapWDPetqzCcQARTm4hojV+Mbcgjq6DH8SkBWSA8PusCPr78UYtbjlr
7GRlzbn7zuJIgiAI5s6hGeVQkCKKYM4g4sn9jJJAfJtbq0+QJYYECgfZtOaZlHe9rsyuKovpWddj
gtlt8O8HL9iy8TjbhAjTTT8GCOqhObxLMIzIagIMXwiAIvWBMS/59JrBP5YLkm4LC/5H32KGQFhV
XNJG2AiM66qRBHUn5GIKQ2FMYm4V2V77OvDCu3ho/7CDv2ZCaPT6SXARvZMdMOyn/4e581iSHEmT
9BOhxQADYIarw2lwTvJiEpEZAc45nn4+r1mZ7sqa7dq+rUgdimSFh7sDBjP9VT/l8Fa5Ly2xksc4
NherydeLqijMfTar9aqnxwXLMFzrdQSEZxYf/Rc79jELUszbXqpB1dQVnOOMe/SHI3xELWi9xW0e
zdExoJR4n/dTFMolPS3VlENpXNND30oI3UC869ehBHmWFhO3W+5eDPkyfAtvnW4qt2133trisaxM
vqSbyM/SO+qyrVD5Do7r5ao1kwJBwjKmpWk2wlPNReyDXyLinF0unZXdaKjfrwkQBE7d01xeVka7
e+0m7x3es4wyQpRj3dy4UZQfCYJhaiym8sJGINoyKgsQGlewAHxYD1B1oUY6XcesJGYLJZg0B4xR
sDZ5UXKLGULuiauRE/LtZEsSqsPwMw6EOF2iB6RxLHJppU2KDnbNoVJ9eyFkl2xForETtkERqoDx
Bllt8k9pn99TJl5sG1XEp4Kw9tvE7PQZnJz4rrHCXwdO8QlSPKHPN6hPrrG8pznNqa4nu3Uik/cd
+M3jQOB4YwfDG52W7KjiqC73cVE010Q7OfqW8DErWavrRtlATtvR3HIOuoco85K6FWQI23/kMRVf
SDnbAFaG+YTmthdOVV/47XSV+t0tcrPcTYu8qZPAhqMJKSlL2vakaiz4CE32EQS1YmyxXphR3JdD
PmwSzQGq8hH7oRz11v1IQewm8xcSDnMybwXq/N6k5hPSvaKqkv6LovHzIyS+CMGnfm0bKkNsenaf
EyfNdwn2nU0gR1TLAW93ojBDUhaYXpZkASCtARzzM6xWMTv0HXVy8cmNG3XPECTe4hHK99SoEigo
BgI3yF+3A9Y/2EMu1zdPvvFoUZFwyRTSe16C8jGNC/Vrdqzrtk+ehxRYjb3A3hxHaguyPP1e3GK4
xktRXKdGJUeysWVIIcUUYVJKvK+SmNK3iobpphmbaNvW+M/IPhMOsktxN6dB3e3AsxbV1mk4g26U
VaeKYmMzMyuIepYvbCfOGVswj/pqjKqhhelVAp5DkyytHWUdWCGbcRHYEAyKz6HHB4uvGAxbLh+X
RLUxPCFD+vGwNg0mOuiHpOgHhJ8NWZoA6lUti58lD6f8ugEPri79QjbkEHW5dr8KqdJ6m3gNOU3B
BVQdS4Zb7qGeiz57BPJeALzLB9YnbOGkPr2+v+kVSYBjRNMFTnrK6qKTEHPj751JIkig+kAOtpKZ
91arTmISt+1r252i76FdcHkTTZ8enYr91Q2X+cABpq0P3RyXV16AfqEKTI9QcBc+oWUwcmIDlo5X
cKadYgvaqnt17dx+Hto6O7hkf+AVaRZdDAGMfIvgQ2S9PLYKHze+TkV+d1w7ah4xB1EugE+VL06g
BCkU7HOK0SUyuoDaG7toqcNWIrcbu5jr0BLjLLetU63VLl66CNg3qa8i7OmDeFYZ7pE7hgguviUf
+0WcEPZapnMqPhCX6yDktfSlfZVPlXlXSctRpXfI5mEQHKsFLnPC2hS0aXcd4Y8A5NrX5gIWkLnI
HIUTwne78lSX/vQoIVZdOMNAXNwRsIDixHaOrTssn3wC7NOG0oBfG1P/oWJMeBEnI3uztZjYPc02
Sety/Kw7J7lgdm/jkjZJcuc4Rr5WtZA/2GuTMS3H9dOSat0ZFZUBG9hKfUkizWQ/6Y94VMX02Jqg
49xVvhRNCwQ3SF4TPrfQkORCbr7JLO+1W2Mdrq5kw4oZJxSeM+M96R7GZpRXyJ0MAJjRkQZuJtxR
AgQ3GMzyAX94kh5TbJc1h1i7KsGQjia0m4jaSCuHIll6JvFCoG3pRQGMi+GdGsbiqs5XzLjGxD1t
AQOBmdiQTb5P8IhD907a7NcUuIQt2F7+aiNGN0IzBSxpUDy1tZO/xUz7K5+hNLhDhvCeXz9ZeE9w
kUTMzseA9R3Z6pbQYXJi36rCdEFnZsSzDMhr7TwefGwbAjMayv5mXRdS745TfkzT1H3qoFveYjf3
T65quqsua5dfSO3vczZ2FxV9OzTGUR0eJl0b//AZ2GzdlTn2VpBA/YCVVpwWp4mue58vG4rUM7Au
71kSUN1PQ3TdlXP9RjVFfCxndgsgaoD4W2T9DefoXDyXmmWN0FOMaY2EOYCI0o/xbEkc67+KurgT
uZXecP8W1zV2B4yA/PpwHdA1tijkzNQA/rO38fV3kQUIeFN/MdbjgS5IcSFmwQA1aGd5nbFF3sVe
0982dlEAvAeAsXURK0gnlDmdpsig9S9wloRuC2qDO0nYkZgYGGldTj/QisVW6P5emoj/pcww9mDs
M68ZMZk0tEp9Fv24aTBXFrcLzJWSaJLBNOZvYtWADCTMcTY8WvhEAtqoIdrMgbbOWSo7tPEHbtza
+srHYb7NuvTEc5dVzpT9dzLb5BhqNergSBwKAAGGTEZGBPmrY0+UK6UWZArsUOHiZhbXr92pduvu
ms/8uxQJ+jC2+6OsOhFCgNy11nnWUuRnV118srygvw9Ecc8QJd9mmX6NmmYN3a5hMynbj4gGDMAb
3F8eoOcnTD33WZrZ13NBnYemUqVA7MmWtyjhroQy4uLGaQKGVXk+f7KirIexy7bDMmENRRammMWu
yYtP3ibwOaN2g45PGGf6rYnZfzGR0ghHMCO5+NGao3MldRDEaEjsdsIkVelLTjMWNgO2nGy+xysG
M/GRLV126bY4+Jt+np5gQZzyub9q7SZ/XHzmqk6OmMksjMNc2lblc71W8zaeCWSS/+0ghOY4OB77
OUtep2Kgd6Z0RdEyvnPay5gc78ZpWM3BGXg3c0qIIMoJvHd4Dd954jCsTkfn0NZYKysmjdSl+OpD
DO1LnfvqBmdHigGYXCpM5GnnNVnMlrU7wTJ9dHG6v5uYyhWG2Wl0ClqZ/uzZK2Ni0CRI/Sl6YWNr
kZYb7Ku6GKePYe3a2xWc2xYWHg9cfjM8XnWfSHfX0WJDardyYFMxJ4U6Xet90fpqDAUPg5ObK/vK
p9dhqwKbIU/qpF9/iDv/kYj7VBX89Yfw+z9YtT9Qaf/8p/83nffwVd18FF/d7z/q/0dgm4uK9X+X
eJ+z9iMp+Sy//qC/nX6BKzv/H/+t8LriH46jSCgHzDFQeb3/KdBzQLaRstUMedDiXVv8s0HPc/7B
f7FtIRSlhq5z1jb/j77ruv+Q2te+8hxJuSMC73+i7/4GUePh59iMYAJJbMpWvuKX+1dhsYiZDDlD
O23TzAkuIpW6F1lEtP5fPo//RXf7X1+FPl3eoicC2/tN8VIJTImkJt1pGcrIcV9lPSV1xfL571/m
z4Iwkp4jAz5RsmsOVaOB/u3N9F6B8OuT6WL/iJc/Zkxtisg6Bq1KLhS72WcL38wl3PP073h09p91
z/9+bc02BVVRC4Hh8bcP0jRdLsiPb6vIs/Vn3jDZJmHUnBvZrBHz8a5fYFQdUgfXMofAIHrp7dZ+
L52iwRhYgG5FCQDsEQI1cKJd0YqqvKHQN+ag+O8/pr9+G8wNAFLyIo7HN/+bCAoSfczIIZN/jmX/
4Kw2a5NPGF/+TY3yWX//p9h6/kg8ATDLp6zeU7zMb19H2jl6oqoCO0+e9WyApTN7t05fNNO1ria/
ZZA6QNZkAxRRbf2fvkl8l0ivyj7/5XBB/Pn7GNgd241M9ZZIlL9d40VdyqZv/0ZQ/su3ruEwOjR5
AzvkRg5+e5UG+cGA1LG3PLy699HXDVF7Wb9giHn791/an0VjPkxAh8p3JYRoich5ngX9640K9r8u
lCPsbYJ0RjuDj6OQuiQFmhkzfZ7RhPOff4JUewrpCIqwUfN/H68MA20Z/hndTVjuGPvMB2dwBX8j
h//lImFBFFrCswRqiYbx233DLMltXaBTWylq85D6Uban/Uts0zmRJ0c0L1DU87t//1n+3Wv+dmGi
2roLs1mJ2wXh0ikMxchZ87MufP+118x5CSqovynD/etrntuPvT8kfwZz4rcuXhXNbd+xk+A1LXMx
Aoihg2mdLzCDc+yiVAasw5gnk9n9+/f61+vGx0jJ1EjbXKAwMf983UQlam/agB5u5iZ/GL02/iA3
4m9YfoFyUkOX/U1j+19uifNcBZyF9JlCEmpx/vyCVaZNlzeex4Re17c2ZvJ6S8Q+xYCpU+v0798d
qLvfFn3AjZoHmIPXXwh4oPK3D9aumnpRTQZOxjf5SDkK0u4Fyn6/vjK/z+NDxJs0e0CaTklKFo/E
xjELdaU5DFXaeNrG/gArIDhBRVk2thddnevoYsE1ZO1rnDywDThJkAPDbEiCO0fDAp7rGX9XEj4c
DyxrNqAB1c3yOAxn2jU+UDKx2LUQf4sWifyWsAU04mVUdglFLJbyFeOCIkMRAddY5SlA7rZ3srDB
4DSwWJxjGgdz/+kmzQzKTy9TRdms3/jHUWDyZK5vrJ92W0xim4DSf6tKNNeTD4m5h9oVK7XxoHuX
ocHBW57LXjx7u4z0Vpxj6CNlq+3CAaao4QhI7DXZdSoC8jVSy8g5RJaX3k1NABV9VY4e76yMotV9
46j6DcHZsvYpwcIaZmjj6issIw6zmlaQs7Nh9NxqhtZIY5HoXowItAq1HWVtDG2PcNFPVkd3dne1
Ezm0yhpDFrzY1BPhELCqq3Kfe6pS4SBVy8pHCAMfPgVxe2cntHYi4Gtl/7LMRRkdAoZOsDorQChU
ZKm8vVyFo4/ODBtp52bKkJqUrrkP6n4SB7HYwQ+jVT+gES5j41+KiRaUFpQ7gbHHiceFfe82Xtqd
ex0LMKaNi4NyY610mu0sqCvTcV6xYe/jmYPe1RTPZxqgVYzOk6qKmTz2GkmM/r6OKHDqSesRDkyR
JY3T+9mdQ+p8PY1N7xYh5Sj8PeZyN90OYAhmyulK+zWlvDHb0tbjXeIRnYnDkX6suyuTJsETczJY
PuDLiSDm9di8aJpS6KVkSxqQBzduduPVqNd77UhzMi4PQML3MdJt1df+Y9uaGPKJzJrqknWdzUZR
00GyJQbkFKHflt5HW3ZsmBqtGfhlNXa3t6bv3S8aj0GLFPgnbULzVG2FDoM91ApCwy9jL60nx2nm
bC/hNU0YxY0N5igbbUJNEUxHSITZlFKeYFnfXPkEIv2K4dcGBrh5wayJRjf75/iM489JTWkAstMW
+mtyUa3eRN547GvkXZswnDXkptla3ERMCNtgkAdVVtEr1lCQK3NmIbdEHNu6EOBU8ymj0Q5ukrQa
U2C0PtmIWZMG2qRoNqhlMJOmcJoM1jVrIHPrMuibubykPA89TP/TK5wVJ7rKeRhB7uNmGKx2qdAg
JN5LvrtsOSaxHbh72FFWTVOiroPQc50VVzUbq2lL/KR2d2LhvnkqrCmKHngIplitGPsNIc83jD4G
3RhUcF+8D9EkKA1u0ltt255LScCMZTcCBk6Bq8jhPAWB5ehnR0pxwa0r3vtpXKJdW1vOI5naNfiR
OfQ37ZvYZc4VZhrh4YeM4iK+k50wHnFWSnP5OYXIOhiYtfGa+EBcHYIMOJ321XaLtruTcHu7y4SY
/uMIEAKvRNU6YHCG3sSgxemGEc1eI1XSGenkRGOooolTVDB2efsWXdS5ayK8GQ+TgroLl46MKXnA
tQHuzuwpa3+lWUbEh742svzcm0z+JjJZ+oske2L2OXtT/PHDuQ50WCw8DtY0rQzxIC+XDxTGgC9r
CzffzyDu57BVVC6tiRI/Em25ZbjYPidm4XXZvbYmp6Xkqs4e2ESLl5j2efqPNEWFgcKouBWgki80
9pv3qrDnL7KyC/GewpfMN5v4tp51UsPcK5rP1CrrH14lp3uHwWgHxrjRz4KKhRfR9h6TUxWJnQJB
mgKGUfohzQNSCSDo37pJVs124YiY7uoee98FZY/NAdmnGbdKsIEEbOYVcMxklB6LhdnhUdZU4Fol
rPhyRZAMaVGbxn27dOgaxHXOKlaCRP1kzY7G1Y0P+CoL4LGoLGLFGhtWRhB4q0vsJYYMa3le8TKJ
iWU1V/1qDj1w5nNdr+e1dCWNw9eEQ8wOnaC1XojeO3elRdQJEXHIoy3cAucL3jy9JE4DI/MihQpx
1AymqLiJKu520+v8WGWJaU/d0PsfU6YtRp3xPLx19rmLo4Do2G+xXs43AyzW+7xLrDYc4kiR3PGw
AgMNlWLdITsnRIjKnOhxVabVV5F76YfM0gUgNO2Q3baJkfK3OQ484q6r0wrcuYOEJ2el+l5C8Wmf
JkG5YGgPcvw4f7U/c/YpbLD6CY+StHinG9vH6XdYvGy4npSYNXBLmi6LsQSDVNEKeyfcgodPijP2
bfF4/4AUUvIaPIVFHDpzS+lYnLVyImVZZnertVL02Xf9oo8j1XmUYgVuwxNc1Uu67dfEglZniKpM
VhXY2zGGn7XLaEj+gRIPxWahtRh2issz5Ekso0vYPBixhZydrbu4xBZSCtJoR9WVyVec+3UalpYC
+C9Lr/7pl0HQEQNPreDQ8Yl+pzptra1ZlmxiZS1dvlHZMvr2+8gc5px6dB6+y63RkzcfCLoQ9gqW
BdBGVfj5qzOnSbfH8OqNW89M2E50VuLuT3u2zGjONpkHGx5zEVr2ZNKNIt5zN7e1jPFGV/YHtVU0
GtkioQmLGgEfhAtVgx85c6G3SvTa2QAIoqfFuLME/2IzumHAhzy+9mfp2Cr9fEuRGlhe5DlwRH0y
w+D0227+oSGdgikIkvYhShWYJs4u9RDqDGbHoZw0Emhd12SX8LTR5w7SU+wtxqtgGrRpLnwoowDv
7BgWjMuW55MwpXnQPJyJx7kGauSoJx+GR5nF8FPYffW7ftUsm3Zc0c2d6Ja+lc5dRX8arV7R+aoz
9x3ibyeZEK4ErsGbpsOuMwsTXLOOZB/4BUHZqMzpjnPWt0+LjlNxQpMezs28rJ7bIFlrcTNFlDae
i4D4VrO+jx8U+1JrS6EDtUyz0y4M8qEX7sgjev4Z0zZ+0lRKu2hUJXgBABOfsZ994BFDTHxo5m4M
EylcioHsYYugf5NKrCHHHvAH7lbPhfO3Qgs7UZrssIesMwpFQFNSQxu7Z1hhAQPrOPmqfzCRWwKV
cDFkb4LJjV/qUbIp0zPGiI0FUuYWKmXpHsSEA/6oZJH2O5k2bIATu0NxXc340ZKWo/POTjR107TN
fJsirX2giwYq6Mgy/T16ZfDo50NwISYQ5duZRNfLKEX20gODI7RD8A7w8FoweAw6D+J9AKyEt++D
fmcI1b5MDemEcFZD/UmUpXosCVs9d229avbjdX0EsMSbbmsGLGHGrA9D1URdIT1Egd4Cn8h4JIN7
uS+JZ8FeAQRC5oYR+WuXjTWTzFmUFxW1S5R8DjaGZWus1YsVZ/V4tjNBrsztFQXYIS5Xh5z22Jt6
yBuCmg6nqXduizLFnYY0u1XM04ZN5GpFIRwHpE3s2/J6ZXhVbdG3WmisM2U24ajORdgt2ziz6XuB
F0Yj1AcXi1nGEWul7z+WanaxOtpeee1ps7617PDSnZwLtomiC9jQQdIAJCHXZjqpPi5fYRODdi7w
YtzwdRL6GlMNCchRsXPv993yI17LFhjNmBePeJbEo0MT6DNPoKIP5dSbL2oBGjw+yTLcBWaGitKQ
rbK41hZ9oxl9YSZq5+glWBt80xGW+CBkiz3/HIkG37j0v3Hm4IsdN96KL3mHTTRmAxzNjGCLKNas
Wr1g5qiTngOAV5GCRdqXNMOq2Xm13AGO9ID/iHrWNeXDH9OqPHmpz61j2LDer6yQGN8HoFX7IEjM
4+JS/YWwlpMRWVwKn4mI1N82/zoJq2huPl1S6AwLY9neTgzXmQwoSIybplsp4ekxbj8yq6Pcp6Ju
FXbmyg4kmTu6G+Oop94yIaT+HkWggEGWNd61hW2h3I7dVD2SiLdYnAnGcc6IrKkFDe1GwI7ludYO
mln1POLDYkpHG8CR/j/3lhkoaVuWyOKd+FxRHfpp1o85aRtKauZq+NG3YBKwc0zyMHWzVzCQqMyL
5kLITq5TFa+BGCdY5Ca1z+AL17qqGxqjabiegoe84PS6JXjZVHANhcd5kP00uyZahrhh54iR2+RT
z8kjxiPs2Obwp3xqsU4ePIQUzlZb9aDH24TKIg6LX2nLSWsjHA6uuzkSwUwasPC742qDMCL+jQOw
z2osLqPFUXYzMhpnUgtzhVMQVBcRUsqlCN2w5oZVp+cEbo+nyI5G1gi+mATOkw0RYd14k/be2beQ
2MRAV99Wxj6z+se+p79ZUYrDVHqQl81YC55WZO/LTTLZnbkf6lwU4eQP0zvw//Ip47AE34w/cDO0
tt/cIAsGLDCtYO/BQLZgRzVXfr2j0oJrz43Ocb2+Xxm2avxVPxJnJhkcWaTWWCZ7euAwMxC18AZd
PNlR7T6JQVjwT3otH+MswoNCnJkjFPiLRnM67wKKJ2j9/YiZ/VMlFuTrR8GwmJ9faJb0weNKx0oR
kJon6Z1+wxWI+eaY1O/NGGU/Gi8Zv2pnmMv9HCc8mvg+LO8wd0kKENtz+VbpZYrpNuiF/41Tealu
SWu6C4LhujBXdwcc/4ZDq9oS2id9dn6nX7GFDSyM0zg/2F6FPceUbGo7FCQZ5pwvsjBxl/QrsSak
xqJkC3x2XTB8B7yZ+aHq2NtvHBLsV7J3q7dhyOVV1JFeCgvBBGsTa58UkV1YV2M79+9jJPB7qvbc
MgLBvX9oeu3RfVoz1d0DBUppE/O8M0hmiaqSKqTafLI9GMh+K4GxhaA1vwcpoiXbiJb7AX+q0vTO
ZurR8krreVB580GmZ+XJDr/4aSjOp5nUVAMhltb4jzObKPLFBQ7S66LMA3kIxoCfw+YA1WLhUPLL
6dz4rfZE/WygtKDnE7Prj8TitNj03WrX5/NTR4he+2t/4pDK9pKxIoxvnbHrwIMOpImoX1ZgFvW8
I+AbXBSjG8QVQ7uov2zXaKD4CgsZQwmPTsRFJNORFXWdwkYJwUTZqeXD5GeNvUv6fMSdV3rNQ5ZN
uDRzV66sKV6RspFeVzjPajgXni8EvJyjlWXtfWloBws5tBE4N4RN5p2lq6TeFNZIhGvwuvrWtSzn
Peh7hxRobbF5ZF2G66eHAXkJZJ17NRQL+B6jFPhp8oMkcle3POPIWuW2RwPuQX+UzLmc7bAWi9jM
U+W+gqOp6o0fTODtJxuSMxk3L70ls+M1O0SsNd81QT9DHKWx9JTAuPFpsVvwRqh8Hl96lSLVuP1o
fwzsTy1OQQuT/KHm2rwo7Qyf4UgMq4N+YGX7YebCo3F1CfwQTGZfM49dWv6ExwkVE6h4wwAbUbeX
lKM8ea3id2BgHn80K73PjPzHIrhsu6CyjlB0YCRjTuTCcseBV5iYtHJnlLHPqN2sfLQDli3oRm3Q
JwAUmMcngE2K0xR0ct10MLHhc6Z9HWxoh1yssGvO0JI2Ide8cyNPO4BXZUTWjYzcnvQXABe/41rZ
CRcV4U0gVqX7ooxZmWdr7vVmxs7vhzCEqBdSjd0d7LQDweQD+zMsWobsqFNM8zN38ApSqEMziavB
S48tRyh/X9IRHmxarz53+Xj+/JXZlXzjsLHA5fT69SeMAO/CgTtq89iL/DfPXdQr5S3tz6hwgywc
gYpRCz9P3hfqMWaHnmh0u0WJIVupJmeg32ymZp2NevMOFNa+1T2kGDYfEWb/CvzPxs24Tg8jMMl7
ZhxCXeOJq5+pVjE9hJsmuMtVCfSwFibbKivu2Ug3HVBJKmhiEFXq/Ny3ZlrQ/+BnWxuvTsoSroal
f8K7QJIhgjFtuzqlCtzM1UKWtRdRvR91BJ4oFeax0wMtJIUywrtedVfRCWjs5YeSWNKADeA9YF0Y
5XTMcNwld12CVrhtV5j9W6k6hQGmb2B4+yyzlCzImrjsasqU+Rb3752zOtwRUJ/r77LqhvGI74pd
BI/UHG8w4eo4TMU6Fs8WkfvnpWGWAwG/n5/qlrrtcJCKXUPvcQg9jqpXDTeR5xHMmlOijliguRin
MWBVGAkVoPvRrESWhbQFOpujrgaMYDmySUw2Dr5wpDnrJ8l966Ocb9zhzATuyel+xLlxaB/kJlwI
PHvVGM61r19FEdD1Yjl10G+o0Bt54Spd2BJ0hX+7rFq7R3zzAYcJj3RlYCHuhAOZZbzYoEq7sEuU
+4tZA4blnNUADh/RwHYLfTp9p1UB35TTpRgjsX1T+lM5a6aPLM3jmy5ACO8F6V3239gqeLQWwKrx
hJSDwVbV1K/4yaovF7zyY4oTx+x8mP98mchX4eB0zTMr5njjjMrrOcnnuA5TFuhvmXfZp7NIOrOS
fLaiwwKGUe7cZbTfjBfNmI0GqFvYtpPh2msICIdJFjT+bsrO0olFyTQ/j6Hlwu/lGnPykIBRu/Cx
EzDGHx+HC8TUNynL5i7IrQJTm5zM/ZKVYGFie8ZVPKeOi2xXOsdIZmOwp6aguLHoLu72qWVTwry4
Rj+rdFq4izvZaLxS59MnlaOO3lc+Hb07pHsQhnSJLHrPqcpcxYKkcuhFUd+B3airN4PM2uzgFMff
IogIYpSOBbphhnX45DJz5UtLPeuH6T0i6SsfQrWHVQcZQJEkxIxF0dFds6b654Tb1Q5jHRWvwrcW
qiBGO3tOxqotdkDemBd180gWGkyZeh7nrOGpz/ow73NpZz8ZNiMikYmIAPK0ubdeVVnmQU3wnPJH
uSySPVIiZPM51u5qaHVXCM2slEF0V42eIAc7WdOX9Ib+l924uC550rTDRdIzldl01mQF+yrO7VtX
KgKomT11YucNRLC35JsJnjioFtct6wTxlGZYjpDbZX/l8nx+JVNlAVZlu3KS0wDDy6tb92eOIYlc
cGPQbS1fl68ppmmzNWLRGJZr72FB6fkpkMLQk2ZlfcZdxUmJdppEH3wykkgctqq/u5ixKK2gRQRY
ceTg5XXSOTLUzoFuNb6+jJahAdVa1+xSe6TbryBYLdanwTpTmWplwqLLgaf6/Zp9RhNkAu6nio70
eCB4tqmaxKOggfCE2kypZJld2CKO4dRTXQnkyNFsAcnt90fcxOrC8vPmV+oJiM7KYnbAqjkl7q7Q
fEsE7DOMwyWSOQn71tjJ5YJ+RjEp3sN3WzdcLJzYYDiziecuVqbrb11AbD9m3wWv3Ej6Ns8g7GTd
oOJ3zcFiWGsh+CztU1w77pdTrsm4BUE73+SNJPorsM6SgUgqGWyazLIfZPwHNdhd8Y5ZS0x1NswA
CkwkC8dILlewUV04aOOTaz3vdpL92HFUpVx9AwfLind+q1EIJJKNs2PvQNQJ9qvU/CoxiQBgvPjr
iyIyoWMQ7jc+e0b/svZB6G+HgAacU99p72bCeHpnn69ttlg8cLdNX9tIsrlEeI4YCk+MhmrvaoJ4
ysgIorN1K63CiXd4TAwEnGzhjs5b2LM729LctbK1jD7EMWNK7LDGsDyVczbt6i5HGg8qNJlNpas2
PZgUTePK55ZlG+nweLzO0EUtWo3ShH5RfyzfC+1b4LmCDNe/4bB5z37EqnZsN9l9qWXMn/OGc8Eu
XTxaP/mVVLKzuVMqSvxWld9NNDoD+ipwHpEAmFexWUyNAIKls4j3mD6IlQ26jkg507hiQs0X/EfH
By46aWE+CsFQDww9JiQvUtFF8B0EGDEPvbLobGqrVp0MIBWaczmbXtsVRCbabm3F6lUvbRcWzijz
Q8kIpN2OgRkvh6wmVNPHjoWXtcaAl8Q6jaiakrQvEcKKyUu3BakcRoL5Xrecq/ecPH0dCtKC+Cir
NKU+uW2XJ+7bwtrZ+CXZiq2sCvtaCUOsWbo3NOdUnyPDAOAXaDYK6EdWc7IzMwiwnCwqnt6cXPTW
454zm7xhJrUPTG0trHGLefByUH+HgBT/eRVPK4nvW3J0FWMgjuyGZ7VnK8MpGu/qal2wDVb2oRwT
ET8JBO3+Z0Kzld7Xcom5vimStdB3eNXslopjvz2w2Uekr1A9i8spFkw/PcfVGWfdHKhRvXAs29dT
117qPh5feWb2DgOBhudtmfiigwPU5CmOz3y4tX185DccE0zzAFCE41DFuuVvIsjmb1gCUJFXxmDA
+JxcgxuQaZaQ1eMp7e4TZg56t1bES9juz3YIw6ZwIH5b/QOupeQHbMcEWRabp7Npmm5iNU/YrQ5g
ex6LPgiusbws0bVL6wKJlEDG1r5jKhCT9C19KL9NCY1rmRvO7tJbB3poOML1YZcGuWExIuwKcm4c
56OMC+pkZrkW75ZSnaAlz7EYoq+j/97WI2l89nSiB/AM8z8UadG3J14Z6uBoicux6ZjP1pkgmrJU
2duc4Kvb1Gs+/Ay8oW5/cYrBjEVwNvHcdzzejHM2EwWXICGqvihy8mABjwiSHWAu/XzGwhqkMKsv
0MboziIIxgCRBhqKV/wAR8FGzTUrhMyZJm5amWi6Aoo4ZnHrzjWSMisj88QoIu45U03tx+Qq1g8L
n3C0cVJDfcwUM5fZcNbUMDEDAwMzx1RwjKwhslGSg0TvBO5WuUt5Uj6ePdQoXqs1nOZAlRRyiDR/
WeOhK7f44aruUjPwl7tgtWl1bnhArMQxbDkf3Fhz29MxRz24u1piQbP36/iiaplFbmmTjmK0Wx+O
TmsBpNln+SCtE/bd4A54WF3slNXZAAyorDPeEV2GZEnoRGyxPoByDesLVW9Je6qIiQJR4FDPBwX9
qOb4bv6LuvNakhTLtu0PHdqADWx4dQcXoSMjUr5glQqtNV9/B1l1z0kn/LqfrLdr1lZdbdlV21Fb
rDXnmHb2GFUx1hdV8m0sZeoUlpKDfD9mrcmohNXoWXW+2w62USgslhWoXspM0MPQkRWY1tZAsFg3
orJA+73zSxYz+kQGPrkqsTg0jERRguJRnIK4IaAi3ZG/QM7Y2Oko63xjUhThxk0a6TRNaEB3xj01
Q2Q3QwJTUjAcnGgg8FIyR/HNp1dazXfC5JwXZR7gdeaKmOAghvgioK4bJm6ooZUewFyyGIzcHzNX
o9ZbU8hVdciPeFAnAC4U8rdZMdJDJUfGHm4Vs2d+G5y2nPcYaGPnRqPJfT+DWtjIWKbaLq9iiziU
BHDhnvgbVQfz2gU682M6tZwjY8rvXa1He1RiFv9yIynm9yVsiPgQFhC43E7DCUrRmfdyPFZJan0r
ZOF806oWnwB5ovpA/IbEVHDP2QFTU4t2AVJvqWLONqnxh09BMqblTzs3amDeQ5w9DCktgGNPvRQ6
Mjh9y2vhszxSYmpajzoK4eGaQr0Ocw9V+/zDxPG1oEg+N/LYorQc3/k6wPwjqIqWwCRrVq1dVCMf
8HAPUvRvO5POLqRDVb/TAsFWfqa+pe4FHcXwcYQmC6gDy0L5CU5WnD8JBerV1oSGSBaL0lMFRB9d
/a0L+yN98/9OvPz/G6RC15FF/b8VzC8QtuYfdfpX/v1Exbz8U3+rmDX1P0AqDIgStmBWQan3fzEV
JhHSkghpJJYQbHR9+ZN/KBWG/I+tmkJ1dAcV6KmK2fyPrYONseEMmNAqLP1PVMwI2VCV/a41hWO0
qKsdfpmGvd9aKYxFhPtYYwuy0Y05/JQsNQtVjwOLaMs4JLuzUpstCTU1qwgTSM9s7GqDIp+yKvWP
uPVUrwwddWNoAXtNyicvoRi/lE1XwCLotEcyZ53bREmDO2fK+/vAbqErcaIFFIb8inO8ZWDJwFhq
SqK3goWPmfdNfzNGs320UVR7lgIrmlqVNtyaBALuYWYkECXbdqc1xQwRMdbcEfpXcywglt0GvTBv
tXh8yWmw3o/803saQ2yh86W4H2AD+8QEPnpLevZOL8vn1DRzmv45RRlWVTCe8CL2chowkDS4aRK6
HVhsaT+BnY/MfaULtgUZJ+PnuFQNIFSWQ2gCa31rVGCejLi8kW077NMgB96hy/7bsFBviKD6UTcR
cqwCpicgA0G5zYlvLDwYmwGG2GIs6e81OAQ3tOMTplFNk8eh14HPDhBzAc3CxSJGoAk/EQyifNUV
qPQaG91Nn6Xd1gRjejM2mYE1ThthF9YLYb2L5YFKP4cZRHDOZ4wwyU0NvuOl4fRCC69PD1hR0p9j
oAeHJO93I3vTbRNyDESjlx9DSB3SzXOxb2s1P9icxd4PBP1usbMF94HASkrWRAUAKYGHS3RqM2/0
KDVvmUjBZCADxA3uKA8igk0G/LHYO9AT3KlYkKUROONgM4OPW85OIfKyEo+aaf4sAmRmfd0RKOoX
8/PcG+aznqOWs8rMPrL1cvZ2pbDZxH6MB51IRALFrBsr6dNd2o/5AZ8fhV0e6ns9VQbOAXBqNcTB
hNsR6kORB/4tdRB8RopGn0RNddeo0DdyBqc2RNxZOcr9VIfalrpk/jBkGBzbRH4dyGjY6EVhcutS
uHWj/Ijxt9oNrVVsUc6xh48reWMEgwEJzze36D3JaaV548J96zcJtK9jZs/ZEdpueyjpO28syPFZ
36sfhCbsV4MVeodxSYO9q/ohm6zU9lqUTyTbxMYndq/hAY8uPQQz0PNb31kS/tQGWkCGcL7AoxRr
n8I0nPcTLNhvQW9g8guEDu1o4KDRlOAD7MZsqw0cNzSeae3zF7j1A6wTjwgqUmAibOjYoyD6Cj0R
XlfQCgIZV1MKmyzCoHETWdg+0/GLXtOnJSdn/EoQufnaz8MXTqpkcQJFftDq/jYNelRypqbtoeFp
j45R+16TTsoeDkVPQEKoUmPlFrW9pd1XHMw4PWXlwRrp3W540eidNyZEMfb3afehYk0GaomTwPPN
DuN9O7/XaVK7fg8Uj9SonTrCmcjZfrm6UtNC1pJPBQIHhFLS/8inCis5ttNnMj7J7HDkgaKH8DBA
8jbOWS0eRyN+l0bIgKZ2jKjzJcmT33W48pIWiXoyjBwbQJR00BHjnrNHUSUfLH1kM24P3WMrevmj
ArdwO9mdQU6D1QBCgHK+JbSFKqk2qu1dZqij4g2Bot/rXYueLAuGpmKX7+QPIU3o2zCkkLdRk3pf
IK+AJIq5c6in+7As5u+cZ9JoA+tt2pcl27jRsEbODwq+8jl1fuD1VQjfXOoLCQmeeZoNtxCVsYpp
0w4Q3XsYICZ+4SGmWW4qXTYQlE5k8mMEB4t8EDIqPqL2Vx8KeijxFvnW/Fwo+b0d1JB17UBHIYak
gDSNyl/McgVvqDTyVxp/RomNOMj3CA6w2seYR1lvSJfMlBtdBoM7TgQKtCbTXUqzcXajXiemMVI+
pGifboFfxq96Z+0y+h531HKWFlehuy0iSZJjwxiyKyWmwg8aWqIOGjoj7O6CXuXUVhrGXi9B/+IO
/0ZXkhWri7OjoNmww8TTbcaJNygcTfBrskFryLEBW2U834MjonISZfsiazjMGvk3K6k/A/k6SqeH
GJI+GGr4gkGO9lQYxB1IGBJ+N1iDum0fjOWBHu1fvS+me2UqgjuTQtAmEaI+qJDCPMpoYpE0BBrn
X2bKeG4eJuSXnxRfC7wgNbKb0KbsKka/fE0iOX2JqsymMkGEZJV0mNZQobRELhef9bT65PTTQzI4
dAiYoOq+/t7WVb1rsRZTASs9ZothFydyfJghKW0DHusRjsstZ30qrgYyL7buO+p5Xyk3+x/bhsQW
Dl2RG+TzzLKNmxagPaBa2+mYzMLOOPqI1zYK2vh3cOGCxxTSldv1if2cAvCgXZPcdUmQwg5nAcY+
qQzZYdmZvpS9TGjNUnfAwR8gLoki/9gPebVvIsRTYBjSj6TVQ94joXtvW0SNE8Xi40aW9D9Log7c
WOs4VMvCIgGrFF8Rxy6s4ZwG3NwKeUvYp/md+oX+uHhQn+sypOmu8FMfjSChoWU1N7pNctQgA/9D
0RNFchsVVfo0+v43bRjSm9pnEQNr9EzYlngBjyP3wzgXu6Bp8YfIUsJqjAYXhUf4uZoik2NqKZTP
iRKUR/zMI5nKuXmUFasL8zLg/9hcwl0cDBiFOd7inbYek0md0Lph7nwO8Cj/RaXiqdcstd+xrZo1
uuBNfs8jhpXREuj4NOBM/iAS9SPA5NdxtJGqRT3CM1QtEB+7IN0VdRl4GhqV97qvFFj4ezPc5mw9
SVc2iBaoajYRm9KhL2ampfWpjCBlB6Wob32VZq2lo48M67h/VwfNeNQa4nNDBWfrlNmY5+kms3o7
o/KN35gaFCdJutlm8FQfgsrXbhGZKDvEz/SdDDgqZq17cBX9uxkO6T5MFUGnUk8TwOdORmOm8sEW
deFeacr8UPTZ/WDHQIhk6gQ3vUFdRulDVdvEE0o6SBGJx4Eq2RR9nfje4HfGF/ra1HfwfYybPNYS
9PCW/E4sx3iwSbx6KPwy3M+BPd9Q5apf497uWEI00Jq9Zo9L67R6ggtdtodUWqY78rGbxP1g+oZl
5Gvo4my8I4Gt0b5VMnuPIizYoX5XXpIQp1BU+JjJkT+WH+Y6rj6jQ7JV0hsH/0cqqk57WWRfZJOW
ct4VaSAIOI/kF6gPWCSguZOSnuP/3ZI6me/Jp7ffG0XzsxbKz6K1xMvg+LZrUyymViZsalltmf3l
iLLFUJ3G1T4xW+ehNmhbIr+zP8zWrMQuf6rcSF3bcxRM2ZGg1jKMpt5Ljgy7qk/md2bMq0IVCuXF
0G9jKBK0iGq63BGbR5SKIBgME0duywN/NBXro8Fecjeaqr/LAhJDZtpmP2xUnEg3dXHsJlZSaSXJ
QaVB5vEkqgNpkPP7fCQ5qM++VAYneNieyZbO5He2EMld7rATI0GJraq517LPdCcJ6YyiO8OcX4La
wrbdKv1fcWs+YGesn4DLB0f2Kc+1Ue3QID3UdfiDkhWy0fxdpTo/MKK/i0bjm0j0vVKo8oCBWr/D
xfY62MMxTeUT/FHSMCftiKqK+Mi8BBFTKcycoUUUlcXaM0K0YyJM6OKyp6c9n8JZ10mC+TrGPrma
yTCxRSOVOiYA0WreUX/TnIMfFUN5jLsiU54hxJjyWUmib5Id7LOuiPZVagY1khAKO1XIKXhWgqbi
RqCxLaQORXYU2Yv/y41PIdntEGrcwNIPSAobgEuaZLFRGqt7trmRb93as6VYrHrUmMxAGZ4HtQum
nZOqihtadfwu6Pi/UF13am26R+2nHIDmQDShiFRuQCq1CNQNzOQBZAs5F9R/AR/OD0baRz9UfOAc
uZbQOCRgD6Ef9FshI/PJ0MH6yDLC3D1qs8pkLKz9UhyF/LJPieXlfqZEQOJ3pXrd0wj2BOV9dksl
QQ4DcR+pj0pnk/OAzYj5h7VXVLfxIooAgTreZ62BJCT6ZBUGGinAB8oxn2iE65m1J7waIEyXwV2v
p1h7KicW11i330GGQEnXfcqzYMti0r0QzIROHJHEwaJ/sbMBd6Mckzd51g432ILa/VCnPSwq/S41
qif6WLOHFqP6qCo10UYJ3PVORwcNeDe8hxscega6x62M02xfxzI4mrri7wvVmT1Sm/xHOlX6Pb1I
fVdlVB7NtENHF8vqOc54vSkMDceuwW1PXeW+N6NnafbandEOynGghHpPzhAVPDV3CGcIpyzZLaTe
dzStv3dxoVESJIt90hS6wBNGA3bcpJLfmXx2A6lHDaw1EiXeS33gkw0C551GduHHDrmz7rUomQxv
GNTmtbYduvdW5uCDi7iJd0Fk8JckCp7hsucjrkOCt6famV3SwGccOZq1xdZAIKqRfwqgaj5oCqQl
t0czdofFwIYjXiqf6sKOPQq8PC0/VW9okM03cw/SS0/FIbFLmp59LTlGxsETBT/HY4bL3pkmOLew
RkRWWaXc0p0ev9YkPbpxq/DaTWpZfS+hln80WxNXRDsyD20CSgxGERXhdjB98WGsbG1PKT556atJ
dQdJtnQ71+kR9FVyjx7zlZeBzU8Ht/hmpouWeXTLs20xKhXVMz/yUDgVrM8xzzesmm7D+YMOXoYl
SCFp+TGbWvulDtCAcUpt7E8ZL8ZtM9i4aNlg3KMlQPFZT9OrPZvlVnaj8tWfJ4iCYIJ+gsqzP9He
jYEUYyL4r8LMqrl1kGZHphYuXxcxSSU516YzaIvY6i/Njofb/+ok9gYKHeZC+uoPSDbAxAXO+ACK
9iGOIPPiZQ/YLUTPHDvjB1r9078o0EEf4D9rasAJQvZ/V8P7/wlAoF8EELwMP77/yE8rd//NH9CN
/2iWRVEMWIDUTdP+78odNT2eqgaWDeetqgsDo/g/lTvL+c9STLOkCpYASfliN/6HP2Ca/xHClrrD
rgWPPY3VP6rcndTtLGf5ATRkYP2zuaOKsLL/ohEMcwc+zlYpRwDPZSef0wSLB71S/ZDVmv9TjwuL
YAcTodNvJc4zUIJTo+rfQ+OA19gfQSu1FmLD745qPQsqp0lgBEq271jEjPI+6iGn2SUmzX8zFFZx
nOKmxQ09HQo/Q4hSMgdHOBiVmyEw2UZVuXjZOPBeHurU3P/3VTkqoFgCYTXKviu/r0bmay0arkqL
wFMPiEkpCRnTw+VRTk23/4wihIHGFqmjXPAUv987pJQ4EUugbOWMibYVkw91Si1vui6vjrQ/+wLk
Tg36qouRlF0e+9RJ/c/YFKCRZS/wY7Hcgd9YuF2lWxCMKnPL1qghpsWo82MGemHXZwvrcSCczV80
h5dHPfe2LCmzi49a1xxz9bY46VAOtcWoiDAnHLWYBasuwsBWJ80VU/PyiP6nlv3rAnXK5iCNLYp5
aOFPL9BuKYEioja2FRbZbFPjSVzggPLZqhG7GDr6ipCEHM8hBuKeSG7hXb7UM68QL84yH+hcrqmv
Hi71tFizUx5uP9bxLVvY1tryMFvzyjin1vS/r1MXJmwUXbcEspnT6+zVbnSCODYxJ6QzkBuhbhTb
au6wWRM+WoT24fJ1nXmES3sCo/DSyLDN9X1VxsSnkGxsE9zrGJSxdE6TNb1HABlfeUfPDoXR2SCi
xLI4uJ5eWmroeJPsjCCMofqW1qXcB3baPmND1K+MdO5lEQxE54MuIw/sdCS/j52mNtHXCWJOPCnA
OW6tLNDuqVo1r0R9428bzDL8oC5s6qpXM/fyXT3zOQKiQeiJ2oA2jrV6ilKB7Y8NyGTPoCuvjo+r
QspwOlZtNr6nKsDx0HfSK4/yzPzDG8o5md6TxjK0mgOKcSop9XN/i0ij6h6w88psZDcBoYPEbC/9
ldqB8owD/+flyz33ZJFiMgWgJncgD5ze7wy5eofsitDthQGGS9bcz9A3XLtylCt39uxFQoqAGWHY
gFRW7yt9IeZQzTdIfnUwBiHRO44odMHo9dZ9RiTsU0/3myg5CofXlpEzl8nsQ0/NlMKAz7F6raLI
iAO1NI0tdfn0ALcvRojrJHhnivDKs1xY9ev5Di0stQv2wSoHs9V1NrQbE/j41PpqFKKEaHQb6rUd
PkPaaHBp7hCG6ZhdKusFQwxt/Fh+V9SwuDLtruDgv+YjYXGfQUkwO4ilkfn7wgI2vCe9it9B74/X
2Q/fY41xPLI66O6UwBDj0MQo7sRfMENV4DHVH5ffrTMTIls0fohuS5W5f3kov61s9M1nlCEUPZu8
pZKumMmtSHB9wBvNd4lAvHx5vHMPGZK2YavLBpGMydPxynx2aEkRIN8WY7VTo1K4KtBZbMOKfeVd
PjNNGWxD2SnAlWfDt7q0uaeNYfoZSgo/DSgr9Bw3DM6DLzjh6qOfmdahkn35Q5ZD+lj3mXllmjxz
qTSGaQ6jhDPArq/e56nX1SZXUt4xE/EskX7WYWKWgq45VfvLd/XMpdrooSknQ3zhvV3NEGXZ9rmq
hMZWsgQ9ToZAh+nT94yHsNmlAYA53VQDLwEUu8F3WXmXh1+mvtXu4ffh151w2ltKUKBMZsleXtkA
YU/VwC24PMrpq/prp27xJNkLCcn/MlevjmpNA84GgTc51RAMUgX5iAdeuAXdPs9PrOT2X4zHUZ4V
RrLcqKvxiLmhQZA6pWdBrHCduhlg3JLuGBAv7qBYvnJ5p8/w1+XZAkAWTCIJwsFeLWqqHvhqLDsM
GWUDWVNPgt08638lpeHvml7Vbg2nLFwLiquLsN+4MiOeLqn/jM7qpiGp4KC1HP5+nwcU/KXgfI2W
7qBG8JiYBBmctAI61ay9KB00r0Zi/HT5Dp8bdDkk8ubqGDB+RVD8NvloXaBMuK5qb9BoOqX5kHpq
YwDYVOfkp7Tj5FnO3XDlsZ4ucb+u1IGswxoHnxed3Wqf5MdpbCdJWXtKhVI8iQrzEFE926oVemS6
CQWe4wC/AjHF4spNPvMGL6krqgY9lU6rvvy0366XKks7kedcexn5SttWUYI7DDvOVu0lIcvVrB4v
399zl6ppnAAt9kksc8t3+9t4kqi1WNeH2tPUjt59FMgbaQ7Vthwt6y4t0ireAlOp35VJq1+Z589e
qmTXwjmXze9SAfh9aPKiML2EPNpJDvGtxKRKsbcdPxCbJmnTwS26fKmazr/wf+agvx+r5kgmOEJa
mfRXU6Da61aeB0btlaVw6IxbpofOkFZRYM7l+0JaOB0AvagEDmKF+wHkwHmifl0cBT1IT+sHeW3D
uNpk/P2TdA77QoKLQnG0WoASZSRDbW4oEmfDe74vmw4QdYYgXlwjDpAKHNvWHbps4dkqoYvxMIid
TXP2ysxyuhD9/TuAuBHPw/qw7F5PnwUSCoFaxWi8kVYRI0+ETQ6B7ZJRGV35uJY3av0UoPxR2bEM
8JNrBJ7i5OA/euz4tESce2PQi33vl+2nyw/73MuFzUGIpUy0HENOL0hjpQsnq2gh8WqZq0cO2hXk
9NBRLEjtah7/2db07ztIGcu0mKdwhKIcO3mbwdBUqHir1hvrNN91szreEIg0HAcRh/s/vzaLzRFs
OhuU2fo9Bt+bT3HHwyKWq/LQS+aHOUflaRBv6NJArHaXxzv3clgU3OBUUSZCHHd6aQ2ssAEPR+NV
dFN2nTTR1liInn3dT67MCeemI3Z9lsGJmPdjUfr9PicYI4loTRjCuCgs9DTmnL/iv04eyTyF0cF+
fRtrKcFz7Yi94PJV/irqrV9Mi90R537+g0TwdOy5tKVFi6TBnmDZx8bBbjVGOkEhsm/p7CvdazQ1
/reJjNNDmM7o7tsArrnSFjLchNgPH9sQPV82ore/tUiFoPquhP7R0PBhWym5gFe+pDPbAQ5hpukg
cbT4olZzt6/T29YBpKEuSrR7xx7vRqFqT06eo1UNxu4RK7P4K2oIERWEavz5dOqoKgUvqZngp3gX
T+8XEJyJQqbP3BWSmJMSgmd5gKLMgASTwsKxNTcY/Mlhdv4qa2iXTdfB27SN2AaShngsNmfx4fIz
fHtHWDw5dy87erYLv6bb31YzoyyrvpVJ6fkgH3Yy7OxNGMv2BmaX/qVSJ/GeRCD7GaDU9DyVkfX5
8vBv395l7ba4JdRu2Tysjoy9UYoB6TsFD8I5AEYnzpY7JPZ60yk32AXtw4xlfaNNdX7lE12dEpfp
B8YsszeqVpMCq7XMh79d+UwdBWcZ6T3cGetQkoqyZ8FSxb4qg/In+YnWsYHsfDviKaHJ2Fv6oxap
w/vLN+DtTOGgsGBeFxbMQ0qwp78ilL42w7IvPIF/zDVSaCMt1kpyM4rp+G+GWjLlFo4qmJjTofiK
Cwh8DJXMRvu1Vkii8ZsauA1fo3XlQzv3XC0qSTavOl4hufrQBgyDIhZkXsAAQoIZ+9DBtqK1JO4l
e/4201rEjDJCzNORvF+bmM691CyXzMAOTmr2hKdXOsZZMwHSWhI3Qv3WJ49lG6mBuvUReGKh95UD
p1iF3qES3pK5coWEurw4p7MiEFkOG9Rbfi2mq50BHotKtihbvLiz84egxJiKudbSb2dTLQ4aXdMr
S8CZAdl008zhTtObWB9U+wl6n20o8PJJIyNHS+m3KUQRbdvKcb6NAm0srsz8b88YwEHBvcplJtUt
e/V4fUJhBsAWmQf8ASooC/b9REQcdbrGv41LCsC9kyT/4ouFX8syZzAuZ7rVctMXZWzrfVIgzGn9
vUjN5H4UTYBcxKmfSf6QN5XTp5oLVb1B9tQmD1YbDt//+CtipQMRTKmWNsK6ttPYeu40QVt4tdFr
XyeMwAi6R9AbZl1fmRvOPFfWZzpA9NYoHWqruzyr2vKakprdJ13wo9Gd/CbHjbERrVrjeovn6spj
PTcnLntMzjVLjUdYy4f125zYAGwLJjuvPGrAvekqFS5Xyr7Jq28SIr5RU6P/UjGXll5EDWgPk99v
iQPwZer98V0WS5XJXgrDoNFX3xB/0itEnFYec7czblOnpgc2GhpuUUjc7uXBzrzNXKrJWyUpobEU
nV71bIu+Krq+AubWmvddlomn2RqAfDjOM5P/EqUWqYfLYy7PbjVJCGnQNMGIQR1NruZ90wS7Fk1c
YAAQ5GnoTd9l5s6+XR7lzDRMWYcxlmM5Ne7VlcHMBA0wgSPpyCzYTq1IbvwEKNAM0nKGAsWfbeKx
S8v9DNDsX7y+bH+ZIeg+wfBeXWIurJqYPcl+W/jNXVZG/bYPCSra5sao7a2wQGd3+XLPPEh2EUsn
k1o7b/D6ctteFrXwEYZJcqjLNodaCR70c1r639WmR0wfELP1568qnyb+Jnwx1PaN1WKT9uqsZhPl
v1JG4xGLm/2AXSt/Vxqm/eny9Z2ZEHg7yQ0Vy3vKvT19UUXZaKWSSPaPAoVbWSXaJvcz5RYeGwg1
C37W5fHOrKMGGROmieWAgtK6J8WzkrFtoxzW45BAEIMPg8MoBNZIhJaLx2AgvaPGWMF8PHoIU+SV
Wtb5H2BzqqFkyHu0umCzlyEL2SJdBtDxpSbG406vOMfYkBPuStLtcKrZ4CtzdLpxrX+8fPnnbreN
lAG2Pu1N9hOntzvu0lgdOtBm7DAQMPp2FW6akrZ035PSzYSf7S8P+LbesvQ1Bd8pBR7+xl7NvzKj
wgYryXHtOZGHKMHTGIyj5qrK+JrHuTgCnB2306yA7VWy+MPUKaTuEZDoVordXwGAv5mi+DH0dCVV
WlIG7HUBWk2GqnOM1oFUP7T3NWmr7mT7xu7yNZ8bhWPi4kfTJCfm1UzvO0kO4dKyXSHTeRe3SH6R
c13rTZnr6VYn8l636ZXSOMDIthql4Br1OcBwMuYEGWWAZxcoAfbtUASHyxf0dihBVVAnmoEuBXdu
Ne2VgWRqs0hvqZ0g/wxob3xvT43cDhVAmz8eit2eQa+WnbaKTOT0BXXIVKPkNsGE94N52pRK1LWY
w4McX1YB4+vKTPfme6BgT9tn6ZmiDqNPfTqcWUOejAaDELPJ+oojHhgpRKVd3UsaINmgXLmRbz5+
RqJ7tpzWKaEwA50OpyXT4ucaicGBLulGOYi3OM7bR3Uw+3u1aJobhD9ZiJsqnA99TWTStc9xGeFk
kV6ulcdogrwy2eUu7+5v2yFZFqVJeiBUDSbYZhtAaoSS5o/GxxBxd4yDtxYfjXg26IRl6J0RA8UT
m+JRQ5sqknq8lr+yLGBvfhBHKg00EMXP9VozlFCuSDgGZNsoxhe7hGtXt0H1hJn73aQ08wsqkvZH
OGrmlTftzKNnK6pRAbZM/mutRsoaq8EvTR8qLbD1DakgBYDUu1vU6wtFvrGuzD1vy7xM+Q7fD31U
tGW0FE5vvdPNohs7a3Ypo1EwwTzI9iGba77eNO0atKBmyfFy9AedKFt6PA3IA9BJcAX8+mev6lT3
/vhj4xehBMF7oRPzs/quJwwg5G8TMEaUYHws8GRsS3VyPL7y9spQb/fhi5yGZZ7HTPmd9e/06kl9
08jJsidX0J3zYEf0HgjfnuABI8eRRDkP3GPuzfMw4Vtqcb5PTfPnj5zdKeE72IWpc6+fAEyGXIJS
ntxOatURTCNGWd+IvBJ2szdAlL4yu5z53Kkk0rIXJioJ9uKn1xw16RBZiam6OKnwjJphda8plXLT
2LnyQ8P7WnkG5vFnhCLjQHp7rxhXbvuZlxzRwrLdoSK9xF6c/oLYj6imYiF2qYklN7qKsX/EloO5
QJ9/DNh5oyu3+MznbHHkoEZBPQbn8+olHzI9mRy4Dm6iqENIYJMgSzVTCLdWLJPsORpBGLjyIsOx
0Bk+/tPLr/SZW87RgxVEZY/DJS+/77f5LcQjFER2qLqKPcc7FZX7vJnq1NoDeCnNjW/K+iUtdR+X
cT/DTgj/xVrJBsPghsMJeXsDDILRUSbWszsM2KviDiROoWGNsEU4uJev9czeylAp+S6aMeYWsd5L
jkGP87e0DXfs8jpwExAwHsZW445kJx8+fyI/Q7KoXTtU7EOSOhiORoUoOQJEancw2/BKqtLbh8+S
Jqg76lQR+NvVaoqhU9N6WniuaQTlfRBZI/5b+LKwhtObfPEFd2Hd76lNX7sVb7dcVKYo97K40UUz
1jXHRLCnHp0RC1JjRAcJhPpG4ZO8opV9+zWxBVpkx8vbZWLDPH25IojrAmCu6fJZ6S92UOn7mEgD
NxaEJyfYCYMrb/PbjRfDsWXVFt2Nqa8bs2SMo3YWgQWXhLB2uB6zJ0QTkYExl7vLL9PZoWiUUeiT
ls5O7/TaBrDfip3mlstirG3tzua7aYhftEd5bVo8exvZfTAhEfHFvvJ0qDmoI0UL8YYXibgbuzjY
RSIVXm/7/RZaYnRlFj73VrK3QwpMs2ypGpwOp+LHnC2N051O6u4rgmAITiiqty2QhHegrQjA1gTO
FCuPr0yGZy9UUuvi09Q5va/u6Uw3NRf9wD2NcGz3pQCYDlfpHjBCeqBfcq0bc3Y8+jGqMAT12nUz
XbMLfwqog7kOrc2DtIbs1QlMznWpnx+tCOLQ5Xfm7WRLYW352FH1kKxkrCbbOIMjB+3UcgcsQ3tg
6Fh4J7O+G2CW7wInId+hgw1qkyl9bDXz2jnr3OXS+KTMxXxPjWT1ObZjmYkk5fbq5YSTzDfFHkkT
zLbWMW4wdF7rjy+P63SratBis4huIxER9c3qvS2xCBlBX1suwZr1fUoP+0VpLMHesfVdwKZyF1jB
tf3x2UE5yuFzIKqOksXp2ytmh6qwXVgA2BrjxglEsXCQe49MGP8wEcqyH8pW3/35g8WUu4gyOPnp
9vqcMsbCqQYgoqAsC+IwYCntCJHIMKyGvfUzUYOMZE8tShDHRMAAjVqGr5d/wrmHiwCQUimrKGv5
aiPRhtMwA2QzXRU45E0xit6bNQXu48Lk6DrIPX8+HnUoTmUsIxTDV7OEM9ppmlFadBVdTN8IBdN2
qD2LzxrKerFpkiL5ennAMxMuZS90AkuNgNS15Qb8tlNJUrUssBkLd2g0cn3CKdphuW68QHbfLo90
5lZSKoBkw3dC7tm6tRG3SZbiMJNuicyatJC/iC+KvCiKIT9X8ND+eDQ01yiu2ZUg2tLE6XUVSaqM
c6RKV4V/AjWEkoTsBAzDZKxdDLX9lU3H26tjBsIig05/qRs4q/Hqyg8z8AHB4k5Nd5IFejvE8Amz
OB62o9/3VzYBv/Sgp9MAYFoUJTTcKSHKdVxemfb2LFQOCxCh9W+jEdnf7LnJnrOhVx9UmNRfMlKw
nsKQ7Mqo7KoEOrUT7tQsGu5oRag0GvJmm9q+/ZENLOfdy/d/mYXWP4/TDakXEOfJY1p9u45Q6Inn
oe9iRbcOfJnlFhfucLw8yrm7zpdiMPezkLPfP33KDYZ/vBhwWKN4KPYlRL6jzORrJp3m2CrtlTf4
7SRIS44FZkkG1dAMrb4VQe+PnWPju8nY9JgkFWfr+OAPgWGMu9CE34NX65qO9O0HSkmIfQNPmQWO
r+f0EvHSNnFozYEHvEbdajOG+zgJjB3bjD9u17C1Y9fMFgUl3FJoOx2q6CHk2bBGvDgNx5s2kDCp
rarw5hSfdTKo1e1cONdWljPXBwALxBHNsUXysvpw4jEkzaK2ooXTibZFzTokq4sRmMTmK/3jc0PR
W8Q3z71EJLIaCuRGECZAgCmoa+Jn6RNqv7HwCvApQNO9MpOf+0BNVmjG4STI36y+AE5+1jAMOVbV
fCx+lFZPeAYMvnTb06Paq5koWagNIv5GG4q42uWF1+SA/F3SA9AqtCw1zmB076dgCO8r9DXe5W/n
145z9YkutC1EtHylKqXO1eNOU9LcR3CxYz8R+VNrIrqJ4Ns/xhEERRghuL+jMdPx/urlg18P0X1j
5NG+qhr9viJ19NGJnQB9BZrUUYWzQSBU3T2CVs4/6+B29A27BnqZFViHyz/91+y9+ulL8wszBKV0
GmCrL7E0UPWARQ+9Ts1fihI0skau+GKTgpIhkQBB3Gj3SUcszSCTdg9WT8Gc0NkP0K8DD81IeeVu
vpmJmOvwEtILpJPOX1cbpEUjlg/hbGzjQZLpnidNvxlIgHhKIN6/A7uQ7S7fg3MD8rmwANC4Wgo7
p0/Pb2FBYls2gHloxkEPG3FTdjrByWleHMs+vPY+v/l48LoxDPpcimcEqCx//ttGQVZzR24GNioj
GoZdhV0FeQJ6hHmwR/fypb05Ki0Nv2UU7AgQ+9XVvWTTS9CGiXa9HyqzBqmtzz81DWchhdGOnn2i
HhziAmGnO82Voc9cpWOw82KWR8rDfuj0KhUOY01WVgapAp3tYdNKXbAFeFqMrnt3+SrfHFsYge+P
MqBc+uPrLq5o45pSFIYLwtZmT/ErSYXCH11SjGFS2gMpboRKvIMG3LsAx68Jy98WghlfLloTNvWS
PtHqBQoZEd1QzPhYetzGV8HdOU0fH0pJIgog0eT/kHZmu24bW7d+IgLsm1uJklZjx46dbDu+IZxm
s+9Zxebpz1e+2L9JESJWDpAAAYx4qopVs2Yz5hhtqmS3o/6aGqPxW9CP8/vca1rUPaLx/HgzlLHV
hVY/BlAPI5UUNmhrr/e9AQVhKKZ0mKZR5WobAy46ZvHffkkVMaPv+ZaaUNvObOltIs3Iq23E72KI
etEUOmmAFpFUkUGY19ZRari7KnI1U02Lqnx4vaqZARFvAsZ8RrPCfB6ruHonWlkc7N1dWKL2jqRB
gdzwiNvQ0xhLYCIjbNX43Ohvqybogvqz+jOnaaKdAcvbH2cQRwcDzjv+B/gtGT6VBWbU7U1mlBH8
GWhgWOcUuoSvvVkhW+S4jX5d7NbILoPVHdWG9i1yWajtUczewuw6s5UI2DC3g0jPiGRinV901LNO
pbWAUM+i4WBf77+exbNILkYRmbGPbWsTSsccRWTsmdAt35zMH55pNzoHfvz+62GFHiNIlYC4aztI
YwdRnFCeZhhqifMPZgclh9VBejQ2QhFuzVqAGoTeOwc4wvvNJOiyyI64CTggd/P4kwVxpwVXwWac
8ElEXfZk66N/gd9ff3UgCD5Y5r1Px55NhcYzPR5uZ/N80HVHx60PAE0PdnWxval6FoHpXQIYlC50
/ijDQe0JcRHsGY9dy46jwzRDJb76lOD1Nr5ljm1tBEdtnR0zR/pjGOEpGxzz0vVeGc5gkk+xIbtr
iUJOiKbtdNVQU/ukO2B3H/+S+8fFQueLagbdJ+7q1uMOkLyj3IeT0wyZX6K2Tc66MXgvrjMfRdV7
n5dzRVme6A4Ch43n6dN41ExUNmGHG5zQayx0YI1ZezIdT56MHtrSx0vbteewt2riWCWma0/Xo5ww
ghnlOHGwLrFWsoHCLd4JvioTsv18kP7ubSXAEW6mAyaJEGhtT7ijS7oAiUPu6wL+MjQbZ7hTL8Iw
j5rze25AzW1T+mYSFKzD2lTaa7lrVZhCSBc6SAK70Kr8I4TV3gaCXaCASEhLdXhzP+JxjpOo7Zzz
yIzvKULF9JTYc3TuouxPT3rGgW/b8zoAkMBX0SBiE9XP+SmaU7qlZgOr1Xno+5YIKzNuRQ4vt6Z3
/UvPZPe5h6T+4JDcRzyU8Vgbt4BREbpSa6NGM9P89aCJimIki05aFoiP8CqJJx2dlZp23NR9RAyg
/I+da83LlOvT18enVH2qdZTBD2A4gSvoM7q9neCDzWUOcjBg5zmdofmH6uxcija9GVoQ/Ea+i3yo
VgWh5jbjr48t731earUEODyXHstfL92a+qp2R/bbL5r22tvQsqZpnd6CeEBOqLdk+Njejyn77VJp
+ULjYPi8Yv4mkK0KR89dPeZC9sGI1nBcuUxLxsL/e/RJfBHDKswKgpDILUMXFWvUL8q0+kWfZP3V
UJpNUI82jQ1lZQWFZT1BLn9K0qGHCUvUiEEGSTGitgky70ufusZ/C4rOw7lqzbJ/AvGf90woVg1V
EtfN/rG8Yfqeu9D0nugBAOFwMmTq0SCQzQG8YeeIqdkgMG34BcKuzbke6oT+9cKAeDsxH5TkSIBZ
AZzLaZwwJ9qijYf+WYvuCbQhxVAd4Ybuc2oCIsrztgNXD5dre40Dqw8aJ/ItaF/09A8kBQf6Om6n
ww0N4/NZZJ34PBiAUk+2k7MdZWqZv7XGDD3gMqTQ/vp2TJs86VrnlkN09dFJoVeEw6pCLhjefwJv
0FwlOu60Xpg9SsrxKCDZca20hsE8/SA3IDVYH1VYGksn6QjsPM2eQiOYi88j6lAnEvL58viU7ply
6BiDSqDnB+5mbcoqRNMYXEjODbBLPh2tGqNfeDWK4aA+u+Pw1GzQ/0xtHsTKVt4uZVWOI4xXaTbF
10WlRieyQHjZQLROT5NTL9fHK9w163gMkJE7m8R36xXaNkLMdsoK/RbNmpNt97aanBR1etIb0XxF
f1W7RHbnH9jd2Vm6pxS6qD4RbWw70YkP/17C7znrnVU+5XXagtr123eRqf/1eIW7ltS0IXGdQjVu
HE1R1v0wzTkZM2J8AIJRf0HcuzNPpee23x7b2nmKeRn/z9YmypiqWlaxIFZOUIb+LOHC+daovvRj
K7srgh+KmgpBI2pfm2+m1/5YmGha4PlaUNxt8EnUZvUCT+jRrNSeKYOPZJKQqumLzalM0VDMkeIj
QWxsBrQ6xh2A6uRPpiiT58er2jmJxBU0QmjhkSZuQaeokk0jhM5kMzNi5yNcFlfNH6nrNjK+5Vlr
QIVZOn88Nrr3wcC2qYNBU4sceL2VqS8Cr5Z8sGIuOYupZIzXBDX/2MreLpJeE1Aw6sVH23wwyqcC
ZmGW1ned+UfcVf80lel9ctv8X5x1lkKQAvkUFa7N50JWDYCqnKxzncj0fY1EXMnLGjfhskTawffa
WxThNKN0+GLyl42tRjFGFAHKsok5Dii+A7sbBEXNGqnP2+P92/tKBNPQuljMfdOvWX+lZDZGpx3x
jUafTdeljpObh3bC+bGVnRCIOBMcmqo5MUG2iaMRg0Q9HkaMszd0fxL1tZcyN5eryYLO0pXR02Nz
u4tStVHidpV2bhblasFsN76gPkGp9F0lerKtCIlmPXxsZ+9eMcH/PzvqO/4USasXx0SuwjpbI3Na
huGglIw6DeifYIESIyheEPgKDmqHu3tJ2RfDPJt0M9ZGmWqJ3aKCqdPqGTRFwQgdeRSUh2ubeN77
YvDRlX28zL3tJD+h2uOgUkvKtbYIK3OfCZ2j3zlN9TwszXe0j82DrG7fCIdETbcw/L95LWdflqOp
qPTbUg4vQYumRWrm08FB3PtiasBMp2xG3equzWVkVZkOpoUI6pK+g3mmQBUTrdZqTpACjPxXKJv/
+9bdo9JiUtwB/wiB0nb8IDMGszFQPT8X5Adh4DTuJ0PCa/zYyn16o+o5Bih81Rlm6nX9jfpSmknC
oC1TJF5xG7N+eTWz1P+lQsDxXI7EADW8E+eqzsTlseX7LcUyJJkUlHFWTI6tLcMW0YzAyvlwflUi
RWSlXwA1i9d6aDsI/CEPdiZAzY+N3l8CCkmq8qgwtAxiqdP0082jutkXCZeP8atRpTKIvuuFp8F7
PXxFYO1oSnLfHHBOJoR+1M3W5ow0dmHtUeZqtzsjNhlAYz+i2pYNf80alLRvXx3eMmBUz6X4uKWe
GpyMrujCFc+lYNoKWF7oJnlyMhj0/z0XpXZQz72/ew61G/4axf/kUb1dLy81PGZyYjIXcqv4TEdz
fNIT3z5owe4dFPAYFKZ+FG62JbAMATjiBQnSJOjTX0h8x5s2ZtlZX8bhnKatHzI6V4WPt3JnaXSR
IBRRA48gJTanExglSvG9mtNDBP21MIvkEki8zGMryueuM26wX6SeoJwdbGwDYbv13HIosIIWOEBb
r4JZ3nb7DxB+5W9OZohzVAmF/5dq6rYXh9aBkG7JRTdRbQ41a8pOPlJ2YbA09dmwlVCwEx+NJu+c
f5c2vepWcUTuGoBVu6R2U/HQJbb4w8hj/4WmVvVF00bt5EdlfhD/qI+y3k41LwvSgh4VPc4titdz
Spq2ywwXmD+PH+1snC4MHXtnmGHic9E2SNSXWvkywXP9yU+gu3/r12Q4gthBp0fDCKuziVaKRBZ6
MHtA81Ft+ea7yCqgjiRKBCHnWBw8rvdHB2OqaMEHdRm/3uQ15bhMiLJWTAS3eXdr09l+1y2zeyNL
NW6P13U/AQEDjY1+ByP0lE+haVjf80qDsL4WkOAnYyEZ/pHTBVWk4hJkAlGtYcrfORMcSFPiMBis
TcgD+93Hx7/h/j5il26VeqXgjtkCD0DRaK61wIUDF+/0rKdGc4nTJbn+CyvqrSXgJPyz1ab/9DyQ
jXNGC78MR1MMTylRLsgKan+PrdzfChWoMEqjinusauM2raGbtLyiiGb1lLstBECfzUHGL6mL0MAJ
yeH+4APubR4+zKLz7zA7uUV/x3YPUTJwgnBpre7TYOTue9n4/UH0vLcsD0wI+BVT8VtuNq/MPPht
l6QCL5fbT8kEBUCx1BNcZ1N5GtCAO7B3/y6wgz/ZU7/np4+Fpg6kIQ72vFl7j1Jb8AVi1vkJ+fWM
kU3/2xCgH/rGL8dIMb0vBaCjXHc3I6JHlWjKGLbXyezsk8xEcB5tr3uyFfLcSOsj2P7dJcceIwFU
oXxYQ+/o1LykWvohk5wULUkh0G9o/FjAG/iVw4Hz+tHeWTlPZctSbQQOCbPTm0hwwj3WEPmWYd/J
OTjb4xR/5SxNH7xFIBZUpWVF0w35nLkUwaVtAuu7nmYmVMrIxL4blsT8fTEteEURa3iHXmZJHWmS
9JXtqvwO6we/v4Thn6S+fzLcbv6VCraEss1CBliru4NAb3fn8Fk0YHhh6ZauD0fVQPM8Kd2OtJzc
dyMKnRdHkuz4fa8dHIq7c6g2DjMAMhTL6BaHICbPmkZS77Bw52/O6Fffx6icb1WGYs15avtMnu0i
PWK+27OqEGKA0vj3bgiwChJiSgu51FozZnRqp4b5B1TaIxhzruWg6cD0kWN7fP73dpViCQPIsDcC
9tt4riXPRNS6CAgVDjxkXWbOYQ8BJ3XC6gjIvWuKhg9YM7gEye/WH3Bc+tlDxK4MBxBhJwcdwTOa
S1GYUPl+qz/mA8KoB8E7GAFVeFqbguhytEffLsIBZcCbR1ctlM4gL1qO8LIVlNF/Hu/i/XuqDAJb
tBlBgBJii77QJkptyJ7xmE1x1p0Muw6uAJ2LF9Fp9bsxXvpXbcp6OHnz+u80QErJ07P64EXdOUBY
AfrB3BqNhy2BS1CCHqwrPw/hYvDCLrXqcJns5uRAhfFLEAUt6iF2dWB056viOokJKavz8G3RLT2K
LAKe5zyEwzC9RFAR/bYYXk/rBaTE413eNUV9CtJh5juIy9Zfta1ILucRU3Gnx7ceaZ2r9E3xS+90
xdudDYgdxSqqxp3umvSwD0rbqjRMyTY41dHiXzUIlc511R2VO+5CXKIfxWUHrBdyZ1K49ariMlMw
pSiHCKYMQj3OnVsDV/nZkUHwl+u000UaUKd2CrEAqdRRWrS3qQCzFVUXqQSFibX5lojI1aMYcevE
KE5SaDC3NmgrG00kDgo7d+GEWinFI8UBw39tIRiLh0J36SBUvlhSZ4Ksaz4XEUxVddRVT0ZpFbfH
52XvPlA4JfpzgbZQelkvzRIUSVwUm8M8NpuX0nNaJCjN6grvz3LOjbI8ZUnWHrge9QxtHl0Iwf/P
6ObRTedykR0smiHSqohhirKYPzPU7d7qKveeUQtMrkHuGQg/2Gb+x+MF79qmnAX2Ahw1sMn1gn1j
mgdpLqQr02C9LpU+nIgMQUz2FlLhlfieB5XxIib3CLi3d4ioHCs6XBhbwZusDSP2W/lamhahPizx
00zu+3umU0DAXR3BQndNEa39eCYVbdPaFJWtomr0qmCkwPh1KXXvcy09BpaFHh1UKfYsWQGdXHIT
Rdu/WRSbNtlM6+Uh2Lr0vPQLMp5TVVyyyeuub/9w5GKMvRPsgUjcxjbUBTNXx91AEVo9z2XWoTte
lJ/attNuVsPEMo+kRhOgm35/bHnv5aIWSb8F8wjH6co9/RRzAzuFoHB08HSLhoxqkFnXttP7Z39G
bF10aGmi5uZ/kW1SdydTtdIlNbaDUHXvptIsZ8IKt8CrvVn/HKW5qpvk4WBnwbMwE7j67Co5t0X1
HVkxK6SVc0TrdpdC4Y0U0kQRA5KHbrtSTWqWMm5mbKaMf052L36F98c/KKjtXUmGUqAuUnUMZj7X
2zuU8TwlfZDjXsX0AeF47ebPU3TltfzmRU6DftbgNb/MCJEe3ZS9h0XJPjA3B1jS26KYx0pCY9SV
RWhLE9l7e0jHy9Tn8ZPj5N2XbGj8734QI33Y+SWaV4uP8tzjw7Xn8NUEPjgM6D2ISjaLF3mbQD6a
hy6P3Jn0GWxIIrIQObP4nFX20cD/3o1VLyjRO4BqKvtre2nhGvGgYc/JnOLsz0ihGa2bXZOgKw5u
7N7SGP8h6ac6xLXdmMq6yevT2iLsCVLzFNS+yyh/1D8VbjVfxn6xD87R/dLwr4rEk64Z1cVtK9+1
O2OJ4jgP5TR+irtevAw6gWYBiufNAR0QDEoyyhfRG9nGI4Ui+QrsPg/LrBG3UeeyA5WX17KT9sH5
uCcNUHAP/qEbrV7Mrd8L+sqmGFwSsWrp9IfZ57I9ocAO8RTM9cvnmabe3+NUTOc+EClNcUf8ik65
iyZ3zg8ax/rAG977IX6M4knFJTJ9uQUUor3o2cOS44e1tPitrpwRDWGnt59cpKDJxMqm/z0WTRUf
BA27dqmwwDTsgzXYtnmFGZfdILM8hAf1r0nT0gvQA++dcCiFk23PYSkc6/Pjy7l3opjmQJRAkQDe
ge0Del922dZ5aI9GwazgmF+9bNTfzxZ6Gv/CFK8aXHl4AfKk9b1cRhHzl/KZO9CNV0fplQZ1izph
1x3pT93fSxOsBgeYF1uB+zcup++TwRE2pkYbuUWZM+s+EOOGbRzrT+DNzOe3L029WiBsgIUC3Vwv
rUtdYVZFy22pnA+J39Vn3vLq6g/JcmBpb2UkCpwOBda8e6/mKrWU5HJOUSJV3ESMLSxtGZ9QW+4/
D8VYHYDo7t9HBREhamYgg6xy+9FsFE41r/ay0DXa9io9rf/Q+p15AIncO4XAXhTdv5pl3zboDbOm
xl82WQi1qTxR+XAvTk6rS+BzLo8/1d6CfjalfspPkU6V2kOVDJjy69z4kA9RdoPAW/6Lq0weRSMS
PD8T65sYfOIpNGLEbyANy6fXoBr891EHtagjp+hPj47kuRkO+/I7Z0PJjCj2FfwW13m9tLivSp3n
Pg3pov0dRZRuysXy0MBg/mxmpuftO/mDYxtIKUk/9DJrcxGsVH4NuQk8AG1/7RN3+siM1Nt0z2CQ
Bkz2oxBGtE+zYnsAu8AsUfXEiigb2QEUjupz2zXZtynRpl+Alx51JHbOInMJ1BWIRLlp21oYDHw+
Fi11FqfuzAiYc3aTBE5lFGMPdnDPFA8ehQXqmbx+GzclhN5MtD/SULfQOI8jlFlkbAz4YgpHj4/9
3iOr6phMVBGrEO1uMiYryZn2xumGxRjpJ6RLjL+MSLOrU5QqdpUCPTQfcYIwmQL9FsOadIYBpbhV
oqrOY+mK749/z97SFSxB55iSWm1bTzaz5qOjdSmk7Fr6wViK6D1OD44iPT7CP+48qx4tUrqVtCoZ
Ed1cix7xK6SpmzREK6U4WV7bXfNGgLVO0k5CUWRElzoPlqe3LpDXB3AAcCOYB2A0W9+OxKSN5+s5
Q1ddGlzMSXSnfMIhOFmaHaSo9/feYrQYeBiz73SCtxoPQPq9Rs/TNCynEVXgvpUXAGtotdRM9QcG
3LqPl3bvQkHvqcoqxT4Wuc3TmBQGJTZAqL9AFfeFWm95YW5Quz22cn9CoE7yyJW4HLSYt5AOkU9u
wVx7Ek7DaIVlm7VwZfVI7CD+cnpsam9BzLKSmMFZdU/aPlaQzVWGFodE7BqgNyaVR8r84WMr6jav
a0JYoCqM/genkNO8PhFwjtIWlMkUVlBS/ap3QXZ1HXinOnLDW87/dvJirfq1b2f/7QeER5zqItGQ
ajlt0hQmz70pQDk25AVGymUIxLW3+vmfaslQi6jy+eDs7xxIoiE13aA6KAwdrFeK6FLUOwP2oq6c
gVDVxblE1/w5MNv55hbM9B58wPsrTvJApEf/1VAsMZsaX9EM8AuVRMh91ka3hqFdSE4X8xylnfNC
s8p+sVKRHQQte0aZUcWHkdlDMqYO8E+RhMwtIvNpmkIm56uLmQvv4vVoXBmu0N65Zlz/mqJtdhBY
7NwKwMH/Z1Rt/U9GdbMDIwEAgk6oG53rdvFfaUKN524o4k+Pz+vu+gjTIfnnZtwNJQ950Y2y4bwi
jjv/aRgjshl+qlXX1Jy1sC85SlXtvXl6jDyQQUSuPLVoKF43n9KGVKiekmIKc4cpFbpuczjBSf5C
DBpQ33P8t7sZ7BGiISagEvnNV2zEEiCaVU1h5s3tmVBnuNgwUJ5HL/MO3uAdB0Bq94MIkL4Xb9H6
20WR1staNFPY07t5XeBbuHSRxZBRlmWG8QQXjnaLDL16X1tjdGB7x8XR3lPdMMowFEU25yY3p0y0
wTLy3o2fe5SUPkytnf32+MTsHE50lJk8hp+JWGNbDiFqMio0XMdQJJaiVxTpjee9CfN0bg/ykp3D
ybAfPUvl2KAh2IQzQZrncx3gPf2K7nyXy4WKpF69lA79vqLJ+v9opSwOjO6sD9IDSnjKjxo8uOsP
OOvaQmkmHUM3mIJTUhV6CNd6/5R5Y396vJXqe6wfCya5GRNnQJ3yC0wLa1Ou00dGMDLuz4lMv2kA
4c42I1KfqOKVYUbh/6CytGsP1CZIHMBHVD/W9mYQF83YEQ/Zs+O/lMWUvk+KuGHeeIrLP9tAlAcG
7w8kC6Q3q3jaSJq3HafeT9pxMhYZGh0aKXErh9e0n4aDl2jHCsxzCmCkKIGgyFgvK0mW3DJbTYQc
WEabgUG8oE9UHTjlnc2jaMMoI1AcTuW2YLRIqxcGr2ooE2u0iKhHeYvGOP+idSJ9XYwuOqgC7CxL
jUkppgjqU7yz62XVzlinNHVFGNS2fms8qV2S4yH7+ztG2EojAlpyZWeLVF58M28DdxHh4PTpx7gb
ohetm1M882hQThbeR6hNuoMvtreXMFAQpkDmpFLL9dLSVBPEK44A01T6f8L7W5zjbJqekhna7UxO
R9Q393eaDIy6oyLpZDxgC9Xsg5aZr6aU6ECVCOUkafvS2RwYqrdHMN6dr0Z/BWQT9TZGMbfTw7PI
gqUfKo58JduXNrOMW56Qkjz2HDsL4hYDB1Pczqxpc+QXJ9M632BBU1QUH82sGy6ZXaMumByRq95b
Ai8C3pqBemAy9tZn0KxKvCGriUV8vftg97rzW1CWi8lwYhskB8v6MTa+9ohY+/GVIErGBW9eT+i2
ZIpo3hSKNKklXOCVgugvqe+d4LUgvVrosjyJuJzlzSGmgf1nTh0YpKpMJ4VtdKc4RSgT/zUsmtOf
82Cofx/Hef5L8/v0tzmx5V/ErQFAvRYmtKeZErN1KkbTWsLHH+j+WjEDSIEBqgzFmbFFiUgGG3Ir
TocwjanXnJKprH/PaRvFjMn51gmSdYawgvHgXt1THxCSUx1iqACCVo785vEK8Lh9mTRDKBnw+jJF
iwbrsXQW49IIMQ+3VIzu1VYau9duZPjcnSPrv5rXNe5pyRM7OHBh9/cc2m1yRwXhgGN9q9c9JXHR
j3QY4B7v09eeTPkyxwX6VTIfXvPUiw/emz179KRBjdAa58yqy/lT4Gwj9Z4b2UDwVTrmuYQb9xK0
zN4mYCdPAv2sgzfh/rJT5kaPnKwEB3P3oPaStkpRE1emXtqCdei4gVV+FC3vWVGuko4tPXdc9XpV
CIAC0waMGcoqC241ErhXWlLdwYm9v+iKlkiRGvJgE49sggO5dEYdIy8bxqafXqi7db/aUZufdO7g
m9EhyhQxKsPgNIK3GIJsBsxeBC3hP/JiJ2cpx2+lhxgrIfn05EZ1/J/Hl3FvadBUQL8E36ViRl9v
YAP3GpNMxMWNPfnnDlLy7GRWNfxlllv89XZbKhDh+FG8p2SzttVrjeDAQFY193byyusXXSg+5e+l
NldHKlM7ToYDQayqtJsIFDbr6qapwhPEJG+60J+0KfBOsN3VpwYQ0nM7O9PZJE2/PF6gWsDaRUNm
QmwMHTXvAsDy9QIjo52CQVcuemoFYMU0+Vzmo1BiAv7nGcaw5yaS3rWfpfH1sWX1N28tw9wMrgig
H03fzQmdgjhYloLPKFqKqrCtQT2C/x/9Px/b2TsuRMdwdamRNMjy1iv0C88TUHSRdixUiEv6iKei
8Rv0YpvpYDP3HBZEQ9jhbSU33ZiigTCP2hxBbcblO2Wwyl2bDPqCzO9e3XyUfzxe2c63I5SEJ0ZF
exb4wfXKlilP0YpVyWnlGOiEgtAUadC0J7ksxtM8oEecJCI4SWs5IlrbOasq8CLt4Nqz4k3IBzrD
MMsuJ46Il5w5SatAmiAFK2CZg/aVFmF1mrxmuj1e8M6nXFnd7K9VxPOyjBQaLMh/kCks5lcjjqdz
E4gjQpf9Barys6IM5dis95ZFa60+49QmPU6vk+3OQFlqahqCNxjN9PHVz40jfQv1l26uhGoqQFas
iLedLU7Si+oJIg4DFsBchyA67uJfonF5Ox6bJ5VOpIqoyBC2lKTFNOoQyKY8c0H8dSgy71OxeNG1
s4R5NHb6Y3JwuyLqexS7CaAQRFTb/NMTDnFBtAw1CBm398sPTlKIZxlHNtDhtP7FmCbt72HuhtDs
vf4FPuj6kzXmw3LGOeSfFsfBsw+F6yCw4f4dJ3Z0JtLo/0uvlepr4cxIw8XiqNu4d6uYpCNFo/GN
yNemEhrF41IXDS+nmSyKYApq8KIDXFkDMgrhca4vsaiWC3197eAhvT9zlJhxiTrumM7H9syN7uAM
uedBY6U36Xxq/bz5Va/0djxRsE8/GsvsG8+CcZ/4wPD9vaIcoyaYKImiBLFFMUhpARmZKf4Os+te
l6ENXsnui9Mio+jNLhJTao4PUme6SFvCanfQI3ea8FnZrFXM8HqyCbVudD84Wt32p7y3jmiLdhen
8kTAIYBjtjTkutZ2ULYIntXBGcM0DdxriYzGKTU74+mxf7o/OiyOvirMPUDKOTyb0x4JM7PhQQrL
wbOvg7nk/+Ra5X9AsLe/NJJhP2dgEFTX8yOI/v3Lg2U8Fc05iifUTtaWrdhqWzfgTs/NMp2DfIre
1SUvXRKNkBxUedN9frzUXYOILdG6puIFZHVtkNC1nYNUxcq+1756jPCdijqrz2U3mdckBRz82J56
y9aOxIdLlA4WTQqVwW62NrYNhF4a/HGJDPpL2lnjS2DAwDOj/BTCz1R8rgFz3GrZLCd76b6/2brt
qXq6xQ+gQ7JJZGOzaAU9QfI/16avHKcUbU9W6ePDgm4458x3XBkxq95nqRguhtkeodZ2DvHqB2zf
27HVjHL0hnBoaeLRHgFDMpTyXe9MR4NO948QQQWtK34vgFa6z+svOxm5F5RBJUL0rvsQOkj7rPsQ
tz7e0b0F4e24kFQS4YrdHthxdNxGtiJsXVr20YyjmSOBEnwWvFlAgyIEVXRaE4Qrimx9vaCUP2wM
W4hQz5FMjQw7P1UjPIXNXOrnRDtkkdpbGqOEBA6sjJhvE5bJqpsap9FF6ORx9eRrONJkqJf3DUjN
8+NdNHauoaq5wbNLHxBRqu25sFQXtDMFmD9Glom+6GGf8lnz/qSlFSwntICdK6rLc3WbTcb8Lwnc
Ox98kTglnTYBwxBoCUNcqDDXn/M5ct95dZolUBA48xHt8+6+KAVHSPgsauTqz3+KBei7UQ0qBhGa
6dA9CQk91dQlv6VxERw4p53CCXEiUmEQDIAJpFS9NjVJPw5ag23R66a/dn2NSJ1GSbfpsubSdsnn
jHmpG7I5E3dX989+sAwvjGx1B99n5/PwOwgiqLeREGzfnnZmDFdAVBfWoghQWU0X5wRxm3smtbWY
V4y9Nyc7vHMuG0w2QOi67aomqME1ZRaP4ZSk4tnzJfVKKSm6OZF2sLYdj8zgAPhz3AV547bdoZc1
oLx5lGHlWigRMCP2vGRlFiI1MoSMFgKRGXT51C7JElpleoS83DlN1LmpxmFbZXWbky9cRmnT2qfb
ksb6i19Yf5aI7/xHdoeXbMchks4BguSWUQnewrFbKFoqPY2gca4a6yKGvPltidr0gBRgdz0AzSky
o59ER3h9ZJ22sBNyUxnCIrW8ZMs4XpIiNSiaas3Bl9sJU6jVQIXBvAsg720M1npBVdKBkaHjJuXv
YumrlyIKrE+GmZsn2SBNVaXGdCoH++1VKUDelFKoSxlA7YKNC/A0ThSIcxmWRWuEjNwQ67Z1dpmT
wToIGHZ9gGLzoxcHnAfPv95QyI3hW3Lo/HVD0F51o4xvZZXVlylPPg+1k3+Ujjm8wxeVoXSX/CQC
v74JcqOD3d7zAYTVDJgzqwxWcuOLDOH7rV8XY1jPsOOdiqWn36QbxfQlqWwA08kMVfrjZ2EnkQAN
zfwwU5T0dq3N3bBn0y2WjKZu0A4pHX9pIUzleq/+jMzOhALZWYvgi3psdO+aqA9LIxy6VRLn9X7P
jBIK0xHsN/nTqXAn7ZM119nHx1b2rgmRtTpAhGJMkq+teJmVOnaHCp41xM4limR9Wua8/WUy66MJ
891d5NzwjFA4AtiwNhXEcyZQ9pIhCscQKBoRI7apkPUFLsh/hqmUvxe6fVQC2Fsf7xVICk6Mz9u1
NmqXhiPcuh5DiDkmDqXo61AXrvmLKJyjB3lvgRS6dU6n6jJs+3ZFt0TmmMy4HEMm/rPrDGn6qYVB
2vndmtQrFdew5TrmWBx1hvbuBOhTygK4NF6PTYw5LrNtDxAthI0OP31MEB82shdXkRrjBUzhEUPH
kb1N/B4Z0WQ1GfbSZshCvZXJpWi7+qrPgX+NpXXEKrb3FR2U5VWnHGTvlrxC8QlJMdcy1MCwfUFy
D4VsEdnigip4etAlObK1OabWxPh/bgIDAIJiXsbZCV6qmXpYPSdHGP1dUxSLaS1DUkULcX0448Fq
YYgEAGA1pfP7IIb0nMhSv4CIffsMHx1eEBu03VROvS1J5DLQxtrkbNZaF9xgt/NvZgcKIOB6XB+7
lD3HBR8OAokK+0ZjYb0qHiC/ckwpQwapbONSsZ9STSEceeW9Q0g2wGmHngnw9cZ1JXlKqd32CUpt
N/3V1gqXroKTvTSeHfewCC9H93vvcynhVmYhyV0ZeFovzEckHsKaGMAsEdpVd4V9bSv02KJJmAeV
j11TCt+AYOvOoAid3bgyl4hAV5+rS45o6G8cDEFNwMkOTO19LtC5tEgokpI5braxi3wTDeBUhkEk
++eK3O6zph2qFewuCCy5yzNK13cLVoKha/ETaITCmimKW+aWCGC5UtSntG7ygzdtzw+DMvufrc13
Gqza8jMPAANsA8WNUSb/1dMm//tQMNip6YkXZoyW/YtTT78OlgXg5dQ7VZD4UzZWZM3QigwXRWmj
/qc0Oia44sGPDqKC3X38MYarBpuB26zNOEWRiWrk0DPhnGXPRhHbL0nc991Nz8GYPr7Ju8aYw1JY
DYVB3jwrHRCvOp4bcgLZ29HJapzkZR46jVTPwMuf/oU1AAHwU8JRhCT3emkGBFa6zLMfMJT6Fzca
UQeZrJe4OOTu2lsXe4esDpgnNRKwthQZmWdozNiBHSriUF+i7hlJkN8TWWsHsOO91IDcgxSSLB0R
n0344S5t51YpO9ggdfVFm2AW8GozV8zX6UUOg36qJq04L1Px5fFm7lUykGmEhRr+FqU8urkEsRto
eTmSZcGjvby6IyLftTPXt0xIGN6F5tyK0p4+to1Mv8KfFL12kCMuZ9i680ud1P3NzWLrmx6J0n1X
uEn1j7Dk/N/HP3L3O6jeAD4cqpDtYYZ/vMmMgPcv0Efnc5aMoGsLLf47kNmResneY0GPBpQFgEnV
i1h/cqdiMLX1eJSqKICgFv9wdfsZhn8T7AOqXkdD1XtLU9AWIl2QCUBO1/aGykh5Siae9nyGTaxy
sy+24kCvB//fJIFMFNJCU7knlJdrU1zdhFYlS3PbDEkGZKC6L1BqS/ecNsiJ/AufoJ4KHzogxru2
6VetBAaZwiD0M7LoCRKC4akyU+uMsGFyeXw89r4ZKDiVd4FaAW+6XpiUXhLbI1ViqRr4sYmG9VTZ
1NHKOEdYO5DFt8cG9z4alU2qBsC1SBg2/k7a7eBbaSZgL7O157gwIYSuZLJwSYfo4JHae3ahnoPl
gMKBSk3WiyOZ9+rZxlYtbfkpz91BC0kHpXfwvXbsqI4ro2OMMNKT2rxLntnPVQlZbeiMVvLslHN7
KaK2/OPxzu1aARMADIc8667TykRPKREephZZ9n19lXViPsepOQa3/z87m7NOBQdkIk9gCDRrOs3+
1ADdStKD/t29XAQIAGjQfpxxGrrbfMOxg1QaCMGGjWkl84tb1JNxqpsCtyTbIv+qD2n9fZzrTjxZ
dWGQjIiEaXsbVMl3dK1M66LPTv9s6LGWhCU9Z3Gq0sLDvZne8K2rDEP7f5ydV2/cSNq2fxEB5nBK
sruVZcmyLPuE8KzHxRyqmH/9e9EH3+duNdTwALuDBTzr6mKlJ9wh1K00+9xndWnGSVtTXJAGgqYP
oyzq7RpcrDEck9paowEebUGZIbevfUUqsZNNsb7IpZSXRKLPHLiN7odKDAkJVbOTEs/kTkDHbKx8
he8jG1Bly2fLbcYru8lrZPqXS/ymc7uGcJB98xtOftpJKJLaDlr0IGLEcfMqnCZdhl7ftpfS4zMB
IaU5mLWE0hTETisPpuqqfGx1uj1SQkQzQf0Trelx01bGYZU1Gn6kRRe26pnLZGNV0ICmAEl+d/IC
rHQWV6vnY+poelxN+Vw8K8YL4QfYfx/CUw4PtsYPighEocd3yVBSVcEFu2e7Fg4FsKr4atEXvhDL
nFutrQWw6XJubL5t9/wR4baaOZqaqGnadbr2BrJ0ysOJ6nj88RE/V2jcwhZa95ueN4/o8ThO0Be2
Mv0eBeps0GPXn8WnscTVPKrrzP1fpya4MJ1UYrqfZN1/xrx9+Sd3Xc3Y2UaBz8nHv+fcOhK+UdbB
7QgewsmhALHY5sBGuXIsalerMMwrELG/aqO/BI4+NxJ6cIC3Nm4FHLnjiXeTPuvJikO6T0Xs22jQ
7UJitpjDBKPRC8H2uSOxrSU5BKUx2MXHYxWzKEplaSo2lOYZ96bwPMCMY641kY20bfEc5Jpfhoj/
zf98/D3PXTKUULll6KjwWJwEposqpTJwuY1TR8dqZOlLLHfw53k0AuFGMNOX/7CANEQh2Xo0R6HL
H081dTTf1rSRMKI0i1DzNA9pZZT9W9dsL+zds3MjwNwI/FTjTkUXSjyv7WJy+rjp7f4aGyc3Spx0
PIxuO1w7mwbyx9/y7I4ByIsSHMgBWh3HU5NUhYlsuWNsNSa3aaNZWOgExo2VGpeaHOemRoN5M0en
iASc5nioEa2ifkQ5AAqxcg7DuORR2nrZ3lNJ/6ox/oW45fe5OkEowOilVrCVDIgotx/0x3VD9Deh
cgoLoqLJE1Xj4AdhP8+37VyvIpwqNX+pV3v5n6V1PKw0btNn1yrqSwfl3Cf+82ecHErqc8oW1OHj
kc+CMj7ETfSCHdRQUvEfXgyuO5Auv2UTTjEgaWqN2OLAoUGwbYgyuzZAceZq38nZ3n28cc7d5UgB
b+dvM/46fekNfcrRSCMDThetiArTnO4ovepvH4/y+8Y6XUNMgKmKUFDZEFEna+jbUs3aPMCCbTx3
l0/Gsrcyv4tB/UM1dv3pzrHy5i6twec11WxfW4XoDxBNZRVS/pr7vSwGD04DRZcD2O/mpU4c57on
f74Qj/9Gv7/7rc4mL4/6Jxv95L02UVGskRsboJbJ/t9CeONBrbWh0+/pbQi1Cs/kqvDUeDDNQr6A
zw/eUtsq9njz5j+y1jIq/Cl91cayneoL63VuF9LEJJ00WC6SyuMPWbfoBhnUwIGmSi+Luinxr8Bs
Ot8VdNsLl8qZmgUDAEKio4D8w6mcekNNU4lk4eB5FgnyXIldgVdJtGZAcxBM+tnDz75q5+zS7Xlm
ktCdgBUjUAAx7t2Jl826EsBR0B2laHZ9N3PQnZygLjas2S8u3DBn5olyNHRvbhjatqdcVBu912n0
4SLliW+H7oC4em1PXjh1bX0P7NfcZ4X+zZwndSG9ODvPTeKNOjyv/SlWx1MN/NESehJlygmkiVPt
OqQtD/roX5JgOHeLUoXfMNQkZwicb7/lj1u0hrm0WEbHQa+t7KpbBjOsvXYIgxyrY633vchI1PQk
NK4YbcqwHrCWv7Z1YmRamLB+EX8jgTi9yRMQUGlP6wszuvZ29fvuzqRzHdbDxXbf+fmSsoHY2Gwp
Tn14PT/vQOVThh1XQ3t0auE8wwHzb4IJ9xQ9lUW4rosXV0jJh561eDs/Ty49GWdiK6Kq//cbThGv
PgQO0hHk5FtTybdZpynt4jnyGb2D+maas+BJ5VXx9zkAsSnNac4Nec7pqVVJkGpVBXxkVOMUorhh
3iaErRdGORMFbNQGWlYUEzYPl+PtJBBpBUDMKAauDi8izZs86uzee1inRd8lKZWaC7fRmZcK7u/W
VqW2tfX7j0fU9UwNidL5mHa6rGEVSL0JzTSw//34rTp3KP8c5yS+gTKYYqhMLZIOSLuf5irZdS3I
m6maugsqYGenZILywcyE5PA0IC0NsQrdGTgPqCLGORYKEZzrSxXIc7sQ/VXUZdiKmIycFJhcC/XK
NmepBpswX5jJFvva825YZBen3LVX1eJeImOd/Yoo+WwaZ/zztM3juw1qncPvim5T3+gLgta9gxUZ
Jgrphev77FbcCgfgnhGvPM2vjRXYRN/Tt3IbtNBr3JSNcPW53yDclbGolfr8H3bIJlFkwUcB8H+y
EycfHWkxEzNZnVWhLDvaUV7N/bOFfeb1fxmK+IyEBQjyKSXLWFZfW7aenKGwv0uXpYk7P/d3XmNd
Im6fWzEMrFBa57+UqrdX8o8HwpYoyRvadll1Tfc6dKv4jqWHczfVRvLy8azO7fstkt844giUnD64
5PG9N0xbO0nP/Rco1OWrhnbBhX1xdkKUwchqEYcjbz+eUK9rUE16XjyqeNoed48unArZXk21nly4
m85tQdgloJjRekC/8WRHCFxKZsPnIW/LQezRWteuSpkXL6s1yD0yXcmFi+PckQYmwKQ2DRs+4/HU
JFR0gVsBCYI9d3E76MFjKuY59Kl67LLUSvHqXZN/Pl61c9+T9aIaCgqJiOUkLnZzrW1nPFJiURX+
CzT/CYPwob1NJhTVPx7qXET2x1CnWQm5c9EVLaUW3U+reZ+lmfZQNp7Whu6UBpHXO9X97NXAI7nu
gvjjwc8tJu8mUqbEDpTMT/bN2uaZ3WrgtDfvoHuyzcfSkXqsm8t6n5npJR/2c4cBUBcsg63SA779
eC1N3BJRhZ2Ahds6ZCHbmfea0v9e1gmTNdK7jVvGTXka/vXJSOg+aX08iNS4NvwWU5vioqzTuX3J
ftyk6ShDACU7nkuaoOGE9xf7ch0WMDrLsstLSsa9dMy9VVi4eqRIU3+8Xmc/IMA1OiXAngDNHg9a
mJWZC0WZEOhecWh7bCighFxqrp0bhSuYbU9JEtTHya5IEACx3KyksTFXLTAC/GWWPql2H8/l3Bkj
XEWzBPQ5qfK2N/+4hOcVDq4zsvFzNDq/Znk9h5B6FhF6hftfAqqNpgZTlJfFeAeMRXy/HFwKGl7r
O/vcaSqYNf4l1te500Qsys1oQWMmADme0ebqnqeDDkFI63uU1u0tEHCqQ1sV1bXnNeLC6T1XNSYK
ADGzgRUY8+Qdo52nA7yAQYltMhjNbA0OpZa5d7a2prspAcZvra2z79ZcC/vCrXGrs5PDai6XvOTP
zZxO82bvgUQcLaTjmffTOJmlN00xbaXhp2WXeVQBdcH9DBsKQ+T2t7/fO+iZbU4iOBzDBzgeb/aw
2Bh6xqvNvrny7LTZuXYrv47WMl3AVJ87DHRGN+gECgrvXdSzZPGDCV5bOstgLwJVfJkwUT38/YQQ
oSLKQjiQQPJkQkZZppYxQ4VqE1MLayMX8aL5RK9a8B+4bFBz4LKxczbxk5M7pJFTCvIOfa/c7ZMw
d5Im7IxkfCmXabnQPTlzR9JCoG8ObAcZz9OCuyoU5bFgkxJLHXdv5aoOl7Kd9qikSegMnh/Rlr0k
U3jmQd2sPUmfUO3fbAmO98aYDFnpG/2E+IKWfzdz37pq5DhElpLFr8WSK0zR7ClIBuvCTjlzodHW
A2lId5vU/7ST3gJ/oJsHP3DUMnNP5/6nGqVzpefiQnTybktSLNrIjxtbx96oesczdEdM07MspeiW
lipaFECBhqbr88db8t2Z3kbhdWPhgCbRDDoeJS26mup9ySjjMN24IGseaqxC9gSHz+mo/bXG+TYc
ggxw0NkvpG/Hw4nSmuTYUl9rUt8/aPogY220c8xZDetvDxuNQ0IDRKi4QHgTTsOQhQ5m0vRt3AXz
cGMH1RqrJa9uUdu6FJhvf9VRgZWhiP1pVCLMu3nJHM9K70XlVaLtgDlMm5dE64SedIv9UmvBVQLC
N0S9pbtuKX6HUzD/tZbfNjw5ISKokMkoMB4PXyHv1WQK8E+F4NGOSln33FYbt5RQLJZ1R+NLLpeC
lHfnYBuUZumG3+cpOJ1zq0tsxSrRxZvfUaRgpO8bDW9PK0vE/uM9enYocm4AbRTC2T7H83NXnlzl
WG3srd56ULnJ3eISrLfSWy48tu/uMmZF8IDWJKXyzZTneKjNv8oF3NHGeiC2lr2VqG9mWg9zKFpb
e2qs3nmClpF++XiGZ846oKMNL7BlkSBjj4ft+ClyEkYbz0aDXMEyEl2Ipv8P33GbFskOzzdw6eNR
Jqx5SX3ZJ/XY1wfL0czYz3wj7CcR7P7DhDaMAFcYJdJTU1uxeFpgJ0zI1L322ao4pFTTXOSGPh7n
3Nag3gSGk8cO3fTTKfWUutPSbhH4yqqd3+W/5iEAmDIGl/pK50bayHmI9jEhavnHHw+d4UCjTNLE
rrH6Vz6glbDLA/1uzJ32b58YNiH9K9YI3MMGGj0eSrBJtMmjMuK02YSV86Qf/HXmLVV2ef3x9ztz
/dMQgfDOpoAjc8q0ZAtkIyLmdSwad+hCtZR6fm8S410XtDCzqPX89tvfD0lzAMTXJgH8rj+PQZyV
MUE8UNWU7aCP2mGu5jU08M4+1L5/qUl+7kj/Od5JpDCXCYs5Yg/qDIYdNW2vRflsLtf+kFjoNaTp
oe2KS0pH2xKdvgiUMtj8Bi/eO5uSmufaUXpXx6ZW1ztq4npUUlG5leUqETo12zuBIkVkza554eS9
ny480s0+hPQRFrx3Ml0vc6TbSm6wGqmx61KsVjz1cD5GUfaf9WLqrj2To/Lxmr4/HBt5lRIDKTI8
ulPxu8AEuNKNCDTwT4s+RK3dzOQRoYlCxF9fYuxW/kM5A5Elhjs+HENDZMZeptFazs6rGuclnJ2k
+lxJr71wOH6L3B+vIkKgcEvo2wGygIp8PFbuuKW2MjMQmWufYTWh/Dystab4Vs51AyMQo+CoU5Xo
o2E21D1wcx7bAuqZyVslsm9uUiCq4NtAYy9cfO9fDJJqwkIuCqgv/unB7camqwrb5TNoVv45pzgX
6VitfPl4Xd9fD3SawEYgbE2JAE2p4w+AX2Rfpj6BTa6bsMUzzQnpHgcvQ9G+mVPvX2gfnpsUA5Kn
UykANr1tsz+KBeviSrujwhn7bm/vJRTw7hFvcveStuG5aW0EWrieiJi8q25S365XNk4H+bhDeKxP
yyIEZyrCOlDiQQ3apYr+e31DWDwk8Wh0gw1i657sWmSddEpu7Fo/T8X1LObmwW6W5sple+0W29GK
0JxN7R72iP3iLQksQsS01H0yBMO3wg1UnBRB8zWvffdW9cK/7VXu/rKrxvnSdqmNm24unsvWyGhf
dRfBOO9vM349BrpbcRaZh1MGiJeQMlt2JuHh9rUXakGhP3WrWd5YmG8+BF6v39XOYr0thhZcSC7P
LRXAhQ2dRvCHzOvxlljQ35r90SK07u1fwyyCh2Dt6l3m268S/O+lquK54YAcQb+l47gBmI+Hs+os
SHSZqXjBqehnrTnz1YALBloQlh8OlX2puHPm4vwtauZxaxLEnJb0s9q1637UJEId5viQ9tIIqZ7a
160/XRIdPvMwMNSW5ZEBkHudHC7dTnu9wCwnVo4c173fDe2u1skRbgTg8JvSUn6sRJZdqOyf2TvA
a6hicotS0zztwhgTFQe6tSrOS5F8UTZMvQNEPTXfOtbit9RPVfEtk3l/MFoQgvuPL7BtvU5ucCJM
asRbA4h34aTIWauk9FVjylifhuEtH2zE1P1qvpPGlKK4NlivaBLUeESYU/a81MWl8c/NHt4C0DzK
rPTWtv32x40WqDWBeK1ULMVSvLX4bYRemqXXnaeJyM/y9WVph+mqbbxLHYczO2tzXScd5dPzMp+k
FBAIHaOfBxW3vubFnTuJT6Yu0lsgC+XTxx/57FBUY2hibxXKUwhPDzOavkmDBEyNg3G1CjscgO9F
VQbG++OhzpxPaj2b3oy/lURPW6PNYMDRR30jHnTsaA6rJqeeF9kB4mn0S7VTZnop0f14SABUx0vo
5xZuTEh84pzs0R11/SQjG3RcLcpWbbkblTP/LU8Xpbz/P0nQCMcjdp675JqWSMDq6xoLV9IV6pf1
zimsS5fC2cltZ5Ou72/lq+OhJk0ZWWIXCLUWo/U1C4bybh1bDWvqJQMhVQbup48X8NyBwFiEYjZJ
KDfRydza1G31NUPENDWHLEyaurkOxuzfzMzkJyjQy42nnOABFYRL7J4zsQWlCpCkmz8H3amTuBiN
A6WsTMo4GQoXSmElI8S1/j5LhJVGBWZDA22t9JNLdumqwXJJs2Ohtz+aulzvLcNIoGsu/e7jD3nm
0OHeR6uUChfyHKcFUKXaZhUjaZSb4DCJNl8XTxNeEcjeXkL9nLlEiX6YFr08KMmnPXt7MUwFqrKK
pWUNKpqNvLuVA/Q/hIE0deOjpPWajlN9U9t1cZcPAOw+nut77NPWomJ8ClxkxBz+4226+t7o1Rs2
gb98xtJ3+jmOVPE6rbEP0qJQY6SuvxPEP2Hdu8GBaP2SkeGZkwKdkpSVIITf8E5WLNeXuc+wbrer
qdy7uT09Tl0APHneZVVQXn084zO79XfVErI5RwVs5PGEkUNXc1IwYcQr0tuycdMv46CyC6OcOYyM
8rvopDsk2idvRDkYqUfIwZywEP426oUbBlbV3Qde294WGB88E7O0RH3rpXvn3JYipINvzmWA9NVp
WDf7SzpJnSKAMJyrVLZ+XOe0kkSWT1cqUxo9NcOM59Vq9p4/l68ff95ziwnVmGbW1k+jgHn8ec28
KJPWpiaQG9bKleO9dYQVe5Rsf+laal7I1c4dVdo93HeAFQljTxYTJI+d1hmXwsq2mcNG1erGrIvs
YaXqf+GovF9Suu6MQsfFJO46Jcc2fiDzsUOOLZiS5Sl1nSSqsNIIQe05B6Tb21hkCQyohB/y8Tc1
3k9zy6hI623EgsCdnqxplwg1pKJVsecIjP6K1Ml25qBJLlp8wMtQX0z7ylsnZ+dpo9/tdG8pDmqs
k2JfNKkd6n0n81BzKwuFQA3Oz2hP/Y8LP3L71scBIbhfChQYoVMxJDw6XnnfFXmTTQiJylkst+a6
vURD0YRDP9cIYPn93eo+09KPA2FPaajPrnOVWfKvIWwkGOB4kDjaOOi0Qo5/BtISbivEgPxVY7nX
vTZ+Eworr2W0y72BDOouT9ZLtdL3mx6q9sYW2fSpIOJsf/5HLCpWs8lEomA54UiT77R1Ho2wREdT
P4BeRxEy6OWSHz7+4O83BbGvTZsOWA9ds9P8DVCZZ5UDqfaAA0lE81FE8+gmjyovnQvVg9+IheO1
9UhOba5LHmA6ISdrOywciaBCiirRehsnoy6p1lAlVmCGRptON32GKvkBf8iuCa0JLEw01u78zyq1
0doFVo64i746/r0/SFlFmjeM3yZT4kyh+Yv/ihpuu+wxHxZ9qGpdPTZjiaffx5/r/RqxNg4fDCGJ
rbN5EqWA7G2SMmdTDnmpR/bkehGoKO2XaNISuuRYvXw83pnlITshhKDIRd3lNDvDOZm/3itk7OW2
cNHDbIOnFcnDF+lMfLYLg72/nACtkQvSw+Hi5X8c78C2yHNnkR4u56XedPeFaSXOt6mY8K9HQqPy
H0C9OFOo4cfbx1qp4TzpVEOe7D365vm+nDah6kWW7VeT/qEKm8Y109DXm/ReVBkV8mFME8ol2vpg
DdWI/ULQBl+6FhZ3SB0NE4Zk8r1P+VqnL+uwtmaoewjQ75PcSR+9xB/uJl/TRdw0xENhV6a0kYvS
Qi4RBKFqdqCMHNyLE7B90aQNjoN7ObZ/VyPMryWa22nJ9mta59g9QqAVN1VRDlZYNIiXR0E563DC
0IMLbvF3ETlm2Vk+7nut84fbkQgvfZPgPXEuMHthoj0YoH1rCT35ZM2F0V6hUoYnRm2U0qMo5vrf
1xYRpL/OrwBBUGoBbU21iv7D8QoBMDVT06VuLbwsCAW+7JEzigr55CDYlUvq7S5sCf6+4yMLAwkl
4d+AiI2ycDwehimuoYB3Axgu0zdld+2uR3jpUz2hLP/xUO+PFrkpOSo6SiQAZMTHQ+EDIDpInl1s
Tl11SHwjvfUW/DjJHZdbaCeXEvDfPa7judHIY1dx8W0vzWltx+oXC+wTCN4lcXAzXUy5fjXzIRsO
Bf+Hu9qykn8USrwiJoJNxKdyaewqaijMrJHnJkHypfHn6QtPddaEBd3f5NaW0vjZtJ3sQh6X7uvQ
2/mnbG6oo6SZWP0HJJ9J9LtRTNeVliMfR7ZlzpEs3E4PezMLUlTtAufVU5Z4c/DZfukMWSeh41ZO
u6tEOYtwHXLnVabV0ESAYtr/1dZUfdbzWvvWjyDk0JSY/NeU+mMVykyoazq35Rpn9SCfRK7p/4I1
R8a7DZJ8Db2lJmDfVuOrOdjDK8Jv7k2pCvPfZcSyJHbtNfuH+E62O2PG4yVsS6x7H9fUr+iO5J33
lI6lesWiaKWOriWqiloFtfy2Kgz/ywrBTjzUKtWdsGKftp/XIZ3ST15i2T0CBypfy9gUeu18Sip0
xKOAsIuDh17ATekH86vVp04faVY3vmmyyhTMLJkt+4YjgAYn8kHoMmBVWcQDYLKKqkZSPJXFZjtt
G8nwMKHTpIdDjXpdaIzUSPcNtYmXQctJX2t8Q/rITewlDwdoP7frEDTTp2FetZ0QdMEu7O/Tq3wT
TieSpUvO2YWkcbK/J44ZaGBAX7Mr2xujD8o7mCG5F8mFP7gw2HYP/Lm3t8E8nlqCF6gvQCOPD1Pf
w5dYBsfAAFUvo7kcvL2fDJdAPu+gb1tnY/Pt42XaCniOdTwM7Xe7g82nR0Zep9qu9sV8S6Up2TmC
ezeUZjB/ToQz3LpjpxDPLX17Cktf1/LIqI3uErIVb9dtxOOJE7bhlMLX3DTCT7GZKAia2bx4+E/U
hHUv3lBqI3gxJ5DolLuZ83USeNzayt6ogEaHjIKYnHq9QkklR+K07uYeKIGp4ffe9rJ9nbF+t8BL
TSkgClFPaWwGsvBC1Q4yv0qwbaCy1fa6GQEo6ZOn1skLa9cos0rDZM4SY1dULq4bCsLFzkiT4ZMc
leDfLtPtyglKFfqT34g9QMV1jLCTXOpwcEbv16RnXX0IrDErd7kWGE/cFF69K/s5eJSmmr9XibDX
sMsSJzt0jejfnKxtP/lDF/wYbY0jniaKjz4JV81R6jb2j64dAXVmnRoekhJGfSiUZQwvcizWl8Rs
tW9FI9wHD1ExHVaaFFNkOALR0q5qizstCJChK8oaf3C7M5vbPE3n8c7WB/+tkZ294Egjq2uVrkpE
xZp2+l6X/vyNxl9/vcg5BxBSJMbLYPu9E2pDg9RjIZpHmkhNHs9ixR6u8/0iCYfBb6xImF5+DxWc
3UUzbXmBDO/dYB1AeIe+ND2UqkkGP8Q0CUeHHkLLcCC1QoGzKJf1VpRVDWQcQ5TIQ3PnO+eBX2gC
BrgZ9MER8GkrbIfaUmumfSfsBWKaP+efXfgxRjwWTkdOlmLbGEpPFm2cjFX6SdRELc+D38nvaa6j
Bi1wJPxCh6/2wzkxp281UpMacMi5/qnranWvGqSL16jQKv9tzoTUiHiUKCLgD84bxdrl81j2/kPq
4wMbLVof/G/lx3+eZYuBAxoc7re+MfIq0jU7+KLPa5LulJsmbbzUq+EBG0pMZHozq8XPYBJJHy1e
Ih4Ho07NaO5hEYU4F4scTI41Z2HlLoF6bSpf/Ry1Ul92IOLbB/BlNB2szHDuqrUzizgYusoKZQf5
F2CipmtxoJp8LysNvSiJFoS1p7fo/az7cvmXJN7jr+7MweqvS9+BnL2WxvCLpKKWu9Sf1y8OrJXl
i2cJLEwxY9dUlNVy0u6mRTpd5KV+nsdj5rlP6LdknwfYkM6tU/D1QvLnjTYnVYYMae1m1YFzJJ6l
Nfr4idVy7XPexH68Q5u5Cm4cYTdTNGazO+82rl0aTn1e1ru6c/nlab2M1nWt5voNO1w1h53naYc0
73EQQKcm/Seb6+ShmfyuxPqo1d8cYK1eWFmWeBom3JYhO5h2zIEgLdQmR32yNac0IzddrH9HWXp9
aA8wdcIZtZYHM/UlW7QYy88CKrJ5QGiqvC3GxHfuPCMBGCkWu9WvccqwnSjPi8zJQ1F7tRk5WMze
WUGH+ZI2m5zXucif62Qrr83FOr8kOKglgHqF24ZVUkxjFMzgrmbLbDviEMPGIKeBU/bgkhCJq2TM
2kdY+e6Ptp48GfYrdi7R5lYl92jZDGNoSTbVjZ1bxSeh2YKw3Bpa76sqhHmopowkyhGVFaWZK4bH
ITHL7MnE4LeLVC6bEmlaWrghqZHhx1o/zs+eZUo/RoHG75F0befPHo2HOuqtNAGUI/yyCV1MzcfQ
mPOs3GuyTiE0+Um63ip7kuVNtdr5/7SEtPW6zEWz7DD8SfV956NfGgFk9oI44ZOtoT/PAreoRZue
8T/dmLt2VjygTQ6SxETTpruBcuq22SFP2iYNG7EG1f0oXPGLToXn7QDyL9ZesweEBbxy0X/ME13d
EEWTyYmlUVg/ybiJhZoltw7rQNkx2oQMP6FIUiVR1yY9mBxv8oB4m3lJpdF2ev1G05pAcBRXa4ry
FZrOvcm2a/lTP3huU9N7HD3D/i6yYMqu1rad3E/QgYdy3zVBWu3rstOflsJZl027sn70ppQ1wR0o
xSYlK1e2tVm217npVD/0TV4mwqF0eLLHyk8PuNnW880yzvUQak1lvK6V7LmazTm9GZH4dOhXmM0b
NTt7RFyqnl6LBXHzcFq9vscEDqPoSVoclwYOSrev7MJ/GqWBfcts9J4TAyRe/V05AMwJy8yZGVzV
/i85D44Ee9DVrxxLfQzxfdHK68lM9P/l9tq1N+tQGU+4aljDLleNe1OgsNce2rJUPh+pkc+J6xI9
6tJ016dJ5uJWI0QlskhYFqHQ0r72RFu+aJmmKx5EVf3I5rExw7Zr9X/g12ZmmCRLfy8Ttnk8zeh7
3SBqpRqQ/7aT7Z00CK7ceVwhLOFWK0NV6pjlpFM/BlEL8CceavgjMbg4ad8GqeyRlM/buQPh1RVb
eSxYvnfjhgcPjL7/Cj6gfyxTY+GtlBJ9x2JI9PamMVpeTJzGsm9EmTbG80bQNJE3Ala+mbIxzSIb
P/CW6MDQbghTHWhU7Pq1PGDB1xQQdrPBRh9waVCYd/LWxgK6t16l7LgLs3XIfoLbFWaodXYprrsh
W8ywscay/pR0Cj5gs45md5/7yJt8WQm9s7uGjkoa0l1ZA4wv63wDv6TGY7EaVRC6VpUMu4VjPUZi
NEqLzKD34fGW6yJDd1xo/gyT2eyAoq2KaodSy1Vi50sal15Tveplnidh0TXto9IK78dgV/xruSsc
9IBmuTy2OeyISAhuqn2bBXkQgiPIv2Za3j7RUbb73VgY3rxHT3Uysawp+jzicUoQvfdayCKNO5l5
RCou92UrFooQwkz1cPRndodUznTfGt06guKZjenOMGYyxY1+YkdO2yXPmHZTNjdEmzxrmjHUkQBR
82MWeWDFY6cn6MC3Osu06FI+GF2je4cpk5m8aR3IE1+zLCOS8/LB+apyXesjvC29N3+l+hGbTol2
lGcOCTptWSnu0XpP/JAi8jDdO6k9eOHK3wpEsKF+EfSmVoZzY1oUPkSm2Us8NP7Es9LqOck77p28
o5KZR6Iy50dvWHJsvxLd/URi5V8rc5i0qGa0n7iXCmSPBQodyiqtcm/nJiexy7CAPhRiMLO9TuU8
CJNWJv8DQgDZlxBOTz97RausXeta7dfc8MoqzO3RuAvccWVZKsN6TSkwIG+mFdoVkkSaHw/maFsH
7vLuzttEEsJuMfR/KRg4+FPOA6HA5CdxN5eETbqVpMnV7E+ZHuWdk8qodSYnj9GuMH7CUNC21RAG
W9ewirhILH/Yo+lSP1uNI/AQXcylDa0g69bQhLH+HUYs70ahbNDRRon7Aa9E3aRRI3J/urW4oPJb
f8znhrOswJogoefdrBVI7HCZOpnsOZKyiyq3X+/tWplJ7A+iXMIMkBzvqmdLChsAzKaoHIc2PQzQ
lAd4GB298lw5+AiLwR+vMlMzvL3R1OZXp6YMfEDwh0PQzbr+RHqUFTvPqP3gLi3wZAz1pJzuS8sp
iuvS4LEKWytDfTaha/JZV9Lod+mw6j/wXJP6PhGmlIe8nLqvnj7TSiKHEJ+ciUQq6lKE4EInmFqM
VdVCy6DXMVoSbu3fEFlbkNEplVYHCleaG3d0THXE2i3Obp3y3uzp12hp6G5ibRj84JlNMte4eCt2
pgptcg6qVfghSII8SCgR1hrqJQkcvo9CYuhNCRR+2Jzp4kf6kPoElLXzvVBm30UlLkFcRmxrnnLK
J3dy7tBOU7oCpGXSrNKoUnjdEhZmr+7ruSzGsKu8FYyeq8o28iX7NnLX0rH2tqCCECZOAGKctYe4
xchiDNupHf5ReebWXD1V8Jq7g28QQUo7yUJ8c9z8kLgTgD86O61PGIYf5/9xdl7bcSNbmn6VXnWP
M3ABM6tPXwCJzKQVjSiJusGSRAreBHzg6eeDzpnpYoqLHHXdqWiCQEbs2OY3QQGs+YHE2SZRs53J
C+ScWD/aGv2wwMQ/qt97mmzzj169+Ew0UERzAyGmZYLB19Lar3y3jEbXKvqoAVsoAoDobRtW0HgI
Z76P/Ui3alV/KLPMPl+tJecx0JsyDpUoKju0mhzbotWqizWEmbgYoVWP041Y0xmVOfAWzzJJnJKK
IHMvu0binGLWXu1yBSJJdRMTxh9HMXCD5OzLNShWZ70kMpBWW01HaoLDr/lcF2l821W1/NKvlVZd
WsWkNNTlxBLNqYV0zcZYicPcd4sHfVJKhlM8mw5TJc+/yBMlbvlEDCvsKAP2cC5MN8rqafmU5Aqc
SwFizQjtKbbycBGJe2EiuOJwuPT2SsyKy73LvDqDy8ZkdBfPjl2SbLXaLu+0UYV+3zk/HbEK/0K0
Q/opxXiET3+cli/jyHRqVwxa99TYPm0tY7LdM6OxJzP0esu6WSxD1XT8ZHm5FHoPmLNI2492k5Bm
TknOxzwPmCeFjsSDPugssxrCemnjC1MiRBfOEEytXbakVRlOiUzvJ3SEJXjXDshL5mdjetGm4xzj
W+PMTUBfc7jvmkWs0dSndnOOtrx4Tt3MLnbZ0FKOO8acuEcFEazZ9ZkzzEFX+NrDWptdEwoahs3B
rNpx75hj5QWidqDR8h10xSqdSqCfqmYMVndaco6d32Y7tqf9nasv/pZqOeJR3dKO2IcTzyvM3uPh
SchhNK/cai37yPIH53lhSoJz6NqWVNIkpkFf5Fm+m/2cjluBM1DLtV3xLauFLdmToa3mj1EmbGM9
zzdhAjgAPROSTD2rOEvPk3xwWuRJkIEJJ3pinzvNBl6JG3zFQdNrjcDYj/YDIpHeT9dQAl8LY/DS
XT4tvXs5V/ZwW49O+ohYm1Pusknvi4DGbb+er3jtPeMFMJx5ZFw+zqN6+cPQC33m/s3oKYydN96b
7Zwlx0GHbHf0YmvmAOpL/bOazTmPChKzgkZobX1Z6nL6Nrp5o4VYnOgtTZjKpwlTzt1y3LhubSDa
1ZaBmOxJhqM3urdaJ5iSoBhtA4SNEbPj5o6by5K8iuDSdOYBFgturLVMLDdAgyj7WWIpkAawBNDl
rkGfPw0YG30f8z4tKKOKutwBmhoLypmcu4jtj//cMm8VT7qkk9yRlZU5fcVRXs9ubPNpYIRHT8id
TMYJvPJ5r8tJfNHbiSGB4+fTEFhZ4zZBTpypo27RxU/pONQTU7aNPNFcoO7OM2DN7C/+7qru508Q
T5IsTEig7rWl1QYSg0U7SgY0XgDnreNynkamswWiFYEVz3ja9qT4n2QlLazbl2l80upEXpcyS35U
RRN/XlSWfR3JlulVowL9IA3kmsO4TtYHhYc5z2drMFlL21OBhW5IEpol2ECX2iwLjCwxrzpFjQPZ
FNpmpBYjOUx4Lt91qhnulJfRbunbPi8opiXXYkcDetxpKTdEiLJ3+9FzsVgN7KRZbonX9BDyRZu/
tZrd/JTt3LTQlTK3C6fVLupgRbrvFkEv6z4e4+KMamD8KdbBuks5Qc9L2wDcK2mdNJT8Oq1bP7Uc
6EFSd+YgRkPXC3RqUHztbeU9SCrDKUhpN3wzjL5Jd6Ba3DySrUP6jd5xz2RFrN0NfRxVklsP+RQy
lKm7W0EJmp1b/go3IDcr67FLnfpmNM3pm1+0xXQpVenNjCZnVwS6dJL2MutSr44ov9HDXvy52WW9
9JuzgtHBU0ar/8LHC7I+R1TSvUWrbBOYY+zYhkh/eX1E/lJdr0s73cbFlH+HZT5foH0Xp6E9pNZD
NhS+Cuq6poE8Msq9cvu1SXBvcpAOBsBV9EE/1uJzVS1jTAR1CDmzcqYPyi/p/hu2VndHQnG7H+wq
1QLHjAnmC/cZIzK90fSwImbfrgbXNszmgd4kyDiBppNuNDRK86S+M5xuVOd0N+z7lWyZqd9E4Rwt
Bs5KQUILfqXjWC5nU0XPNCwzvWf7dBpt/KrCAi/IO1UbYeppfhmpwVqqsBtLdM9MQHYfys5C8Svx
/cK7thkh/ixxxH1oJAUvZ3HLpFNVeGdJXM05KZsu51tOA80h7HLG6z7J6w4tameuwtJHJzcsis56
EHbD9GLAK2Kbv2i1cSlTazhPaWTEwdxB1z2oLlllFGe1W1JSGwtDz3ltf8xqyR4A5TZyhx5fku/i
VOAk0HejTWLAHP1nPM/LpZLT+lQWxNQrvTFmTijc7+FAKjydi7Ux+6OSpXZ0lJ6MDIacMd5Xs+/X
h5785Zu/LNSyVrua+za2ZLWrbJnf4iOrfbDd1r7vmaVmwSgd9xbGcvUos1nLorpwRRv0msmvXBS+
5KEjpprScLZjWgGL4uroqBtFaBHIi106xBvWuB82V8laDV9JavPP6ehxMbqx1iacf485FtDf8Uhv
ZB3huFockKLIqbZcpbfIMOo1AhmFJFHwRfYjtibRB8MEQAtdsSUpmciYfRXAWW+WACi9+UB64tzZ
5eL24Vh6y3nStIYftK7QzspJDfbF7Mj5bBqrMTuWykwfqpVG0mWKzqPcJ0j0ZuT6EyWKbbXicaVw
SSNBo5vrIadhdRxcL/ZDxej/ATkgke9hnzViN5ZKpnuGuMktiKkSXxWD5lTbGP4B7Pz4KOTiXnWL
VjBkK0z9DHB/3jBh6jgIReUXlwbzrCEwpyK70UyDu70bpz6P6qGOvyXg/9pATh2BESdnOGFeudpV
oJNO3cdqMkgjy7oYImeK+89rWYOB7VqiRoDkYvcAcVH7kbMBfgwgG9KQmUX8xS7M/EM/kEGE6ywt
5uOIuhzGtaPHl2ZtPUaTk/S4Hk5VeV7Wo5bsDb3Xzj0CnxOhkGLXu35y4/pY9OVahQ7mCVXQZg4X
T98L49K2h9GNUCcg96IKhsJsulm69zszacK0k8bZSqOe+UIjx0POZEwEY7qQujrVNHs02eVQ0z9z
bC5qoi3ZRgK6zyf8KIbFfn7ldo1PeiRW86kCk/G9sRF+DQujNMgJBhQt/CQjaI8ox4eM33o38Ju4
+zBXa2bsOBmVi4qHwurP9kdlHxyj1BOKiHT9PFhi1sNCOY21GzR6PmQTxpiHbrPYn5sSTPdFiv2S
GXQATa6UpnwjlH5lfJjWrcwk+Ij0Aqxp8zHGGmQDlZjGnSCR7gNGaox1q7I4n7akJ0R0TLt3JUIi
CGXl5oeSaqe+jc1qfaoAPXhnjV2PD16WJTeO9PZZ0ur9cdGMtKPb3pn0BWxV2MANfP9q8NX8hZGF
1x7hSFUXFETySSsTIkO3mPxEUWnmzTqvvU9uOQ1gRSkHPrRcRThVeSu925gkgqaOa5eUnIWVRlvB
Pe2StvB2BNbEp3kzj/LYAPaie9SWiF8oPOHLy660UoKlPefXyo6XR8m1fWfx4WRguQbzZ+OlZL2b
Wt7lYPnNcuAZmw92nreksfkS0ym3+JqeYZ4VIEUM/Gst/ZJy1GWbB1hd2PBiqwlMIB/srTXH9PZp
7YuvzuKSQZhdnP0AG4Hc04DyZx64SHT4Vwx4afp5tU2DCn8boe8UO1QQvksNQhM4k+5DWieVHjQO
mmE4vztDEjW1HD7aPp5hFyODjT5SJfQ5ymEHdm7rrC2OIThjfwNNUrR7pVFjR/qcc9mYXZqsB5+m
+wP0aGtrGwsqFzUxcjoqulZjMPQFXLK0MxIwRolb2UGRex49II27g+vBSerIXmtEBUn6jHKfrQVQ
yEj3Rl+XgSVnJfaTNVTadUXvGWPbtiiH9rlNuy69XhJvxrugzwoSHnwsLUUUzczCjMpy0QCgTAmQ
zu56zBhPq9DpLTk+yFHK9UAC0yZakMcW2CZ/AbyJMJ2ZavfmsNgeavRmAUQqSCqHOBi50qjzOytx
5BQHOvKiJRKiSlofbcx362tZa4tOI4ZLxz72ugOtCltNkyy71jXts55Wc3WWL7N0t5+rsuYiRa9i
vHeMaSXV0rzVa54xGDVJbRj7scbQ+jAZgrHRxEyZv866cRRLYc5X0qaJzsSgneqfCFlPaxMyTqYQ
23etk8Q/Y3918Y+287686GvscT8XOK8MT57B3Xmte03shAvC88snxi2d/rGaHHKhMPadynhstFbo
zr4smREeY2OaGCr31uqtT9rSbIAe0rn0Ww10tjiwTMc0MdnsuBVXIuYEXyxb0znchpuY9MsKJIUR
yPc6u0fqqQGgQAeGiQoqDwVvB/JEP7riOIl11O4rYTZkGuPcCoYl8dQpIM6DLjlSAtyF992RluN+
Hx2vcIdDxpw0SQN7cfK2pwOV2dWX1uOWefIpXeNo8RYru1iyrBw+CCURxw7hvSH5nbpL7F4sHZSN
Q2ZNU3WpU6HbBw+HjTkqaZ2vt07L398EuseoAAl/HPyekixZyo9OqmvL11gtXBvMSpR/7NjfPJpj
FP6Btvg4nRnDxJWZ6iajFNprc3eutBFRZ6d3i+nYVzNeIkNdZjNX5djn1wCiUrlvZndszrtVX/No
EpVVfEXZI5bUub3XRXQ9bf3YATVZg7xWq7GzNFW5zDJotoRK2LX3peDE3KEJmC+XvRJUM6vO/RoN
y4AsAnrP6nFMlvS5W1ajO3MIAsVusYv4UUu6Rg8SbZofUNlMzP2i+8Vd1lTWGMCeLzFZ4vqzI1TM
iuZr0hexS61l+csxafmmkHtDxWcJx+VpFDIXOx2sszoAzDQeICDRYxL07P1g9OnDBZBqtBsmqUm5
K7x8/aqk29zBhzY+Ki/RXQqmPot6mWY1QwRyxCCV0G0DRijpVU3tfeOh3gGQ2e4rEcROnH4d+qQ3
wkl0wxRUbau+VOaqZhLZSdd3xmjKHwpR8i/zWCznGsl+CSymcc7GHsF7ijQn0izOBSaXxZmV5xLM
wLBeMgaayqhJJvui4fTMwWqOjG9aFWPQa2dzcVm6mGTOlA2UkVbbVsGUmi0eAQzGmczTBPpercby
sW1al/apW071TpbA23dryuT3LiciftS1rqcnjYYp5hDCTRVzDQsQQmk4gD5S3u7HTApA00UzdV/A
HXl3cVEZxT6pY9e9a3D+/iwxtASwYy/iyW+mQtGMEb3axUpUdSjmpYi6xF82bYfCRakZ0bAynBdc
cC/7wZiR6yhldTbpc3qcATM3VwIqU0ZJLbi+/a6ml4GcHPMaxCbp/cymnl5CWhdl2I5xntB77vHv
5eKvGXzK2LUDKdzuq0y4m6JFVeA5ckp3buPCx/l2XGN1pK2V2Lve66v0AjSVVuFsmFVllMXr+LAC
E+gjykj1vXKM9AdC9p4XzKlYLiqEn6a9kjL72g0zcGUvTfObobUzRpem14BbVOvAlGUwuwvqJcpX
ZPj9q43ekIRG5aRDCNKHOQzDVaa9w1TjfNBW+K4GGI72XFZTaWuBjNfhPk2pjAO8uBDPd8l0up29
qOVmyK2p5ZUsQg9SItAaJJ1bEvEMH8BVMvWEc99HWv1g0NL8zGAf5MNUIEodsi1pXOdr1l4kCylW
NEHdmQhumymhWDP5WEjL/qj7S1wGhH32jdmrwbzU2q7LAp1J0Jck6Z2SGq8H0t30Xe7tCUZeusdM
Nd2PequNocvwytiXht/fij5ZN+yfMK+apHNukNZB5rVqCOKBthaeitJMqZsMaO69lUlZXXS+06RR
bE95EkpAB0MUizjxmPWQZOy9jqn41kKgrT+JMWnpZRpC7g2zyqv92No+/R8KQJqwwzKFozLGrzV3
rx2WBjo4n6FY1OtO6mDf6LulbhLpqZ+hku5a/QWTFNV8MfLVy6LV1rxvbtN7VihlvUwRhxv1hLyq
K/zdl963z6TeDFfTgstViBISXXavqupzs9FoYacGldyeBMH8JMXUPRNDGW4Vmb41i+hs65Sfi+GF
XY4Z9EOed+sxB0pR0oPVGM0CDyoeurQTH40FYeILg/vudq0Mh3zgbZDmb7gy0OLIKnmoHunkdKei
R3U5qJGkij5sm3f7aknF2ZS/u8opFRaRX+SOUABHmc5H8+gECU+RIp1qrb2wbelBuyWfvmgMsE8F
mI5FWUmYoUb+zqP9hs/bFv0FB4WRSUdx+/rf4PdjYnATxchS27gMX6CT3Nw3WAwcKkb4f74UrsmA
dVGP4lY5JWyhwGOUqmjdsDXAFVheNhwSpxgPqSHrd7RKTlG1m17y5tL+yxQCJboThF46tzXHbvLC
OG/roIhxSyjcKjuoPHeCdlzfIzG8skE2wDCe1MibgQw8+egK1a4xEBIf/IAyz8p1Ws48Auk7L/C1
pwLRDKfVRP70tw0Cmb1yiyX3QyB8GM7OIMCt2Ch25SQY++adeAdO+creMPBxN0nkYUswqX+5N0wQ
4n0Pwz/0Hfk9s/Vil8xgzLOxeU8e5LX3hzQialUEdnbjCUoUipxspZb5IR2Q7h5AgHtVkva+8/5+
I+xt28KHp8eOcNBXOOXptqITVId8TNpAE78pWvMK1Iax6zzN+jBJbwrzMo3vpLMYn5gsjpEJRub+
j2MJHB8w3zZ3Joya7VX87cBR2rnQNHipfQd0Psx8oCqgtCzrT71KDMhd25b06Nzh/mydLGTmKUxu
DE9h6bqTHWAxAJ5s1lvz8zq378l2/r5VLEQgmWkBvSVO+icHTkuNntEJJbyWFst35icMNxWaCF8g
2mXveUyfEja2J9u4uo61yc7zhC9fYZ73RsyYg4aXa3hXrVt/k0yp92Q1P+h+VSH8CntXJNP8DpXn
9wDNuptCB+dvgzSfrOssXqeR0HMexCT2LXZdoRxtd1/5bbvTEkeFulEZ+7f3y6sPi2MxewawMQSc
lw8LmGSxZcFcaaCZAZcdqDsYP7VfMBwMBruQkWlIkKSI+//x8edxNyORjV/rwgB6uXJtSwyCqsUP
Y2utPpVaVd8pq6SVOi9z9eHtp/w9AEDhRfF4u/+4j06FYzKrz9tJ+qxVJ95Bn5U8GCtzhLdXeW2X
CipaqEWcf+NUfYCyPKaN6hJAF9HBGG6YW411daHAx79zA722V4QJ8wsyqbvNgl6+vLXwe+miwBT6
oLWul0HF1zbYn0cDPQY9Wms7ngOSgFxEbz/iay8S/Ttc0HBUhEa7vYK/hRct1+l/jlS262xWX0sz
EdWu9Adr3r29zilVdjuDECtdCJ0C7THr5G7oNQPvA+X4UAmgCiIBy4nLB2PHRAL6JAAGzGdG8dQB
gryeLe9PrSq35QnjwmVyiS7qqfX7OJmMZxkuhzEi2aGNWHuQmy6Gc3OOtqE+vKfA99rOQbNx02K1
6Nuf6mumiHDkChpr6I36tMcD5jbGNGiHP5r3ziX13konLxYF0TVTkhebOI2IysrA8CEv4l0lW/vs
7c/w1aU2j1YT2Qrkxk4OOO2sOOli2w9tLbO/I1SBE7qVtZ/aLH3Po/z31GWz1v7vpU4uIxIMZ2TQ
5IdT6iNWbeInmtA/i/D4FgAy8ZZ8+9FOo6YpSFw2RQf9l8KzOFmP4gYxt7EYo1mbjQPsowVolvL3
xeYdYFnLtHcTWjiWKvt3ItnpS/21MsJAcAq3W/eUu5ibI5xG0xwjry+8n1XT+GcF01+E8Y3mnTP4
2lIoJurEZtQGhX0SYxyE90s16COk2cn7CaTeDqFFfBymTnuvTDj9/Langi626QNvbgyn560sx87M
ElCsmrVcMXExPnXV3AUMJ5y70ivfY8WdRk+W28i5KMWAWUTw8uTJjGHE+MTzp2jRMjCSjncQv0gT
cCgYmjYNfwfTu3c+udOQti1KOCEvs7dCzz9JQjMxycFtQGZ6DDk3x5ziOCFF8tDBFd6TcYiIJk9z
no7S+5aqZb7/4y1LSsOnSHlk8cwnB39KGKJ1qhqiSnXDYSj2TXNnVcl4U6WeiBi1NkBGmvce+pU9
BDPfR9rMR/cQ1tTL+2IaSeZZZIiKLmdO45jaGpKhOj+TLgNL8PYjvvaxbmx829sEcNlMLxeTI8AQ
crMBopSVhX7lzNdNl/Y3saHS/SABm2lto7/zsRqv7F0oU8i0Ij+IucepUnmZuYmeFO0AEr0zr03a
tkxdPGf4Xg6Nf5TTPH9007U4z4fevKXCKz/TFLYiCWNX4n/DqCz2q4zOFHSNKG5iKzAwF38vg371
rwShtgkIgjE93fILRTqu0jmgZB2Cnhy8NWCXiGNXav2xc0T54+3P4rXd7kJ1gZAOdkE/ze4ge9aV
5cxjZIGK1sAgamUcWSCaAMss9QVeqtkO9lJ8UWRlf4zRvJj2b/8Fv1Qf/s5a2w4cuZGD0z2iyEAo
Xm6HjianuTkYRUXrVBe03aq9i//50U2yYtf2ag2bfhBXvb62kSgbYNx8wpEcx4JRCgCnt/+c1zYn
VjMeeTZiEfapFA8A/iRuTEbM65xWF5Ua1O2kQ67QUvG9aBOXGdMi39mbr62J5AO5LyKx3FYn19Rc
6vqqzckQwQzKQ1uZ0zaKGtzbXHlTETC8o5tQxbb7zs3x6rqYBWxKlcASTh3RDKbga0qbDfNyy2F+
MNSbcOyIDynTlBTarKan+7yQ9jsf+avrIm64RTmI3KefeDOkSzaKeoh0s7SObl44DrDiIb+IYX3v
pkYZDEUgk70Td7bXeLrROFpcYQhiI+C4nYW/JcUz8N7RtGB6IJg5PWTZ0u/M0REPb2+gV04Uxj7Q
xjnA6EWe6giAJS3F4K995HRNHvmoDp1BCwBE0Sc/oS1PYW8uZkhqYKHnP1pnb6/+yquFralj4Gkb
oPZO8w7yBNUVRspWKnPnIndAzXt4Mh3IUPtoqE30A2T/nmDOK0GLRemmkBVsLPaT/ctNhtKsz501
jsyQUU7hdlY01Qs3zkJXzNOfn1GkjsztksZ1WT+9I71+E1x2vCGyS6Vd9E7f3aYge5u9DjcyC/Vy
SPbKd9XNn79bKn9SOl6siRXzy/0zwJgQoOmHSBvX4aAaozoOotUjWLbejQleHYJgp27/B4vatDdM
pFG23Pnlom3VZ3opuJmdIm0uFpu+d+cJ7UfStstBr81rjHVV8c5JeSUdIA1gC5u8RxMF/peLqjh3
ndKOh6iJq54mtzXeD3hsltwPHRTUt5/wlSQdYwvY1OxaFjst+qcBBOE4zSRcCm6xBX3sXMyrda8x
xwwG2NuhhUb3fijW7svbK/9mPsrVwyAUB9lNOGuzvH35nHq9csUrHzwRnQLmE0peS4aQPyFgqH3a
WtijWm0nfnht3MJdB6MMmEMz9fMS4+8HpjEAEs25TnegmuALvP3XvXaquJc5WDQpKSJOPgQxzbpG
5OZe9ACreXilQx5KnCsm43oQJ9OfKvv9ehn0runAkpPhlfHyZajUM1wpKVnSkZ61GFAvMGlOHjJz
MP/8Atj0gcGNik29+NQMh1mR1afwwaIYjPmBlPdTzSk/EGCoXfxOfPDNqoj+/HViiIvuHRL6+O+c
HCQobY0DiHuMRNXQKzDq8cOc1SryY4AlNl5vd2+v91okRmPP8y2SOQ8XqJev06t1fDdVPUWTHevH
JR0NOPT98AD70UB7uoqvnaYp3usbvLZpEDLFxwXJy0018eWqU5b6cwKnIKpHYYWOL0GWlZm2Axio
bZIE1juf5CuRwgIhbFt8npiBnK7XekRgxs5zJFRSXLUi6z53pq0O9NOKx7df6CuPRqccKTiej5av
s339b9e3WOl1rms+M4YEful60oVG7EBA1EbA30jFr++kZa8saMOy5hJn1rdp+71csG5sGCiQJaJC
JvG+dubnys7MI1ZpLepHTfvOBn3lVSKnia4vE140JU7LIgbpI3NffY56glYEsq84gGuwQZc774mH
/1J1O0mFtjwIBzRkvugmnwQ+JwU65mTLEg15qo7CQrVAZtp4m4+5sXPmoaf81OubbOz1876FXyN6
f/2gz2PyNUMJ+zusbhuFA6s7Tpshi2uJ+D6Ju/Hao+g7Zz/kxxoSyzFJiuE9ebLXCgZ4ChSpNB3F
7yZXq2FhoQn+LRJd3wARiiFiCXMRF1jU1Z8bkBxksWpJvvjcx2eNzNAdASqkPQ9Wk0EKQRCg3729
N1+5w5gGMCYzyHVcBlgvt4quNQijdmwVwxk0wEaVt6kvTaiygOhqDbs4rprfQ65srHcKuNdWpjdP
I5tZBEpFp2FGjPjBp8kS5br7hOGETcK+DtcwykVkDGb52emnLJh7f3wn03xluzICYa5EycZ2Nc2X
j5zA/qqH1lgiRNFT4GVOEeARaEVCTu/ZcL8SSlHZ3tahF46+yckzWkOZWFyHC5oN8QbOt+fqAFJn
YYa7AG5Ua3d0pTm984CvHP8t0mBBQWKgm6c9dGWIsSsaiO2tQuFEBxELVhu5juM6LzURAGmPNnx7
G/32TtnNJJhim03QzjutUBj9N8bijYrTl/XXvZHWB7Ox5wNQyj+dC5osxYZFoYIsxvvNj67Ny8nJ
XXQwNtDlOdy7LCgmD5wRHe13EpnXngqlKYtP0EO05vS2r41W5Z6jqQgqMB36qrPHUABaSYEpzWX0
9ivcrvEXkQ0RQRqTqKTTYAV4e3ISPWgyIGGRTciAS1+DwGbUv64NAixvr/PKQxF7KHhM3h//+S+3
v5EgepBIS0XlhA6CDecL/gs+v4nfyG9vL/Xb9t90ER1SYyI2pccvbcu/XXxO4SNBsDXMoa3K4zD2
bdTDrtwNo6b2tL7VZ90o5/3bi772fLTnrE1Olkrg1AwrRSMPsqoB6Aj4GroZZnZXK3p27gA49n+y
lIUFwfZw5EovX6UD780AtbjhmwZcakUPagn9OSDxvvuvedz/+rH87+S5ufnXRuj/6z/594+mVUh8
pcPJP//rKvvRNX3zc/jP7cf+37e9/KH/+tA+1/dD9/w8XH1rT7/zxQ/y+/+9/u7b8O3FP6BAwAu6
HZ87dffcw9z5tQh/6fad/79f/I/nX78FsfXnf/71oxnrYfttSdbUf/37S2dP//yLeu1vb337/f/+
4vW3ip+7b79lv3//87d++Odf9j+2KSj1D3kAKTkx4a//mJ+3r6Ba8g/awZve48YNpClJ6K2bbkj5
KesfiHnZSH4w5jBo1POlvhm3L5nuP4guhBWXKbm+dQT++r8P/uIj+u+P7D8QD7ppsnro//nXLzO0
/z7SYlPzIirq5O0kD+zFkyM9QwxJUglfQpRT1QV1Ah3p6GqI44cjeMDDmhSQQfxZGQAnJ20ZdwvU
GJxzCwCgES5MABrzpeL/mDCtO7oGVQK7rMrA6mYidTHegWqB7RuCi+3Or1DffKcWMHj2F3GJh8Al
jzYnNc9WzOmnGQJ3CLj3cvo5CsObblkU6ZLenwd9twx+PwewXg0a0kqtkaFZ62WcifXgzab9HPtm
mTzGNXaBB6cD6IsMH1JfnxEcAVrcm3WV7gq1FnSmLWv8NtIBGwM4LE4RdoD0HKQg3G4JaUuNzt7I
VrO7b7XYR/2gtJobzUXH6bBUmTNF42KL/rBOcRkHyyohO5uOREKtXiunQiRSc0WUQ4HZZdXqyTAz
WgkhKPW9MEU0DAkEmXdwC/UcHbE1j1HykHGrPaSOkkhPVFncHQZPAIRHFQ9ipmPm8howuHz0oM0b
F8Oi/EMMqbEPnbn2UZcYygYyM+itFF0s5D+irHfNctdCzjMjfsllDLkZ+kA9qzswLRXUB/xbHzWz
QShz6SeA6qtMmmKfCyr8c6Y1MwEbDvHHDEhpBBkdYDcUC2UFjdfxHjutoJrvh0UuX/lpDapZu0zz
x9RvHO3WlzCW910sdJpMaaPf5ZU0xBXU1YpAPPT466ElgbQYWiTyEdCoOYYaINN4wzd3T1xIsXuf
1rUFPUrA3z1uY2RGkiApHgUiGuU+9RTg1xYxhPVmtAxZ7D2pFXMgpAG2HXKQj4LKYKR0SKZhRN3P
da8THY2pO3eVU4YyEIoduyE328dmlClDxzk2b2eQeA3CEelw3g7rmkT2BIuMFpnqcD6jkyCvIVS2
yLLMyE0ge+3LKiLj0uVZ6XCZQiipUKI20dgIKr30vow9GJXdRGVb7iwy0M9pjQ9LgNdZYUcCAm5/
xggB4uCU15V8nLMq/9m0aZkETW0nqESKbrlxh3TNw3FqNOggZm1/M5gMO+c0iOZ4H6MZ54WDpzIV
9f2YwwfmTKWRjlhG+tCKYv5uNvkIxc+ETwUxGiz+LividghFHI/mh7UDXXmeIIsS79Go7JURwLXk
3FPndBVCFzwYb3danfiiWSQBRNqzZ+xr319uah/Y606686TdlzYT1TNPMzhsg+FB/0NtkV8KXrZM
d0a3LDeLqRfKprG7HcUBQ6sshcQ88StaNDOWrwuCU/Yx1dSa50EDC7CBgWk1afVkF8hTzsHgjwvD
Wq3ImgaM86bW82lJ6VfYu8wBbr9b/aV9ZJQ8wMIqqine/2u7okMViy+jMbJupRWEhn9tOgxWK3/v
tZM+7cwe0gryHLPF6XDKYgjzHrguyhMIGmWaZNNPifiCahU4+xqOlBkkCk4KYn79Le/EyoIsVfaj
NsTFpUDp6wPCAIzEyjy1v8NatvG4iJsnVMv14/+h7jy640jSK/qLopXebLOyLAreY5OHIMj0LiL9
r9dN9oxEokdNzU46ZxYzzWmiUFUZ8Zn37jMoii4SGsHtoAwb1T7ICKdquoK0CGM4xGX1PaZkR79k
sAt3RJlfuQWou42Va/jvMsC0M+i3zgR2qdnjtsoi7RkSdM/Rj00oW7L5dcI4clW7WvVIcFq+Xgdx
/cYKxb8oMHXjcBCrxZClv7Hpq4hcgLounrSo8Y+tPaKY75naBQRiZjfm2GHKpTY1D/E6E0Nd6yaP
JHfde+itdD4prG0biwVJd+sZIw5un7/BCWTsZgbvj3JnfsTKuXVswRtdFz6a/QhU0CbH32cEs92S
F6+7811eSwE9cR7sG0cv6zOwXj4DU/QPPZCGjYqUfZrdKQMO4uGpbboRVpUtiX1pUNLxHnrz9VL1
7Tke63zL8mrmOO4e8dZgaTPm71o2ymc8Q2hFFjtiicSCqxLYjleve57d452Mj13byzO/PTgJr+9f
MWQXjE3S6Jj7WKiboocWlfPVHbqGBtklD/uE/9yCGJUAfxCTp5NQ5zfmBnUvT26mD+24XfIEPJRd
JN97AMH3nNgrKBV/UhXg9Wn3ZFXm/AO3TK5Hv/Xz7Qhbb2fHCvxSYTkLRjnuBANdRpmdF9+KE3DL
qv8Kc5ll1OKmONR8fFxf6sU3D3pZGW99KeGZWcJFjpoKR9tGkTbft2NLdEYatwJylOHj55u7ztv4
4IGwhjjO1VIU+VFTJcIyw+zP5ZjDr1ZWfELY3x6Kyl3emNd1aMEAWuzapHEwlGlZ/c7VmGGJwFV9
yOqsO5Q1wsmYfSkSdNx7xomMads9FCXuh2CApQNRosuHD4El85uTDN8jbZGXyFnjsKOaepxx7716
Wu6+CYzwKTENzXtXjWCxsjmNNlKLvHKNMtPDlO8FPwqoxgVmxMy/0IqhvbOsGZiP7k1pKAHkfJu1
Tn33MtXecMK3beDx7F2Rcdh91fXOve+ToQ/lqANgqqPFPfcVJO1QFkaBbtjwbhtjdiHyzO1tJpz0
jgOTqBqAvc+5PtoXtL06p00TXXpFvnxlC6s/91RcOwP79C2+afhhc+ezryQTsnSaeHjtsI5zfri+
VFelkSwPS7lK2fFpruWYks1wyBFY+q81RSW2xEJkyTbL9QpyRCo9YuuzYb5MsL695vnCw24sgw/i
g7j7rWDYKjd+3BffvQ6nU5CNjXryJAiJgOPAKzZpuoDaMSL8JPQTxq5KSqKXjc7iMs5GvkRB5VSm
uxvTbJp23Ab5c+50g7MuGIYLy64GN2w0v9hjQMYE27qDXW3qtu7g0tWeOnRdaX8rgaKcoGlDUqTx
nRwsE06xoGF39WRDujkhhghaepwXE5+B9zj4+rwazPoSSAroMI65GOrGi9HyojdQMHBilfaEjzQy
LNxWQg2J2lIE5SGIxPWe0avGD+uoEt8MBMPaDkpSSnZLMfvDxhZGG4J76XbjFMUL1vQBQLacgS8F
uiBgMtB6Axsp7p/+3Nh1n8KfkqoPVWs44m50U52QncHH4uFxbwLawXCsv9VYTd5608VI0/t4B8vZ
spq9nVIKcQdogxZU49AmW7kMTX/jUCmlZx2yW87zPxvdKbZ7f+KT6Mz8DPpMvaRQH2+5kb3hhCur
HoKIqgNuR5Fyc82yaT76ubOLvVazCdvnk9UTsDEx/kG7qJsHMxvLeA9DRAushBgQvC2eBb1vtB0R
KFOjarWizNFvi9aCfpL6A/Ch0S0BQyZ6s+/N3L8AWON7W4MCT4G8G7XDvPYdHCapczFH2Ck3uFOz
gxnF2Z3RT9yrVmPZ3ymOrpwy01veQ6N1T7pJBErgOgtGKjDuMGY58EW5E9GUXYx5bV6UymusvdaT
6LMp8OFhTSsnvv9CW1f6vhgxCSXUGa9uA6wFuP3YXuXcofZmmOpbK0owvGm95ifAEDSKjmmAbUR4
AKUYmVLWbG48LK1cw7RucEAVxTqUweSLrOLuHr4F1/KCKfFS6r3zLdZdhRUYy9pK+063U+aIq7wo
mzdfj326I1ZKfBpt7+gBiABwTXTi0EvyueqhaNBpwxdcUmcGHMJG51BVNQTLcUgJnrPLscp3pba0
7d5YnaRBv9jijO3Wa8Olt4V+ovHpnE1j9umTP8AW28Q+FsixlHGY2hYOrzFJvafWxHnLi+bs2XSO
D+RxSMyT0eAZRySE/XJDqg8vMzFr48lrsursw3Acgtns7BxwQOaenWHt72Kttx7NLq9fraIZ9jmG
/DcrBUoY6EU9fRid3t56bZ3P/MZJZB174cBGNUw1HrVCA0Zr9732FqkY9fr4ownAizoZ5znPn7LY
9KKtRNO+7PD51t4BXiA2cUtYiaBViUAFjHr0HZd+eqGl2nTk/veOkGK7s68qDF2tIDs9LBOkNWHv
Ax1aqz+1SRbDXJ4TXS5PvT73FpPkfrl3B7hX28QvzYvCztMPQglAj7TT5N2MHt+woCosfaOthwVI
U+xerH7QCRFuf0/5PQSCxx9LLKjNJlobwgR6XMAbn1+yyqnhFQu5bVw3OSZN8sFyG3rgkk5HHrqR
mbkHiQxQ20p36oRzSFLSUARQtFsLYOs3ydDrez/Y4q70U/nmT4l/H88R9mvu19BwRSk20KWZ+Gmy
cm8cHt9v0TiBZWtoWV4Q9zFFrZMlMRHQjkW7b+XsvuqyNofQURom5bX/8kYdeoxTe+18zVQogbZF
9jSu4spis1UjPpwGgRKoMocDFr3qNBOEtOeyHIOZnhIRn9shXYfkHDjadKNReUB0kM+p68aPujCc
C0OykEuRdByWcjpQvc3XlmiNF7sZwZmV7Zhc6LVaSOGwYrl3ZqO6MYQpZcC3PY/3kzX1R1g5apfM
+vA4Fbq7d4G2PLUayHXI79eqM3qA2Mr0z0vhftSwL4GbRYnGI4rv4wKeWHbohoVnBOYeDHg/NbxT
Wk/GkdvnWwK1+wMR2nCYE93cYhwmEtmvhXPWMleaIao+zIydnUF6gN+U3HFKFpel15fbEWQSRwSQ
DehskV/FiMl8fzdi9n+pUzitPZQYVtw6pa1mepuSxg+d8SBvoKxU28Qch8txKb4haPF3EErEUTpm
cWFlwmDx48AyJnZy2xKY/M0DlrBNXdVe+4VyFiq8Wtq7TJYDqSZ51REpqtRtFUX53m2Af0oRxwWr
LgTwoncTN6ALgZQvuxb6SuEv5g6rAfU1Uv0E8mGdnbQuGm4NVX3BETCdKC86oAuOPKMQ0AC0eda1
UariCVb10G4xaaTczVz0z2M2zfvEjkB16UbXkbHow6Uyi5TvEt/PI5zI1DxAg/XfrSqt7yqlgRNv
TGKCGjyY3QUxkZEAYNdq/rYzsuF7IVsaF52qhnPSz5NANmm+H4Uzv7ujVVyrpmn6kw2D5ka5goco
MRaOe7Fk8kObEknBnHcLxWxnPsuOntCSYKuRy7jTe5RXpJ5nVB08vXPM0r8UNCh8jRdqcmnFWjCi
nronIEocKcZVhnudICWziVf+M23TtjFhCm/hmA27NjJglbX6RUWy0Kas9G5nt2Pm7CYh3rRJc/cG
4WUQ7LPpIiHY9TjRfwRA6potNQp3K9mX0EVzPToCyqU30LtqPiCF1R+nbnVncy7Y+dbpeM2To7Pr
8ipI3MCeJsZRPkzlqW7f7LhaaWm5qh/mKXoA9wQ8dnJcCW5X8OC4udVnD7KC0Bu4fq+RWOxkI07X
QUTXs42Bb5CDj0agkFvEKuN+xhm97KZ4tBy6FW0OW7ZRd9SDy04fTaMNXN2W77ldyS99HksmZu3w
dRo7smR6c9kSH1jsYcdYeypP4QWeP1qnaSDfQ5WDuOICbN97XeQ3iR23GxkNNS0YTopLg9a/3osV
zDIWxXisaZJuywEZuQujJHTjuXhf0q6ZsXXl/lFHQZibAEB0GSUH3So5KFDcHdyaGcpIsd5vKqf3
vslRm9WGHYBnh50799QAjkD9O2nggFe22QvMp/lQ94bqbtB3EQKRdG9cx+V9Bsxx6+VlcVPOyRFN
ZAzIs+dB9/BUfrNGZ7RPS9Yt2il2PTVu23ISbwvs8Rev7K4aOF7bmvntZjLd9IUYMO1OSpjr9pID
M1Fa+urnqjmIuGde6Ir7eo3myhiVzQdqZn9mjCGotumTa1y6Tnke+iU/0k5We1NGzpso4dnksZlc
ElEXdpiVsrBzomEKksWujsx6unBUBJ73ANfuVMZNRM1j8yiYd7rb9yeGfvEm4ZraSSGsy8jq5nOd
uiLZGksHvc1XJvGai6fPlAB2n15p0tdfo57KblS1jLZ9LuoLvPYTs7mmeoNbQw1XzN/1coJ9D877
CQ1iT2EVpSHpnRnZ4Im8zOPFuTJcIMKC6r8aqg+39rQHWymeIAJjq+vCHyEXT+qJNCfs+aTudE+K
rORTW3ndK+oPQJ02DAbjJqOOmN4qe8WaYsrRirCL+qwP6Yccxl0AAfUFX7vF78ior2pviBNhmOoW
3Dywxlr14JYOFaCJNHvBTsckiNQVrQVKMzC4bMEnJuBRa00EKeCYx7m1+rAdEgD4cQISQcDsYkKM
m+NmtsbygRtXDjunwmANIKuGlVMXMeOBgWakDPVGts1F19VREtYJRRXG+Rw3tz3pU3OmMvEBMXSS
Y2ayXJouPlP4iGUC7f03G7Z/NTH/keKB9ILthvNpLdTWmKNwcX1jPzWfvLLX7MO8WAlZAeQ9bKy6
j2oG+nK+cnPRvPy0HPnHDuLnncO6vftl5YACGJUFO8Q15wr14q8rKc8ZVKvXyxePPLzL1Df7fQwI
M1wYuobACftDjd3+TkQ5oThZL7TfLN/+uvLArmnyChDVcHHh4Pr15yeunYjJYZK8aHqSbEutchkg
+mk6f41YNQ4PDas0AFiaz0cAO0d7h31uqZ10mW5uR9kzn6HmxxEIw3LKjxGrwuICfUkEBTIxShGS
q9pONzWEdgDREN7FbzSan7R1LDyoO7CjsFVaY+Bhrv76K4iEsKNZtyAT6RGhpolMmIPj1zCItBiY
zm1BqOoFpRLsXjohj2VMXABJwtA/jU+WystyT/oZ/BUw4VT1ohVO8RtF5796kdhUyW7xWU7rvM5f
X6Rpcti6EaEHTkN+xj4yhVNflPCU9i4X9y3xCOk3P+/Y1aCq4E3+sUViL0kjZ7Sgz6CXolIPJlcm
M+NDe/F/8xCsW7xfvomEI+NdIpYM6iQWTO+TbI3BdtJEbQ5xti/84e7Ph04ZYKn2YIQaBz+htNXO
SZnXh24tZ+cYT2oprvwqmSZYgPMK9VGEJ6iwaCu+Lmoy+aZE7aTPF2XammMcdGPneL+xPpq/bpCx
AyKyZvDFU2RgLAAQ9Ot722Q2kKykJTzeKvj2mvlceG9FTA7LVsw82F/Kls87HAXwrcvYMGBjc1wm
2RWqrjq5sF0ztg9F0UTssYyErARWYCoOCZ8AumJLYB6EorANYhKQ4EbtZuPJtiPcKr4sHKgf4Det
XUvdPIXAJiCEu3i798Kry5q/sBTf6ZiyO7wRzFrTlp3JZlo88YUwPm+8HVXiPPggcdG8dl3zO5fB
DxTAzweMp1suDwACeNfnv9mfHvCFxQQENKZfAx9TciVSj9am79Il2sAuquttZdeWeQk5hIZKpqkx
Xyy+E+cnG83vfGHRtF0z/Vfp3q9Y0W7gPlrNgUM0zy40Z4bnWqIqgObEJ6PCNu9Z3RBbxb9qTF6d
UiFVmg9STPaZ9wXfRb4cmbpkLwz4tfnh3zlMIUsgXeAYQSSId4xj6dNXOBlJFoBdhPLDG6u1giYi
J52KY6mVzclJARaA28Q23VmdsZ2FD8vm71/ADzf9f7/bvALeZBTUGH8QgJL0vl41PykolmSy5yoD
qbwkqap3Dhh8isjFY6bw50qHt9m1jn5kJS+pqLspIF5vPVn12PhqJ3ZTbQq0jVYIgiuKYMEyq9yV
5ggwJeMSpPuMoiNMpqjdoq+19nafF03Y0uyCGbdhZgM7MiJUdBaDyv1vfrlf7ypYBhoSZoRfOrIX
aBCfPbh2QmxP5HQfdCbEFhbQqjZGj10kYELgX9JF9gSm4KQ9RW6efIFayTjRJdcn2mLOIgJgBKai
B7Xm+Nczk9FwAI9xb0yYldkp6fY9BMLswukrzhQtsisybiqjIrReG/XLdIIZwkiYsbk3m6CNmqrq
G2Z5NgpCv5F3FnTK36mkfkhnf/44+Y2RKjj4qvnt7b8oo4ktcgu7Lj46CMAcLGw96CFqtc7OUCVU
G4/R07DjO1Zfwsab0j0BaVpGTU5b07VmMm3//iP4tNxfPwLSem0sCaz3EQS5n8qFEh4RRcS8HqRc
58e6b8Q9AOoKt1AP2iicTGd+HNpBZ5PbFVG6He3Zi84A6NKUaVOnejJIiDQAFW373yvQgR34HI04
KjM39V3f5OV3mdqsKu2mLS/7oWqLew3EOv3VuuDkoGlejUbZDzZoIdAAmsb07sc/FYPdMKzXBuFu
5nhIASaS4lHsVCT4itRdGwfaoGjfbFXnyL6bkmJxLnXVbEbW2PEmwgKW7st6Unyjh4ppXUFRnvBX
ItnZlJwi3Ytf1fxlxY8NpFFaZnyoXEiMiGr1ncfan0bShl28rT06WtacUY2WLyvaOqzcEjxQBe6W
Vbsw8vOM6OhR+TMTYbum9wFACLIpGEr/stAah2wzQy/8LYxByle7KBy2Zby7IgBfxLrpxwf7b8mF
HuqS/3xWAP2iHPofFUX/F3VC6z38H/+U4/xFJ3RXl1+qFIHan6KjH8qi9d/4Uylk+H+4yIWBGRhY
bHRAKv9UChnaHzhFMHF4nmWsuiAO+X8KhTz+CJ6Ri8UNdymioP8SCqEh4hLET/MDp+R6KDv/+cr+
F0Ih+0eK888HA6pwA2QtCnH8V2tE7a/nvFcL5iqMHzcNa5D2gsyFvg6bBjzDwRHCWW4GMrVmhgxq
icu7Jh3q4qqY2BCCS8XkOML17Otc/0jyHM4aTyr5qZ0+QE9BmFmy02HnQsMaZ0kUFpJgMr7Ryva/
MP6DAuIUsd5eu8Q16eeZwDJx6DLwoyQs0l4lD8R69+KyLnsLBptZFnV9tmHaS2JlXP0wZE3sqGCo
a909GmOi7rS2ni9qr69uGZyr5Zj2OYRXyWwmnMrGxuIUA+BwI9USVBK7E4kTbYUL6d3uFrJegs6s
xujMoc94IUxMfdIeNcgd0VXraXOzRyFQOYxCZmXAUIvYmXuusgnf0ZLq1UrKyMGsPgzTofL4MgRd
5uMMnRkRd5ulZ7oeLlMrARyKhYlRpVdMlz3hgeLFzxuLHSmSdRNiPRvjy4Lx4WUJ3fqe/fIy7GSr
xrNWjLUR5CyX+4BfIX3rsFbdwTkF+IP6ddKRzlTmDkSi423LUUiLpBe62BCwnk6okxkPfcpMVx+K
S0Ivx5cmc0hqAG3rplsaWpTedi9QEsR9b31LMXI+5YkXxpFP6qlMFbs5FTu3xSRrYrVLWHiyg8iJ
Dl6PPyqyn7K9iJhts5KZw8JS6guyKHCENWhUmh7rnHTW8jx7WoBrhtkDAU0nCzAO2/yhlRckGFpG
mBpL9AgmOTs2WCUuDd3vb10CbnbOoD14raM9o0Yq32OTvCufmmgzlGbxVbMrKkPA8SUpTHnmX7tQ
Vqcgmse8YxPY2xdIrLK3Qkm+PS7grmnTlAugRTlOHuqqpif0Ql/chz5hWkQ8j03gW1RpvN3SnQwk
EUV9Xw51om2lP7DS85F9BIB+K94tvrmXC22XHrDihjrMNHWx0KRovSAr0KAgtg0GAptYxfN2aYn0
AnZHUDAlaN4dpN1zchdkU9xNOJZ6Nrpe/dx37UKqUpovj9ZYSMIqkH3ZFHykH9E8OdVVnWKrCjTE
z8vOSwb5ULVp+uGBR+w2oF2HZ1ZECeDxxpwfeuVwIyTMl/QANUEnDnPa2SVp2jL+IKgxeZT88sgt
osmo9xHWG8A449x8b1npeGEZyey2Ej4KtLhR4rat7MzdZpOFgskD2Ie5CoT260iXClQxq9cVtaj1
i7IjF2FVH6YfOISZQ3WIaozAT03nVs/y+BFklwWz38miPZBl74s9FL4fSqW8p7SrFGmKc5rcaR70
zq0m2uy6iN1IBoOU1TsA+hgBUM+fwfh2J95xdxjPMcrIh7TI6jvZu4R9W64yjnnF1HxjD5Z6FmzQ
u7OLpf4w1BY0RL2K/EvwjOi9Ctr/KdRAaWlb2EFDvrHoCa49gTpjl3U5AxtjJmfmZLTWhHi/F+qj
GcX4rTYJ5DpW4PXjm7XeYL6mk8y09TvOt/clIvtjo2yjeot5DVCeHWaqZ0EYS7SZZiExf5pl/tWD
rTntpN40zqZPhfsIZLB0Mb5SGgTZUMsSTLqeP+oow6Owg9j0PPnmoJMxk3lfZTVXN0TeYeUobGJj
thA+zHpX9klUbYTeCn54ZK10qaJ5cLshSQLqIY1AvchIvhvuVLWEjzb1ixPHnTp13tCx2TCn6FwR
uuDtGltfSMB0IkWq5IzveNdhsGTXqczWo4Ac5yhwQD09mgac4IA9e0netz6UVwmBM/4usQcDO3xm
wLcmye+mbVwSeMy0iG4jFheS2A4meS3l1YtjdMQ2aZbvxwd+6IqA1Sz6BTSQxkyRY1ldOJj+nG5b
A1FYaLVR8aXURpN03JFzL2x5uK1NQ1WI02akydg4WmOv+dutunVwu9BFRrUjQ4iEXFVWplluoJPu
eWqsmrhDHuvlK9mY3mNt9N23pfSWS4Co5AJAAwVdmw0Wq9EaiumGN5zXjmt4iUNZxvm9wtyLesSw
kLws6NAxaObNfA+f1c72oy1gjQJ6px3ISONLNgLtmx0YxNuUO7P22GHniV898akNcsNKKPogsorT
qLCXIUaeymG7cXmVpBpU8qJPPVQS5bTMJZW0lyX7RuXaXQwNkSF3aUows5nVH+fRNerQQU51t6Cd
leSPZorRKCuk54J8y2uooSPMU4z07GY8JQlxmurl2lKjr4WeGY9cuvpITEEcj6fUzVgO9rPS2VlM
M0P5eSm7W+oFo0FHZrkvQC3NV5w9MYHjiHXZgo+e9AMPudIzcH39ji0u2dSGSvm6ukPjHkbshew5
M9tsQ81AfrRLmF61m9EXFtrRytS+gJhEY6askbBCryqdm2rGEsISv7XUmTQ8lksmAPUbgbYXZzHg
QeLgYkM99VZi3CLT8MSOW01LWYCn+iNXV810YOgN7j05LNs0YeW9Ja+XSDgiPnuNZKu6IVkklsTX
Ieju+T+CoHhZvIFVYeNY4sov2UcGY+nxrYE0NM4ho2fvO/OwGkZvWy8QIpa+I5JbINHi74hI2sE7
8xpbSXrT9OT+bIuxMXi+kkU/lRMplBsWxm4UwjVN7zHeJxFfeT6RrUURIUMDmPgF0YWr1kr5UCGT
mUMz6EnOeV/sKbtqJyZDgVW3Fmsli08xZPPf3eoVEYRk2OsDAWIKMTIuudZCxbs6Al2SYevAywxk
z6gR8xfdJI44pJlt2RYywg4id+nYh3WCA3wG9vGMKGbtNVJlPtb4LZY9ZBYSsEhsXfqdGid2dnIm
Jwn6eToy6mv4SZs8ydjG9xaBtIe6alySBnhoFMEYo/3gpEvNdD7h/d9M2DduMpC6w9Zt+tQ6T+gf
py0bH+y2tiTnl+ATxPWILAbjvRcToSA+gVVfoJnHb93U6+0pt10FNLMsOqKPPCXuIAlJoiw8+v8g
6+a03+l5ZnkBY/z+dl2ZxKelLYV7LK3eGc5y8dZHadabsOFKyJjlWyxz+hTwPIpySQuliGu4G+fZ
vIMFl78hnSHX1ahVxkCjL7NdU3pEJaSApJ2bwiXzK5RapaodSvqEMnfsYjgdVKxMn0xnyp3zktIw
XptWPi5bcscN992FZcxls+jC6+8XFt3ItNKJCdYZWO6QPFEwZ8U+0sixPBvzYvonaxEgcFCNqXGX
9gwdji2he2zbM12PvmI4zZOdPZEs8GDO6GnOthnN1p05R6ghOp14g9+4Qtdp1S89Bgqz9YOx6YHW
mcunaVaUGcKB/0qoIH98ack8ZRnvll9/6rr+0dv8vID4DKkEL6Aj44TcxuCUAeFnY60vm0qJrmWi
AskYSnFaTPe623F2UnICnYWO3pydps6yDYMX/5pwnDaM3FQ+/Pst8P/Y3/7SBf9/c8ywUvrpM/lL
J3z1rYOvXnypPtTP3fCPf+vPbtj9gzbTZ6SIPUtf3Vn8fX/6Zsw/1qE32Cqc2Mh7fJuW9x/dsG3+
sdIxmUialu1qwDn/qxu2tT9W6x9gOZN5qUnV/e90wz8MmD99UbUfFGGYEbAxISv8xXaHVF1Nc849
pZpWPBA1SZxyx7IcoEyE+s3NOzS6uaW6rXITwnMtLSu3AqtIYLN3CwxtAgWQjcbJcyL/dcmm6hnh
UUHl2Qmv2C1VQrZoTE7tg2X2Ei2CNmy4w+bf7MI+jTfXXwNnK3LQdbYJCeFTT68RWtWayKI5zxGF
NCYruECLKf3MuItCVZTtHTpbgOhwoI/aommbnz71f/EkmusP+PQ+rjNGxgrsMtan8dehwmy1dSnH
2aO/KLKzzLT8shtT7K4dSwNid01uehUP0YmFrji4PVT3JMY3QETNsWowWC4ShIW/HHiV6noZ8vba
8CfMwLL19w3VyZFpis4oYU3xTCoMM2hxxCZlG/Sa9WqxOGT0zAFziubBHrvo9OdbXZLR9/e/6qdl
Ey4/xuTsmphgUk1Dk1tXOj/NyavY1QY3b0mhT/PmLleZf6UmDHm7ZWl8aph6ma5Gz8dSmU8enFwk
n5TVuRWZiMX85NkfxuKLS2OGhncyfcVNFa/9fGz3tghHsMu/g2RAjPjLxwOlizWtb6MWQNfxafY6
mhYE9a4yWZC1xZWuT9+6vOG64Rfc+kY+XJT1GJ06f2KmbeEbK0ctWC+q97kcyuvBJGovrJlfhvqU
tPuIYWNzleZ+f2Ghf35kYeB9jRUS522NhodEGVm2jxZ5ahgg/PE0I13lsqu0Gw/+TEaY256Psd2R
ruiEVaOwVqV5+55PnbzEjSufc8Ocv9dwtu5anfQiN/X7XRQ1xlUjSL2waktsXcQKGwZVUNYBVlx7
c+Whxhmre8LH/A803I8y95YnDD643bETPQm3cMKeWNnAiYv2gvwNfxv17XyjkqqYUUQT5kHAzkS2
eOZcNXOjLmtMIdfSaJNV3mI+m9KIzrRE6FiJk4Cgr66ijuCEkJut2eWyGO9NUzDfTwRKoIm0gmDh
L6PYncdLVqVnZkTdMVZLejVl6prGdzdJe0F9T2hprzGbbpkTECXThSTdUStXwljxPb52q6fzWAUI
OZ39NNlcq5OXXcZJ3ITOQJRu5Nc82w4S1KCVa0Rd3jx7LIl2gzN0N62r8m2u9ac2b/UdyXj19jeP
xOfjR0es6Dqm5QEbAlbufDp+GidmjQDcYqO8gU7DmRoCimpGPHujaeT3Hu/PYV2xhiJL5+tRy+Xl
7LjPnTAE5VE+SIpFNtd6qON4Dh0zrgqMrelhWJ9+wy1VCKlI/93yHe/lL2cWr9phuo5yB/ekha3z
04PsDdht64EMp0ZoIdI8L/DHBTG2RgrKxDcIDPrwTY+Gcc/QkgCreI3YLdLo9e/fvvXn/Hx2rq8D
6yiVDNZ95rGfzs7JFAg8XSNB1Dy0D37K55u5bRomuKd2hmydB6shFPjvf+hfjjE8rMCSMFtqjD9c
4wf94qdjTNOd2BA9AYslIWrDNhnG9sVyZfy1zxHlB04ZV+PezpbqMc9rLIeaXeZNMPV99Dpg4g66
xLde216pswAaxH5B9y6cdgqJOGbr/Pcv1nH+8lmx4V+vNxaUYC61z8sjOboIQIV0VsE6ISC9e82L
f09Q75tECLvR3mdsqcsWrU+T2vUer8IF8SUklU1EEW/QSzMqrYwvjWXVN3ZayKscRwf4MSNlDlXo
ISF48r0yxYHVZnoahk5uCrt6NudWg4PT6sg4VXSPAb08Om2p7d3CekSeOWI786J5b2lkRERx492j
YsODMLKoV/pYVTh3XIgfGv9jY/iOEZDbY+39mPzaxOgCYZWrpYreBmti/6wME94Pwv0bW2esKAmM
j8gpdbwd1r3kLYXXdarZL+zx2EiEoTEJ1nEul03s1fZOjK1zr+ZaO+BYi/Z5qUiqSR259bWKm7lN
rFebrgvzxZqUtmS68zLVYkH/QIUM3icfzxUCMrFxHXWSoyFvmNSq205Uw4cVp/qO4yy/Aose06pa
w3Iqk57ci6wxoMzgUAyZr5uXiW3c0g4BZDDM5sWJWkJECBu7slWf3ojMNE4xIoVtRvF3pI8h2Kge
fsSeI4LIy+SkHLmcUCcM+9L04+uyGRClOlpMIE00rolNZAHWh9VL/K5aR992sbN461QQrEZmDvWu
N5t0XzXmyFjDxOtmQYWcFNEgXppjB6kq2XzRYwbvHfRIj3iiYxmTBTmnoxOyiJvOWecdPSftdiXG
QYPsuwuzTZ6cOAMuJX0jABZy6c1Uii3BPIzUKkCQwq7P1qK6fY6+5Z2OsthXTuvhdSpqvBkTyUKh
OWBpWezau/xP9s5jSW4s27K/Uh/QSIMWUwgH3D083EOLCSwECa01vr4XIutlkczXRatBt3Wb9SBp
mUwyXAC499xz9l67N9uHdcnDU1f15hmDJbRfkmRPxoiyHnyH5neGeAEe+xp3yXy7kPNqC2mHDrgm
kteNm1z3ujBtueVlP5WwKnVp+BxlSnUzTbq5pdCRbEMt9BCSxv5IGS3vUbUrR+ieMH1X0wcj2hO/
li33KEwEh1ZKfdsvc3acsdHRQdKfSoH2kC6o06XV6+UyWkJyEEpTRQFOOZtXph/m40RoTm8am1kO
Axs9EsJ/RoIPULWQkJ6Uk4vFtX/lGk53IP9ewzpPDlY/y5eRJtgVkTzVgW2O9lGm4VOSdYQH2JTc
IhLQXA/5N8L5BAarw2w4KE1oraVlLnNmt7pdEc+hQyM5wcgdf4NGK2OnK4xkN2ecAAnCuw/LJUEq
sjangaPfsmsJU7npeWBw+67Ze1lFJ+a/s9eqbfVBLYZleQRCvhtM3TwoaiFv6W+ts6IAeSwb+Y7x
k3oo5E5EL64U0iaNDr01qVLaeXXcu+RJLkHOBbguEey8SSz6T4LeF0HF2vNA5mN9rju5eqZUjb1V
SZerTomQRpPqaaS+niJF6qcc/QeRUfGECtmgbdmnkoyzzorDZ7IY9F1G9O+31miVgqC8AuVdh1sg
gYCyzxEI+dxjzbswNx/E9NCkbWWTtNllcfLY0n0pi5ajQbf3mDCgPndyqx0NbUYabqxPSqJ/r3ji
yYXvaO0Y1i4ihXDTPV/knKyAgqxsN8TE5Q+Wob6NiR5UVg71pZ5BHOVWZjwSD0im62iVFgUaTaBH
HCmN4pL9mbsafqNmh5WsP09NFX0sGWxigAq0ADGFE09djqs/RA3p4VpHI73uw8BKEVRvpcB1HOuM
ZrpsEq4nJux3cVoKLAs14p6c2oH6WowC0pYK/Lsp0VVSDwvBXOb3ZYjMY0P+70lItIxk+dxMvX6c
889ErzP0DmvxZJbRjIxbV9+HcBnu4kFg4V9UL+wI7bFGdTqletMGPNDSdYaVyZsMa2soa4agk/pU
l/phnMkEijIcNk5UAkWxE3VuQ9+Ycpyd7P/Vy9Is4CyZ3bUHiXUspdstCzwB27OPFr7D45fMgRiK
xTnByJt6tN9DyyNlXQbUMpM1/JDoGqc7sSx6d9YGcUZZLEqf07BWRFemXVL/+Uop4vVTpCiR+pUH
SQ6ZGR2KZsE6MAxSXNtsI5N80ybYuz8Hi4FdxTu+HuH1FphjlHy0I10Er0BrlXyrxvKwMZqkYGps
wHi2E78uh/kylUsHwkmvEj/Ff31t4Nd111ZU9rR0J3uAh1A4E5LYS2lUMgsxGgeE93XU1ruunVVl
hzmqmVwxp0Y5VglxrwRwFHy7YpaAgSoTkAumecU+bj3y4nlzK9JNTN/DuYyUi6o3SJNUipGMKphW
/i5pQ7FzInzDA77kov8ca5LF9aKTEHEnbfD1VhnYqPu67Um4kSfpviacMNDKXLouMF0HUhtJ1yKy
HduS2Iw5vLWmi3VT2YfsMldYazsdfz6fPpkny2MCutzCQVSpueWKDv26otGQo4USSEFPfek1vi2h
N/TxdhYK6ToGsZXblJPqW4q7KrJpphO5rApaKO1SDpS4qRgc+l24/SBkSG3Qza11pRF85a6Kkr8w
mOJ9EDO72obY1i8ExPbo73Gf3sq1ZTSORDQill7suEFZxTi3koEP0sGnYJaBGrB3ZcHQJ/59Y0Gk
KfHpSNPmCwHaljfkMHa9JZ7aoMUhe66oE9F1SRaCl7K0qmM+i5vuWhOsRyuq+OpwTiMybOXuU8WR
+LisC+1sEbG5TkUxa2/Ep4tPkjUyEYDbNNe7GvvVJaUl8h0lYXpSrcrcaTLQYHzTXxGyrikXh7oN
m9YZYs0CNLAKSP0MzZ0MkHIeTtR8ZyXI27txAUEpljdiu6pvObC/k7ZgmIBp73VrV24wCgLthXW6
jnH4AgIZVyxbsxHeK3nWzp6aah/YBCRiOzlNHRQSwgOUkdnZUNL6Zshl9bRaIsFkOc3mvFfaA8Mf
lEkMUDmpdUwuMedWOxOww7vUNTmrD8nkQQMV6CghtnSBu+afHa19tg8/Q4qcXimLSaVSA29GO1J+
L5dqPhVhL97XBLThPlt1ZbVJ45WSXdnUw8vaI5Pr8R8hEKokdpAwY3yUQNUgZ1UpF79tlICuCvMp
2ag7pjaEEeE8iMOFHZTISHrdk2P0lbRPc9Uij7mWWr5tCQOAjVgoDMS5NI5ZJ8zfVBzSrprL0r5V
xPkgpfS6U7WVdYfBTxxU6hqd1Iwn2yGL+REb7hM15p0RRzckkyWO0NTtsVtEySdn7RZuNOojBerH
ELfvUaVgwNqiW2Pu+HM9U0gtZOreCNNClW4mLWJD4SaeRIJAYs6SmGbAWighk3JC0Zxe1uZz1I/D
EfxDde6KdQ7oIpivSlzKl6K3KkecMuWcRqSpq20heZKGcGxa2ujU5RkkyXnAWxU36cMoKE/A01HF
dWZ1rZTDG/ma1WOrkX5MKk9t2UmaJC6BAUlghd1jVDX6C/AJgoiQony2iZq462riPbZ6ArBXfWKg
0Jokkgv1jrA3lT0THEIfk15k82TSIpQUw8eaonL1lc+k1B4seTkx6KnwFbTe/0gqjEmpqWoozMxr
Di9E2GKS8qhEH0rKzmQRz2KGI6ScObEpUvve6f2tOWgfciY9lfgY7Easb9twuMuE9D5GaB1lyZsc
iw9fJ7H/Y2Kvn5rh/rdqAy91v+rG/i9UhGmAtyCm4xNGvGXR+NtYZv9rhdgDUfffPv9x17/137p/
nBL62v84Dz1wjTL6x777W8P8v/3xfzbQ4QX9QY9cwmWBPpju6qYa+7ODTuMChhS3Dv11GgiMXP7q
oMvoyShdTbp+MKDB1/G//gmeEsQ/UIZCSROhTqGZt+BE/ic99F/8ARCv6FpsTXoo5QjfjC/B2Q+d
BHnoCjSTevTSYB5CqRFrtxIpsHW3HoWm+TbV2KfWlZxzLIYZwRupWni92bQ8ZdLktaXy+cNX/d80
o3/up/zz/Zh8fKDpEkEcvwiZp7ZXhWUZoxcaFjQZARjZX7+A/Ga+mRmmjU/m6d+/5i+jKL5CQHqb
bBnBOt/63zqsnSKXnFQS5X7RhaMmtR78m/aRQqAhpDzOvbaZVads2IObkrMk+a7//g383IJDF6Ej
NjTELWJIA2CuMzH5sStdxOXAVzqbt6u2MAjDTgl3b6fiidCFPRwyxrSJAgZFXPf/6QsjqVa5yUQu
P+iGX7po+BRjPA6KcgslgRBfEoFxgValjTX0Dt3BrlP1O02qA6xKv+mbSdynP3bOuIO5wGCpuc7A
IOnl/fLaaDJIZmjj4gYXvk0jyD6dXvf7wjGcyMeqf6VdW5523Qemq+/1feLr+/ao741rwYtd02Wf
8QRn+/3tz9UB9VLQ25c2QKEVWJ68ly+9DYGLP/gxOh8XetWB+NIeLU91Df53+j69LJf8uPrzzXyr
naJ97UnX63V0ZT3MN9MFStFykfdYVJ3eNpzRNrzW+7jwQz8+YM97szO4fE9O4t5o7uCYnrALHeQl
/JtiC4HuoR/3Rb/yRB854K74nu4bD2WlYwVWoLmpXwU0eAy6zJ/itbRfbufzfBaOxVH3jCv5JASi
vxzIiPewdvLT2NO/fr7paXthp9hWsF7Ua2W//SSG6s734FjZyCwcw93ehuU2ASmXQe7cFTbMHUfZ
xz66hL1+HfvWfRdMdvmbe/jLSfSvTug/rydWCIJsWM+4n36+iWnz92GjCfnNzj3fI7c5Nk7lRzfj
e4JAp8dkB0eCmtuej2sQeaudeJIt2YzZgsSrfP6o1zjp7pt/fUB+YrfOHZKBIHJLZ7H5DS/1Mnfh
XcM/4ff457RIzmTfxPRWGMzb0JIuOOZx8DKHCQQ32mFr5O8Gwb9/ZDbq3w8d36/PqWD+EjH7ErHA
kv7z56zVggnVqBQ3MzQkBwyCuTlr071VlZx7YjgjS8oOHpnvvdg3V3/+QmssBl6x//qvbpleSrJ5
/aYgM7AGluLB6R7R5tSqY46VhZNfasQ97HB8PDM53NsvlCUfZDpHDsncpS0aCpwmpus2j5F67KXp
HJapeADdJh4saBl//lJWGIWIvzLcf/3e159rEBT85g74grf+cgdsfV5iQRnHYlr85ZsJ13KG74P2
kGnfgVbkFcbR27Qnobn4JvT9HTY3oEvZtSJIJ7ild11Ca7TZj5HlrV1DIPEhFT+jWLkC0nVvpOUb
oVI3jZEcSDM/DkX/NGBTDjugTiUxndMLBLWgmmOXYwPHx+EahJ2fSI+mtJoeeXUX5h1+U9PkDNfY
18l5CYf5CnDRLlU5Bqio9eOzRnYW9icvjJhPGjpcjjFAFU3XVXTRrR1TLTkrObbwJr9VyvJu6qvD
pOS/6ZH/sgN93VQMX2glGHx1LLjbTffDNkwI1GDJchHfiEBhnB53vC2jvJvE76SkdEciZCXtsvTY
2iNgN//+jt621B8uG1eMC8YOaMgqpQgD6J9f24Toscy9FHpE5cxOYyF9TYnOxLOPk1zr+v62VmMP
H77xmxvm523vq2xi7yNej9KM0MdfnyRtQrk2T9p6Tjv5W1aAaYnHptitkXwOo05D86No9mrVNJGI
wvT//af+xYGKvcZUiOXhdMzQa8N//jr3UocwgiEv3jdSJgeLGt2mhZkdMVkg0w2FfAdJYrR7rTpV
dbUnrW44ZVq1G6XiSDdOOelq+aYyJ3Wjni58NNcfNTyw+8Jo09/kcf78Pf3XO9Xx3uAuQO3wS01U
mmJS5dQP94OUvKCD0DClQFVJFONIr/EFpaKN4a108zXXfnNvfA3E/3VzcGjZMOSY+LZ4MgQCFqXo
jzemBErFlPuhusnLwc3RZnr1uO53bmLUBZZXjV1HpieDva67LhKOMoVRPixlPhwjBM721AzWlVGx
4rdxfxxV6Zlh73TTM5/wWwbAztd/4obEV6ZOyyavSHwkHA8Eo+XXMFPPZqOmN0Zfhw9qf70W03KV
RgfLiMe7SopJlK3p/qXqggFg1nBATeV4YPIrQuDr+lsjCq9FHQ4gAMz/PYep/+c0Q7ryw3P0N83Q
6S3v335SC21//s/DjqT+sREcWENYxb4Cl/4666h/oM+hxOZp4xYGyf3XWUfR/8BahnaHKSZrKo/k
X2cdRfuDxEtCO4CwUyTiFP9PTjq81E/rHD8fzO8Wc7DlBGtEJP1SoIhTVAhRJvS0NQA6mFSBk+oO
kEXQd9+U9egky1uvKBcpf1vjizk8gAvEywmylmV5SH26Sugcr4o+o6V6N4WZXUEiEh/RmeD9pWlM
2yJiYNamuRuCPpVuVrmHnPi81ic9SZ3tpaf6Xp79Xsqc8SjUtK9cS/CkJYge9PlGxJTdYtVyixGZ
6Fzu+6ihJwUBlBKvCt2qCtYm9/Xa17GtYeA8VPyWkYuunuzNgmk8QlIQtXbSfoPV57YaMVfdpY5Q
8qjfmJ3qJMIlTXs3lsiW6+/rpNmh9bwwnJOK5l0KlzOP3l5gewPbSVcNs4NyYiZM4x8JcvFsZu8G
JEMaHo6R6IztZJv4COzrTkU/tQXZJWYfqAauKu1OxIgfj2+zUj0ChvDmkJHIsiJqosVWhGCyyp1U
46XBCB2BWMMLvZNmaS9UI18inDdpRMireL0Ays2og6la0K98nwHjI3mujZsleVWpHeIZ6ezLEB23
2QUtfcAzLRIW1qIGSVIEObF3pvCjkBmVo/uSg1z8Jq0f5novWG8QqJy+VTypGJx4eddWGeFMcrHC
+B6XoZcZgdZiTs4yX+wWZzaexWTdLzhBhnoD9Qn2oPWncOzosfphFSMmc7D1uBYG1Wgl3CIazjNc
+0SluOnmHU5HmqKKv4wNwvzBazGKG3N9rbCYd7IryZwW8smLUelPguxIZuPFzVuZ005LuXVoTYnH
aYwPFJl+unYO1Fi8rMmxxg+2VndwP+b0s1Rp62NALo3JRbEym9h+Wkg4yYbvdMhWR9bTMk7Xub5o
d7AMk7nnlUbk6ERzY6FxFGRdDJGECnKzVfrqBHasGJk8ARYMkenT2l/Nc91rjmJ4UcJRQs4Pkf44
ji/1ygaQn/Iu5IPyHngStleMtFdp4CCDtbYoXzIK9w6FzDZrSD6MefLqdsEgMLsNT5sJfjMi9n0U
W8zMmb2EMix9Ydc1CpjbNSjjnrDCiXcfOas0u0k/u6XyUWRJUBY4/ecSM1MJYI3saAgAtj7NLqWP
kwPoavng4tUo4dKazwwqf1gJ/7vWxVYo/Wuv/OcCo5HiQNOGU/nfWAsGHtq4TwaGQd+TyTW64iGb
uJZYBfTJXeULYx3AeKgOWvNK5ciwGIUnjbFXrzO2jsmv8nBHFspuxBI7RmgP1UsRxjvEYfw1pNHS
eznfUmysptt/i+XUAe5cSUwNaAyrS+6K1W5K0XFnli2Pxyq+XZtdZQgOjEpnwQGrTrhglNeFZrMy
45x/tITKQ7zv6AhpRriUM2zN9UpXP+M0YVgrHPXu2BSVm3f7NH5TUFqCTBozX5juc95EabKBazo+
knMX3xY9Zo/5d2Ua28m//VJ/Ub8NxlJklcqXuuYPYp9d1Cp14xqBNSLronxdiK0qxWfd4EthLt56
S1P85rp+Fd+/XlfqYuBE9MdIlfmlUixHQTCnLgMbJRkeE0p7iZ1sZjh+wWie6u8r0OjOWWMDpbsn
mo7G6BnSsPDcGPs59LIK3Jotyo9icsVTLyx7klwi088tN9OZE+lBLQ4spr+RcW9fzC/vGuTHJu7a
3vnfqkaJOwaadg4p3Xqnu+kOou4AR12y9Tffz8/nh6/bnheigYNefIuI+fUKgSpFtQ5xmqcMWoWZ
Ax92zNlPzCBqfvdaX2Khnz4W3niEyNQRIk1d6YuE8MNJCQvULBBujH4DTV6p3xqhtE86OgVFFaCY
c2G/uiVzaSlVnqcaEYSmcHbaZ5WnAQjNJoxBht2XK8rgJX0wKfYlzOJRWtpLXjyJEZ0D9nnMLOyd
BdDc6i6NCndSHmMe3inpP4W29Fj/wRM3+2QUYROymg81zL/rqfuQVOpXbbmAtO7M6TTr7WE+q+JN
wyBBQQoQLUxbJNuQNNfSvy9EWLWke0c8mAKYJzPFLbdsjEL6W2H9illyX4kcWnOccRJLCRExRpsH
cvSY6yZrbMM0NHKFWAhgzaXr90K4kBVwaGPfxEvBXWGn4ez247XEgbLC/Fhg2ZSgAbIh0nJ0+vBe
zPcJnEWtD4zyplIWVvV6NyWdLRkMQLbQm5cxandT/SRoj9s2DFnBJ5IjBk2mNAA3izWAKAWZ4K6G
F03qJO780zRDhl0+JfEqg5IJW8yOkWinCalBn4tZHMTC01OQ0AOeFOu7KX0afAWKCASHsU8J1Cxx
YuNsMMFCwtoHg7jP+tuRnYPgAy79U5QRpNF87QBF9dQPdLxMzRGlxB0EaOnyFeIucA2OsPmtYMzl
JgSCePFXZXH1uHZ0nlaY3PCND1k0u101s3pCZGS2ijupUUU+Op5gFIXNquz7tbg3896PI8ReeQJX
fJzcjfkyM03qelDRVYAw3ME6ZltsbeswcEt9yKCaxVw6rpJXSQrUwyBu/QjVRRpKvrF8pBg+Uwoe
fG5uJW9ac4bWm43sKo/QoXHqVqnNeLky1jE6qQBDQ+Avj5mxHib9IHd+qfjdliyObjTUHyVQKiNY
AkO/9IPKUm4E25aq4H3FdQKPi5W7bANRoI2W646lX2tYPYfwZs68kLMjLSafW28nwv6Qn+mj2LLG
XxuiQJlVP9LA1GnH0aR4XAD0p9ZeQwA3ISDEKwfvDC1PWNpld7vK2l2uPED4Oym4kOm7H8DThtGD
GZd2YyqoyRlq09MzczeTE7sIbzM+iSlc4lBypOGmGT6mWaH6AvgHT1gVD+NCSYBaaIJrbHYHsIrU
MKkrF9+HiYAMUyc7Rr4t1dbL62kvgSyR6++I6Zi01e1opwri7NYOFQy1wDCzjG5k9JyMMDTF1M2J
jqsqeY90j/JvMr9hl3aAdDu55RgrW6T02Jhngi1cbQ0UKq5CYRMHQD8qwr2WPA3zPSaxvWBydab4
LkMQvrn/NmhISy9DRPFct8HQfQgV10t9ngbViS0oFNN0iMPobispp5TEDqv0im4E/jsSzvhRdk91
VgcyteaSnVHu7vrhBYz8A25WdwXorzfwjFVb6QIBNZrlRebjiPd0bWOEU9/lmlJTWxwxMTCUOuam
Zyt3CwUppjq70jhbMAueZoNb9ZJnPC8z98pyu1KOmsOTISNSxkI+PgFWtdWE+5LwQizhnqrLDoZF
d5GfK9LTBMQuPPMwuONqX8KrDYV+p8gXKcjigSaaJ8ePjcAov2ONrbJHaxq9Cd2KmWjedpQYpPwM
q9TTG6bN5UpXtIBr2RNaz0BqUEGvgYsmvWnOMcWH3bmRTCfS5yAlQCPX90pL3aIXm5nV7dpXzH87
q2j2XC0bzNaQPkjM6amVBEQ/GpRGS1T34ULtlD6i0/OQ37jpXT5/ahx7mmoIQA/w0re4I/1+WQ9x
odsaDjcxbm+E7raBIxTK1LwGWSaES+hJkKyTCzQFGz5eshKRoIKXs7xjayDfys77/F6cjnHLXZrv
R+RMwhva0q+30le43YVLBrDe4LwS4TfXW95p1VJWdXR2P6ZJc0yJx1ZsUSBOdi/iA6w9KBE2vfYd
N9IupqqNpNIZ2IcyTrZmm3uRhqgNz99yV6ilS66ps2bVITU/pX7dlrwhlI5s7H5EuzzWCht7/7u5
HkYrmFTNyTR4A/Ix7B8IuBtot46tn43BKL5MUBey/qpJWo5g5V5Tz4LmE/abTTet4CZjEIl+HR7U
/kqZ7/DhNCFcT5lPcGW0tStjpbBEK+ga0e2Eb938DJxHovbZFGYdPMZMPtY0s1Ldn5rXtXyst9eh
D1S06asQNmi2mlewdg4huE762FSda2Yry4u86+b7ljB7AkvdDbdgiTOMdRkvu+gM8zkDcDBNA0bc
yFlqRkicv/up2a0ofdqxejWTIEOZifDu2E+pl687lTNsBmd5vpeqfaVfj9nLaLxKcv4gtTqa4u+F
Qhm47uq0cpcYsxpBFsW6i+MQoB0Hk1h219cZSzCOFvzcIQeiONkrw2oLoWeanT20qHALd5N1LQYL
OBEoCwNY62blgqVr4jC2dWd1c7CnDuIHe+XoWqPgGt2ZhDgLuaTZ9uBPK8cYIzeWDi2LqVb7IFeD
UXrAuXsjE5YwI6CO9MzPICLOJvlulvDUsNRP1bhbOF7F9d3cXQ1DA5d0tPMQAmJ+17Er4xwFTRx7
+Gc53F8DhWYC+hDO3wRhue6UYo+41Nl61EuXfRcRtTQ9k4Z4j3qQrgQX5kVAid5bllcmPHg5ejex
PG00v3BmIc4GVws5zt9P6HgLsKhzMSAY4bzCbV3r6Ahnzdk+v7lwPorRWqmIXwCnVg0A0DK9T6qG
1WTb5LLD2vJY94RejEiTZ8FDwYdm0wU/6MylA+0O+RtMa272tGAd4dtV+IQa/NtmLU+yXHs6DMKc
LSYfNVsY2c9hS1ZW4ZZiAKf80IuqjSscr3fiLTmVXHUcSzZfGASZSnEyOQu0h0Kcr9Hdusi07T78
3swF4UV5ABbQ1YzLbB1qbEMmJpYk47MoTqGufqQKQO0Kbn3NL1rJRgq+GU+uFE78Qph+Gzfm02hi
bqn9VqkDtctBkZvX8ValKN05TeYH+OluogbSUuyWbnRR6W7++ZMaVfD01S28xM2GxzksoCGnno5A
F2MLOhoX0ep1nm2Wk+JU9+cio/womG1up9a5fNvSi0im2stYrO0CiWw2UkgMnx1L5qjnh2GU9hEx
J6Y6cVxtnbm5rJj8O4y0qb7uAaseSBQ0a4DZevGpGPGO4CVG6FCc29eObAJ5xrXDdaS7jbOT3QFZ
biZTffIdmVrhjMKOxbgXjwrZN7hqbNAUO1V/Kcy7oVedEWqCWT5zN6uhIy2irwJWY97kZig7syh2
8/C1w7AeC0WgLhyV8VZPSIXkdVeStJNXDxgkOBTIdbdDorhTcxJ2mNbWb1Fu+OV4KlbhOWqzw6Ay
zUyfI/O5yCgpp9GflhMhNwwmuvwM6f56Urr92jd+Ik8+TTjksoeR0qkok9uvJsP/1/D8Jv2N2Lwf
ujF/70sDQ6vGnzvT29/4szOtiH9IOj0ZdBZIZxA0/FdjWkaDI/GbFlJbADYAHf9qTKvmH5saBWIT
0SbqJkj5qzGtan+ousGcjszqP32s/0ljeovb/fmoLmqAORVMWEhlQUv9LQJ9tnIFFTxHCWYVx3ES
islTu6W/SbMGWso0QgPxwV8TRYb7HSa65CXZMDrGpPdntNNFGlSJLgJHhS9ROZkZ93KgLeF8W+rL
gUikFKj9+KmArsEfi3dP7Fj5CcMAFtTN2qMoza1TtfVRJgj3OSomy1+sML1dxxKxRKmeiJ+wfLTQ
3UHsOEe1oCXleppPkr7c6V39iZZwVHaJONcURizEE0YZFgfSByDrHOIE7lusysPDSnTOtQqoHJC0
Mol4eaqsdCUESBl4DaJadmYzCf1HhS8OnNRK/hQlTqkHGTphR4OvRNLK9CpXtTnbOAZ6hOdE+hXk
54SLsYPHLQYSQ2J4EItAJEqkVYS4rYtFsEK1nEa5eeyXQmh9WV7C27rqotUbZ8BtnPchU5TJnOwl
YVAhoyCj97SsiZhN9g8MZuUnMxrAGuhdW9qTJfE/I3B4kVJaOZ+W+DewQPRPsxY1wviWA+HiOFSJ
ZM41pXEm1w/wqzGHupdlc0i7rKjfCXdiz8KpAG2BzIleAwYesTKNhzaytAcNMoUcCAaIAw/AxHxP
61C76VQqSsaSmvQBRQnDHZqlLd6j6Q5hrypO2W7yc9KisFsMwzS8cUbLr+JO0A6jym5ja40G4Y7U
IK8x6/EDj0S2T4cK3SSYntcMFK1tRplE4nDLPLzQBY58faYd47QVzjhP9WE/WSH94Kkguoe5zUO4
vflBZ3gedS0nhiVrvFaW9dvFuqCNjBa7LkeaXRD8X+W2i518SoH3ZPIJVeQCrKxukiusuElAxZQB
ouUQDgiZK06Uh6uCDrEjM9KDkccRgx/rfbN148IusXZ9yx5CjMqy64rhOFfmU6T3NCyXaOBoB7yC
TB28VbAjtFZ1o2Y56Rk+swQjJPP+1J3qSfMtIQwJjIFmiB2GzjktVD3dEZkeO2Yno8IR9JuQmDl9
jowrbi9XaWVqvsxAlEJkHVAOTj0CNYYLbv8lmleaLBV3Q7wui19DDXUbUPWrbmEtl2SdbXAtEKHC
IptrMdnXUXr15XrObqa81PZL2JCf168DJzuNw3/Y9wfGoJyQlEE49DKdEvy7dxrsK5/RNiI1xM4c
YuceRXf+KPWjg58Gc5Ml5V6Fa84DssMYohDIHuu7muRAHeZTnUfImvgQXOTlCDb23C3JGX79FcMm
067GftrR5naijWxDpWUJOcbtMnmYqjzZTyptAApNYwGDMTb4nkvSW+2olSkjDaBWsZJ8X9ON7GJO
72tt6Lt8bB/kFuVz2zC/MeJntAz5qWp67hDoXq3bmgWcmnm+iWsmcGWzLPuoyOgoLuIOv4P+TmYL
JZNSwJejDZfYtdAHjUAj2ygUnsASbW5rSsBII0ArlC+J0/G4fddAg0Vb5g+jg2Gc5aCAxzq5epaW
zkTm5q7uKMGmMLleVx51h4eX6V4MMSv2TFBZD8tayzjchq7WbNJt+nNpKmTlZVd5NYZX+jJRSnaF
5kVq7s+woagvIdiMwnojrIJJmz76Nkx1dchjDW2SlOh+LuqCaC+yXgd1ZCzXUpJPbwon7WNTkdVV
kwmBINz0BrkaqlMyrYpIZyWxHrVaX3M3FfLsrjcSGvZCOedMZjIGaBioONQ3quTJWpbecKPI1OQ9
CQniYu5xqxnePDXqTYGlkqve1+ahz9v6sRbykIUyRnO6IaDIDypq6k9TzhvIYDRCQJjlkuhNbTv7
xGVg4+PZ2FVVLO1zevMOfTI0MvEidw7kNUQBfae/RVEc7tY63xoApUYmAF3Z0GTGthrEPLFkMZbw
Ok0aRCcvkDT1oVX44ljTwkEzzuaHK23MDIzjjVVfCQWpmTERVrfRKKhXg6VgM8LMb9fjFHFYk4kR
a1XQrBjMldskNrqK83+iEjgwGsmrvqzGGdETzS28sKdIy0IHIzxRPqt26rL2eVr2BIiy6ultoEhE
g1R6cqp1/YILvfJakT+LZW49ZoKcn8H8qtyBIUdvpaIZQ3AYXD2dA5056LIrR6ne70ru1V6tnRaA
21MZRsIhFrvqgn9E20npEl7WjvUsUUqPoborU9Fif6qukkbjXi3Kc4HPyWvVoj4PSGGzUdg6ABhu
OOs0guAyNN/MHqPCyCObr0K5SXflwEhWTBFTCVJ/0Ls8ut1QBYah3SVz9A59CsXiOApBR3aZr80d
GK1VGwu7XaAfcs6SLxZqJ2eJSYMyjQtz+xpjBXNEFPTqHUDT710mfR8lqbqqhbH6WNahdA2JUJUh
xUM0xz7GGD3QuPNuG4EPDUhpvStHjoLrjBIsKkthZ3SyHFh6WlwZ/5O7M2mOG0mT6C9CGbZAANfc
FyaTO0VeYKQkYt+XQODXz8ua6WkVraSy1mlsbm1dYu4IRHzu/typzJuS3qmDD+Fmn4MdXttF1Jxp
1axvjBwNEBXNekcKvSR3wnFjUtbZBKl7SmTwEJC/eLGtJt55ncvvcbCfWmNmIlDV3L+SVBM6cy9z
rjjcDRkArWGqG4aLbXSfz2n0pKfuA1hRtrSV6pcTGIXrpM6aTUwhLflQIhZk9u7GiZYcaPzxzpYm
PtS+oKMmbfP38RK2qiejPTS9utRrdt2pFPGVUygKY01KMpw4foNTVN+b5pjeZ5mqj54FNImKHXDU
NRulkmLokyPgU/F5iI0KvJc84TrgSwKUXWpAkCxY/lXo0l5aE+ugwze9wlBFriDwgr1HWea+0nP+
tVMcxul8gu5nqce6klQ5lZu8ddQBKCiZGhGUN3IMp3VCkmNNwEE+KhWoM+kc/xzn5aPlJzn6oFzF
hGE5fXruHeS6hOz8WO0qkwARjoL0nkAaHs6aeSXTu6kigNQwrFKzTF4ax0Xe7Lk6xDbRSX00grC8
73sDMrSmrWRZYH4+1laCpti3mTpyIRGQIcqWv2XCxOJdtcHb3AbVFwu+5Mm3Z1+BKSXjjithflOj
w+Q21d3wSnZF3FEdysXXT9UTIwT3BvCVv/Bi0R2EkI+0+Yidw938CLIVNuEUm2SKLI3lsotR+HUc
vahLe2E2ReW67rt5VRA9aS4zkuyaNGKzm/1JfdRWOd6N1iVm06TJNjQoKo/5z98KOTQHvPXxxxx5
39NiYESivGHXkrHZRJpBmRkp7w4XG63irPxLV9boJ6MqyqWtyTwu88q4WM/GwSFa7BunPvYqY+Vh
9npICfXCV1MsgqaTVwvtlmI1klralGTbxLoXHBkYtabpPhT+dJx64RxkF1/TndPuPJ+V0QgY9DtV
z5hqzJzruW3sr5lXC14RSOCyn7sPrpESaWk2401CYDVmYxm4B6+dnqdKLtM2zb7jgCs5oTveU9+M
7ZHfX82IvH/Ho0ibTsR2IZW0oFI0Va0aA+Ipm8XhsQ6qfOP6yQuOoYkBOhAQfwTNHPuP0Ui9i2vu
oQUchEf3jV/BAIjtrt7WClf1nF0Vg93wCZrdQzlE901fLbGInbjfEahNb8xuyC5Y1uWA6YxIaLWw
COpvI1hGeF1jMBtld4Nrbtg1cn6rfOM6gSQK6qyiytHGIyBAn69c9pRLZRIbbmwLN0fH/tqW6w5Y
Ib70LVuQZF9246lNnXqbdmO3J5AHgE5nxblUjto1o5EsLf790ei56qI2tzaURJcordK/jaO8XOsw
YIQxp/GJSGMI9ZXks57LYJfQuLlKWvKxYrJY5OLpSQAcWLDVwcKQjdStsKUDMfc1I6O3CEf7VqcC
dYAc6nqanFXu5WsH60QDvHVjstsoTZyspoyzQ9aFH1ZaH5o4CvYhhwhEMKe4j+cmBCxo+YspiNoV
dSb5oc+I5/cqDA4omhHp5MSgE4UhzTzTJzDZYbjOJd1qgj4rasfhwAN7241iLq9gBhB9FGJcZmb7
bsVQJawUh03mdOuWjknAdyq7agZnZNpDqFdzPXfsG3w4P716My0rPRWG4ZxZiZ/LHldSmYpwa/c2
Oy2dAY7RpNVndDn+ETf0vKcBku3xFdWLdGkFfXGIIqbdJp3LrZxuhs4PduSuHvLYxukwB7s2kKsK
VisU8X1CEd4KLOq0abLgqWc9CWjCuLIAlnICGxnxaz74NooGxIzYIUE3dRs1GyygFS4bykrmXR2U
70bj9XzKmJIkWfsr5Onw7Pv6xffiYmeyPMtQrWIsRdzyjTi+JBq7Hcw9DE2FkIgtDrxWFyEes82a
5sB507pms5vY8uPeCtpdrutHFwQhdEJD7YKOJrgL7xXyeP4aRKfE7/m51ITWeKZxPJaZVqve6+xl
mMIEyIPwjns8o123ubIUD9zV9AfahLEjvhJrRAKSxroZKr7S8lE0Kbe4KEGEbpodzHl3baoBsA0N
ah7/jqP1NndoY2oz5ylPU4vLT2X7qFHD0Rh6xYlTMMnMbG6K7DBkmywzqztMMt3YmcTUNaflhqbv
i2MnfwAsuzZMtvlhEe7asbuUWfbpqivReizYwgkS2MpQjLFNJo6rRtvATo0h3s4pc3NmwRW6odjb
mFmcsi8PqfbEYmT0vMPrefE+0UBmW+UNgPV2l82DZHTbo8uCXtjhbO1ZuamOsUFsYAZirzyvu6jU
+xSOH2JQ0i8TI/02xc5NR7dE56U3kTDTnaLUfJd1/Ze2toylUzivDe9tlVuZh6To1FdBcR7G74qz
6sIgDcCnbe2D1Fw1Vsjdt/6SeQBRveI1S2v8e3a1AxLAJIfGFbP0vlV98WpIe+RPOAnbxfDIQJSW
Q84QWedSbnNSQ3Cd+N6zM/nvYRQwgO46+kKFd+wzGPhjOp1gucI1iiEoe4guhp0KTtztvHdqrkoD
lt+SO3qwimNzOqYWLapj3jg4Uuid1GhleE+QruaIabsrKghQY1sv58Fmgk5j2TE2abbC6XbbezkN
sxczwdy/SBs8Q9Co+4mk+ZqbF8KER5Q6oNS4NBtgyFVC5dfo3/LtdBs+hQiWrbUe4ixa0yW2nz2x
ztzA3Umr75kftHClGYKxnYitXVxVeBUpOOYU641fuCKuk4iR/DTseluS97eDmR0lennNPpVxTd+s
w7Ecl2nRHfP+yQ8y6rAAV0A/IKg9BXNL2pcEdCi8JbXxVI82Gi9fVRiLxi6qo1XAR8BHwXamazmo
eGmXrcoIFUWzUpMFPVhN4691SsPaZDQ3FFJCN1HnCDUANiiDA/yH8GDVMgwlyNWwiVZSTX+O644j
7MgiGLw1TVhsUAKIx459ipnXYL5DI6VYw1jMMAZwrVlkF9A1dn4h6qU9FneQuhdcJxXe5vHKrVW2
s0R4DoK6o6vUr99rG2HbGWvAVHUa7wwj/Ugkh1hIKvW+ob16FYiZGYXBe5uE6SPxsmSWwvQwBZSv
Y6w4aqR8dAnRu4NlmN6hcDqXGYvx1SJBvpzdirh6FY+LsqbtKKnsAteZxgcqZmcRe1a3Tp2OEwBW
vHM4m8EqUJeGOviZJ7bxlxOpc88v99b3h43Owv4kSdoz+ojA5UCJvngT6iUJyQdJCbOCjhJW4isE
PwhG4Mk5ke9opr4TihIJzmF3OMmdo53rvS6iW78qcfAUBa2Y7SYS0RNZh28mHt0NVajOCvYKpOKi
HKgnafGI2CyH9uBney+8BYRWsEud2EUVxS2NH7waVgkRNDTDGeY2jjEJOBDwzNQ/uUO+VgkWnbku
71K7eIhaD1yRz0sh2E3emDNCNgAHGqfnMWjMRT14yWoqp3nZRkSMQaivYpmfgxjD7NhQhZ0ALeX0
4J6dOD3IPnqU6AqgQMeFV0Y4y5x+786eiXhKYQYWlTHO1iO4WbYX4wvT2l0bqvNsjnd4luTKqEhQ
qLdODgTHW7pwzMhEPBvTOz+J79PZf3dRu4GxaLkiGaF3CUbuzTBGb7mTbxQVPQvbbQ5t62zpzMOe
7I4287uMg0xMMr4wo9uO4uBN4xsvo5+/el5ww3DaXfEpJiucrpsCRJj2IzTwuLgYVm+NfnxiLKEW
oq6R6MukWLhexFXtIUrZWnO7mjNIR7o89yNin3zWVfUBOoC1SCLG0xB8Q8s6IHZb5jfwlwi+WbSo
xi7TltmOVkyJISXqblvVCRbLLgo2Hg6hwmGHF4Mli4yWhtr+NOS4Ga2s+T7Z/VPUdhuo1m/YCqF2
hNDtQxeWk0gkrbIeoz0GYbiDiuZCXpyXowbIk0yvUHje42qCEZCxY4z79Osoa8lPF3yPikbEuoAt
Zo43agm1B06k3W8Ir/oLnfp7PBYjt/zhNo88xiQmto3K4YefpzQZM2pZBiXeX609bIB9yi/UbIbl
ZDEYDp0UXnhI7Tpw5UdDma+Zy2YK2K/zkDv1E8e2AIOOd6FWgxKuKDCc3de+L7/KEoeiFYDSdoie
WzrBaMVAZllLXGjA075JU6Lw9hfzd5xuWpoWPP0n7IjfLSNr2DtWeWvwh0st6FdQrb0PzfJQCszp
6AqUU/N0y7Ik7KbcCX651tbaaTPBXj0zl85sAL3QfrLo6IzeNI3xzQ0ruQB4X1zcI6jxTsnbqtJu
OZaMU2K7hx3oshVwOJhjcAep99F5PJuRcFfLc+yEXHSUaeMoiJS+zcE58UpxHOTufVi2OJVIsYDN
xfLdpRp9XgfNStXGh0zHvdFk36E+czuxbkIK41o5vOHmQsOenacE3PbSdeKzxgfYGvFumGhFtR3a
mpU/A4/gc2S4PZyzqgp3Ag8iN+/U3FC8XkCQxmocmz6hMSZYS4lLcpECw2Pcn90xs1iYWMNzw9ql
uvWeaKI+6tp853Sttglu5GncxkF7k0Tu45Rp9ziO0WV8HB4mNtgdECUr+WrV6QEg+xdSMSTR3hI7
ePaL4XV0MX0VfVtRdzTT2W1yL6JUcN83ONHdzgRgpge0f9owsIu4zqqT5Q5s6nbqvSdhu+99bz1l
QP93aExg+hp/NxtsB6rvPvusOibWBGpjZbf6tW877hep/YWjZME7s8XKaGZ/wZArW/VRSU0Dezbl
OSDASEJxa1yZMhsOOaHibWbZYu82oKg5aoidZyk4gmP9ll6Gvk3R3mqqF0SbP/jKufVr44twCHrX
FFuubbNHqKjZDgkxf6NRuMFwb/A9DK9+VY3EJeF+m/7FBhGH2TpOBNlRQxOUm33MzIbbHhmvH8lq
Hl3qiXHHQ4OT8wukb4UjEn2aDh6L1FKBJl8YzXc5q4ne7DbetJ444y1JwaJmt9PQo81gHbOG6AFV
/YaWk5spZaG2smk9YsYSvsKdXohzX8EAKQUVZJ1JoDMfaRVPFFlFny3HhQSGbJywVxPKuqXhY+bJ
6UBXcbqiBQVXBNsmsww0aLYAHGUnHexN0LxMvwvuYuYVzLlVdc6b7v0/l5b/n4KQ3V+Gmu6Z0r9B
1PhLrunyJ/+tHtv2H+TyJSlFT0rs3/b/yseW9weJIvtClnAlOcKLsPuvTqAAZdnh3myRBrDAC/BH
/8NwcOUf0gEP49tE/fkb0/uP5GPrz1ztD5ZoXpBHbaLgOdyLR/3P//6DJbpDcGupERyXYctI/SWM
K8m0g+E4dlpaUjKGHi3m4SjwYKq0NP5981Mms/MAC2jkKKiSTBOaCUKLMU5u+9uZ286rHpNyT0Fp
81KpfrikmwK04XB6KtKOA6M5P4iaeXkh9LDqphpplp7GrRopRtZc9N/zvk5J/GXxFwVO7I5ZEnmB
MbqinIF0OyNrnMxj+dV2dbJS5TQ+wZlDXcHWdhvWvXEF7QiZh8qeZiPQGne2iRynGwzVbl++t+bT
yHvIotc8lpskdb+qtLyhjzl2n+owLG6rmZJs4TAdnaNu6Q3K/VajHN27MPlYfQAr0RJj99eytsR7
pNntDOQUb5mBeV9KbaJLo74WmDkCvStS5d2m3Lz3wej1pJSB5Qvh94eaSnEpSKOUE/kMQmL+Lqw4
BDV17m3ayMS1OyDn4OILvwSj7V6HLjTKEeIf5bzbEfFuU+iUBcz25+tyTh8HWYOOMpooH3ExxdOV
09TqWNhq3lToTqvBjeKrAcTaNvTwtnfiq8W0jYnrn6AuMZ0IppdXYWZby9AFVkVy4sZ3amayIIE2
Zh2mt4oBiJ2E8XJqTZ9YNRgwmQ8UhEZdd6jCdlrVnOG9oqhXZut+M1Be90kr2Ex65YMhDHEKYvZz
Q9VPWym8EtQ/BXjCSaNnNcN+VZ5o0UI67zFNxEtjRuLG6OkUNBrpXFVRjBH44hFXvg7osCw7d6vL
5muY4n5TuoCGRJ3ggT1kyGbCqd6GAuBGDVJIpO2tR+TshGMMW3DQf9RweHB214N1LnTIcc2r+tPE
68JFPnQrr5zN4zwJDOOV2+d3PnHf5TSOxU5mUbkd56FlixDxffRT/2QpqZ6mkQ9uZIb+7HTzozDz
8WjKIsLs1TUHuGnjxhYGWMS8WtZQyRZFQ9mrj6RGfVBL/MWebIYiqrI3zHfcVzCWDf5szdG7rc3T
HDfT2qECcztyxl+72gvPaeU3pzqgD2/RN2lRrox0egEXpxnQ5MO5ohYX/6UmVTb2+tnkT5bzlETR
vnCoSegcQEih7uUup9SJHZmQ5zaYPGBNWVA9kYWgwwF4ItpsoSmUtuNVNNnyMAQGsCTSWpfmzfCx
AOtGzUlHdyYeiU1mBO1XWp+R8WprXjVg1R7dyGn3YZiYZBeEXx5aWuz2ltk6mIezFyVxFDOTQVTM
G5NyqvQObCCZAzSO4Bu/nrcghfjXzdNwiBX2QOBNmLJ1ya1OuRxt67lkX4+Y0JlVxL3be539OGWg
CQh5rZVhcYmkMfutpjkWkrmmEpj3Bd4IDguzhx3alaxAmYGzMZ47BrR1e18kyXgwcdct4ypL1zbK
F3QXtzjiV0lBbFrBAy3szdGJWnz6jiX5mChuXXihbewHZUMMrWp7V+KyfYvLOV5W2JMv/n7wstQH
bkQMi9q3a/veSGybcl/3iraHkwA/+kIm546+wRcj6RgpIk9eS9eor+I4ivdGFt3PsNbWyIvnuCwS
islwleRc0gubESG6JWZqDBL4oBuA0i1g9IUB243XQ2IU2lSG3EfQCEq8fIdipx+nbkpMJpnynmEL
ntjWjCgdCcU6HRCZsNx7Vy09hFwTPVtIpVl9q3o095SJ3ERW+p7YO8qVurXGS4sB5jUCYUJadOVd
YglOJjcIZ+8u8R8aimJ1pYGd7WKKk5j1GIlxZ6PLnh2fbaaqnX1mKJo/oH0EI3YQExY55dxjvY5b
RmJjrdp9m9s0T3Xq2SA5sDbNgllCSo4rxLdMsIwjc3oDuGZBfwSq54VxHll2uR+YliyGvkQ9nLt7
1IWztrwEAOJo4x3Nimu60McbNSTRsxkCdRhs47VrGD9OZBduKPhw2NSV62QMvyB67RtbQYvRdnBQ
brDzXP9AWUV/z9RyY8XZQMpN7mXfbPrIMI8y4H+FOtI1ehhHpEg31SZSxmFygg8HVULYWbZuG4Mx
/xS9mUFUrw1LWddp0tCb5iUNBwUMWG3rz197gCHYsrlOqXS7nJgboI0iuzIys+cgHjLYZAbDt0+n
V2tnL3E9RuuLYP5AfiPamLmzzPpJfU9c0u/QteMdR4Gc6aIhXhIv8a86KmnWhif1wm04UtQRgPVw
pAZ6YK2aaEQ50Gc57VNforPMWXPl18Np0q0+UFfJHsG65SLbWF6sEEcTKKdyvrb8LD0POSM+r+lJ
tNijs9ezKomeRFaHvONjfhjdwdx4NRGnJK/ij2AMx0dhYVzNXaW2EhvDdaXy1woNaxuZkSRpqpy9
F7cfY5znNKMFLaBqsIL3WU3YtPTpbumaJMKf0hnbrpdMpkwqtS999uKuwUNzHQVDfUPHOF2kPUQ9
7cfFnegzc6uKwDsMcx+eIFF6HEGHeg+4tzrGRJ33Bq6M5aQ6htNtajyakCqxuSi10Sgt+J8BPvQL
Ou7mR0oRL207ft3B2NPEXALNiKht4BVI7hPveKbkQhq9e6AmNFjmpdE/pUSAbqBtkjTvtfoG0ZiI
zmy40TFFsTgVaeavPaPnIDte0fFMtrVANh9Mc5PnZrM3e11vJIVIbhrfC6iL3zLl8sFyy97nplNc
jU6PtayDf8uh3MLF7ueSM7LnUVeEjQwQi9g1bLLg2ds+gFc/eu3QMFTi7yn6OE70JHvMUTOStV5j
bgCsL52aar/MDA9ZMuybtERASY+Db9vLZmbxVoYTc7jOT4LwWwJQ4VCNNeNlb+pWTu6ssCTmV0xA
qaTuym02TIeZCBvjU0/eDqFXbKZCXZqJ9VfDNPYhR3Egj7QoaLgmAE5weMMidep0BTf3Zco6OItT
dTKT8hq9eV52hj72wkiXnMDH7SDaZyubTyOuYbfCPu6ZLV1pCt5v2xNJ69+CjAmlgWtia9PSYGEE
lGa+Kwx3j8+bTIRkQh8EX2PAVSt4tBn5PX+TcApcGe0QbGMy60Om3ulh6+sSnc5mvH4CdChWztxi
mAj0ndbizg/bjTfxSU6d5Wzy1L1Kh+wRN/RMW2b14MdYO3zJriuqjj7KxDYpz4EmLlfNYkvBIFMK
yjeWuAzRNrWJ4zwav+GRUitH9UgEBpNCBxuOdjBrSvbgdGbhvbdDTJKYgbyDtoeLT5kNv2Ol6CsF
IEGP9zDCvcbl3fM5h8AvuWhYaGKiBkAw8X45sY3OHc4QtpOtG1kPUIx3VipqgkWdPodx/y1WqMpx
P5L2KjyoufET/sJLF8Erg5t7wNjfxjb6CDH7KXSSuMxQzkmKtAk7Fo3JbuWIBNscuQuaG4srBsv1
xhnZ/A7jcMX4L1hZZnFwI3sTDx7z5njAO67YX+d8+ahKwr8P+L45EYxM+Z1sE43PsVMbi9qymqdZ
R5sxTq6Z+XLDhF8pK6TFyskfywr7nK6bp0jaBwoCR4wnF1plfztF6Sq0oj3hOHhKlAeeqYFTz/Zl
6TTGZVC/G73zMM6lUSxiK7kyuJp9Njs1KXmN9NC2zUMtEntt9T7TAiz/MNDT61KU7cGw8DhhKXAB
PXBL+VLT97boCsP+QOAUr/lE2Tbzslgzqk5NvtSqXzcRJiUcEcscCkDGT5HzxYVnhKdqUcaXWaFo
ZPud7rx5E1H+QfiBXzrNShsHZXtNdG1kA1dCVW4TMKOe9c67O+SGcSpG2jkgwY9nc8z8x94nUcGZ
w7yWrQjZGEFIwtRIPIWHxXbXCgIGQ/dspR200WA8F9ZgbeI5r7Zj3xhHQ7QmSbigODVB5D36MCEQ
IQFR2NXFSlLfadL7IsdDCmoYgB7zN3uRENPFjv824lfNA58MbQYJ39NXPnAh7M1Lz7WvqzA51ElT
+YuoTA6dn0BHSF9021fntBc2hpbxQDaQ1UmP2SaDb0tv3jXBZvPYuSNWnbaho8omiyqUsrgIaB7N
q5OWw2tmjt7GnWaScQycJ9N19mOa97tuVul+aPwbbgP2wphDQj99RRygmZ7dC3NrbNT3ckDM9ike
X7j00YwKs2HRMjJi1kvVeYMProqdE2Xrd32Dv5qTpMflXGO1lMmXHPNFP+NQwXPYhufR7L0vne6o
mmZJXUm8BuvY6N/zBGQpZX28L8Zkm4AoRTdVD25ePKHms5yTEKaa996usjvuiCu6tImh0HfmeyDl
mVabj8jFzWIgSLLUOZzwUBXceN2AFJLiddZBS2a5n28LhWdUlvmbHWVwpmNtrLKUBErm99h7kpkO
eI79JSf5PklzArhia5bhocwqonfWWJAsJMURibp4pqcGWAeArw5rKvSsmjuxz+KayifbihIkaHHI
KhgUeXAV24r9WuBM+9qqK/YQLKxzbNyN2gOhLsQpx5HIAkbLkRF7BLBFsqan/iXk18f9xstPbeXp
9ZjYX3t7eGJzdB4KM7xBP7q1RXKEfPaCy9MF+MAOqBAIlj6WhcpOrW0Mudi98CJzt2Rv7tvhumlV
yXGoeqoCvLUTcujJ8RJkSW7AW7ad9Xc/KfSBFJK6qDPYlkXOPFeI4duQWuTauUwJ93ZB7u91aaRf
KupeTrTWDVvZ0LS4GHF6MLbT8q0sZnsLk5y+iyLHzGCnBQT4mSKaWXcak2FiHJM0VcsIX9AqjQZY
sk40bzWlxfu2netHe+AaC4sO55zvTWiY+L7SG/rrYm5XDOWnoBDPhZErdzMEyZf4wlkbZlbpBXAe
4pCSefy118CRpHbBe6iL4eswdcU+Sqvi0FQ2Mb/at+GHsD0uDSy+fmQzc49ldWUkLo3lQy9Xsq/k
rW2GFViVytyz6iUPANLTDac8yhSpscS93WOuulSVXvdwNAF4mMYbcJz+duiDctm7vfjAuzkcMpr5
TkEaTA+01AJjjPBx2wx1SQRzkZLtS5vnZJzMXW/O2Z6LcTxzQdkIwrpANK2tQuHmK8J75E8D6a3q
qrVXl82daqv0lcpck9NXK3YCMAa/MvoDq6CZcZgNCZou5/q2LsXaKagE9LLQh48fmluQycaqrxJ6
Ry2Zhosa4/Et7j82jy19z8F00YyNblp2Tue9tzXILWvoggOfIg7aWMqSOfvIk850kCGrODl+/5nb
OET5IlnXPi19CwPdge+YUmQVOO2mGZR/xJbsm0TTFBgXQA3zIp4kPlqRWWc/rpv1KH3DILrVjUfy
5t6Lpwvz1EZ9jzpPWlJSB0RwPTBWONa6vV1OaFFJFpLFstNHz43eEKGS20nqNwyYGaZYaWwbYvp7
EUa4hwIH71PMcpU1SC98hUj4gcnuj9bRaFg1TnEq2KGsyHSsZTjvq6pkTDIv7eLiFp83uA55sfGD
6wf4hNGY62mwvolB+gc2+ijpkqR0YiAoIP5RxV0S4A8C4byUKFtpicMIED4ew8hhZ8k8zbgpu7in
2nWClGiYXbJrDTf4WplVvQuG1nivB51sekhIW6+N63jdB6796GtsJ6Wcv6f4DA+lvDCWocuTYGaY
BJc/xXDTEpsJGTFwtzdWVuFDkpfTeDPhjrl17Vo+s7rkz8EokgfkMQk/HhNrZXfOXThErAG5ZTC8
JLOzx+mf0yThXdtuBL+8n0qFY5BSdQLfLjs633JJYtAGRuZQJGlxDc/ReXZEbJ0mHxfJAomHE1gV
pubeLRvrPDmwddYuTsEr9IwWv51rpFspdXVD8rS6c5naMBYQ+fCicDVnsBVE9EVx28J5xZJwH4NQ
QBjxDaDdXexENnQS6iFyh/6y/1wb+CXK7C9s6J+qCP8H4dCW9UttYF9++yQMXP79fwsDgfwDbqF0
xGXw7knstv/KlXn+HxbzrcA3uWp8m9nR/woDUM2ECSQFPBCCEzN7/tP/CAPeH5ICKSfwpS1d7qOB
/Z8IA38NlRkA2CScM+czraYLJ3py8QbvYkhU4tyN/0Aj/PvHtYMLpfAHlSFgfIahfJI4T2PM/jPZ
lufY9qbrP39p/D6i79XfUJR+9vCfIIeppAZYwbJnStS07Z3yZjN64OBXffz68f+KxfnXx2J/pr8F
tB/5Q0b+CgpzN99yOwnMReykgtEiETp74TpNH25+/WQ/ezOfkDjcixgsRqW3njrMFtwSGTEuKu35
r79+/Auy7t/Kz7/fzCcqo8RgUqeB9taDVbsny1Jucc8hzPSutN+X09aQM7b/Qjf13a+f8Gdv6PL/
//Dl175Zj/LyhFTFSEzo8UBozu0G8tC/foK/si7//Y64yH58Ah+IgtkP+JpV1uGf8rQD96vOOju+
EvSG2CdryChYaEjaYf+kdYQ6GrOMx3b36+f/RGL99wsgCfrjC6DbuMtEp8V6iCJICoh3W1S8jzpj
N4igw5ymoEKbIsBLPVjGaLEi9cUNDJHoH7rtfvYZszD8+ArySBckUBQfAT2QS6etPqTAe/vr9/ez
B//EsKq4UlFceoHLpJNfzEpXmIqH9B+YUz95dP/T2kArT+J15EvXACiS7yZbM8rIGAgtf+vFf4bC
V4YSdRMLsc57OaLUXGaY4Sx/b+XxP3EhqX5M69pusNTTpzav4UuN7cqrKwzwv/fyP60G9oTrT+cp
q0HlUjGkPW9i3NFwKa1+/QQ/Wdvkp4unCEYl0iGS2yLvmvBOFkUzPDkN7SeH3ogDeasp8PD2v36y
n33Xn9YeO9VGWXW1sS3xknk3XcLGDRNKb3z83uNfnveHpabDt2+qSaBCV1ax1pF7YU8mGd0ov378
y+v8m7XT//RhBVXm5gP5321l+HOxUa0FhjFX2GxWTRK7wW8+zaf1xHHJUOI9ktu+H+ye+imMiuu5
tPJpXSe9mn7vuvY/LRpNNTYhuWh/S0BxfshaHZ9L6QUPv/dZfVo1FIcUS7HH2dokcdeEKJBwI1dX
zTPTuWz6h4/qJ78o+Wn1YNRKsTBhx22bu8zli9k8B5GFIvnrN/Gzh/+0s2DCpE0+HJrPZGNfuDCT
+8IApf6HO9fPHv7T8jGMspJwbL3tSArwoc+jYu0Ohqx/89V/WjwG8oGMdlJ/yzkz4zvQ/kSPvak5
Mv7ex/Ppes4CQzTBxKcfAIEtmdSQmF63KT6om997gssH98MFjVHc6Sxj8rZBFydP0u+6GxTsRv/m
67c/PbwGoEdjitzWjkvnTz87U7CIMcOav3eJyU+X2JRgOuntVm6zy4Bv3xU2PJZ0cNt/ujdffoh/
syLJT1eZjtLILGgQ2kIxwBCXRo6UNwXTIu8Q9WGRrafI1nBOCt95HcpIlf+wkv9sz3M5v/z4zeRT
FOJ5USyFuZ/Xh9joQuZHc4ZJee1DQnIZDfUpLdxJ7NXFJptmigTwLToVdKuepNtv/UC8TxeoDj1D
+pkRbgtpDCsnUXLrSzLNv3506/I9/c3H+7loRGDvSBqbMmIoMm21nikF7tcinCnaqgNH6nPUFdVH
Dc8ITMzsl+J6wvQFFwj8RwrzmCHVP7yUnywV4tOV4NSjqPtMEwvGgbBUDoBF0q3J7y2jF8fZj9+m
XxKWHGUzb42eiEx2QRx5GViLX3+MP3nt3qd1yCedVVfkqf+LszNZshvluvYVKQIBQtL0dMreXbqr
icJ2VQkJ1IE6dPXfOlX/wMlrV8bPPINDIjZsYO31FENaQv8l9vyvYdvWMazzwluFUKYqYrc1aWGi
YS2qKcYjUsWy6s+w3nsjP8O1K2uaCiaGw5Z9hVRzeLIkasO2gKsl+s8jP4J53URRmheJxikMhnZZ
i1rj2jj7SoT8ZoXwAUG2Hl1CN5PBkW4t6W3GjSHfN1yqm5MEJ6yHdck8tAe6i6GC+HZHPVjYuHlr
H0N5LgIA3nUiK+HwOowUj6lu5lHg7uPTx3cO8cEsTIpr0yQ+Cwevrl2gBjao+/8QS37aekQJv4pm
3PbCztVU7F0Kt2szNK+sn78JicRbt8C1kNGGNLtoaN0e6RTjddH1NGxSJV5egRNbn8V1v+P9esQ7
uQQqruKvJcG/67oXzTEuzvmm8eAA7wkUSLiOILUYZdyEzZvEC2dIt6aBGax0UYkHDbrAI6FkgOyF
fVZvy29IZMhaWlhFwjbjYnPYfS8J3y//3fq1j7/YLxJvzndlIvc9jtZijZK/cOxUy4XD96YrpjX9
f/eq/7+3XYm35YOFDA9+Bctvhsn/Pp/65hzzXoUdx7m3r09Qm/AVZMOi54m4BRJvPkFrFxiy3Jv2
8dRq2Hg0c1FZzcEibtPHYdOBXfdmPTbqUqmYTfCRgEnu0SSwFEF1NF4Y/vvj/mbic2/i4/UDvOYd
1zywsd/uFLRpD3NZ6rCJyb1pj/tRCK7nZrqYuVrtB3hcZfpNYlAdHLYLX3GCP+80Kq6XsVrohpRw
3vGCl3x1uetemfi/GxtvG0O1nQIer1zOo4Z+i9kZJqN5Pgd23QtaKHs4LZtswchHXw0kT5Cob695
8P+u617MqmE3UYRioX+7zulID8mCcqqwSeNHa5KV4EHEKBpfcWlMr63DiCGwdeZFK2QKQ6ktWt+a
XB5RnDjDyxZlJ0F9B0TlxYyRPMl6QuFDtnH61whtzqWqq8CbLeZFq9pandUoNDzjQR2l4jCVwclL
bGH7K/NidZtYWmqnlnMylethixd6iAcUd4UNjBerrRxo1zOUTAFdDum5rP+aG1QChTXuxamFCm3o
5TqfWyVR5MuTr9FiaWDjXpxCJWuYg4DknI6kQ+1F/c3CCSOwcfpyvow23xpkk/O5Ef+UQcMSZjY0
DWzdi9OUNVFVo8r2nOZz/GjxPPK2TCsd9kTFvDjdZk47jpaLPTYwu987MFlP0QTpaNicoV6o0hGq
ixl1y4VDTbFBvf+QwLOETj+CZo0P+orrkhrUmGJnLa2+u0LPTlY17hzWuhessykHVrlkLkBE/yNu
KKwE2buwpv1Ita5pnYumopbRE5bHrw4lu2FThnpxmtd1m8J8ZyqaVWanWSbPvUK5X1jHvTjtlI1M
ns3QetcTtEtNCjEuirfDGvfiFM/C62C3DPxz2IvXLv5Mk/Y+rGkvSjNolyPs1w716zEUzDu1V/2U
ZVXY0ku9OF2qBD4N3EwFwHDkC58Eil1svcdhmQb1AhVSRtg4lv2MenSzn/ot/S7roQwb9n/Afz8d
+soMTkYLeJCAVBgHb2nwA6167eX1N4lG7G2neSd4PUTtVPRmyh8zW8WPOiqHz0GfNfZCFOY3k5lM
jekooZ2Ej9iXNKvDPmnsxShcHPKmvJY1oJaLHeJs+6qhgQzrtxejHAXga82uJRONfYZy7jHh9jGs
aS9C4clWVhOr4LoD+xb4CpQP9U4Cz9hXacfP6XQcD0O6R/TqGJ6jhiz9mhmnw5aWq7Xwz21HEnm6
6TEmWoKrUvWXspVhK/k/N50/zXCYgEBvizt1oLmXG7PSe56E7aD/3BT/1PLgkkn0A852oq0esn4r
OlOGPbMSb++EgdMm5xmdHtqP+wIVWPopaIYQLyR13phhV/iIXKrvZsvfZbsIW6eIF4/zuKjNQZJe
ONvEz7ubaNHMzJ7COu5FJOvKrWtqWI7YCFIC2qkbGAh8CWvbi0ila3staYbvXo3sFtr7bxwm2GEr
LPFiEhN7HDXBlgwzE9SxW3jY5zksLsK67gVlZpd04skCmyrxAdYGGW6Cwxr2IhKldyMfpZuKOYOY
A5btA8wUxHNY496OueL93TnoNc+xBK1Q421/ZM0UOFO8/dLMM1HwaLXnTCdv2Tz8qLkzQaMS/4+u
iyeOjFkO17aWvU3Q9jYvoW17oRnDMYexLcbVKxCgD3NWNXcQ+4qgUfmXMP/TYiVRAKCRz2KiJLsA
d6P5qIUMSrD+B2q25TNgeTkif2MOfCcCp43+RJEB1UFLC9SCL7eHYW15ifeOCQSI4RuQAp9xgf8x
ZCoCb/yyaaiQCcyJMC7zXMF6GiytA8toGpRHgIH+snUjlxR3uhs6vm1vZwCAQD8Pi1Aw3l62Df9i
wlPJbJEp9qghODxn8MsPHHEvQufKQHM5L0BcDfodiuNhbymDkhQUn7zst0mizsFcwMJYPqFHFGGY
Y8ybv4M+py+ucriVt1k7WQgMxNfKbnd1mnwIa9qLz81MpcpoZAoX6/Wge1SDdm0TpoyAyerLUenh
aJkvkO8UeIYBlG/vn1AuGfbsH2fe5jkP1KJiajVFD/mLPtjZoExpIe592Mh44YliR6yKfMYXXdyf
FhncZrPvYU174Tlh45GD6G2hRPV+g0kbaduweehrm5YyU6LR3BQwv5BnGGMDaqS7H2H99oKz3nlp
DQozC/g/HBV3T232Wtp5HdX/fXKJfRUT7OmpXoYUrqvtcq2RTkXzOAqULq4Nnd0xrP9ekCaq21DQ
lJhC1wyuIfxzNKjnoKZ9BdMGxaMWaXkFSyz2ZrEGPkELD3vugnHMyziqqExqA3hkAdXr53aJrt7p
w6ewnnsxKrdxUIYAKJzQmq/nnc2wjOwyLVXYJp16ccplVWVzpjElt+gdsJPP9Rh2FgfA5eW4oC5m
xIEZTZcufzeR+k3JRNAz1L+WOz+lFhp1O+24OFOwsqVFlNHpXVytdZDSFxUELztOU1CdlhozsSS7
OzgzFgzW0IewL+qFabsBv7dZgCa7ZYCzzJJexrUKux2OfS3UZPg88xxDjuXxfnH0XidbYAx54Zmv
sNJsxsoUaVl1qBV09/mV2BU0KL7SKccsIRtVpoj75S2LxwdDprB+++olU+N1QqwRjF5E9rmOzTut
xqBDXOwrl8qNt6qCfWshMDKHHCL0w4hiuLD10Ff0TKwZowY1cni3kSNAlerdHOVhKagv5yEE5yxY
jI4gDLIWRBxcVJxnEonAgeEvA6hpcqjSGoe4yR1InWDPvNc1HKnCJosXnkuTiBJau7HYcwMMu+VP
2EnDXs/BhXzZ9TkCJgXGBpgufc6JwlrrlJWHLF9U0B0OcFMvfyFVLYVg0QxFyqcPdWXh+DR9CBoZ
X7ZQlW5lWldjkXb5H12PgmvJ+WtCvevH+0USILx+Q1YM05Stw5yp5AqPSVz6FSUMs8LeP2JfauTU
PGcwfh/AmbVqPC7rAHhsnq6Bh11fbAS7ToLSxwicPunsqa0ACseXTS5hQ+8lAWm6oWB0IUMxaxgG
EAE9PMOpPWx99MVGk4b6zrJuKCxPYeEa71R9U27rqsD2vSxgq40w64ax6SWsVOqp/bjpOGyv9rVG
mvZrG6Uzxr3LhhtnAUJb4T1zEzbu3lKzsIW5Qa9AAJTJ/pn0ZXXD0wwA+rDmvbWGYX1PqMNnzTs4
Hl/SObvaHpW9GAN/gL5cDfCIqPpuWDDyzK4oLc8+yhH4pqDe+0KjEVfmWTS3Q8FMk/2R4lHhZkZp
cNjQ+0KjiUSb21nSF5jx+UFA+nKIXJSew/ruZb7GRXijB/GnSBY3w2lqgM/Eayqmf6Tbv1jLfJnR
WG+Q+mYU9hlCVTC6b7sGQQtekzpWoFepm3Zw6weY7+lbZkEiKCYpx+QZJW7p+JbniTUf8hSOQArv
kv1NozoYXMBoGZfx1TZmZD3scDAzH9eRgnNH3Nipb72UwEgLJJb0FCe4awd0et7gIxbjluwo8Eq9
wfUiypoCBuoSDOS+gYFRDDp08iWCOtZdYtZYuEOnG9pcdQ1uSIWScYtqO7rD35nSbT/ZBaStP7aU
8/LtxEXUfLdxMo4FuE75UpgN/+9pmHYYj5EFvPAupWDtCpdW800V91X+ILIOdWFk3OkHGBGth4UK
czvU1uwF6fPMXdZWw1Z6MbxKUAW/clxhg//Cj5UeWvgQLHnujhkcrlHw3tcmvl+7EiRyzeKJF3CC
q8BYYwquj3vUPpluIfzEyQIPwKY05f5Bx02fhmUhvrTGtPACWYalLxTYgJ9MNu64Q+2yKSxyfXHN
2F05PXveFznu8g4JbR7kXoXV3MS+toZg5BKeDX3h+qFsTz1Zm2IbSR2YXDLvbBZ3dbxHrBkKUbUJ
ADC2A8MhjYBUPAWFL/PW5akd1zKSU1/gfeDvdeB3SQTsVVjb3qI8zKtZRpf2hSQ55DuTTTd9ZHlD
/w5r31uTgbHe2TLTodBjDg/ltB8ZnjbhtBX2BB77OsR2g7e8msEagWFej/tIOBlWLA+bl74GkfHS
4YgDKysp2r9Krj6UsLwJGpirB+/Pb6YL3gg3TdHvZC4L+KzclUkcuFV5Y54s0EzFuNssUNkOS6wo
h4+dBiUsrONe7gq7RSYUnpMBIWoaAHzGv0VjnsPa9g7GDQqvly4lfTG7eXhC6WB908P8M2yT9dWH
UsBEv6PCFgAd8weOkxXqOubpa1Dfr2YHP3/QdejADdwqJAgk5oc5BV29hitnYN+9kRnStWx2QF5x
GzGZIxRl4jjAI78I6rsv9lphoGOTuutR6Kr1nWBLMh3EaESYRj721V626SoImXpM9m5O72THyB84
07qwq2DqpTfp1o5woELeh6us7bbkJUyKCCx9wsbGy+cp0zAduq4BTd1WR7uOFXw52zYsmnzJF2h1
2wy8Ul9ErmN/SajN/9rbuQ1TfoLR9HJSJpR1jWzUUCQiXaJblYNITkqYNL/ydvibujpwAl7+AMpN
S3i5Zl2x65iZ5wHup/0RgHMKVoTto2cUnD1FUa4b2DuCR3WEgyX8omWUJH3Y178ak7+Iu7TuO1DM
uqI2W/Qd/tXsB9zLmrDUmXprKaqABbyukd2ubpTAi7VNBbcJ2Q067LDry88EYTsuMa4bcDnF5X0L
gnRagI8zkbAd3heg7WQ2qKelXcFYXCsY7jYrPzSKL4GbpC9CE3bH6FP8gJvB2wAu8DNqA34EBZ+v
QdNTC/PEGY7Jg4GB8laxv3dg+8Jiz5egVeMew0E4BYGS8Ium6o5SG3ZQ9xVooL2Bhwh/kmLiiz2q
iOMhY93fhw2Kl3BOUsOmel26opwNsLmSwnwPDIaw+eILxWwDN2zeAYeGpP8Jdvb3eqxe8XK5huQv
joq+Tqza8M4oTN8VdqPyLtYGVoh1v4ZtYr5UbFVwAwb8sS0AzuyrQ5Nl451M504GDoy3BfN865no
SFukgJEfxzy7URzM0qBv6kvGYNhWVWVed0XOYTptTcuPKfg47/679evM+MXA+7qxfFVuWWPs73rn
IxIrAoAQwOlxD1855M5dWLLva8gyWLZnglV9QWY2DQeZTCDeqAg41bC9GDiJF2t9C4vxcclrzM2E
fpgn8r6Ky7CFnnhBBXOJKSMGfcctFczgDK7y9znuAj+vt0l1mIwRbKzlOU5NCVPIaPjQySSsmikm
7OWw6LoDWZpafV0ls3dDy5JiqpMscNDpy9YH3C6Qsu00HsNxK9GP2Tt4O9eBA+NlzbODjzX87jQU
ArBwgpf/MH7ddQ402H/P/N8sOb5FGAxpSiA2jC52k37H3dEjCDSfQ5omvpqMLwSv1agQROEnjO4O
o72yEQGxCOo5ybOXw17jHqGT5XXYh6zEhaPNbluRzEHTnfgeYfANnTeYO+uirCSunWLQ0+FyEraH
kNyL01zsqUss7t/idYod3FyhR4AXYgc4VdjYe9GaLWs5ILPVRSyFO2UVIW/hUFq+D2vdi1Ynatwj
rGMEqhioz4CgxOSJ0iGZX+n9P1dD/7seE19YJjijmxAzpo6Yk/bNGMfdfFOrZTQXHMRmegGaWNjT
mOgNHqUOp4KHIW3G9iuNGUxQBd1vUx6Bopnv5QyHAhcp9abtko0CpjrCMnWHweP+vS9dPV+6AXvu
cU6a7QcsQa8W+c1052q5XFg5r2gCHhjyQFr4vz/LGPUt79TVp+K5q2EDf8KBjYNM2ZoVnG8oP5+a
AYTYE/7a1o+Mlv0SlOoRXxAHXeNIrwXJ56qMm6clV/kDrWkVtsGS3FtoeuAXQGJeVEE38peg47s8
rt6GTRcvMcBZ07WRWFXBYI160JTf0h58n/9u/Boyv5gqviRunqO22u2minGAV8etsbteT7mD6uG0
IoevbkUutAy6wyC++1g85gmMfBNVREMkzlyt+rIPuvr43//Kr9di4ovkpCtnnBGZAhOGy1NU7p+n
hr42TtfI/9U4eUtOTKp6VgYIOJBb6w9QVXO4y1bbt62Jo1fuYH73E96iQ8o8regwqrPdGJC4EiRn
kFAXg8v223pFRdsrh+rffXJv+YE8oZoXoeFCXU9KXWZws6EOi/S5bveMggMX+OxEfBFdJXF3UhqN
QetoBKGb+IyFKHADy+jLDSyCaQcuAjpVxHhBn9h6mVj8ygL9uy/hBXPKoOXcUYN7UtWYTre5tsml
z3K8n4tq0SRIXUAyL64TtA2MGLAs5dVIELXu1Zd8TMNKW4kvpLNgENa1M1cX3GS6QHOdAQMahx1W
QGF/OfjgheKwPMeyqHnGL8Pi2lOW10HnOJJ6F26gG8Rap7oEZbu+I7B95r0IG3NfQ+cY0Ra8hfK0
7/xc5uOlrWnQ+RCmtC+HxMEIrba5KkHoofdpEt2P8A4PWtl8LB1khRgkUZenAZClu8baqYgS9iGs
cS+7B3FFLo5FmOxxZc8AzHLQpTW/hLXuRSnJlSkTEtVFWtvhHqrXz2Plwsxhia+hq0RaRQud60Jf
CedzPsEMfdRhUlTim4lFQIUlvDV1AXv58TTI7CFKjT0HjYsvo9sagGkt6/PT1PJ6u1C6fhyMUmHX
fsSX0skejCXY9eenbhmfFOATjenDNnFfSufktlVthURKTzPgGnNHjrtOXll5f7OH+0q6Ber8HRV+
CCILSD1UY+CVwFE4bMy9CN1hGGaBcalRtdS6Y1cN/Qg8aZeHCdKI8DbWvHWouVBJjkKrfqeHTJfm
vt9UHVYHSXxzrFl0ZZeOLIdV+o6XsXdQAbwyMv/cZv8ivfG1dFzsKMXoKlnELmJA9dVtggIjsIHj
Z7gN9UWd5CCUpyPQEGeB27X1OE4qWeCQOQgHH/6cjOd9iCv6rU0TuhRlxuo06Aae+Cq8PZHrOM2L
PXcdSI3wwoXHBC/DfBSIL8TT+cR2liX2XKebuSTlBMfiSIU9HxNf1sNWynatJntmayuh4ZieUbC5
vfLVfhMsvqpnXkeY8KTuypqLwUwnCuhgFbj6cW8TBo9ERGzEqO8tDCDWyf1NDDDGYZHoJVhbNMaw
UpmuJ2AzVbc1I9l8llbZ7hT2A15uBb7LJLJYpqfNSIE9xzUzEM4JQLNhx0lfomgmNe9LOcznuZfD
uc34CmY2D7reJ74dGrLwhA2snc/x1Q5tTUYU3/M0SDIPO8+XecqQLtyWExpfZthxa8vHQ3+FCAYN
fOKdkzgAVE09d/MZ5JjhyFTcHHDJ9D2scW8B71WWEcLK6byAagokdYSavA0wt7DWveUbCHNFeMSm
cw+xFHBJpnrSKZs+hbXupVl8HQYWA/d3jnI8NXG1V+faJYEDQ19+09qscY+39ekM21H6tms39V2Q
PQ3LbH0JXgTo2FhqBiQ6qmdO+SrlEcEb9ngPAPTLvoPux8t6QWKVDvS7bdmHVtKw8mriC2xkiyvl
fuDzuSaGHLYB6KKyhIzuvz/ptYe/2DR9jQ145SNVPcsuotTJ8lbObd1enKDaXLgZsAv+98/8bpn3
Pm65sJLHDf4JkKWi00KT6thtwByFte4txQNILdMk0HoFbNgpg9jmmPfuz7DGvWVYNdi8oWc052Eb
3LFuweq0bRm2Svp6m3zgZGqTxJwXBZxwKzN6gIHxHrZM+pJE8JOF2M1qzhPgbZfYqo87oH5hn9QX
JO4SnLEedz3nIZMpuFZbc4QkNUw+T3xFYpc6YIiyEtTUNgIQcQfChw0uzLmJ+HrEknNtYsBWz/U0
yuOetPqYwbk+bOP2xYhz7HDlbACQbJpufwZ+aPvUkO41K/nfhBLzFuGSgWw3Q6x8TgCGPMbX3Wmg
8Wt3hL9r3QtUEG5wXe3y/MIBT86X6Eevu+egQPLVXyqmcQl+BujBlpXAWO+QyU5ys1/CmvfiNNY9
63di8ksytB1kjs0m5IOIdZeFxaqvABtsNiPlG/JLbuNDk9M7DT5rUN998ReMuMbJUTTdAga4XxUL
XZgylvjKL/AZQHdPx/yyX62P1BrzI5fZGrbyUi9VAr1WTrvr+QkuXDedGd4SEeYmSHzZF045ONS0
LSjVkD80XfTAu/pd2HBfJ/9P9Zzg+pbSsI6fqJjbuOCDRt21XNv5Y1j7Xoh2A2iieu7TC+/jDRbq
3PK7a6nea36C1zT3F5u2r7iqIzXwbC3FpR0iezOVoNg/2ZRU1Rl1qml5W7X7Kh+nvXz1cP2bZcFX
SAnHu7bvrD6T/EvDn8USNvF9YVSi2bJZi3ZZ/T6DaqlOAi8afFlUD+VwXtZpehHdRpbLkC/k0Zpc
vWbC/RtZH/GlURDk0wlxm15QmFKBV9vX0327Rj30uNYMY7HSpUHxNOhM9O1m6dQBqdxE5NhHW/+a
WWj8L8jrV3PBy31SR8tuaUaNo+e2dtsx1rWmw1kpLIb6IstN6cPYt6AIAYc6IuUCDNp06W2vByHb
C+47GpDl9a4WdytLF5XfGFuhhuwIJO/qwBpAvQHAJPiXHpSIs+FxseUai9st4uAOHsyuq6g+EJbX
rDqYKR2Qn/YCEXVI8rGvvg1GtgB4gr5Zt7dsV3CyPjncs6TVyY0LGM2AAzfbBzj7rUt9SBTIS3Aw
d/UGHnScz5Hg/xC2R3UTD0qASNDiKnlqDyj30DM6aNO++zjQFoeRJm2yv1vALdEtoM2Xk0A5ADvM
GCF1XJaV1sXu5g0wLEWY7b71uEtPwf40MYnXQwLAq/za1VzlP1rA/toF9bV7D7wzTNga9+WqbrwZ
9taBKwgvL3tc19rG6pSinrU873hJo2egmDd7LDMsAPlxEStAwye67Am5j7NF5Jc6mfcWZW9j724A
b+iOqRgW8diQuc5OpGYrA0ZSjEiOszY7ZS18iQ/bWImxg6y26WV1mnKc2dMjLq62qkfPABZODxkV
Kcp5lrooeYpsHku8aOc7fK0esGqTIeE+5HGk29PcdvSPcWrFaXX7lv6Y692xy2D6RD3thmbikxxp
mj6xqWTsYS9lNlcnvaN0iF/ydY5hVLGLdNaPKJzJ8L2Gugbb+FiRPa/mC4HZNJLklvS7unGCbUBm
Z23dV8d+wR39bYrCsPw5BiHbOpDROQBvVRZd3Tn1rLs1QnHRDi0djI1SYKHPDt+y729pgvtNeitU
l8mDEiq/CCW7Yy+2FbBsmbjIAtfcu8Xek9mq82qwdTyJvpqb522jVZdhOgAWeWlYAnhnX0lOYd4r
nT7hckhmX7MJDOv7fNtxeyYTMm/msA4T3lgOeZakFIntNDHGjkBWsuZdrDIjLvC9Udt9R9cYjw1k
guXdjtf/aalQBUucFQDJSwHvO6Ln71RHKGUyS8qHD2nSxtlJljZpvuNImmkETcv75WSbpLdPaiaV
eIZqbmwvjUtRvZUDe5nc7UlE1UMsV7X/WXe6n1HIZKKeP40IWnnuBuno7dDGzfhZRm1GKHYdVQkA
WVueD09kmlT8nTdlmblDWeVtVaxgAid3BIDu/kuzCpccYedPYBJQrSzO4bidCP2jnNYKtFk1qux7
wsQ4fEbR/y6PePRDSoEih949gnFsQfilfcR/9I1Z9tuWDs49q53E8XGQiKQfDcc0v6kU3Z+mnFQX
QseseZOZOQWiPqsH+X5UctvfrqhuoBEEArBzyE5Xg2hxa9ep6/5WeFCT982VYVv0faPLYqR5bO7n
MU8pWJmM06+ZoDz/M15V+YTK/ugOr3v7D9R1tIdmTapTBd+m6LQBd73eAe2x7DfwdGJfdF7z/DRo
FHK+S53U3VNclXV8u/b17M7RKJvtJneGiCIFepd8JqJU5XsJ9vVwHNwUwaqyIblFBUkLxPbdstvE
PFqyT+SWDWLQH8FTKfs3c5Kn8kKk6tPTtDUL1s41yYy8QNYeG6C0F/FDw6qhO5a49lvfyI0YLCWy
39azSPrJVCeCR8TlXjXwnb6U1TygtiRKl+pZZhZE0hZsVXGYysiI71LmzXCsOqsmMHi7GHBbwHOB
Xra6tdNpWikB6dZ2FJBsva/DVzbl6MEpIVUMl8kNvaijypoDOKm2O3dXp6QDfAZ39TSuqBc8J4NZ
/6DErQLUu6qDXSooF+IRWWz1V4kQBr5US9oeRbsm/Wc3ApsJ36m2hRPdgal9r2/XCUXAzw7YQFMe
5DilG9b7fVj7HphwZE/rAQ8Ri/2xzgtLPoEuYrAhKJgI5e81Wrl+yGGaDUi1Ag/Q526lwA+jtBW0
ap3HuTovS8W0O1TAs+/362YrXP1uAH7lN6R0SN1RYCjlrQX8Ljrspq6jDyJRhp4kF3N0sgSw7VPq
9r35ZMjOmhsQb9e8mNs+Kk/jSkv3wMBUe0ti29QfcP1OnTrUWk/5BWb+1XSXKxwsnxyutbILVzX2
u6kskxECeS63h7YiDUi8u4mnIx9MGqGcxNiyXlHUuNv4/URUixqZjk/T23ojKb3p8ZLfPPUwIKwB
F3YcXCPYvR/G1eTxbcxyO71J7Bh132i9ZfpBaGYxxzrZavkn09mOmdDCSc+e+yqrlwv+s605J63i
9qNQiyzvbFU37BY1wkBtz4YChXbGcqTFCQQrVv61w8EaVvNWNsmN7euqgigc5UeYI2DdNndgTrvh
ZmhaBrE1hfianO0AGOVhmVxHP+A3s0/gVU/bHxpe/ii5z6ns+XGEK2Z1jLA+lcetHLYPDRUTu8ny
AbVwSddBQ9wuJouObpgnkP5Mv26o61nS+Ih3nky+RXeT5M22uqq+iTrK8aBXlyqan9t277s7KKrl
jqyo27cf2DVsp2BdS0j87vqAxsiRyTHdH3eScxCITbu78jZr8Onh/yvAgXtYsSCPgPOO1tySSebT
zTaJPLnu3JuEVUOFYbT2MOWIcgIbwWqfq+NYr869Y/mm8wP4cpm4pLzF+nZQbG3MGzLF2fhtN3bg
zUFPy5bcOs7I9sQx++WXxm6g6+CfZH35RuGWcn2fKQzi3U4bs506NifTDfb/aABkfKLtcl73NF0r
JE9Tv+Njmmq5LKuK2o9p7Kb27YIxW+7GBmrdN81Sy/rIG9nbL9uQ0uRrS1OXtQcYt5FuwEgxXf3Z
wcqWvAVMgOffei5y9ceoR0Vx7IVPJTu2DW3SmzadrEP+Jkkm+sMYzQ5bod6wfSDbg5OviJIlPVl4
Z/QO0skU3OYucvxIsKk3t/s8qud0xvw+K7Jqcay3HQ9XbdrxzwmFXOXIXFY2R1wRcHDhXZ/OBdVp
IpYD20g7Pg1ylKgEj+GqivS+0f0ja4c10geBCs1vTT9O2yWJa768iTtiYIuM5+8cjOpulZdFAwL0
dqSSfcksADYny0vc0GR1NIkn1w0l0nrTrPQNngVZ916r1O73cdONPRZMjthAPQH0g1mh4G1rHstW
58N2zDiv3joIkqLjJup2eW/3dUSdOsqR6XqEu2Spjmke18MbZXH1d5Btpcczcyh31heUsMbnrGRd
dzKkpPgStdTxI5+HK2BX2Gvyk0HxKqtjni2g27fzSOL5oPbNfW4yDTOrw96iZO95QPEr+1RZ0T+Y
bkbGdZRVEx3jBmZ97ojVfTmkq2DTZzrD1eGmEuuA/T7dCNJ0hrrqYTo4xqPptkYXyLu576b0SBMx
npSTc1eoDaH+NSFmXS40VToGvMrAiS7mNctOTEO1fbAs3i85NqN1OpikbOzTDEUbEPCtaFP9oGzp
3mTuyqXdzc7ubZYpcs4A59mwjSLlOJmdY9lf9RJVt0p0yfQ86zJe3ndmjo945xjpH06X63IsV8lv
kK4BZqpQftTjufJgtkbeyGmAbwhHuTs2W3bc9ykfDj04T+I0GUJvKuQDn9c2ZfcVHK7ag8ib0f4f
e1+yHDeSZfsrZbmHGnCHT2ZdtQAQM0eJIlPawCiJAhzz4IDD8fV9Qql+naSU4sta9aKtcqPiFIHw
4d5zzxDnAeEZrHQ7ErVtWPCjtJn7EkKUVVwSbJ16txbjqi57jww3voXzLlogai4yLsmK2ikIh5vZ
68CmNouIOdT9l5jJQEOPTFkKk3hocC/dIMn71nrZpiQFL6O6XsxpLit1nVkEGyQllnHMlsnGJE/1
PgxDdTHxzB2zYKk+umwu3ilaDbH2+W3Fhvo9K1SjoszvRrCBpqos+2jxtbJjlKHadVuHUD+35zPJ
7jlyyI+mcFIlWM48rtdpXbbNULCjA6s0fG89Kd5llaVwy0fXKrx9WovZVlGKlSvhXuBy/4s2qTPv
GePcRbOuFwmGbTBbh4h42DQcKrescLORQ+A6BB73/UjQx2jaFknG58A7zkEIKTJk59Y/DogwV1ej
t4xmO8N+wb9feUV4rFw4m9MUdiz7iMq17jfMEI/sO93p8KJY5goZvFkzV5ENukHe06nq/OueTrTb
wPDGNXCKGHl+aL1ZVR+8HBHPRcycZjrxxyI30cQ0SlFlJqHjoUKNYqOUepRWkWNu0p8XyWh/MS/t
vH5C3pZFOZQbybC6K+wt1kUFlFbFBuZGKdkNstLF7RIAktm0TUjrrRE4dxJ0NJk49GdW5KYXNaHX
UCMV7ARaMw2SQC1MHQLozZavGhz5+noajez82Klszo9jP1KfR/BLkRhxrgWp3C1aY0HQBYNJu54A
nYw4F/JG2OCyq7El35VoVu2HkpXqELbgGdCxtuJDMNLS+1hjSIo2eWkZsikxG8hjrA4US1E6zTjd
x2FakrnOBvnAYbVg7qXF2f77OPaKFAkTvYf7Km2YN7/jdi0Ae3iECBoZkw51rFJakatxlYv7GsKF
ofoyaMgAN7JAwONbV+WLgg8Ea4cbRG+zctk0M0x3d0p7pL3h2GU4EX069BLHU74IYLh5A5RlX1A/
t3ta5qVfJ+E6oASIKs55Bnf+Fv0HKr6ij93cnWsRpOsYe1uYYcjsTpVZOdxXo9fO27bwjDqMo5oY
PrFV2SHpSbXMH0vFIIrkeanGj8aWPbCizK+9WJVTcNJ9lvK4xzDbXLiiCDN8JEJDozli+BEP3dyj
KO053HLupzVUEgYKfXrRZgT4T7rItz0lzqA6YOvaXbuqqqIBKaoR1HTZRBGdJot266xkLs4QPDsd
VjqiQcvVJKLR2NbrIjMZO96KwIr864zEGblZS9/PE27P92qUjYj+2K+8Zp8c8gt1EdHWU+kRKdkh
D+OxWgsP9ajzvd2yYgXvcOMH4mhw2BePatV5gjs+TK9bMg4b7fXrBGKKl3oH1LfUxD7g3THypOnT
GK5X9D2dDWiBs82z7qDy842Bp2UCmO62rY5xI3X1PcNkxd8Wed6YpPOYtpt5gb4ETZ8HiG8VeaCv
ZGF9NMzalVeg50+HKtW8wY5Mp2PrA+i4VCQz5DClpvooUazYq6a049H0oqnyRDq3xIzh4AAUk6Uf
4UZS6CSrcXbqYigvjfFRwK2wh7GHSsg87laHuBiIcvy9FgOtLntDx+pySKfxNHVdWzySYZHlppXl
cIemk25qj0LKg9fD5cGtAllr1RLaewaPmKeBcB9x8XBF0VjEqDOiyop6SxEGPsU9yvs2lpg3z0j9
kwtAd5ybY9z3wxJXEzpGFDadWmIIkVwWBTkWb+9KUsUd+EtgTsP2hVy2qjGAV4y3qvoo7Mzy3xc7
9+vFGi6ueA/3lZZc1FxPeowNnTt9aiXYTXC2W5YEefOAGNM5vCZIZ0zmViwFfCVShBo3uOfFbZBT
NK/piNYo4kj1O65F6i1gffbVmpSYBLMsSg20XZ/TBokpB1KidI5SeHfIp9YAhMCdhZofqYOLD9rO
anC8XXpSteYdZkZkuLBQ41fXg0WS51U4wWwolnLo7HWNkd6ncG08GIZlzOQPeZtB8lWarqvAZqvD
u5oooyPk2uaRLZH0gY4ZqYA4++buIdfoEYHIjdtynFwQ4YxYUh2tQO5YUgqe59XJWYE2M4JKKviI
AruhcYtGdL52XbbaW7/rPfG7Tftmup5mrfRR5iqr9aae0lIf5ixfghznLWFfS4tq8mPpMosCe1Ud
vJ7Ltl/fA2etwfeZ0ZDXS7TgLh/2SzFa7GzS3xOa0y0mFcEJFgG4SCSDUXfUWD6J99gPttqo3OTw
r5FBs1xYOTXlB1ujgY2GARjbZeAR3jx1hVJlUrbpQO48stbzlfPRlVylLXLKbiUAKPKt7Z6uupHS
5itrRiX2S5BVfhyGsHu+wEWW4bLOFkZsknKxyC5G0hPIq/EagHD1boY3j3/k8BnyT1hYojxOnIYd
guf8pblUHeCoiHfUwq27y4cnn1GdX5E1bcBhS/2y2cM23SM3UO0J3sbIIFotpg+N67ZIMrXDFqSc
ro4BHrPpU2Pr0UM832rkwavQNf7uV3WP0p2jvkuCQXUFpJCoM+urCTBJGYPdb8YpgiVNQE4+Jww1
NDNes9eY8s+fLHFqxLviqdnZTEubDKzryk1FqewTgjwUU0b9ULt8i6K3Uqc0hIkWqH/VOZwKWV1t
UuRaLcfUgBYeQ6WQKZbAB8Af4eqd1pimYhDXZkc+L3TF0Wy6cI9zssWsuMcVFgFuCsoIcsW1SPq6
maptuExB/yQ0KysPJVIQGorEUni5fO3KuoKaqMR8xozxXOM6DGOvGtSOk4645VAGksp7OBbX5uK8
5pYOb1yHRRgXwULbayZ0tTx4eDfKi/LA0Hbanr2UUXfPcp3Dq+ncKJxSry0X3DFga8LeyKVZdu3q
YERNNkyU+zN6MrTmIgakzFCU+2Otms/a4cgGDcmJ2n8azOz12wnWqqgLsc0BmyMrpR2Oo2onec3y
Ys5wI8pi/VLmAF0/FoVty22YhY1n8XQ72iAJmA/6NkRVg6uBKBGybYejvX/Ku5BZGRkYlLsrK8JJ
3gWAITTCRwBzmk8KZqLlfedNrXfTZsC1b+dzPQ5Fu5MVicXcw1UXoq1uqA55DXgfiyTs6HYQqO/4
Bil+U3+C/ixjNl4Blbco6PUgtEh8xo082Q6A+QWKCMkvyikMx3dNVZTDUWTUtgdvQlL3R0xdUj/G
wIhDUtLW3hRVgljvovXhQHPrTeOkf/dWpOLFCgVAs3FTLYcrPRrILGrmi/lurcC+iqU/AsvWtGpg
cDJknvks+dild9SOeUwauOsX83r0VoRHD+iX2rw62C6jLkKZUQCsEIuZ9q5tFN0PABPtrir56t8D
PGHsqEsMPOLOrzF+3kDN6g/yfIevaOHPwIG37QdCppjyuvAi7LlL3o0uxEiFwT5h6wcg9vZb7QWA
tXkDJNtFFQK+ZOT6pWPJkAsW7s0yqXXfhYvnNzAUI3ZSgC4yJHW1kwqKCxYM43jPRnh6P4ksnOoL
HxCg2FYsn9Q7a4FAJ1UmiwzaONChbnTTVPyUZlVTvrMSD+bkiCzHoz8h0OVyxmslyNN2K7spJlFn
x6XApO496lmdzrE/caf7pGhlDXQuhEOY9uMJm7nzYnhDcNclGHcIqbYlqKNnA13xAZaX/hjESsHG
sN7UQLzH6SBqO+DBGlF0w80y4KFhNISVgEhtIpR7R/HYIe1RLC/X9wCJ02U7Yydv1bqKC/QK3DsR
L1WYbHEf3mnkPK2QZOcXnHe7shA9u1irFrrfgLjWfLB6UjA1KCdYS2wNooZdHgWWM4FRDgHlx+9H
Occc/dv4sZ5DSW5aiP5Hsj0bjQZo3RaGaHE5rGouYlVbWyauHs55ZmbkV2xIw+YQQkdq933TTTTJ
Ztc1F2SESwqQIB9jpdYNYtpqYJVB5I1B4G0xijE6qWSmUF13/diJiNNa08dFIMP8lK5ZsbyFIUBo
ADHm6bB+oQ2j2aeubP3q4FMI7Q4+wK3+Epr1wdxVMETO37cNC5eLIPRG99X1rOgunMu8ETjGQmSM
CgbgOGC0CRCyHkdQzXoTXk5+PdrYOMRWHga8hCKZVkLKGMxsjtFgGJ6ZgLPcKpAwr6oZGdnvfVtm
4+Vg1qA5CoSuoS7AO0zBtFfGIZd8FGHxCWiGR5OCSa8bYbmJQiweG6z2egPsvQQ4gIP03M3Ycz2i
vGGmsfO8YMBmkf0Asn7Hzk9QdejKs8gfmLoexVx5ELtrob9M5/vxi5gg3oeSmWWHvlUoRXycd9U7
OgzEYO9lrO5N1MkRml500ogpErmv/YQS5oHcQbM+vSK5MHaLYxROfHPV6PnJFEu3XLSrqNkDigEe
LlHRF9PRObEuD1LU3XyNWzuj+xHlSlTDDKWPEEWTnTHBbplx52JOc4PiWInjmIPnfgU8uIbcGub7
Kzr4vkRzzhCbGDLzCNlkLyPIWojdLLwrAU4Mff4W0+AgS+YZ8eRvC/DqcC8i4QHOgWqWqboXHXSj
Xdz4gO3nXZMOfWsiDbVZGLUS41IaY8Q3TE/olzNgVOhLffOIpmzVXsQNBsZFxHDKGkAlVQutQQSL
9M5m2wXiRETTNEvI8w/Q97ppiCaLCJV+V6Pl0EVse7hX2yP64YUFyUBzTKyTX/M1zmyVn8zQX1qR
ZAAeF+0NYtsiOrFKkG+/XIKp1Me4ngGqA2GWr8ia/4K5Ebwgig796MaQUr6F+rgX74xr0ynpMpQ1
kKqi8o99aM0rFCGLa16RZP4FdeOl+U8BMgoOD8K2XCIAwMDjYtMDQXnlDf3Vb39BdekQHzaKXDHM
Q+tP5RDcW9mlr3BT/+p3v+CioSrr6y5L2dYhYyDKB3fQU0X/zV/+gjdhgsA07cTZFsjKBuMBHaUB
+ulfL6i/euUvuGjpMmvDlObbzPdGHOFzij4Ph/2/9dtfGqGQsqOYeeO5oDOAEahRiLRb23e//uV/
sUJf+qDwIahttxRYLrlQ5MvY6NrGPncEISaS1F3UTaB+7kG/Z92/lQUGHeBzOlYuMytgEMG2yF5k
D2E/jFdFADTg12/o2976ye5+6YgiCkf57LJwW0uVA1dRjbOADPG/JxcYfh+i0ML/04RBw3e6K+6K
Vd8FWGlsn456ylGaZvkGUXBflpkiJzYyAjfwH6/uP55lf4//+k/8+3PbuUFnuXnxz3/dtTX++8/z
z/y/73n+E//aPbVXj/XT+PKbnv0Mfu/3v5s8msdn/9igDDPudnoa3NuncarMt9+fPbXn7/z//eI/
nr79ljvXPf3zt8/AEM35t8GGqPnt+5cOX/75WxBiS/3Hn3//9y+e38A/f7vQJp8eG/34w888PY7m
n78R/kZShnxW2IdRIoMz/88+ffuK/0YxrD3Fg4D43D9bPDcIWMz/+Rvjb4CFh0giCELCBH7qt3+M
7fTtS/SNVOcqkKEQ//br/vul3fyxSP74NPAovv/7H81U37S6MSNezPl0+J+1JHwkNMHKnJOAA+nh
KJqfL9kwZTA+71iXCJF2IA80yGuP/CYkj57MTJm09eweqi6f74DHfKz8MY19lA/ldtVrFWwcZD1j
UsIa5TSPRd1t0Aog8oG2HvJByZyZZjNp2PjcNFnhxtOyBB7auJEv93965D95H/Sb7PbPbyQM8RYU
eD1UoI0mL+0MJKZzYkURBDxxzdV+zfp8gn0vMJcjBstgdGG+o79oMqgTWsT+SXdK8jjr7ZjFuEUy
AJpCw6S6Y2ufg9jfZe8N9KY3PA1rzFzaqTotcOQoQHnIzFu0wBr1B6pWfViYk+W2pygg4XYKHsze
w0i134Mq5/rI+r4HgyoL93d0Jm31O3w4/COgmEFHElQo5GGe53M3CvDMfQi2mIjU6GMmkq+wHMDY
w1SfQUw/z0Yz+LUmeeVSQJh+i/D1QRsM5QrUpjRaYczOQB6QSA3Sbi7zGMBfgOKX00BA4uKd68oh
625yCvAmVl2JpF/Ug7Lbjllq+6jEh3yxCCNvOSYAWZQJaudNEWD6Es8t8PkIZKtg3GMS5NntJO1w
0Uy9k0fMEeA+H4wEMksuqu6L1KI/9qtip2KQdVyCPT4cIMoYPoDXhsmqLjKKh+QBSIyQP96IWEEq
sO+RLv+BrdbczLmh07ZaiJ6TWsr5Sq4CXTgcPW2eEG+FX0VQAYaIujrFLNpz2ZRFHEOf61rPFKi0
atYvKaDzM3fJ0q99OSggFm1l74Jqmr24ojl5ArZd5HGOMcPGOK+4QldakOt2achFbzE2iOqqxQ6w
eMU1zQYfg68CEAPz7XqHHpLat4JnqP/0iPn7dunZeA1jFQWbeUyx86ilM6EJ7TW7kCMDgShPW4nc
Pzg+Zltwrdh90xL5WdvU8Zh7OYbZBYb6QQz0yO/jACbPeHWZ6jAHLgPY9WgY8Gcb1QzL9drk1iRe
40MLDUBRhhceQEu1W6piHk79UKxfcfdhNSsw+DCnLlUL93jf9ytMfCbwEUIA349ICsjFBliB+uC4
4fhauK7or2fgdRvA+DZLbMHCd8TMOwDFuMi80hGSiMXaKQL1nQMx9XPXbn2X9l4Mi4PqgPXnIFEc
SrbzQuT7QUvhtSCeral9wFh5sJuhltON6oOxjb3ZmIe0COTbgALVv6NkLH7HAFxgVCQX+zHs52qJ
cs9DZlKHgSmJQaTAJMx5iz9Gqu26r14/BZ8nWCZ38Zo3Dg7kMAfaZausvjbMGXhAle0dJ3MMpDWd
sR0UOicY8mYnPx3spzrP+JFh2rzuMtkChZfygxFSjvsV07A7Z3p82LmH1WfbznzGYK5TBzW5ccX+
Rvj5kXQF90Gy6dJhI0QTfHJTMQc7uDbL39UEttE+x7xIow3rahjwqJnqeMwWsTFjOfuw785bEQcs
tVk8eamgm3IOqDu4AQo1+Ez1Cw6pwBNfcQcGxWHG805kzlu9nTyBcQU6DAnC5TCAmeDh7IawEjad
XTS2/SgicBnHdDOE1fiJsHJ8YGBqUozG/fSYzU1f7mpfeH000dC0yVxl2RjjRiJ3xiuxmR2304SA
swzjtdzm3hIRK9ynMiVts0mXagPtQJjdthSCnE2Av1fGnm3go6YX4FabORxCFxUeFk2yysE8lDha
VVwikclEeQor1NhjOXhzRs+WnnxR15tRL+qY4d9gUoFk8KCd9dyWLxWyfZelPxOjAHC9BXulmONg
0ksWwyyraU7Kd11/dqGDO1fYgzCNKS1ISnFL6QQpEgfbJ+I80MENLIfCbJvXum8i8PrqFuy/rkCQ
2zSHYgt2Ya23ipnsSg9rb/beEKI5hcWvkBe1gn48UkNlHwkZ8jtJx7COG4BaXwggkmXjz9U8X3Ac
6PUXrkHXybHHeSTX1ABkgZ9TFlUDUYDMPA0uxFhwyAI60rhTZomsEyv95bGUZXCpF9NNMQ7m8DML
CYbOWNVgM6QKR1ar+ehHcFggIBtzc7J95d7nDhEmWOQjUnnHVl6LvCS3ZxLv10G25BMsJMEJLUvK
aITdWxoMTUaBgDlVgnqSexTb36Rgsm0qHNwTLqw8u0ZwIa6K1jIATByrC/TJNAsuZGfGR6fXUmya
SY1tJKnT6Je7zkBXZoR5r0NRqGgZV4bFPgvm9kg5XkEZB5TUb6Wbzcf+7DAF1KNoi4jkpV42qWXl
55wxBhRglhNc1toxLRIJ74Q7nUI0HFW1meXRTI5mMSDT4AaQz+JHLPPAPeitky72AFsAsO7YDEYT
lhhIzXY0GFfpcY1mFrLyApRndQMAzdwtNcaCCYYZ6Q3ANuiPSpoDog1ARZabbwXK3yqLL/XnAc/+
q3lZ9D6rk6+7p+adGZ6ezOVj9/I7/zeWx+eC9q/L4+Nj84/LR/f0vKQ+/8wf5bEn3qBqY0DQqaJC
SXnWDP1RH3vqjS8E0itDDA4oaqlzg/i9QBbBG0Td4AdVqATsQM4irO8FsvDfSCI45QjmgPHL36iO
BX1WHbMQAuYQHNUAkwL4voFD/7w61mEGIgpWblLzteExKJbZAad7uB25KPd5lQq4ms66nTeDN0xX
fcYmffJXP6mjOSuyCkUOLsUoS6kIItMDgATxwtYoWcIcZFEhlH6YmQcnhVYL+7EKcmDPuTkXNTAl
wVmzBD541QXJJj+iDNTVCWoIyOQ6esN9vXwNTv0awRulAhm1ayM1jQLSAFT7PdrArnkEsWMVcIEu
pneGucQIqKjiUo/+exuyDG64WtUn6/kr4PscJ+249gRxJBhRY3A8jPkRMG/xmdj1IBkf67iAyeKx
W8Jljh3vJpBwRFAneYaojFFb0NSIH1S7Rpk7hX672oJKBFV4n+8RNFtuGy9oNUpKkW7X3Aswqg7A
+6wnCfizH8njAre6j42cu31rQRNBV/HdDv7/tuFvZ9env96FW13oP/en5+/+vv8QvPgGMcVY52eX
pD92HpIB36AvoOgvBTJ0v7Wf3zce5ilvQh4oiRgv6CdghQnw8fvO80jwBl0u9yXzGRjqPqF/Z/t9
8wj+n54ObW8IRSsN0ewFhBAcE8+3X48+xDAyhveO9uCMeXb8fc5D71MzDuw6p816XfLaJdiF05WH
yv9QLvkCfJVUIC9aCEb+9Mh+0mQGz5vlb6+HEVQJsA7BoBGv6/nr8Yosz3zrifuQgF9sQiDGY1W0
p3AVCk0HLmjPa5st6E1yA/USBiheR+LUlPXfUm5+eyE4KJnAh0Ph5/kSCk2RO52Cyh7cp80AwVSW
owd362uKMPIcOjv/mQCfIw0ARcDgJmQv0D9XcQ+Fy5zee2mFGxcBNGhfwHZZUbVFZWrkbkH5EaKg
iQkYok8LJFIJqi5x4EVZxLQEV6YO+mm31FmTcFSSBwyjoK+cFdmZUVdJWs/LiVfesoUZbLgNENn5
vjbQvUZjXahN2Az9JgMPe/frT/J83fwJ9vjjnckApxEBmzFETfv8k0RjALZxGIp7D7VjB5Y8zBSu
2kBf9A0DENDsAwy8ICVJuraNe7Rm1M1gjzuUtv0+z6ZN6KdbQvuINOJYo4YsQCMGvw6nLEpUL915
BOFE3t8y3fnvVw2IAzQQDhuWF6+apFkLHoOR9znh/d6TpYpQ9Y6vPJznWO/3v4KQohATPCHJS3dk
JG22XOpG3js2sVgUYIPCE295RSj5AsX89mcI8SlmBOgoJH9pNZGB9JWTiuQPyHHStxg68Ww3YPiD
Ti2rxtsBXij+lspC36MXAtFBETtc5vBtBhm1DJse1EjcSxvQubMp6kAcaze1cmvxyuv8ydMgIUjz
Ci6SRMiX8XplNVQjFXV6X3QgRCrPmIjAt/WVo+VnWw3rMMQD90PG2csdbTtkreTGS++lpMF+bnV3
6onfxT4Iw6BPMOiPxgLj9qKDbg2iuhidKcr/vmw+IOLWAQtgfmyHXG8xbv+i81Ht7dKsN4VBaczz
2cQOtJgL0GG8Lcxy1qToeLDF3L+B4tn4tzVEdEeC8INXHBu+vfDnZziSKCQKPPAhAmy3F2dIA08/
Aqlgeu+nlT0ODu+ED+4TbqByJ3nTxFNbzdtpAb0WoRHDZQOqCQjLVfjWA3Z+xLQVDGKNrPdfnwDn
q+PZyxLY/YwTVJAoLlHnvTgAlixEi2Gyhwwt7GnRMGOsPJ+eZNq3JzfQNsaxBvVTPU7Jr/8yrscf
/zJXEHOFyKdiL41K4HA1oTUssoda1hdNoPg74RVPQwOqoin4a8YQPxzheJ9cqoDjBsVd/jKxlIHX
QgFE5Q+qgiOVasWaTNB2xGlbj0kHn9mI6J7uf/0WUZa/fIsQ0AoqRHiuHV56XmQQWoBCp+R9GnB2
leszfZ2GTUwQN/A7hmxQQYTNA53WFSl14N7/+q//cLajZcB5QvAfegrcks8/2iJYy9HoDudXNkN7
wauPuQ9cpHKlfW1u9ZOnC7wImlQmodELX9rv9aEKwKPU6t6bBwSB5f3Id1kT2E9zP+V78LAvhJVi
H9j+k1Sru4Up7h68X5aoTHydof1I0Ma0N1STj9OSrnuvDz+grhLb1SNojkk5J65qvG0Vll/LUOkr
dEmABpuSxQXHVLrVcLVjE31YfQcOjSoAETgSbgKAQycNbdPGga14WgM/3ZAVLr9iuukrNRzACXJA
tHT96FqmYuMzc2iH8/h67LxEDfDyD8KVJiJwr9n//OSZCYbLC8wyhT7th8wJwRbQPBdx3zB4XJAZ
wpG6Ts8dQL0eVy7baK7r13Iof7IihYLHMTY67hz/pT9twSApgIZR3VPa8osFoHgSiMbb1zhLD62D
ZjRb+y4JoJK9Tns7vbIhfrIkJY4alFBgEQYgRzxfkob5jpqqxDrJKZCbmpibjma3AJ/aVyrDFyp+
XKvoesm5QKASaiUcbs//1KDLgisw7O45aAggqPtTQjUFQskB1MDE3oJcBH9vKx2NS+D6IDNY94qh
64+FMl4EOnaJUllwX7x0CVxAiLEea737qgXABS19e1FjfL8rBzBNAXIOR7JW9II47fbZAqHhlCPZ
dES88iuT2J8ctvjQGUM1o9CKvjQah806GHxtJ+6XEX0ppl2YroBSd1U49tZA1rv59dHzk7UtsbDP
Gkn4BAQvXYQLB5vupgEJctALj0AjTLeFbP0Ljzq+qwpHrqziX379N38oUPC2QnRhuMzgSQIE6/kH
bisLhVFg5f3o53zjdPM4LKV85dL6tiuf35fExzVCcGcGPpbVi/vSiFnVpbH6AVT+OWrXft6YEji1
tZy/TWHFug+gEjxmdY/7bBj1Lg+Id+wwDrmq+ynczJ7tXlvqP7Rj5yuU4YYMz30qmsTn77zym8YQ
YIT3GAw1G0T9zhfFbNckAPF7D7jD3+WUuk2qe530INceR4zKd73JX4te/sl6P4sNsLmhjEDt9rJk
btugqjPoBh5EQyFEgJfMHsOJ+RptK+Ic4MG5wVyv2bUsVHuW1+WxmWeg+01udr9eDD+WNYRTHAJM
KbwWNOnPH0mxUJ8saa8fmFf0sKcAnH3XBxla4RGylRZCjbqBjg2SvwcjQWd/5UL8Zh30fJlA3qnC
c8EX4jGg/39mSBMiATyb1Tw/pGW/xm1H6AZK0AyCQqRYojq1e+ul80OvKxmnJbKeevg+vwOFXD4U
Kah30zKPHxlXEBaGJHs3OX+OJLQAxxG+HsncjPUNNPpIKuC5F00cxqOzW4Z9jyjXuKxZsCsUlEJN
6UMUVmEYvAQlf6Vy/PFICTGSZxK1un/eEi/eYgAWvmsDv37o23RJwOIlOwmpb9JCdn4OO/p7Uabn
Ax2NNQpVSCsBaoY/tKpDhaQBkeMjraGjGJp13FEPSsFfL5wf2zGBoowwmP7DkwXb6cVm4n0F/byi
kLhzB1CzZ0dSK3KOuF828E6hSb8u08YnjXddM5vtej1+sZr4nwvM1Q8S2SjbRo76Hm6Z6Suv7cfb
Ex26IGfICd3PD1VWW1eeqUlTPhCd0aTJWtAShpZCA+F1ryzgH/dPKDAPPzcE+GvgZjxfvwOduoW0
pHlYXdNgSNB2nyZX9BEMTOwuH6W+DTBg2Gq1vhY5+JMzJBT4tOHvEAJrFi9rSWin5Lgi2OdBcwGV
OcMBQZFZvPENOEuIcms/QW0O645MtF+gv+eJgOEI9FvBa2ZMPy7wc7NG8PZxlijfP184fzKV6i3L
wzlkzYMXeGUczCkI6LxNRAPVKeaczSuP/EcsBgcg44D64NsArNF/0SEyAllBQ+rmQVOwQ6EwK3Zj
7ZsThE3gWEox3/YQjaEqHPwNCK/AVhACGWH0TS5AiFhhgsDQ2eTojmER4B01Bt/gHFhwh0FjuBwl
OOSac7ZjtXRJUac+bHim5UR5N9x2vdWvvJ8fawCc4nh0YH8qDIpfdvJZi+lqUI/5A2yMqrv/Yu7M
lttGsnX9ROjAjMQtCZCUZEuyLFGybxCuchnznBif/nxQ9T7bBHXI8N2JjnB3dHc5wRxWrlzrH9rE
aXaQ5ITX1zAlethp3mwl4lrGtUzSaeClagBL1WAe+dNdTWJOezCOgix55bJMH4MMalwZ9Oo+sb4L
+69GLRqIYMl0lywcnATl6itR8TwLsRwSA07Nv7XfZVZ+2zSt1NXBTfLslftReuYEZHmIqmtAwfNI
wCjvkCkyadVZv50n2tWzDcXn1VThUNTRuIiIVM5eN2lcXg6IHw5F5ophj85qqutIABB/HLose80W
BkbrBLVnJMZLgrnmlZE+yK3AXzmmaYENc8naVzcKvFEEBqY0fwUk5Ozg0YU7pavbgzMYA3ID2Kh3
bfemOJXYTXKSj106ThutG8Dy2WYMIsQdrjyhz1fT1g0KBq6gJ03RawmTv61mnI60vZOcLwpad59T
wwP8rlx7qJ+fFGRsHPpryEzw89fqb44WwKrWhvwVEFL8qXd6fG7FWOzaElyma3aWp8BUvLJRz9YV
HBh9CxB0hjApcK7XlU2VzZGYXhXH+KezkK3p21T3x7CVT5d30PlTjKEMGofLy8/S7HX7QlVDgfhJ
Ob92qMX4o+32PtVUyt9hjZzHHMJlmKWyjYyxA0o1h1RmzPzm8kecrSSUKyI5h3JBx519g77kpSIw
9dcB+SdQ7P24SYvE/tOYR6dGX36nq9KqoT1yul8oA9WFqhjVa6838Q0MDeuTOk6Dh8jyvAsTERxk
XV2zaT29p8gwaTQxr0uLmPoxveDTQVPNHJpOuO1LaNmftC75AppuAPClHeMi/3V5Gt/Nc/83vv47
mAAOIug2U9FaI+snE/kRrQq7l3y2mgysMqx5xW5w06GrvZVQJ/aZkLZXC+KD22jmQ5ijN5TiDX/D
JdPfzXaL7lES2EjhAJPQor7dpzn+zrmIU7/ppv5JczJ3y9sp2YtiEnsAZUhZtehRXP4t5uldwW8R
BpkUNzsVEVrca0eymCOnzMHcHadKyW9zJVUQLwvMz8gdwaCrYzTFJvQoDKXOkdihSmLoRnvo48XY
1Mqco3T02EffufILuJy+sLlD07xIj6qTFfsOuOU9W1rcZqMlgDkN6VeFBBZRjNrxZjNAZ8eJlTt6
GL/GxB33NUIsr8iwoPWvmsnfYJsh58uxLil0weaEPxPciRChkjmyND/O1Aqw3eB4tkZd8crUsGVO
VpmZAVa7bK0lCzZXwSGDVDDVwumOA7oKfoJ+z6YaGOryKKtce1kAsjw2Le9pOHuGsbqs9QAJB2kG
6nHqoV3VxeRuEI0yva4v+7d5SvtNPscW/DcF5HYsMp5AU0zak8UbnffHpzZv8l3T2dKbDKe68nWn
EePfj6N6RM+DviuP/tWxEshuTbk98HEuEkOmNoJcDDv32qV3dnqZA1rOju3S/iHvXU01hn6tFneW
ijRD2HkTMcwz+4Urk5nZA61qfquGaJ9v4C4KdLOvv8O6F5tZmbptZqn4kVidvQ0qoWWw7dN72gzD
lZk4LRouM0H5bCkxWJpFGXtt8WFGca/GQtGOaYJNKC8zPKHhoDEnVr+1umI8BLUV7Tsl/Clajsnl
XXJ6Uf07OskUjbEFH0Mt+zS8VUEZKaUd6sdMjMltB5VyE4fUKPNollcW43wtlm49lToCKob1a3uq
QFZzU2WFceQxke/MTgs80thF51MPP8Nom69M7Kqx//7beELTUkMtDVWOteGOQdd35KY3KNEH5rcp
N40btTGqB1drAdhSRfCSKZ+Xxr5xA/zG3OpNDmakS9PHNG2uWXZ89POpKTi2ZpJUclGeznSkpkrM
5BjHeKgmjwK4hYaUaSHvJs3FE/EageODlWXHU/7mZc+/3OUE/pZd6dAQwrR2jIV3GtyRF7KHylG7
Nx10QS5vovdy72lEAwu/3MkEHINsbnXMkH0Qed+xh7u2dB5mCsNePyhfUCmx/dkcnPsIpcRX1Umc
HfhB7VBD2URZyZwo1DTPeskqJH8ZexCFva9YWr5FV+DahbRElLNv5IxpmgHcA9jJ6XzYWR5VM7L6
x6HXzSfTKMbP+MlnPkJp4U7Q693liHR6qNckj5enZ5nps5GhX8CmcC36OKuVUHgxwfl2NWKdru+G
VB92jZibP8rB3nc7BQyVZFAT/JtY9sNv6205KFhCGzSPQkYIbgsKqG2UpVeW+oPfwvZdwBr0kW0a
bKejOGOUuFGYWceWWqUPEvi5MftrdeAPtq5Jvi6ow1D9ogp2OoiGxKkmEIM9anZk30AKCw+oYhR3
dlKoX/54bbCrA2RjA/QjW1+tDUIi1MRmhpJY4/pVQauywIblyo3/wd6jZsu6sPtoVq47FTy9EDdt
RvMYk+jsUThy9nmZWF+GaUjvpnKhsap0qo3GVa+sF/SU891n29CheQWxJGfvvqS0QTEbtnnUutGN
fDXA/dVP0OT4kWXs+k3EpWJsFa1K7uK4T14aqYgnKlf1rZ3H4m9S4vpzldnuqxaFTbGdey34oRSt
8iU0rOpBVplA8QbhEWmq9NQT9H4CwMrJ/BfE4cTaIkye/piR49N8eOm52OqoEtcburXVJ2Rqwx2O
QwmXwKClKERVovmhWQYlSAVF0zsQupYvHLfYsP95jk5dUEWenCskZ91GWn8HceD85dZ9Y8DpM6Jk
E1pyMj5Bc9C3UNl7yNtWV5W+5rR2fddklNC3sWjUH6bROz8VU1aWj4jacIiTXJHbVCvrzAujtP06
mRKZSuTkTHp4ZfAYGO3nqEzLDP2YqVBvGmk6f7u0iNH0rdoB7/NqiPcJRFVlkwBVrxCGKZM710oH
9KLcuJ/RD9DkJ8DNmDPUFMub7agWzjc0QdGEQkBS7CKEUAD/TGhP+UHWt7PfZqOBa29pZPc1mdi+
agZSmBo5JUCajtW8ylRQg6rpgEe7oR64Tq0xKH7MOeggSXssvCkGnfkLjMn4ia4QxS7SOoJvW9j3
qJwB5ciqrmi2XT6M6aZ0k8SgkLXIOFszJOyDrnbB157pXwgiRX8Me8X+5XaZcoCDXj4sT5QboqqW
owZTND+NIBchyqVVCTUdpz5109pB96JnCShp3iXypapnjG2lJrs3MQrrANjT0jaW0TjIZGTzJyTi
arrMlYOujVYmPURyWaB/KeIpuq81kDibTrFq9H9MXFLNfq5oR5vF9Njkcu9Mo6kfpoTH9sbsAiPf
5CgXvPXIDwBQzUPtNguNEh2a0kKGSE9CxP0yPai/6exH3siaRHEJQZN66ygN3KkcJMyvoRypp2kI
haMDgrbpq8C37ymI5tndNAniajJU1dTrp8RJPdMexYMuYfWqmhO9aXluyM2IRtIOmlrSbSlft9ZN
CQXm1+VIdlrneI//3PRAAeie4R9lrjI5Ze6VnjImMDrulpexnIC3ufWoBJuRzb9JwXXhk2DGu8vD
vr9JV7cbnXZq+XTIBL2y1Y2QOW01RoEVHG0xWJ/rOKhf3QL1ZXDwza8aMUNQIF3iQ/MzvGroahgg
ZnAIc938Iqy48HVRAUKoeftxJMVtWhrXyNbrmaGXSBSHsAf8lNt3/dZAMFc3yiKVx9Tq43s0ETJf
9Al0tRlWnot49BPpyLWC80eDwsdcGI8Uuanund5hUCIBYXV5T7brJCCaHXgJoT6jquBP7s7pi5+X
12Ed5pcfSVWQHuWyCNYaatRXejdhstYfg7neN4KXPcr1sH1KrTkABbpyoenr1z3DLQ+3pRdJ2ZPC
4unPq83CngzkB4/D3A87zASll4FmfUDXv0eCzqq2rdXmPjL3DX6XSXCIeONtg8ZAfLqCTyZpXW8d
xIZ8Prz2C1qNW6XMEz+Kk/azGziwebrpmmLBB4sCaGHJXt6bamvYAgyl1o1QWDum+oQmeW6KRy3S
NQ57oR30ugt8iHzXsH0frIyxZDJUXWkjg4E+nSoqL0Mm62I4ulAtD5NQlEMPwm8D6nTwEtlfs4z9
YLwFQwh9l8ev5qwp6QhjytZAdusYhvZTnOg1PdDQ2qYVnCdz+jPHIbGALyAJCwpQyyseSMLq10l0
jqlQjce2UTD0i9Bbtd3m2gvjg9/E76GYRPZO8e+92PRbctsbwLLTsR6PhawhilpTfisH+4nrQN7x
RL92eD8czmGtXLwngbWtdjfpmuqEsT4e5wSlRnAmo28BgoYRWP2k8FReOU3LDvg9hDKHFMnA05Cl
UfhboxfLsR+GYC6m4yDMaAdEudyVTqi9/HGE4HaAIc5EaksD/XSlClsRQZFb01GV1g8rgx2p9/+E
0/iPM/aFf3msFSDzfVsA7TUIR3SV3TN4bxgJZ6zAjBxzZ+o8PU3gqjjK7PdJa+4np4oOAxkXUok9
MnJ9HKCTaYyeExUhIozQvCrViuBMdW+Xv2v9sqDg5hKtKCU6pOEgg0/nwI0zpSkmrTsqYY9ypUgM
TyqqOOAZUF9Z1LPywzIWlKEFKwXp3VyfQ1pyVhwHojt2pOBIf07KM+4DCWJ/OGkZUCe3jTGCAHX7
cItKzHQ7muh7BnOV3Ugy8f3lX/7x5xAXqNTTBqIHevrTM60EoGhGPfUApb6Zda5eABrDfR4hnIOW
lOXhv2sAvQepB6PPRDB5rj1EDdsD7o7DFcjUWan7fXYsy1h2/JI8rN54VV/moSMVysPgq+/UHoaF
hRY2tPSKoqs+xxszyou9OmUCAnbc38O0RHZZJOSy06DCA4QJO8t8j5srcolKqj+0cyZQ2reU+65d
RBozPd9lOvU0gH+j10VRiuBjOVwBCK3fdssPIbBTUnAdi1aPcTqvnZv3Pdzw/qgjHrotS9e4T02e
WFEkVYjnbrDNaCHcIVB3vLyi77Zrp2HDAODL3Bkqdwv1wNOR1d5ouKHL/kjoqDzedbinpS3p8eio
X40+cb22QVBuMRPdt/qY7qfc/RYngf6lm6vqtbQSx1dICbfofMLnii1l46aa5TcDrW5hKApcBIjm
imW2XtdE5s6u+wAfESuH8huVLwKpdoQtDfpaaMch2dJ0dxqIw43hRLNf2SZ6VeiAPKJ62+7rdpr+
sOJBJQ1Alk5Dn/6XAbnt9PenkQQuO8TT0RJTspuNcuDhGVtX1vc8ZJgEDAqkC1GBHGs1ytSUKoqT
9nwMrbLbov3gQMZzi5taojp9eUXP7wGe6DQrYc4RMemanP4g1QZfYElVPXbgOPft3Ne7TOSBd3mU
j36QRTa8gLUJz9Zy+f12l4Y0ZXmJp9oRwAueAbCe0Hp3H0Wudf7lkc6vUfDRoG8dm4Wig7Y646nh
NPQ/aqrvvXZQU61G9Tr/Uk3WLcoj5pXJOz+HtLY1AGHAMCnwnYV2Krtag37rEcsbB7nPSd3mk918
VjXqe4FMVCQC1fI1W4iTf/wzgeOBoQYeSWN9PaHogXS84SPj6CKe8dyG5g8tUtWfSuwiA4bTwJVI
/sH6kZQANKbTSuFerJITlBSFrMLJOKq5qnk40jh7BHPzrY5G9svlX8aOYDOcxhjsCshOKB4hLEMb
/XSzaPYYNhPCZkdkh+7auioEEo0y/CRLilXwQUznGXn7Nl20P8TXUoIa8QatT9GxG+zi1tUDMOXl
RBLaSSSyN7yB4IYbuUB61R3LIuJdrybfKNeGL40DQePQmlqjeYbJ+3WboGdAbTzPoWljy4S8czFG
xhZtnQEDBLsYEt9USCu4RE30IFFSM1H/TZ0n4I/cXXrlblo6jUcpY2CKU1hS7SVVBZKuHCqcsJ7Q
apMd5ITIgqpS90/VkJVIIcBHtZFaS4rWQ/Vbf7NLDTMYZ5y0t8isnwZrTJuNhdUEvoy5kn1LzDRB
BwaqgcThwrIyr2wnMPRVzLeFY4sksKsa6KFnyAk6KHz4UG3lFysBik/NZer1g8kV9tyRqP+kHa08
DiNK81uBPdjLNKUuepK6ilJHDWDrVq1L0qko6gNSYTV3NlbTgMlvAPfjXUBNS+PKyXD/QGuvosuA
ixallJSS6za1h/HLVKsU5qw5rpYaTpjedZnEpyEt029aNyHuPSE0iu1RiXBdltkHLcVDa6tX9tBu
rBLjoQ365vl38EHUYpa6JwII06x8K4CAPje1mUJqs2Md3XduThBBzdy+UL4dQL4DnfqqqshiSCXM
9s0Uyq+tKubvmqMMzR43Hw3lssxsKLqZw2zvBVDPxU9qkqOPW1BkvhRzXAcP1uDO+AghhnyvJL2d
bC7v+w9iCdwZ8BT0abnf1/0MjdpzBYNmPhaLXjSmY4ciTcVORoaymzhnCOZkmueoyZWjfX4BWFTv
F1QtLCZkklZHGxWXMhsjxT3W+PccJjW1yRGvciPOw/JCd6XwunREgbatznRlzoHSl1I5kp7JWxjx
7V5HPH0rrDryc8u8lgmfByzGI/+F5rk84NZm0kOJo2aM/PGxEuCWgzIeN31r3LeQDHeX1+2DJJeh
aHdBeFokp9ahWAsgh46NoxwRt4zuIlebfY2Kpqc6ktZObWA/n7jhU4Ls14M0ZfErrMLcc60BCUy7
Uq7R0pbc4DR6Lp/juBxucDHQhU6jJ52+jjRBV47NbMOLj+r4sW2C6RZOgLOpjaDecfQXx8vQum3s
iiInu3sr5/haTeCjjQXwk1uYVyZ9m1USoxVKGod6GL4OCKV4HRLhnhkginl5+j9YaO5gHj0ggGBC
rGlgVKmbeHCkfdSjCH4P1iZ+O+n63q7keLg81Ac/yLYdU4UBBvPijPAXWPakIAbpHnEONW8wrUu9
CsHwKz9oBa5anrGANBYMAYg5upsLd/33XCl3h1T0KYweE2uRDbaDqIvlebsjBE++7tK4sItI9+dw
0BDDmS3PRun5Svtwhdl9/4gFMUKfimyXvthyR/+WsCV1g6JK2ESvQYRm1b51iuATr5wp3+WxWYaA
F5ZrUg+wfkaboXqZIdJWt5wC8aK7ChSRy1O/BKHVpgbsBe0Egr6+cKtOP6dOazVETwhSo9PMaCU1
blijrVhZpRcpQWz4VdZJFeeH0A3/eGiadNzlglIiL581NT7UxTgWxM2jotmdF9OzwhZgdrdtmn9L
W+OfsTQV//KvXaoip78WoQF3kQcAQMxVsHreJUqn2vPCTq/HyfgnAwq8MBva+hiZGc5mYVAjGoR5
qiy3thUjyFsWoMSu5Lbnux36MthFkK8AGAFMnk65jYx0HEsderBqRp4pk/bWVGAfXP6pHxRtTodZ
VYhmG+BJkjNM7VZ0qmw09jBlUe6cWtceHSXPHnDjaF7yDBysjr8bzgmus8lSpO6rxob41031w1Qn
1yykV9jV5QRwELkaaTrr3FfrRejaQJs7vHKOyP2XO/5v2WdTpfuSR1H1CYEw10+hJHlxjMFlEXYZ
Bd15/K7o9QgXOUk8LRzCK4/PjyaLsvcS50B5qvTET9ekQf5pDvtxobgYwx6vA+yElzxXyaZk2049
LZdC6/dSDP+AIHYfKnPAGi5NiPmjaWxNsWjduWL448DI++29C8Sd6xK8Tj+rDELdpsNEG6g3UOmU
de5VUPGunIr3+v7qWPByXJIVHgaATFZBIMphN45xBY9AyZNnjFCUX3qMj6Uf11qmgpHXkm1EK9kL
OwOh4iQour2BFhNqepGRuBvdbN1Hl3bvFwW0CLZn1aJ0mGDD5CNM41ypNn30uQgNMDHwW6hWLxqY
v4dQLQocu0hF8mpMqbifZ9pzypSG90R3lBRmADKGo7RPLf5Rt9ZEwhBNfX5rqk6Kg6rZ7sparfaq
DYfZ6hrkxee4xwgXoMKVg/7RrqLmjOoH3TTVBgt6+qEYC8R9pI/iWE0z9ldZjh5Qptf3JpT6v8Ix
6H9GY2N+K8NMeq0myd2tdgQACttx0cqArGuV1HGoF/0ZVH05gwRcgFS0rSh3OWekqznp8DMa3aNM
oVJaxVB4IdY326p0oyt7eEXW+Hcskrj3Sq1tsnKnsxArRo2pzxwcK1XkNyn+cXR7kT+HR2H7dSeR
CCrzYINU4bxvQyvfY3YWPoAbGGAs22JvOMWwHTVEytUeliAucNFtTjXiqe50BPzJYF76Wsi95Q4q
iAiVvxn5fd91OmUbhnl2vBxYz8M3rTJDgO4C6E53dhVXqz4qVeRT0ldU94ID1kTiVivLH5cHWebk
9EQuQC9yTQfcOVnLas5wJdJGZVDT12hctNbC3PKoe3Zeo2Gme3mod5/x9VjE5IUvRRAAhHu6PrgH
FZMSopxXaZG9qTtV9xTkNz81eSl9lbNxUMipPpVV03gK9oO3DhrPlBQ73H4JX36IEvMDVEsc/DCB
9RxUrPzWcIM9IqfKV9yRr3Loz988PHV04GkuwFtA+atzRekWAdpiTl5JG20Az0GcveVo/ekbd8D7
cYGb1A9gK6pXq+MqRqA+zW76BkX6TWROHeQes9pVYxl9QkkzeLYGJ4jwiEjyJ+IITtajNadHLADc
L3iSpJ+VkTi0mXG76f1Cx68XXoUKdT+tMf/WOyP4lLhBnW81hFdD6FVt/IP6Zo6XThizTSRFd405
tj03j8etw19xK9Iilzy3+/xrYyJXt9HkpDVbG/MJ1AJbHd4Uh1dTQDz08qFAgvSbWocFUBssM68x
2D6aTlIw4j+g0SURP90ArWUpGddi8moVWoSQYd54FVWpv4a0xF1Zy/4Uhb+A5wDFowZF5WWBlZ+O
pwQ6/TBTSV4XULVn1FXsCZSRtqbZuD6y8+OVh/gHiT8tzaUBCLOCCLRGr5c4Bc+VlkiUO1qdwg0G
gK9R50zP/dBHte/Q8P8MoR/ib55lCpAfFTlcqKNZoFzJeT84bC7FbURNaOvTYXBXB5u/0XJlrfSv
FFaam8JUzedSDO6uGqpbG/LQLfmH9QhtQEW+Mfy7jsBuxy74dbVrmptZs0JfnThq7qgN5MxYklMW
TfxkmL/z6smvqAedhSEAjlwPoBF4m2m4CZ+ulABYjj6sRAMB8XMnpryFv86Q/zcj/iOJtYsahidq
h/9PTcT/H5UOFzro/1tj7fFH8SPnavhXVPxdOXz5B/5H5tD5D7zSpdLwX5VD4tx/ZQ6F8R8oMw5w
SsynWJ8FEPxftTX3P/D1Fh3CBctBD3pJn/5H5vA/vOfhEFA/hT9FRmL+idbaSgicG53eI3Ip/EE9
BJ0Yvvz3PKygVtKa7mj68OOXuGFqX3VnGg4zhDuP151+r+S9RIB20o1tUOjuk1vZ9mdLzZJPhgLI
Su9ajJ6k2vsQ96y9lGHdEvFINF0eCHtwljWemZbYOnAdrqT8xpI7/++19/71IPQXEplDaZDvP/16
LeMkuoFr+Jlii8ecZPHOdXOcgfJwij1ZWN/KpFURR0mI8k5aRLdTMtdoJvK42ZRmbO0TERU78P6o
tzEJIx5Om1rC1G+LCpF9u/veRuUT5Y76zVFNdSPjwv0eIELtaYmRDJ4OlWXLQxQ6ixH11LdUdOlm
Kb3cbVG4LaLynk5qfChLpd0lDly6tBP6rh5BIjYYtFzJ087nA46SimLmknZAP1vNh9VgTYx9quGL
Jh+fsypuu83c1eFd4EbNBrXW9K1WZ30E3dj/9dumf/x30n+XlF8VRZa1eEfsAvDHu3JRXTldiyIr
8lB0reZ3A3/MOMC9yGyevFLE466qgl3mNJnndDnBu++Pypimt5NW/X35M05rIctXsJ1J7CCMMwOU
B06/oowqmfajkP7QI6SsNBay9kP2S3EEFaN8xvMREOHlIU8D7PuQ3LlQ4JbuD/CU5ZN+qwb1FaLG
snakLwbV3tJ/e8vr5gl54msDna8uKZO9qJFBTaFSv7pziwpApzXb0jeTbMpgwszlHtsJuStq3fRG
p8EavBH6LRBN6+7yb1xdv//+yHfXAjwNqHqsM2ZQE21YVR1e14Es9zkSUhDAqPGJNnSA2jbPVREA
bMxaHkFU6QMaMZe/4KMfz1PH4sXIJJzNcquEdhr0DQ5eVvCmBuWPsbbfEjStN/Ugt4PUdkiEP18e
c0maTsPLUileKnzQYdGCXW3pWBkGtehi6VcDENE4RifbTkX1cnmU8/0jQKERiAHAoCuxfid0oEza
wnFBT1C3WShRBQFLYrqYmtdQgh8sI2ORPi34F9op7//7b3vVsXHhqrFkYxnNu652XmrN+keJigQv
ZrXCpbLxaxAeh1nDxEe2r5d/6erVv+wi9JDMBZ0GN5Wfu5pQUNJgJQ2Gl4b+s0lL6KLNd0eV342w
O2hBvivxy0Fs0cbf0Pmq4rI5JO5EZ0yv+G+tPRVMTFpFCvHQ+Xb52z5YhZNPWx0u2ea070I+Ddjg
LR53j64p/2JpDpeH+SBMMgUkj9T9CU8U5k+jhY213Ii2YuMn5vjVke1elMYxMxo8EbrOb5VkF6nR
ZzEY0UZPQ9S6RiGuHKXzbc0nEKChP5CWnNWL40RK/FVHNoGoS98xMQAZKqO+8ktPXyT/XWvYVS4d
Jh2PgdVdpJZJlg9qzyiJ8xJOzrPM5LHgtm3G1r88qedBH6wee+u9QgHFahX0EzNz1Zo6kG/MVYMH
iPMWl7gR6F1k7ntLWrgKUGW4POZHPw9qD8EBmZZF4vB0HeH60opPMB02q+45xO4UucXmLzgIt31k
/Lw81kfHFoDc8ryHMAIeZYVDqRUq3sHUoNI+JZmXKzXuwaLMt+FUjvjgJcO+Qk1/M0jxVobYHdWV
fmU1P9y3aIvxa2l7QFpZnQ+MDhW1lnWziA98xpl98Zbuk50MZm+cun8mluWTpuFiPMblnrz1Ke6p
9lyZh6UocBqQIWa+x390triEVgudumFZ6xGiFtZYvkGwfZo0/TMmSM+VVh1J7R65u+ZNbf0yI3cD
lo+0/f8m9h/lOEt8OhsfvDqqNDQh2NWni97nSd6Fbdj4fdtPmGAqn9xULfdpAG1YWkgYmK3fp3EK
MAuv09GVPD4jA+Ckoiu+lDhzgHXcpsjkb3DOSA/oLKteU2KzfvlDzzcnD0VgCWQkfOQZ/U8VBYAv
HtJcXOZL3BniNsHb2xHYRMFKuFbLOQ+dXCUg3cHbodJzhgVuB93uQF7woLXa/meaxl8tozR+9cq1
9Pad2386/4u+lSBs0vtBN2MVUxKkcNIxNVVfq3WceKu32UjN7VS0j2NIXhkHmASGGGPuMLW9HUPd
9SxXHQ5Vnnl4kuSbwjHKTRKNwitS57u0RX+QA+4MVZHrSIeRTGhR9AVEGW4SWQ4WSx+po8jJ643O
3Drq+DeckSu8/PVaQahb+gPLI33J3Nfdu6ErIruK6tnveED5FnI1X8awtHCPMAMvHoprcXkd/f8d
D5wZL08ekmv0e5TDPlOrZvZRmJruykS1vuAEZF/ZgeuQvIyyUKMFBRsKJWtIQ2bGGGqo+ezrAY6E
WDD/NY/xd2lWsNhV35XzNUD6+mgyIP0VwKskNUjhOKssHGxzRJU8pQkcOuFbVSPuEXX1D7Tm/9bQ
QN1APYs3SWkWV37oim4DwHQ5aFSTlySRspS5fNhvKRWiPjKRQox+hn/EpuIW0kvjOZBLp2JojVu9
r/zESl7E/CuyxddCjR9sUWBwrf+cy/wNfY1k04PevBIr14eSz1oUXHQ2jbpUBJdQ+ttnjUUo24Kz
4LvYtHoBwrc3FTayOEBN1c3laLPqkbxPAUoj7w+gBci+FldJJ6WTmYKXh7TCbNvMYMZDA1dbBw3p
kFeCPzu6CnBL+2ENwW7CQ3LLy0/ZmqW5Y3sI7Ofjvy5/0wfbgfKys3yOIM9aE0u62kTzEpSxn7S2
3LXkIlujbisfVu4P3ZjeaHzFwNayaHd53LOrGroAlyQvwUXTZ3k0nM47NRvi+ZgM/tSmv+iEpuHG
dfIUTMtYxHCrkvnTUHQl6ucGhQccnMGdYLb68/JnvANZfo+Uy2eApIb9TXcDrssqPemy2ujDTul9
E//Wn1YVfEv7+GFQ9W6PKeo/6dDZzz25TbhpNfA3TVJNhyzD8UJ3oy+KaG7SDOebDk+oA/CdcGM6
YYjCnlLiM2ViKWMqc/kFSl70UM1onaTmrN1gvzX4+OyiTZ3X1qE0ZvU7GgP6PjBLd99FXUfdoah3
tZO32xYHl3yqci9r+/y+HNAErDG719GD3dpDod+MeOEWiuPcooNp/GilNj7JvOQjO9NzUazeFbp+
rAdjfJoyGppiSPsDnVbrvgZHvYn7rHzIWznvIzd3/AibF49kNAMgMAzj5yytzXspEqoittqIuxG2
6wvG1Im1rxy0mq8cxg92BStB+sSbh5LfWZBQpnpKrM4dfIyYnq3QfGFS/yqd6nvXYvkc4wJloeOP
OIAfTsqVksj5BcOtTOeZLgvxEdHQ0x2J47sw0TPv/SHvrJ8iq4MXXQsKRHDVI1iR8UoyvuoVLtGA
8cRSbEakh+LzauvlCNBiVZX1fuWEwbHTcJzMY4fml6MGf8e9bsMBHvEN09H/f7IHDMIyxUieo6xx
7lC5s3/1uIt7eTIqdzJv4eYq8E+6LU698UzaRDRL1Wl8UiHvb92ijsED8hepVqvuK6NETwGb8/3l
43QeTQDdAgQH40JBAAbh6RRmFpbEzYAvntmExdapMAhs3Fg8iGpk79hRcCNwZ/el7mT6ta3DEvG3
n55l7hX6OjBJ+Q9c2qejR1ogwyCgDBFESRHv0gSBFqRL8hu9RFpgU0Ff+VbGKZzSHoexm4bOPdp9
uZI/BFZe/BxFHL+GBZSXYYzjm6K1xscZfigVpBTP7KQqpzdhR8aNXvW/sg5FiiQS7Z2eatm9GDRe
TnWAQTZ+2sI9yI5u1k6Jp/IR6zsQpto98j9w9fTSvKtE2XjRkL9gmf3DKIqQcyfLG6Nt9dfGyZ3v
E/hX+tNl9rkYwe9mQeMcKkuvH2UGHZiMxX3qJ7O6H0y9RSm0BmjsV4tMiOJmzSFCcPO5VJ0S0zLF
8Gfu20MBm/wbxA4kQAMbte+xczZGAXIYf76pfYvycnihbgMexaRrDSCkjLdVnYRABkrqC35lIFC/
yfOm/BS3WfswQsbPNkHZl3cBDZl+47T9/ENJO+UHebb23A4GXK2x7sCVuCm3ttbquZ9Irfo2Zm7i
zTV4XrDHeOAYsKFVqcQPWSCmLwgqltsejwiczHWHOnmSaF4EVP9HpHfasFGMXgWeJazZQvUANLfX
1kV934RUk3cpYknbaErGz1allJ4VqSC8kirK4i0OW7q9n7A9PBTggZ9zKZtkM4Rq9W3uM1we67wE
bGwo7j02aNXnFlDyBvPD4rugp39nwYrZYfruoE1u6xvRY6HW245M/KZMMbtGHyb/Ri5j6Rsqp8Mm
cqzkgJIaHmACP4zJKOvbCavHA3ry6U817LvHacJhE4g0pBRtiO6zHB2bydTjvZPEAz0ESDlChdTe
qjlbbTKgmFba5yhQlW6jgGb2ZO/a5cZohXKrZZH1zygXXcHQxiqBDm7JQRPy/zB3JsuRI9nVfhWZ
9ijDPJhJWgCImYzkmJnMDYw5YXCMDsDhwNPri6oy/cpq/d3qncx6UU0mGcEA4H793nO+Q5vrUDKc
dhPflsNhUtngkJ7HoXjf+YpZhW25gtrdqfMqLsJwOJqRjnYVoX5JXqnyIPzMIbVwKA9uWM5Xc/XL
Mwi+8FjLcXsyDbuQSQnTtozzpUYgGqz5Y4AiNdm8ProTDgF7W1U+W5Ww7gavbw8TWQ4fZeS0l9IH
YtAta7YfpWmR216281lLMaRDi3JRVJHaaxkGX8qZPI+tdUl5RABaJFqszSe8XRvba7veIwrWiW3f
TCEmUNbz4mXEQW7BzlrDOd20b/CQWeUThv3+7HZBBFhKRTuZefpJGtQX8Uam+T2On2zfKfz5ag34
RCbrOsGiSzb6YfeZv+70MC7nTljBtetkmOg8tFI/mpBplA2Z95JoRT92EcGfp3UZrp5fyWcek7cZ
N0nqh32dGpwpDpO0g1M0iehshsj5Nw9p/eYZwUsppgDSXhZ91giKnnRhb9/6moup8iXc9yyaT4L+
8v1s9sSy1eiBVhRt90GQqXv4+sFXm13gGx52Ll3WVJ97T9iH36/pMgp/V+vRvWal7jjHEUiO4ykq
9DGYhEhvxKw6RT0/3WcuUoyUqFfrxWJC8LRi2jgi7YzIrzSHS4iB44Mhml3kjPoBVLt+6rRTXjJd
dXtFY39vB9m6M2wCbusl8hONX+gycBo+i6Z6X3wdzSTpVUZiGpNzrH3v0W9GNqP+Ng8v/eqB0MKG
PFyRjYTcFKaK7c3YPkzd5twvU1DlcWt1FIuV8KIu9i2B5BjE/71fegpae728tsaw8+EUPKMJtK5B
xf3LS0j6pvgwSN4xnVRK6WDVvO2C09Qy7lKzIqASIVi37DL22rc64GfbMezfbHRTF3zJ/ncSQ9oE
G2+H5qovDw2z7F3TNlYZl1KYebLwQXyGh8J7tHCmXrFdHeWUqfNQj6ceH8oHQpDkvu294Qykpr+W
og4f0Z+QIrnOwxNRlduXDcLdJx+g3mMbFc8t8vYf/ha4rD2ll9BDs67o6puEJFNcJus2PwTZWFgn
I8cBcd+3ZRXPRKFYsW4hf35AQyjJVFBt+EQzpT9vjbD3/hryw5QnwasKlIa9aEaLjV0lV/rYtjJ/
LGtX4/Wf8AHxCS8eR0SrxbLj25VOQ6c34mVYfXWYfYichdA500DGuzoRg9pO/Wb1e2Ah7WMvfIU2
fPC7RFbytdYIlgop/Q/dknU/KsvQn+oiMnjpETO+snT2ySH7jaRKowMLgq/zc3UzAiQ+8I5uV5Al
vB8jKQroqVN0mQLz+zZ3wW5WE9GU3hY7ahhEIjLvfqx09Sky2/oAaaXyUbqGYcIuszzQHFdfAmGI
d2E25QsQm3zftI4n8PUs9rS3tT2WrOLG9mbAqx/QPk5hn/Drm6OXb6w3Zn1aEIk/Mh/tfm6tAwbY
I9sUVeS8vPraWR96kBYELy46aV0PQKpd9c4ZdOmwz7t2viifmYzoDxsJkjvN8eR9iezpqjxHv2ZZ
1G97JHrFNetc54dpll/7QAUf8smT342+pk6ca+W96oU1hensqh96S1PViD4MXrfNZnrYeea17ytx
iqrZpvE46RfOQYSi96K+sKXWb/NmRolSssCahAeLhy6RXf5sCnXhvDMmjjasJBrzSy2rR99TMDnU
EN0ZJAVcVW5CJKMWc3Z+xgHnYE0GY+5+oQb1dPu0mlC/TYsM3oIJ5BcNVbf8GIzb21q6hblnk25z
jji34sJVXKCx4+ksiui8avucU/YfgZ+Qfuxz5jnIzXuoF6MlD9CbOMAU9sAu54wOS7DrSLb2oGWO
wGcS6gfs6AXkyVsVFM15cVBFD7MEhCmJgWUzHC1dnkPe4z3lyvjAQnpjVQYfG+9Wx8g6umCWq4En
q8fFyss9W3d10RM2X1KJ08kfwhdCXROvMcdDMFNSG7Wy9qqoj/MyNSygBuA9wxvj2Q4+tVmzWwpm
U6SNWGzI9s+Me+pIHvQW92YDH6gPoA7P/r4nbjXG4x6S2bt89tErHuvxFnK49LygJ4qPfELiazMU
LdpcM9iLMMiB4AxU12F0gg6i0aPZI86Q0D/Nt6aRhP77yfeb8jzWOSsQ5o2P5BtPly7gUelIg1rq
so8tkrLT+SYWyzVBu4EOxQnH6mEgpTdxxqXb9d0RZPSaunn1wsNMhmq+XQV2ugSljsAm4TxMPrZm
MVjuY4iUj16iNruTXst5P5VF+0GAjXtAZj8CZZR9cV0tVlCPgeGjrIrusAEZuG5r9YG9bSbH2Gyo
YFfqDQIWo93iR+MO/FyTRCx0j56emaXWjXdXjSV+NieP7kKr+ZYpQmJruFAy9Wc/vNO3b5hyqshl
uwVFWl1u7QrDdeMCQP5uxAZ3ZPWf40AN+lws2qMfls+v/J6L4uk6K6Ztt669Nb3npMAE8CbNSSyQ
1XNog2KlInOy4jC4tUudjDnenj2fFavnGiKt35VZc9Vea10Nl3uzosYwZrs9ZmOm96RP4QUHvsKP
L98c32hR4RXrtchACXoUgydzEc6rkXXDXd3m65MqrfLkTMJ8yOdsOAAn4pDTzaCPU8vEcJcyMNUs
n9Z6F2x2cxiku776C3yhKuqqJ7dCH0/3xCW+WNkEypL34907WE+cuGgCt447MjbjjYNbDIVhuDAj
wRYdreAzCVGHzhbPm1VBZW1NsY/wchA6N+YiWcDGpZXhbD98TEgLMaCID4lazxR1+jD5D2tWONw6
oey+VEGdPytD9MQ4ad3tye4N85SWhXoce865SYV48jpM2XJVna33g230Is7XjGWqk1vzMteVcVfj
WmK733wKgM4iOT6ih4m+5uYM6mPMNeGd2bj6aewr712r5ic5D567p5PlcNFNmdolkc4QQxfQV6m9
9vVhwZd7RyvKgDkMQsWC//tU1v4cW4MVvRWN335qFAZQZsLl4aZf21lFS/lCcHcZb3Jl4SXABYC5
TSWInZhD2NjnH8gDnyixt/I4Asynk+v1O10bw1U3UdIqj2y6ydQxjZjwUBlhiSHSf1qnDV3eOvR7
KwJ6kYyTyHZL6QRHVeTTzl/r/htMyCE188DbZ6ER7An/wq4/TLcA4CHDw+M1+XjgjNDf/S6mmVxp
7cTWrApgaGe+d7rzU1+G1jmrQIfmaxHCrOgRmxRTSMBpC8ysRKk01GjbF4+iztHFjcy7vJsil3AJ
uDi4WM8wuK6M9qyPW298D9oq/0hMdflVTaYJijJvSB1vkHdAeMZjO7VPSz3n59FDiLoSBxXjWzfT
ol/h0LuLnccLnMHnyM1RjSJrjwGW8JZGn0aPqu/CSVqoRB0wbnOEpVMaari7wWEX5+atnXrjOPQC
Go8dzGeT7vVBe1F2tjanPuTGhH+zzcw0D3seVsnECdvVcplZrGJsd5xfjDG6p0GPKajYJDoRmq5H
b4pgbFExBMxDOrKfiXfOpxd73XyysjtrWWLRoKgUC35QWiL3kUmHVjre2fKX6bA5kvI2d2Y+Radz
T4ueZZw7qx93pYMk0hbLqe+NgQDMseb+baW3o8PWXowmYr+TdqqKl81zi7NhWp0Z64KCMcNVT++c
/TRWoaS6awl8qKuXfCmzU2aZedrSkqADsT7nY+mfV5XLtAyjfL31kOdT5lhqDyawTBqjRWNFXsUx
IoRovOHB+oQPrTvQGeiSiNqdNL1FEAcQBlm/0rBnj6pgQt1JMV1nzXGRbSdRkaO+5UzqEyrot8ge
9ZVcTJpRCPYecjdrEzojaCn92k9Ult1FAYIzfxqX/ZaRYOkY3WmDrkrir/FZy+o0+sWP1mrqZCFX
PCmXzk6nimguDSA6plqIDnLqT+48F8mSET6vWn4Yft6WTNoyT7lFgK7J8IqzCtHahKJ0Sw65C8QE
T2xU7foiMPadue3p75M2zKgiLqqyPwxaLHdhRYPRdjsvyUKitetsfVml02LCFGJnGn5wbzlki3ll
f+e0otyJklvBK6x1F64mo5NS37eE5rEC1k+ZIO/UKxtyvvuJelcf8AK+chHep7z6yAdFfqQ4Lq48
rNq/LHMz3A/syEQBybwfUvgrY4ZiDoccK+oaeVDz1jYJXUM/ODU2KsumCNq2KsbjZCzx4Hrgf0un
Xh+gqOlHtxx0H/eqNZ4I9R7g9lX2NeRE/6MEBgDijQwPZpRd7ArsCWNO8yQaDU3y3ET6XZnNBxwT
7jeepygGXin2KzfLBTAyKLmeZlGSc7ZsSTJGt+cTqECisrSU80lZzku42W6yNE1/9RD1xai8PpWN
jX88WgV6L2u7QJCqdz1X81h2tpWUkcPJLFIjlZCzJLWVc54vnegLsamv9ZhzlOTUzi5a0WhZK3B7
JG8MUflqa2NGjFmoJKin73NW7VntuOVcDte0N+0Hz1b2rqwi874I3PDRCefwWhZWl1r9XB3RxjXX
3LBOglPy9db1RhqPMJn9oS4/ZuvasX0L7zoB7Liv+7y+moNELznke3NxPoe5lQNrpHbIYDjf+xrs
dOss/pFQaPdzYGl9tOYxUQzKr4rSAHXfpL9Gi9E/dZVmauBzdMk2azvTZmZ+4Dt0yzwd9Hv/lm+A
oa65GkOV3U/gxr4GnbRshJVdZMZ8AHTTagQFRJwMLWaWsTD98nWiyePTxtGZ/c3bAjao2vL7/HZA
dq4KC95B5Xme9uZcvAf0RC6k3VWPAdfgki9De2lNZw3TcAvGH5G/FrxcUTGWWKfp2AJl+xAE/XL1
2JO/66oynnvpiJ9Z36x3GpPC29g44mmaTGXFgUlHK4B6n64LsUNTFswM/EcbtiSzFicvuHm63Esd
OYQ8irb8jFx9fbHaUh50JNTruLndI1d3MpNpLotjllH45JVZ3QUyr3eM6vtL21VZveO8o2NKH/+S
BWXO+Xxyk9nTi0ycottwlwbzPfSFkgmanE/VoGv6jhXSrdElMEL6FbJANV0j4TvwUdbiYc6M5rmR
Sh5l6VHVhCJnXDqQMs4IgvORfiqtVmf7IbJotAtLeu/5VtKoQFEZ7VSDg4IMO2VUF3tiebHDoP4a
SfapLVj6KtYo5V8Gv8DLgdI82erG/diuTv7JoLQJujXahWLo7JjmnJEChe96EszZJprNiJJ+CuAw
jw5ttEDnz6zxT3T0EhisBaAETWnyLOg+UqjBR/eHg3YQzDMAPeUlG1gYSnyRhZlYFrfJHNVfpobm
w9jpgCGE8dMRqMrMoqfD3TjxthFMRlv7WDBsSHTZtqkR5jR9Q565ASphGQ4nHt35m5xp1sh6GdMO
XGxiIgXuu4GOYGbQGChK7yz40+Ng9bw7aRndoQiibrdprGC1EtOpoIudemyyP8yMLXryGnvvQqP4
QXR7BEpcO+lMoeeDUUiqJVKXsu36u5sA9ES/3kgM2Byp3G5xfS7piEkRtXVS8HNnZ0BiwUdHp48W
7Pg8w/iOaV+p+z5nobDJonkRM/h2c3ZIh1MeXA+rzTkYjWGdUZ2Z5GhNg8/NpMNHYJyUircD91q0
y2sO9eHOcXKij0cwFuZKSF9Y1R7b7hKSL+mfiX6ti9ix92s40bMa0LYfyE+any3XIl3eXdWeZnVt
xAigq4Oj6ujoLrPe2c7Uv1WyC97bqhSfpTWNH+mrkVULNSiv0souuguU8PF7xpTg0jJUO2mDNvFK
xXM3bH7/EOWiOrRr/rCGbZU67Vp8/Puznt+5NL+OW24SMv4EP/CZ7f9VZLQwjBKFaQ87C0RUYowD
+50VvYLjiJ26/9BmVv/s8a5embn8YHuiaLFJqEGq59Teu38rp5c89A/BwFG/NutXa6m6M2b0PBZl
W9Bf86J/8J7/hwm8xzqPkMQhB47B71+EUS4dpmwheHsHicR9XUsNd0Q7BYeAXsAeQag13lYce+6+
Fw4P0sjQ4FI1o3vfh+0YbzaiT4qjf4TA/tu5mYc5mKuEK5V39buT5r+JEByzHfItyIedTct7RGnC
POox44AZt0PhQjwQWTyMRp38/Uv4u2vhL5cQgQseidsUEuTvXzQZgbdxR0/lsNvgC5+jLhvi1deq
SgFfvPSV8448/XVFT5yEslIcESjUPQYG8TSE7UMN8Q3VovdO60HcM4gMrwu+/lMwkIe2GUzbms3u
kM+atyGVtBgmQEdPGXb8lIhvYzraAZVazzJg5va3TA5X3LZNbPUWPtwlOjQbsj2P8TzA5bb5Zqy4
BoJa2GeftEX2ha3j2O37L7RjipOpNvUmhbWlMmvmg1GNToqeqKaaad5CrAd5rIhM/rbx7MQ8erdc
+nz98fc/0b+R/5FyiHqX+eONv/C3yt1o7VCMLshFweSv6SLXA5Ci6EonXhwg9NANGiAuvcyhQfis
Et9LyzcTp/Jw8v39d/I38iWEFfYNYAjG0EJF/JdLq/hOX85mtwMr7T/6GRFboDCXh99f5Z9yM710
Df/7t18cSf/xb/87G9Mv/+rwo7u+Nz/Gv/6qX37z+B+/fzv/0aXv0/sv/2fXQj9ZH+cfcn36McL+
+f1d/Pkv/7ff/NOf9LL2P/79X791M2kD/DbATO0v1qXbA4Nq5r9dk9vb+fOHb3/Fv//ry9x+/ZfT
WL+338f/+Wf/8D553m/ABG8UPvBpMC5vl+oP6xPf4elEhA4FHecRuoT/cj7Z/m8gLPBF8S5uET83
OdWfzqfbt246/NsIPLJuIpt/xvl0u0/+3xJBSDUKHfTX2E/xxd1cM78O1S3MIBGaYTelIZYwBye4
rCswFNCOnAt5iDpL7+vhH/FnflVl/fGqkN4AphJRDZ/1L6/KF0p/rYBbWf3UxVMYeJzV6nMFiP2s
3PIK3I5Tue8cyFR7yL0iSMamKS9CFq9Ve6OXmR4HvrZy/5At/VP3+//Xk/fLzfx3PX7/F+/om/Tr
v0S+f3Mzn6b3ev3lLr79+z9uYCv8DbHO7T69+T+QdCG8+OMG9n/zuf3oGaIIQUXp34wOf1r33OC3
m+QR5QvXGOzRTc3x5w3seL8BSmFdhJmCg5QglH/mBv5VYXmj0sJ7oJl0M3OgdPtrDG6Hxmqb8FvQ
+Z2WSxWY7360ABqbbOe42SR5F55V/AMvKXDfXyXYDBzYvHABuni3AZ8ALPz1ubHdRkjXojXXZxOn
2H4BAHpqDHr+aUTnY06VGiuc5tna99eqCm/xI0tmebFw3Xa4VK3hybOT2bXcO0oyaclGTpR0CbcS
eHy2yF3PZ/vdytEopRWduZo2aRF1+6oOVvMtrDvTOfaRHPqzyXwaMYRT9e0uGJROhRCZc+lFw5yr
6u3+E63v9buhKodp92iWaS7MaCCJelSflagKtV/ckuYYmrdFPlSr2T/7VSWyVC395iM88yeGsGPN
pJWQVPezZxDXdjAQy5AoKfQyVzF6ZURbI8ZsRmJVyRFpYDZYJSSYGVg46Aws1W2uX66ptUEGvOB9
8/HBTUGNXcuW0l1OU9bo5mmMygxaRE4rCPDj/FgVlvWB5n1YJJh5zLemMT8g/C/G1IBudI+3r90X
0gdr4jtL8JmB7ehCgxvd7iFbAnQQdY1p+nl0bj3iaXHm+s7cMpr2oc8I8WAVlnhbrNb/pE0jo8OI
rj/x+qZ/C3tacGYbLl/n0S0hzHkizNIM4YGDqqFEwWMFq918NbuxWXbugE4bsFxB1kNo3OCuk9HY
N7qkwdelQ/IMDVOod+VgioCWD+SXBP77s8oEvV6nrZ0+yXy6wHnvTrttXmr4l4aIhvmhXBE0PI9N
yGtmfjO8mbRZE39Y6RgxKKNeQ++0naty6q5iHA33jP6jfAnczir3VT4uLSrMrPpmNtR1DMoGj96W
UaOX0RxEZDJsm4vrCbChkIdNwYstki3cnOyDrAy1fA8dqS3nHEVDxWzLzTezP6+MzDqyNca5SZiU
VeNDY3b9m6kq/lMwWK1ojAwQSibiCUpqs6Ak7Z2XBsOzl1mGGtYIokw+iJGm28PgzJOgE9FoElZt
3RYV0iCH+8u6DeMe9SANTm3dynR1SReiUZYHc5jb6rXp7aK+87jtuQt9cfvXcWeOs2PGf34x3CzQ
7xo0oEgLE5IpKGMdkIggReiPTkLjJ9w2RmWZh96ujOD0nDwBl+WLm0PrTNccFMS+D8hc/sTYjU9t
KxR3s1Nu/ZsqFT1sY1jo267LzF/dMlarkrzvw8eWeX0Rz2ocxrfV02iuMx/eI09K56VLGMAOnNc8
apkXuPy8McvJPHQBqc2vCmLZmppM5qqEiJm6+hhMhRQPi+/2zQtdombcSWJQuKVHBI87bKZlCSqu
Gl9KF5bDCaFltaZU6mHwDaldBbtYz0gDyT5tf0yjUf6spRU9kSDee29FG25xBZJ/2oMyPQuaHnsj
38KPDgDJCFDv6L7kQ4kwZrbM+wFjXJE3HHfLWLNQJsUgq9RGsUbACMzPMThVTEu+0NGUB8uf91vu
vcK3UYzXuVRTq2JngC4xqTngHNvVD4NnGskMkN6MmagQTius7KPaQkTkwqZD/+jb7Qt97Z+ETi+w
Om8eOIad1mlG+hDFbUnvHVfvtWAxJhg1cpdnEEc6rRF8fLebzIqFNv1HOuFHoUu5D3LvExjiMkYb
Qu7cZkEA7H40XOf7AHNPWrjW0dALQIKhz05BO39tp+YD5MJwZ08L45LMeDaqCH3ZSB4AXlrxEK0D
w4RwOMs1SgdDvy4lqSiTWezHorzBRJfgXo0Z6SgKXYVE/raWOEVIgYv9ubsG9FrdzzhuyPlBkn2N
quJj2Di70t22pM7taccMCsEavezPVk4QshAfW3e93AxhdHvz87yFB98shvPky1T6wj3B+dzXMrvb
UEbErste4MzbJe/Get+QMhzPhL/sTRrjAP+mC2BfFrG5emIHW/Di8MjmbnO2e5bRagv3LFXeJ9Rf
L07thzF9JfNYIPljzrnJE6m8p3yqx7jstrssU18QQyMJaZFVD4M7xTYJyvSvFobKkWRMMjuHufSB
NYep081pbjvfsfqfDKs+tqVN6uDYrG+ZkFORZIS3c1g0zViZ7b63jDvCUV6cqNqz82+xjFZyWLSc
VvpWzeAyo68KJpdbMe9N5dDTMSMCzZxpuHdz/5yLNrrOmfdo9iB5ioabKYvmT0oFj2ZV0Asay7sp
8o7q1g2I4DDZwL1T8onwmLnVIac7vXOEvZ5W8NGeUTQpuscdMUdOfo4M4Q1sk2xUhmjJAe2jr5Ui
Bjl2pxIgn6t8SCsm6yMQ4G15jEJtxRZrz85b6kdLbkaV5pNJo30aJ5XocG3fl2ljaSI/sjHSXqt6
V4KEqgkzUsOuRwx1UFbrHZfWr15XM1sa3moe8lHLBZeH6+efo5V2y1puGOANay57pJazOEtwlC/t
FFjv0dDkXyID7WziBzISaOr6O1aO9YNEbJZ2tRd+DsLWOiPMa9+LbJTWvoFulM5NJSaotXxmWuYp
80pxvFmTG5JnHMJO58EOX8Z+NpAdVmQhx9kGAm9caAxm7Bf3RS5onc3kwKamVuObLibrKM0i+NL7
9JzQxpaPguqRbUJAxPf16n+YrejdJGFnF+aGS7hQ2dXiYFl553/1RDRZd8DuCE4M5xzkSEOxYMZB
qPpD76sZUyCBiflmFB8G5g8/I/C7adR1BPh0q1F+8sJ+S8iiIRx2QPJJGq2Fkhp01UDap5s5vkoJ
DCpwo5r1irWQku6TWdXTtSnzhfQcuzDDPYMU8zFvJr2khtnyR9vYBdO8Go1rsxXMULJeBodZtaRC
Ic350BjWeMjshagoU4njZi4mOB0RIIbInZ0cASigD6zqxNfNyrZYMfOpS+C2A8gvKozIewx6b8Qo
PW9IEEdDDPfwfcqkLlQwQDhhKOEhuHwehnU72nxVJ2HWWSez1Hba39Kg4jXP1Tcr9NYDgePW56G3
HFxiGyYItE0arVZbz8Uxp5/2eZx9tRNoIe19rowIvsVQmh8DOjlDdPMaNMN0zFzZnABA6yqWBmtO
N2ZM1PLFvbeqITjndtM9hzr4VNbSTMdRkV9pqvEo5r69lrT2kqn1DyPr4sHLbWGn0jGsFzlmNrJ9
xsNIsOmpD3o5RBTtNyFbeXRZQI/TYFen0unqfUbhznIItq1nO4QRaMhDOzsRxU6tTpOc29gphf+o
qLUfZxDZMSpQ/zJ53k9t6vrU17dFeEACPMf1LDsyyYIuQrqTW/eVmM2zP87btbDLukmNqCrNHWrM
5ttAfhIK6FG1pzBCHbihsJs7mR0CIVvB4HmGgC9ReQRPkyGpsHKfMHeLDOQ07Crj61qPxWdTjpID
C0PBE9CzKDsGyopSTZZZHIE5TDbpd5cxaMzkZvT6wZ46WsSjTsshWLQ8rwWHitD3o8RZFhdfibc8
svRAWWYT8g6F2a/UvYWcMbYjzFLGNqMOGG9ROA5ePzGW+pzVwtjjzJ5eJ8cxFFnyxnqEHlJdGGxO
+8ZenLeIg073w+0ymlv25Ec3xds2fRBjtHzsTTCI+77xfbq+rtGreA2y6TmEa3ZPlpZFOVOrJ06U
JipmAwi5mSkOaSFmv3isSdAiNGvrYDSbo35ZTEspHuiw+OnTWybGrVntL3kA2XmUPhIV3A9OMriy
X/azUVvILBYzOvQtCI7Y1+Etd55W4uCo9Wu/2H21R6wOrlr6tv7gL0bonEUelvLo43pcYl3lXXAZ
N++xJj4GQrWIOnlgVBScC8tpXhgouklRNyMSIUef26auoKsCaENO+q0fJmtIt8lSd14XIdLlpYZH
gyDoc+Uhb4ukUyNBndB4obQw4ho2635zx0wkjmJR74yBea1drihx5kzljIopd/IPBZcf/UTvh8la
cUzHjUlghOMOTXmw58AGXJxbRxo97+gp16fSn2qxX5Zq9FJKsQlxRl/fL1lrnCZW6jv8RwXDfOaf
flFeWNWtS8gA5YokyAIg6ruHKBzsvZq97N5lFQdp3QYYtkqDGiAvXz0GiUkwbMUOenpxrzhip2Pl
uN+gjPefIIOMd1rW6tHITMEQMHwFTjGcTLLj7jB1tq8SmfWeoDx4iiZKFsNlNJrZkPT2rEGE07Uz
CLHG9Jluh/ZyLyabjXqN6HR2ZUmhD2+TWTmJCu6gnzal/YPHNCyn9BgKXBd1Ns4XjwPlDpGZSmnK
oywp2fIP2h7UyWyVM92ZRWbsb92Oc4gfRCQ8MihMmqXbI0HR8c14S+jaWlIh9lGPVcKZO++jPyKz
z5ihHivcCOnsTTab+DbeTpWWiLOaP1hMVv6Qad/fN8x37/FCBh/zbN1+VpERyHhCh/GhMSWCgXKE
mMO73UW1chNT1ZZCgcLgG2bQHOG6oFY0/KkzLyETHjac0OVq9WUiS7k9YW7wAPtQ2R8QT4oHP+hU
hMqCqVBiTj0LWO5FuRNjEy3Oc01SXCIDjQ11qKCEZHX5fehuWqQZehxZe67ck4qNBaIdfEclnWff
bkiOmZclWAKDKMGpuzOmNjitI3zDAVsT/hUeeZce5ld/nb3ndVm3cz2ODLFMuKixKmd33ZlrZdsx
k7TwJrkNVb6rOvTn2mYg6hAD+wb+7pY45TpPFuPxnYf86cRItTy3PWmfsRxrpGHY7COAxtpdk010
0U+PpegF4+ePJtfsuiqnCGbIqJyEK4+WYqSF8GnNQxg3Nsrcb9KEsu1MbHCUATXnT11ozqeT6C/F
ZovTKEvMPLIgABzJdr4bIAkTdoxPI87HCYuddotEYOUFBpJhApSzkxrePH5ic2tO4yKd67zp6SgN
8MuxyT1jJ3pp6+cIiv197dTlS+Ov4spocYhVP218+uEl4LKg0pJiPzhMQhGmixmJO2s8G4Upqu81
Tpy9qufS+bbOjniv8TJxYdfgK31yfe69vv9P5s6jOW6kzdZ/ZWLWk1/AJcziblBVrKI3EkVJGwTl
YBPeJX79fUCNEUu8rOi4m9l0dFNqwqd533Oes8/Ksjo3cGHJHewUhOEY6VKyGlU83fdthLipSDw1
nw+jKT/QobbGQ2315VNPoHm7QWRoX025seoHh5J2NwOge5kD4i/OlqLHlT9g499bDYTwje7z9D7D
mVjvotxyv6LjKIYNNRuVbFf9J5IhnfXFwbPyxTwj7Mv7hsB1aq5yOS3extfLbJ8nsPSfi1I3z4ZQ
y+NsDEtO6qGA+9JPrEu5e4loryeCE+PNmOfKucxzPZ0pCFVPOMRZ/DCHGsuhZcX5i8UZtNrKS6wq
FAj2rq3OIE+b3mB7O9vK/EJ1yojDXk7xpZfa0VOjvI/M3wYzByG7P6bBM5JNXVIC583S3XNOrNzF
lJRsx6OX+pYsRv5dGTgvmBfG5BxQuXcPUmast4yW7WOaDxkVLOCxpCBQcjksmNjbTZ/W4wWJh80u
QcP5Me2Ft0uVbFk/BmbyNNQ+5e7CVOYGn0r83NcVhQUpIpOdUjQKag2og+3iHCVE+TS6lpJnyWJS
XRO9R2Ug1wn+H9Pruj4kaKhI4E3Qi94iPEgpUyQOVawe68LX2SmYYNqhohJB35xalK/guBIpLc36
IuoCRILVlLTf+b9Z9MuRpYaZF/WXHmb2ZdnV0cTWIcvRArN345fUkilqK+LGGEnoxOZA7BHBhU6n
nEeE5cuGmYm/xjdp8/IG48I3ZAOMWGcsfp691J3kWjuxUoX1yI8vsNRCeAky1yrO00gaqsAy3jJb
hy6tPqPeQPMyFzTTZAWlpBWONZ7WOONmWGa2GDpMFndRl0UwTp6Fgmii7ISFQyxnnqpyEVYzmsk7
aMyUZ3Qw118Q7XOvatqH82ZaRc0bE7y0ulwDR6pH2yo7y2f7axePral5/GjScMn0ydpvE0CnOEGa
gHZ+3dGka76pkt7OTiF9ofzzUsqhfsVNIoeDUhCkr7S4SkCvyW3ZeFG1C5Q9ZQdjEsa8ceWQzfdz
1NRfhCQbaWPJjNv0u7Zj16yXL4VIZIf2eNVjo/bh4lx75u8gJm9QaMvYxPgml4aS19SSLHAY8pZL
ImyP39/znKi81nVZ3Qq6SWhX+txUl03bqA4bDNCaMK6jpXrEE13M9wyXcbbvUDIAC3VaXsqE7Trt
X+DQhHNoPxvyG5OhR12NQz48sfDv+k+lO0fto9mhMjybKq9aJ7Q46vcDJhTixBBm8hu6hRNtp0oW
N8HLpULWHNxzyoCi2cAQRcTYzF15k7UYg7Yj5zBf+nNSBdS1kADufdeOEJ6Juhx2JMFyiXPhcPqW
NUwzC6Q23qcDoLO2c9SVcDWWrZdo49m32KX62UFJ8ywvvUV9dJAwu+F/GEBUKLchzKn6SHphaegI
8T7VzPrWmTAinftVJ7/80Vh5g57y2oeMw9+nf+zT8ltzcvgO187uH2IANIhAiVJSYRLLbm4xgKY4
SxTU6pBOYJue2eag+hNKgBciyB9tPo5leHTa1l4fyBBwia8PymK6GnoWT6HrCYyisRqNTcTb8LNl
ewe8cJEXju6aJiQOA/NGMeAyI1EEq1MPKeu+AJRZb4LRkLvMKoewnA11plHffG0mv59wYk5sjZul
ZrLXPZZXNi69/+i4YvzgNSuJFbX1RV8Js90G+OZOxUisp390eSt7BaXdKv6gF/T68pA51CbTh0bR
I1Le7ao9B2vcbDsbk287OdO17U0Yqqq4+fgPnyaoMhvLBCgvWvF/hVY1fGojQNwF8YHFwjIv0CyJ
OPmZyJoNBEHS2Snm/hF0nheIkAP45jAVWKKahrM2V/94gVqyXwYQPEiyVBHdLKuHKZQiuMCHI2tE
4oF/pfLGuxVyrC9KvwUBBGuKLL/B78SZ6KsJ2nFiW6fCxI+aupwXYhOYQLxpxOZZ3vri/3FeZdNa
ecOEHhaRNd/5YB3vAAusOGwDo/E/0j+sN8E3wZxT3/RpvvE9vT5YoCO3qjocHmOg2FwlRY03Pljx
Hu8/3+OLMoGUebDBKJIapLYdwwb1uGBQttGxBKhcbNazIi3wBCfjsKGUwdzw/uGOX2QO9yLpsOmQ
0gcIjvAtYJHSkvGoCuuXiSedU3oPBEStw18EFy8sOr0WoZgYqCwvrLG275/Ai7Lg1bdEr9OgqQvU
l5aq+/vP/3iM6WSlc05fKGR93wxPSVcsAkqb07t0IAUi0a5zxp2Ag0i3IOnyL6BLCOmRcTNQ0PNa
g+KgEVMx6Wkq3nRxUq0hmp5f73orx9hh+1mabaLeXjHJgOMpsvWMH5DOp5Q9xmIthxmmqMeGONEV
BeDSK0JtVJZxqONaJFs5AMHY/G7LyLFnoqWRsK5BHZsWk0VtuqUl4IDDV9jZvvqxdtLLkoWsdUMn
wq23onC1PrRFb/RI8WceYtDNZvXI3oIJlc4N3cEmm5l0e2Kskq0PrCYJu4GU0jOCANapd4r4ZzXi
097lVSQvGzQP93Gg+WmzwpLDdrK9IXQY8cz9BFifmThLWA1Yo+LkqxYzSW/DmqVzasfPcT1DBk0z
07/AFkUh2Om94Srz8+CXAVCV27UUKWuAiDbDxdC7UfRUBlHByoRg2094GpZ7T+ieydRyOAVZRHSl
LOrvEJfbmgm98EYWIb0v5uWQgHEYfsqCpIoDjPxBfJgxO/XnugJKse8GiYOCzwlffrX4KUZyG1no
lZ1SSdpZ0AZ06AQsqTa6TVhF5XDKyJ1hFNyLOeNeRnRzFpxQGDPO+xe1rNJtSj/vZT0imzxIL9Y8
lPkstTFSb7pyno1Dj1VNXc7epPDbpA3l6yHQdfNfetvU4SADDZqMBLOp8cI5TtPgQG/v5SZ4XLRH
G7zlpSGC4Ao3AVknkxqT7q6fA7TLC3CinVXPEZVmGNUpSPIny255azKDPocWOLojzMJqF9Wo8epI
+M9wc/CZlvQWXOTRuGHQgfIBZlpc/F6lzVM2VjzY0cEPNSqcULP3C/uyda/j3HTC2PccuY1UuRQX
bJvKU9PekfYBPRHqrxVyy7CLHu0ldeqPTzVw87y2zdIC8pCypsdG7t1zjYxTvgOnbmM2yU3mD6yR
3h8k1sH1z+kWHROkJxhdLthEuFZHqwlrYn8Y+RP97iJgfI8FpeXti3D2/eOgEXl9HFDt62QHKRMw
NIqL14M8dVVnhNHYho4tvE+kZqmfuD/a5pBkoN1Dq3yRwC9kal+is68+93wUv94/hb9uMepJlH4k
RaKjXBFKr09hCbQlSgVNz5jwn1YvBOW08u5Ny0QUYUv9A8Yy9+D9ox6vEbnilazHP+Fpef7xhdOD
SwIEwVRGHD+7tE32N4xaa7u7KNsvY5yO5olx/6957kUluuJ7Ue0gTzjiZE18u7PKaQMvSRrczjoi
FS+e7Z8BEnp79/7VHb8+FqBvthpwoRwTnR0CttcLBUQrQT9nTRgT60pgoFvn4r4CkVR+e/9Abz08
5PYuzBj0J+ZxBG4yxKXTOh5O26XKv0kZpeQCJgU/CEZ0917rzz9+CzrePy5f/tGbC9eUFCrUoo7N
0tv5KxAqqUqXcKCJtU9f3BpG18H+MNoqzHVR1jtMSO6P1MvnXzKtzB9S9HAprMzvnjt0yf1O+Lr5
gZWzJcIrMuRlTgdRb+soKO49NdqPdempq2CmuhmmSC0+BTSjn1VqGf22inyfbTbVPabaUVPITFNc
DlY8js9F6q+SnTSYLwgrJRfLmgL9bENWAOOS4UW5YnSmxdS41bcJaGOzX0xrPkebUfp3s+kxXem0
jdPPVeADWCHTsSGiKnSFp+y997K/HlgYiE1NI03R2FFedN5TExt+BlbPMNRF/lJfTNXi4D50y1Ec
ENwwaidORtxlO4gUx9JLnSBoa35evhSXhM2+4lqx1/fvnFHzG2KY3uWN0VfRQ04AA23cZeoNdTG4
UYb9l8QH1ENQc9jzWp3idyLAt5g4g+Uu7uwFWYnvIFZZauaNgv7idTO2yj9LF4eBjPROcduhD/gw
vxSCkrhdwoKe7Y+sL9cKGyEGt51UPReCTIeas2aREGT+vJd5QUqhXaLrMUsoQoUtyZzMx5iJX/sG
uC8EosZVJzMq1jJ3+m3d1oNzqOpSU+EUMnrCUl16Z1oNwWFeYvszAUTTJ4KEYSL7wpX1hahsicMq
duKNTjI/3ZWB3+1bDDtp2KPGO9CuhjyTkkJHuSNz8Mv48zS2l7jkEafVk7z8PSdIqoMt4xoujqvf
RaHMScvuS53g6Qu7wGdNUJM2vxx+/306QWStGila96u0b33narUsfJ4lkB68GkSk9noJ3G1edOKL
oD/zERVrTvXIMaLlK7KY/LLEHYK3EV8kVXOWueSqBARB62CCvhPMkdoYyzBE11lJAfqsVX3X7FCB
KHWdTkRXwTWCQbuVCHyg5gEUJbvwRf6CT5dTLss+rveu8qlYF8iiLcrfdWKsHucR18jLw83a1F42
tdtWwWX13/kc/0hA+v8jmP7fqBxded//b+Uo2IjnPn1+pR1d/4//1I4G/3LgG4JbIzgKBbTLWP9b
O2raqEDBFwRsmglQY5r/H+2o+y9J3gMMSw+/Dv/6P9pRx/oX++xVmg3HDaIyELD/UoHf/V6hICBH
qIsq/D//+9+wFNxVadl3/+ffj0ZpSgVMQvwiFzCgSVDA0frCKJpgFmi0YAeXMM07jQKDNsKJqfUl
buCP5dLLYVywWNwCiJxg61/Pd8Vk2WMV8b16qTk8uNSoPzWuIQzGbgj50VwNj1Y24liWVW0QjVaO
BJGiW2lDxhQtVtaRwT6MNWWoy9GHzsqkDBwHctylLF31MWFWUZe5dGdUK8iUbsgOQocoS2iUIYaF
rNrZ1uijRLFN8QU9lPkBPET2ifr6POz15DXZFiBq8CGtXM9A4Yd3O2K5cdnkZs6X1uUw3mihn6oY
HC1z1hvDUBQwKK1NYYzCr2+MjvJSFhWJbEu0IBcKbrzF/+CUj7HkffvvV/KNB320kPzrQEdPYEmQ
tNFEythkDk+6rm4aytyurdjI2XjggpD8xoseje37h/1r/cFiygTIzfoVhyjFitfXxxZlGO3SiMJu
DY0eqxV8mBXVboi86IwxCYGI7L0Ta0dzXar98bpxN1nCsXunFGOv6+f1ZvyxK0Ab4kTBBN5ssQfg
CrC7dlAssc1qZd01qILLsPNcesS5tWxXMt1+Bja3LfhYTsQlOKuO/9WpyNVBhsZ/rVeBWj86lU6V
dF7ULMLerWTNPj2R13iMSd5I7bmxadoakGd05wSYl8Hp4LQr1DVyUpkeAAMECirHYFyZ0uyj0I5a
/ZSCFnpwmny4FwMB1Rd1a5qkTecxVQZHaKH3Tjbo+qxp3R7oxKLt646fX0urTi+9JHLvZhBzU6js
DBKg2Xjy2zraGGdQ2OjA2q0DCaytMv1Qx4irNgjgoXR6UkNFqGQXQBQpjHlFPGdfG0zTzYnB4q91
OHdsldivOzr6zMfrcAoz8cJ6ibSs2h9qRMrNJx0J1AuzpU+8nUcxBAx5HItahO+bASQPAPWvXxTV
150bZynFcRcfFWtylg1+N/Qk2tTpXUZ5ZDN7+C87alY3Ihc1mVJNSzp4RfttrDBhikkMVxIjLnpg
nKgVDu4tYOr+VLXvaKB4OVO6AT7U67WMfVxa9Fkp57qihqlLMe1VhoV40y0i3TJg1g+FU0Oyef/T
fevmEImHsYFCPZsU/2jjh/kFQQeAhdXQFTxIMLA/I0uV41dNo6EMVSbo5TZGUhyUxuzAElbBNLfL
zvzcs+yjeSkifd4sKbztiZRuGU5SjY+pZw3lJknHztq/f8ZHk9l6j2CCr/tGzEYMO0eemkWzVY4c
niYfx0Njr414Vp987O8f5q8xTfLL2fJj6iBfBznw65dGj1XuFgta1MVx9G0/zP2OPfKHBiHTXWF1
wOfquT8xfB9xY1/eVL4JyrwewiCfbL/XB5WxZwtrUMQmkhiGcBRFRbaXdG0ravqQLx1SKUnz6pDN
hZ4zF+O+00bPnOJCVH3/+t+4zSvalSK3STdFHuc54OldWFRUIrTjCpXmoOqzJF3Ss/ePcuRk/X3F
1GDBrTJ5Gbxir69YUZ7Dioi8Ml9G47xw82qX5xPSncSOQGqnseN8HSfkapFVO0i3fApyI8CS73VV
pzdV4QOtHHz66THN8ROppW/eAlZuHvtq4uD9o9lUr6qBxO5504qkpxxriHOWOPE/PwpoqBXdT0V6
ncxe34E6bkXVBIQn0Ont77xqouBTW/bT+zf6r4I7sRX0OPlqDL4Zqu6vj+L5vWsuM/fZtBN1Jtwu
3ze9qQ5wNJeb2c3jg+0M1gaSW3T+/pHXJ3g0N7LuJDfQp0IAS+3oe6XKPsqMlljoZB0K7bRK8jTk
fRP3mYOGXPRzdQ2DV3wmh2xK6W/G2f37Z2C+MdlQ1yL4U7pseDmP1xff0cQfHH+dbIAQgckpi22b
OYQ95m72INjbHuq2jykJ2+O549XtZZ6ZwyE33Xm7FF4PlnRiZgXitOn9Dkjs+6f3xqDPF7ZOUgZF
MLoer89uMCsYoKmPEsdrzdvcdYf7uGMZsSmCZbzyC7NuT3x1b70MzIPrwMYi6q9pZgYjYZc21A/G
WfwNdKwvnUlU38o4KIAq2B3gTM++1p2vP79/rW+Mqi7NPCa3tQfP8PL6WoN4gBhX2fBGhoalGKpX
bNLTCI3WQcSUIz3e1V0TnRjL3jgqLyDxN1hMGVWP62OzFbcjqGDmOEOlVAKa+Ms0qsbctfYEq02a
6ZBu5nFR+/ev1lm/qqN336eu6/J1swlkB/j6cltQKhPQ13iT6sXxYYzxJRxct2wuYjARche7Rk1S
CCuwC0Au9nhhq0H80r0WoCkVxu5DMxrGr5QyU3xQSDhNgDUoOCCDxFmNiUcv31CXLBaYwAYxmozH
WgGRcRCPsxVbpjOz8P2PPhaHMexmFj0H0xmkPsfSgI1lVktXbjqbKgFVE93JM3jJ6sCIH+CpIdbp
kUhA+o2WsLwbPymGYA98iwADHEmQxejd0CSZgwIFuIeGFHPKPEjMPmrqTjkR3/hI2Ajb5B+y0Maa
vv75H4t9OxDFQL+FT5gK22UE1X2XmcVos5Ktkj0F0GGTqdzYAoKfroR0qstAz8ZNEGTOQQMiOff1
UJ9niR0AZzOs29Ge2GCeeNxvPG16qB4jLd8VHc7X56gtGXclhDN4HKX7I2M422j6JV/fP8ob4ynt
FGYKYBUgK45Xzk7Qzpqnz8IrqdlqKB93hjW5MZqGHs8jund9ZdJPdklo9edNmnvGiQX1G/OiDxjd
Bw6A/d447kmjlBiw6rkidDNhfgat0m3AScanzNNvfLVspSTfLOrK1b79+naygVMG+2bKCTVMQoIN
MHwYA2KDyEGUIYeRKq2qg/MKFsUeQSScy2ZO74AtBed1CqkAYXhbfoKeMxIPuxgbBGmEvxCpZJ64
IX+Pp3zktE+ohFsML8cZK6h28xSRJS9n6TFHlDYZvLWRPdVQu2BCBuY5tJOnuTfcE3PrS+fr9QBD
+c98cfFb6AOO2zYlisigSjrIKwACD4UVy9tyDFBK6lgeggWyoIdz75crsGKoOO4uQA9NN201YKQt
Vx3o++/m328Gp0MsCrPYujw/btRpU0eWoRoWjdh+t/C1ug1C9uHEUV7SPI6vmkggafvcdHorRx8a
hqwave5E5FKCY8wmd2XbtHqGHdSMFnbacrmb2PB/WUxAPJsWdRraL6W3XWoQQVIYdrkj4guzU5dJ
RVB5lnyzvMXbky7gwDxy/BOf7N/rjzW9dd16EtJJBs/RrDcBd676nvLANFXfnKzq6D3Ajd6kcs77
Ezfn76+GLgxtGd4Jaw1uPLo3sVp78Zp7A5jOvx2WlSybFfZjow33ET8lywqp3W/vP/c330P0XgaI
B8YW768VlqLs1uIsDqE9P3ow784MbKY2mXYGlH6dI6MXKjEBzS4+YOOF0EO783Eo4FMMwhS1womY
pbduOTtoip2UF6ifHs28pV3Nw8RuCs1tZ5zFzUwRStQTnakpBXp14vLfGAAcaj9I3akDMSgfra6h
alMXgIhGq1bYD8j0NC7EbMa6gJ4mCfJDZQk7BxMKofoQo/0sN0qVGJ6SAibkxrDkXGzJQgOa7y7J
/DmAQ9ZtCjfps9ugKTEwAsMFd6ilm5iH90/+zXPnTWGjEwBrtY6GWQVym+4F5+6N5nSPrzk7VL4O
wqoY233VOsW1tXZYYmpx3Yl39e+pjLGCMsdLyZwbd3ToDIv8Kh9cVYt2h8WGJdinPiOxamOIMRX3
fVB0V20Wg9Ay7Gn5OI9m1m7fv/w3dqCchEMLkeHTAvFw9MGAL8QlOJLbPjhl+nFqMBwQSwkxdpaP
ftd2Bwy6bBUMu98Nixg/I83GJZ+bOntspm7eZBL1+yGiAXNizfPG3ZGE3VAiY9yw2R+8nv9SXRuF
C+cOrKG5fIHMnLlnQFjN63QU3bKfoCLEO1zu4zlyGTs9r9lc1I/v3503BnSe61q5ho9lsmV4fQ5a
oJzuVh7dEjlI+s2phMINPvX9o7zxsUL34QFgaGJhcTxmlT4BqD75HOHkBdjfZYPGnGUmon5RufOJ
yfrNg1FFouLgBSA1jlaSiByC3vGlYCc6gm1qM/8ZOcznyYIB+/5lvXHzKHBy12zDYI4+JovlBLxK
M16/rDJqzpNywFUIb/dE8fkon34toTiutebjUTaEvXW8u/GKdNTOsA51gZuGbb1MnxLM+DYJtlX3
1VVWYp17OeF4uiDmdYnNrEbKEv+wpgE/+dgXz0hnqKf50vuFyxNbEgxGRIZuasMzqCyk6Nozig//
/OZQ7yC7jTM2bWt9+/9Y0FNVpNlrj3QwZ9/cpX2gEb/VzonBbX2YRysFqoTUC9F6IOKR6yP64yiF
aih7YOIMRYkttmNE3adWZz7aVeJhCBm6E2/yEU3u98OgaMZjoAXmoCx8fcAmyUXHYlgAr6V6WhN8
9GRZSbO1sSbv4xZ6V6qi+Yp+YL6Jaclv+3zGpJ5ONkbVHCbKMNFKB8GhDviw4rPGb60wYHt8Xgn7
ygmg3F9lfdeeWGy/9ao6kk8dRhKpR8bRWGNBKDNrj/jKis0S29I2PayYst0/f+Z0SZlj6BZ5CKte
35ykb8UgC/a21dLJC4j4qNlMMp7fP8pbHzj6bwpqPrXbvya0Jc5TZ4pYbXUVpvZ2dmuc9oENCBcb
yqmI5bcOhiYaMo5Jhw/U0+tLmhdsHG2hsY4lKrlKp7Q9rzpqSU4VBycW+289Iz5xj1wxKkVMWa8P
1dl5Qzwkr9YiYfKWZtudF71yThTL3lg/gu7yzdWZ+tKceX2UPNFeO86MJmO6mioDrz1DIJtsyu4B
08KWLJ3mxPP6+7rozfC5+CikLHZ6R2+FxJeLqJl9XsyGFm7QXN/KXswn3vC/HxQKKTSamA5eNq1H
441J8AcVDmayccD0ZQgPKqFaTNJ1vCTev/8GvnVFAZ1JRn3GAbZCr+/hkJkt5i6OJZFNbRtfIAFr
uuXE2PbGNogK3iqfRh6JmE2ul/zH4IY3SqN+IX0RZ7H43hZYK2ZTxReL20yHAZFLSBBi+4ALN7uZ
YHxfykwT5SIqh9Z3A54yc5ut2Q7fc6jlHwjyLa8da8k+dUYZBSeWem/cfsJ1aMrjNl0bHEdLvWKs
bCDSvFYdhquwESvlw+ungHZsZH15//b//QpTLcAE4uA6WUXzR7ffkRE1EZMKSWd4ULVLOn1aEL1Q
4g9Yp742/pD6Uy9PXOIbK8nXxz26RuJ/hxmgA4XcmDqmbO3nrK6hkCDoQjik5MeCnug+cxZx7iFi
vg3G/FnlwVKBic8h1PcK4UM+nYoxZp7jRXg9C3Ji9LOontGlpm3z+kXBk0lLOVjSzUpOqe87vQjx
aNTADy7aWMnsw1JCQ9pAnzJ/Ye9PW8y3kZttPZIn6ntZA5/ZtK0wbkqMifIsI2mV/YEd+x9o87nO
gQdfAMSJY+tTJsnjpTI4t3Srxxi/cVQHchfUWaU3AMuRL7EsSezQr9f0JN/PE5bQaxjOxRgsi9zS
zrIaeBbEOYdyIa9h2yPTZ3MwucZPuPvyYQDmkW6IeRjuKVJl6KHitvw+AoHqLvtB1pAxJEasMCJz
Tm44Sw2jmCy86qrwqHgy166N2544gylEEaKfbDcrkh0R3x4ZoVjEWu6TVV9SO2ygUQS+KLf5kk/f
cVbzJfsITeAPg4K4QtzSu1u76DVrJgHdBJXK9LM1CnQl3dw3+kqmmIR3cQtnKdRjlA0QegeWVcC0
9JNksfAQmYAaptmzm72dQC1nUKqcenW1WYA3jTF4iXApdklTVYSogVXfmf7kyY1fs5kOjX4EiVGh
xPsC8cj50ZFCQVKOHJ0L8ivIyCokIB4ITWILWL72QmqELUuPzoPOFRGY+b2xh/rJBaucZi3GYthC
eOe6ma0gDqhxFfjj4DaV7akzWWYJ3ams7YEuICEIQtOM/IcpoffDfimppz3KS2fciBTjzZ4EueJB
Tdn8uUOo8XnW6t4mkeW8TV3CHPxItT+bzjK/5wAAnqJALHdLkRGzgLuW4Mppnlf8j5c1N4i/PbUt
LQM3lyPgI18QMUJujrJcRYM8jvuPJt6IPiy8zvxUFm3MvF96vDuERQXYEKK8Nq/7FGVe5I4SpQ/R
cUUIyjWeDrma9L1rRiT+tS45DqnpiyfcFv73rG6dJST4Lvlgl2vXW89dC48xmhx34+ST95VUMa+F
jlEtd55b7iMlNFCe3l1KUuBS9bmBhW8DC89K0O5+3COqZNNGcKN0I5zkhFCExRibVxPgIHA3s0F4
kk6Lb3mmppvC8fpveaur7NybzOy8KVgKLuUMxZlWX/ehymDGhZDcQYBQj0UHC6zBvATd2no76Q5W
EdZ2VSdnrgkVapcEwFx2LkqQalNGkZhDHQwk8UDtMZLtBAHq2ZkXgasi6AcNQiaiTcP7h3BZ1cl+
FnPukm27yA9yFHG/WUoQ5kAvpiLeOrPfFvuMtJ0fZZehGGk6MycG2gDsXpklZRAKXfWnQmVltS2a
bgT5RqPy20B+VYwvOW2HDY5Pf9kAX3fgtdEJUmE9BWS/z26q1WVqNHUVwionvUqMaxSAX2n7KW87
4g6Vqe1LnFK4WRGLjb/Itis/mgP7zXCwJNgar++mC4TvnreFmzuhG55U+rMKTALEPXh4n90yrq5K
XJ/T6nkJvhItM352Kh9YhrdQ8A6pbmHVobZGLlfKdo/sgWBQt6JQmEAFZciPmOeWz8Naphha1+wQ
SpRVgJl89Qwk/dJ/MpqJ/JwRk+vtYkqCTKJFWl+8MYnuUkbtYZN06fBAQWC5D3RcEL+LTASLe7PY
eo9EgRk7srVDCpLvkHmU6tYkYcwsg9uyq4rvfWcm43bKCOWVdea42zgV0z0QQvmtGYm6NCbAiiFp
Bca3qRmIRREBjngq442RUQita+DIaf5raKXxpDMsoyzFuvgeNRc2Jky9nbvhK5bcYoxDS1hVi+ts
LfoyD5O/EuDNeQQ2kMHiuJjrpW+3TuMM18XQEzYunbGZLiNBmigZLGnxMbanxt9T5XI+mlbPqOc2
efZg+E3yjS0bRfQocvxntEz5U6qH/oNjjTh6DM+2aooElDahNoz9k5GU0cvwoxjVGShazwWbESfG
wvthi+hXNUv91COXyD+49lJ8ZvDGNmgQC0eUWl1X3/EY5cnBG0AthuOkC42Eq3j0i2ZRZxGf6Xzn
xqnsNxqFm3VrjmXZnQlrMjI0MbYivocQAL3JZrogIWoSdWX3UXvV8C5fTfEsWtYCzUKeionkmE9m
KI1zobICaUzkwhBPq8F6ph6MtVHhmCW8K++Qd2cWgQiRcN1tFqSE+xUtc1Uv7Y7kVe2uZCw7ym/p
V0f4TIHQQ11pKgBkCbVJxNA4jUDNI2C+HgThHiHm6JnuqtDgAwIo1wn0/jj7oJomeqAPGtlcdN4l
Z4nfm9XOg+L4OBG/QWQC6p02g4pfcJkX8cS3pkVLP5MhjbSVwU9ri7a5EHioePv0AcyXuOncIIH7
M5TutwYoA1p902puzZrT35lDkhxkn1BS83ljgEzMJsT1JWkXEDlZ0jxAavHTM4YB0kNHr2zQIDUg
5cOx8KLvMQPsp4WN+w9HeLmBr8uAv6PdybojNKICIghF0NoxLTUuNmdfppsyKBDVdb0E8sN2DX6c
mhz/s+WtVyNcJo6QvoV3N5smvdiZfFh+DK/cCqvIM67aGmrDtjZEdYvBDuYUUL7e2Fu6neLDYI7B
59Hyh5REhna+9nkFUPMnRRXcFOS/kK/dq2CrXgRDnSyd23mqtKSJCZcNwsUAPs6qjYVQnhxG0RZw
qq+wi/QNuQwOZI7QSyh67mIw/sNVlHrBD9l60xeqmMRd6SzyPkBmAWlOul3hhHbTqGfWgaQSqwmv
XziODoEOppzsZz0XzJUJ6zxiNRX2PizSszQBFfgMtdEQWPUWfqJ1g6UsuBVZ3z/UcMBu3KWBzZOY
nr6AkuB8tDQMT2Z/c35oyzaIQzjrDmiZER3jJiPs/SsLPh+qDaxwAOzGxCRhmGk+hnUza4BOuDDu
Y11YX3IIoYxSi86dbT643g1kqHITOMNENzsByVE3wS/y3MXzYNHTNBawT2gfGzvdmEyaRDyUcXlm
pSySzmxbmweZtVO/SyyBuKUlBPPMozfdPLgdlK6t7K0xfuD7SAgIImC52pAbTqQaiCL/y6TzpLgg
ZbIsLgvHWVlM6aCzS+yWLToVqP7ttksKgghzaTjXQ6kqc1N7zSA3gkVEE1qoC9prOTSEWhWgmNSu
kUVgbwkOLvu9JfTg7z2rTOuL2c9yizpgBgkIdpDM9sHYOoieBoz8gRjmx6IV2YcqtYjqbuknFFjx
XjI14rJ9NCo7Zw0EoQNHjEkUKZFZRCTsZpnlejuMQf6EIsqxwP1VxiepvPijxMNoXVjenFwQkAFX
Xua1ImYyQAUODcq6a708aVGdQg7ABD5lF/44TNclZTLaVDNSAjCz9lBuiUdO+3CcvWLYdW7nrRK0
JkAxky7zoSTLT21tsqamUEvhXUGiJAvXKzrlXRWVHTAGOsvAeiURARmjUxc8mMRG+mcV6+If49gT
wUmURlxs2kKS50QQHTpmwErJr5HwU86N1ck1RBXjRgJjXA+OkIH4ad/6znQ5f+JjkvPGRiJ+X9mT
pDZSKxIlE9K6sem0X4w6KG/RZhNFpoyp2VfTCBbOsxT9ya4Go7nByenu2iGmi04/oLtiLAFQKGtD
q6t2GUS8WwjagFjc4wHx3AoilDOxCggNLa3l7P9yd167dWtZFv2hZoM5vDKcpBxt+YWQJZs5k5ub
/PoedDUaV5Ih4b42CqgCbl2bPOTmDmvNOSaWZWfY9TbZpGGDJs3iC5vgFJkFoaYhRC92/21cQyii
CmdDSJ5Kpn1zTtdHtPIE7aJcNw7pSmaYP3pDUd0Uc1q0kYsJUYSJJsAWxFpXVT4yBnM5WMbCn/+v
ZO0LI5lQ8zQWuymfXWEXJKMANkHHZdC/qHD+pdVHSQOv3uYoQNby3rNX4IVchA7Vt1isFhUygUUp
wKJmSRFKuVrMc3AtCs6z+nPop/6UqmI4lThSf9m2TP99Vcem4e6AmXD+WAnfnmwXlF01xqqEpqae
7lulGH45BeHZWW0SOPx5WeFjLZlTtLuZxlHz88O3U/Y/yi2WEbOdNsiVQk7S+KnwhnAe8uF3regW
uJtKf/78en+RrWF23TRhCKU2ie67wpjRoWFoTcpIpk2bmJNezUKprN5IrhOGPrCe97ZVMwVqVfdQ
wOS+6hbPjCZLF+AR1hwvECGsHZ4uKfeYomhuf36Hfyu0bFlZlHORo8DHfvtEkGiqjT20yJUT7lIS
IIrjUELQWIWrXGN0VIOpbpYvRuDHhqVFVQEdF2R1ulLeu0qek7A68kVxVaCqZ4rUZtcvxhx8SuOt
u8HBew8weFqDrpHFFzW3j9dm8G86VQdvp0f74u0v1hOPQDQShoN+zRdCtGf3MAgAM4MOxJQI+GtJ
5Ks/KF9mnHx81M6m9THokNHUpi/49sIyUzyjIRGcv3ueTpx3qhNR9iSeUPQkXmUpv9MMz7940h9H
PNJXFDi0ZhGmaltOxD9HvAI5uVzXPxrgHIJgvZ0MVjY/jZWl5/wf5f7z8fSXEc/E4jGzGJtSgirL
uwuq2SS7FinkoDTNrhnzMiJ8Dx6kZI/JmmbHWuhIk5XS5fwNpc7rONMg5UxvPbWrdysi3ZMmJ7RJ
ZuaRrafDc/hi0P/lobAMblEktN3Q7L6rumKFd1vIUgmbkNb254ICudrAPTKADGuvnz+Q7a2+Ldwh
vwb6j3QQHSFe27fPA3JSWcnaQQIlmubca5xeOeSm4tmRkWJYD0aSJr+BZFMSikeqB5IOiJ4bfX4T
H402lG/wf9DAhI/KceLdXaCts+xkk5ToRKhVp0ZfYTT20PTuKq2fb5Wu034AuFjLsGbZgU1sAA1F
bZG5r4qiEm/+xf18LK9jqUbupLrYOjZx5dunkhmu0v6xLIgc43BXriYWIDYY7Vq4N1XaUNSu0naf
NFDg8w4XbDkZ3a4DNnnAPiqeBPW/aGqHOPz8xj6OjO2+aDkhgsLR8l5j3evSM5aRkZGXxNDLFUkD
DDO8UIlLEvLafaU3/DgZIWmlz4BjBHkrzdS3z2FUhNoxEOmV17P7baE95WfjOBBr5G1HgmRhdw3J
FamN5erzF2/hLy8BpQ/OAEaETevw3Uuwpxz+cbwgbZ3Bn2N1nwGdl84XY+8vj5SRx0eAKQar5Adl
nW3nK5l4CtWU1bwvkFBf9zrUvaFeh6ML3+QrB87HPgUrCg0wPhQUyiy6b59pQV1CUSyWtKnrkyur
Ut2wzmsHuigis8+Hy18u5dBjw+G5edhU492ULiq910YT5w3C2hWg6pBH0Psp8XWx/Gpi/TiRcAUG
C/vbLUDkz8T7j71L4uA1Eym0RynT6sye6vYbRp6SMD+rdi9SkYDvjpV5OK88RT3Mq/5bFyD8EVWq
QTtSMJ6cpjnBSYOiPilrRIkm3tlQNbFkEIp3KtG9fnHPf308uuGg+EVoSnv17ZsQnkT7mfA1UazK
f9ExEmcaSKddpq7r8fM38bFzQzOadw1riqkObvL7V4E/DiAmoXk0p9Xqqp8KkvzGppOvkJ1ApLu2
KJ9qG/XRKZdmQhdJz1Lx3EGoHaN+7bsqgGKf0gugZaHftKmXeF/sPP4IIt6sBcgktlAuzu/4RVDf
vn0exqgOoFe3yAragcs3EoYTLZixb3hBSblahokilnJva2Dk96PUveUBAdGARLhw4lCC2SKyZCKM
xEcXY+66toNd5LQdYGhSVhCP0/lRLhMCZfqdKLpxC2ONM33DzqGdk1CB5lNlGf0FCbpDEY1lIqMh
UVN5VCZyRkKpFHK5HKQ+6V98KH+WuXc/HXPQ1vPmCZggYN7+9DiuOK7CCA56tnX7WSF3ICxVt/hB
7cFowtWF0h5RMCTsoljMkthp05oJR8XOeIGxRy7nMNQV4ZP37NwNk5MbP0r6C3cGtIkXx8mpFuYe
NObAHnn1Pruv6UdeNTolBhLWyigHQwjTADrSvxXBULDkSOHxTfIf5/12skugULPfhKSvctDzessJ
2h6Q8hfD+8OnhGaA85GxIWzYRW4+83/u43hSbqbFI0LQKQZ7D3NB7od6GdKQ1M5+n62usj4sPWEl
QDTq6tC7+TAF2dQ2IQzKBpliDSwJTsqIE5tKB5Ry4YJh+0LJ9GFJ2UxvCGTpU+qeRZjS29u0qW1r
kjZeQOdG7pNpoL3FAS/6/Gn87SqQCWHosXjxJb0bTNRErJyPlSJS6iQUwREMBNDPyAz4/DrbQ307
aFGFOHiUmcGc7cDy9tco/HOYHHYWzG0LzCuzNR8GC9HE1Vg3+zwhLln00LaDQZrDqScA3dp9fgcf
9gfYBHieWLIRP6kfRD3zBoHuVu7A1BtlN5hq4zs4zc7pziaCEh65LKaieXudvuD155f+sG5zaVCM
pL3R9th68G9/vKTVPqmAamE1dWsw4zy5yKB83zLpaFBAiyr4/Hp/eanbKXRLkOPHYqB9ez0yw0lJ
Kym2jG2hHuFlvi547L94o3+UdG9f6Wba3hhN7Hy2Hfm7q3ASHssFTFlmV9a3wiV/ZJd6W2W/Z9eQ
QsUnYzcclBS3DY3fWkQr1tGlRQk2U1tCgNEY4qqBa/iimFo5+iYNxDNnMpvpQGeh/IaaRP6MlXRi
HmgGquqDPq+36Nf0y9JxRmenz5kzbZgfg3h07vSHbDVPiaaiEGZI1Kxl8/EoM5Hb6lBRbbOcZrpq
iK8AUo8gkh4/wMu7DA1g/MsleUkccM3Yya6apUHoL68IFy8q4TIsFEQB4WhW4xpReK7MkJyQxIRC
nUqSTlipvukxvuqwb1v9hjPJ3Nw3lH+WMwkXGZW5FGMXIbuWHFMGWWp+3YKs84HEDN9X5FhamCat
JcM8TTGYZjZ1+/1YrKTNFKsB0EaJnTEUMHdB6PCx3CQIrciTmMb2xcP+Eh9SHSvME2ib9Gg57UgQ
SErs/X9mi38FOvn/mZS3HeP+jy3xIShv/6uvnuvln7iT7Q/8L+3E+m+ETSrqCtYVZuuNBPIf2on1
39QEEfrANMELgG2YP/O/SXmkQHKKxLKEZIl9KFuY/0vKI0SP5YmjP4iUbVLWrX9DO3lXKkF0xWSL
YBnjMmwB3OJvv9LViavWGFG7xEucOIkPgGmG72rGah5mprT6CzZZ8kWT9XD8xyO6/s9M8E/OyrsJ
d7syTwWDx/ahbUKnt1d25gF2UJJmwUCMI/qmVFV/djap4VFitAtxjjPa4+NEiPIvvk54TZ9f/r19
nOtvlRqMpJunc5Mdv70+KWXtQBhIQ66K06j+Sk/IAPo/NPtmkN7DuGjlL1Nfaj1UQJcH2dhqDbxC
1fx3W/ftPlDCuhuzD9sxg+TtfQi1KUliUegGg2o9U40i/W4a03yaUgmo5fMf/W6l2a4FktZkTqIY
Devo3TNv55a+BJrboKhiU9y7McnvSPpz5WJEQUM+YQMa9/NLfhxg/DwKsuwioN1YzrsBhjZGQuvI
ie5dSxzL7SCtgnbDJpUYM0Xue5mpLYyXQf35+YXf7eP+PFccT/wv54AtUvLtcx1qWsZ6qxWBUse9
fWlL+iInQyqwIZWEc//nV/s4mjkpsuCxmjKYzA9vkZDSSRbAYij5W2dDNbzmNESIOZNUFIRW7JRl
Bd1TznX9xXf0lwfMDMKXiwp18029Gz/tNBruUrA1KqRtnYlcFlEiNJWQoPy1oih5LLZx9fmv3V7a
P9b27dlS2mKjhPYf4bbz7tuRqzrZLIhV0EIx/WlpDSM1Z6b64jIfXyF1fOZOUkT5wzgy3r5CUvPI
w21lGcwW0wPBh+kANXZaX9c6hVL2+W9636vhR/H4uAx7aebeD957R9EKFMN6E9CjzR8dUdlJUGGi
JE0qQ5cmW9sswrFMCVrJcRCQaT6OI/krjlSIFqfe61ckxHdf3NbHZ7DlikKXharAAvK+blW4YHPH
GObtlJIIcabGhD7Vo1fMFzBnvX89F7HgkCHEXIRYGd/s2we+LqpJhEDJnNhChBsJ8yNxifhKfzDn
9unz5/1xDG2LG5QnrFp8MO/LCDYzUM430gRzhlUauC9jqGqh+X6x2/34ZdIGQCtK9hNvlcrF2980
QvKHBJYQPTfX4gJOa7lHDmmF1BgneFkkoryoiqzu/4Pq//w3fpxv2dVzSQpyzO0U/t5dux4S2p/8
xpS21c9uylaELxwyksDWc724mFqdpefza/7lueIawFHNrMDG8v1H02luYtckghJ+ssprBd3qIzPv
l9t77vzNDAAOge4DKwnTHuj6bVb6R42MssCao2myiGnRlGvXzOOLGKnVqSBWJ5Cm297RTXWvPv9p
fxy6b6/KOQlYGuozzmn0s95eFdS0ANQkp8AtvZQ8HPSqB4r+COGHdHUPaDyXZC8KlGhR3QCO9BdM
Ya+c0uvDQFa8d8xVpzAIFsNN98Uwe18WU7cXjVGD5gOm+4/7GaMhbW4RCmk0VtvsserlYp/bFp1V
Db8ntiaHtCxCTK/jKkHqlq/1cchFwme8Fr8yx+vonkuLFHnacdlX3/WHj8ChWED9VNe3Oe6Dj0tI
yha5Ua3BqJFR14+i+kHQomZH9kKm3krysHqRAYajUcO5MfG1tZd6tKw6+QdsEL9ZkPJRGTgCWGQi
9JPjxEAFzH6iKjCUmOzDdt3YnAVVFZQY+YRocfJmIDS8RsggS1sXr/gjVcoHeiHW3SKJCNjNdaW3
QauYbADB9QwDNQypXsy2dH/BxK7lYUBane9k05XzrtVd/j19wZgY6VD1TwmizGyXbN/Wf3DybfoH
3D2NtxK96rVqxDR8q6xI4VjI8sXRyoWMl5nQNFdWKb1inknsZ4qA4lusyuSn0nDP9MRESCVawY4I
K6lbPJGhKi8z1YBr9PmIfv9emNXZxwPN2TrC1B/eL6RlQYkZalagXJZiBw+OODAzbOyvXODbavH2
i6XPwt8PZ8GGvooyynw3D+Zy6kevT10f56ydPis68Tq+JiFogWDIcPetPVo3UWsZyo28HcN8NK5j
yK5+vKWxIQrrjXNbJtYl+k9iIBOEa9frgJSjSM8NidXGhPRY+KSMmQFrWny7FtWKmYsPL43Sat1U
sFW51+cKBmccr8RLjdmPVRd0K6sV7/kwZ3bUtDOJlrJVn+dhOTSyy7+rPVHXPqj7+S4j2GCjxS+u
v8U+kBHX0r8fFm3NQ7vrbrYpMdtxMjcPcey01x1Bp+I8yyh2kOZq93sAZvCPRjdl7k+m2DgxHzhh
ChJYkn3t1ASrZqgxonh2nZu57a0LIikDvVBUezelitqHaK+7dq8ULSkoKQQ4SrAYpTXCaAivwlhq
tsb6zEsn1G7AeRF2qSyHvYLxzvQHVh5SdBGX3TOfeIhaJ0qlLeryaVzyG5qk9KdH7mKJtM5WbKgE
rnJSUbmHuVUON7G6tLed6RR3+OSqX+YwDeAK025wfK20BoAnLcXAeEquJrQMxr4v3b711WHwfvet
1jd8aor1PRa1RIOirS7Nf0M6wWgMBqRdR07XahZ3NxqJP0fsW9l53cXWSRmNnd177q43pHHGw8fb
sBAU1ZpKjoZ9Ii9Z0ayxj5K6M8cDDZVfabz8UPIUmfU4zd73nhF1m9IqAjw5dQVhvfApylkznka1
0w4zujwiJeNHq0ab2KsIgsVKznme1FGeuTAq3VWB6If6adl5fQlZLUFycrFUdn5WVZZ126JO7v11
SuD3UeYufC7W/5YLAblBo7A13Qt8m8VlGbcvTmrfkebi+lOvz8teYHMwfHMt1xIZrPbYzkWd7ONE
13dt3qo3eg4HI1cpvpA2bfhJtr70M4T3ydpMM4J8rLYwplunbMeoJJp7H3vVWoQc3xqMbbkb2AzE
MWTWGqygmHiCuaLYEbIHJECeO1ZRHRcxKpysd+41MsxSPR6TE4eW8lj0kP7DinCPve61Vh6tuCe+
4ZZYeZKFhV2mThKWEcUsyb1pputqVdR9KWcEgZq5XiSTLU8cs6Gj9dmTMFCww4++i3Fh+GT70p4y
duh/HwmOe8w5Ofo8VWIKlPq4yFhGSD9REDNxEWUF+ttWqmJXdpNmRavwrFc999YugNaAU3YwanlF
GU7AgEsJbsKGQj2TjK8oK2HirYXsI2Em5o2QmnKl9ykVBFKmSA80AmGlD7VlaUcMzXcA9rqbaemy
11TY1bFuys3Cee9lVhJiz2WYWs+tXJ+REmxBi3UhfrDbefVMFjepiJ9ECZrf82XFk87J5SiJcsNb
U91KL7lSiAo/U9GKfsvj9cqSJAYWSfakra/kpzy4ifcK5VgSc76ALkwumKRAgmBERhG/71aCHD27
qyM5mE9J4gEethA5k2cajFa7IwX9wXBGGRBzepbY8qKmX8Fq2jwkimbsrQW1+GKFras/eVb7U02z
B8+akb3ZjR1UE8mtFO6e6boRWV60ywv7u1tprPcu8bE7ZaD+oWsK7RZCm2hhVzRhhuQcue2+TMnV
67VbdD5ugJe5O28qw++1lsKjkDao3jwJU1u7KkHzkc+Hdi/Nk3O2nyXxhA1lHsJ1Q5S25NGO5gzS
A50/RB2DK6jWSdqoS3XEdj7kbNNPawVeqtFc1hrFR6eLkVobOGXm0TgoNblaNXC9ZLb3bHVWNggW
ZU2+kykrVTTkyZ1u8A255E4VyFu9ca7YCWe/3DQ1j+zeLDfsuw2dkGvWa8HGo/Vz8jpex9Iav1uj
Vp9ivrNzs6FmatbFTmsJ7J2l4h3IFCVqVFMgLOryzlT6ERtO/aAu4mx1CH7sve2QkWDV1q3OR3OP
ztG9WAdRoAanXLdqELZmBGEl4VpCG77XRXwa+jLeZ7KuwVVP0QiMJKCY4wWWhWQ8IfgsaoU7UG0u
H5wEXEiALGWLI3Xuu3VVwnqYHvJR2ylWcgPKIwfDa0g8RvNNkbsviQ27mjk2OVc6a4wIMXkZyNIM
hc6MCO578bGM4MNTyOz09CK5wHXwoqf9Cdu0eyLfrfFlWf92FRJWuHb2m+NhGpDspkbu0qSvY7zW
Z8hDqx3OiPLOtMbyYY07XoqeeuxuaEyrbY16ctII7EiK3VqQBN9M+3ZGns+Y+KVX3sqoo6gxDUt2
kVW1e+zb5TaFJ67N4q6q2/Nxam/rQebfpexuMtT/+DscjGCt+6ItZRI1aWkcV9EDWk/JybazuAA8
00dxifQrHbNLEq7t274TtwRLbhkqcm/bhH418gKBNv6a1nxoCg4XLuppt0uu8yI9dYp1vkpxg1ec
iW4SlwhVLwunvY9XwY6TqsWhmMVvrLiN37TLeYoCzu/r+lwglPVn0meQRqu/7cFriZgzdOMMxBsO
On0+K5rB9puKAHsdNpY7JPuuIniWXYZzjAd5Y9SM/p3Gg/TL7YVX45OTiGETWu0VJhy8OnVaXKoJ
ZEKkcb7u1fWDN1YvVI1S3+wHlEGFTr55T+GPsbiaEzTG5bIbFljD3hoZk/fEBG4Fbbb+iEUGPkNL
WMTx3bFPUZJzLdPVC3CWtNVLK2jcdbqZKwYlpYsKRySmjDSLG78WMX60dVTCtIHFV8f5TnhZhIx8
j5+AQL6Ff2fMbmEdsJJbsxoA13+eFc+BOFO/0o9CRWmm3s6dNgFZjQHYRPk8COMKsxglmTm+h812
bpc5RRkd9DQ6/Wfia89E4smrIi6mg5UAZs+NoQuB8H5DAZZdlNXiBFMbXzZNFUcaBYayKo5qeR87
cEHmJVxEG5mdhocpvXDSPFJdItziGmQZTHoVjmnXhGNsRKLsXjORvthOdky2Z5va672l9pCDCRI4
zkRc44/q+RMVZbheL7WwSFuXPDJ736bk0sxkflq9fu1qjDL1rrPMeEcM7d42lMeYU9ucTwEKkWt2
GjsVuKBvFm1IReMV09RpyJqzVVX2/Wb9UabC8wdL2SXFshOOe01V+UGt4te8NnfWaEVUjiJzyggw
d+4Avl5h6C/9tSqenH4NO2N+aNyMqZsVdmi0yBRkJSMsKHaGW15TPy13chJNpJMQGHRGaVMDy2J2
nLwOUNP4GfPhMs9nNuz2gJ+C+d2IsQVIRkFW4yy0xOInc3+H0SzqFaXdudTTfAsNmu8qzaM6urbv
SPW8VNRbPXEugdbS3ZcKEhK0XyTYjie8fiVDCgwklt0zhS4eusaVBzQShIIxxPuRUe0hAnTpt6XA
CqW3XC+YAla3Pi9sKS5F3bw4iN0DZ87z8wbhPX38/ptbddeOO9fAl2y8LjooIBX1u4P1tNeV7GAA
On7IOJXcJ673055aykXOES3XrWsr91as/OmXBUQA/M7IdecYutnGHOeH6uW9n9ktLTqn0/zJWC8y
V68DmKREIjjiifL68zTieot7p43s2r23t4iDVNN3UIzXvVwl6v7KuIckeJemikNZo7uhf3PjJLK5
BEPUB2uz/gAGeepHwl1Te0IjYDi3oGbZNwwx2vmkvcZUVAZDLPEh2c6RTdp+yckt8mRv0fSwSmQw
zlUWCycYGrvb0W65abocL+Nk4x9KrxpcxOz7ZEkG8dD9phV6Uw2EQkvqSMBH2sdBhXHYLe0rSv4b
rfXMYwss5EHZsmh0nNtBGSekR2uDPIl5vRodawwVoj922JowUXdL5ZD/3T0jdTjXy/YiYwE7dasS
hwannpD1KlM3V1Rxwbhbz2Qmnsa6tElnXJjn2I7QoNTPHQ97fVhpdn2I0+ZFAdVxGkdvDJw0u+rG
GN9ddprFNPktqOZ924ysOoujRIo5F4HWt7OvuakeNIWW+6pObzI37DjM+0IjBbR67Nbh4LiS6YyZ
xVc7B22AUp+XVo7wAR7IOtUPTaX8Wq3OvSZEOr3AIIfq2CG3usp4zYgllKi05+TCEBC3iviYzvqe
xpDyJGoubJfK3qscviB3jvdQ8q9zt965w/KYiPERY98QzEtydJx+z2yG9Zog6EEa58043GBMKwHR
dufGGoMBX0b0/rXF4sUmB/4uLmznvkEMFVhrf92p1vcFI6I3GYepUrVj7/KYFNdFpzNBakyGB1zv
D1rWqWed29zMbnJLCvhtNQHKKtbsSRXYn2u+u9Uyz0VJjHMz6IgivNOKZMLt2gupkk5CPsqOpXqX
jpI5qnF25tTvMQpH1DGO5Yq/VgPBeOlaYJIC262Xc723RNQJ7wh25UYzgSUIUJVUTOKjhw3GqObH
qqzcMCm1SGocamXhclLWfo+t3L7dlgxB1bExsjit55cIHgjeBHLHmbURBhmypV40YZfPs71T5h4f
a2HN3gMHxvHOU+O0pBOvFFWoSAAhBMzmcVv6pAatlxYctuLWznqW6WWEdHWwCpFedINS3BAS3/0e
GsHkp/QDW0ZMT8alXvYN1axsNJVTLKn5BAkJ1q9UcqxHRVTyoKjpfDkadjLuNenIRyz27RUyXDUO
sGApJXFgk34dt0rMYq2J2D42RllGo6UXbsgn5XahOsy4VCbtvhHppJ1PcPvv7XZMr3WqyuGULFer
Ht977kIylKv+lFKaYec+M9+1uL9+Gv16NWMgxLWq5ydUwyVrfZrnEDdUdXySPCBG2GAAcWxsTryp
uLH0atphQfKVgcNCnl7ESnIvTQ2rM/ctZYlFHgPiOl2jvr+hEFyTyIant/KsK0kOOj7mJr/QkZ/F
eCaH+KeV5sVVmrdRkzsF3GwSQNfcDZfO/Nn1rhNVejwfS5rEzO0NInIs/7h5FcZuYPWsMhj7TquR
J1Fty+aqqfszMYlvRTY0/gBI+L539KfabR+dLY1NLWtK4W3q/CRIT+HMEWsob5FGZSQO+7lDmHOx
OXe1XhWHirkEN5f1WC5ueVe1yXe94oNlbDTYgfhNJqE3oVOOhs+ujxTTuKlHl8IBmqgk6VIjTEU/
h1VC7uggjorR3WaTcTWuTRamUo/PaK//bIq82ScIAu/SVqnE+SSn+plzWfKzq3v3umyLbreFKN8m
Laj9NQMRuoyKRS9hxgyqheSJn9LZXq+lGJoAWMaybyab+Swn5mnK0/wc3511xwf+PPTyOmM3f1UT
yd34rkdMYF5L5YGDMBVXdHvL3TL265FlcUsXVur7tuKMh6kgv3acaTk5q/dtVWvlBJDmOjHybwhJ
prMG63SUOt76CLaDgcCmbYiGwVUfSmCf/pQWaTSnY/XgrRQQbPKm77Qk4SfYWrr6dDKPwBe8UFr2
fN2uXvriIot7sYQlHqfSMvxyNB87RD5naVaVVzkwLJARMr8o3ViwlaCLDgwBa3QnCatd9DO3JwZT
tpblu/MQqalGE3+QL7kzXPBa6KDN/TOdbajSVnszd8383KZUn/hidpX08GEVZnpGe6SO0ElXR3w8
E4m7ZXXIRNwSimSJB4MosjzoPfs7GiNE7WyiA7ZS2s70KqyOjj5FhVcVEfi0KKM05Jvdoh+MGiW+
kIstgom+t7qsd7Yg56XRjeK0qoPY8QFCUbc84SOG5B24w/d5mX/nRr1b8KtEJXvFoJx0PcpSwwjL
Zhny/SI6u7lLerVScLDa/QVWHipWhiHUB+gqrAs4syGpePkTRZKFgoqNuJQGvXYG7lvdg+Oifobp
MUjH6ZqEIipjll0eRRHX4YjdofRxy4qdUNvhsLSWE8pq1nqm91I5NoudXxI53p6Avyuz35COuWts
YAQL2Rl3jlpYF3U+nStwkEOQy+UT8tf0Ce6AJX1tmBdabo76jDS336GiNX6B19NoEhhS+FOS9c9w
PVLzPB9iM6KPXuIf6Qftpd0qzZyXiIghUYqNCt9OYgZST3MG5GLhLyDHZWG7KJfWNnbtOgkKSK4z
Qm5AwkdaeqNmde35k8mAPCw95KlAoWrN9z1bE5a83HteVaLKOJysqceO2yWR+qSlWd8cRTymNVVq
arsnbdQy89c4zoKvd5z62Lerte5/5Pyd83eDeHLjUitGI/npYSkFJraOdnacq2lIIpW2wuNQjX+6
EqhBowmaj+LnutuqAYsEvciFXT+RIJOq7TGAG9aRtcJuOALhdL9TK9P+mVSJfd1x4E8OaGVpJ/Rd
MeRHtqeLyYaiHg6I+1r3phRs8k6mJxxjF2M8mA/NWI3fGrtkUNWFzT8ACmDkI2BouvwUQhwlP2Ge
WfogXSYD4eugS1Oe5p5gn0ujM+V1uUx5vzMmFSukEDbgGSuNOV9Rd6Se3VeLCiGgUuFnqm7za8Ts
a14twjarCJaradEqs9QkJGSV4M1eNlN3oCyP81mm0FoimpeVh3pNVaj0iNYrTkYWk5iZU1UNe0UP
OW7vtVW5WUxJRdYl9Nxx9oY+7725vZVzMX9vcsrPnvaikHJaNcNVX7Q70aOE88eW6cbTuoOgxHyz
Um4N3SHVznjbTym7WsJ0f8FoXiMU8+vTUGYhItWWWBiXvLyV2h0nLuoN0TJz8hnlbIdLTsFlO8Sn
O7NpHY6aP/oUR3UAPp+2UTJoO07xaPaEsQJ16V8zzz0IZf6hJaN92dhb6Kwnd4lIuiv+iHlHyby4
J+DIelS1Nj9MlvzpjuBm8nR1Dh277YgjVEq0cac7p4Z79fPCcXnFlCmjoTdq6nWFAPezN0mls2/m
snQdIAWC2UCCT9mTmYu1v24XySdid5VxPjlq/TMx56QLijyDS9MNc2VQa9jarTtt1vP5kA8ZB3rT
KnrsFunIuaCB3YrrQpjTRHWn9PYNUFLzPIPX00Rdi08pSHvC8SIMG7ZzVmfKUPpgcIiuZcC4w84Q
QqoYuAfFuoon4dgHvckUB8UrEoO4Xq3iAhe5ap/NrWo0R15vth40oZMVFMuR+3acDtkYmhG6sKg5
knnXdCT73rBjlsk9OtDS2EzOTAW2UPjvhVnI9VW18cbQaAc1YQMTn/emF487WXsbXsEyW3ULLkxc
v+mLxjivNIJ77jCd9NqZN1pDeVCzcp0PwKKKtsPQtE0Tgiz66oew7S67Ngcjry5IvXbqUJ2nAf+F
0SYIpT27UpULz2717MDfDLIhJrb2TBtdi2pm310B2OeEpTvFcrKaiiXRLIYrxvA67nphjEpkIFSY
Hyev9iIDThbkWiUdDpXCMbAsKW9cF2rbH9CRzVvP57GDN+L6cTuA2pnpXibsO8kdrjP84PZvODHf
WFI5ZLEBJ6jcWK6YvMezzLTPiPYiTCb17D1yhU35gVy1NqxxX+nNGqVr2mD/601SXT32RrU5HwFc
p36/Nd+BPNccOezJeCXpXiFML42/x5tXfSurpd+rIUvn3TAjSuKU3/f5gRI0e0vRj8t53beAue2M
sWANRndWOgaFoLS0vctKLvKgZ+7AocvLrc0WE0dxU+CRZyyzcydNarjf2iq7iai377IvPIa54dYv
nVIsEdSU8yQuip+YMpYbRNX6jRigAe5nt+gDR1mT46qqd5Neo/mx1GyHPMOmkFM6GTWvIQ6WzgMs
kkz6KWOK6E6SA9len8pfZUJMcuHF3Z3eY0f8H9LOa0dyJG3PtyLonAu6oAGk/yCZPsvb7johyjW9
C5pg8Or1sHcXOzOCdiUIGDSm0KYqM8ng9702ApBzeSV6Uax/8i3kQ3tMoU/eiqxWW7PElTzULqHL
vkBzS4EL76nOWqZZDby1SNM9Lr2TnWsrnu98NtU7n+suCm3n1a2XNeyT5KCPEhQB4swf7C0Mh34u
IFpf0sJp7snW+eEogB1lVcGumqf4Po7Hdt4Vgb6rZGxyMuAYIOygvQ6k9AHrh+C2CEcVA+XxOZm6
LGAn+2I6yXAoD4FXhB9qLIcDmRjNFRGz/Q3G4hFvij2xfQt746XradelL+R5Oxe/HT9kYZc7pH4n
PyNNU8+dRxm3M9yEg++ckRe1MEyyffezIou3VmfrXSHpxqSDxJmaPWyisytFF2dbyiLcj9FIkzEy
wppKCHz3XGGF8vQ7pqBcbfLYsFn78+wuhLj7keI+/aHKgMeEY94b/EvXa2/t7ejADDFg1MvZhDkm
bRXK7EYxiux7o56+yO/p7+sl7e8MOZ5zvCkGVIryjwAKoFakxQEUWblwycRuFudnusbGDDrodk6j
65veTcyj9MMVuURcuUTWmBc0RJnlzkOoQ8YG1qA3QmWCvZE2VLEN8NpQsG3LuRqMCLnaGZyYoCI0
Z/ZlScEMMXTbwCSVrfAoCBN0XyUWt0oQbG2iIR8ds2YdQFF5gJAMIfXS2D6kpc3O7huliba/XvaL
a3bXWI/kh69z5yYvpu/RrMOOXWk5sdPgXW2wnmydyjBP5GbMp85jEBVFKC5WBpYVL6Y4uJ0igXYg
Zfh+tgk4afuWwNp46vQ1/gzxUCeKyUO25W5Z6uAGAAfPdxMfJ7Ec2d+yfW9i3GnN+QFNiPGkvXq4
l7BijK9Zs+f6Rx5B/tV+zeN67S38yxsCyp1TIrgSN/Pc+A9xhgIgaPLyFMopPLZ4ZQhR9EHoMqzl
VCGduWVPRZ0uP1HTgWonYI9m7sl7w417CuZwF22SPi8eCYGyfihhJzeiyCaezXYKjuPZtxhEXwpc
z+hnqio/kHCRbc0GbQFyvDQKGfDZ7Xr7SA6sc4jTYrxbWsxvUVXGXP9p+O2ouP+qivq7zGuF6WAc
36ecbg7Cf7p+044oUP1+5PvA6UF2z5EJJR4Fyk4ZbPLyvAZUBKU1bSC3925nHOe4nk64exfQUnG2
abyOHD9ro7DReNrJC0NI8lxVxacYkJk0RkUnY+vSuGheNfRSuYwL6AVjm8gKs/PoYrLsatgb1Trf
YILf1rombgWc7qpgG+83y5w+AIXXl9ksHyYm5ymoMo+uc9YJY4SOdJDdklNicrEKzcqcEKmWXnrZ
ZfuQPMELOo+BD4IzMVQhD2C8aFE5LY8L8VbbgkN0N3ERR6XqkVKZ4S4Z3SffzD8q9GJ7rFgJlga1
Y/ayngerOAK15+cq1G9tb/W7gPfm26B5L8oclbmR5+jnJWiVtaGcFskgRTmapKk5SM/GUoWvcRVX
AJa+zvgbVs5ZSRZATgUHi8FIrke66URtXEqDtbqZlPE09+1wtkelLwmP541Mx+IYgqYBws/9bd8F
AEp+KSNo4vQSFJQZpgg1b4KyBUMHdtbEMBzAFFlCWLuiOnBQ/oWk4uVd1T5lJjaPgkN1V5eV2Dc8
BffuYuc7bVT+tgV7uU6wU+8bk+ymOrP6yOr98DLUkqegSMSDGfv6atFj9yxiltgKpPKH4RknTRM8
ZX2Y/KYcHzoodmQO8i0bRXU3jiK8eHmVnQmqto6dNPrnOHCti+zM4KpJuu4L8Ni8ZEaXXEhhJfbM
ySjLTXLzFoWXEe84z2AdoMkgfZI6EiTAH1uNiDAM1pmxWUiPm51iR6N0uLdtQ+CbKcRwN3q1cROQ
JnlJWPyfWqMN7jACcbJbYGF2ssxLNOmyeSDM8Z2A+fqqL3kc7inYbY5+23i7zNU4hmY9fIQDLH+J
qHrDcsfxXNkXb2b1ogMpnh8SlcIML1XSWdEE1Hs2JqDGdWSEAWqmXdyRdheb/nwAM7HOROJhWI55
BTWBx2TNgWzuaQvuz948h+1Gah2QHYFjBZK7eSMXJp5p9yGDVTYF8aF5S0xa6vc9YWQkRB31TBJO
lZXDTiNXO1aEh+7QJnC3ZULK11gyYoJ9BKHcTuZUED03WuZllgYZkGAqdkTZkv/sJrb5KyXZ/zhI
ZrJJp6753Aqvv1euazzX2WhfE5ooz8uwvOZdUF3PrFj3Dome5yr2mgejov950yaVc/L8bpTA6PZS
RQpybOvUE5s9TstroP1yJ1gMzc0EjN/Q6VZzynskNoFfU8TkUvmVEGHoDeYYUXNVf5IolY670F7i
Z1o7il9OEYdwKgbPgiCAaRgGnGwkJ04ki9RZY4abtsnyJ7vVgg4jCRC5zZqOYhjPIgG0J/2JA42Z
rRQLGjD2RoXk18c0Piw+eMKCkNMDYS702NwZKdvCE/YnASGEMi6KDSe47QD0cgQ0lrReXDQVDE+5
l5yDmmgZNnLPORIeqjdmW5GINKcNlIc7T2JNhWktHdGxlHybAyb8wvaRabVpcbad2vpwetWdaefm
fBDODIvhLFctjutNUk71daOM+NVelo90rgMYebjvQnCOqSy7wmU93zizWez91lAt1OC6JbvNlxuo
02C28aYL8+vGH39mXOSgiXNm042dYnrNRLDrZrdgsWnbqopQXdW3AsVUskOExqnHtH0k/7LbZHYG
sjQ6OQFCdtwcrKTqyAnTFdmtFu3nSJACdzN5/icwXraXXX3ohVC7dKz76zKfyI0tiadiMwAupCV4
QwcY178U4T7VsjrZLA2RMwefoZ8gckBMeaCFa3jNDSs5rQbfflsOnTwCR5FsiPmYeCdpbHQ3J3e8
3+iI0ONdijmf0Z6qZiLvQ4g9kdWAx8Qe1kY6tBjpw8y4hOZSPU0Nu+fWqxQJ87VRXy+utdwFYeuA
yuvEWIglsuBofdjjNeq+8+BHXcgg0tMMN6BbYchPfVIzo/N75q7nkIZArjoTxAyJCgtJcpw8x5Fb
Yapph0st3QP/GWNUK/dBQTPusVDAD/kuIqxZvE2OoHjAYgqKClv4Rzas4cdSZ+poOW3J4BCQ81f3
RvvDGQWEatu4/g8pDLSCvtTV9RCL/KLMmZ+DoS+G82JfplNt2hpTf586QJp9qcFAid1ZThkA7H9Q
YturP+EPcmUkl6h0PNPEq7VW3QZ/kX83zUhkgWz+IadfAmp3IlUR07ABmEfU4zIicGatW+dAlaBW
wfAOWe9DBJNaj0EmZAs+qjguuWLnOsnX03C+w1sYMI3lc11slsHBQt6WBEV/V4OGnCnGplJ/1w//
Pxn7/n8azCnf/kRoQYp3OvzX4bu5ea+++//xp17z//rzlzR2/+OnW912f/pihyxh0Pfjt9QP3z27
zj/Lvdc/+X/7m//t+/e/8qTb7//53z+bsR7Wfw2RTv1HF1+ASPb/bPvby/f68/uvf/7vrr+QtvKQ
mmUk8Ky4JmHq/3T9GeJvJBNh2iYUDBsfLj/nX7Y/628mMu21bpDnP/Y/+1+2P+tvJI9gSEdbvibq
UJr+z9eNVE4nTf3vSs7/bEwgFsBFso8ZDCm4yVd/tQAXnYhl3LJfe2lH7hPPzOWFOSE817LqOT9H
INE/vDX/+An+aPf7376j4G7AAEaDDdYB0mO5V/5gGAAdb4cefeCmrCUy5xSz7WZRyjKjBqKr3UMf
Lvf//lv+RZLP6xLkvWBy5qNY//tr2QePOThpE7p49hbE6fmkgWf7Oc6hjOwFQj9pfdI5vBiVQ1Ym
P8BNDXejE/fX7MjyQ7FTN1HiOPMrcitG4n//462v+F+nw/rTYUkJTRNznEutx19T3snj8hB6Okyh
jV5QvNa9p9k8eu/274aq366NWjBLbv/9N/6LjYLvzDrDNUTtHlfamkjz588iGz2fqA4DKpV8Z7Id
yQ46JKWDQa1t0tE8MTaMsDqeLW/HpAVu67DodFHp4rKOZMLuwmMGSd+DAFk3/sOp+Zdcq98/nSC8
gjx6bhLuDu6BP14p7uxygHmkxrVxM9sbw7G8O+kS0AkMmNPZ0lUZDwNpBPVWeFJ7B9tPm18NY/RK
thv9Gzxsdl+NqBGvSQlOjC2ZOEyS/+FN5D7+0weIq8BzbLrDfDw2PEDMvzYXVEHmkbvCm5GLWJwy
tpQdrya/FEVpHn1TfjXAtjtKReVLykoOpZjzbHIpSb2VQV1eacqafnpDSvcAo35/b8y+Ay9cFmSK
B7LzTt2UiB8Oy0C6xblt0ck2Cet9lCECg1wRIRoWZHEeOppI0+0cGANVbjos53uXINyPBdbYPRLn
OEJCtaOsi7slt5HPE8HtOPc5MmUb9HJwMlJjmzUbnpyWBjCCiRO+qbQQ1d+lHhVgh8Sv63wTJ4Qc
bwcOt0RQheP5w6MPicfCF8/Bh2/QFbGVWWf0p7E0hv2kRVUfhqnF/BkPhs/MafkkH4mca45m6Eae
JMFSNoxETSv24mEqAYMbDAhsCcMYef5kSA58Nb8niLbRO9QhN4OHqCG70pkA1QPJh+aDrGiiBbEF
4m9zcluQ1sq+l71OGJEKUUVs09m1u/iuvEZLza5hmzO/GjMlgJGBp1+hDigKIsGo8EoJs0Hfd+hC
ok+ZgO1GbqopQ1ivyeH+SDwRg/faQP/bRFQjgG8LUQ9n3J1bsvbQbmFPLJ+mfugvQa+ocVBFmutb
MDfBzr9yTpbvkplD7k3wVSJVViuilWI2HGf0w+Hif5haAtH7bU7yeuKW853nkux/XMhAvbBPzczr
5GgLIsx6jrS2CczPQKZFsc/DML4GM3f3nm6R31fJ5EDdEVy07Un8ixaqsaYdtVTjyaXxkGvQHk1S
2FHrbkjcT++XwAm+skahU9SkIUtKT71NX1nWvQjtQZ7jvFAQYhR5zU+ju4bmS/qBwn2VBtgPQAXv
RDLXctPZQ/1qcLJMx5iwn8cWV9R8Ilc4IJKzStR9ULiZ3kxzgsDHkui7dzX98acOhTPuisE6O2Xw
XlVGNW88oyneF5Qc9mfrxRL8qsi/UFGh5DW8gqMKyHy2dmKsux0q1fGil5WqGJYvqwTN60b0205m
T59IXfJrSunNJ3/AVRHhhKSUdVrm4Qgt7dwwMlanxBv7VyFHZ0s8NZ0AGdHEzQzUyPzZoOebeP16
Rg4AnZOQNpx2FXHRDNhhkZIxWwuXa9dtEf7O1UBxSh8gqKgVtOmSkBqO7Tm2XwkeIvMUx6lyooZo
tqMUgtk35jmxt0z/2xtwAhi5G/7qkAfriEQtK8QqX1ZP1Ns7Fh4YPztbcjYiTZrs1q2ddieWvn0k
8k5DGQ91/lo0ZrHNZDAlOwVHxTHDx21vWl0k5s5MQrKV+7USflF6Oft6FI/ukouPbNb1rZztOcJS
E2OTqf1Tlw3NVdN4pIu1KHUvrbA5VZrOc6aoGYp82Ht5LeS+JOZqrzvL+G5Ysa87f152o9W2xCk1
cXpWrk7Rf1MW/qvpSR0gNx8hoE6NKUTTYRR3s0Tnd5j9RlBAKRf6WNoMNUXgXgrgQtonYTeukWCM
4QUkhM1pWhG6cYA+7m2TuFmV0cBQmzy5AHmB0umJ3rTQwz9ax+dijT0waEK9/X0/oiYOsDsd8qIw
i40BKbubSD6+L5Jl2PLOOEe/D9wIj6p46ULWaMQfGaqvtDEWbCj2GiuMX3g/dnlwzNMEAc2o3OwM
JkQGfYdmHUindE9ObepDnjbEsdesHkSY1eMjT/7yI6A27JoCHKxf1RzH94O1qHRLPJ8klJRqj4cK
I7Y8Gss43qMMSM0If453EVMYFJdpqNPdpOflzqhnZM+mwotC/i1nWdp3EVfx8uYkPQLjunG9/cIe
ydMnadzgft0RjHuIa2p+MxUuIYHBlhGfJm6FiqDWOd13XLHc24V70/tYKEhjgO60TVSmEAyINPJx
izK9P8+luJtYqxGSPMHW2VfFpPWeBJeDXdiHzrc+q3J5aM3wm4jkB6sJd15hf+gkuSXEHMQtu0Np
7J6E7Ltb15GIcYnEHTfOmHCmptZj2XrXAzrhfc+qSfOjAtDs+L/V8d75NLW6CNB2Fnfzc6ygbzub
/tu6DfMjcSjWdlVXnHjS+bh3svw7JuMYVjPpDlyD/q7w1PAxud2M5B8Ch6cPQJcMeB/dwOleQENi
E6TGOKZ6mfu9KQMP9sEZ6gy5nYaPw4vUXnCTYiOgyYT61AYaCsRtfEeRtCc1w8yuyTge1dYyUnPv
Z0oi8uINjZN3EphHnKxxYDy2WZLsOZ/T5JTlnsOo5VSlwMKWmME1rBigRCjS/qkxOVTtHNhkr4jN
VnCC8UNNrBnEE5pfso6RLMC3x8kZ4YHNrDuIKwj2Ze8P2dwfGDVURBCMQACeqfmmUDkMZQDfJK8c
DS+VTSbWChJHc2rGu2kF7S13OlqBFDed1zG+a8dt/Qj1tpdS8eFrk6zdZXnIY95zjkHh4HtLK/Gz
G/003NkV4faEOS5kp5eJPe2JQvGeuWe7q1ybWmFvCHyUClNNer+u2jvETnTm4K6vd1OflF/0gJDK
EaPNoMGBBZ5oEHCsboW0oEpAt7CQ9C7ptlAGh2CFwXwDgLnMw+JXayXGcze2GXKgMsNum1IQuVtc
SMbC9/uILHD7efYceCrbrcYzGW+oWfMhc5vTkEGrbbpJq0OKTOTorpjdvKJ3ddbJ24ZG0vTI06S8
DYxw/jnaVfvgruifXnHAid++xgL4Ch3dYzF07WvEg8mLrbEFjPBK1ptgDbyEnhdCyZQW0e2O/5yM
IEwSRc0n76z4OVgxpPyQccXw8mgvqACTKcIthXz1yIYqNt68OADWY7nVtfyY7WbeLSv+iSGtPfY2
fSh4icBHufeZAkrXcNRxRL351q6AagAve7a6xm83wcTPWfwde3WngfseT+rSpOgFnXk+e1U/HcZO
FVv1G8JdwdzcZ/JbWi/An7hivX6LinIzkuq5dw0BaD1bhboC8blkST6BioIXx4vHL6byP7RJTWqw
4spjPJ5iFIQHGk00Le9pr24ay7nQL9E8oEBTC4nJznRCuZrsuhW3VmKwnopU1JdqsLob7bdozduK
8NplRb0phap3MaglWjjy9vRUvLGaop4JQc3JuDcOwW8onZim5TZ1yIk2W6jLTjhsROyM3VdtuzFy
gwlcfkXonRWrz7XbQX4M6bWtmgQRb3FJ8v6Weo36irga4H4WgHPiG6d6ZQK8lRMQ8dg8jww7h7L0
7um9PjDEgYSmTX/AgELthj+VV3IUPUEa0AzpSjhYnTVeLysJIVY6AjssYoqVoihXsiL/TVusBIaj
2NGbldTQK71hr0QHRlfroHR7hUvK2oXJMN6EKzGiVorEXsmS4TdtshIoToEEWqFZ56yFY9Er2wKp
bDwxclmI8+Bipt+0TLgyNKrtZI6XNfW3Wrr2C2HisNFOu1xINFFbUm8/EHZWzCFjt1NhNe0q6LxD
ETvfnSubcD8WS7XLYje+dAYdjmnah3gVtH0LUt48WWlfX1e1SSubm2T+bk4dpmlN784yFmof+Olw
0a3vYfHT+lj4Bk46Y9SXykVpkC7Fr1AFkH0qLLbJNJOim9roRvyMJNcMMv3QJnl5KM2BAh0jrcOt
VzdXVVp96biJsbWm9cX1qBbz7YFAWKdz3gon1rhpkQIwifc3EH4UMZL8yDVFRlzqYC7waiaPeCFl
YPJyPuKsQNBTLPdEFtlPvpvmx7mb6n2pOowalJaE12OO+KQeqUXqactCti7zvcm5+xkyGX5jaASL
nCyeM3Fsn6o+Nq6JQCgOuneD59CN19RYXJsXo2zHXTqVL8GScOYKAS9c1lk0hbZ8xbMBZ0DUzdCE
wbRRxF+eFsQ7ZJp1JgRcqDCcyUmsU7G5y7p5uYpbz9qrIUEaEc6bFPX0Nk7jHvGGeiGZHwkxfRgn
+ijuejDhnWPwkLaaWu/Lyj9Qq4euKBsotelaLpHJa/SWNBOOl0pP+1pRiFOQyLCxeLY8ZVnm4NVr
shPgLW9mXTufpWdWQL/qwRlaoXkWhOkr9qO7EqvtHtD22yOB4synTQ0Wj5ZTmGWHsB01+tDhRuOV
unAWsLopo3pkXluOhTuQwmjbPEvn7MoehdakGLgBfAX2yl3Ylbh+DfhUM+TxnnB7H4G+4j3D8c/K
V+khJN35tYLOvu4IsKPRIfVgcReU12rkHEGC0YfBoz219FrEOQrFlkIiyyqbvWfro8ENtAHTdq6Q
x+dfdVmqV1VBl27mZJ5PgaI/Qi/1XUnyMYyQX/iPsW7RxQ1+NaJeNBlqkPEdSUf9kYmUlHbyoFjG
xIiNJ0loy5hg6Bcn8BDGzt5Mvdg44nQrhomPsEMShI2XrcntWBE2QcLwgfD6Ix6a13Keg69OD/mF
v1jdQn+n3inuRnHtJm1eb1Ip3R/J2Lhnb2qmGwPV/XthWPJOWS0wOv6s7mgK8Y40yxvwDMj2GqmV
+166ZovryczPyAjca5o4HNRXlQsLznqhrMy8Z6EU5zgo6kNbj+2ZgGaIrsRIrVMty/Fs4LqgdEzO
9zgG5U2XhXxZ4RIfR8N5HKrZANpw1Zsk9vKjUkO1pU4OPwOOcdzzRV9ouOG6IPMOxAuS3u/5hU0A
6ZIinafxnlt/Mb9iAzFCOAb6y+EKP9DQhPDRbyCt+9QqL1Vc95EwxvaA3YYRhAD7jlPBda1ha3o+
KibaAbIOeVXlPPs20h50T4KhEx7ltVnKNY6zMsX3ZPTjEI1x191TMZe/OAvfaZu303gf+4Y+z9IH
CC0K+Rl3c3gsLMv50TSqOSe1+EIbXZ9dHfYRSjn/ibH9sZxEdtURyrBsaGbCEeKYr1h6iVVo5/Fo
mmb6UbhB8d1STAUu4DFmyeHQlGZ/nqolvBokMh09FO1TMHXBvelLjPVcNMcwN01qsAqaadp8IvJ2
sA8NbM+Drep7tLvp1hXjPWmD1mfZEy/sVI26Lib1k8S60uGBZQ7mppmN9oNQrMk8cCJRYlY0yYDt
0KCy1qRA/liNkDT4nTok/4WBOzqnooE3vN2M2KwriPUt7hv6ObI8986wtbiN56oCyGGKdfdxUHK9
D2SpRqGDt3PQUpOOWeqiOE5OOBj7RVLagELf+/YR4+86S+XXbdI8Vk48N58YYNy1E8kWtXWfVD52
ODp169upKEW8U6JTVjRL0zpbo0QZ4o+LHewkB4u7SywCOl460CfsSV5rflhh6+l9XKrxLWTwKlCz
dkgkoZ65Cv0FJhxA+n4qJPBSoCuwMw1hHNqbpCUIBVuYzovs6Eg/gf2aCJOKKjJqgovoplhFmP50
cAxpFB1OqC5D+6q1E6C0xognG9+soCVIWpaB1Y8acPSgZYLWNkBj1NCtcsdxWhfv3aCwB/aFl2Gk
4qIVP1TKKnSTFlPp/QKBK1oYMj2RcMcbPnB4bozSHWP8PYzcm8JD93rrevCtHCxTn+9zppavyXKq
J5uFIBRhOT5QJTXHF99V5ctAp+8L2xPdNzGK6LdFFt54yOpALDfmWol9yARaQrhP92bkLmM9z22R
brsZRwH63Yycgoa2wFMFlqhBLuL+TtpxXJ8R8g/dKlTNtoZbV1d12RK7FWJWY9xsyrk+1EG66iOm
5D4VWMORAIARc2kRIBLVdVv+Ckcw161FjqJ4tkIfCV2TSc50bH6YeRK7XUulAov0zV5had0Mhou5
3TJnepuIGMBitwBMFken82AQEBXy5+sFI8ihr0L4k6Xv5rtpmbi9vcRzp4c0swf7du7xnm58xs46
KoDynmCTbT6wCdfBplW9krsCBxaRKMlaAenHEhgPvwrDRK2NZTMZlmfuG6rYyAW0jfnay3t/iRLL
H18hPNRxooNJPHiNgc8qFtTXOCKm3IslkZ1ZoLW8ZipPcVxAQCBpIO1m2+BtMiNELMKMMqZPP8qT
Au+dP7p46KygSLHoqxwUnXC+mhwHi5qtbTkPSJxQOKbbkNgO/35xMteviWPJvJMzZfit6tZRd4lI
DN6Zmn6yyluKOvKIWkEtxtAG4oTR5Qkjgc+UTGoUDXYo+4docrPZOy21iodtjBYKX07TfqWIb6uI
oob+p5Jxetc7Tv01UKT04tkqBANv+1u3N/E52Q197hSfzvEmr6tZHeh4gzClL9LqT0hV5+DUSLlW
Ckq3UVTWif6q71B6poxVd7btUHY6TnX5goLeftX2vNxQGxESa9e1ocMDtRHPwtQkwcpw9nk2j6n/
vnQq3NPZ2fCURnrgUc5KVtxrNtBbz8zT+9mvKZyA7IlMRrHUK5eRH/wZsTUwTB9eJTxvD6GQKbWE
6AVnbC9Ujk0kagwbavgCrngtst2I0QA3bGGrs5yX7Ae14/IpSNBtWuThrHJXLhkzIPFmi0giSY7D
IJbiQkOYSVJKm2TBtnESuhUy0pUIc1gqxz7QZcZgRQWdfSc6v6IIsqQBFP2jsMuTYWfYrI2p83lw
x8kcb33QeB2lVhVeCAAFqg+0wcE2FIhgSz2I85gNlKuYHlPijl2Ni5tmQVduPbpF3jKxjp2ZWalH
F8OGE6XNyF1hsrhzz40VWql+4qhXyG/fXSopAQbJtONqGQgC6lOvZ1yNZ1kdMSUUN30whPYttL1p
A0hYjFat9ohywnbPS5DclVPkkSVF7sXv692ki/Qb4Y/t7VzWvBubF+ls2wmWM8BAS7z/KJu3XtDZ
uumUh+CbitfyETw3eM+Q1rxpVLTzIUcB8WIzdNLUkxTOCwYrBDZjjV67SnwMtO0wT7cBt99K6/vz
q4VyV217Ivryk5mh0D0X/Zo66Vd2QbModi+xIZI3x53rJOaNK2vxQXtidaow2VIClAx8dCk1pOnB
VwIHJD4Aa1UphDiMHDeuQbq10+6LoGF6zTujuoLD1O02RO1844YdL20sTfOgBomG36MacUfMYuJs
s46UCa544s1Ppm336lBbjTMfTLGgMOglNpPthMu73CGH031UTa1qCLXhaESJvFBYMVZ2d1uHIWce
D+FxC84x076Xyqq+GnOlrnqXoItt5w/+8gOfSfOpfSTTRGEQpXoR7EfzPcV1CeMpZr4u0ogE1VYG
TfesBmRmEWkL8BzEoQbTw28WS1fIP0/mQusnMrzU+mh6Fd5MOWKKPfn5Qc32biewtoi7H4scTwKe
jjXYjJvN35AOjYrU1X7GPhoMDyHB2tYpIAqw2WVh8t2HiLidJmGmazI3POE6QcyPTHN4ESJe5q0c
pUN/Z1EJcO6OR92GjCN1FXfk8ezbvg4PwggA+QdQ/vo49Vi6DqlXJqRLkTcRW3YdX4ogrLyv0e9T
fZdTV5jcSG/g5hXVvAxX5jx13IEAJfalL8jVOzYTtZjr/uyUJ/pl42WLUBCbHZIQ+Us2a5+ssRjF
S+t0pr6oubDjn6QKLvRM23NcnqiOlMO7mZnF8mLH63QQWMoPdlhm8R4EYBTdoxvnCIFSq9i11hCO
kUd3HM2Cysm2tdeD+0xxxzMDEiVLT0TKZayXqh2LIap8nhQf7pJmy7KZlazGO1D5vL9H/mQ/L+PS
+Lu+C52Zpp8en2HQiVHcUklEEWJNvkmAvpHaSvsB+Xexl0CDr35ZLJ9JZsbXYmks1l8hLmhJlldX
NBkTdt8/+MnSIHREKiMSDzZn8Mj4YFy67exMbu2WuuZtHS/+FcMc38luzXELK+s/uo43fBZ0+3H5
hJl/MNO0u4PHLr+tVk6/+iWZM+4qHW+XcsIimrd5eFFjFVy8tvPoKy6UyiKD1u5IJbF+9WkHPdIA
uxvsEKV2gRfobca38rOnKeKZavJk6w9cCph0uy0Bx+K7yiqEYKFDYNVEW/PJn2rzNnWx/R9TtAv2
WcVkDRMn0kqkeflw5DAQR9YqUj+ASpqPNm09DvBxdWlpk3wDb+zSd2dxcxIPZxCAQKEqddz5LFBv
0HdshGdsGDCHc+HfpGFr75DrIT3GkhEXiO+ESz8UD8lDVabLY5oZ6LWwgpvuJpEAXMHizscShPDd
Hvo0IqisuOUOao2tn5YMlX5KJrtywhLcECoK0nvKrwbUZnZUAKN00NIZ1r6ETZfMkS4sdg3dkLcL
eCuBY20PtSoSis9dqyUowe7i6nERZfoLLpvDzprY2NLKpGgXSLl1Ilnhzk+nlJIN3HguFta8PquB
htRtV6BN78qx4WNFRpejpDzpkPyiPAjGn95CMNXYjfIKnWByspoScsyKX8nBrnn2EB6REwDfNMQr
5Eq+aozsQebmN+04PfsCaSLt2ShpQbSu4E/1La70Yo4MV2YPzUCCqC8DUuRAPfGixr04D6t9lfiQ
8SlFe/yuy9WhgcTiDjCVC39RlG6ZQpp4bTuujfB/sXcmTW4j2Zb+K21v3UiDAw44sOgNSTDImAdJ
EdIGFpowzzN+fX+Q8lkGKVbQspdtrxZpZVklgQQB9+v3nvOdgMAQ7PER/oQixTDuEqKxT5UOh9rH
l7ZVdmkXGzfTl6BfswEERxq109clQblxVF+E89DgUOCCG4SNMflanI7BAFtP+ki4LkqSYkmOdkhT
Z5K4gwVRMq3moH8vu2kaVlBfihvAe+6eA3KKtd/KNm3SGTTZiEVZW74TmWs5uO5VnHfFF7R+7GLD
FBYfh9JRt9EcT5/BzBkecUQoF2nQP+fw9OnoApSDSVTTsCCBMwq3HSQxZslZemXBELsFqg1GP9CN
ejNo5U9NGf3OgnifbhaJ0Pp/Q+Ga+KkJLp41l75oJ3H5ctsBC1lRTc1GIullHNGUQnZPnCH8kDNc
xkNtDtIOIJ4kF5KlpAzIrQuz/a0GpWa91PMyZM1FLE7aC3jpqxln3DecCszb9EzdxcMSVv2+qORQ
JPXrshZ6EqRfOkTwP7Jb8o683HlqGWjnmnJWWTpJf5PS82ZJzRwOBwo/2Jlril+5UP8IkbiqS2QZ
hl3FXEdXkLqPvmwDaD1LmT63vVy6mVAAmEPpLF4gHa223obj0H0YfeBmuaCmRgzhxDuG/pz4+sSe
iZGdbP0r7mmc060W6RxeVTOWz5ZBkPDeJgKaZlvjxoX1lXEzNXRpyfhnBqsoZvjtoFKx9Jz6YIpF
+42EZkZAHaxVwc7skrBipUX+ENPWAD2WzuZtL8ruo8Mpd1gTuJCZDwWSdmRAele2u7DLelhd8TBh
Yxp8Rb5ZazGeizkYVV/dSS4KEq1MWEV56WiVYXj+4EYdE9QqbrW97k9QzNphqMq1svt5b+Ebf8SX
m/JqcVb4OowDe104OvRgKa22pkZxCRNNmnKDO36mLNQyLIWosKCn1CF0i70T6X24mYiR2dsp9ITV
CO6O1ROH+6VIbOK0KcrMZySLVb4prQItZ+5E1BrjiKOWiVX02U5zw7ogmMppPemL6VvqQE4HOTB2
FS7TsdG9GPvwkhk725u2pBPNQbMYWQLojuFBiM2u2qcZmR+cZhIax66q6yt3TthmnHmICWFzagQv
gSqmZFOWbs15TAP0E2DTMFeYyk1sw3bbLdFAxPtuY5HA5DKQzVirKe3qS9A0urutxgm4mjvpf+dy
/Y8I9ZwIFenofxahoqatg+j1QIXKH/itQpX2XwpEs6FMwlAWQR1Kv+FH0/6f/5L6XwDPURLwdsGN
15e8ir+zJ6T5FzsgykDkoZbEyc9f1yBVDvlT4i/EqRaaN0DkyK+l+jciVD7KkYIOTSjr65KY6FAd
YLo4XHmyKnZVb3a1NzttlVywHhBPPajS/hRxVmi3IWFZDe9Wb9pb6qHxo9EjCuITj3sf95mBdMdm
7JWEHRWNYc9Gd8kKF6cU0qb7wviNaMUWEzuR25GbWBc5DQ+aJHPf3+Gcayr66UaJ+o3I8C9tatNm
p308WWglKv8md1y213pokYiHCjPMOksU9ELO1+N1CyOBfUGwW+KW6JO7oSd2mREHzVY7nW4Doype
pRVXP4uS+VjM9P91xr+MpCJyks+sa7RPFSVCvlJpqN8yuRs/t1WvPrLiYYUN/RBISB+HuNRsEmMj
mu8ST9iQZiQ4jryTr3ZChGaYZ0JSJkbZs9HyU3NOC8xh5bMu5quRWsrfOGGDFUUQTPdiAUnD/p3Y
Nod9UV1EIr0zZO1UCFfc+tIg5g6fZINVqGbwWqxYiuPvEGLoutlSTpe1XcJe1ZlUcJAdiJuh1LOE
WLPQD+la1lrf49VwObe3fm4SMqMh8fTi1ASeAbi/zLc2OqWbAr0DEedaZ3yRTQ7vCQgCWC1dBTir
G714idu5CTZ6IlPmVAaWWFKbWf3TwAlJqs2asV6NMtMNT6MaezZx130lQidhYG8ibUKuNohXToGi
RgqTOT5V+tBe9iHyjR0I3UHHBx5nVLYGcBHmYkxKOJ13873d4MtidjMN5c4hBaBhNUyAuGlDzrFy
LAZjY+v4WdcLPPdjxnArW2t+TOaoK5M4WTmtmDhAKRz2F93oKm1D81dVl1XDiBiLDSPgVZUXS3BC
4ZIa1mMGNnZtlUKZkW4xYkw1nd4L3ZA5ZI1yC089sZ1PDofjx3xsw33OhR9hs+Kej5iyTNSbPGMB
CJtmjQmq/zgmNX0Qcto43hHNltmXcwgBZB2z878Sc6kT9YKiFbJUxyFzsh0ohobjozakRaoyz4K6
yYBz1pwbNTO9oQBUDtT60hdkcqWajZdUNfO8Y4KJOk5Sj1m7wqkJS5hyM3dWYZaEYBmkGL/kVMSf
S0jT1Vq2Tsr9aWSDAIBMbP57OkxbdI7u13pedHb4M91VOJX1DQg3YS0eQX3XZn2aeENcLEMzexwM
fEuhCj1XG6efySiiz3Trsd2ovoUDFOOemfahjZhwDU8KUsSsV/VPETgpwlq03clGWAm2RrrSfJuU
gT9sy8i3nhWQxwQo4hjHuC5kxc2Usv7U5FH6M2Uo/iVr2opOVV36P7AJU1jzBg6kkBuAp5EoWSaM
zCITNHspGOFIMNMiwUyEz07iLpZh+sf0rMclVbJtQ3Q/SSQwkroMASGoc5QD0yYcMqAngRsFRxIP
zzq36Ppe5rKtjBUdNCSIJjs9Yl458J6SModBZ6SBvq6sMGMi5rSZvuId7Wg2OeBawEM0St/bDaeD
C4Zrsb8uUweeYTEXxrCdtIClidBQLFoTZzbErlPLcmgGsk6XpEaGRhFjOhpf5aBRBs6x6rdMrFJ3
i3VOvhQWtuE14LLok8O4+TuCnO6FIgYr8aBHSEaY3AZYKLu2/eAC3iFTL6Vg3FGnGQyNpw4kB4cw
NWzzSQQlK49uxt/4OGO3j2yGJ1vdbuSX0ZXkLvLFu8dQJUHoZaXWg54qOpy/QTqL9lEupI8VFB3L
vsdEFHV7bqP2mqNeSrYD/Xa6YwnESPpxzOXK1t/GmZ1tqjJ6kBWDBEi2qLhoUC4NPSdrcURO7spC
bkt4dcTPauoGP5/FBDCwYhgzVgYYtpDXc5HfcBJAkpT5e4uf3onyK6eY7mEEIMBgnBFBghJZd5vQ
gLN5jbOyv5OV/q3h2jotmRXpXpdJ3V2YXRhtfFRcSJ1bGvzDBocTXQiaoDG6UtOd75qycrwoKPH4
Wi+kanynpHwCtcxLyvxYGK8iuO/b6iZLkIBG085swn2DL6sMXG/qEVDr+VoE6d0YTV5WhS9172gw
hqpqp+rhQ5f7jO05V+1MO8WWlT/2GYIJF7dg6js3eWhCt6gsTyeqQHXfMCPnoJWLzeBytVQPLjAP
0tbzodMCp6JHGW7bVO95LdON4WdbbV4ioCmT52QBRk+X0Vwml7IxIVpl3QfU5dnKQmFeMgndDQkM
kow3dar3STAFkIedHUDcLTSBx0Z0e3A3l66ACOVwBJTj17nXW6xkatrz5/F5Bs9NDEnYz+VTmkSX
vVpMwpig+6mnbT67rLXIACrauJrOX1vCpg7T8ZulQZ7KeqQQ68ESPZSjuvmUAyjJM17UuoVXCFav
l7yi8xV8cNJcxRU9J7HOcpTwlrzrwoGnhhVHT/I9kDWb+tqpXvBbbLI4+VHYLhTWFLu8sdMn51PZ
IJuy57Be495KlvbyGqrjHZ1ET0QmThXMpaxFJmKvLPLCMYb2NTO2CXPxif58vmrFUsik7beoMB7r
KnPWqAFcBij6BvIAMPzqQ2/ELyynsEDccK/l8DYGnZ4jcuZJiyz26UpCJaL0eapUcVVV6Stn22dO
fM63uhDig8LETAeXCQhGt1UWgtPVnPGmGeiyxS4tZasYH/qQv7PkBfIKpGIRb6Mhr7Ku/ubAiV8X
qhc3g2DA144vskxznmr7B5cDF5DchpD91KalN7/JsCbRGhXoYiXJ3QjxHcoNWnza9xnZT14OHqx2
/9Io6/KpkYrSxMC7PGqXyIdlPCykkcdYL1dNSjrEqjBsSLe4Aj53dT9fz0mA830gQKTqVkk+PRhy
2GYx05rc4LyFHphRkrwHbXxR17c1MKC9Lc3bHGJQqbX7GoEZdz76OkfhzZyhOPPZNsbgVrOtfTvZ
9/T+1hQYEQQ0fZNn5hNDZyYow7Ch5eExAePUWM6QaEpO1yi3mZADytnIwjcYq2S7Fr26oSU3Ux3g
I7HvDZE95vgiGpV4FitqoLv3BvuM5eIbErjSOx9XfMXD5lYXwbQJnWRlpl/CxNgCQ/xIkfFC+A0Z
Ad/y0rmW6UM03WodoQ558dRN5iWTGyZo/StFoLaOXJSGKePpYB7uu+BTmi7xovXWr1vEQN+1or2G
N+Z1re/fYNG4wrW7hBmQ5zv5q874AdB/neZSeCCqYVqEI7wmoPkXDW4r7N3dDuAkzLte3/TLpZiJ
ffHd4l6WAXgt7L0kO3BkDhLb3fZDcmchsE5de7sgX1BPz9+SaorWZWLNG2HQcZpqihF4Xt9zeEHF
UPabeMYMMORy59rZLdO+q3ys802Sspw00Us2hPWGr4bKb4DYm1jVK6V1v3OLVyAkJb07fULeTW8+
/KJafqB9MOvqO7D8OzH4VcixgC6qRwqEwWATwl6+LZKunnY1Et8vrp64zjq2UyfeInhDS9u0OqPH
wh7Qbfmdts2ShQrYlF10K/uhydbQnWW+YrIsv9VWnL0KiWTKM1zbB0irlnmujwd5XNMPTym18pxW
d9+lgglnr9trd7TZEVsFik2WfnNVOhlDLA1i5CUHmO4H9zbp9wb5A9HGjnwQXGPp2A9xkGU/U0u4
OD70unystXqm8nQWghMay/yTnqqwv0bpIqI724/ae+X2YQgHopdPzFogGRVQZlOmtZk06PuN5Xde
LfBXY53W+jbrFdbwLu+mZEVLwYo3pWoXFj5bAzIgowGl0LbTHX2tvvUyvB/gglH4QLaChwd7cgxo
aZAdwwfMcgqkS720JduiYyyFpZsaNkCASHse5kK7pTCZqqtkshMvayb1XbQ220xZdtBvRy2ev/46
XP+rJsT/nxGXi//wP7cZtq918eN/7Zv0Nf/eHDQb+GO/mw2a/ZdhkQaPpF6npegomqq/mw2a+otx
hU1qE6li2KCXNsTfzQbb+MsEDwx2x6GtQPPzn2aDjeOVeCmbHCtBZ9IhIexfOF7FYa8BJyi6CJ2s
HYJelxw1YjMPWrpxkeMb65aSVkXNQxO7Yi/r4IPvtJHX9xOI2zpqPKObZ0a6mnVhOHF0G/spkKk4
ybcClqhT2uFTwLF0x/J/6wyK6R2g44dRqDOpib/y7P/pyf7+tNwXxXBFhyx0nEI9OAgLC42Z+YiW
4ZOfA9PlzFg7H0qTBWVVyBIxUezuDYMmHy9LVz0iH2Gs2qpYoF6PGpQ6SHa2cWg6O8CPgDzDFJWg
iyIG4Hk0c9oiDO0HgID2VgeSfhtX7DMlffeQiKB4fghtQ9t0xWw9lY6PrEu6GqPQ2M+sinmY/70J
HNZfZ3R/sB+MjyFzvpgmDLuwMHwkJkCAjXVe++kXN8mKc1GWvyLtD+8Qd8mwdYcDCw5am+fwbYue
hsMsrayi/1Koldu5zXWYFP11L4Ko2YWDjl+rjBSNS7IrMGcaHI2YcA+PZak48sJeA9/N/8FL9SmE
eAAM7oHuK+0WDUHtZpLm2SS/P59AOmZ09aVlkvbMb3v4iXUpGodIICy0ZqA9oRdJ9zpM4m9t6mCY
q9F6Xuqcsz8SdYIUBOBosEu74Kf0CzwQVTjRzojT+kbFHagXO4APibxXnz7pldl+AtGLU4pqAFkt
CqrwEZnM+DD2XTdyhEHqNRKeU64t5eI7G8wx/jLHSL2o7FONWaZg3GC1A1xRHpjwOzT2pGeeJi3m
6wOAjW4ieWbTjGP5MJN76Pla2VWw2qZk3Awq/ABiwn/pTLwHvR1mj22kytdO52vEFqZTDAhlt8vH
ADj9yCDjc2h09W4SaLYbNF2UhClBsJiS6mlDS8/FO6EQfLqqxGlBQtnKhfL58Gb9OmFIX9a3A/81
FnsLpKmNcddeXjRWnrcPkFZlde3rFO4czqOLWvn4YFXMLcF46FPABSRWe4PBcF+DHOvlInC3quvk
YzyYJC8Q4rOyG8RSsu7vIxUrSXIbswRMu+O8SvEP3QV0v5jHmi0SO2cI4ht3KlGkVzM8Iw9J7XTT
+Uy1w5xzE3xGfiRd+tA3G5SOg+ivJ79JQhAkHbtfpRFJX01h6hFAySqda92ntCfiYpskBTtyg9oL
JS0YpQC01FNrU6qvRh94KGYeQjeaHocrX2qiUQSyfrpW5DCJUlKKIkIqqLRN3TP1JlknjZFdafQ3
bhTON3trpEZJTMeIEwpDwCXWUGYlEfH2CSNzWV0zaTbKdYeV7T4y7DutAWSes/2Huyp5MDpU5yt3
Drc6dlSMWb56hpECAN8urPCpdqgZNgoGiV4EXbYWVnkXjyr+bHMqv5aZmT4aBNWNZ2AEy097tHaw
EcDmoPWMROpXX/oNjCA15sTWRWugk+HhiqZav6ZhbGNxcvWLeTDtjQP45Wsxh/rN+0/dH0yC5amD
pOsIrODoJvQjDkIWzI6fDXCGGqMsPEsrx8+xY6qr2kL+4fTpXrZddWFZnNb1Adqwq5UbI+rCG82F
IOaWPCoDlNozSavGiZeBeSdJdIKxFJgGdui3L4PAdD866SQw+kXmck4hvLBsKEAjdG+Mx+ctwT32
Gs0EpyRiq1ZKC9KPAbS6dRE2HE5N1L/Qd82NEZj6pQY3ch3icrse9HRxK6Pzpzyo1lVjjWec+GqZ
Tx79msR0UlhQKzC1OM7enTqZ1UnIuBB1d3xt51Sk+H+Ibt75iXjK/RCQDq1B90VPM/xTcVLfJWX5
E7Muh67EAkO0QtgPw4jxlcE/oeXeyURU8dYeMYDESFhvJ73C/pMVwOGGgR2GvsJQeWhxO4CRc3PL
kLDa+HLChMt9fE4tZtXCxZk4FII5dlTq5VUBveW7ofc1fc5xHmjiaHexP9zNdq0NHPpV9IEefsAP
T//wLuO9/syBeY7XiFLGm25O2ehB5FyZsfQfrTQdb0kG48nVJ0wzuKsYFIkrzZ5mbaUNrnO16MHi
NRUC5kkHXVGdsFJJs5leaKmHT6kfi5csEsZIKxl8MHLz2XyEdFqssfUvEQGTfa230UcOKO0rswp3
I6bG3uAAZ5EEiUUv/szLceK9VLxitqGbaql+juIQu5hQJ8F/1hDl/A9GR9BQSvTLps7T3mtaPHtY
nDnGsI1eVfFcbYWOaBW/LqOMriswpOivExGX27AK5arOZLRhkAGHq5zazfuf1TzMU1wqNEsxMuec
xAgLksvR1LwJ+omOHbTsoc+S56oynSsN4wfNU7HNY5tjK1SYC90m0QWXRQCAsPpc0dW7dJdurDFH
KHcXqUdLTt46t4WxZ7RaXc0cr4iNjbeQ6+THapoxQitXo0cs6scyjDWPk7/1OemL+LbFhHmRqS7b
1Vqlnfsxllf+4LWSls3GaAiu7Si0kYdLghZFPuksaOMHkRj3RSkYexTz8GyMrXuNIFN5sAw4OMoN
2TC9O0aebRN0ihUMRFdnf9fZ1s696+KPdYoP5brLRkrHFaXnURXPEdfHJUYDROQSHQt6CE+bCJIQ
qt8njkh3NJIwhTovNrBPCv7LkcnWGXDLco2jG4MIB1ELTlqWG/uocIgQzY8VugF8P8M3C0rvDsGv
2GZQ9M4sy+aJr8vx3eQUsKg0OLgc/gZjM8XAQ1OxhMOl9z05T5/4YtTfDHiQAPvaF/TU2ODb3Crv
GyNvvsCCDj4J20b17o/0KdCSaVeGKWGvKTcVX5OiI1WyDRhEpbInGHChZsx4tC/iwrTJB+zRnF9k
rJk3hk1FVJsNPowaeWUOqAYiEvgSzFx6VF0qgp4cT5rxmZhf61AGw6sFtse0ifhFFWTatnP05HGI
66HDQw4bqHo2hFUStGXY+fUQOvPHDkOFNwRqeKyL1NnPcRBjJhnkXdFje9o0AYE2MEbqm8zgChta
enQ1l2hb5qhC+xoMUfMktPJKR/37IauRNa/Ssi/QMGRO/VqhX/1E3WBtey0oAF2kCcW21Xe4mHzI
aPFgo+WDh7NBveaCAo+GO3J1y++w17TvuptFn4PCdl7SIXGuTM1QX4dWUlWXrmVdJ5WxSLIA/1wp
WqZLiyzZi7lNKxodyPBhrX/OGHG/lKPIU88tkFPyZJFX1ZAlKWKupPseGn8j+v1I/09b47+WLsQ7
bY0oXzoabxsayx/43dAwBUIIW+nAqqiNbGORJ/xuaBj6XwgzTeRSAuwmKwFr598NDYWwYnlZpYR2
xZ9e+hB/qycs9y/2C1YvVg6qP6SR/6ahcbgKKbhRtlpUHSwLbBOuXF6iNzWsacZo5XMr9OwxYuBn
oYK7pHoIP0L3afdvbsr977XtLbzrcF9ergV4zILGxKvJffgFlHpzrdgKkIPSVPDo30CA7jKmuGlm
y82QCdXimCPXZZ4V8FErT5MzJfPJi9s2tTo+O1RGyz715uK6DNDTBpjdKtRpV0D1ac3T8YYf6xcb
hOcF7hQ/u7QHSIfvf21xWFn+/b0dVmBpwF1j/n14abPp2VcLk5xHM5rWkBfpP9awxmNSim/HAeMH
UxmZX7HohBdThpc6SJSxN4rEXpOjOZ1rIRxtf39/IJfuATufA8LtqOjAiqkzv3ZCuuh+f53KIrwE
mEDmLjyirT9Xxc8MEzBdGQBeGH4AAhnAox+onMX1mXtzWB78+iiKs8yyCfP4USUc3pvZFzW5xOiz
W9SlN3GeEz8RhZW7t/UQBgaY8OxeGxon3GqyKj5jGpt/wpoK7BXjB+aoitn/NSwnHWC0m6DjP/P5
Duuz35/PoX8ISEwsb9xRLTm6pmgmm8zJyhmiR6n3sBGyGcFE7VgefPPmIm2m+spM63zbVFq0qYKi
uT3zIQ73798fAsqbYDlYIr6PC1pnIab6vhNzoqrHuyoqKZbmOr2Nukbbq7TCTW8FsD+noE6uEyDW
4HvtvH9VjBE273+WP9cLRU1t4TI0dZ4cuXSn3rxGnJw6l8Iy8Qh/Mb7XKYPxMVbtBbQv/+L9Sx3u
339/638uZR3d+hL3eAB7L/EM/RcyBDQYmZ2+/8XKpumeAYb6vX2BjQx+FCfWpxPP4nJ3WapxunCG
PSqTIrJoMcU3MV0MyjI8v/j5ISKdWQWXt/2fuu/X1+JFkbpCTmeztB9dJbcyQ9NbnSdqKH2U0ibC
iBnHOkQ3agLHegX0oc78akc0vP++qGsgy2UJouo9/Nliog0ifOMkNxG9tu2Y7N/HDYthBmLti6y6
cGuVIzl1FKvrzqGjiU2Bl2lIdHVP29W4EC00XixRrvVxRiZanHnP/nysWADoGtCfFyZHt6ObwjqV
Ug0VqdcUeIfzqnQ2YxoNF+TT+Gcu9edj5dAjZeEjKl0Yun204iALboe6kMuvjBtHKxdRHB/sAyiK
fjMrFZyrQ//4vbkeOh8TRiLf0Vq++ps3JhtxCXMaiT2AAuE2r2yLaHWQInYJK/39N+bUXbQs81fd
u9zIo7vYJTWrKLAoz1ksOjg/iIWMQ4I/B+LZ37+U+PMxBjzqyGUIYsJOdI42NRh+inDVireTuBtr
ncELuwS4PsLnQ+YBWHDRqjlkNdwKOhbXXSJLMguIayQvzv1ZZaJ7jjrp3lfRNLyktLG8QoO/5YHQ
MS/f/6ynPirtKIuGAH40VpTDX0ANBgBN3088uE0FiApbEcUUpPBApIkhv9W3bY666v/lotwgEycs
P/3RQjknmb/QLRIGuHRVQe8kzgN0P9Qn2pz/LCcV3iamqX19/6qnngCGGf99VefoPa8cYxa63iWI
/1p5FTn9A/MaG/TX6Jx5jf5cLFnFmNTxlAkSp92jZ82xp0T4/IOsjFiyCbryhogG58zR9cTCdXiZ
o9uIczGq4UYlXuJX6WUIxm4VkL2KBkAH5GHGABJQf3QElXXac4lXa6apPELAUEygLnUUBAAx0bAV
5KdcW8N0bsR2ajWxkUYzAXAWfOeydb95u3sVOVMfYvDpKW53WKQDr2wd+6kL3eJ5oO+/e/8HPur8
Lis5NwQRpalYwRwMJocXLPSS0XSO446IUvW11V39x9QvM7IeSpe9HuATvbR9mEPvtpwHkqa6cU+i
gZwQQSQzFHOmaq8D4xGovZHEVPn+5zt1P8AU0+pZlgbqlcOPNwQuj1rYowDt2uFpmgdNg3xSaZ9Y
bJOrHBXNv95OHcpY7N8srbThj+v6boAkOqgRU0Eg4gz6JftHRObSc0uSzkUbk5DLBCp3H97/nstz
d7iLO4K2DQJ2wdcUx5rzJBRimLI28xIeOgKQJ9+rIGctcLcC8m7kwAYm31qYAcTZQIkzj8GJ95zL
c5b4tayBXj68zUY1oV/OiszDuhpuaIaC9SrxZKQgLM8sZKcuZTBAh7lmWjxwR/ulVVAXp8xJvQb1
OvjPvrmK20atshLYz5lF5cRKDVGYQT3PtWRUvyw6b94m1RF6QPAlTQuf5DlkVA4hDtJi8GeIjSB3
6KLrkMW9/1Oe+IKoydmiLUtf+oJHF+3NZiaDMkJXVXfhY+MrfxMN83TVJXq9ff9Sy89y9NTYwuJe
uoqmlC2PVovEsQIxGODj/C4296NgIoc0AI9pGLYriIXhholYtp/D5Oe/vzB92F91z9KwOlpGeVwH
n6VcW/Rj4wtZgc0LacXhhUkRtGq6zvDwOiYfl+r33BHqxIpApaAry2TlkshJD3/TFNWhLCImIJp0
w7u0Cn7OTWRvuynIVzQLB+/9b3rqclyNpgarAaX80S3mmM0ZxQduEhBURvjKpJ6TeS4/VWGePgqQ
WGfu7MnrubqhC0x+C/Xi8OtVtlaZhjZom3Jsm+uczWrVMDDxgn4OPR1BxPtf788nyOV3pHPNxZbf
c/k4b96QWFkBKcF96MFlBu2rT+3lwlFAzKh3F1pY38PfeMpDqzpzWxe7ztGjy4Xxq9JDNqTBgOzw
whFhKWPn6gi4SN3pIe1k3V0ylvZ4oeLRfQAAkOfeGPBWo1PVooIBMGP9K8Ad417FlIDrxtLBx+no
skjhgWudFn6N7NeM3U8qNl0g4XMJ48KSqD6noAW3FVa5bq3GxNLvp8FtyDsVaa6ByDP1LwJpi7Po
GRyPFmogz6xEJwoP5pg27iWmMvTO3aMbXcvOMvJ5iLyqhdyRlmPpCSVLSCYj4XCO8Nf9DAM518FV
Y8g2+XfMbbRCpoy6IcuQQD1dhQtDAOdCfWbJOtHB4bPxjFsGWw8r5tGnM6IhhriKkI28QmMNssN4
LAQI5gTnyU4XkMaEAUmiTV25NoaBtPhuxAmAJvJMW+3PxZOIF4nNC9sng+jjg2VmCvJZkZp4NmbX
dTBm+RrudYC7s5S79x/9Uz+JTQoaR2YKTouezOEj2BBd14JTDDzihDRCriezvuzNUm2InLMIBzLa
+KPVjOA8K8xe3zQsle0KoyVQHXt2Lu2qBYk6Z/q2V5baImA8Kyf6c/+iwUs3FS+ctDjOHr0k/Vym
YdniLUhjfpaiMpJNjyj5Gmy14xlagMksq8/VAicvutwVqnFFF+3oorjOel0OfgDrhXeTllkZ7hLd
jfD+zHnyMji8jDMznzO//LJuH+5lSzP7n8sereu2hoFNC4mF1mMQJShValpy4Pze/9FPfTlTCmo7
wY7JQe3wNw+kUYRlw7ITMVfag6ap16Acew9aBvJ4YNHeOKLSfv+iYlm0j7/bIih0wYrQ9zt++Q2y
+lJRyNBjgFIgRg6QZwfwUW1Lmx/dPuLsuJT2mLpYCxZ3LB0Nde5xX363Pz8E7XliHShs9aN33IWH
n/vLhyiizLyTciQ2J4BqZ6ctSXtz3j+rGiWNxUqDVC/I9kVqFddDQrQ3FBDjhjSjvDlzZ/4se102
HfoZFNwWE7SjV1DYnDBrReOIQrz0cNDlV5qL84aANgVxp2yviRLLcAkNjtfRlt2c+WGME/dEmnRz
TckmSO/68HHoxBj0ms/1G7tqtv2Cj8xc17p20eStZ80YyY0eRnISRRp/bZgL3uRzo+rN7IeSBkNp
ntmOTy1/zPCpM0wh6Okd3w84LHBX0GExCp12ou+G7Rg4n4g2OKdUPHnnXZtZDZ1Jk33p8JtzwstM
3NC8CDilibqW8jPUOv0Cj3SDXlNL/LXeDeZO5CK89fvR+Pz+rT+x/zMlQnGEE9gSxi/pz5vCQ5gR
stWUwoP8DiI/Kv8HEWv4+euhI9ktjFGIw+gc6jp4ff/Cp9YZRL3MTpTjMHJefoI3F87mkDSwmVuc
6iWoodxNr5RPB/z9qyy37/hlYxa3+JiZ0jnG8uC9uQrgmqXR0YQe9lKApjpZj2Fj1RtIXsEHs86z
M42NU+uatbxJSxAPFLblf39zPW1uIJlmXG+ODOKBCYmFLONXOpaOytU+UtukWz1DqHnmBT51XTAG
DMQhbNJ+PrqbgKxmPcaQj+piii56JsuhNul35HP8NLVI7EDx/3z/zp56cNglQJ3TLuS6Ryt4qCnS
lyn5vVrq0cadq5YadVIwopgGPQs76hlype49qLuzL82p19NeCmZ6oqZjHe/HkXLyBO5M5IFVyjZd
VpiboqjDHboheWYlOPUAvb3U0XaY5wjU+g5vleZk/cqxAYz0JmELbZa32wa93JkH9uQPyVEGNTwV
h9KPf0iHH9EVFWCjlDq4nh3npvQNDKRjBdw7IY4WyevfCV7/cUJy6n5yqWUF4jxHo/HwqZVN0wwg
9iLw5wGTTECDBBs55pYz+nDmQT312rOssqaa0iUZ5+h+JmTtupRNDAZpsW2NgMnkBH/Ze//hPNJ/
L+00hj3O0htWLG70AQ6/UdImVSu5hZ7KIrDrRu1vmVwzQNPAnO2I5rju9bj+jO63fFQSrJRble3P
tpq7C6NZHI9C4bDsS9ODcMt8yiDgWJrZ4CH3Ks8swad+clgyTOqRU9HHPir08MMkCSqPGM4B1jCt
ysFX15bp1XrkrEnFnC9kZptPZ+7QiVoIaQDeAZijNGeOD7gw5DE11zXoM8PNrw2jezbbaP40+dq8
1iaecNFV6Y7IBfAIc4uh0hjODIlPfG9G1YgGgJ8Am/h1GHq7VsLTC9qc+flCFvSkPhJUMNbRzjU1
uRFSRRf6XIxnbvapIxZNGkR5jH6h+BjLp3pz1QYeQBDWnDbK3oGSVDIG22D/VGvary3TqT7Zzlit
bnAhwTgWSzglHvJ4GzGqNc+8DCfeOz6LBd0L0Bg34ajM6KSRjVkgSRS3A30rWbvvVI8T2DSn/sy4
anngjzZCZlSSFjPGDt6Oo1c8CFLDhYkbeKJNEL5lfht+Jjcgw47HjAX2RZj8iE1FCkTguoCn87re
v//Enfq5aQHyw1HiIS49Xtkw8kHpLUKP0ZO8ghllLoD5aJ8G4mdFNMSqh6+3ff+aJ1ZvumJ8bQ76
hvGHREOMHI9jko+8SABgJ0eg32tR5+yVbuOxLZPw0/vXO7EpkoWCatxYdkb4ZocPlxrhsOdWzvXQ
L3hBEcG0aIW2DjfNt66UZDdjsj6zY5x4iNgreIFoi+E2Pc7Ocy2NFM+cUQqb8bSGP2hdpCaRKOZo
JQ/vf70/bicHFuBXFhNuJK0cow6/XsWcbeYUn3ixJrvlhNZcEH9R7XKpaRvN16szX+3Pl5VHlY0J
YCf9W2gwR+Wb0FMjq9JE24Sya/b/l7Pz2pHbiNb1ExFgDrfd7DCjUbAtyZZuCMmWmVMx8+n3V7MP
NqY5heYZG7BhQICqq1hhhT9Qi3DglgTQgxs9b//Az2DBsdXDm9oFYplj1fk5wbns1JZlsXN+FFOn
kQ0JzaItRMNxc1S7yWmhkFOlqnU8UGy9q05tcQbC7deiPN9f5ldvpJw1pqUBjzGlIH9zUrKWWyvW
GQtA36gfDLdc3CMi8Fayc/8oJwV+6XkgPKHkn7+4C2M4xSRlPYrRueZTnIvAjlYOvgUGjkvIduXH
+xN7/SyT4bBV2aQIZ6H4s6mq1tAqhoWebWgPork4wm9CMYn0Pci45Ffb0cHNzMx+N+vz/A3cWP/R
Tmb7W6k3zjnuRvPsVXgQoF4bX9vWr761mCxjh67Vv8ZRDDub/dVZlr+VgIh2OJ0gc3tfBWBqg6hJ
tTBK5+rR1KxEqggM34w8jtdjg1/0txpP9pMvyj109asjLYeG1OjL25okabPtIa6N0KpoWOhQYR/G
rDU/d1rgnEWQ7b2Hir0G2pCIzAzoAlH4ud0C8xpgc2RrspO6xI9DkUEoNrT06/0PrxqFbtZzL8+T
GcPtKGs01SBuMg1Dd3ysSRaGdwP46J3tpRiFJhMNGBNxKnaXfANfbOfMiBBr7RHrhHpsIVQA1tsc
EdJ881zs56oVWTtMhG2tAmFYn28zRSEOKv61arXs7I+V2Mk7FFuA1Ir8GFYsTejnuv2LuWiDNlDD
6mXPKsV1LumtMzLiWCg2g7FzC7wainI4+EXZ5XBANGztXt3G80tqQk4YL7M4zbaV/olwaUUZroz/
vr92r84U7q7U/LhGSTVomW32wYQ1RFfEqGPGAl0TYdjRScCxISA3sGhDnvzjEjmfcXAww/sDK+Yo
+Xweoa5EtiBNdrM1RI84bQYsMgR5nX4sqigO7WbwT9lq+jtxjmIolwDLIfuXLK4t3Ay5gtiPOyMI
HYQ2MYwaayzKyYzfDUGWL6f781IsKP09Gn9A93wYzJubYnTdNnYShM/9GRPjI15z8zvkRrH20LrO
+4GbePOnE6MTP9hFXOycN9VMKRvBkdNB2rzCimDfgx+9kUeh6P3vSAgkj2VcLpxx8Clvn6b7DPjn
EUZMTP6SF6dhhdQ0cUEBBp1NFx22fl5CA7ul3+0Bc5xjOSf2o43k/p9x1GTf7o+tmiWsEkAgFANJ
VjZjo1OuZQF6MiGS6pgeCM87WWPvhBYS7ju79NUFBtkUMJk09iLQAH9zO80I4KlVFREy9hME9Flf
x8dBc7udCb169WWLCdipRYUBnT53M4o/G/FUAvYICfSrR/ToEDtfkEAHrWVe47lz375NPIJ+UMTo
lkLK3jwxaIYBzBPYs5VpA7I3AYlJt1xDWaNxdt4Z1dRA3EvBABzSXiHl8gmumq4NfqhRa8bkKCuv
Gc1avCgRdUVIZerHdOc52PglU2pgOQPiAz4bTyj/f/vRhorimAQJhl5POQjqW13C8F0K44RXyvh7
abgTku44uYZLa/mQJkvNf9SCVepGIVgcuLV1giqcfnnztuVnBUCXSApodm6u2lETVsf80fmfkuq7
zhM/hjG0tMviYwr55rHAAMh1p5ZsMubtEji1jVNBhf1dmkOV6WrLC8tKelZYpXm+P5TiwgMoRfBI
BsIne+ZEvbgJROJFcdlHfii6sTwnGWJD3OEG0sc6Gm2JJcav/rD+1gVl/ev+yIp7gJF5tWAePd+1
t5PE5iZr/IVJrlmPkCoS6NcG0O8Bla52b0+9Ks5Qg0N6GSQA4xEHbLKNHEtTx4xdjiik96fW7owH
YZfTJZ9s48H12/K8WGN0adGrPZio+Z3jwK7e/o75pM0SA8GthObn7Xyz1UhoehpIrizAnsZ1sqWa
lRE6eAD8dX9pVR8V+Ax1OvI8F7D27VDxFEz9krZ+aNqe9nFMFyQF6D6fIztD6DHL0OCGvnaw8WJ9
M0KZlXZAmvnQVzgmW6KMMHuAZoHwQyQSfpW4LV9ii5FptKw75S7V/pEqJsCFAR88a6q+fMPgBLYY
K/c+gUdQHFaXRuOY1z8RAAp2vtzrWxAUAMxT7j96H6in3i7nBDBvplGGp1QJgLBOPbzQUf9GVLF2
n/oFGvn9z/d6ZoyHPYu8agh4tqi1wa1zlBk1JLqm7pfAkOk6DulHWJD/T+T3/79OLet1dBtsVpGS
zpaZX5PvOX3juLinOHiNxdypFUgNHCX2HhLVlLg+6Yhx2HU6DbdLWC2BNU+F4QKIMcwDe9G5xi1i
S9TFtMvbV483i5Qfx58g2PZeM6PJUPgXbpiMBckeIH7gjWN5TKXzwtuHIiCVDwLvMUWc21lBypJ1
0cYNrQhRs7xDM3LWtA4wAzYobx4KUgHZGCIsZDHbLKnRWsrOa+GGTks/AaO2yLg2ZlV/HBZn+nl/
LMV+l0U3OvpyWkDSbqc1YAnRwRFyw2b0/gI6O38cY2MIV22saGhbzs7t/DpKAx0K1o95ydblM0H1
xRNUeFXcVsbkhoHXRXhujojYYjX01oITFz+f6n+RWZyszaQCUlhsGUYY9SlNS/weJeZEdA9R1tdX
aBD0Mu6v4qv67GbAzZaHEtPxHdmHRi7VYVHnPVHkwES9X+0PKd4fpy6omp21lMHRTVmaQYFAwJXn
+3GiN5ED5kxY+GAfHQ5V6b7HOga5GXsprj72X+eCYuqxXWfvARaS/VBWy/T1/pxVOweiJnUPQgkd
ovPtziENxJ4bjnaozWskqezFsbZ7DCf5qlcwv8YOuEZ+tFfT9eHrUDggC3a3NzP86SizFg6gLpxv
WdQjE6O1k/Pol369V91TDhZABHXhRsDq2uyglgQ1tzomh10ZPZ0pRrUB+fYrMMrsrW1vPiNnwqOH
hk43BNfNOnrDVCZr64aIG6LaVlhSfHvqsJb0xe884NmnAv/knWdH9fHYPPLh4d2hXHo7aB9jl+5n
nJB26fIrvaI+DOa44z/COI49ipb3N4tqPYF/gR+kbUk5erNXbZ+72UyZZIOf6Xl0vRbso609BHqd
7OS7rwvfckElcYoCMNWZ7R1TWW1BXZSN4uIPOB9HYyjsIzp60aMNpPmD57Xal1kQGOnANq6zgfSo
SF37spBh7Exbdd2xefg5gN98gorbZSZfzaNxRPUGnYyMjq0zhbWXWDvRker2cTgTEvdI2rK1mdDa
LgEtMTph4cUYebtWjnC7NaJriE8sOpRjiCCkt/P0vo47JcaR7jCtGoLPLYbBbn0BzN8ll2/m8mJn
Jgj1aXbPa0bPpl+aCbnJcXwIEpS57+8l1d6VmYQH0g5U4rbni2/VWojWckLHT8qPeYZvFJkj4nMH
usxYbLtUGfOdMVUfkhSVpi+5mssGu/2Qtb1oZYerXQjiKD4vZq0dvaLXd1hZqlPycpTNrYP5hJeK
FGGSuNKRv9E6XD/GYD0i6r4H7lENRXkeIAGBhkl/73ZCKHMh1ZsaDmVyCyyYHq3HhN7AqWpwyLv/
vV5DB1kvGM1kndxvUFPk/n3x6K9zgb58rzuhcJMBk545N33UniP/r9xKq+whyxMM9AYjKI6RTTU4
cieQG5Mfz+H9X6L6ijTC4NtLoQBChNsfklbWgOguJVTHgjKBsrn3Pin99c/7o6jeZRki0jwFJk1o
ejsKhpNRHOixG9Z9g351MbrRO2h26OdO/YRNnN0mw8+5aovqmK1R9zijAFLvREByjO1jSVwgSf1Q
7LGivP0NvItFk6PFFSJzVYXIxa9n1xsnadjpIhuLi/S/Do4B5c4xUR1NcEL/K2kAHnmzwFbm1H3s
S9nRGcV1QWPpaOBmQ+VqxLasMSNtT0lANSLQNHDFOu8nEJDbiVa1OaduOrhhVevup07X9MOEaP4x
xnf11KdQP3emqNpDElYMi8zh8nne7C82s6ZhLSDS3g1Jc1EktuP6wxTM0ff7e0h1PH1501DJgDLm
be6btojRX7Z4LwE1Iv1rx/5pfNYDrvPg8/2hVCtIxTIAtA5liMD5dgUtxMCtceIid5MIRq6jmfBw
NcTrGhD8Yi6XnTfxtfYD18HLAc3bAVH6wrurYpPgTDK+M/w2CC2Uxo7u4BfHtm0DBDGn/Kwj6vi+
bfLvuJ3hOhhE8dHth/Ryf/aqX8P7TCEeJA3VSHdzWlEIQ9fIJdla26r9noKSxQRMNOiGpZpT/qon
a0XvyI1zKFe5UWrs4rR8QrYCM7y1QmXuuqx992Z0Cw0e0D1E9TIGNeztGnXWYPgzsf0CtfE099RC
e+E+LTMegPcXQLGfb0baHKA2s030kBkJpfU/G4GN+Lxq7k6qotjODEKIItvBTGjz2hhLtOpWMZOQ
Cae42gLRMCjReHnGiIXen49yKPCNJiRjsmhzc3JWp6qR5kTteq2QL8rpsjw2eft5teZmJ+xSHBwu
eFornkzVSRNu9/GUBTXMeSoCnsBRp5hM76wDe7v6foW+upNlO+Mp7nTgOLQ4uOdordubLzVkmt9Y
JTfP5EG6STvPkp4W+jXJ/BY9wzrPv3g6Rr87F55ymjDHEMkiNYbgeTtNYwp6b64Ip5169Z+Atyyf
KE+QXOZrhMeqs+6cSMXzSbuR1r2s6KDjufmAuJ9gjxFjtTUb2USNpV5PjhgQ4uFEVEe/GsqLiBf/
/ZTa3TFB/WRnfOUyvxhfbrAXF3w2Dn2zciGGk22vVzPXcgS6Tf+xF4D6LbDkR2fBv+b+rlVE07R1
YVUQndB22MYMvh7PlT0XXpjVXXNNPA/Hx1oHT9AGybXDRObBMvLmWA+VuXP+VdMlJiKO56rhAZB/
/mK6S9aIwuNaCSGHJxdeouhgDdgTpkstPqz50F6HEu+0+9NVHVLCEwpm9D/52JvrDQAH0qqCQ5r5
FAZJFvBHLCq8LjtrT8FEPRS8MIstbJLO386vXDCMGBfqnqsbw0Aenf64oN9zHuki7Cyl6qRQjfm/
oTa33DK6xugUHoHfylL6bWZcCyMyDkuDxa5DIHS+v4qv2V8SBsBiPT+nVEE3NxBW92jCVi7pZRRp
v1oU1B6DXAQnr42oxkRrgsOMLjoPk6JlHN/VlgbvK19SfHoyjNK1FI+nPHYcfMyz9Q9r0ry/7v9C
xePCtkIcXKqKgGDZnGXfWlokYQ0vjMtoQNow+nuK23anlqH4wjwrPOHPVahXqoG23g6NlBkNowl+
H57t2WXOG2ywUm+PrPxaaoBC6cuxNnWTdMF4aYhQF3IX4dXHQKyeEWputfxtJkH3K23n3vgIaQC/
JzD2+Td36uz42MRtrh3zxAUp5tFe8E7lPPgHnBBc8eaXVuoQ0QyiTs0DuL1IELTUhwhUDO5DWv+I
hv98LERqYCrW+jvZ6uuPS3bBiwTliaoOMf/tydKGNdf9rHDCUXPMD9ikSnfCtX/zzUiVmahBZvsy
UNmEp5rbW8mqZSSqBGlnf25qfKjQRzzmxbxAe2yqz7hoo45Lx+GtOCLSJzI4wi9as7QSN8dL9PBU
6OQ5YdTzEnSG2aBN1GIVLBWa7x+U13uYoWiWcf2TtZFc3K5l1EYFRpgt1rf4173Pk0y/4opaHslg
vv6HkcgoJGVJuqtunnOJx57RX+GrBVoPeHqQgksdYe2Mx8j9oV4/Lfz9xEfEDEQsr4gEeo1TuFlE
duhFVXaNO7w2Dac/Y+ubEfHnEwZx+R574fUdfDOmvflm7aKh6dEx5uRoI8ZdMfbaLn7oKR7D5zSf
yp05qg7Bizlut+c6B/1EL4fx0LM7rZ7ZnuPECnZOtXJWvNKy0k7euVWnW4WHdVvkAO3HvuU4Ba0P
/XpEmDhf5yvOcfHl/pdTjketBm4bcS0Mu9vtOE2FOyLLZIeJniERsHT+2TfRMWpLKpix0+3VDV6H
P3w12pLUZIgxQWPfjoelSJFSJ2Wn5H551h18DqNkmT/CMU+Opjn4UhS+uJjCynYeD9VMJX2TmIsO
2KvMxBVdNmFZYYdO3sdXkc3koVpfXcWsiwdj0b7dX1hFLQzuKi1znmxuFJKh25m2YjRbIOZOaCZa
9ADcpn6MnB73h2xCmQpF+lOE5uGBt1v76VvVX0aODPD936CaMqBVSZhxpfrZ5t7mJcVQGss1vGzx
PmodXBYPqa85Dx0CFA+Llu/BfFSXG7VvZJ3pqJMgbOY8NMGU0NF2wqHj5K8+nO/ebZaTiOof/2Fq
LDDVICk/tE2R2iJ1h7ahloGwWHPSR2R2Rw+hr8Gdi3e1YcY7u0fRa2A08nTMWbi60bu4/ZyWKeap
RkaFe1tCs+IRl57SzailDubBDNLmodBi1N0XZHQRPOsuZZDoR8vNg52PKge6LfjxQ6h/yYIR/rPb
rMkEHNrTbXSIqL2IFDTmP71uhGMrAT4trO4r7B1Ef+8vuHo/y+KuL1v+wJNvF6DIB3R8zYFvK/qA
QrLozN8nxyoeesokf1sD2r3Ogs5C4aX2J9OLhss8aeNeUU65w0A3SGocigtbJq6bdta8xg11xyAf
rmWdJ9+iYvhDWhie709YOZIsLwCk8mEzbD44DFWqARHhSNn71u/RMgRPWOR2DysFjp21VQ1FUC9P
KOVGuuW3S9vqbrxoOkOZeGtfU+QEMAfMxHlJscB7+6wIBriOgE3Lud0OFTea3U0pt1JGFnZMYFb/
teZ5FkbumP59fyhbsVElAIXhAL4g9Xs7VFH0vlixFArhSokfJkbCvxt2skcFVdxxyOqAdgUOKjFK
m7UTWFcaAz35ENs6cXIH4X3DEAPvLdf8vR/iZWdSik+FHJRE8kJIo2K7Gc4spnk0NNsOi6WBEJa7
Xsgx9H+gSI1yy/0FVI4lTRlARpI8b086hNPJxp6AbQEPBM6y6T32jv0TF8v8y/2RFK8y7zHpGwm6
RCZuPlVf0T/0PGKpYmgsG+d4K/7NNWL8z5GcFRYaxX4KbDHAZZIK4s7uV90sNvBsWZXlM9LMvd0o
nZObTbcQE0wYT5+nzBbvu7S3Q83X+s9FXiCp4GVddoi5lx6rbGyQ9Ubj7P4SqBZbHgp2EbpJ9Fdv
f8RcR4svZqLlXrN7/diaafOY+ZBMQCE03c7dotq0Umv1f6t71ElvB6MxbU46LlD4MweEWRm9hcPk
TP1ZDOOYh87aYhf9H+b3Yki5BV5Uf+ZkwfZ+6ZwwsMf+oTPK+dQbif8Rv9I9eUzlboLhh1SuR7C3
xWVac60nRUu6ONcVYqqkW+1lhqd0cnIfwyUK3fmXaPbEV82djJ2wSzU2Sga+bBDJB3szTTocU91y
YYQ1thxPQYBaSowB5DFwhXWitjmdhrj8gf9rsfNJVfuHzcPTRJ+V6lqwWd+1X0fqs3ZYCU+/eGmC
oUNh2Zd6XtbT2z8lxHKoYc+U5K1tV2WjerK6lKPdGuNGL3c+lW7RXSC+ODuTUu1T26C4TqgeIBy7
ybE0atso4NVu+Oz7OHaj/WmcBSzGRZeKO97P+xNTBVkgZGj0w/OmdbtVwp2BDmeFRMj4bZT8KLj2
HpI2c97NkVn9DCjWfl5g6YVaDeEs1Sbnt3KhdZzXabfTVVWUf2Dfch3Kkr+c/OY6SIPRHFxBfOmT
LRw0gdsTfuMeYY/xrWnWhtK8m75rsb97qCJAnYFe6mwyt6HGmaMQFuP+azjWHjZRXgyb4I8rEjYC
JCTAdVsiWlQ7zhBNPN+5htoKIBEv1PXYOmAkZx3HGXIaEpR7EtyKh/xm0M1t1RTIHkbUeCVXZ8SF
1uwu+J87O8+Aaq9JFI9lAG8BPyR/xYsLqoyCKJ2m1A3Txvw6eKlzWXtwAo6ePRmRXv12f6vJ47hd
SOoVshLOgJR3bkdbNHOCIme4oR7VxkHH3A6vG3f6kBpjeY31Zj7FmTS5T6j9TVGZfro/vOq2cLC/
scAMwfXYgoGdIMPhM2P4NkXCMupwQxqEGR+dNKku/2UoYBBAxolbtlHEitJXZ0uQblMn8xUx9epE
xt9+zAx7LzhXfkJYJVScgmde5u2iOlHelGiO0sueUho6VWx+bIfJCBHqQz6qqfewOspVfDHeZmMi
39h0Ewr1YdDg0rzCPjmSwq1Y2/t7bRvl1OicS9klOo7b7Mf3l3TuKOiFMSIg76hTFPMhaxs8ZYuq
Hd87dvpm6VG0DiimwcTjGoIyIyf/4jy4JQW7pKfkD7fbO5ZDah7ayMXvHvvI8/0tojrgL4eSk38x
VNsF6cCUQDqsk3tIjWEIu7Yad6rIqiNHgYnuO1VkqiKbA951oyEyDlRoaUEnZeZ97KMjI3gszFi/
OAkBYNEE0bsaT/MfZjB3604IpPwB3OpgoFlZ2AW30+yiaOkQt3dDhET86ZDlAC6scQx+lbWtYQfB
eceDTTtr+LKFhp/uCQOotisWHDTDeErR5Nm8KbWNLjIBnrzhhmo5BE1TTgc/8a0/5jXNouP9j6qc
rWQasdqoWWzBkVBHi8qJGM3sjPngRdPwcUVaM0x6RKvcNC2RatTiJ68x3PerM+/1alSBGJ0CSt30
rSgIbfYU7UADGyuucyPAJe6AA+a3Qc+0Pwwn6s/mxMfNx6Y/irLrdi48ZT5Bg5OwBbsGAMSba2H2
ukEXM0ihwBjWv0d77s8U4uurX4/BtUVF7cnTanGQpQ6wqVA+qKY0e90M1ZmSJgd8ab45bke3m83S
8E6PFprL1LA+tkWEPmYc7duZqO4l+pBovkpRC+ilt8MUGVohmQ4e3dG7f+2iM85Jgx/lXNj9iUrF
HudeOavnhwR4JL2a7RauCj+NetCRnS2y4zrTeXLXZa/0otq6MgKg1gaxm2DwdlJa3AX5PJD4tmY8
W0etF8t7UaBzeV4QQ0sPXWfGzYmDjt4qKbIRh4NXYJ52/wAp9xFlGaSekA6hLrOZLKLA2J4YVNoi
Y43/0nlpDuM0VY9a7RVhHc8eRiNDc9b92jrYJQ7pVjNEO1h41fd9+Ru2l6aetWnegd5MMQu8aGsi
noyuNK/5YOQYjpf+9f6kVR+YGwpfT8AnbKnN0rvDjP1uTMnYruvpWju9eQ0wKfjj/iiqm5BSA1q+
0GwYZ3NCMSGLIxqOTjjhtvF31Ld2efDLYsSldozGPVyL6irC4ZhaPCwbVI02a2gMXr9UK/GrZmUC
lim+po9NOhXJ0U8sbJgwxoVWULl9Fh96BKT3KrbK2RI3IE/KZYCG4e12tsU0FlonKC04k39u8Fi/
rmCWoDPM007eIhduG9ayLSWdCF0MEGW3Q+XT4lYrvZtwdfQyPhh5H0iH4SrswXKeUpRZw3wp9zgU
ylGfO8Mm/ZVXm6atEC0qZec2d4v6oXbzzzWss4uOKMM7bUI+sIo5qW/fQhThKATzuMj773amtU0y
+lwcS+p5eC9iff1ijGl/hXG66xmlOhQyoKXsbhnU4bYf0ITmFnsojhUiq881sjrvJ6OOd46eapvK
jA0slBSX3c5oLIQ9ICjshEltWv86VVdNoUB8/rKklR3CK0wfe7TXgAsV0w4zRbVDuWoB2fMvB2/z
WNtDbCYOxLdwHpLxoUsK8xCxGo+xiPfkR9RDQWEgAkJja+sHFhgtuL2YMjBacuVp8fof3RyNJ4QR
+p0ASDES+SS2UWj38xJvLxkxzXhK5eA9vSG1j2jFRI/jhCnxwXYH6/Lm3YjuOt1vmMAUD7dXTBcb
44wXiBv2S5yGvW1oiLT6y3v81PeESBQvAkOBcZKOokCGN9/KtSFEWRk1krgetF8Zbg8HyzST74No
PUC15R5AVfEY0+6S9yeat4RVmxfBM6Y8xS7UCY3ar7SPU6npn5sImbRDMXXN9JilTeGfZ1/YsBZX
rzho87T8dX95FQfw2RqJSjjoEDKw28PuF7FFsEzlZ7Dd7MsYDOupg6b56/4oqg1DYR96J4UVWgqb
916sZK9oIBLcGBEuef2U/t0OWn2ICEN2ciHVUPCEqDuQK3OHbRa1qIMO88HZDv0gEVfLb91PVUxk
4+q76m7KoXgRcMAGc0iz9HbtFp3q8gxBLPTGZj3FQZQ85ANU7sGL051gRfGZZJ8CW3B5EEBP3Q7l
umKAToqv0Gil8zlJC++SelQ17n8mxQEgGOPqp4MlVX82aZw9+EBK5GtDityfDHNo/vTHqfw70Lqf
vpn2O0VJxfpJTQ7ufbTwmdTmUwnfK6Ka0irKJl3zEa8kdHiDYTqZxrQXqKjWD8kR2crCM8vYwpB4
fHrHWGkupcI0rn47Dqc2zu2d9VOPgrkuiFvQzNtRojbvG1q4NpFAXV0JScwnH+bc9f5XUi4bXT8g
HlAOSANv90Ie9LittfRTYlzWzlo6rmT3o/5+9LIfbx8J4guXPM8z4vib/VDpou5RnaHy3tn2B71a
zOu8JOkxx8Z8Z+kUdyFO97Bw6QtDO9x6EZZVRS+nI5KsjMLAp7qxDkakJVct8f6ytCKxD/ip6Fcx
zMgLOx3x7Nunirog8jrcxbI1fbuoxFgQryqic3jA+gUK55farildJta6fL0/lGqXMAYWrBCFqB5u
CqR6VOVliWRAaLeik2LzC9ISbWAWO1NSLenLcczbKeWNObUQ4TjNSzd887C3fFgXv4XhmBXn1lv7
y1g2zinR6ugwT92etYdqm0JphDmuy7rz9jLps8ad+o47f52q4snEx+IPT1+XgxMZn+8vqGokLDRl
GAn35JVc3byudE1S7JSDIc+vWOEGvycdWTqiue7OmiriceaDTAixpIT+yW/7op434yldFx29PhQn
in+CwdYfnV7Pf8QAGh5RNys/OLM1/ocDT1OC/i3ezjDyN0FyB0yiyJDTDJcstw5JT1NkrKL+GoA0
CO8vpbxyN1mOfF9kZQXhR7boZn6W0YjVginZ9jPJTB4N/SWt6+JdYnnRWfRO8wnFeO3fQM/3yjqq
x4fXjcYQoCqox5uhhWk2o5Yk9DZzEypjTcOn8tb8wBthnTr82ncCS9VUCfOoZUgSGuzi26lqqdsv
LsE5oH3TeRhR9jmYcyTCyoo72Vs0D3VfiVOa9MPp/iKrLgDIjXRBpE4b+ru3I4/wEdqVoxcyXnsM
5jkpD3pQtTu3t2oYYllZq6Pg9krNqy3tLC0b2XfPS/tHjb/CpSmMZScyUZ0IQgapyUp3ghndTkYk
EEniCD2y1W4/1WXuXJqu1C5eo1WgtZ3mmEVavXMglDPjOWKfItbzylqrb6zOtFNmRlewCCcT9vm4
Bv/c/0qqifEYofeGxjv1uO1XqrUkoJOEqoyp03Kpp/6ASGd3JD7vDmlRNoehToed+0UxM/n4SbQv
xPtXAr4IX+u1vmjQH5xhGA9epjfvxJzOO6hs9TASTkzID6JwM7c0ibGOLqjX+0an/WoWp/hiNN5e
N105Cl1jcN9cJ2AWbrdGUlo0JXKY+17jalc31pbs0A6DvbMD5Y/d3FnoeEu3PqpqwMk2k7HLsdaz
gTac42X2h8rQfkZo+SJbbz0WILI+9mL8rs/4O5ijv1efUTw9aDrSS5Ky9UgRbqZoNIAiyiiW4mtx
8K7qWhRl7dydD8KYbW9ncygHQ45X8rp4g7ad1Ra1amGnss1TLsEnPeq9k+mUtIv1oann0/3trxyM
1eTrwdQlArz9eGMXxwsYSy+s2+YXl2P7B96jmB2s6R67SLVNYLMyHwJagEKbkexOq4gjIvoZZSvO
aJJM62HBs2uvp6lQyrO4CVHOkMVvqbhwO6Vi0qndtXwsXaBY2Sxm8jQ2VXdKF2+8FjX8vbCYVits
3RSPxXmMzU8jAv3nlNp8fBRT0UKGdFHxDu8vtXIDgyWmkILVCyWF299loPivrQMMH5On9XsukuGR
FLkZDu08RGfWww+QpkGL7tBaep4e3bxs2p34W/W5KTGCspGVXOjut7+hzlro7rkAbkEi8B5q//CU
CXc+i8ncjbUVNys4fHRTwGVSF9vG2kbqRINFQYOqbeI/1H2tXRZnEEeXLfcnaoHz0YzT7j/sZ3J0
CUIjkn+ltaFnbudpJaDCvHOXr+aEc21gFMP3koTmP5xT6tFU4Hy824BK3a6lAORcoB7NpWCizn2I
zMj7NzeLsroMrdDt8/3dozo+CPRCaJUGOoARbkcbsczI4pjdkwDOzj8VfoNatd16y3+gaZBwosUA
gIgNsr0RBuRfNDIoOGJr89EThv93i7zPv/dnI3/t9jJH+0Dym5/rz5vZxL0biCjijtOpBb9Dyt74
FEEHPCapOWAcPqd7WZJq49vUFWX9gVrNVucK/+Y4ADSI+EEg3LNVAqPL8n44D1W0Jz+uHIoSDoE1
DVDqA7dfitb0aOCkAYNbw3Ss6638KsZ2PNV+sodmUl0pNKj/b6jNcbaE7dWiDRB1s+An9C59Cnfu
v/W4aaLoPAeHaTXWU2KL/lBmXrPTK1FtScB6aKGBB+TC3STTdZ85pkO7K7Q72/kth3FyLqey34kC
VctJLkaoROmSTyivmZe5WEEOPWVgK/IlFtclWrBdB6L4hJz4dL6/K5VPB6RiSaJ7Tmk3ny6LazDz
bQyqqDUi50EUZLFHUx9FcNAQ5UR2tY25n+eY8vEHd41xTsFao24P7uIa30D0zxezaqd/pt7W6p0f
p1ptOO2AAeA1kUFtvnUHiakwLFn3t8vmy1KD8QDk+x9AMxh4UEID6iTzQ+t2teOkifzcgDk/CCM6
eXb3o9Zb7Rob63+5PiUlksARBBLl8duRiMhnZzKBRqI/jJWFWwoEDgrdwJg0p4a0owig3EWU6gwD
YS2yMvnnL3aROVZzY+RSds5pk+8BZcJrVujm5zwq3J3StOrdk3InVA4QIEBa9XYoHV5F0pcSJQOT
9GSS8YaVP1GfNpf4MHnT/Ki5ifbl/taVf+n2QpUyTwhXSrO/bU3SWKrEhkjDWRR98jQ7jXfgam2q
Qxt0eth04x4qTjkg0QiJ0zNEZLOgEQYLflnPaNphpo4AiBH8bD2IPWNnJX8mtbXXIFKu6rPyMTtD
jnu7qgjkaMGi02GLMTD8UFi988XQyuE8rlaB5kmb6sce0bu9aFJ56l4Mu7kRHJitPZ5N3LCTbh5F
WjQ0wpo9Up96MXmbgLvQ1NjW/UvL1cxECjlUJBpknI6Bf62DxvQRagsWZ+SG6J/f3zGqEyHVso3n
nI0b5XZBc5F3IygfWpaJ7X7oltI6xZPtvc99P92JOlWLCBYUWgCBEr3ZzVCxjsHITPspdIY0Tw6l
Do7rgFbCbp6m2iTUtTBdIn6FDLQZaKHbVBkl/PZurHH5qN1+PUfG1Dan2awwWi8C/xQMbf/X/aVU
PcMeGFgPcAKWI1um0wCmJ87JrcIEKssl8/v+xyoysBhJar1zLM09u+AmjmjKC3ivdrBz4ahQ33Sd
udvgZVIveZWB14UxrSBw6DC2yNpBsKk/OQlWfQdc1g0RinWcnnq7wRXdHiaAlxPQ+OnQDL6NTIjf
1ns9atV3AITOdSSDPGzmbvcWStl83EJGW3VhPYHnjs+kzHkY9HqVHVavNUJUgeqddVCOCnaDf7gB
AZnejgrLfpyGnqAys3RZUaytX1k+Z+8QcFw/1CnlN+iVe9KiysXnXZFSd7okNm4uJjpRuEqhqRcm
IL7OqLR1x64SySfUX7xjAnb4WwBG76niscMHQneJFaL0T79Dfuv+LlSdMkk/YicAubK3AYLpJe6I
yw6LPibRhVwBiTrd2ssg1aNAvUdDmHLqlumkzQXQ3YE03p3W7MEyp+LJzRxt53KS1+r2OZOCNuwh
GuZgOm4/5ZxpliVkfhBMRUfVxXUv2ZzPlykz14d+8OpDHSF972aNfrm/igqVK9kih0RFbgJEb5u2
eoOBEm2T+4yaD59MX9OPUVEuX9GDn4aTBtt7uOS5ZTaH0fGnJ5xNczTc5AcvZ+eT3RrZHuxWuRh0
PBA505HG3AoQ1lGLrEPnecQu0fLTmnUzBezl49BiNkjbPtpGjAaOsOwnJEn3NIZUTxN5IKVRqtj0
9jdHGadgw4pX6XUQlUP2QWu6IkwqU/sY23k7ftOT2N6br+ocy6zC1KngSLvI249PbJU63cR8pygK
nPdm73m/mfgV6r+Zc2t+ypdenDqntXbSGcVMAfhzYQG6lQRdufNfhIhcj0sGpwzldM/IPhYmx9dY
y/KfTmh/rs5Y7QyneDRwMyAdxR/DkMrAt8MteZ23FKDYZ4PlfioWgaEQxNLvblRZy3EZA/sdijXG
56CSHvGrtqcvrZoupZlnogHbfKvTuRQi1szC9mUrNmoO2ohswSGngPp9FUMgQyp//WfnbMmMcHOs
yb6RuJDyZs6rsyXKBcEV0Xvh3DXJ164dzYs35fEn2DfuP2k+lIfF7Zv6kDraT2ux+hBpfnPnmlSc
Jn4DYBzEfEF3b7vdnZvhrjAvVDy9ar0It0FbAD7aNVq98uC6UO9go3vlORdltnOrKUIu0rf/4ezM
duQ2lm79RAQ4D7dksaqrNbYmy74htiyb85Ccyac/X+rHAbpYRBGyt6F9YcNRmcyMjGGtFfT04c2Q
ZG0VMIbSsgFKY3op0+WT6Bv3G8xV96qtnvvvwVbL03q31WCn6WjIfs0WIFMalDwSxE1Oo9dk7wkD
vH8cZq/OgZfojJiNMk2viQby9r0zxUrjL2ql6uc05vf5lZp1dZjSVEJQsSsTXF2rN0cfYv8XchIo
HfBwbjvHtjIk5ZCnyPBGzlIw8qYv31I9Np4e78SeGcplEhHC38wquL1nwqpLtU45c1qUJPVpSWvQ
cqJYi8+P7ezdJ3YbhBfoAtLMTfRhDXXWewa6ZMC98jjQhkx8UTs98nuSFXRd4k+P7e2uC2oLCg6M
tcZf3q5LM/JqcV2C6tRdqu+gDdSfjj0cYV12VyWBT4CNWdNW/bprKlNdHFScynWd3pt1Rs8DCe6T
UJz+BbmKoyuy4/vRJjC5l5Q5gE1sfH/t0vPLstk5NdOgFIGK5kZ1Nqykj4NkHcr4UmuA10OGQSd/
PN7PXcvUqclnHfnH5qGzG9davI7cwVXy7MtiRvEX3goOpt7YvPulRsWwVpbTY6t7rwB9HikdQx/w
rlg4CoJwJSNob0bPGABGrd27JtfjDxD4YN1qmaGIc5oayT9Jm3pJQOt1+Q+VGGSpgR1IGV7wbZs9
t1etQuibmrnZaYJmk1rFf3pV7i2+OYsjVs3egaKMBQQIpCxDFDbXpPOsgSCO8KovkvzMvM3cj+xF
vK3i6MdKQn+wv3tfFXUvCs2ETnSfNq+sa0yTTlPXheNqvF0jo32qBvWDtVTi4i2A1ttBHOE9902S
6yIHQD6wJa5EhWKXFAiZHYS8GPimScCG790FlcbV+6u2s/INE5KsAwTynlWpCgSkgm3lrt66A71w
GfuWqHSXDMoTpZIooWLF/TVeM++HzTSTgLlQh6Iue1/zldVtsGwjKYyYGV0JZenUjx4KYOe5VJe/
lsps1IDQZ9L9YdCpY9ip/V7RB/Ms0G08af202ggzgXK0E9X4yjZ2n+OsXt4zRKD/+PiO7XlKtLXk
pCPGAfLm326NoSxxVwOCPyVzvF5qr4red8PcXB5b2Xvc0e2Wl9nlqdkmRu0SqblFD+jEBAQQzGVl
BmpuqydiuP78+6ZgY1BhpL1GXVx+lVeRqqYypcnriVQ1b2SYtJKZfkYF7IL4VHpwf/b2DoiCRDoi
aHo3OaO0CdKq3AXSmxX5mXFUyrnQnfHg8O7tnSRg/QJugiCQv+LVguYsZyC2Iats5fIPgLz4SW/X
v6gFH0FK9gyRThJV6XLE8HbKXqNqQ1MI0GpKS+Msyo0pMCv0nPKYaP+3PxJDimAj0LIjbdr20ao1
z4pRQh1rSKFvUMTPQx3ceQBVsT0IaXdWRYxHeMMWkrls9QxMPTfhsAOeX9M0Qpd+yM81pfUfK/rx
/8EUGTmYOJoQtAk2XyoeUQ2YIPIS5TjNhcJ+EjopqgZdph1VfPe6MeR/kocjsSsI4dyeCvKgRMuz
xjkVmVpfNF0oQcp4yXAZ48GvqDEHc+6IsHPHxY+WGDpdqYlLss6Vn6jDcu0qqzhA1Oz4OxpeTDGV
EuA0fzfPyeJWRatXLF8dUnHq7REGVq0RH+t2GljTcCQ5u2sPDRA4Ojbk6G3wypPNgDQBPCOZFAX8
qGat4dLOxrfFiIynKGn1gyh27yh51BhMppnD0t4OyBg6A9nDkShImZrpnyyr4+tEJBBOpScOAD2/
OjybFIUikimLwprMhDebmU9FBGiPJ0vR6tEO6p6tfa9obYcKF731F8ZF2/+metcOJwV3GvkrkTVq
L2hWCfiC2Tz6i0XCeGJeCtTjqXOaT8TCmhMma1uqfmd568dmAuMYNKs+fs1gQVT+Ghcw3OHrJK1f
EMsnQWkq1fuskIojqjr0uh/HjAn5WWuzavlMtB/sc0JQH0O4FSM1PSHal2Jthn/0uS0Uv29sZMyW
pVJFoLZ9vQRGIvKXaa2H5oKUnqGGWdPpysluy/ZzlunW36uo7U9JGXuf2iRq11OH3NhRT+E+spQ9
PI1cFTwEf8qA4ZVPNQfERyxtBJ7g6s33TixMzEmt/iIsq7p4DrqcjUd022eRxnOofnns/e4PrrTO
60QIJIVWNk/UwMijqMnl3e2i+B1zG/rOJx213tnW2JnBlOjuz/9gEWQRQ8BQL+YFvl1vvnBuNAfS
sotDfm+DAgkW26g/ak7ShF3Tuwee8D7gos5KooJ6LCulqHFrr/asRF9G2nw9893QMEn6s6G7fVAz
G4AMWlvOGbypg229v54YpUOEwjj0XmAat0a9PItLA693sju7+NavqU4tcrTeRyCHD95k6clvbyem
0P+h8EgxGeTnrak4G5RpicgvEy5jUKZK9CHOVOugZr93Tl5bkb/i1SlNF2NOK5vqebMqznMhquGt
kxtFkIyqlfkG+kf/5bPRgwLOB9GGZ/PWYORqhTLh4clg+z6s9bUIAJbPlyJrwXvCcr1mTKL87ViA
vZQgTAl+kz2iW6OwNw0LSg99qT7pPtlmGvlDNJYfJ3FITtk7IUiBwbFAkpRqxCaZq8XQd4rFtR/M
CrUScxQBWpK2jzrMkarx3g1gqLsURkFJiaf6dlVkFlL4AoBX3DMzuRotL6ApF31For15Z6+T5dtu
eURt3zswiL7QagHkR/Vj8/3SVRjtqrOVKeDB6TJrafsyFq4eohUg+kAYFXoEjz3L7jqligivIopc
7saTquh59J0LoFCIVL8yAXY8wVUUb8sF0o/BAI4LugT15b8YJSWXBF1qpZvrZ/ZuigYSsJeuUGvI
+/1fg0fcnShKHyhLPgV5pR0tdLu3sJ4lMYbQDqY3bntzdhCZgaGY52tIJbY6dXnM+PKoSoKmbOaT
XnrrQWlu+0T9skfQChUA/0nsenuAorzz1GVM13DK+/ZF9pwuWT4Nf+XRIp7BDrqXJovVF0/UUaBr
Ao2fx3u8t16WzOsoFXfuvKnTDHQy7Jn1OslfTtbOLym0ct82p2tpJNM/j63trZYiD/Mw8d+AiTe7
25CargnNpTCOdGYdLSJ5zppKrc5Nt4jPqtLAxdOW9s9omIu3/ezqfz22v7taesTwa6HGEcHf7jaj
/5Sx7cY1pEDhIj1h5Scz6Yt39qBpvrIMRxTNO/kH+XkRBESPjEIebfnNVZ0YszhGJpzJvK+0p3Va
nZ8yKbt0Q6+F5lJOJ6VR9HBYhPrG1PLkcwJm7SAq2LpDfgN3xwEQgMwtMNTNgznT1ej4yGtoFt5y
moBRBJmVFUEGRyl8vL+7pjhJ5AcgtKjb3+7vOsWlXtM0CdFGGd6bSaGe+0ptvo5zdcRz3DHFdeGS
kl/Scd6iGdc+tdyuY9wHsEb7k22UpAZTnr0pc+Vg/7a+j/2jYoIiFW8JuKLt2NgxzhTgG7Ea6oWd
nBR1Rf9vXpQfMWH9+wypScOvzLI7iAr21meTpBOa8hfP5u1WGlRA9YpxY6HTqU4QoULjR3RBryI7
nDu4d0pBFHEvQE/ASdyuMOpZoqUpazh6ku0xO/NCYSCzn0oaH38uRl78vbqLgxivpZ+1tXFVxHBQ
ZDzwRTsbLfVQJS0XjMwdV4PJH4Pb9ooa9vn0TYlN5dmihoYoa7Wck3WkQdPD2TowurPPxK+yiIQQ
InwU+c9fRV9raRW6WsRaSHqiXbQ4Vs6JNaefZjLfg/dsx/uRTNFHADJA7XdLqSsrKu+anWthpAk3
dPnj4mqITqelvoTCaIa3npugipzw8tTDnB8k7vcrlcIasAaZaC79wOZyGko9q4pVaWHLbJPTXMbJ
99gr2tMSr+v1sR+497OS7UzSJadKULfYuL20bLOWGSJaWAJHCpyyGJ4HVV+fm8ZrfKPt+q+P7d3v
rKYyoABMOP5AclRuP6LrtrAJEUoPZ3hgfqtO41Pn9H8bQ5N/tLS6eaN0nvas8qX9tamK02PrOxsr
5S2JNuHiU+7evGp6VERxbY5TiDJ89UZJk39LS8QfnS5Xz48t7ayT6AQ1KqocjPzaqlIt9rC4i4sr
mlt9DmtPzz8hvr9cY6ui4L303Zs6ZrKlomf1ycwm76Bc8Yuf8TohogGGr0WchZMKZnWLSRkEnfmu
GpfQzvXEuBh2lKs+GZ+OaLkdJ+86ihFewJgu/W+30brpLFuCWZCqffZSkDqVH1qmcWZ+osdeE/RW
yjwfyTZZ3vTE6s2bwS57aliIVaXXosui1hfCpdKVO0N0Kcqpag4+3b3LoTlBh5g2FmujW3F7cOiO
Cy3ua25/5NYXs3XnUGtUuXnUTYq4SfGGUW3/8/gz7lvlBupSTvFuoFHZFmhaq1hNy0G/wLKbLv0y
zO+9per/bWfS9nKskv89NrpzSsEau1LzEyVtChO3S7UnpfIWpimEVhH1PgM1jKtjVXM4d659cEx3
TTm00lxkB1Uql7emwPcZrd07aph2jXlpQEAH+GAlQEeyPPiA0mltTyTRMzkJdsDmbEwhtFxWdZKr
YWm7eWCk2XKxIzf1VcW1P3iRp4R22r6hft+Gv7+dxHNEd+DsQBdsoqqJKWpLA+4vVGfohLbO19QS
h6FumhUfXLud95nbxgMtnyj6N9sZDA0eHfBMRgQCqeYKvO7PZfXac1nR68jVWTz1bd8+zwaoeL9q
MxGAt+wP1rvj0rnxZO9g4smLti42dWIbGmXL8VGZcZ0N5fCcjlnydwsk7G0tEHc5eJh3DEoVFSnk
C0AIkPztITLcONYNIZZwMOf6S1xnVLjjuLqmTIILFVLQA3v3l1IyG2koEbnQK93O2sht6nF03tXQ
tdP4jVK5A3A2I0KOIbG7c13M45elc/Qvj4/R/fkl2JHD8hziHjqX0uO/Cj/MoTfcpGZbBwBHgSxs
MYFeqb4lVVu9gVTyo6ol8MxSDhqC91cUX0CXic3lc5J+3to1coK6peXF1K3Oe8n7nAZtnhbPaV4k
B1d0Z2NvTG2uaDwPZpbXeAPPzUoAbahUFrHlflBbYzqvUdMEmrH2BxHI7vqAGamwtaWg2AYaotbM
Q00avqZWm9l3kNflT8fiPZmS0ju4GfemyCdxclIXDi7zNnqeGju2+m5pw4G4L1goFL1b9eST2TjK
b/tVij4cF5DdXEOUDW8/GgIaqd21K9C/qC2CEmXOc925pu+kivLp8bm8jzQkFANfw52Xshab16JJ
kUSEt4YpRx+uzTT2vuK05VmbM4ohnEd/qRiOh2YO5Pfl9wetojWkmmjWUvkBBgMb73ap01CuNSOt
u1BdU3Htq9n+loyO4VMs0t7Xel8FBEndU1U0wwuP6HruIVKeRuAGRRDPdDwOvMPeRwbbrsm4VsK6
N97IRdi5jVBID8tmnRBsKdWvNEfoemnu0VC2+/viarybpLQ4BUqmm6NrMwG6NNaoCmPLqAKELH9O
duM9Z2PfhfVorJ+SpT9Cq9+7IWmTyFLGrzK+vN1utXAiURDchbkSxXIMtO7byri8W/JiOKVyEqBY
Fv3sdcnRRNl7N48OBjL7fG2obTRwby2vYBzjstLrsC4Si8hV065N5s4XZWAW4kqg9PL4YO/tLukl
vp6QQeJcb+0VWRXVvWbWoVVObpiqTh4gBZaG7tqZT1mb/0E186jlvrdGioqQy6UkJo731mZO0E7I
p9ZhVM96kDkiAWeUcJnUOQvi2rV/2/lxc17Z2/iJyXI6r061OpzNJvV10Tjv6qWvLqrb2Aexye7S
KHIxo4GHk9zgdmm1kndN1E11aApz9BH9pIhQNcqHHLEM1Im936/gsTTSH0R5CUSgC93aW+quSMhR
2Mo5j5/cvP5nzGumELdIU7aD5R3s5N69+IUqYBQEcfPW43a63Rq5O1QhQmfWt5iOf+A5aXqqmf11
6oTmvLO6Ng/yzCgPXhW5kNvAliYdGv0sBoE3Wgu3CzXhORcFlJ0wiZLuA9z05a1djvlBlekOYICf
fWUGRMitmbhpjEVbrCqkrZ+i5tzHJ8Nsu7duFL9EjCZ+TpwyCRNA0kEbw8tKMnbbnIbpLXPkesL6
2TygKe6dKPpDhH703pDW33zh1m3ItXsHhfl1mUKR9SJcu7IEB7lOZzfpj2qWu/Y8QgSI0bJUujnB
3WAzyhRSTtjqbv6zVEfne6PrkxqMS1fmfpLW49+PXdC+RZIWXnBZWNy4IDvretJ0Pu0sOtNvqe2F
QxqJs2YuMVB094jOvvN2ITJkybIasiGkubffuF9M8L+2WYVa6eonhiC7gbt61bVpRH9wnva8qyyT
8pjQLIJvdWvKHeoZIRKXj+cm3jtzWqaTqGrnc9SV01vkv/B5ywD47fGG7lhFd4u2FMqqUsxps6Ej
xUhnHo06RCW3u9bzqDyVI3DZmoA/GGpbCzK6VQdG5QXcXFCpY4FO4a8O1VbpMQOdm61eIcJec0Yq
Gmb0Lq/Mn9ZoDCfGqEzPiaXHvwbVvOkmrTi4JTtLRsiJghOvCRn9Vs2yQ41onQykzLQpGoJKwBuY
vBhBdH3Mvzh2qwWpqR8NerwjevFKo0JEEciQGrZ3G11VVNZso3FPAIUbO6STsiILLEbrB7GxeY17
I1rCktFxH8oZ3PCbJeuj714dp81pthXl4O3Z7oH8NdI7Ii8FBJBBbreHbTFpd5a57soZk8s164Yh
XFuRhVbfdvTTUDGN6vKIlrX1yxgl9mYiKpUbIAFb+RDUYBUryYvo5CRJ9Y3drv5Y2kNm+PZw/bIC
AAnELiXUO5CeFnnUwMYyQgCnNN7qimL+WXped4qMeLjO7VicO6Ox/D5N6zfV6B44qK3DkNapaMoa
sSl1B+TGv0pKjWGwGA1veqd4aNa3SWU8G7E6PjcTxerHN3fPEhERdRuACJIQc2tpbmtjQpQC7DdZ
z+RbFSUpHzqm+FOt1uoAzrFrDCyOJE//IjltjAnPmtZVB95urXkXmJHdBhOd0Sww9HX58nhle+dE
0m//v7HN+91567AoA4jytm8aIM9ue3GAyVz+gxWZDdIcISzathQqezG0aJSIW5g1Zz3trKfE7Z1P
j63sbhyAEDrUvBOc/9uNc6aG+arg5k/IHJYv0RR/BQ83nBcm8h6s567UJY+eFMcE20MCeteKQunC
0bPGgMAKSpWCqFH8JczKC3hEhjdNm2iBiFDNRoa2uxjt6H4kUPpd9Pqv3/ALzwG2iZrpJiKYGlGm
bgc+H73I9HnWc81XNWFfEbZeTlqsrM9Kb04HL+c2KMAo0ReEDwDsEtuxuXO9nZmJmmY4M7sZTqXa
dlOQVXjSKNLbi0JKe/BR9wwSQsvmIoVTVBpuPyq0lijNUX2iAx3BdxJQS9lu/eSutvKsZYczR3cO
EdaAUSEESqi1lWcY46LJBtNDNLjX6ienKcfnxFzss0PUfrCXu6Z4oaj+4FqYvHm7tCoaC6+aXPcU
6VN10oxG9QXl6LMwYfn99tWgHioFuyXPDKjmralutskCipFVZWK6Jk38o4EM8KJ1JEKPLe08CQB+
ULpBTYpRKNsgp8+UUWP2CwoCbWG/LKPe/kE/OIXMZlVfSGPtN1W0xoEaTxE17yk+ML+3p4x45j0C
0giae+MDonYRwLZBqpZU1s5a14rL5ObdqV3mH48XuuM5KaZRgqXuhIb9FiSSMJvImWd8mlfCbxam
4v2p515z8BjsHX+gaNw5KL0SXXT74Rq7sq0WSZZT307l574tk2saZ2NgdoP7pNG6Cx6vau/zgQKV
XQp41ah33NobGDDqrBaN16Ibh8vSxMrPcrGLF1WrzIwJPkl3sUe3ehfZg/ijcrr4aOzKXaonPYzU
x5R8Vy7gXak5nTybQq93goKvxufJaqMgEkPxA2i5+rVNmuqcafHUnfrGNmcG2nR9yLBD7zPt3JLp
P17qfEu9ePwPB8shtWZwgMyH7oQSIhp8fbV6aL6uxhn+zOK7BspDgo7gwWWVPvR1yP5rBwBbMTeK
ouId2MmMVTdDlcI7rQLtATxd470syeBqvhVbw/sm64xwENbRgd7deeBO4Jxl6x9Ex+23x88abgfp
+lTUSfo1E3ryhGhV80EksX0hM6on35h1OSu9UWM/Vq3qa9ozrR3U/7hS3lWH+odqldERhmZnP7ho
FDXBB/H6bKsbRWwWwxAJ7+S2Wu337NvT2mEwWSh0Nlpfp37LVNfz45uw40nwzUwYkQVOWcW53Q2r
EXmc080/wapcyRaMPpwsa2SQ8LyeHpvauXQUT0B32MyJ4evLn/IqkJ0s0OpayRs3pUobMmYb3IPd
NZCr8z7oSROudlF9NUVZhOWKluVj6zuOjGMGjRI/RmK67WDVcddntpd4JwCLxlPLDHdyxSk5cCx7
28kQT8Q+pLoMecHtGs3RXo0o512FOv+/yqrirzFn8A1jUo+IUDsuE8CVhAlKDVwCtVtLIhXxXJXs
4QhyLagFCjY16qqBs3ZylrfInh7v3549iPI84KSa0FE3b6uairJVjc4Dq9KXcNXzLx3T7i+KqKug
KYqjVvKvDt/GPTDuVXYAkemn8LRZXzfGOR+p9U5DlVTnNElHJJmdLhC63jwvnbI+JcId/ZZxkr4c
8+uniOa+KwyOrTd19tNg2T8R2NOD2aaIzuy96WBD9j417sPh7vAF6MvcfgB9AJvqeYUHrTI1OM6x
/dKWZuEDXIzCx3t/ZGqzFwWvZldWmJoKtbxmmlPStDPSjxZSFAeXdOeaEOsT8kIbpN+79UJJnAzZ
hPLHSZh5fDHXipbvqtQH12TnMJEjoRyJ/ABqXVtFjRjIb98wIBSVV4XvWq1u7Dtxp4WNOcFb6l37
38c7uC0dS3cD/uFXwU0FCrFJAOm8rpFto1kVMWn3q+ZSj3Ki4p3SpMv3hfLfe8QWer9a0+JgpTuf
jiiNMt8vhA60os0pqe1S9yaLlcoJBi5aB75HM/29GYvyoAq1u0apt4RBOSBQbvor/5osC6VTPY5O
I6I7/0DAQG0tUdRKoCItsu+LFevvnVaJrq3o2/Pj/d1dJgOFJTUOlMmW7CKH2xgOGiEE+Zn+TSzg
jBbXigrfq8cjItGeLfyeBF+gfQyW93addeYYiz3beAa31H0mobrPWZ4/uyv0pt9fFYUXmQnSUyZU
u7XEYIaZXLOJkEFLhRJS7gGaOIxlPQRJPqbLwRO1l28DepBzQlD8kQpOt/ZUK2UQsZtEp2msKVd6
pdX/aevZwMQvV/WVNYfSE9nf1l4UDGMpzaCquubgwO44AH6DhFxAUZeF+NvfkESxCRGsYs3MzPkD
5WfxVZBfHCx1J9ihuk97mOLdL27frRUeTqW2a4fC3ViqWeiWSQ2zDoaNGLSTibiQdVa0Tvvduai4
AYomnFFKGkScW9VFVa/zPDXV6LRqrfWnpU72l2yKv/z2qbkxsvmKXpZUa6NhZDa6CMoJl02vk/hc
imn697GpvWAWW5Jji3I7wocb95J3ZZQ7xhAhQr6Uz3k8e60/OH3xVdfz9X+aYqfPizLnFzEZ2bdY
z+YAiF2TPHduW5d+rwKGH8elPjpEcombx5tAgeoJhWAw4dsmhzIlxmCuWnQaEi27UMKdzwzJk4OX
IuEX4khSZe80SYUxclTZqd9mLe6ijRYjBjCnx0mU+y2Uo8GnTLaOVzpm7sd5pFr1HghFdxSn7Dgj
AHwE7twXKjd33eTKnD2YGsrJjUyASUjff05FIRialS/m70ccv/rkSIhL3Mm28qcoTjFNRs+09kKr
gy4XKuXgVISTVqbXxwdr7wPKlvz/N7XxAhrkerfuJgVprdI4FbM3nJEnHc+eMvRBRZJ2YG9vG5n6
J3EmiGOAP7z1B5onoklYi4IcjqBTHmnmTz2d/yi1wf72eGW7V0aW0hHV5dm/w5iPThL3ms4XW7x6
+d9qoA/qG2r7v0EgTTzrtv5Zpu1o+haJj3CGc0XzxPSFCjq2o5JEHdIUp8e/aW+3JeCVWpwBTXU7
PNyIeqVwFFU5dY4HhQvm4fhBMJ3Nr9B3uELbHX53Nrt0hI7E9JBtku9vgR5L0QhFXWqFgnjeE0k7
3Q9zGJuQaVjvV88q/4NLpNqBChFFXKpJm8+bDhENBS1jz92qfMrKgXkyLvyXVM6/fryXeyfJgeXD
nQRFfNf0JCTP8ynDI0Iaj74WWf0dAIt31pz4v5xZMJiQI+jCEW9tfK/mZWuZ2rNyWmfd+b6MyUtr
ttMpTfUj8rL8L23dKegKwPSggsCeyjW/iuwWJ8mbxeN85LPenZrc7PxImY92bu8UUgqGmsTGuXf6
8aSYK1Ue7qBpL+3F7abpD+CBka8UfX6OcwjTj7/U7qqoCUPBADTsbDNyRXWGZZJSjUNeq6fZycTL
sGQA0h+buT8QJDKgCYA0Qea6q6uoK2qFFZJGoZXY9R9FC4A4aKqlfsmTtekOoqcdY0RNEKF4jPi/
7ZmYe31m7GYdh6tWroHRe95FtSInGB19Ogj3ZfB5eyiQKGP6AuAMqbe+BYs0yA3AwDC5U5Ph/IC9
Fl+qZlI7n7mRwzUBx/ukCWuw/NUyvdmPjGU6uNX3H5BfIMkzcFh+sdpujyUjT/RkEp5y0uapeDP3
pfacVYjmP/5+98dSWpEUW8ltv+O1G2O/dFlbxGBvYgSolLT8E1nRIgsT0ShfFK1K9dNji7sfkbgU
+WOJCdkWqqKlYSxT3seUoVrvmq1phBaEMMOEHsdvP+ks7pUpufhXN3tY4qn2zDYO2zovTr1V9W+b
iLRJj+3o0+NV7X4tG8l6Do1OHLEpIjBiQHezZIjDbnYZPK113Wc19sr/sCA6S9LXy6LIltc0CNOr
7ASp1zptvUtiNX/HZTyeU4eB0I/Xs/eV6L/QZpWx7x3ooo2M1TDmKIavmcZXW4vUT1WTlrWvppRw
f98WSH9JyeXV5A27/Uyam2bq3CvKSdjqcEoA1T11SzeHNsi+326Xoawik06+EXIAWzlIszSaZFH6
RJZCyqc1NuKnVhOMm7LmI9DM3ongQQbU+6tAsR0Ao9pTrNWDnoRQUvuw72ZNqtmJ8+/vnZQ3kHV+
ANNbGqoZV44ZpSIJpzZ3oP3bvW8z0+BqiPjI++64CgkjpcRMjVkyRW8/0zh7yUSHPw1p98dve6bq
nA1lckJRlsUFVJL98fHSdjYQIgiVLJqAcDG2QF0A6LlmCysB5GJOHxijE79nlrNx4ADvsxvJTWKk
BVQ6CeTaFBpNRYmF0XppWGuREQytMQY2oGEI95nyUc/iNEwJnw9el52tvDG68RZxXop4TJw0tNu6
BlxQjR/zOW/fOOU6/XCbuT/gQ+5sJfrK8C54zmhHb2d3DJPe6XqMVy+7zgj4kt4VccejkUc7FRap
uidHd6BKx7HfnJCslrITaHCHq7oqYeS5XTA7bRTWeJPAzhT9OlZVfOlhhz7zwZmaredT+PjU7Dgu
yN/kHg66q3K+6e0p9f5vPF6ch4vVJKdirceL2ysRHcfK+/77psiu8cW8z8AZNl+x6Gi/wQ/Iwkgt
22szK6m/as0adK3rHpxSl1+9CUfkyC5qnbBM6RzKf/7qJYPUp5d1UjA4Y3SXZ45J+8IgkvzS85p+
EKosPYx1kRLnlagnPF7mzmHFNuAg/sfgo+1XRTzX0WKrzEMlVuzQWOfaR1ZeCwzBI64305Eo6N4X
fG1P3thXaxVxVC6WiT0Iw13gZlMduLHZvtEHozhIjHcuP9UdCUMB2kg4p9+acqeyVwvDy0J9TdT/
zSVN/tkssheRmk7lF1QC/yK7Ky+PN3R3gSSItAVxOnck2oE7b2VIb4TCAjvJv1c8ARjRnj0xJAcL
3DOF+5SaRXScSaNuF6h2MhkRHt9uSqdTFGfpN10Bz9Aiv3xgam8viX1gXVMcB6clfdCrz1a3ZdF2
dBtDBj1UMGVFfY5VRqIky2h+WKe8vtiQFQ7Crr2z+dqoXP8ro05vGQoTQbgXjto8232sBU1a1M/1
MKTP7tj/rggON13ieWQ+BYEe6v6tPTNB0iePkiKEqPeuLCfe9CG5EH7ZlwiOclB77lEcsbevPE+0
0+WTQTZ3a3LUF9UW3pSGC2hjxmmQjTHI1YpO8LCtxK9xQZe0dX+/14pQMxwggBRyZs/21tu5Giue
vqRhX3VDOLYMdVA8p3/bD9bP378OgDAlN1BqNm+nRCtZDS4xUtMQ2rz1lCFkHaSzMQRNrXT/4eah
bg8QDGjIPQZTH6J2dESXhkWbxh+suCquYMmXp2U0jlr/908u+SOwUmIyiWGyN59tyFx64quThQDS
qo9AX+u3Zi+ORvven392zaCqB5jOlHiL28OBvsQYDZJAZTDzFjGA4Wy7A7T0Wv0hltQ4Pf5SMhC/
fYVoGKOkTgpC6Rkd71trnbZWXtqAxHaqpLyItXDPgHs+WEMufCcZp6fO6ws09ProYpjzUQPn/iKA
CKMIj0qgJFluq/HJMJWDNsMMy6PIQsxvXJ6ZRVF/Nr2hR1VYdCAnvfbl8ZLvHSialDolL/DJKF9t
G+Vunjlm5XpdSAo0BnnedRfGJCsB0+R+dwQ8/TbIICRB2APfvxXYmiMvGRVvLENIkYyJzYYYOfG4
q7za120nO0CU30cUWPvFBZGKAPjrzbf0cGR2m6OvGRnieQJ2dlrRdgh0B9BQ6VafysgwrgBVnh5v
6J5dwM9yKgAkOOZz3dqtWricvQ4KxchK592oFtmHyWYWUjwpn5NS7y9VhlS9vnCUHxve+ZIgryT3
BZEtmjkbw6nKXBw2tgjjtp2u2pivV90ZBgBpbqEeTWfZXaVLYQUiJXrtWwm43piFPXRzEXbwJuhW
DFrnO12pnvNh+ZCLSXypvHIJ8tE+wr7tLZNOyf9NUuGh2nxXcx51yu9KHjaWSjxYjsZFROt8rVq1
PDhCu6YgZkAMwX9xRW4/JQMB8aJpJ3fUNeiEwR2zlDb+YIqmOriGe/sJuAgiMDBJcAZbzyMyr8iU
ughzF64kNMLu0ihjDTtY176NRqNfFt0aTlBCjua0y2yTddy6PR59SYilUkYstdUr7sapi/NoZnQB
s4VGwyf30Jjt1jBNzu8SrUSsLVKjJIiMecEJcRrEaYhFbZ6UOdNPMbOwZt/o19n2RaaIzxr9iAgN
Z0PU/jRN5rUEPS+CCl5q4zswef5tFd7fsFrM+MfiwDEKHG/2Sr+rPSGgrDKjxG9Mp2cMKRMtp2BJ
F14WvUxS7KTJPD1BZqga4sve+GssclFe5zFyp5PeD0YfDA3/JoZyNGaTEqSyP7VN/qRaedkFZRPr
31Nku9tT3yfLezQl4uwyxIPyl7VY3lNlx3nna3OaupeYVYf6kMKY6+t50AOqUUkXmtK3nDwmbp4a
JesgR3atBmSILbyqXR2XPkoniCJOHpopfodq2LsuTcx/M1RX26DPGN0A+W5sBIdW1xLfFYry/zg7
j+XIkS1Nv0pb7XEbWrT17QUQiAhqlXoDI5ksh3BId8inny+yb89UMmnJqd5UWVqQRABwP37EL8pY
FuZ2MRW54aCyU5bmmQGWBrzHRMUXry2ty0O2hvJhEhYqiIUQwaFyNX6fKuyi765tqGdAVtWpGajl
+VjqwL3o+rDI49n2pznJXGM6qzqnt67D1TcvK9+cnYt82cQnqgH7btqK+bGpC/kVyerhEShNN8WG
Cs2IaYtTXUYtM600Ux6Qrcwz/EcroKhIhiCcxd4cqC+UZa43HDNDd+BwLu5MBQM5qbKpP7roUCFO
rQtfJpM91f1u6lGqjk0kEfJ4qwfjuTeacoxz3WU2GL95O+s7Rw5xhLRBlxijad9qB2zRcdsyOSda
jk6QLk7QMAHAUBM7A3cB9qfQDgpjlHT0JytX2bW1VrrYDZ2rv5S5sZywr1UgknCZ5FVPnfJil2SB
cdHBEjhOwDufzHHOq6RvF8e5skdRYr0lJMKdXlg1484q2vozDppZm6zRNp0PSuhuhyZBezY5je/G
hplB1O22sfkoJ4GwluqzRSeZ7nkTQvY4lQGccF/obEkwQ3CJh9gfxfLZz/oqO6+52DM8GqdO8IcA
aEStTDYA8mZ9mpF3uqia3v+OvBanWBVlW5fWNSqDaYVqUpU6wdjeqsgxgliZ0WDGwtf5XtHmDuIy
88Y/bbqe33Mzms9nL6vkwTQ2+4MOaiyXjLbxFc8kM8lMsVLbs4hRlyldUaxJ0MlIoH1vFGov8mkZ
dnNdW8V+NaemRXLYruoEibN2vduKcvNTOQu/Ru6r9S8HOY9hTB/KfBSz2TBfB157Njt2xTHYVdXz
1OPRGa91bVzkziSeUHpZHzxt01Nxy2W1Eklr/1IpIAAJDN7CfTaDIgpu1wr1v44e/LRzg15D5Xe7
pU+2bHPKZrdUbZfv1xJlZN4GJXfSiAkIzDj6eEUDlIm+up1huXeZvTjYgCgNSjDWwTzLs8m2OvT7
DNXnOoat4j3WI7ZN+y7wZfsnkCGgvQNCF2bakdvfjFY5mk3iyjxzE75E1p4LhJ+ruAh0Pl+Lytqm
GFTMfBkMleEisdwCMZyNYSi/eIYLwGKxmmZmKxnBGbo6wxSPlqlUEsgsUx+mxXXWQzuIsYpnY/Ne
8PsUVyjy+bmDuLO13oqKFCjpZ2WIOOzmRZCuyrp6jCCVDTF60mN5ozHCCIe47YPcuq9CWgHJ5pfF
x260jCgO3GKqcPizJpAPKAuhZ9QZMwBJteh2lwvpOHG45mtxiJxp/Ox5IvPjoBKhfVw2gwyOMz/I
9/VaLNZ+21DX2K/o3duXKzo+9cu0WSJ7cIa8Ufdt1roPG/B0jB0iV7fXXmnbxZUO0cr8Lo3Mai4Q
OIjy68BcpP0FQTs7vAqnrrJ2dNiM+67LO0lAEK4PsFOhruv4i+0k7lqVxUGZfvUSyWC89OZq1sfe
Itzsgw4N2WMUtD1pfTHmPVJVfbsljV/6vMTCUDhb+LM+OHk2l3uv6lCgqLNgfMmtwnSuZr+u/1yK
1tug2Pi6J6g1o31V1pv82BmLzs59Add51/lFeB+MplWnzNLqYb+6Y/unPwaNDwArXz8aepxkMpIM
Fpe5LhZ/H/F9nN02RvjPuavViXPTz6YwXmRvFEdpuMjtjyGKPUguKXXhuIUnHlc9teVuaLxt27lS
dl1salXZ96ovmvyWBdhXia8dafRJbbLcrgMyMUTniwCqiVylHR38rvL7uBxcR8NbFkFwD67BMPvE
V2Od7VtdGMtuQgkWETJVDavaS26mv+qUABFrFmOl6wQdi9mJi2H0L2iXTvUxmrYg2hdmvRI2jWWk
i5bhsOemoegL/b1wNvFVO16pEtH0YZC2o+d8lIE5D5elsMMCyB8GTg9AvP1y17g+VjHIGI8O/IXQ
zsdtQa4oUhvZSZhzml5NQVcbUA3w3I4EYnz5Ev1pOTI3b6S0zOmzlRkiT0u5wcleGDd6zt5v6i3c
D8qf5Qmc6g8p0qyIZCgtAFfs59pa+y+mQODTiHOgSNXeUMaEpFfjYjd/0GVZdbEL3r58IWlE+5Tz
ma52j6Fef2AYPesPvmEOa6K6PicqIhlq7eagaUHJ51vFmeesY8SWt1pnX4Zj0APVG4YubsFjzXGw
BZ35LSrCso1PelUO6uJLF9EnhGaeEL2aORahs3TJgh8CDWj8poLEtCsigDbx5Dq1UPR6CQ0GiZ51
yvKbcfLrNc3HbM2v7KVrLwZDynJXDL28tKLKqI812t5mYs1SPE0l7xCZt7CSYOsBRCVl0du0SaQe
oxgAqLfu8rGOlnPtEuTizRbzlixyUV9WJE1upmaNQEwPwZIlY1OMZpzBYzpbhJhdRHgLTXCbbP15
nPJoxE7EF05cLnq9aSbtGRSfpi2SlZD6KZoH/Jnw1ZE3qJ4TcmvwUfnOIhRUsTe6dnFbmJrSxnKr
uo4roYtoB0Vi9HpimLbdZHDtrd5rZbbVThtzY+/XTFJMV2iIyZ3jrOuNWprBSSzaaUXc5v7iInau
5ZTQc/ZtFuM2iWsBVSb/rupSLzJpp6wCs05Xrkk8GZIQWyXamjEbIiz3sl289bILPeWeKTd37KNs
lmI5esrS3UEYmea7Ay2pV6wzhjryP/Td6vcVKdCosgiQeh+I2C29Jrrq3Vbqq67M3ZHv1kFvje1g
W90wXt3A6L+Qrvbd56Dv2uwmqyNBDDTJ42cRG141dhfTbG+0su1F66OV+fW1ALohdkFf5frMzUIl
hh3/MYqXIRe1R+e7UdNuQlKySX0DB8a4LEOyM4JD7cZisBigIwqiiniNapT8lmkM2yONmc7Yob3v
zPdYKLsfLf7adtjAZoh4MexhSGv2Qbe3zTV8bP2ty2Icudvg2CuBRwGlZKFSJ8qy6WJ2I/Uh2Ghz
pm4wB7BoGoHzQekpPdx0WhpmvPjBD7S+xosmIEDkcSk9RSQyUO2+WkifkSTkaJl21pAVz94ShCv7
pfS+2XPm9ckcROJOkZPYO1AY7tHwTdTIVhkxeKO8yTWuI1ZmY3PmqkvWX2YcnBIWaxwxoLhRTtQu
h0bxWRPmbrWrwEz/iTcKHpYds9L7wp2Xr3quy+teOrSJiwru/GXVSZf8o8+ERz9zHvtjbioBmaSF
mWpneTbtfKty8hRVMlemUTdZH70qD4ZYuyuINkjizQ1WHfBIDekOUQKBwb7tFxgOMUyrSB8owfrv
26bri2gMw+641HL+gkpgdFWuEYY64wSGnezB4jf8KVrVsaiCvaoc46Zxm5EQnDvh2Ygf6fcKR9fm
LpxH+4aF6QwUDsJ4AO8Q5KR4sjoH8pB9dGujVnFFNXGfVZkwd24xtB+4LTe/CPJGcJkiNG8WY42s
pDEsfRX5i2mT8Kotu/Dbxf2sTLJYbiVb9bFc/dbZKcdDrIPqbfuMYwY73onG1T2oATvJsz7sZRAv
Ne9nF7bZcFOu/RDE1VgKVBPaiadtctZdmLNtPjeuqDhn0WN8wpPL/m60AlHIVUfl1aJ7TrZwnMwi
lhPhJ2UruF9K2esm7SHHh0mtPU8mBRWPF69FCcfPDfUWW6KwzsLBPnWR5lAgeOZIlUSLOdmJ4+ox
SCtnsi7bgjWK7LaX1XGp5FYnNGWz5hjNrtugNYBydurZpXFOPWGIvd8O/nM+GuB8tmmoC+rpTVac
MB1nyOY0kbomExubWDTKs/aKEwCOPUOIF722C06DE0JIh8qrsie9jSW1wlg6Xgpe3/fj1gaq5FDn
Cpg+uX0qpwx/fXBUaJFvIrZx0dmKvw3qzZRoHzeNn1TbKg/bmM1L3BS1U96Pk2U+Y8roj4nog6rZ
197C/h8opUv2L0JmnAu+9VwFkRS71rNI8qvMbywKeg80RUvfckm0L225K3HUrmIL8twc50szuYls
wRnTPJposvrzDEDdaFxoOL3yH6d8HJaUY1soDmbZW7EVmb17aEvPrtJm6cspHb0A/ZOi1VFiNFO2
8oJpsxzz0m/L2BqGMUx8V+TD9ZLJ7rpGH0vHaOVE4VVGsXucZO18BpSVjXE7q1bhqBI5D2UOuplu
T7Htcnk6G5zRxsfUNAfSerukL5YsYzDe+66y83j0c7c8b3oGjDHkb/cDroxqPaqujD5DtHUuy0FY
30wlG3m5FaiPcaZufZfMjXTu7Aa/9Nuy8bvH0jVks9/Ial+WjcM4kXzFP1sINUSSdQuu5pqJU0yW
qIvjarcjz9MxijYG1Gxr1DvaIopVeJIqsAuXjKXZ/G9ds0ziXKoGG0d/Dt0pgWfnMSxzvTpA12lR
LFNMvznCfCWj67GZ14B2Du2WG+RbqzGGaqDubFFn2342l/alrpZ1SkJvicimlsyjJ2S5+dOpIuFw
I2LPe8rd6TsHgVUgeNgUSMzJkQfih0ux9/oFR3H6AduuFq0RXbg6t28AP1sPTReZeWJO63jGRDOn
agqC8q5xvXWKOxsZs9hHN9qNQ0+qj1bmFk+2M7gvetERs+msaw+LRoMsoWSjFHepfj22YNSfV+E2
qVg3IYqaRdvJjHhurS/E/rDFbHicvzmtaUie/SgY+uoqvKlP2pJAqfL6uXVnPR/cOlL9jmeKI4ov
fPs+21rbipdlc+rYaNF9PziSXCDmGQ+PnVk2Y1xO/rjEwDLaD0HY6ksPwkAbN6yEm6Et5ecCKbaX
IveyI5msMaNQW5fkHso/q+at/zJPEEXiro9oEjROX9MvxwmVyW2gjZqEsbLOdSGL4uDUtqC3NtDi
jjF3XJDRigRhrpyHuTjzcS/vEuZC4GhabVIJmHVrX+s6WDH8ycdp4MZd68jDaAT2PY7bpfyN6QE3
O0ZwZe301U6sc8uqj/JhIQ3Q3RMNl8AkFxHLfUny3mArhDpRXM6++d1jtC3ivCtlCGNJqqcaRpgf
d8NAzboMS3g9DEOLlmxdWg+OYVrfIpnPVrLowX7WMmrvShb8lni9PZ2Hq+iCxNBkIGf+iCIxvUmv
PcejLgoTo9TuPl+pazF9NYM5rqxw8dOgy2aDBG2uV4JTV3xBwUd+7iOr+qJKk9aDMlfh7XXWzU9q
ytv7qGzpX6rIV/bO6zz/a5YvkodGs2ljsOyYT4VbOZczMLg5MXMDm6wtmMT3cG7JB0dqJ+KA7Zlf
fSfvaGmJSZA6zb269JFvMyjUq+0SF+YtT6ZoA5dlR63/wVKle2ZXU/Wl8RDlSnPl+S+kWyu70ej9
BxWgTLjLzbX6TAu3fLKkt46wwdrp0YLlatNW2MiBfPzocwgZIygvnMzbp9UCoR1rHS2fAHDWOkGb
xWeV4iNkp6JrLbKnrKZ269QyHeoML11U+zz32AeFMGNZtSs9kXA08l2VDaeIjZfuTS+tRdAr88Ln
Je/VywQzTMVNGOL74mia5UmAUtE9JNZAJqvq+2dTEXVTlpX3shKWPwETbz8VnrLpPhQeGURmtARQ
KftuSIKiMuZ0cyzco9qg5FtXgzJDmhBM69ATjCZjt0R+fzoKw+6sm2ZCwTw6xU1kCLQs/UDPu2pC
OTKZ3IJDaKYgerE0SRSszsY7q8ca31/KHPeTLgHuXHsVhWHCga0DtoeuUVDXuVwQb0Wh8swsisW+
bdyANbRNGE4m+Tx7N4w90aJyxrwIjwPdXqq71nfzc4cmo0x1XsrzzlmmaV+bho5iqza9JRn9qbOS
EF8MJheL60+xrfzgEfDFwGtZs9GmZdMgg2fRYj5EpTU7iWCugZBOlVcXEoM048opqfJ3kxMZXRxq
h75NJDwXtEPlWGTlU9jSE1dl/zBPZlXsxtZddKzraMxv6N2Lb9pGrRsGTaVvde1ZQOm2xr+pm06K
M8kpf9+2+QRbISf5T6G2t2OsYLEp2OwL6Wpjte6QYB9gHbQaS5n261Q/DDqgVB2XgGQ+I+sYQOr4
0VWLAjZ6olrP1xD66BNF8I232B59zjVPekFP8uxsVVyrue9ii27jg93MRn6MVFl+JR+iDjSyLkBQ
PKIpA8OzVgQkZtJ3onHar0XoZh/HdZn9UxcZYXjNXCJM5pKKJtmU8s6DpuqmpBY9Q7EIxew2XkjQ
6sNSe+Fy1tKp+4pPknsnjKAqkp7TPooFe1/uzNmyRvyks/FKOEuA+hXNFytGc4QOWxN6xteF8uIm
3zz9oZ/W6ratOpKrJmzDD2wrXlIXZtVFO2dU9zCkQvvejAyjOMML1wGfq7vmVFf4Ez9jTBdKMG9Z
LYlUg9IuNaFLEVFOZHGrR1W5y8IJxB4uwV2ZMCfyDq6YbEyemsptOSL99o7o0dy2jVxKTgUIVLsh
86zU8frGoY81WVekbxNbCUKVF14OHT3Sy4GaDU1AJL2O3rxMd95srd/GZtTFeaQVYVCMyj6q2s+D
ZD5ZnyRt5oUvRu9ZN4JQwxbuhK5SGSzRR4R2LPqwRRN8XbMekOEc6ZAFlo3BQ6WGpsSFwoeh19RD
F8RFhF5NHFZdkB+K2R6tvRnSD+B06wWAy0bWGf08T1SxMwSjOqWx4UG2tO92S9lbH0bXlR89MbrX
2NGuOGsNJp3fVizrAVyCyxzKacoONVAjQlkryvMvgx4zdQQPK3DFieTzWkCKiPstoCCCS2DW+3DI
pJn6TeTdNHpkc+RLyRDHF+5CY5Nc09xNft7dBYzF/nTtfipRICYRIrLTZ41DUQNMkJvwnqSryyeM
7HqBRUE5HgUejtVl24xUmjZHAKWLHyzntN5Q2h5EoIq7xjkR3LxmaN8Bmf4KoIiAKp5oUSS9jMFf
AaQysx96JL0ZR48uqVeUm/vOVBbmkrn3oRRq+fj7KfQbGEku6GLgEJ5kNtEe+3loqqRGdAAbDow0
m/XaydSSVIrQKRSuWplV0U6jqDirpZp3uTFF+7Eu3xNXfkPcji8BNvIEWD8Jr70Cp7DYNfz+vAbd
nQ0XG2vkYYx09b3YukCn6KqTSeYClex42nLOH/hevdh5CPCdo6hCh/b3D+VXrAwDVgBV+JjREYSf
+/Mz0bbV1nmP1yf86uaSEr790Dt18Q7o9tcxLmMhYPPhiUOCrvTrJ7+6irnIVqemQEqOqeVMAPC9
C9Fs+eHv3hDIH1j+LuAcsuDXqypnONpLETVpJKcoHvNuvmDKYb4zf38DEHNipaJPABgH68XT2v4L
+K2t9eaES80NqYEYUAfypd364YOX+TBRN3ztBqNfHn5/a289RQYcngXI9+RFcPr8LxelHz2Dmwrr
dMv7OWnDxTm6UZvtVd427yAK39wrwO1ORHSQG7+QEAwM0TYQ9E3q5uJTNwLldaZJJUzymkuMOLKj
jWDiHtFL9al1tiGR0m7fUxT9dW2yKP/yHV6tTWEbwpl1xP0uiAeRTsnmMjek/fcBDicvdtSaARog
ovIqDpkBlsgrvZCUa9GWUGb5RJ8Y09ltcp8YxpAOlNWUfwVT856E8lshkAd8UvDD+Bkh2p/fKKTI
jXhUNmkj3fGyCHowlGs+gCpAzU8bDJB/v4LevB4yPD64aeRV7BPW4y8rqOjg5htyQIXWlGtKp35O
PKPy95PHMG48yfL+/npvcFJ5hWjSnLxRA0Lv6RX/5YIwNIW5erJJs1p2+Vm1cqWktb3scp398npY
HH2vFOO5Bm8bfJtnpsZOZWx+bLtTmIq29s7rsbI///57vbmyUDdD1hMxcv+1DN7YeE6RoTOZYrBc
fTNGKOUGUs/x76/y5tPGZBv0NsAZavKfbz4fF00FaIMq2+gBFJHR3lTWzGSaKu9qIKt4J5a/EZRw
eiHQIvJEg/g1KD73+96bKAlSTFGjM3sc9Z6xpkfXDMyXmWnvbguGdvq7d3nyPUDdD70edJTt11Kl
W19ZLllrk6qmy14Cr6w+QYparztr2c5WF0LuO7f5a2z6cUU41bghAQx8zRrNa8QAijVv08DTJUK8
nvvBlRGts3ALkgKMd9JIlve6atp2VgCEogYP8/t3+wsq6vQdUEz1Qc+Ci3wNudbD5JblarCwzcBH
ymoLzyv3xHSb6Lc3Utj70OzCpOzl+Hcl5bgyDA0eOToPfIFXq4oxmqOzUqFNjuv2cdS9SAGiqLhb
Z7yhJvc9ifBfVvHpehC2sKUnTv2SNXGCrmLd6hbvG7t8DHO/k7uAMuppQ2+1T+xteM9V45d1zBVP
1OOTRQp4rtciC0sdMQQE5Q2NZcKPLvDVzZQDTimw4bkA2hBcg58I3gkJvxyup4sCgw/QZQJn+9qP
uxinJkQMrk3HLmziKNrgRjK5BCco30tR3rq/0/HNVU54hV9F1w3bZUrSpEVgyj72jLqvj8iGWWHs
bKY+UDhU3xoe7uH3a/bHxvgJTcc9IikMhJ6NimzQq6XTTgBJgAN1qQFl7F5TxtITi3AEl+XsIJKG
Xu0nen1l2nci/AweuWHaNGXiMgeLxUgCYFeag+d4yHMrC2NpM/D8X0QTqFKnHJExxC/kX3JPZ8r9
rE3Drm2OBs20FNxxdwgjej/5tk43v38mb61u+qlg7UnnTsfwzzFaRL2uXar8tJv7NfFWme8XI3cv
0Kyr0L4q3+PF/li8r98Bp+GJ8Aahgf/9fMHOr5mE1rpLs9ml7Wxm2y3JhVguMgysboLV33Q6rLnz
VRt2cF2aTX3r29OQxfWwuXedAvT+9x85SpuEb06qCOGa03L9yxk96a6fVJN1KS64dRqptjvSd8lT
hLmsfQDa4Z34/cZOs5DfwKQCQyBYTa/yLboVTiPMmUdeOsVxHPSTt/oiDVHM2f/+5f5yzJPOwYun
zELYDSrAqyttbpa7wmZaUpIsq9g3C+cFpbz3BA5/PQtO6wcVLl7pCd78qroRM74teH/1adV05h6E
D+LSjmOch5tEctEDn9FngXNGxfCeOtWv1eSJJgI4l0gCPQzZz5/fHQ7oURvMTp86TCIpnyswGUGQ
7zR6VlPaja5/ptt5TO2cPMfVUXeT96P6QoX0nunur28Vc0QHQLvlWeyk1xrb1UwZaYLHQCAgzI7G
Mi9/RjB2bmft9eM7K/bNa5FXUsTT8Efh8ee7ZuYYgn/mWmFv6lguDqK7VrnFy7pW6e+X0FuXglQZ
YSZuAUF+ra/WjF7XbqHXp+aq3B1LTJ7ZWf2xsvrynej862I97UKol2gJI1j5OhIxKnHAuUa8yqXa
VExXGEhorkQn3nl6v1BJWDNoyls8PtzAOA9+fnqwxfrZHUucpIb1k9L+BwP2w26bSpV6Pv7Tm0P7
KThhD3qjr97Zkm89T26R1sdJg4cD9+eLq9Z01nzjLmdDRvuBCc0ZYKTiWA1b986lfj1mf7gC4lzO
/ieXeHWfsA6sDnTMkAalp/eyM/3blcwpNYOsA1dDjeQxaouGd3odb+7JgLnZ/1z3FQ3A9vvcrLBY
BUFGTJj7SZzVdWjt7aZT+wY3yh1Ch8NZXUYRJ4weHjZ3CB8bPKvfi+xvPGwKPTpE5IQ0Q14zaDZX
IDhcNQMWIKOfgEg3z4Maam4/RO9R5d5YvSxZli+6zT6v9tXDrjFHyKnPh3RlqLqj26QvWtrb3/72
bjypL5yIo1yIvsvPqwcNUovzsR9SPLuaQzeteYpznR0vjbW8c0r9mhhALqaioXqDQUaI/flSLcp5
IuxtdkkvhzSUeHQK5TQvC5sqDhcUct7Zlm9eEAtok3uwIRy/OobzcLHAgwQDUybkHGfY1DtZed9B
E8A+8Cr5zu54a20QPFEVQz4GWPOrsxE35hwPmFahkSCcpGg8M0bW0ExWHuo7O+KtteFh4wrTkNMB
DeCfHyVw6WCREW4ZA0/7zppxANtFfgmp6/er463rkFVTN6Da4qMl9vN18Ifr8qoSSPDqMEyjTF9D
BHnPN+2t5/bDJZNtFUAwfHWRkYLWENk8pHMeIRfLsGAvgnHbeQ37/Pf380YAw8rr5FlBasGNvQok
yvL0NCwdbnCuc7L9RWovKxQYl6lYrtCe95OxmP62NCTLHl4R/cVTBzZ47VyG1VbeTeWsUqumco+G
eThCU7ntVmW9c+C98SSJA2Z4slImf3otF2DBKmzmqFFpWGL7MVdY3JXQhpM5ZOj2+yf5xsrgMaIM
FJy0CSAU/rwy1InyTf6kUomZyy1TqCB2tTe9s87f2MEcaxaJCV3TyHvt7ek3iH4tm8s6l9Walnmb
Hxtmb3gtMPajlfy/SIMghNIORlWWYPiagWpnyrHkOuq0zWF8j1jExn1DGljW+fLfTYd/f17+Q7y0
t/9doKj/+k/+/dx2K/PwXL/6539dFc9Dq9o/9X+efu3//tjPv/RfN91L86CHlxd99di9/smffpG/
/6/r7x7140//SBtd6PVufBnW+xdF4/HHRfimp5/8//3w315+/JUPa/fyzz+e27HRp7/GgKH5418f
nX3/5x+nZfHDce3f/3qNf/3A9WPN715w11P75i+9PCr9zz9s6x/IFlKzEko5mHj7f/zb/PLjE/Mf
9IaYqwBc+iGfzR5v2kHn//zDdf6Bq9PpXKZbRxg+EetUO/74yPoH+Tk7n/ZkgBMKO/9/vtxPr+r/
vbp/a8b6ti0arf75B82hV1sNITJ0ZaE3UVJzmkFZ/nn9yzKDD+ADBrEZut17ZYe5yKjEWT+UWZxt
DIVbiSIi40yxtuZ+spX8FHjdd9HKb9PqnNujfqQUjVJvrSG2rJ2GwwYdr/V8I16AYt0t09LHYxRN
O2mrR1Es855pYtxa67pDpg7oTz/fiFIjXNNkn+ZgYldgrtvg9GJYlIF5uBrJ3NsJngURYGHrxh6X
29pkkjJNAPUcw7oKh8J+GObzNrTOF3Br54ORf1wKDVGq62OjmMfrxl63+IS122U4IdD98yo+GMbY
z7MnK5qPNEmvm8W7XILqC/LN5+5Uiwvh9s5O1+OZ1dUinaLqMoPSCDCiu7dNu4YXiz9lMC7yOG/y
elO9fZYZ8iII2stwLS44JtyrovBQeXMfwGCFsQlmFBIWAjN9Vd6UxirTCTFT+G/qFlKAce6G4C6G
lYBnMDKnIAZXQZ+4UoegDazE7hWoMuDni+1/AiQebyBrB0eB2gq6pIzAXsABexCC0hIcQeS2DPHX
tB+7Y9Ev6bANZ8WyJE3nnEEIupxMJw2L8XLugEn3YZzVSiRg8BNWwgcJvxIAcPDxJMWdFJnzaQ2i
Fj0yUJe2bx1gAHy0F3vvrZlx1LStrlZG3GlpGmRhQ5FmDl9mFs8V4Ks82A7dinZ31eT2GTpm4a5U
21mTZw/1YDFh97bYrTZGrrAUG+WMsecORMoyDeqgBlsvdzKsoBeCQWr6Y+/5VwVM96IqD03Qtzvh
gh2BBHnR9eICvyAHjJUTxQZpbszb+GJZoLGqRmMjCxFxsPy9rYKXIsxUDPcp3SYggy09pngsgkNW
js+Ta12WUSViSzGrr+wAiG91cPuQn7PgoAG3g/aQH0tm6gmly6M0128RinRr2Kv9OjaXm6w/Gaq6
RYgdaUt/V6kJnIUbZ65E1RA3PBt4rq11qkrrAEpii4uSImt2w6deAvgAoATvwzYSLDqapJwBdJZj
ez4H5jGz9D2c4jPT8S+ddjkD+T4D2bAMkMUm+CjXKfesn09ZE1ybm+xBDvv3VthwI3N7aSCkzzy5
P1YLLMUM68F1A2dZ2A19rhGiufaSrWQ60bnioWtQQuzoqK/Z5xlECY9CP/UIQXdb/gyB8xOImf7c
ES60Dfd5C4LHQekLYefPganyxFi8D/YQyOfRLx5w/DhbAuvSgW7AKDmu1v5oizFI1rVH7as4lL51
MzTdIaiWu8jwNPSt6BLr6495X96J3k6L1nnobXHXWcZ90bBaEP+1+xUPVb/5AMTVirPK2ofy/7D3
HstxM2uX9b30HF/AJcwUQHlL0UoTBEWK8B4Jk1ffq84X0b+J6EHPe/jGOZLIKiDzMXuvTQq7rnLc
bf671WD8Ta2rPcSfCvk+8uTuqYcI0sbjhWysvcobO9Bzn4WXvjfyaQqQU+zRZX5DFT7k3rdZJsh1
huZ5NrTjEBdo1BI7iVDpTluv5pAoIMSK0Rn35dzXoVPZX57bw+Fl47JtlzdLT064+CNSJPmAcbsG
Zm2+8B8Ed6K/XgcZzsr8zSNKMnVhXivQJZuclQ3C4eKMz/ZoOHIbW2Z563KjPji9QIAtXzo1vJpz
dZuwpYX9MuyKxujw0xBWEDOS2c2+9RBzpK+eNkdOhlqo8N+z3Io8s8GE5CFJn7J9dZrxBTtvfv2a
eq8VDUy4Ws22JQgl0mbracrAYCZquugx0tbFfCv6foe6KRq89atZ8QbbCUOJtbO32eDn+2FczI1R
OuGYaIFYsqueL3iiEeyHqK5PyB8uVVMHjcxEaPHqor1UEcKMVyTRd1fwskmF+D82EQeu8ci+b7AO
QsrfmSt+2WS/12a1h3ZzN235LsUgCaUTCP6T3mcSyrFW2dd0tfKwVdP30FjtDnEt/vAmf5LL9AdS
pbObB+w+fe+99nP95Ldzz7+EsNMR1eecZlZgV/1T0+nbSiFaI6F8CiC9v8+S/xpstLB63WT7UfP/
zqIukZFZR0yid46CJeCzfncwTz5PS/o22PVfVLdnv+6+Vtu8J1X5wXF+6GP9gAhBBcySg9yQb3ov
96Yc9DCW/cFtsEtNGR93TuZx2a4STH+MqM6pCZKypibU1+XodNlfzUHA6aQTScUYT1qcN6vpfZXT
UuOCk+nG76232qncKHXKcRPn7W2ZbW6msg+NxP+ZH5v61aweAY5Ix5Y6Sza560znpkv+LLP+4SEL
VHa16/+j0e7MIkh890st0wlC7y2jeA8AjbbbdiKK2udkQPBWv9dG3m2dBKeTtb6hJ/xHcBS2pBkD
z2r8GleU873j7skYfJrd4mI34x2Z/GejuFSV4cJ+mK62IUJU+jKC0XfyvBmtUuHum9nAk5jRg7Dp
24+ug0GsHcM5M9ogt8xvNzfvfJ2vHFz9uSjaPV4RpKux14ZtK38RJIeAS9MVrztHxuqglZDLvyUx
nhn/NOGIrI1J6JWrAydgO2JaivVND9m/Ggf0WWazzbT1qXxYvObB67Z2U9xZbR+r1nvKGmxyUkkD
93tZBsruspAYrL/D4pXB5Gs3yy6+BtM7pj5657VW+YWKpuCwwU0P0Op9tkUeknqEE39eqdx7RNRZ
8ytrqw8DrBeXO8L/CVGa5hftRuEB9IzpWj3KrlGezbJ8LZvhRyNEB8FJGRCb+FM1y0brvRNpqOpQ
tRXv1qzvbHuaIgsQItpfaVyy9reDQlAi8s2cLlqL6TAK/VqMwCzHuYt8IAmBayiOh4ehYcVTiXkv
9ceDSKwiNAr1J3M81LtoX10ibgIp9Nvq5ju/Vb+hz+1Hx8j5q5slgEvGV1J8sqtIT9a6nNKcOwKN
7C/LbFUw5tXOaj2T5x6hVVtb52wA+W9rLVYmKXEPNtW0q/+TOlaJT8tSrFWz+UKahr6ZHDHh7Rl2
FSCK0J6wlHUqfxVedQDE8NVNxLCCFLwQImOERjWPYY8hwbHqeWuMqR3lonjRMv2MBCHfcZDJTTxh
W0sWpslJ02RhqvdT1ALsYzgJPwSBOIetsM+gFmWwYsa1wYWtLGRCsK3vM5O1rUJ/u7OwhUdIwvMA
sFmyTUXJuZjMJtY9PLkQu/m9vXCom2vtmp9Gi20ft3m7Hdbxyjl3AoN05iRfORKzi+vVn27J18XK
Uw9mb9DCbKXeGvNI6gnk4nHUtlVBUGaRLwJhbXlzVsvelMJ7Hc31F1L037NaL2incafnny7o/KB3
R34aUUxsA7D1iXGwQIVn2Gq7llIgLjGR1FCTjMT911rSYR+oZUhf1tvMjWsTvCPt7kJqhA44Yr5p
ppVHc2c9jQsHs1Hr17knzwvT7slbRncjNe25mpfduoynyrSOCdJwoBnWd8ug6OQu8zNO99fB9ja9
5v3MyvZDZxEiLNvtiKiJPXMRKVE1WwCcvFqau4E/bAf4Fdhx1MWDuueWEQZKDp11/r0CJJA2cI/U
n89rr8eYLjjxx3aKMmxjh7yMf83rhDJYMuj2+/yzWOTZMIYRqAh8DgUgnLEIBrY8RzKeDmqLL35f
6Db3dyefePpSPBDmN1aWV4wOhxy1O/aDTTvB9bBX9YLIEbRICV+Gof2mWK3TYK4fmksEjGYVjzCf
9cWM+/OSWy9V7Ny8Qv0aanniGa74WucXlItdmBvi7+BPl1FHzI9P4mjl5X4V8wnL5iFxbDOYRgTl
mosCF5tZZDfyPuGRw/Ok/TOb7lLVFMOqLdcAv+wtESjWcY2e5ropWNbzQK4DKmKpAL6XAh17Ee+F
5t/N1j+MQ/ITW6ncseeA02W95eAZghir1LGr5vfCA0dSJtUfCeNGQBDW4DOddW+sdtVYyGOROlfb
R3zNp0fWnIKtnV/aTuwpuzbQXz8a8pMPuJfkQS+rcc+4ZtpiSJb7rvWdJNBTcUgFxzXwWblnsEE1
zrF6xPqob0bcDkerr49KLK9xZ59Wi1jrLvM/J0nhiriTApfsWpBqx1ZiQcHOp20zqZWUKfoaiKyc
0NvyqA6jf2RlVGzRdWToqdePoWxNWmNxx88aSKjMG0xLdKHF8G6N1dlssjevq09Z7OHIa4B7tE7x
abW8jXbjeiG28O3S+zN/qqcMnFDOWnW/zTWnjbQcQkrXl3d2O0OYpXEdGnOXPfUpjgkzVSdbonAS
VhJOHUfiYmm7B+Nkp0N6D3HGJmTC61crre5pKj5HgfU1c/PrqBHI1PXNVsNR3Dz+xVk8uSi6C+Vd
barYIB/5S2weC43dldd8QDbOaPyw4lSplWNc9Wuq5/WPM1lhVWWvvK5fpufe0uzRX/QE0Hhr/+23
GYQTlT479Rcpqe+O1Vfb3qq2rCwaOthOBesC4wPOf7UtCmX8SQ0gLB4+kw3BAJgTsCOHKy7Ts+kb
n0aKlyI2+FMA5nXmLunzqJKUMzpVAUyzyClKPXJWjQbC37DTMwB4ZLALzvjgoaQ8VRSCY2mcRG2I
YMjqF3ylIW1IFjgYLq3EDQy0+UM2fXvNRuFkjoErxNYhtsd7C0aCxXtgkASzT6fil2Pd/BrXVcf8
Bv9yT+jkcGjb9Wg33dHBThZonthm8aCiIXVOvo4LyjD7jxrrOce04FCUzooh2cy40e2nUf9Y5i4+
mK29rWlyFWJiB9F6YHvd+/JQvsWdeuvQC+XWeok5veN5vTaD1W/ZD9/MSgAxdHe4EQ5LMz/VRSxC
c8yuqmlO2aBf2L9eRkqw1Klfh6Z/qVrx7BfNmzEb+yFNx0AYw14qeN7p+sIYwQ5af7i7bWZQmZhU
QSZcgdL8HTejEcgB1WZbyY88v1ZD99pXQo9ACBV701m/0Rocu4HWlBSQfTw/2vgUH3srZYDtyghj
5ZihaJewxMRFY1wfJz+fAzVgB0x4jwOLTNsRzY4Wf1nm+8yBOKnuKWO5sCOj9eNUPXwYbXWZJuMI
TIPmesK0gJv4ILz4WPPv9ESAhjAD/g1ud251rJJ6tdNaumlddGdXViFW84Ay80NVn528i/YTxiE2
rQInqzZtx5aaRM+JZh8yLlIjPlTjdeily56j+bVIHB94SKtILOnzarnaSZ8lRkWxFttumqj1Xf26
uvYLRuhXazDrAPMgFUAPT6lQj5JyU1rNtwAyELi1uvYZJllTzjvZt3t0Tdd28EPAdXunH16ytOm3
9fopcvHpdq57KJafvFwOWO52Va3fulaqq1BuIBvt2+AnerdJf2OF+lF3qkHkVXwTEgxBZVqn64r7
IICzFppOOuOZFx4J3bm5KTEo8o3HiDaKCk8c9GbcLYHGzimcG6ntyBuNrAWaS9Pwovjw5X/6dE74
yCh0bBN0oAma+DIJTzuKwc1PcDqMzWIwBgBSV0R2rEHYleL5P8P5/ztb/h+POez/fqwcqn9fafb5
/54rP/7Af4+UDY8RML45wnDsB33tQXj775GyYf6X/hBHgSK20SUAfP1fI2Vh/JfOstd75M3ASmOw
/P+MlL3/YuXPup/9IgZTjA7/JyNllMn/v5EyPxFKFxRa7PP4x/hr/78j5TUpPJ4sn4lh33jPTZ3D
q1D+HoLRa15rw6FbfezA+SPEMINIxXv3adFA3bNKp5LTfBgx3l+Kq6esyzbJUoVFC7pgahvsdKN9
UY2or8L2TwDH8GotuKwcxlyuZEkuhuagMG/Y0OdYyi4n6Lf7NuVGUP4mF/kjnO2CZfECtitgDXMh
9+UPuqsvTE97e+x/Bs2/uIN11Fv3VwqDR3Jklm+p/69ZTpP/Nip9L+JjMh/rPDsb3mvRWVesmQgi
7JIamRp9pe2p6dLFl9/+5acLp+QC3ocTnaydKqvu2BsjyCfstlD+dm/lVB/WYtl4kqCz5DRgTEYj
G+bqWZUXE/H1CB0DJeBXXuivylGH2VdXz2+DBWmg5r+grglQON3y/rdC0duWOnrPDjQHHp/0mEDE
XWGKONnOdTA7R6t8S6p2x2fJfCCgHVqsqzkeO12Fo1fjMBX/IEpTqAKOq3wAb/Z91eLI0IaXPvlk
s8olGSblc9ykYWnm5G0sQJPMqHbi+5yqjUhJ8O71S2ozWNMTG66LLS6uKnaa6L/iJTkOyPiCaRER
LrgzEJ1buvboc9L9lGV/i367FJ9NW1hBoTP2pZGuaTVMc5cl7dNaG8B6tBAABG6lNkzmajwge2M2
yD+bsq0urKM13XvzLUdXLcUatvO9HI/AMIIac+MK8go4i58eUtmcp8Iww0LD2Rf3v5IyC13jjnR2
k7rkP/X9PXGm595jMNyJdceGXwRtzn9pa/V7aZgCuc76lDTeyQKYGUAExEqntvqo/HDR7S3BJL8G
wYesiuIDSscYmqIJiQj7MfR/tsEo3Gymy5q/wVzaJdh3Bubc/fTeotE/jG0R0pBGzCnmoFvN1yFe
ggl81awzjMDqvqqDD5VGjBSfNGDhNDQ0ehfLkT+5u1wHv4zqXkTe2OxiSCyi+F21fTTJmbFddcrY
59j1aU2f+26mNx0jcGHM2F/7xN8nbH5KyfWnT/chB9PUeOdhlCFJ2RtnyMI6/U4NtbWN8n005TPV
ysGkgp6UFyGsvvpUGGoNQD49DawkjLY8lLa2n635wgbpyy/F73Q1vvL+w1f7QWujmIubVQLw+ze3
d49THXkVTnPhPsMWrwLM21ywPIbOtPeK+Cmeqp80EXwrIysgezYMnnJJlyauUk3jJ7SoL79vjul/
voxxW9O3B9mEjxKRMMOy7uit+e9Ui999j5dEE9bP4Ov/sANMQeZN/qY0OCbibJOq/GTSJMg+ifKk
uvsq3eiL97RIrYMmodpQFXq9Nebl2c2T3z6+3Ah7lnvTiLGHnOUd0sZmmJqw6KJIpRNIyxvVawMN
qH9deY/6hbNBL/f6jL2+/o3DIRPiA0zXvoOhxiHynI1fRsziaqxU5NTo2Nr0r+F11xTtuglgIwQv
xRy9dJsw0zSOoNhWt1KK5Rfn6BwhcT+zPIBZZzjfs+5hai5V4Jons3S75ybVzkQD2gcOdHvXra+y
LkJlm9MdQ+NHbFTYQBv7uSATwFVZtrFHBqFeSTKiHg/PK9bZyllNKu+aMqXYKZ05orN4Rw94HvO/
Vu3jHs8BFEhnq1JeTRfo4WYusj+FOZwaz99IKEDehNFcK85eY68votLf+3K9F3l+yl1xNYDNx/YJ
5IiK2in7N6baLzXHNp4J519P8ma4FLkXsaLBgrua9mYuvRyTYrVElVjuk8T1ao0M5PjivSJchYk7
mP4xmPrHjLJzInflbbK1+BzPqr9mXbcAJ2Gg3drl2RVxt4/HdfY4U+vxOnZ2dskwngeFL9mbWawF
wI8eTK9hJtxar26bEFYb687BwzH0rPXgT91+STm/9Uu8xvHHKOth6zhL9taP7czqDHMmD0i+geSV
nd0qW9g5+iJKBrvZO+WAY8Fru02ZaF1QccBG3erE3IrMLwlvu7i9v+1Uz5eneZEG9TyxwCAb5hdB
jzIw8n5loaUXz4kXd5te9hhn0rY5GEwBArP5bscE8Km2tzqNxAtQbOxXznRESWT2rdz0nFj33gXl
CX7Hqa89wJitlY7T31TDVaEABBmH1WXLQD3C8FOY9dWdPRXNaurgDim5WRERiqU9LDniqHqVfbgk
P2AUYauZf+xa16PUMzG6W0Q5tiP2YC/iQ6YVtbv40UAWhxFi0saRqorStfg9LphBxfxYM/vpO9xJ
AArWOVmYHNir+5wVa32x3bz4GvUaHqs258eYzhcjngA2mMMlYE7J6dT5zCmz0kBS3zhbPnfKAsf8
C8O0A8HBelA5JI5qbGWFrU0bxvyYe1tt3Ii2Gsm1fPxtloQTBv3mVtfmJ4KLZSdaan4arn3VeS/Q
Im9C9+bQamhLpE6h4L6ZBOHsVEIDwxBZwa9c/7KjlpwSS3byxByHOnuVfUXdtRv4qkOtu6zLjpF1
n6kfaGFG5Gu9HpZO/67q+ntykqdCdPom9Rjjp2Z5Mdb81cqGw5Csl7QynpTmbi2r3o9CsomrIsPm
RonVF3vuP01Hlaa1u56PPcvKHWlAO1jlQbZsY/u8LE5kNI+aSRyzQez8og/T7LGwmKMGs/M8pEdV
eXC+erkrWW53a3dhjHj0l+qW+DIs51s3iH1da/gy2l1sORttwr8aU7gNtrHRCl4N22ivfPZUEM+a
nfvHtsSODYpmOqlJJUnopzz/qT4Zt1LTZAhujk1pxXIxLKre10Ol2/HB1Q1vVySEbvb1tERj2miM
VWe7hgHXKb2K1OyTD6BQlAbWMIk97MA6hEKT5WzkDP/YtWSWUyQ7fwuNAjLV4+YEVawI0WHqu4Zl
5xOOFG7G1GzK7TBVRFKqWN85CWJVs8IEP00jOLLBNMLh4fKs/Q4ybmprv4zUh9U7g9GXaWGcJxgq
f1ZQOoAL8OqkmqJKGjIVP3fxY/FjrRUyQp0ERrYyy3QjzbAAKyv0PX1h997bpODZswW1Rp+yKcRp
VO9bvV1fcrUal94X8jggYfqpjLQhxGsenxhPfAqmfFRzXT5evZFp0JI01DNVp2tXREHFVnp19gJF
Vj9Y/OrBlOruE5IUN8qnRBxKwwXP5XfdBuc/NIWYTY9upRbcjkWEszFXRxQY3B5uZ61bzg/L2lut
tV9KJ6H/zz7MYVhs5uy6eDdKhiKKlVA0AH26+87CQtSvHit/TPuAW6AQvDqTJA1HqxVfKjjipI8p
U1YaVKMatFNdzMyPct96h1cef1TWUB4ta55r5lWKUrFd3U81URhrnZE8DqdB7ma3kpeFVLyP3i+9
w0IvzR52rmhw67KdvlXZ2vtl0ojBTMc/whl1DkRLY2Ag7YvZeL8yX+zE0mAmS2DzOt62602Gs9qR
1CCoetlS7fgkNUZN2iVmmO/1y5tdsM9f56u54GEM02lZTpTvQ9RNtQoxialAFvEfy563peHogYWF
NtONs59yA4JNPuiyefHm6tUq1TZnQNXaaGkwYnOvHsFhbXT4gxFkmhJyVv5bk4YROJqxXTIXpobe
qM2cD3dTAq/oJLxqwaDP57yEkRdfsOVeWPIe/OGTZ7Bh84zxgmHrW1OwqKni29BpJgWgPhwgbKTH
3Ct8lv9kW49EC0KosN/VrJuEQ5t8+G4fFqb311+AhEgB1swBpnzMV7t9Mc0O3CHytxdVZpLBjevD
zKLzY19ibpvc6KM2719VqfxfRVHAF04UWMjSOVYuideZi7gxLptb10tUBwUPvgcxMHiItTdLqx0T
194yo/61Gn+ax06ZhaCY+h26hpAbZePCzwYRxieTLzqy7jaQ2rJbWL7PBZ/eZMqtaNA1dMz7EwgX
NhKYq29M33IA/eBRYUPT0vttmfGoG4JRH29V1vMb8gvTA8zFSVdyipapATHqFjJigMSN0WrVqR6T
I1Fa10Qb5LHW5b2FF8SYVgCG8K0xyIZ012p9BHmRfXruMOuMa0LWyqmqaFR6t95yO7iXYhLUV+YD
epFZ1rvecyQweHTKwCgGZ2tDa7ky5mYxM5TdLbWyaWMYJA9VceKdaOV4CeADVltwQvm20Ut77wkr
PWpZWb8umuZvCAVI76DOWECmlvtuAb5iBvxY9AOGfgi5Fv8d2Im6O5MzvebOWj67QprgySfoxH08
EvRe+uLdFGN5SacuZyen+c91yfq1a0p2E8DbHNqZuTsYela9z0gNX0BUV5+QSsa/E/XFcVRSAySb
GsNWdsb46k+uvEkyv45a6pV/YJyDsgQuNe3sup8Y3PuVf/VnZ/wYhRk/F32e/DIks/hgGmLqXDPO
qhdprdYfBeqmiAgvY2mxmF2MDL1d9jIv4tA0a/dF9B22TFZH10K0+kkZMPNGlwfTcSvjOTY7DT1v
r10g9K0HMKHdNS4yYYa203LU56U16pjCO+fMoa9Oyrbp2jCi1O9jwT1piHUNJ723n31fpB+kJ/d9
ZKXr8C59doNbmzTVNwYIywGqO9TZqmg2JFgd1Ah8ZUmyfgz8sTd/LQZ56PSxROMi1Sn4aCYuZo9p
IhDa9K0E4rbpnDq5++aU/kh78oHZIYwqgrhRDDVjN413SnRTaMYmxGMJQDVwtXY9waHlTvAL7whZ
KQ6WBt95N1ibfMZXz1Ob+cvBWPLQGlRg6caAfomhhD06L5XW37lnhwDqFwN8wZ5L2s96ldLCIFYv
8VLvjUWrCKZCqmDVyvj2q8kJrD6OADWi4VtALSPQHq8gAQ9ZXE2bmgYdQp4RJLHmbQq/+Ghis9zB
ctzOvr1B10W7XWRPuRgemPeZsqv4XeP2pTU3P/qqurYC3pLU9OTFs/uSsTDw+qlG7Eci5By2tZpO
5Uxbmf6woeV+EMEk9XeZxgfCiDezjRjCHBAC9aY6enocs1mwjkvNbhTGO3+unM+NWW4nRPmBTwNm
tVVEN/roH588F2aYr2bmuzFiqnV6ctRrjrwNgjHrXgo1EJwEFL3o2chwwGqaiAr1oLvNXjBCZkNv
JDR8Rnsx23+jeVNkh80CXR+YtitTD5eNuyPCdNGbEGjOIQWmGjhe5PunrNtaZlfyDmUjrLDkH2oh
NL8sbZesfK0r7TIs6NPdhwrKr2J7b5jEta8m/VSBNoRO6sBH+a0hOocdGGsb0nK2JKx/OqZz55Dj
jB9VxW/7vU71Rm8/GPuuIdnHEZL9GZ4lncDYPZqyHCClh0lh5yidH9+A1uho2tuYDJuh6uhJ/fYk
eyVPeuEY2y5Nd0Ps+JveS3AZFYBQi4ohIbaDQO+Tre2drXKbQFjqEIglRfulscuNMsmdmZA6HkLg
9qKqbuwdtw7sLSBDKCoruWU1VlA4tNamaipkg7xCYWU2w1OijJwj3+NoqYLWGF6KZjnHknC8gr1J
D+TBb71PYjGncKzrbGdgzJ+KvQ8ZSI4adLxCXQxY9bhmwzT3L0msE1TIsnPf5V0StkQObAarZdzi
r39xT5ylHztXzux5AxLzBLkcNGff+JvaNyE+sl0uRXrWmQNtgPfknwmwcQqirnlXzfJj4JXbqkfj
qfcEBkIwR55hH334VgwzPnGI6WfAgWc5kB5RYOq4yZo1yjJbyw2QkbubmzYy0/XUoHWUmTS5lcSP
7tQPKp9/YR9HEor77Pdt82bNyt0gnKvDWQNN5rdYFZcp71nCtuwTSiSyGhOnZ6TnE2jNOQ3HYbz2
hdo5WfIEc4jXfDLf2EWYm075V8tkV43AU+mMZAaSH6D0V1PB05K8Fo1VstWCxO2YMQV7nR4G1Wy9
h4uiT5e7UVbipWK8mHmWtk0q4HoA690dUCV3azZrviN9lyiXrPGetLT46ubkbrKg4idBeCQuGjy/
yvU+/bJmrrWyqgB8PW3iJDuIzA5Nw87Cpa31jdCaexf7jBcFimSvyHZmXMrQqcdus9reyafi6epl
/cNlBRqWZMqJUdBZFmh3fFNH7qCv/X1Ch3SjNLgY43DCO2ShwrKR2835U+FrLtrB5J8xpQVaFfXl
iAzwJlai56VUvPZF86RZ6JZRA8htUvbNk1NAMExLiJlITicP8q0yjy2srzPo3+TWsF3cD4afbdE3
M5NZCTXobCvk4rqXTtyGWeu8WbLYzas3RqbbtncuHuQzur83cC7eRpGlEBqZe4r8ZjjVM25Gzivr
e2rVf24lvpEYIQGPaBGWlDYRO1FkekuxTzDQBuu4xWIWVMSpjLJ7s5w/GTCIW7Lo1i2VhyRuItd8
mghmK/VPjTncs9cIFqWO1x0NlMgBnZf9vJprsYNUO73U6AkC5S3ylteWtjGaAqGc0i8ilesmy73f
0oOVRu311jESY8z+IJySQRBYYEfJnkLk1a0pv+nSngmvRdUY8z/CqilOaRtHbNMmUyzHXGu64BHM
ishgY4LnQwq7gS9pb4qUF4IIGJ8Sdy0pVBjKyu5AZMVBN7TLnIBespqg9ZbQzF4pes1w6s1912OM
F2Lc5IqGmLHru44E6ZIObDvtyhXh0EkjQP676zlzixyxWsziFx5vHFrVvh8ZirQO+4qPApxvILpG
nOrmIWzMpL2vbT9lYkDZ1YzDcOG6FI9tH/dg3v6kWhctDWZCuMUpixKVbx10hHR6qSaOesFmIhau
vh3G6stM3FPR1ecFfPChkMVHvyb6aZJOf4SkixMxafe5XrFqjJFDBxU0B3YWAJjlYPzz9BL8gCnP
5eNj1yB300d3xylDV4iSfzOZFp9l/9c3ENKx2wWkXov5PHs85FnsHlnT9NsKyGhkwSI+VsbwJUt3
eMlj5x8kkmhK7KNkgjyntbadZMqNlPhzKHNsEUE96gbZGNXwt/PEZ9F2flj4k/XSevMLj8FdVg5S
ACv5R/Vjnlt/PFozDKlFaKdkQsyuJ4yAkQJlm9pq0VMs8UYvCz0y0JmmUpsPSWvhgFA0kE1lXVBO
3XEA3JwkedckTPwKCaRQSFy63DxWCev5vqMWKKv0bObzkaBBGNcmC26P0jZg0omWMifcoRSPoJNj
Mcx+YOWXVGKy3LvFS10gPO5vtKlIcd1tvLoOd79Tbl1kfjW0pJpQjYeIw4wqul9mhluv7S+2nt6Q
pT9JjXlm2hebsQf3D0vghoNpCdS8LHjM/2leICoe/EZvtLAhPxNW5LC39PEOdeYZ1U+CnHa+GX13
7OdmDW1zvUpEzW2nf8dOxkmPY4HECWRTOf+Hm0vyQ1A4yCmgcvKeWWtUun/0Xv+h1N67mldHxExt
tdV79rv8XK/ZbYzld21n1hlItR+QPtNCERPzbdWSU7/SwbWueh8TnIXAHLi4r5VWPvkJOgUiAkDd
HTVr3dejnUfKH3bO4h9nf/AjPv4MkUwdDN36NEHqbrnzZv0V/iflXRrm1bwjI8SLBNnpVT8887VC
xGORRJwP0t3Yv6/F4wX2OZlRkiZED93sRp3kakYu32aSMBCrFbeGG6ffZppcwEL7AVYPBsBlc0iE
/+5ybQbEll//J3Vnthw5cmbpV5kXcBng2G8jEHswgltyu4GRSRI74NiXp+8PkmZUmequMt31mMlK
liolGQsAd//POd9xas13w1t7mc/r4rmzYnsD1+9Ky8XsuyDmV11SztdY55YajDLwMXtbB2YqL15V
3pXgYGhD8A5FhxgVUtyHuTgaxS63vFeDH4lh3h/wodK+8dljm3Jg+WH8zuyL5+Xb0I62wCRuKlCg
xIq3GadGRW9apr8C3wAGan8MUfAWsrbZCj5psZFSf5zqG7sQN+bYHdGDF7LnvuudaxwHpzJwK5bi
JGELGK9z0mybmlnbgw3PH+ORdP2oqhi/2RyVM21+8BB2H6tmtB6Ug5tG4Cd9NMohiZAQQ6zLDKzK
E4flI04wLIVegBun43w3mWCcDa7ihPMHE2qz8WXVipU+iwNg5ZDyE/fLK3g06oi3q0Li8czKiIW7
n4ZVUtVrO83JwZi42BS+yWI5BKmO0sgqT3yv765pXLOj0iaKH7IMWGsp7tKuPoosvKvxxxWueYUV
lh5r6hJFCiaAaqyTlG509EwxbEc3fE5VdJ3q9KCHVC6obHQ2jO+cFdTDbg0dHT6nNp5yZog/krL6
1jRGqpPDuTOZFwPe4D04PAF98N4MuQB47QRw4pOQIOPJfpT9fJ9LXFScVO76xkzuIvit/coTvCc6
XNqL9MRZRQ0+zvY6VxKIUMIeZ6ZY+GcbVLRV3RdlsO/yfm3l4J/ZSF/crCTRInfmVNy79HJIIK5e
+glnYcu2fk9RDU8WHl2HOEm2RdfvNI/0DOO2KqxQual0SQhtUY0BqIIoxjnR+7VTntoCkK/5aKfN
Fcz9OYyqSywB2tIo6RgDjqlZmK+eQVSzwxO0bgFyPYnWDqm3oXthNQzBQojveHf45rax/RiFFOzV
T2Y2bQMrvUDh2Ib1ISEcNp4twJpm+NPjGN5N1rpiNyCmBqlGrqzsW+LEI/TKuyJslsYvdjtujfZn
ZG41Q73ARH0PJnGrDYu3wPBp8l7PEROgNN/U7ZlYxVqL34sow9n0NSU8hqt2m5D7bOnKyhnKZPYr
lek8LvrYZ0O/Zg94dKCqKkg8fmXFwaOqQMvS9DNzitOdtd1l2mF2OWqvAmVr90nmhA912FS3BcwP
0gdVf2hq4WGdoYNWGnX8oXmBuSs6rmjR8Rxa182gb1Dqy5R4JnhUHryae6JNz1y8BLxVyotuMK43
xwCb8q7tLbUp88J8wqDD4W1seNTTftD4Xg0ibYzU1UwK/dXC2IUFa2oZ3Gbhd2M64UFLeUQnplY+
d3rbT+xXI9Jgiavuxyyw1zONj1kIZiiNk5x7zaTQeoRmzI9vblO2A48jm3r6b2gg0RuEPOul8oI9
xdYPSS1+OC2Wdkapr8EEvKXUUL0yHqKl7O4aDRN1VD8hmJe7coL9GgwFzBqOCSDW15TF0IvD5XwE
ZAJdN8h+ysS+Rax7kj2U6Sj6HqyUI8aCiq4zxoKc5Akzta579ALmumq0rp7DLFcLjKsWc7c0Hq06
CuVLBS885WM/LTtmwjBlOb9gYWJKHVATQFnKzhyivULFMGWJIc1o76YBnrZb5rf10O5nz7iEmXmt
LOdNSOveGMQxMVqCXfUusbAQ022R8lXOYo+f9TYrbYd9YfgwaskxN9oXk9UVWxh9Jq0ZWXuViS3z
0YECqeihGg0yjJHvCqbSpYFxeURv7JBp9PQmCEqNKWH3YaXftd6RAGNzv+aUipOEEa+RgqzhJPrd
RosJdyERA+jFvaB8WkqBWI9sTjOsn5GILqbR3bktrNdgpgB2TN86D8exCtVXF0QfhlayvbbjYz3K
YmcUYk/dR7swYvf0X+wMs9o6c3j0bGSfwCpRtMNTEnhPbAwvhi4Sdgjx7ajRAUMroaktgQlrhKqW
nxOD5bQ08HC3NQx/Z3km67lvB5GPt3Ei38mEpKx4o2mQvqjZ2blRf9TNcREUg5UqPF+Deb9TFkeW
oH2bVH5Ngoa1340etMgW64q8ot0H9x2da1om3wpzOphtd22LZBsyqwgi9Q1OS9uG0qPcAO9EU21b
3OK1Jqn+6KqdW7jG3pmKadvmo7Eh8+atI9Nkuc7My8hOsc2N2z5vDnaS12sOk9hUEWc0W7zpJDoZ
M+rfiT556yL5u+rNENntbqNRvwbeeJFaeBVD4NtN+0LRIV1B9VY4073jfXjdNs60C3KhWjvQiKF0
ANHyPD8bltiL2KRav8+S+MtCDiWnUenck1ofrmXPVkO/yRCozYYRSy4PCcO1Uc/up+7BdQ5TLPdu
kd+N+YNMhd+29mIFsEi9aVZNbqheQlXpIfTGUzU5gKwGaa3GaAHmF+RVZ4pDKz24JmSl0fmYWs14
TNclJ1smymxuNfI4W1U5u8TxagJlnNyB4K+1BOx8mNufYs7PWD8erC7eiFmHid6RBgbsfdc21GKJ
ZNpGI3PznjWNDFL7QrzpmDnmZ1i3R9vT75HWfCdxb5hxHDmuTuhh6JqcL1elDb8v7HNnZ1QTPTpU
oyhrR7OWixZUU7TWdnJX6JIBu+gVlxwKJNsw3NBlf+5c7dNMOmoOjB+Vyj8CJz9NXv/VZdWnEMFO
6ygIs7ERrGVX/2zd5E5YJrOorr6nt4FVwT7EasBpFZ49isD0PKNLg9xD9K2Jtqf556vBDVqP6aXR
p2XilctLnVXntm2v0TBrawrycDB4ORZ2nqPdXJ5KirpWlKEwf0qyFza5ByLY71kXvQxNYKBDOKdx
0J+mvvqm2VknNJgLxt/icfGR6wygdvP0NROAW6UlT8lQuuvOtd8ZH9OkF5vdJo6qW9bio3SnWzqR
1mwwdosrw1noXXE++GZOxm+GcUmbp7OzJnlOivzKyI54TxqVRLbUWeQ4l6JUlOtIn77jDt2KagK0
VbfzMw1lNmuUH4rwXDfKof2M/X4jW8iKTbxUWjDBKzFtu1WvrUDEzlzK4zEO8xLaPZNbvCn6Vtne
Vbc87UzL+FI0kOc/GqrjSik+5rbFEBU9dsKhCK7nJ/ZJBAfUjU5xNPHxKVSxUBol16N+KhAe1nVF
1U1bEycKuFdZHsRO4e3Z1Ta9LURovq3Ee5jApPtZIpnb5Tsv7N9am14v8wzdjEEtgQmGerHv9PVb
UY9n4oBptFXmFBAWxpJhW0/Qs31EUospR9Nvpl6Asi+id1GTOBoJNxUjjfCpzKwPQ2jfdlHzTNXf
h4FzVq7Uq4yTczyNGWpEuAhSH20jX0utWlsopwn5W8G9gJsITGX/MtMv5g8ZmyhD5ucAaHiVxAcg
kBSw5CfhYUVDUrpNMtNXGlcTBfEwvaHwBWo10aTW3FBMOLbANxPTb237kEh1DOd6X1X9vUsT30FT
3FqWHjxarY05osMEM+mYGqnctI3xxUoq+6KN0vFRcAnnUE7l5Sd97C9t7DxW5OA9Q26hkm9NJmKr
IbfFDt+/D6UXS/ldLfC6KW/eCoOezqpDz8qj+4rZNCO5lRlBfsHX2FInSmPgWzVHxq4dkodGULOJ
4TBwvgy2DQ0i72AZ6B/WkUZqMexUepgshVsB1TXNbpbbIim3WTSvw+QH0bat193HzAMoGiWdXHOu
1RA5VEJYUtsaE1bDiZlRm8fyWFiddnSH9Bw5WMJcbfMjwqN9tRaFHTNamN5VkR090kUS3NcabxRL
qnaUUxt/0S007/POEF+pkwGWj/riYcb++G1ELiuMbLc64JTvfIijS5xbw+RLWJpIrVP7nGLSuuCi
BSTgasRtqUI6TaJ1D9NcGVuX5snzxBbonNOn8BEUYN/p8EA8CWqbo9NIQDXQ6r2gCXo1oIm+DHb4
Hnh4WSySXRVakmzLBq2lRegRjtxgB1TnPprrmyyJ0otj5NpBb/onAK3Y9ynILTeGKCA9phjJpeyM
o565IYJm+lnTAswzFy6V2M666Y+dDRdCv5LUeJ7cHhOb/dTEOEz1uKiWQ9StU0jpC7D4sCsz9Vgl
trijMfKnbbyXbCzWKnaWuPpNotLbiuxk2EGHYwCxZ45E0YBT55vKnI193Le3Vezc15Eb3w8kZ+iJ
xi8lC2j0GKX9MWvI+GfdBeb0SxyDl5I/6TZdxz0nEJQZgP5Dix6fpLt0ClcjGlWgxS+udjNQXtcP
Z90Otw6aS2jflk6/RxQngZn6jv4lBrTFSOyTTviTUb0ZycfsecyQn7hv18yDPcxC85sgvbDtBNO+
sKF/UdJmREZmfjec4NRqWE4tu7TpEhhI/XTOkS7fDZOSS5ioA1QOLEwhhkEZP9PQ2y6nl4qnSujP
pNFMuhF0imFlLW5LcjU1Dz4Z+6Y8lHl+WzkmCfS42xiZFrzQ0ppvoQGwymJ2pPfYH+fyOSp2vYpP
ZTzdJcswaUyKAMSa2xymxuOEOxINqPuHrPPONHjSZtB6hT+78XiQcxJuwmTAjx0tTbn4Zm8DTbhP
TAajrTF77PvBKq29AS5IsegA+NZSRUdCD9vR9xx3o6fLnqWO7XXlsrRmFOFRm0KJlxXdUC2z7Uf9
eW7rU9PizS2sXTyFmJUT79OTPCIZr4hXumT09RRRHpvYdBO4Yj6Jctj1RPxTYYP0iFMXcMJIG11D
qqSYxwBrWPAZkcvoWnyugshc1UVnp/0iKoMxx2SLZFrTvAbb8c6Sy60z4H4rx5diLjdlgcXVZUlH
KqeMxSvVqq/YmOX6Tyf5WStynoz6bij6g4vNHywsoyuLTXam6natNJq1A4oqeZAM7iYm23bBSUf4
j3WRXigmo125Cb3wkVQiKFPYjV+USxS+xrzND3V1RP6/qWPtCYU7IraYDTiuLZow06zJeRXItP95
xuJPyTy/EH3+R9LP/0J+D+nPPwtZ3ALb6cL37I8pi7//lX/ELIT9N1KV8H+gDTsgusF3/t+chTB0
AD06fEkPLKzpaH9A98i/6ZCXDceisl6jPAEy1z/RPQbAH2NJBwLPgu+7RDD+A3TPr6hGfgNgNqlB
01zgQjb03l9DFgO1KTPGd4eKitS5RMkcM0qiL9btw/iYFzG2PWWaAXOFNL7R6Hr7RzTnF+rTH9FB
cvkF/6LV8gJMHaaR5tkWTEpmh3zWf2TDDooxeASwjmI2XfwQDSM89t8Ey8xiPGCKrFaqnPQek0AT
X6xcOCQWRO1tZrdfHIOC+3i0bPWUT/ZrEKtGrTgSD48yTPqZMFdm9Vj5HOry7OYv6GK/UcKXl+7q
JtFdPreFnaYvtK4/YG0reyodC/VwbdvTmO8nLcbv2cRqmeJN0nmZKixTHNUFecc2mGV8KI1RT0/T
iFy+/sM1908k0x8/x18JsbwWEPOGpPIDrp9HOue31yJSD8eOHJd2MmjPGJA63d4zc6UYV5VLU05a
hAjqtDgieKeRpsq/eAE6F+tvX6QrPXpHyA1JCgCs5d//8dOYpob2JgNXE2mVecME1eVwOaEIbEed
LGrioj0TGcRmHaQ56iyFq32wrz3S7LtR5XF0pDCRBVAKK1ikeM6CS5V65e1MDgHNSWoDFIE//9j+
TlH/5fKzDXoRXM0wud0WKOqvr7qfE4wDLUHoyoqorIz6ucCTNnojCICsJx9flV4SHfHD9+I2NyeP
VGzflSMaQ1fawT1bcygSrZkJe4N1lxG1SHgEP/3nL5PL7e/URl4jvQK/vkzXi+0YkHPHBIexJkMP
t3vQ6jLdqk7TQhqQK+TkWnal3CezkNFFzWOU7MZQ0TgrtRlkE2lMHaMlzdOLX8wY5F9Q441/u5Nt
Ry48P0LN1LA4SzTsjxcAl7mckJpKTqZWWF+zyiCKS5dkSUkKXQwADNVUItl7ZrxxMKciOLhZvzUF
2tW+6BTt6+HAAASjSvfRRANYDEXy91RZ2UdSobausHjW96XVot7ahrUorkBtTL9mOqJtptoLzU3H
iKW/klUOrF0tqRH5MXbN8MMJaN1aaZ3TNL7d5exF/+ILWgiTv1xHju7gTUcqWUiKUvvtC3LmDCtV
R/Nbz24MYJALj4i4iRaw9ms5VaFlUOHbGQaT5MIktefI7Y3zMtMK/L4E7EdGOOFg9OcvyzF+vysd
nqwLAc4wLQvmufnbl1J57dC5tMOvzLrMnINeYpwb2mlE4hhwbX+AZ4L87RC+6U4k5g+UVpcJfi1G
Z1Pr3nqFFsQrvR+Hg4N+ASlNbJukrp86PL6Pk+G9eDRdHLIghqxi5Z3O7i1XzqapOe56LephXMCy
ob0b/cpkFxXLtjjWbk7bvFYn5Ehc7bHsi8+iILduOLBHwtm+cMjCUqAteQYRlNmaFALaWzVsJkYK
dJe1iEXGsCXh8d1XNLl3qngbtXpKfYqK1WkQdRNscmVqe1lHGUp+nZ9qjLQLtEXbFlU7pzA86LVO
a4Ey3Ve8Xi5VdpqNNkZsfOPKuqHWGQDXPLHzdLruOI3j/axh3g0NzdzPalQPbPgfmllhMOOK2NM/
NiOJZRy23QDaFXBaxVjZdt8F3YHrJDSipXVVZxMe2G88Somw1aZPa5K3J9EU7oHhF8ex4qTVhw5m
5rHVIbVlFrMqn74H67myQwqlHPEwJxXjkaQtcFRP4Y7TdL7NY/Ll1YTbhCbA4V6V8ocXVOlVKvZ6
eswZZhIA6Ou83om4OE8Uv+FxG8Vb3dMQy7Wa4HXT4OdpR2uwB4thbdp9jV1VfeZottYIRtNo0l2T
jdmtcHHEVm6QPyhczrH0xq3WFV8GpkjQF9UYuujsNBqTqrBn+Ht18qEBS6YrfUZ9IE0XJN9N2zif
GE2sW4+U+3M9Bu6XqueiXWv2sJSdRuJiJiQOVXPDvkOa4PNsZy72UcmU3dKKk4Zx76B0WaAx8T1s
oMEbPlMnw/OTMXKIFYXx3dC2CPMzyDCDs065G5KyvvQ9uWXdsWvAQ16/s/uhPGCEtn0xqWInezt6
MqZgR3uUcUqAsW48bzCPYRqhlNDFa+5ocC8OLUHz/TwtsX9h9SU9cP3PHjwsiQWrqN/xRtUfcsBK
hxnPnDlhyQLdnGBqy0CHOTI7G4JSuKLfvSKcdh1z9lVM0nrlNqp9Fg6+EBbzGHQACEhIMVLg1evt
ZLh1vU5r14BWCUt0mSJYkwLc5k5KiQWlHI/qQ9SM8a7Dy7nq8vglJJ/24LZ1QHJiqj54sKb7wZTV
WzSU2W3VDwMqblCvSH30Ph96FS8ABbgkQnDiDuFGYC5gzOtyMtdmibgvZAprK+6pMsbmxh6I/nFE
tSUFX3XpeUqr+QbtjmJQS4MLEsU3mSXo041Mb19YsBmMnuhETMRxVw3dh8IX+IMmYvwQYSPH4xDb
9bZ3G2KKuZkdMYDe5kP/2mJH3Y6aWx+8yY0sLEe2tZmlPryWM8Nhrw8CDpKpToe3Gd2HTS8Osh9w
FthTsasxgu+bIaofx8rSGj93UnPPpuaWP8VP4CehCjk9+J+iF84hjI3wMXOc8aMXdvLSTlkg10UD
/Ch3VHmZen3e6xgZEdAizKF1AM0CrxEV8U6SFK8tVUT7ScgMMEg/EWEbaU9uEckgzBR19iOdxzsD
LyY14fb04c1hu66m9iM3rS8CEgPeBphTJ4MepYe8rtJLJ5P+G4iQxt7XSKDvmaEHYZDOyMad7b2k
eLRG0hkgzQQjDpSAde5H3syfcOy7F1O05X2u57htM8M9xmJhKc7LhzDyOf7MgacdnDzH+4PO5jEV
1/PNmDCyDa2gWVYPc9qFehRusBga+D1FjFGkj4dq0+A1epKpa1xTi6Gn5eQjLMHG3utalB5loN71
NujvinZMjlajxl2jaF+3aYWinMnWqMWg6rsr6gbKoArOoO/kYXKT6WkMloFN1qTXpuW3Dfy/QWci
cODrXGYN47RxOCLvwkZHz+OE+xwDZrxAFunxi4YlJocgw2ewndK4urojR5kYOa5e5VYYftEnSe5V
aTz30zy+2LTKn7CAexs6Wff8t7cd5+wLdHd/k7sFTSq5Xd92CaPjqHfBLNlJsgqr6UkVGPutsg1W
ZTPaL6bB3zQD7udVWpG97IJgKNc0fhnMFicqzN2+vwtrmd5YfRTd64NEtS4DOnmRAkB6YhSND85o
aU8VB7MzpgMbitoySA8ien/41XKXxTmZOit29no5ip+1039R1w4xNIYKxo5/Gpn28g8n4ImG0jzU
PigGiHqLalpXsGzSpmVqWbvyUS1m8FXRmZ+iMbyzG+UkjVG/+ivuzi0tYatEqO4H4E59Z/Wa/ahK
S27bJSc3p6V8c/CQNK4D9jNqZ/3LUuSlnUkWtwHotB2b0PF17NR8UYHeXWIL+lQWEirDS8JgnbSn
xjxIjScjnqcrdN1q37eVSYZLp+c4to1TTIjyB1S4556BGXaeEM1gcKbyrAJT61ZRtvjv4vQUZ5y6
Zq6TXY3ZHLOI0e9zYjjpmsgHE1spv5RtDg+iH7KtuTxb3J62abca3UcLOlZIZDoD6DdiaMdeVj5w
Z2eUJ9Zts6b2PFy77MDpQDWWzgIAKFNpYUO2Ju0Cr815HY3c2YdVoMcbOqq99RSMJkwUeqyRwXr3
kSwUbsNQM17EMPKUd4xk+NI5mN6SxnWTVZN3IUO6tgQt487vSNYPBOKatWIRGp3WewjSsX7r+ix8
6KU0gVmV6VfoqegOz026tVth713CCpBXG6a7qXJR2fWZ6ZtNafgKbPlnC/7/kKZWzSuEmRDHnvJL
JnJYyPjOpBkKnDAFa1Uaq3hPSSdT1YRbxJi06qGMy4aTBZ0169F0jR2ZQ31tMHZTmHSx60pZk2hi
vBx/6swusME0BSf3Qlg/lRbPD4HRt+amHYLpaeiVuItQywfm1ItjQnmT9TIPiUUgPU8faH6tnilz
n8Dv5C7zN7KP2KBIxvFER6QaC226tUqaDlCGlHEEGuRemd7x3vH9jqTwcYriYueu33bwAM6YhMt7
gFJ4/zxt+uzgPsSrMZ9qiLNx5bzKcGCCrOkl/2T75/4w9cBBNze8JPC5WLsVXMik3XoiH8djNCSJ
+2SVBYlthp2smMShuNsH0zOpilY1ZT9bjuNexYZ14l/UY1l50C/VNBlcobYi0hD2LOdBJZW9D2xi
ylwdKYIgY8thi0Zie4sPuLe2MrZ54KDIQWhpWu8HRPP8Uxqt2mNm6b7Dymaz2kEvuBm7ObzNZ/Rd
t+8QOWtSfLisNA/IU0RJLsS+oriJnA52UqR7n4XWunAhjZ4tD5mNV1be6KwcXdtrceLh2Btjs991
ZCInX2ta1g0JEGYXiFixijGOBGqrV4Iha2fi5md/47PylK85ke9xozsF2bvabTq6bWcS7oXMysHv
oTJy7QublExImPqzHQz3R1Y14kKegB/clZXd8zNL8R6wbGWMewNMLYnrhI/paAbv2uw6aEqGgCUZ
ZCNpM6y8P4Y4HYpd12TOa5HWabMe8WC0O92bvNqP2ZajWMcRhdMgq/w8e2RHaL/Zi7rLUt5ieNXK
Jr0QeyZ3sLRLWKtilJG7tYcajg+bbfYkrkGFuCYirQBJR6ElDisZnbOyF5e+tBY/EMs1nokhHoYj
0Xv3h14Zo7WbUzjuJ9F1ikB1h1DzVtCefeZWLggpaaJrd2wPunmXTFYpNwx6yN+2UV1nJ2LabbKu
hgHNlWyU9oTt3cXhje4teYwKrldCR67B3r0CCQGqVdTgGBSd6Ab7lvhk4MJ9shzmG74Y+UY3ruqs
AXeoy+a4gPiBuaFsPXblWubcmUqPL9MAwcmmD37wswyqGkE5i4SUrIob0Y3ua1SPYgR9DaessAv7
vpzHIx5C+7bSAkzlMhHvMiJciVVl5gNLsgSy4KCAeC8yNWSmdHwAk8HSkONZJ7pges/4DbEil3ZF
xn+c6lPXhcb7yMP7UpKo/PaYRZrcRqLcy8hseeRFNUGhJEcKW3W1HNQOVynoXGpfEoHxG9PXlpdu
2NvR7BXxXNIMwlcRleubPz9fL2PYX479DjUhHCpAvrkWs0vzN+x5lUZ90wf64qpUnsApxuknxoLA
o9NTgK2TEfl0hqXJEpvY730yG9q6HTL8CHYvPUCXVGK21zLA/7bRXYu6NEOfsYAPloxY0OK2e+0k
8dc1ZOb8pE0huZ026gcqYbn8TdIwssXPppHWQdk1BQQQE063axDWJGkxE6+v2rYCDG7FqbWOqR5O
/qL64N9maLCAGG0zdOS6AzL/eytkVcROqXGGXs1lEv40NQ/Kd48H/2sanPCOlzLA71I6cBXCo8uC
nmIDnvUW6mWKBwW3xJWQISQ5IzbHy59/Q/82pOXFuZ4L48iiXRBi0W8VF1rlDq2q2PWRF0p+hIHO
wa/WZqLUM6V4/XkIXZCD5qiR8J4Tq9w5GWVla6IpnM3+/LX82t6wjBep0QLjbzq8HMbGv80aQyVl
BBY655A1KbK79Yl2+nET2ka7ndPE+ouL81d+0j9+neHylqWBfkCc7td5nFl4DaxvhPxgMt/JGqmn
1m5mQqe29/7nb+y//U0UFeMag9jEsfTX35SHpUjKcMqZm3jAXydPO1Z5NKxbD+vd33/Vf4Tyeixz
/vN788P/x/qSrTOW+58xXhcUpuj/3Lz//Posi19xXrTpLn/3nyURBsoQnBXPg8+FQPQvpUlqfwOj
xbdDoyjCETfE/yN6mfJvFOTRncN8cOl5WzBg/1SaTA1CGLoUl61DpwnosP9AaPpHL/a/RqQOBa5L
xyeER6q56IiQvwkENBZUMmqJ3gqaHdy9NkWQ8Sf5FasLbt6XhCEpGN+JdID7pjfqJYoEu9fBfp+F
mHaYFj55PKKiYo1DZLPoLLKtcs/GezVZzDA77O6hkJid9Z0b6Hf61PhsJeFuOC/KUua1HNro21rC
l3VNGIdtcmyprTY2LDPfhgGvRWWMDTPNix/a1imvpHA08tFTmj+k5P/YLLBOJXMObQPSAEPV+5Ki
qKjBoIPzorQTIkut7+ljS0y95PSEyHwTTbEH66VYAHggD9g/sDYWIJY5D+TzTZumN/oQhXiwbGal
Ai8x9IEYLA87NWMzORD1xrK0rxZErBuHKZFWpIecyFzeBoeOOQKQBG/XmHIdx+ZPo+UDZHllJMnQ
+dqU1RcuViZh3Ph9gPdQb9W5rbpz7pSfgDg/K1fslUXImcTOs9NrG44d+mNVzca2C13OWoX5gEET
DbwDhZjXYpuNw3NNp/0Uzo9Vqr6MSPTUuhckH53XOXeOVj6GWyORnwXMtUQ38A9M4q5YsgGF16/G
mkNgoYiI09jsXZiyYCYK8Fp2iqCC+gqIQzTquyQqH7dO85XrQvOrIGLe0FQ3IE9WpPmiR3QoDCy4
ZzaYiCkRrSs4i7L4dPBYYdRIFu5a9hjV95nkfwgyYBRtTGF6PLrOOvOaRyb57y1eqMxMtmMJeDOp
eam5ToEIzVgEjeGIo8pPiqdaDdZRtlfHnE2/n9p+xyqmbwIdE0lDdgSvX7hnBgRGPEk3RglW1q0A
7Sgn99axBh1mHDhdjfS4rCB0VxuJ/YESEbyRWtXRwTFEkDy4ooEAobcOzq0lws0Y9u5JuESXWyaz
IW94o8sZg4dB1qB3c9PPWW/XMC4/oD8eBn1u9qmq90HsXpxpvnauQPOX/W6qsKosrpghIXlmj846
iUFb1znWvI5dtybLj9IpXN9s2REzgXXXPaoAbwtS2Kt0m1cnEiXneo/o7Eoy39wF411UOndJ0zwP
mcESAwrUaLrTtBgO+9qvNYpW4Oc82qZBJibNqg+KJ2w6XWbbDy3M/iISCX80aY4TDzoHEcLp7DBB
LactDkfJNyBEfmuV1ywKXsslgOGpo0sOeX4mHeB7EVj6ID/oSSf9RjjRhenTXQNKaB+4i/O03psk
bNYUoB8m8C2aV+cQP8svUZOnWvF9bJxGrUmfvoWOtta4c3WGrZyLX3Fr8ZAKF9N1jNnV1khbo+D7
abvQk81x2tvOpPaW5Qy3Rm4RI8Xj64M4zXZGrz9k8BM6T8MNSzvTMuECs/CNAenGk2V4SZP5naIT
tHZleWy/L27K7jbP+NFEHXxzIf0m3jHozzF+RMDG1Gqw1dXvu7kCoMA0ZkU+OT036RCsaotbzBs9
PyWKV5o9VuKh+1lBu+tMgThYMwgjJMTxi++nzHViLlL9xApGmJQDJQGcr76Oj10U3Ua8jH06YdKV
47vXRsvEK+Po2WtX15C+qYtTsCzpeHeXnimrRHVDZoZtjb9beOObXsE7cyUjn5XhtgCXK64VaS+e
FejuZjM8u8l8BtxAN8qMl2maSfMFFUi7CCwR9Lw5me77FKiol4q9XSSUEYgwJsEod65Nbh05BnZ3
Ks5uRirdAjgnPGd+I5FwbA3nbcrz06iF8aXOC9perHzY0AD1qseOb7XjOcwEkBtz/OmFWMXNkgOo
jot3vhFRBKMuY19dl/B82uY27jhYgCjI16rrGd30q6Ga18p+CxU+eTBC1o1j75xZvCAyGCTo531F
NDnSmndOo7u26h+R+XFujc+i9PqNVo2vU9ff0F3q05mwKmNi4TPoq5vQoVEoM/+LvDNbchvJtuyv
9AdcpDlGB15JkAwy5kmhiBeYFJIwDw7H/PV3QVVdKUVKCqvX7rc0ZSpJYnA/fs7ea3MSZKASLsiP
sEhXVdgpPIZuVVWv9YB4IBqRP7Xl+CldUcZ+sNwyx0S6bA47rvo3c4CIHqnKCmtpveppsjfgV8Z4
zi6BUE8vqcrLvZd5T5XnmiiFI+gb0LRWp6RFOjRtivSE9UQC4lLdjT8m9wh6vb1ICbeYg7g6Qprg
LuIdw1eF09xhK/Q8de0AQqinzzC+4ZTH5bMMoMpIzuBVA1oDV/3eX3ZdJwbAElqGhkivMDbfwIA8
R0b/LcZly6iH0IkqcE5pxvMcqACbRYbAVjbDa7P2gFJsmFtDJI+x7MwDvZHXeW1eBi5JSEJM6jZ2
2FF7c6Y0MDs/PuZrA9GOGuOx6FL8RJVp7KBGuYD5ZUpwEU8axonmAzV6d0kKC1xfYQwctUp15UUM
mBmcG1dxmbrHetDiNub4/Q1QUXGBprWiIY1+8jwxYn0IAjx4Cd1/xi9AkS9MvSLdkRM/NZYrj4Fi
3gXHw/4c6IjGNtsIJUVubPU88bSiYjfbEf+TrPqn2I/rT60ynJOyg4ieoQd9CcfhbnLz/A60HaIu
WjYTfp6iPNNWVtzl0JOufcNIT8UAPZnx89YtWuBQadfsg1Rg3rITghwCvwY03oPKcvwo/+Q52RQq
S7vYTUt93ZWtdb4QO2SgGfwCI4OxY1aqh6DHN8xCwbI7tSdALXCTqmy8FTH0Qiba0Ws/jdGCi8Ix
IbGugKdOiZhOga4uxZg053ZOHqPjKnFNchAEUd5q1vW27W7cMlWXQnuEQhXF3u0/uRihI8Rs5NqX
HcaBOrkuraS/njLfBcDAhDcNYVq0t+MUkJyzEpqn3nIP5pIwKMzo614FWUNAVx7pLRyN+GQQrLPq
K+nP1VkEZztKyfnui9T72E3xdJ3k6hM9fuxiczeSvmIZACCs+tDFM+MfEoFQKxZrf8Nbk8wsGak7
BuM0vsfcfc5RKtcEMJNhhkVgOcRJjeUhER6e26tI5ucRARc2hg32MKhIA9rIQ49xupjF1pi9cMTt
IAm8CeiKHatu6B7TYroiODB0/fElK4tzyI9s1MV4tNoxu+770g0lWUGUZDTacbKsF7ZDly4OAE1w
zbfiok4kNoOEHkyHsXVsASHqLJS0lG9lXffnTbFAY9C4XDoat66581fedsEusSQwpces+OJNcEx7
ODqPc4SWd5Wb2DktsW5Jyl0PisWuqnhf18F5HSO6Vo1VXxuAcOvSP/M951HleQ9/IlD304hWevBu
g+R8tHgJl8gAbYUGW1ekODjgKzZl0NBon24UVmXRXjI4ow7F5aJo6nJVC4YmtlE/AjzcxrW5mouP
ACcY2Mh9UzTp2om8G2MA/WiVp308ilOZRh+WpQMW0CAiy2avPEnUxatcJ7id4r7cAYc4OLnY+S7j
Xa+F8T2yVsL1Ldb26PyRQ8VHNunzzCM/q+/cM8v/pkgUvZZWHkNM1zz6/LcwCJirgLkG1DLqsJ1m
OF7dawxI8dQHDxOt3HokPcPGFhhMejzrDJhcKUDYHtgKv7wE10KEln6aAtzGKbVggSuZc92NNS1o
ODnSlLW6jvzxJDvJrFtF6VcG0AE1UHaJ1IfNpftgJsq4sP38ksTfZdePqPSz+NLVjwyy8Vykw6Xo
mMM6y8leaLwsdUGbv8jvAxeYEt72WXHKICMorODWoSNgfxQdUruvRQ9cARP4S96q9OCI5dwkaoRq
rNmOPo9R3wXVrmV0sP8+iZtc5i0DtTd7lxETb8NLvGs8tB66ndgY+F8Yq0OhJTilqoCX4PMJwIvq
xS8Bm/M1g24fu076hGkQTcysoOz+912D/0fFqavM6vetg5tPLW2D4v8cdfGp+qJ/0qiuf/PfKHCI
34HwaBkIE+OfbfFv/o0CN82/TMjKNBQEWlSq3P80Dkz5FyzbtXUAsHdVonKe/3fjwHT/4gAuyF6F
Lo7wSPxXEtU3ykKD2pTu4to0+7mtZIBXqfNo0CfGL1dMacFNQffsiBSqnXCZ5HGwjY+5rK4mKL4W
pzcQKnHI1P7MZPi9Ge3mtYIfYQAQ/OEa/kJs6XI9fmj7/v2N3qhlJ7ezaqaP+pQ12DwMFYdJTXp6
R8fz3E/6fV+3TOAwHMAd6C58l16j4oi6KZf+C9CBD2jvLAZoy8kczE+ORIduGr4MpbbW1iwpb2ZV
PEjKin3RzTViGfCszG7uLBnXd6aD5YQ1/1SQvePYywlL3cNSZrQv5g/zChuwpnY8I5UkPuOgjizC
r2GJKL5g7yxYAKMjfqkwY1Ak6vohEcWDKvsrWTJChTHCfM3NPtq0DLfKMF/HVnww+8k7VIW4ZzSB
CxcwHVJ473rBKfznC2r/3Br9zwUVb/rndCM8o4NOeSLUxUCHhfXM5DfHWDR2wffZIJJFHAg9CRNp
1FzMTfZcV/JYx7mzcaY4HLQ+AINhKB7VZ2UMzBc2YTm89JKy0phuusw1Qj8vYrBsY3kcYzJ/OgvP
YJBZw66dSyZ3y9CHOcKt7YJ8in6A9wDfjemtHG6Vkv9qYP5e8Pxzs/Tvn7o+Uz/oY72JQjjHRHCa
kbIURXLeVtmt19qXXOSzbiCSbXCgdyduJJ8gnBIEIcdnJ8WiAr4UokWnzkYv26dNfJ+NIFYD67X3
SVRY9JoPQeKFXePq5GGvbpM5vuljMlD+fJestUH9dwfv76/+pnOXc4iZM0PA+Yjis3kBjgEvTnAG
96cQVTIpMBGwAAhfUBsk7u3BEx88QAFBmYR5SwKX1AUnNx5fU6kCqu+qoQngU9qUa7K+i4lq+vNX
/a69/tVXfaODTjDeuTkOslPf91ssRGHFiSUnrXUeMBpR+722lOZYYB4KO7tfWj3g743FmTN4nP+a
i5JXha1Knv78fX5309c///GmZ7zorlu2J6YgcIIBWPS8WdN7N2ZtsP/q175RnQK48zKYNO3JmZsL
hU1UA5neKBLsQ5fx0haFFaZLYgM2rWNCDOBpT5IULLtV3selZj4HCiaKu/Ne63YTF/nBdhPaMkX6
DNjm3rT0WZ3Jr3++Fj9LUv9+itan64drIXPyW+kvtADwitCJvwYlQoUMUxOuYsaV7ywpbwY/f3/M
eq1++BgIy+gC0h40VE397KEaViXXJz4M2IUdk/Kwba56h3YTWP8//zJr3ZF+dR/e7FRRFetqKsgv
hcp678z+eZYzXeeYWWz06H0jRi0K23kyHqHQMh/JkFe4+8kyltBoiZLlyJZRPFHSF7H4mJEfttHt
8DmoqTBLQpK2rvTL977r727Dmz3Mc2cD1IzfnDrkdByxLRxjAa4JB7Ij/RCLMIkC+VTwiIaDkLll
2vpO+dQy1YWX6jZbthdkuN3HEi9bFMdXnTmGJTGexA5uyec6H6f0VaXW3Tij8KHmEGHDCVyX4vKd
i70+L/+82F7wZs9YfA0szrHVaUmZZeZOBRuFdE/be0CY+OSOHcfb/lACyh1oqM2Nt+8l/WvXuCas
6HImn8G2vVsD9sFi9XdjLc5LLV9ZaM9Q54KjisHM/vmr2r/7qm/WfIDVxVxGgToxBQcI3Fv+xQKu
nSiHdIA4uni7eKZCSSaItMNI8FJsMlTwGnHtmlTSZeFD2R8wm609wqCEOetGK8cqIhWuy7U+K6zo
ETb5BzsyH+fafglMrHljXiCGSD8JbSZUIqm9qixJC5DzuV/KPsRX9GBX72XFf7dK/Op+vNkdUGx2
MPexnFlY8zzc/54XnUov+Mop86yuehR5yOLUuctMwWm7c1F5+wr1wzsv/PdJ7q8+/82SX6FqhUzr
Nqe8LgCaL3NJ+5qixzN1ctNQUgRgVEOzgvZjiPFzbjuvjcGpM+0l2RuB3R4INd8If47pBnD6D/ov
U0kna3IhJ3aaFrtTmj0sxpaOZjKpMmyW7rZp0I6iNpKlF2J0OC9JwAM0DSW6QtlUJb67A0QSwMix
LvxmzA8BTCIUpJ8Wi44+7iUgeyX4YeR3OhRieVzgNNuaMRSb0ioOEnc12ob9kLQvJEnahIdEN2D+
6bPXSE6q7pG0hqfEzp8HFnFUnfVFGduE1DA4GJG3qcR5/vNT/Maq9X9XVCr7n1dUKfToo1aA9URD
ZqNj9aAHR0EhcLCc2wJDVoI72W4hYiFnsTfFWCFkYVEM2YkJwaMU2Xa58wkCO+V5g7uUYMtkF3Ud
4DCGZe1EIfzn7/rd1/Crh+HNjkijLFYEoQ+nyMExOVzK4cpuqhvHLs51S4NpDcNzR4nbVwKmoi4A
WFxtgpaIcwoGHReHqQRglCzfsqq9zqfnJS4upeEfFCnoja/OGsYn6yRDS+esXWykAzG/NTpFYCyK
3Atb1e/y+iXyg7PStrCcyvYu9+R5ba8yc6JoInj11m3hXbD2cqhGnvYFRzwgLiZ4IA7/fB1+e8/W
FemHXTBaWOdojrUn1yCTA9928ZBXuQw7s02Ppt/KbeRDOK0F4QE1JjGeTIEeLzj0wDo+IQ+Oz5xs
USBYqgJThJKhrfySARTyBdtJHMSk0/Lel/11GcOe8POXhfhmijguydcpc2jIdTDHx9TLSLAj151a
2b+OC9r99foCCpucb0LEUCYH9QV6j/hOk7KmN7BH0hs/zfr7sfSR4ixOexkgaNwSRwSzahHGlnc2
23n6nXrG+93q/mbXn2Hfp4Yb1CftCrr3Dub4vMu9MyTg5n4gtXZnJ023a9F6hkhv0b+VFaiZ3oUU
FasLvJZ3UkXXTT+fuWaT0NijZmYwmuxoWzmIeiLa3w5IV7vMul1RyGKPBQs3AGSjdbZIiHMup602
0+c+iG+6usSqEkN0qgzU/dgOrI0y0IEWCf9CQRIBXAAxp+kI7Gzn7A5ld7tZq8ZIF3WY5PpsmItn
v01u0tE8NE5RXvIWHVUUX/kGU6iI9JaN7JNmhwUGt47n6GM053Roh7WqFxXa7sGDVd1RVMsasbbP
bSJQeNxhYrb37zzav3ta3hQwJrAYMrqK5hQZHddrTSPWGi/FZiwjHEodYl34e9CZauwrjkXylUEj
HsoVrISqH3e1DVNX1eaTSRM8X0gmp+tkLwkuGWW715M1XMB5386Vbb6zRf3mVIIZ+OcHvB6bimFo
UwDI9J+SoXvpJu4BrqY4rK3kBgvQE8qhJ5re11AIugPqAFZKj7H7Uq0UASu90aX5ac7Suz9fxN9+
ozeVic2Sm0yyopOhzPTanDPB8jNYHUpdDDaGN37ATqZCq5lpW6JmCtOsGs8KZRCKQ6v5wALjNgAw
XBP0yZIeWrg377xXv+n7eP6bgsIaZtlpQlxPcbKMvPB4nVxbxwe7wOtBETUd88peZaTXHUORDRo3
mDD4i3dA1oftVEyA+fpa7I2xp59t4plpeBA371y5n+2O/9kN/TflhrlUKTJKczgxB4NtQPLLyus3
/Evp1wCeRiary94l14XgjNt3PnP9f/9iV/Pdn5+f0iqFaTEgOEWpeSDI7SBKSEsgqs8TgNUo4Q/A
yqDLSYDqA7Eo0aPWZC2mQMmbgEyUxV5u/KR7x/G5Ko1++XXebLLcdHdUpjmd5DA8kh6Mebsb5g3G
35somzjVafoobl59xa59XrFKMIi6dzj1Mz1fCDch+GE3m/FrnTrEoBGU7PnGO7o/a/0Ov7pU/9z4
REMwQ89QGx0sPZz4JaJm/mbOdLnbARm7RaOeSG97n6bDeU43rND6Rbj1RZvSDRhQ0p0N/tDs6Rik
J6rL8baLob/h7r1zB+heXvbMzG7lAM/Q7bvrP9/j3+3Y/ptNMCoMl86f359MNTy6XYAXcR0Hd0wH
EJU/40d4gc2yBkE7J8chn4z1eRM38JMJh7sClXNJCmlNgSPtPdTvbsNFsLaJSr/GFVXtn7+lua5Y
v7q8b/Y8ryGq1xjd/oTlCiWAyC5NNeWIXKovtuo5PdXxNSlg+HMWdYGP4sIkyGcjyQcGYczXY4V9
gAry3KvoSbYUZyTJGQ0cnu/f7/9nmaDH2/f7Rv+x/bp2+H9s8K9/4d8MCvcvpHdYgaFFuB7bj8MC
8q8Gv2GKv5AQovHD5GIK3/5BGui6f2FmRuHMDJctyJf8rX93+MkBdSxh86c22l/+/n+lDfx5WUOh
iqGdqo8+vw+5QK5f4cdilTh4jZ6hbfBAW88eBeg+wL4KBrs0Dm4ly/e24Z9bH//6PL75qoMUgaRm
+vnzyFtZJvSEzVZXOZEmRrRKPaicKNqsat95Q3cg5JbDIcaPMEk892PmKofAa6c+NrqaaZ1MdxMR
B6e06E1YPOSQZYUmC/SHW3jzr9fpR6jDuqz//ZJ9/54ugVNYGG1SWl33zVYTBPWyVCsRD2vvi6rH
5JSwGdJAUuqd/uQ/74B0eTr4NHLDVpDEz1fEBM0tFo1ffwgShQuKvr+F62KHTbZ+kROhbH/+Zf+8
A9JzJQ8OMANssG9t6amFh6216nZr5aO1nXEWwYar6Mwk+XzZj2DOUpskuj9/6C9+pMd4a0V1mB6I
ijdVWJEVxNo4abutCGPekidOEJImdbjt8Z1xqv7254+z1sfo59vHs2XzQfBBkNa+ZQJ0HDjtIs0V
YZ0V+eE6zYfHxMxhSdeoQD9mhCkmJGSaxr0tGzMIo6X17lXhu1+kqItgHWBlpK/OrVntsA25kpCv
HrgAv2HBg5ExqCjQ/rwmYyVeVOritm+sxb/PytpUZ3/+Mb+6djwg9hqA5hGF+qYCaVPUXS7Sp+00
CP+iwhJ3KInjpedAyAw9Dm/3588LvuMi3lw9KViQeD4E/op1JvnjorAQnWWrgvxSxH2Aa+MMtaRP
Z+8GTXvDXMHU6aEGQwDJs5/io2cX9sfBW8UJKqadJpzSzq7oxa40twUo5cbx0SVtLQNKKcFTxKqn
0uO2qKCav9ok8X1UiObKI8qRBOZ+CRpzyi1HHxoQ6bDX48xmXmRWH7CcdJieXT+ZDonv+6jkmIFe
4jyq9Y6GOxIMu41vwZsOGMqkl67KG4KHwNgSDI8sjIEedq3mutGD+KT8GediA6QafW3QYnRNAWrd
dQs0ACqlal52Vt3BQBgEvp/N5HTqQ5BWXYuoKQeojm1t2CtE38T3tmilYFhGyj1z8Bu9RkRNfWBN
42zEw6ZgZC5QeHuNWQjUuYRdLJzbJROkaQ4jQxANiMi9IIGseK7rrgEtDenuc1S0eOJatHZhmZAU
MqKVNjBORd1Kb3PJTAXPLF5HW1nPTjka2MkRGEpiFvVUbsY6n3EAVZO2NmWE2R1lcopTPPFa4W4H
3+EdaE3X5FymMlPtOAgrUkybMbmUlbQeW3AS9EnSYaTADAoTInFl5/Nunke9Bvu6/qVhZRM5bkOO
q6kuYj896/EYyjDFjtjunCzK5k2gZf84Wg3LZzIliCj7LnWe9Sj8GP63mPV21s3g7mYNq5FqO9Fb
qinNAj8F2S4ZZB3tFwk5HyspfUWcPqq5aiofTltpVRmCNXxapMhUi+PstY3DjKA1TUcArX5c7KyG
wUoIcw9JkOJ9/oBNbIhDP8syWLYNLj3g0bXNPzuiegqaZhnDNmiNZwJHMOTygJMdSs92GRmY5fZF
VzLfWtP9pqe2GWkRkIKqMCrOYnweB3yfmzbIpk+yceEljaSP3CQuMZANAVANPeXeR0i4dxy1XM0J
BJGdALaAiAyS2SHpPZqjCr4YxTDYP/rFcxydeTMK9X2fjRpXqqskhWiqzRuLBJGUAVuHVSyKGDzu
+iQdL9OxyL8NS0OEjW0OxRMnt/EGIGgPY3ZYbJ/Qujy+soqqJ0yV53rck/JRciTuVHHdlJb9iIbM
6HezbzXHpLRhSccav285jMGwD5CDEpXSSe8z6MzlgWBvKlx0yVrjBajSL3LoTTh8pu6ec7+PNOkn
U/29RQmH0Ush7G+FoYI1TUxNxz5eOGIi13QRvWY+Uk4GmeIblxz+ddc17hIu82h+m/MkFdvWHojv
7PpiDsJFLm0NRZxx7Rabn3GedL6JQdCJ4jLEqErOTJmkLuT/oeItTwiLuYBeOqzs6arXoeF4jJ07
gBJq28cQYEMoqfB8KtcY4x3TA3fc6K6ZP2dQ0+1Na6j0hgNBN8HI0uPK8SkFMFm8c5CBCc7aZHnR
MvOsLVougEgczvQq+NJDGWZ7SVICucES3JZjI8VhaDzUpGNTnjVwau7W99k5IHFU3paVaXg2nCZ4
0gsv0QZsVI3xkOBEQl5Y11DvNmXwNfA7kmTbXgDpmUxQj4k/g+5KOHTw1I0WZZWO4/oeFxshWAjo
SOhFDq4v8gLrNHWTKLzN7LXera5GVgNvqjBvtjqpHy0QLet4Urhf3G6hYUK1ALtj0G53jHilQzMW
4B86eyBcvJPzZOPjr/s75g8VBOGuIvxmHLIKo6TPGRDwziQGmBj023InxT4I9D8wGawlAjaquy7P
JtbeQyIjmyjEIrafrLH1HzBgi25F2vYvwSIVLfpuVPnOHA3n45zUlreBaYinurRoDJCU3qvLbibq
FoCgzr+SQxkQpZk1L8kw168eFHREfhqeOSu+HEkksMrhfBpQo59TJSfXwlewP9Gtw6pnSXa/LHg6
MyRijfXS520SbxMdNNdoLZknD0BDqq1JiX9p9qCUcMOXOt8PnqvtrUTr7H/jdo7V3djlrkmbwHM6
ArEceoCkBFtfsijG+NHy3ISTW8pHTfLzy5JIsYTgQTnVTQQwi1PN+aDbFl2CvbkDFPHRX3MT2UEW
93qp2gRvI83I+iwaCI9ZW4yoGPhTZC8qgALU5D7wHrOJ3NfBR+axiwj9IpZFeRF5TI01+KjKENPx
bpOEcPRLwA1sYsaqRBUgf9VQwzIY1bQgLTNrcPdJY1jA8rOlusi8EQcIB4jVKyxJAeDEv0Ch0Koy
DIj5dX6tyJibQ9WmCEwCopMfZypTLMKVwhRNfGHxxKbVsfKOUPHpvqJOy5po+eyBUknId/Hm+7IX
9BMnPBH4g82hiUn1BeUGG0w4UE27gt7/VHo44AegyaTHd6VHAlIl02MZQaDYrBqbz76Mcps9YMRy
ETkjy7qZtNCHuLfWRe0lVrtFGsdPoGrEHOQggw3TgrE5YFokrGCXZ17KeOgwuut6+Wh7S8P75BRY
/Mgstr+VQ0RGpZU0OW5bsbCc9vhynoVnAVjPi9p/NWEeJRfLKJuXweyZZGGnce6chZ+AO8aGJYxu
mFCiaIBSqaT4SgvSDqWggNoIjK7fsKTUctP5Vt/virKOnlosj0yfbBuB9cg86yL1e/uLvYw0rMFg
vpSYca8x75DCtuR2e4N+37o06ikjE9EpnqWHRsdPDRIWiEbomDdMooMdt+KTQMLDL7cJnkD9dEzr
DG+IrDNQbTZxpRtMh/3XukmXZ6xRzoNRO+O5JVVKq9vSbbKrZK+fRz2XJEBAtSDD0na9S8emHwXJ
wB2fxsXMGuYztrisJ2nNW6yh/dNAkfRpggZuHhO15A9k6dJCzqzWT7ejKOZd5BSduqDXln103Khu
toGCuWOpHOtOV+WILOOBOnfTxykvlsiL/tQ2BHpv657qPPTX/wZNRjB/i/qSnnxp4o3dZgNusE2X
4R9Zalw0oSrnBQyCZ9Shntz5KoMi4BE3NZG51/MIoW7upqC9mxxSDzZDVMsHNTaszNaEL44+feLW
CbOBWAd7UK3dFHJqiD71lt1+0aPOHwBDM7orzJ6psshq/VgmQcAMXLfuRx5a+ZDA6Dixz2EfC0o5
GaE5+WUVUg7CMXVE6hEtVNR4Gmjud+ZGwKBL9lEGcW6XmUXsgvphBnUSBX1RBVghPRgZ02g0qJb1
0ZglG6JXoldCbrYgQZsb/PRWIux2I93c+szwrCF6XLRpsEtxUpPZNGk39NvZpobymJggmVPpuTML
cmuJaAnuRK9gaTkanw3IJFffdxF/cRsEyfiIqxrMukDItNFOVj4D8LDuHLzDX5pSzA+m7OYlHLJU
QNcT8ARCbhqhhNoQ0XNUDFhr2AhwS9iFYcVnUBSrW1LORUqGUQk/gxmsfa0S7ZgM1qJMbOjts75j
XR8f08pbgbnJTJ3WZT3DTotCQG1rNzBuCBulRMMaWR3R17Ek2YaRf0GlTMG3dHNzO5O4Cu2Wydup
aZtZMIEZwAxSEaQBbJBsLdPKkVh2BtuQe0hEXG4yI4JIlGrZfMGziwqlhu+QbqOUSGkyGwbz6Mfe
dz6kPky5b+3IIyV1eTBn76zuepM70/fDDfQMqnMUmA1H1kmTNyksPV8zHRjw0lhxYNw6rmlDSEeI
z0wJvsNXMFR0nhKjlZsGLiqpOLGirzCVEUm0qTPmOnRHWABndT4CJXRAtuy8oqAZI3vVP7etnO2t
GDBhonXM1VfSYmU4OL1JKzvLUUf7hKzj6CjN1Nt7JHxJnBHoUNZ+M0qZzsornqU2qjHb5wUWKeJD
Ge7arMzbqoWFsy3aRF5mSuf2XpKkzDpARbhppZhm/JGg9zmIIw5Dqi/ErZNGmFBkqmp7C1mAFg+O
gRnYBbr1S0m+Us8csmUbzfWwyW32+zW8ixNM1KJm30SGPXwliBG5d1y6JkMzs+QWTi3U9KkeSQVK
WhvCnjuA3tgM3jA9ZH45XviwHfEFUusfc7MB3zdwUD6qCi0IL2Dj3PXDNJ4CukZPgykUJwReTZvq
Xk0vkWWVgCF8ofaLoh6kvdJYewxTK/wiYaveNYYz3UbSkNGm83L5MHseDpip9s1669f9EpGZN3IC
ckvWnBWfALVfZMN0RyoQK9uSOuZNXC/u187sKOsxZ2ab1i7LbwH+09c8if3pKgPI9uxW4EE2iczi
5MDP7NotSR1Nedvr0v7Yt3OKUZJhsrHxA7ODDdAGUMnxUfHmxLXo4Y2x5yZhZWdChZFulie8P850
brUT3Tr64/aVWVRuAV8gYyUupKHOlhYS6XbisWdITyJEtNPUvCb7W1nuRx/0Eo65hda6AWviA0mv
uEC4+eZ10ZpY/t2BgIWC6LsFCD4DQhqizGJhbyX88CpILgKNHwHdrzdSVfosyJvRrHG/En9Cdmg3
kR5ZmAH5elV30TU1BhWlWo8pO/O/51G20+1IHu3XzAe+v9JGovxkAwpCVVAOVr2pqVxxua5rCpA8
cn2ok9aDSu6DjOHQ6R8sJfVzING54aGu0mNn6+kLvBt7PqAVQ+WofSMF+92YtBQC240/O70tuGEw
a7ZAgBZ7Oyk8dNuhMMcchtbCBVUmgSZOpgTsyryrFB4RPIV7dsRAhHSCjWwPlts/SxzS5SmYnfzT
wlvsrpFtJd6mmKudJEN6ZeFC/Ja1s/NVp1Z77qcSFDrFGye4aQzSDxYzw0erilkvvKiE1tYkVXY9
UyxATZp1oUmrJ76z7bCIEbXtOd9UrrM+dCTizee5cknT8C3TwoirW7TQre8CdKgB/GECKykdpzyb
jzVDCYcjoyfc/YAEelqz67LiwM5aFCEunqHeJMwhiAWWrXE+OWnHr4oT0vZEOnBONny2S0q45rUD
2oC3uI7Hq9zOl5ep67oLnc7Gi5pK46UQdLW3zkSO7zaZg8o+xQryKQaLnktsjKiGTnnWz/GeE2Pz
qa26SK7v/2xtG3BPxbZvyti/csxK3APpkkQg+iMhRfRHxZduQnuHvHw9Jtc2mQGMqkBEFWYhSeto
TUIiutH5qHmJp2OJ8e3rTLDwnXLAj26DwkmIsdCx1/DwmagLazdiDhMrTiCbgrbMec4izB/ntf9o
C7cMDsgNUEjadc+SkvAWYKU2+bDt6MxDfhztwb8IIEFzxaGXHe3WwtPhOAkJOl3V25/lGnCzsWpH
V0cJKnbAi9NmJ52Dd2X1rQGiVWBIafRHkyDlowvMYC9HWm7QLLPu0BeBVxLWCLoubEuhrugfJwYN
z3ImSbBbYMRJ3V6r1FZ6K0hXi+gAeZWzLxUdGoLJrPZLOlNoYrBxPUTGk+hvyyU2kpDU7/wjVA5O
punYBfax5WVmj6mhWuwENmh1gj5AKbmy7rJo42rTVVSHZTqG/Fu/uwYc6X5OTcQOSChmg80QpssT
SIMqYFThtDL0yoiQ2zieYdW2tVHnB5NG37dxztD9UdprVM9p+ZktbrrQZukR20RLEj2fGF0C5VQW
uWRJRu4uFq5XhQ6KDhKRWnBU29RzohvVFlQ2cWYRfEr/JDvnQEGwmYEzrSfmzPGWC+LdRrz5Az2F
TT40GhF2E6SU99MQmPn9xG+r9mOPGtEcpN60ne1xOLJ9KE6xPSTjzput4TP7bw/wSlrJ5ZST5HTE
aS4rQHWFSwUETgpRAIjpfJt5RXxd1Nn08X/IijRFhdZiq+gi3jSDWu5GP+6u/qeK8hkY0EgjvMDy
Fgo27bO2oEey/3PT+BdTBR4IGzSZa3l4i980qT0F9nUBa7vmzDg0C/rqwjDsPtSZzK9UaUT3EVFt
74wyzHXk+aZR7du+g9/FMz1byLV1/oPUavDSWMd9qrbFQDzjxp3NbIudrj20jsp2wiiio2mpdF/Q
Cg7B4Vp7u1gN+bXrvDPg+Oe8COqy6QgoH44L3+jN7NtwfV3bq0Z3YfR7SlVvkmPtT/ee6JZ35uvO
L340xbEbmJKmMOSQn3+01bceRnrWOYzt/rmzpvyopG+Of76hv/yUgOGgDV4ZQv16w3+4tNpNtKkk
lT6pkMuu6Grjvqrz9p3h1z8/hUKUZBkTDvg6lnrz2NA7pAvbUuP0asWS2xFpWuvQwfqvbw80nvWK
wYyCleSu86Iffg2hgZE9Jh2+Hv6jM7X+kDp2aBES+f7OR/3iTaBksbFeCWyV/LSfP2omCw1vPaOn
RhDchGGHYFmCKM5NWdJPXcBc9hIN4J/v1jqRefMiSERfgvQDhsKB8+b32SW2X5PNgA43h7h+oEAf
odkdWrf6DBpxDjVBiMSXyPdUjr96BbmoEKiwrnEb3774woDLaOlsrVosXENxQWoJbdHGPTcbYV8Y
k0WLDCvvpm3a/rxmKEN+0OI34WLEzTtX4Y0qZp3aSiBPeOKordZIgzeDK1eXjGtaLgNJ181dricA
1AM9tXFavvbDOFyUBr4XjbcLwEE3HAenLc4CR4N2TtYDHKjA/2XvTJbjRrJt+yvXao40wAFHM6hJ
BKJjJ/ZUcuJGUhL6vsfXvwUp7T4yyBKf7ugNbpllVVlVKhHoHMfP2XvtLbl6JMkWTnXJlBKyZ0CK
UmEinP79HXu/YLj2QgRaxrC8xsbRHZMUzY4eejRf2LOQh6Kcg0hjfVNXTfXJZfngJXN0CcNe2jp/
LZih1w+/Z6Sj2wDnXvM1NFdQUuM9fcT8k6O8fxIQMhjUoxZLErjnY0MZuiuIuxh5AAt44yYu6Q7z
RXWfx9400OVGhIUnRKrmGBs2Mi0oOcqCvotQ9icL5Ls3cIF9GTYVBcuKKc2jSxs4dq11Esus1pNI
7/bLu5jn8jQda6Ax0Wj6JgSKT9bLd28gBzXJ8jD5l8PM70ga6QwUJ9GykuXLBtakhkRIrkFiaWGu
NcIOdj3cRz+F8Pk/uPBCgn+DesLrT6LI2/sLf8GUGt7tNdaMhaYJBDWOQ8EOOBNntRYY68ET4iK2
4Q10fUERHzsMQ5UY/3Tp4xrwjOnoJVj3kCYe/ZAOWWjCZmsN1heOW4QuPl7mjQ1Tu4CWxcmsu/X+
9+/R++tuubZNpY+CAtura749ps1m28wrOnMscOVu6oG5zK0uT/I4gPHiFA3batIlwx6Yxu+P/MED
j/d20cxIzttg7X176FZpTB5DyMGkhtLqIgTolAYO2+08IF2qrRN/SoijbbUk3IC9rTdBZ2U+M+xg
9/tf8m4t4eMmsPNQ/pHoAuz07Q/BGpBkdUa21ODVUE/zYWQvTZkeD9i8f3+od2sJhzINW+coLLGL
vfjNWpIOFUpVScGfkAm9B3ejNtJEjfenR+Ep4nWyDCKmuMJHJzQZYWgBucipZ/UaMWUWXY9aZX/y
uL6/bDYrFmuVJxCrk5b89lxwT5FxNjfEspbsI/swS3ahlaBfQLr+yQm9X5JssdSFmKmF6yHbenso
FVd92JkcSqtDvdsMpaVt28i1N1kMddWbOxplJIImnxi13r8clG9UipYhJGvhsWA2qmqtyQV+l8aB
NjFJzTwlKzg/641hwrCIoD0rOsLV2s9Ww/ePyXJgqkZHoGITix7u9SfHSAdduW1XrB2CcW5TbwwJ
X9OT/R8/JlT/S7STS7YkJ/n2KFIhLLdLgiitTLjneeF8HYE0Xf0PDuIYy1kg1ALH9/YgfUfFqHdA
MVwT29FgVOllPxfuJw+I8cHDaMLnQ+tnW5j3jyu4zhxrPAokcaCWsC7MoWeaSOl8RgNJWzXMuVeG
V+tbu7HCq04nT2huuqSinR0Lwq7jfJ9JEZ26DU7HQvbu0+8vwjFolABDm8JAIoWHR6iD0nx7FUQ/
RkLR6VuXmfyhQ1H6uyuraxsY9qnp0WdIG0zzs+zo8TuD0527rpXDIu6GCzuYCPm0RmaCRjw8/P53
ffSAw1y0edp0yo/jDK3aI8OXQXKxzkoj22IKYWTTG4HvZXZyQnz39yDNsfZP3rffH/eDu2Utj8Si
0WSId6wKp73mCtfgoUhsGiu9cumMKAaK4Hk+W6WO3LQUtTwRBkxR1Ig6/EbvaJPL6LLX5ipCOJRk
qIXKVAekPJmbLEUW1U5w3AkM8y6KJncupDdDlvFm7ZNqVSxP+ZsNBj+CIoN8KaSDFNlHC1jqTfSR
WmbevSXUGtWl2MAtASKiNzU92yk+GNO4sNOa8anUWvFoeuOPurUNChDmIZXQwi+J2+SbEF//JZrT
eVyJrLJvwokBTVDWmoGaoRwFSQyxpEEfkURtV/pnAtQPHhiJ3lUietP5hB3fOCaFk14aMFkqw+q+
yyByr0nbzDaylfn17CjtAZZfcj6adO5+/8gst+noCsJ7Xra6CCCleVwthJbeljqjgnXGkZ8HV+k7
HeHrNWWEfl1N3mevxgdLsL1UY5Qn6AYpTd++sTlSIqGHIlunCAivqbK7L1NumZ+c1QcvgsP1NNnv
unyuj9cFvjBRbHhoi3Ju7I2emxUrVhB9cZPS+ESef+Ry/fki8D0xuXnsZRBSHz2DYyuxMHR1tq5b
wo4ME0ieV07dqQH7hgwEIKbtoBuMq7GdYIMud/WQ3RuROmMPrk5FX32y+Ly/woBR0Emy11haCtbR
l6FMqyDp+ixbW5oR76yGMrNEvPjJq/f+uaFmQIpJd4RlgHLl7X2EqzKlJu/QOkjH6CGvaVT2tQds
BJnuRZEzEvj9c/r+jnI8SYmH5BTh+U+TxKtWCfBCnWqT41kij7YNiLctM2a1DYtG/+OHh0M5xC0t
/8GjenRqEcO+tBpLcu+7rj7IpT6aE3c8yMiNPznUB/dqKZGR0y+bNIr1o6uYoNVwUp6YPo2Krcxs
axfC9/vkKB/eKw++LjtAm07T0QlhaAX6N3BCCukMt0nWpzmTjnU7WghP7KT/pAD68F69Ot7y/7+6
V85Y6ZFbV5xV3c03lQ35ADV5TD579lkT4aNDmXzr+NCaknimo+WkBqQ3aAanxloNzAFm0Lpp0xq8
fvAPaPo/clo+OhQfOklD1XMYOy5X+dVZBWIgGqVHqhGXrXXAVahW5pgZF4XefuZcPzLhLWsKGnj6
Za4kQY/+7VK4vzpWJnM0US1quSV1/rmyC/bp5CRelqC9Y4Brtb3uMqu7SwRgj6Spp+3SzLq0w0qt
Y1lC1MwrfGAtAnOm/uDOfdwUxiev5PuHd/mRPFQGsmxAUEcLjd5SN5ag6FDpJaU/GkotsdveJwvN
+8u+xJFCkaegYjt9vOliHE3rqCdHT6Aw3BHJmB4qeCa+lcjqk0O93w7hdiGuj4Kampd5wdurXgCo
TLEfkC4XzXkCo1Y596OLsGYy2hEyb+oYwbp3p8+q2Pfvp0tjilMkKZEd+7HbWXkoaS2K6XVPKqJa
5UHQMLk22n1vqFMufHHNzW9OeNTnC4Jg+tMpcYpdGMLdKB1aVuvY6aM7CKOXOrKBW6MaPgP9vL8J
tGJsai2dzjuz1KMrE3jk++gtkrpakDOp6UFx3ul0lcjs/qxh9/5iEKHExwvPCQswu+y3NwEEAhGJ
Y5SQ9+l5j4IcqRX2T3P0awBYl9UUTv7vvyzvH2OCbml4SoMFUmdW8vaAcYn+oCpplRSQue7cwZxA
F812/ckivPzut4UWhZ1psIKQNkcyxNF5leRPFm4y0oRjkHgyjxni7I55Hqppd1xU2OhjehJTDhrz
x5WXIv764/Nkr0+lbNEgYQN89BVImtnwRMYoijLa23hFF28S0nFufn+UD54UKkly4Zc9iPvTIfZ6
5WKNrFHbLSklyuyv26m/ojObfZUpn5rfH+mD+4aHhm4qvh0+0vbRGjlV5J0MWo+QUffUVpVZ/+zo
Xnn7+6N8sAOmc0UDlf4hPR/hHD0ec1FiyEm7eD1qdbeJRYsuAL4JnKtJxX6UeAEAgXTyLdEio0in
bjPaw0srG3cHHSLdIv5CCL8Ep+Gp/qzO/eih4rFaNmCutWwe3j67yDQVRReReFoUNl8a9MDrPGFe
PzcjwhHeZrbicDe2pZ2iJ6dV+8lD/e4ecF14aliV8TVxJ47WBRbHWnWSaNA47pM7AMbJudOoz8hE
77f5lNZLIDVGRTrJFJxvTzPRhrThg7zE8khBUEobhjvowCjQ85SZtY2Jfu8RJ4zAH/H1JgvnJ8sI
+12CznyjRR3IBS117kLUBf7Px+OPbKX/Mbr8TQDFb2mT/x+GnAve7P/sLiW7juCJ/8Jg+l/77/X8
PSj6KOe79z1vYWgfvv37X8uf/wcm6WEo9Qy+qxRoqP+WN/UfmKT8yyH+ASwkDTPA75I/ky/ZFv/+
lyVJQpeS7rHAp7qMov7bakpABeMimj1ki5AhQW/5T2IoeJLerMxL+YLxk3+g5y1bCPsn2/FVsTV2
eSkzvrBrq6+bGcGxpSBsg1o6xwKZglnKy+bvduyYmMwycEgmqufOXhNsxUsGt2GItzG7ekqSphue
gnYw7prQ6WNfTXMu10VWk2s7orEONm0Pxmkz4teAcgZq2z3wZg4d40ACpv2xyXpYc/Ru6gupjzjK
vWbSf+j0LVP+qK3GDSlRyyAz0dJ7TTY5qhRbBDP2kNhBj0oS44kjmDOgjxXevaeBUK2DMDmjI+UZ
xCS48mZgNsDpSdaKFVlN2QH1IAwMBbue/yEQxt4A+xADdya0xZ3coT6HZunOuwwR9amLogEso0uy
QeB09Wlkpd6NDrrvPJpU6uO25B9r5m5/MXQqvojIYmPhiftyIdyyKUVGOlcAC3Sx4dcnX9Fp1sQM
k9oOpG5q8I0nJDWv9HmKWMAqI0d4ZcbVNWz59kcT5pk6ha8zFn4FOVGnoRbBBzeJT3I3hPR45n6G
rqnOyPzC1zNJHeFipaeMXGysEisH5cvjwBcagHvreF8wlyKzqdoBQ05IlN65Fjf2o8bQYliBCOtf
ikR3XrC9oPtFgV6dttJjeEsSGdl+KnY9wPYZc90+VeGdo2EOJoowH5Gn6klykRFqfNGIRtdWwu2x
9TghRpV1CEAARjVDyzM7KdWjgJQxQZiOxL2oNf2QIJiWK2NK631G77dec/HJspqRTNkrI7Oiux5P
AmwS1y3vYicLnvPQBhveofiGLppl80Pm1kRpZbChNYK1F5Alrha9QuKVJz0Kal1eEtWZGT7TXlsQ
rpg6EJOtWihQXSDgyW0qamfjKts4jadpClYl4WsSvW0M9C2yw/amny1+WuV0AgOPFx8IsCriQzlV
3TMRpsOFY8/J86LdvxhtUufxcgQGPgOU3oDXbHXTMhOCxJw3jbFKVUxgLxvGyPSNKMq+Dr2c8o2W
acgvXTvfYQWbLyeHm+iTZ+o8NgEW2/U8NvW8tvJsMlDiNuGNRnGPlS2a3Jco7rUHl/rMRFHZa0/8
pOkK96Dq93Kq8fZodi+1dRcNyWmp6Aqd09sGOm5qRCH6TOuxNY6BbdzLykGynPRNeyuGMOvXmjnX
Lim8gCNOamF36AZMRBQ+uZNxBcIN2P4asoT1TU/jAmWpp82XSeLlD9GYihcCKurvOc5Ig1F0xmWb
ksXqNHxFCzx8TXWRXKMIQbgJaD6H5DOiud8R4ouPBq8oXUFoFJQTjgHn2pBjkJEhAtcaAZFbM1+F
CN/zsKXDFbx3RKJTm2H8abEJmF35oDXt/BI2Dtr6To9qjHYI/tHsm3Nw642ShN+WSuOkbUoQ4m6V
W9+wFVh/Gy0GPSbUi6gZY54j13VfBxs0zUigSaqBUQV91btqGlNMvipxKa9rlbdYb0bHrHYg6PIV
cV7qWmcJ464o+KRjr2K+zVWC+DGdprbZ1GNbTWe8rZL32inH7zOf/auZhEjQITjhyCUMc/sMiA9A
kUEscSrxnAxYWGARIcesSnj3uihPNW/GR84r4ERrYWPf2WiuMT5gssJT5MlIpyNHe3delZAJi7O4
CCeJAtgc5ZpQPI0wlFlvs4ssqPMXgAG4TMjA666UF+JHr2Uhr3GV6N+bMSG6zZoxjfi2a/ItmNt5
SXb25ln6UeNhEnZcSuy1U5LKuw6jYnFG6bOBjbaMi2kR4klW9MDWMNpC6l1Hsp7IkwgCcW94Xupg
PhM29CYzcG+0NKk9AqzLVG41V9cveLAIk7HrNi6vqkjZsN0bbtLaCAKciXmP/LRCYg7TtKShdVJP
pCbd2Z7G3x7yufLWaKNbY0PJ27qngSeD0h9Kw9M2HZ/sR29wzGZlEISJrtQBOr7VOk1cQA6dr4ui
oS/uaSHgLeHY4zNJkumD3VlFty+QjJwqyyCRIycp86XF/PkFf6QN7i93gnzVe1+YNeagdjVeJywJ
SYC+nsCRx1f1yOWvndVrVMLblvryVbdcdBbo7zyJFEgc7besfJCs48wnvDZuLjP0yAe+2oROwM3f
iDiXftp7+Snp1s6vjcn/1oT/oop7dRP8p/bpn4Lv4in7/u9/cVeOiCM//8CvKlBYf0H+1hGCoYrg
trxCivP/ABCADM4GCynQ0rH+pwqU1l+kJrg0mBykXAybuIv/AEcs769lGM+eB44CIcfMfv4gjOxo
nIU0bgEKUEsyfEG2+S6KT3dmo9aDnjwGXhc4bZjg221s4CShH0PwOvb2holRmdje5VyF9sZMEnPc
iY6Z2689xf9jo/HnT0FbTT+TZqMlkSW/3e1AUhyqhv3ouuOjuglSR226ur6eXELXX92eD96Rt5v1
90c62kKjHNfKPBBELntGs6v0fvG1EUId107/yU7x7U7116EMttGInzAdvVPi0s6akiYzyG4gpW43
9+gPR8MqfQ9j+CYPAW6PPc7yBUpCxJWn/v7zM319+KNrCoqviZFd6GsMuNEXE2iKnwVdf+2YWKd/
f6i3Dax/znRRtRkmzQnj57zo1XYCWxTDkIInydMS96xwTMIqbBeXo5/zCmgrhzzmzwahbzuXv47J
Igc2xTVQ/RwrKiR+OUuGnF4MUzlcaZU2bIRGqkPDUn3B7ATZVRjNn/T5fw4H/29P69dhGVjSNaMF
wCt0tMZOAXnGCST2dYaa48E1uu4Mw/Mcb5qeRuYWR6wy17VD2BRBJvUSaKFS/VBTgPWP08xQek/m
EMkjmU72ho8bZbbIkcrd3CfQPdTPyzrBa65hq+4vHbA3n+lTP3r+Pdp+hEUzgvm5WL1uVlEOkztI
mMHasRL6CmQLJHt2ncO4Ms2u+OQRdH9ejqPLhVviZ7dkgb/8ZN6/ejKm2fLGHKXUutDmmZkIHWi+
6E4UXRUufFj6gWGpsLalWroeAuGcObKC4N6WEngtXk38lQGSzGFdjk2YYBYmus+AGOD4Ax9oKg9A
GDSNSXfMfXLKLXzLczveTmFtGCuueXFHQTZmd9i1IhI3CECJmBa0ICidwOr7vVJl9UOUObnmDG/z
yxzt0ehjUuv5WjpRPKGWcSFlAJFwxR4ZY10g2qv6EgE/+5fLusDCuS8JWKUNVcOHWWs5/picNLQU
9y7zvfPa7ehR8QnWbmrZW88E2YTlFsQgJVOTKDAMJtgMX1dlFK8QDOBQDvQ8X1nV4l0CzuBeYzrt
dzUZf9WqBbxRrfiLvClbC2n2CDHgwxg7I/na6pV32ZmZAuxdW+WdpLfnnA99X1zJpJLZbio6rMtZ
Ojt3tF8D1GlRKr44dVP9zWUCXuAOovu2KGWnbWcFEWa5mdhACC6B/E70uJdi9OoVbfs0bV5sHNcP
UdbZXxGqjcaqKGP7pARV8EI4EybLFKf6VyyJ8wV59MF3YxLDVc8uS6zmSiWPiekWrl/n87wAdaf2
qk1InCbQr5T34F+Yp/YFxvO4zotuXc6FfkM5FwTs0Yr+hrG2i0yAoLBV2guA72jvWrJ1RDqToVOg
9hMpfBB0IO7MNMNtcIzntQPjgsA0GGxcFOfFJhqDDNxEi360sWVEfszQ9cxSVdaugHdgipsnds5f
ZNCIE6xqA/GXdMCv+VKi37ZFJCgVC1Tg8/2oAh24rTZa9klIOB1hXm4vkKTMGQiGHQix+C5XtcDs
F9A0WZEjxb60KJz6Dk2qA8ox8axyj0TOkgerw0i/dfoG5ynYHKKUVRTLjlK6qEIvXMUWvrKLIcfV
s7KMJlD4degfbeqsGq8CXQf42vCBWcCHtJnWBlEKo5+NRfrC9h+v6Uy6OG7FUI87cACgOMsh6qqt
pmkzycy9I6f9BPSCVwVi52Kydto7kw8Y9bs5gdKeyWui9o+wLG8ocJqnFD6qcVZZkiiiMoFs0M/k
MwDSEkuKWKhIEQorIplqO7CH82Qua9snhU8MO6vv5nHrZiWbncpUPAqti+fUWMVMJPNTOUgZ3xUV
RRTyzb6z2LnPlbebktEFjetMg3ZON2GaHkYGXf0mLytmZGXejuN31YTxeAgGMreHleMM8Ekm4Yzp
s+Als9YeHdaLgr10d9/YKuy/CHyz0CfqQY4rKrLiFENw2PiRCjr9qqw08wHErcKRbE9FvWMipOHo
jXLSiwoeViKp4xr4N3Lsur3gEfAe9BLw+sGatKUdrmECW7Oh9eZDE0JTWrNpiq5ntoepj2XWumHu
CdhaDJEZEtfi6ee9aDRwIolO8mULECmmO0Q85N4OUolDDqPRLFk0C2k8oCeEoFoGw7Mhu7n/qrIy
ctjD50pVj4Vt13O7LoYuyfXzEPmFaNha1zI7VaaqnH1hR3bvrPu+tbHRY9YTpbHSc7YbX7JEA17g
e3qTBhjMCSoVxgE5s977URDB3upkBy18nB2+gPgSl7w1WwznokuybDdYJQ9hJyQGfhUHHZQLgmFv
K4bB4T6LDWDvqe72LU0J/skryxmTBzpYM0TwqURFq7WdbW97swt2hRqT7NxqykSAXYb9cNPJiQSy
PM7t+6Sz+1u7z70zvMvhuUcnpsMDiWeM9qUVnBZ1N27DBK+ZHZDDOOrkxIRzX95hFVI3VjjihASZ
Db1hNggdSccsf1I4VbYjiE+2wvl03YRlcxd2U3HWe1MLKMPt75U2dbzOgfKVY29qZkCbQRvP07DC
+hunT4WlSKGs6OFs8qGcfXy7yOybNNo0IQQfSwwO3L0A2WCrkXAV1Fl620R9r68kxNbTKWg2VeKC
QikBRwzx30FsBz4UbzojXdjKfZF10VarPe8rmWOEvhM0XvetjPZRKc8yz1PnMNLUJjLzrezpBYJ/
sU+12qUVUcz9lgUoObFh1q7nab5Rk4MTzxnxnkYTfVFMM5vYy4hytfoNNrnd5DnkXlq0c+HEByT5
Evu+jZI03LZ6uVdO9VDNYcFSVI7uU5M17tYpyOnr8rY7MDNJ//ZGMe4HEjp3WcvCNY7S3XkBesW1
Y8zTpiSXMveKhyRR6b4uws1kYiHvBfSzxFWwSB05xufxSH80YqN+mjSlqfuxoR6tgWCPrBgKb9UB
GHmmnDnktLX2SS5eMJIyZtYy47FKZm2NzYiveRMnuw5zKe3fGGJVqYoHBTH+QWHYvjVZ9eh2ze6V
Ns2o+2h74ffrfsRhaW804tyapnoZHVX7IJ+vilwePJgFOwhcD4wDLgegUzvSeStaaFyrJE3bDUk9
wp/riWg4pdc1bem8P6gQGWkkwxNQ2bciNS2i87B5eXlV4RlqnH1sKYnHEbZIHkFUibSe7CFqgwyw
m6V/VZGJm13V5CEbuTAvYje3cKBNc+zXYkg6/Kn0NTFdPFp5Fd4gPwbF5eptJf1ajQAPnKC8BO1i
b9uqVweq2FuU5sbFQE+mXYkq/+LaxgnoiT32m3KNr+45HHAveOpEECEJqMNoDm5bzDi4nC8RcG/4
8c1ZKOB8KMfTgJQtywrtsin2KX3PIHOEP5aR17MzzxqBGTOxD1hU4FBZ82k8243NPwEIiQ40m9XA
IXUg17LVRGr1ihdOnIVTr8hAxc9u1eEB7sl8AxPqS0c+i97xZ0DFib1kONgX+o8BqxBFWvul1HSM
3rm76wWmo1LLXpQLe8Wa3YouIaDkIei/jrLRDtYcXiXsdZNVFQNyFSLSfL3UiqtZFxCg6jH37Tnd
mo1Tb7Pc8TvEtTxN1aazR7kCTbYeBxhvEXAsqkF1iORAIGnq9pson64Kqw62oZM9Bk3v3pi5cZK4
JaY0naSO0ElWnnLPlYSg4pRPltcvvpHmhnHvofWAcATh19ZUt7Tx6MxX9WlZkD5E1MFTFvN9owuB
vb9SF1mqbeyorDZ5U4WnJeRsTVH1dK3x0lSU4NVQuGunMvRdmFAumyp1fVpzNCAjSyOqUfA394Gl
duQcm8u1Jy6yAEbtg03/oadR5Ic5LrYum0EVPJc4XlZCCfJH7IgY5hLtjTM9wojrNqHdbWbNa8nn
o50eTsW5RUHMmCEKCPubgYK4YxTZKGe1epfXZj/6uj0Ma8yrdk+5Ui+J24sOYy29Npn9ltrxayAD
0hhDK5yeBVZFchfaiWWvYjSxZjQb7Ylkma8iWwU3UzTmD+FA4OHKkRE5q7CV8BILMwQd0g9C/+60
IYi02F6MqwbPHPZVgOMIxOaszVd8Srn0eYrBn/rEzg8A8aAPSk3O3VcP9FO00yNZeYdydtqLuJ+U
tTWUVVwm5I7ChlLMZjK9CU8EX2BrxWYGLk5di/EAEMfbayPBECD6OwLVcyCszsryQvM5MCCB0NUl
wWcTm2b9g8uYAhJscyLBMdd/q0kK6EF6dLBjksohz2EOrCHcwkKjh9lBeydhcpL9oUR+d9HQ4eEy
QnC5jXUmEn5Kg/XanSIk0yZqyQu9ZQYF/MF0n4whN/gQ0IESPNSyidaWYSfhirOM1aasReX6pqe3
gz+7ispXyJmWsmJe2fig/vV7tr03JbEjxI3QuolW+gDJCwxHGPcrPSj570h5mMqVvRb+KJUhklXX
MNvyy0Yr211QVExs7E4jncHsi8fANKcNszFxD3ahFdu404ja9pwaVhcQDkY8oqZZNXiJg+ATmstZ
lJqt7s+ir/mfw5yphcOny2Fv12X3BFZH91GQ8aAaIkc05I58xtw2cSNIjEGf+rNS9WNTNjHXakKN
Eimtw7I2OfllOFWehW9IhXwbgmSZLzlt+sgAxF1mOka5X+Dk3aEVVvUdWE30mA15f4WMY3gkGaY6
pF0J1GUo8soES+fJh7ZWbbQmMGneJY2xSJqs2RnX5UCjbCVizyadZe6M5z6MvAdLeaxHqQxi1t1E
C2bfnGr7rik1HP41DyYZ7mY6XFtOVXxLmDqyLAWVgqwwMmHoCjYF9O3rnu1KRx7tJokY/mzJkZC4
9KFvPpJmK29NOysJOBaWVQDNk6VaJa5X06LqQPGhZZzA8EovH77ZXW7W6xk4WAM9pTeurdRprwJF
qu1Jw1Gu04HqAJyj0khBlm3C93KwofyFzIvB2rrzs8pkcTVhPQVkJIP0HghB9dKn+vwFhg/cYV4z
ZoI2uSm3GRIUdr52KAngJbE29kEDMq8JOgyk1DI2RUs7z4Hpe0paj3au3IkTF9GL1mB25pOrMmvF
CTUlPaE2+pFjPbzqzJJNkNUyQmAKIOev7lxUDd8ZJ2eDDcs93zWiTO/GRhnOiuic/JvWdUwzm6Cu
rvt0ZIOqz3lRrlyW2oBsilz/VqkSM7MCQemsyaQjrn6IimLejNNESTrPA6KYWU7TWQRBkVA4OYK3
7BncrIxZK4s1RAAChRnLwbAbE40JS5akLhcZxT+NIlVr8GAGxkHrNiVNgq0v3wuYfYGzNkUqr81s
jt2VRol/l06oSlZG4yLrJ3CJKaanm1m7D209rzaaqMtD3/UwOaY2MAY2ebZxyOQUGNskBKsF3q2F
RpH0wpvOZdoRuYT+Nb4nzZtoVifG/eJQtxorTQ4L/3EemtKvKmAwmHQzMoC8umZrpNXJ/N01my7c
eYUCz0PXRbt2Q310oak5TPaFqp1kK8t6uMNOj4nP8ThNKuy8ujLIMQb9NtBI3bv0MrKdDhjuqm5H
z1qGoQy76wTiCg+WoHHcJy0hYs7QsJ4rvuHs1/otIyMiiobSdh+WAOSeTAw+UduAtJdu2xjEQf++
GXqkjqdFiELIhSANCmYxvh5zne3CsktlEvuX5qN+PcsyPkyNAO0y84XYwWKYoMchmKNcAV7a+Gyg
i4ty1AIUraV2K5qkOm+ImDa2v/9h77q0/C7kI6j2aftJ0z5qXUaeBPScBKEvzOnvnpAYCvQiYkEA
XkpBpl/+8eEsieoPiZSFA/WnyuxV6y8JqtruRnAPJAonvlCT4fd0H/YMDn/gIjN3vz/c0fBruep0
oKGw4yGEE3Ws9UMjH4hIl5FPUrNqnqpC1e59FuTFxgpDbXp0EE0nT1U/FptZtvYnnc4P2qp0ZhYj
JtJcx5JH1zbXs4I2I2OFiUUcR6+qGUTb+k7L8+GTWcm724hGSEeaqps/XevyaILR2xDAuuVQI/PN
bZWZiW/GHTKC1h72VZ4Gm99f2A9ObTkpJJiYCG3kF29nMxAEU12WNPeFU/NJh2MI4ZW1q9K08ZN7
+O5QLm8O8BIG+oLx5TFg2zQHpw5DAsxE4NprB/ztNkd+sjZnQ/7K7fjfieW/flp//rOM7eJ7+ZS+
Vq39/Pt/DSxd9y/BgBFnIW+TyTvIS/ZLtubqf3H/Te7L8m/LyPC/B5am/hcmAwTrzDPByuuLsv+f
gaWw/2LMwD1dxGuo2oT4k4ElP+Xt0OefvBnd+WkeeLWWxFo2ITKL672TyvqqyaruS4gu/gArDYSB
q2lXuliivb22z1DrEEjl7UTdaDs+jN11gXAKA3NRbYglVvsonAjWNUX3I8si20/klDwPxKXt3cQx
UtBCMfHfEIs3SCLSpW0GhSIohm3G0rPTbSu8YbfRXDChSWiC5FBR8boUa9EN47mbsfGYAXltgtnQ
vyf0JGgqT2z5az1xAOxHyZWnUyUV/aDfzmy86HRGqFySzDUONtknX3tdikOcpenzTMPj7yYBSM3L
RlMA3qoN8TlzTzXDAK8Y6Il7LirVriX7B6iQWn4yjI5zsBiwHCr2lNcqC6YLMxxozoiCyqKlWGZX
DWnLYcGwzO1YVcV3co3GK4DllH1dF2p/8wWly0wRXV5UBC2c2zpU8DjK5GXr0sAu9OAUkL9x0WZy
3FdqmK57wG5fMyGDO1j/NlvCGGNU5emEDFuhOT+SSdeeZpnGdjRNs+ircpJq3CBxdndJarVnHS6x
x1EO5LxPdvPD7CrtIray7lsyt/pZ3BAhD4scypk2hjrCr6Q3DlU8uw+jneBXbGbzZBpLthyiCynq
JycGjkb8X/2grMAFCMu3+qWspuylEFl+mBH8fEskDaRVrPWQsvohXuWE2fiIbs1tY1o1gV7NjZG7
2c5sb8vAIxAPUA1pY8XDmBqgwEMCCazAW0WJgnRQdvE1rZmr0vIOhrzNGYX4MSF7C6M92zlJZq80
BFbodrekTln70GgvTCNedUsnJGAxvC6iydhDuwOPW/xg62PsIhP7QUcWJ4LAbpPH8HinZm942Y5P
Wc3guI5p7xS+QApHa5wMOAuUP9OdvUq0TYhMe4i8pyGOGZK6lwLmL4F+GqM/YwTcuwgUvjHuIcTH
NX6UZT/c67ZLyxHZ9bpKgx5qZb9yR+PJHIdo76Uhe69s+NKYdXJauy7azWdb1CS8EhzYat4OuzHx
cmOz0sWjRJEtkmTeqFA7REm8czQvfxTTKOn1XxsW7TwC2u6SHraXftuZCNCy8LzsXPuQ4jJKgCI2
Oe2Z/0PZme7GrWRZ94nY4DwAH/pHMpM5Spmp0fYfwpYlzjMZDPLpe9FdBVjyLevrQqFQVfZVikky
4sQ5e6+NIvFKYgtjkGK8jAZFXdsP26jLGSiULw0xVIgCkT9r4TPDnL1h0YFn6mv75WQyRnQZvarN
2WyU5BA7CUBF66ubRD8dLT0jMLBRjlmviWNfsiQEvjzW9RoIaro2F0y8KRlQOjOmojFXjkofnYo5
jqEQalz0eAFzuYmd0cekjXaxhaxsQkcAHX0tQqY6tOpr1GVJtm2HdNtpRnhrUahK0OgomlLKlHIl
HW/Es8tQDXUEbR833dUaT6JtEugKq/FZVaGHG0UTVAONr7y2zH1h5vf05t6G/HF0GdeEFsz7FkHi
yuD91HO7wP2kmRtV66sDPXOdYbKx97RepWfgZA+O0N3LSBLgJpavNqLTAy3TR6XPy8sgFS7dlSuG
B27gKcW6Z43NHBHADkavORj3ZaP45LJdXaevg0SR6nVqI+et7OnZxxOqDVEwPm0z49Yx5+9OWMNS
xKfgfjenmrS3uCLdwU9jy16H0iyusDiG79LkpmmSqMnRtKKt0td0JXR0q7iR554WlqmuRa2FZJuq
KTEIyM8eERvU65gl9ujF3F9rrF+mcTa+K8QFv8zQfF6NQjUuUduZ+6RpxiD0KuRPLvKLahyfrF4h
Mt1mLmUp2lNeNfnK0+iyO6mC1tnijGp7Y3uYUUlmq0lCU7Mz035zpXFso8r0AQpy/nDVatMN/TeE
iGvOZ/XaVMBIYoeNDmWtOhtC2LBA9N2ta0BY6hFcP9TYx6469M6ydOpLIsX3IcXEVDIKpVVBs2hF
yMKZcQI9SmRlLznI2IkpeWneeimvahbqTKP7uHWBnieT3LhKWl3phqTLxjUNq7B7UEYx+TLSrkWk
vczm3JNgTBgjbE79QSg1rbWKqEm8XTi/myyTp1x342MYz86XXjb3TaGCj6qcPvyuOnDU6lRB7puO
Wxmli3IQoivbB0sqSrugm132HMBGO+bm00oW4xbzB8Vo1JnjOgFWrK2nmKqZhHGbdqFdOjuQQ+Ox
F+a8L3MX2WylQJRlczd5+OZRqzcsY4RjJ0PprbJxMCoC3dRr295oSd/zg8Te1HM1GIQHXiBtrBWO
eF9k5onTrX079ER8tMWPqoWqnGamtlEbhiBSLa0N8y3eb4a7cZ9n5CsNBZtxOfooIPPATJUdN5Fb
T7JGFevKuZVcKJ3VYV5pTrpqXKP8FmoLfxdP1cwcafSe05gx9sqd0aI3CHtWpau4rY9Jk5kBsEeo
Q4KIhBrkjBVflual73rRTWmGfg8RYRt3yrBmZuP4sFIhOnfB7LZf2qyHlGW+uaoEI0SsAL3ULuTb
EY8jYw4fQblzk4DVbYhTsN0gX+TtBKzXBs3LhGLs6C4O1KnIdN8Gd4yEk41jXn6qUnzNqgahiv4T
WaDYFJH3XUKRMW3mGJxcuYfD+APo8AnIueMXhpKTBDC+gtqlNYQmnTjOHqXNyOonAGCvZnoQO0Oh
j4SFzafHdnAzBgHEDQyOpqxNkhRQfWTBGNaEeBpRS8NAPcy5t46TfA/68QnA/TdpN+XtjGKNFLUp
PU4EQTOhM95woZ/naMjB344HQzF3XsYMKGMginNgVc+yWZW2+uJkYUpmzNyvGMajKeW/aCiON8yJ
3ibVvpXybFvtV1EYF8lUd1sZSnMQTJmJqAXN2xSvPf2NJnLXrEX0sSOmpuoSCd97XEedJVvPrbX1
bIw3g7CyazQc1QnLBPN2fcVc6OhMDyHT1hV5y4Nvc363DfElEcPOkHf0HhG2hS84VfUT7d0NRNN1
n/cZCQPE4nT9banEgVAdjOUi6Hqa1iXq96TEM28V/uyo+0m/QKe8yfGhqPBcl8BKb8VtWVtx/D1R
C9ippu1XfUHcsDFfLTs64Sa4Bf17ET3937gwd5hrwx0OjOdZybzAlf3eyrobN7E1sUv6yDnQmVk1
5hDvRZGsJBXAwSnjpy5XmE3P7pteoeho72MX9T8JGl9qSRJqFIcvhOLMG8Y7sKyxjOXihz0nV2Mk
J6Ahz8VXMlr+ZvHNHZP01DQEpKsw12dtvqILuHXyTFsJVPClKr9MqFfP9WC26+VrsvSUsNfCam5M
UzFvM/u+ydMnYhL2tP82TZPkd8Yg3zCPaCuzqkBHd8q8H12z/akk1nEJK8IhUD6KRH0YHRMcedGd
eGZpOs/FF9dLUpaA0YWeShoM4QaBmZFP2y9BaLZFVqRdakizEMX0eUo8MtI2nwntVwe8aSdan+Ze
F2gMeBhW86atilIJt1YRm7Cmm3qTlSkKDcBbNUXtIMu7IbJ3dR9jqnMfjGGk0iD66h7Zzi4dY0mN
wQwlqXijme8Myc/UtZDyqNuR6MqYmFFthBacgqc4afW8NcmetrXhghbgmHnWTTwzeQkxHKzIRRK7
eokjX0c8b0wDY2iswMsjveFm2Io/1Va6Jm7D3FgycwJPvKS8VYHlkFWvkwm3texh37qE8Zra9MrC
rxTRcaIW3aOzOOiRRk017wpq04RtpdM5oFuo6u/pHSq+k6n2o5IZB5VeyUmtq6PnNPMqT+/oEk1r
zcx3uQdYd3SPqaI+tJQ8emP8aATqCLO3zqJjEa2F4euzdsayQ4WbVif2pJMaVk+KnEEK6u4hYhF3
3Wpbqdouxh/ku2l/hl+duPq+s/E9pArt53Jhwgw6L6tOo9iZ6yPA73v4H94GEto3pStuSEFgFoRP
htQo2G2s0239YHdj0azU1itvxRjaX0OEClaqcgwT4w8eWPbhqY23CQMNFOFdwAb6ZlkjLfwqPqVT
gitPj27RAtEKUr9QTBFQ6brWOsVuvQ49lWCatrwnfQpsBMMTOLnZkyATh/cE2RrDSR6HxYZlV/q+
FFNQlUqz99qfrR2Sooz3nzSM+d5hb/HD8Ekhh9Wxc3OHfMCQNYVrjk9ZU9lZ7LqjEUoqSsgUeU2W
Cr4pdMUv4Ivlt8H2bhPlwLBSrg072syFcdJVfp2+F/Vq0l2Fc29DAdSbINpT8omcvt16WfWoSHvH
XO1nNigA5fFK7CEy+Upjbss6eiyRN4Wd1wRe1/d7t7JSImpCnu62vy9GI+YVg5VspQMTHdu+lhlg
eD3pz1WXvDi9ckUNsEODVGxtRnXkgR20BdTWYDsZbZdiWRm1OIgxOwmDL6IQt3qqfWkbijRDr06k
Yr9KZnO3tYdihrbgj4m/0ocwdwXyvQBV6lbxtC9CV8s1D3N3R7CP3EuVCGWz44yQ5IxUWCK/JfS7
N5WMxAVb03x1Yx4pjfAju0Xm5KQzGQ2kqldNf5fQBQY7h2OWEffJqO12L+qhXSul8qMY4p9MlL+j
t4TER6t8pVaeWBl2+8Wp6vZLOTrngkHomnNEvY56j8uos62t5SfVGVOWImJMi8J070hKeGiUfNql
IZORxnKPo1e/tjHzuFRt5REcYuGHBvPnMNSiLXHhK6uWB2NU77jzxQYvbLKxyAbJux7l5wAEUe1I
HOLxLG76ntZHRmQS/YyIdjr9ATvR93nfrkqmCUxAw/vOlMHY1tpWgS7op704NmGxs9PoQSOhbCub
pGdkUqhr13OuM5VAKsyXLhlWkXdOGQoiAHohwq6hTZO+lqnrrvTW3IB7YMQYlTvYiJfCG/1hoqR2
qLzIC+dHgYqNkHFWaJLwR26jODk2aQ5dL17yclLNJU0LsCImP0pSoNPjZPZoE1ReVN3Z1Onkp22z
mmJvXieONaBEaLXdrKDJaRyOnaR2hwi6GA8RJzcpprESItFODNbeBkc9FtYsNggvzqZaBeBrZr8Z
k83EXV21zXPLKr0fNRjfsY0bhSTaryy1t4h+73Pdq1ER0DvK2DD0FgmD3sZnnEBfSl1ehgbsPNNu
9BKhe6hr9Ucyuq9DhcRmXuDJsAaKgOL8qqEL8x0SuVYFPvcV+2qgiH64Avh51oTx6Mbsurbst6SV
beLB2uKd9NY9qpk+LwJPmg/FIhKtibYeIWErTbxXkuRi6t2PvsgeU5icZlpd6JaR4gAYCsB/8pBP
DFn05i0Mo+VJCZFk4I9jkU1A6CpKoFjlCZXEW+Ywr4kM5Q42/kWtZ570QmOeV2HYHNh4Zva+jKfH
jEPe21n5MTJI5AJT4oDmnNHVMHYvnTaG68Iyg0iPqUctL1Bn86aa4k0TtQHp62+plgRjb61UTYrH
qMXlrFCM1rRXVkPF6QQP3pOR6D9yl51A1B1/s8vTTarq58KynW3dqOqegZ0+oJxR4qudz8N68qgf
ODitIzF/WXJiDFHcFUWz6TMTl1bREtlTlwejT5pnYViYCDuXJlBPbq+LNW8i6LA17Ht8YI/pDMFz
SigC9Nh6qqXk4IGcKh9p+sCGu0/xi8Vh8qW0kQYVrf3Qas5NOY83aYLEtC5ucusRhIFLMBWmuVbf
Z8r02lneqVPac9xnm4FNNECIPHO+wNqtKObXojQx9ujpJuH7sFN0LSz0m3zBzRf1phLVHtkdFnFD
5UFHxWQhK4zyiEyyKDzYdZOt6PZk655go+d2WVyQKISW9YwwYAXzJQ4cpd535Xwiuykg+OdOuDWB
8GGM2i4OsDWkwWBmx6YRt9qgBeD4rkM03HCErW7JZDxX7syJYyTbwIyyE30Bvtfy2Jp5FzCvXzfz
GOBSvZC/gNfNGpnlK+1K1qnE+VbdDop79ho9pX7OzqFpJtt0inZhWQa5SbOW/SlT47t8Lp9NKYHx
Ca1ek0ZEw6UfV1OmYaIs1WvEGcFI2953xnDcouNpeLkj9V52z4Nd7hIjwFfg+YMVYTml9zN5Ul2N
xQsNMYKnCWEaYg1BlwWKcq6srRaF21QP3cBtKVR41PfCOHtzelRM9+R41ZmD56HorZ8hoT1xpj1I
kXekZylPcUULq0MjigzomXnbDsIbNUB9b+NIg3H87GVU2ioCcMA2xm6U96pH5dNy9h/CZDsn2oTh
eui+5Zr2TVG7oxLHGxRu7YHuaedXqGNlywyI/3FBK4GiL54e8nE6i74/8EqdjDl7FILwpNEZn8qk
TomHSVbZVGFRc2+r2d3aNpKXcK61KyJxnfMV1kLRH3kp1okgu0wznkLOBCtTUXYG4J10bL+ki6ZV
c9phiwMAgaER1ke9bY5ZTJvPMs+JZdyrer53B/fcEClI7shapvmrM9Dkoh2Z+Ro9srzhaKcvZ+X2
W13bpMHatGXRBhfRVtWnW4yxrAJdedDTYl43OkfoVqe0j4icI42uWasU+qZN8TmPyS32FizDU7sq
uo7k7wb2anZAGTetiL3Yi1R7UWPliVBRXKyET6xB2b4mMTPy1uP5VgVrHcSj6W4guHKjVH39TG8R
3mK4jkdOMhHVeWxE62ayvjqiZ3hfEH+kjtkplGnPMtlGt2gmdlY2HuxmToNEL9ZTW1FmCZy7RWfs
qvYeScRBS/K3sRriR1jRbWBaTrubZ26KQHd+LWdUf1NC6A3a/HZj9+64xZJOsE46HBf/4gpz5MkI
tV3pfMk4fhDaSaDFnGMDRnVl0jwrYuJspNhi+4VKVT+6Vvg1x7a+pv9CQt13L48eVCFPrgiDYr7L
icAykQaivXuDtL02mUy4jvENkvRLqdZBPCcbNHKbzFKerdbZ28TdYm7euVI8zRlOwzL9OXFvJ4ty
pceZrF8Vznm96RxVO7/qak5go22cBjc6EZC1qR0iyFQE7r2mpBvsUxXxF7RTkSJPR7iW5k1iJyMh
etwFj8bU9JTqje7TsB7Zeb1LNacPc5tfmI9Q3roMBUJaRy3HO8JOBmQhY/Rgt7ShyduT1IE5652V
rRtT3w5l/L1XM8rYMHC83AgYfz7aIW5UODWXTCrDSjFrY4SXPAaYtWbQEEMVoKeYN810oyfui6zv
2sEkazXh13Gm8oXdmyMh6DvBgWPc6nF02/fKKrOc79ARer8frcBRs82oLemlHXVJ7+tKEW8JVTD8
uFJvO56szpb3HODOFusEf2zbJ4vgME9vNl5C7QrLITpZAjlYK5VvQ5vdwJf3SyX5SUn55DKQ2mRL
UFJG/bZXJmQrrdTDTaarh7hYeqCtjfgmtEmLootIEB7QhFfdZW1y4nQn4+Rqy2HwdaFZ60pRdzrd
b9rE7RtoRL4SEkSEmZRHeCv0hIZ1UlT6tZoTZvpzUh+9hBKNRjQVLvvlCqFIvUE94rcctX1oaDb8
JjQzg7B3nRsHlapcakzZftWF9FeluotD3Q5SglfbBGzlwIszG8o6rtOj1cBxkWpSMLboeftyvaJu
mWwFlbxldbuC1J6DQEH6UDYe4QIJXPuLNCprP9Hh+YZ1drrBn119tzqaaCxukVcAaNOGYLCJjCEZ
NzYx40gMSVVKEk50HacR2MJgOTakolGidK9V0a8VlPU345AiPqvUUPRBqaHtYt2heYCcRE+SH2Rb
NQShdhdvILwQSNmLOuWnSnMCmUKDkNl8g4NpYZXmpBTZ9e1Mu+BHU4flReZpxOuZutfIRP6J9J5W
Wu425N8Ikgu2NaIfTvN6+z0FjcwrTg2s+2pbdEGoJShNtXI+FIqToivPYDLktd1sEXPG53Ia1Ps4
Ngg3bSY1IJVQK2gYGyS/aanC6IbGNbZq90h2RrLJOXhtUPg1gdTTZCkztM3cD8kpw9B6G6sMf+oR
EM8KKdnkh2XdkrnDCHRCOLxxBn5HyA0qcW/z2O8szhGHMY+yW8dJ1DsH93Hmj64178OZUCtMPjWx
bNmADWYVAa7Zi9kefkQ2OaO2k3Fo9prZV9HCh1bN4V+hpKybmcemmMYT32gfuOzHeqCQhSl9yb3d
9dQ5uh/qrSByrDILxEyOHREpm7dyi0akOE+GdE9gw90ejJ7WvsmIfETOc7wy2MDTR8wuOMXMAaoF
VafiPA9pM266rK52rU60DWwK4nOIBhPHrqW2CtJQYSey8MuXq7kzMcNEI3WTKHpqpigP9MFNvmVz
ofxU8DbMq7gd7MCAWbEPtaIOCEzgH6wGIiINntjvkZT8tCydb606ngMmtU65ouumf4W/J6/mTDRC
KLw26HlFCMILQwT6dl8fIxpBu0wWX12QaA+aplRbw+OUwX4FfnPCmeBSz1zoYUxE2UgwChpgAy03
6TJYtbm3ceTdjXSxzvEgsR5g+N8K0gvRqMakS5456zCWI8ARZ/CA937ea0Mf0VHn7f/Rxqlz202D
vFiV4t25Bgd2Xy1t5cagt7OpZTKJlZJ6ydfei9sbk8TZM8Fh5lGDl/4Vw0I7ETJuqemuoio+0WPv
AKM4idJ9heCAck5IqspKrYs3bLzGto6UEIoHYVnJDh+GJpk1pYKmSDQxfiyPRCszc8qFkqyLDLYg
5xHYub6lS+vCAmLTo8ka91a3myTe5QWOuLVTM80eMZ7pgU7/YjubChCHWrkLmd+XRGKxLIaIAQ9z
78mnWRHds0svd0Pe2QDBTkT7ps4kpr/K2Orut8JtrK3daTGi6l7z7pOZfGupG/Vm1lWn3lh9El+7
TDSsQVWPfaZqgZ8PLPF3IVCMy9QndrXlbQ+jkylGjoJjIum1u+Noo30uhbfPcU0dG2w3tBkHLIg4
b+nIBDjeLrqdhz7xc/ENicxMLVVFQSRXNIgFw9TLf/L/1cZLqtLKM0WMqaktSrKU2BiwCGPgQuCg
jv1DBJnIYCY7Wk8Dh6vnxnZGmhuYrw4DdPgTXbZ+31eWeiKlNvyGSteiJUL/3K/KeVq7sRbetCQm
bMjzGw90qqki1BThujlkd549kUhP9b0QGXLzSyMjKBpmoeBAKodr4zTmDr2oFWSllE9o2u+xx8fX
NBLo5ZKWjifrp/MVwUA0BiPIJSaCpROYwi7ViwK2SLmf2tG5dUbnq5kDsYDZQP3TjUz6LJMJClIA
zmut6WGmcgpvn0nkexccGvbDbMTzY8GmZBNgQs9temRe6d2LBKTeSih0hdEGM+YjzVBJJKuCxNaH
zwfz5xcghubdRFrPc2JOyEBzXCQWbgnaO6lHEiuZU8983cVpBCnJ4VgJs6PKwddHtwkE025aH+Bm
fMKIF8YctUzjqxq73jNQHNrMZhHEKe2pSDgRaSmO9Twgy7wi0VCdvRfzna5UNBKbRPYj+tnROggU
L5vMJoke0+ycYzU10wejglPiNcxsE0Pj5Eg4Q5CmjIfIb0mRHTgE2zvQrtcoXtjDCX0457rooDHm
4bXTxw6nLfYnoqyLG4LPwYyMOhiitcSuSe8IaYy9QNtXY8aIIEVif4t/C82nLCsjW9XlrAp/zgeP
tHGel5vWbPt2NzFjJHMNtfqFuHVap6FTmzfTbGBrVcppXBcLugCrX81pwzYIs0p1aZ4452G0acor
rW18qrlH9xU3ySJHDekEdsTesfYxQXHaZvwRKpSGDs6vcwW4fGWHdn1GHEouQGlZOPJabXLXiVY7
DwTZMqXHU5aoaFei+jusdafCFkVtVBUd/VZShfqEcgKf3qiyHxkiSZJAzyvcbHjAsSugV7mZWiG+
W5mmX9NcY26VQWYIbB6YL+mvURvErmgT4WE4UyWFxVk3B7vb6V6rrg0ese1coxHQ8R/dOp1i4EKW
5WHqx/bNZkC1GitnvuiW2p1MaUR7lep0QyILVsZfasD/k27uoSr49/97R3D7BaJ4qWqOjVHc//f2
tVoAGd3Hv/Tun+n++9cfR6/VwtV49z82v6Bq1+G1ne5eO1IC/w26WP7m/+8f/ovU8TDVkDpeeJT7
5acR017+rn9b0ib+s1xu276+vrx+/Pv/4ntAeTMBQYPi0NUlOQtW4L8ob95/GY4BpZBzPENyzUPp
+G/Km/ZfDswCBML6L06LCvrjX3I5A/SHqln8EUQ2MHDEKPz7sv9FtuAb+49MjY98D8getmvB7gWY
Y8F7+6j3ZflOSsW2GA1XU3UIpT2fPbWJMZ54/Uaf2+HWdEZxrenfbfthwDYoKmv325f1OW7j1+/g
2DBzLRoE8Ea42N9xA8h/R6Nom8ifGG2wqxNn6GgK5qXJ/IwhwpeN13qKqnJh71GCcrn8i6sFugLO
5IMulhzKzhIqPshoqEgyz8qR1jUJt+knsAtzIUy++yCPhAOcL6RdaBAvFink79eU4QEeXZVrqiQx
hcNcyR1YnibZ5r2wb9lD0kWp39CUWPRJ9ASmwibC3RmmF8ua0pt2Gq2HkKplYuzSUtO6s+09EM8q
td0Id4AG6thD9YoqfB2rHpI/IaCOyKjGlCX/ehqNBJ1XZtdfyYKwNhDNSs7muWZ0rH/9+NMpbWfT
cQAGPZRmHcxal8p7taivpg0BviG9zMiuj+RwmtSoSpESJDCCCdkw2KvNw1JwxZ/AUP64O8DFATjh
H+Q/EXZ+fBBwJzB7U8HDR/LFZpMPQqFkn4TYfSCXQnjFXc0zsBAXccm45vJb/KYTbZphxLLHAMOJ
Om2n4Is6TgiN8H1r7qMnjHajKdbE6FCp0p0XadqZYJ4IIxsyqUwDqVAYmub3zPoXQIDqffLofJBu
8+sBmkNGTfQoZoU/VOK0v/o8r/n1ZoxkmJ7sDO+pooqgaVp1E+ep8vD310//+KzyiabNo7p8IaaF
cPz9FyILaXHgn8DxQbN81IoMnnuszsUuqvLmBVsqR5HSFMWzo8d1tTJcMfxwPdVONlqaWHglCOU8
6D0Mt0CgYbQIjjaV1AdMMn13Q5pU21rP6DiozFO9lVrXTPb+fgn/8J2h61fRJBvAwSG+vL+Cgb4S
5r+SB0cF49HmPfmsUbIeevMGg9vPv3/YBwH6coMoC8CfsACz337k4DP/LfPZcJDyZUZ4E5qzuS1I
ez4z2jdOf/+oXwTX35eR5bNsHeoYvgEdHLP+/sJiWJAKXjdgSwgUKkJEULwFghd8Q5GgTDuMZSGD
VDBF9Epxsb/OVutdZDQhwS3KWmPIkUfkW0tbSV28iXH2iEzWudgpsfc+vA9DX+F/4QStmjlTV9Wb
cmAMqjv4PbHpwjedIpGcJ4S4cPRrgTYYkkGF0PUekUDYqZM/FqJRQGSW+qU3yWA+84f2dZwn6wfu
bfqIJlmnh6pslQb2YsdC1ds05vwoiWlo8ZDEOxE38fiJT+BXdOPH746EQdKiDBVn4sf7hCut0eFV
c59wnOPd1GtS3lxdxszZpbAeCdjFKlpQe3IY7+3tzHyAcZIOALP1pvSnzDuLJPbBaH+0wBu+dEgF
LnaT2hfHFlh6LZrGesBo1XtqkWz3K4xNn/qE3ovZl8WKpZCIgqUYYMf6GNgIsx9UvZWzj5RVWgS0
ucWRnj66DQ/rpVrGDpMRW3e3vdX0a3oKEgMgc8uWsHGOwovkr4mEfUAPMTwadm2g7mLbIX87Y6L6
ydPKw/jxC8fRhDcbKJljfXRmEKvDOrMsrClHuCWfF4tqB/Ph75+y7JzvPwV9AeYPbPKAw3GXv38l
6kTaUdgQ7qzVxP2WqiNPGkdzY6Gu0OvPUMDURmTwR67dfmJX+qNcWjYPzVrwu+RTLFae9x/O4EWI
OMe73heYixvbSGjn1NMtlKnosUKDVvoD2wPbby4bmJgKM3tdtYZPfo8/1zt+A4YjrNgOAVQfUWhO
E1rKYFLGKPE8BDGBnicL0OPKhDuFGLHU7E925n/6QJsllqSBJYrnjxJtLoUwIGL4+hT363Kq7F3P
6XMF1UvDXe0Un+xJyx788SZzYZwVQeN6RIG8/557Hhs4Gj2WvLwR61rjzNVRzv2fH1gMS5SBlmWT
n/K/TpLfKoFcel6bj1xV3HrmrhvVFoiJ5nxS3v7jtcDoszlKLdyzDw/s6JaOO3lci+fRCLXoJq0V
lY/6+2vxT5/i6IRKUtJgwnE/PJlFyBJN4z3ys0aZ12bDwdNCPfrJy/ePn+ISAEMBDYePw8e72smK
Cojr9Glhdw4ohqzeyHdjP8i7v1/Mn+84/HTOI/iBcPphEHz/MaouEagW3BimaePCSzOCmr+6zdLM
3vNaT09eag6+lpXGJxf46wreP3k4ywAxsrHzbEA1e//RtUQS2oYsYlPDDycPunroG2UI8hj0bjUD
WajoEkI3GkoaLi9d7j1QBIVorGBq/v1b+LPQWGxUGss3x0ZHW8jhvxeqltS7hGTFZPmy6+9RA5Vr
MuA/eeYk/9fp9h/PgR9MU8s+w2GFkyjfNfZICsH3n0U0dytVswhXVTJ7T7ztHgn06QCag5MDwiW7
TEaHOZeqHlDuJ2jW8jQ8FUZFZqsWDfFT3Y9OeC74KXfSHJjBqBbHygANTJavBwJvWBTnpC+gQ3X0
xEwxQVXEooL4rhskrB04kwvkxyQVzs9xtm87tTV2JmTt6JPX/s/vFb8ZYzBTXWLocGK+v1ZyZeNx
CmHMRYKyuowA3SlRP+xmrO2fvJV/rpuUDwbGNkJPcX59zILhtIC+X2MIohS1+jpWU3/CI4KiQvfe
qqbsP6l5/rwy0nFAKYDspFVKltj7K8NEWxiMU8CfTLOLa6mGp47bGf81o7V/8Vz/4zPzIVF1eWa4
KM7r7ME6oY6/Nsvfls9COCF6tRTPCaiXFWaG8tC7XX1gukDwxFyqwZgbzhPEeJ1JudfuVSNT15lm
Zfu/vyh/Lhc2WPDFsUxFsIDQ3l+2IdwEOigPryOm+lmPxm6bSLrrq6ZtjGE10Pze5xhUNxq9z09K
9D+/8mVdZ7TC2v4PZ9ZsMrWiWMZcqKlMwIKc65l4NH4MuuOT5/bj4msCzkTbyS6MUgLj5YclfgiL
OOuUdPCLdHjRSlMBKfVpOu2vrfz3BZCDhsUpkO40F0b6y4dnKM0s3G+MT6DpQZukveuFW9qitIjE
JCXOByOzjN2SzJfsFbsk9nUwSmWCUyqZCEfQ35mJ9XgRfMntBsrXls2p6TOUbvEohXNlMUBhV1oA
rf2eufSzyD1QAHM7j9UlGpqsDvIKNtkn397HG8V1ccQl5cWgpcYr+eEh0Ry71ppBoPVw5uw2mlMR
TDJWToyhq09ewz9vlMGkGkHA0rfm/fiwfaWmWUfFrBBpTYt8JxXFW1cCCdPfn/o/Djg87OaSx0bQ
HEmkuvPhTmGZKcG+oFyyUF9+lTnBoogcRiXluGdBl06tgsmaJ4b7viuZLJRMIzRGXXH3peh6NAmV
0c+0fJi9Ei0rKqX1lTjp4WObY2EhTC3wpddD2Bqr0TBKfBNlhDYdkGn4WX35R2HNtdB4oGlAQh/c
AX1ZSH9bS7wx6ecmTRdkRfqAe7H93o1w/c0pwXNArB0aW0u/k3WRPIDha062XhufJBb+edd4wdhm
XYIvHIuD4/tfYSiYzOWhQfB6KPIggfrJejFHn+wI//AplIFcIbdt+aAPL3Ek+jQF8ILnq+HMUkNi
2ItQqJu/Pxu/mljv32LEQBY5aapKCc0c6f3FxH2V4I3Ke79wJJyByB27CfNghqxImHIx74pzC0Hk
rnYSeVummXyspW2M2xb3GRJF6NNwwJg3Abhy1XEHjKquGfLW6lsj5vYmBPlpB1k+q1HQpqL4FrbY
cfw415MJG4S1yLY4nD/Sv0YRMdW4hFWsr0w4wTDdJDhbn+Fv4sVdOPadH3VS3sxZa7p+Iic78rtR
5F9T4t9xoEhVolkuG/GjqI35Ja/A06+0wUQX1AqvfEQ2gGUrKpzPwhX/2OFMg+hKhzglOGJAiLGm
v3sqs1lw8NEAqVCKjc8Nk7+3IXHyXUKK3MOQQFVo9a6SCG+8GFgNDZSSUwZj2mEe6k9e94/IEBIr
lxrCYWtfzp8Ua+9/mViDhQafHdKBfof9FZoNgg9yqP3ps09air33D8/i7mcT4D3gmPkx24l5JRQs
JaezhyFyOM3/Q9l5bDeObFn0i7AWAh5TAiRFSZQ3qZxgpdLA2wjYr++N7B6kKLW0avDepKoEAgiE
ufecfSybtjjeLyqzsgNCBq6NgPagc60KJJ/Ro2p2+tI1bvQ+Nh4+H8nvb5t5FHAApwHadLpzussA
6RuBHTSqwBgjbHgRBtmK8TL6/sZBCvJHurac9ixQRROmempc0L4QVLwIskP1berpE/0PFNuq0fov
1v7344PfBsySsyPTBf7rk1mrJFJOtFqOvHmypp7k4hQTYeb1f+wmrwtMpX5hbAhLqf3dgv8H2+jg
IbS2RKRdNKMPUPjzh/W/O7yTV8fEwrNi2NpATk6OL33ZCxXHIAkWIwM1aUQLsTGVXyxiNwEpQ5UO
jOHWrKKs21gsFi+ZQjGyyXNXeynTWX8kBtx4thAh35f4V7aTXxWPRW8sBcEG/fgsdDk9UKeKHqAo
gWwxu1kc6daa9YYdNTc0Wab2YEVQSW9qmZNRMZYa+u/WMjPv3B4n+2hQ+P+ep0L7U5odMTjgifpi
68NDeSLKbmLyaSr3IIXyf7J79sDpMmOZ28RbLG8Tl7W52iMTZO4J+yW6Hn6ZvbKl8c4jmiMznpRa
sBOkCvY7NdrxfsnUigLU48XYjKjOoY8yq3wb/TFedpWbVN9bm9mGurQAkdfrxepwcjoMzQI9zM8W
8R8TmOelfYh2rHOgjcw6nYAaIUKoam/SA2mXarycBsh3B6+c7e92MmK3t52kerLoYDBPxeARzgFZ
5qiLjXFMN9mgomZvDAnmpgwIAkbvIe98kOHUC0Jih/xHWVWztk+zrLnD4No9Rn2MInuhP9dtOI6y
oaijPr/CUqmeTBaRJhw8mf9ujFF995I5u6yh245BDPUQqGm5VD/1yam2RjmX88GKadIyUdWODLsM
VKBvVpi0CC/RfrdKaycEdtXypGUaQ9gcYg3PlG3Q/cirApu5IQsv3UHbg/HIdsF9re1lup3HyL+1
Ue6OW29m5qdC3Pc/lGD8bGqRLXEAjbL4UdpVM5ONtizHKi/lsh96AnEoKFXfQPFlz21T5xgN5k50
Af5bTe4sTj2c9x0N00BFIgkatKTFMuSa2FKQw6wpUZPh9BSwMbht5r4sr/yyld4W+Ri7B72o++6q
B3s9k0hTIOXWiKkjHsXFzbzJvHYVFEaSW9WdxRdbA4ayHtamz8pSyt79XS+2RjW8NsaSUmzeTQTE
9g5GY6Br4to1Z5cWnVmV7n7wKgel9ayBaLdbXLoBGLqZYCZImBs14LLeuLqyLKCfuTmgABDGoZz8
bn14IEFqhQsfKoQOIkifyeEJyfRFy137FvDlMieRaILd/dCgFaZjA9fxGy5m5QYj7PTvZUTkU+C4
U4scxHGj4xhxYrqMMPg9DgaW8Kd+wEob2GYzIqjNrV4GbZmjpgF4WPXbwm0y/Mk25+8AcTrVjmFy
/O6CWnfzSNSRrwdiQJm0KRejuS1IbpLrHm3+PQ2ee5E3oLX3bjUOD5gUOqxMDVt9fk5ZvahBIP5W
kysvY8/DeSKGUjuI1HZfCuD436bGgzex7sF0OhmAxrDJKhu53eLnD70+o9nJEa8Zm0Z51eUwNn6y
L3L2okGaMffiA7IA7SqpGzIUUz+91HYyz6j1hhkLvaWjdUGDbuGiKVC6ojQu1YUexzY9V8BIuxo0
dAaMNa/uUgN4+GFsMLCFfMG+eeFXPu5njsBIBaOO83fYSuXvlZaTS1ZORTPuEOUWPVJyc+hC2gj1
cS4mOiTTmPnQCCBhijDNCBH3RYzIM8lQkAWeNye/EBUu8bbyIrnTnNY9dypfuzRMCoYBTOjmlbMV
tvIIXcENuI3GD+n4sE3OvdL4CSMECq3ZaJoXVh07k42gO3McC8fbzvlA4hLTROZvzSapJjqdVRbt
gN8mzUFPFIZY5Q1lcwY/In1UyrCS0K5KWjxuZOZmwBSOwsb0VQs4BHgzPWXsnMA+ExQNoYVRo91Z
iIXXib816S03vfyV+mSgBoYxmt1Glo7Sz6Y219tta9rVnbu08++ictNi5yplfrPUjE24j00WD3Bs
PtS8yfBLBEi5DIu6W6AQlDOeXU6NVb9RSzrkYS9za7mpvC557V3QAJe2z6J3BsVDDoGtRno8qc/R
dZNxSo7CDIlpmKNXR33Yp8ufpXbG+8nQOMgaOO0xSDurl2VewliD/Zr17f2iZ/YuacWRShTcgGi4
gH1PLaHUr8oJobkbv2qN+1ra2r6K6RhlEdx0PneysyYAxXiw8v6hSt2bSVUP3sCYoT+JY+o6bZsX
8j4PnBq3Y57/xsqxI4vyYMPNIjHjuradq8hBUKz8IvREGRItF3p23W+cCXJK4txnbfksWdytBnmV
iLL7Okuvxnm4sJ3iNXOxInf1cREvdf+Qx+XWM38KhdJeQPvhL8g53RUq2aaluWNldXduirkntTrB
UyXYdTE7G+oBt7Eh38X8TkIes21D5bqJ9OteK3SEkiLp76LKZe9NiWI6o9dwQSWVf9eEjKET47cp
pF7exJELqbVt96krHzD27PSYD6Mv62M0Fky7CW/JdW/JYDsowL7cYXmvuu6Z/caD1OCceioZv+sV
hgd9dvf1vHx3EnvbSv8YGzY53d2daZSPQMPP7HSYUbMbd14T32aOi2X90YuPpl12YS8coiRY6S4Y
ZWrbjH/yFss6u/eoxGBZxupRNDEiU4wN2TQue3NJDnIy8SGm430pxX4cNFiklouf2XxEI/ZDdDAY
lLHmJDX7ajR2EU2eDYeZnSvMb5Nm3IiE2ltCd0av9XtMqyGi1SpoPJv6NXZZbhPL12LsVZ3cmwku
oMyD5zPEGXYMzANaEfMzbjC1fxvE+Ky138xRBLGW/cxU8Yu0Y/Thsjoa2XQZZ/nWx9Po+eV1VEyI
SzVxyGJhfvfAYLAIVfBbx+lcJBVG7/kCBXeQgH6Ga/urZgChSF1+peb3kR79aM/XWECfC76nTQ+S
b3H0s7i327uRSL2BghZx23zr41b36l8WlvR5Gq4oCextDPsbM84oFqjuxdBkHdIPvSnS7qy2GRVZ
rON56V/58HF8zcWhniHu9bip2W5Md303tvhu1M8cBVwPmCujlyrKjk3S5CJwrKvjqBr9stMjd8fC
7D0nDB3roI/2ERnFmQe2Qo8m88xrusscsWbpepetDeZaYcQDeapdrTg8FmyTNmo6nUXsY4Bq5L84
9ibBQvJcZpQPoydeIMsRLid/DIOD9wHZHliFMZ44bdnK0pHJEuN1mQO0enJgh383UIf8Ko0ixoch
XMAqOnuQGFNRhjqgELF/CxEChKPNUZE9JBssTJdybu8mgDT+QQKkrAMdZrIbQA0WMnA6/M04Skj8
C3JDLd+yBWpRMAMjq8IBOIbE6zIgkvdaR2xniEXPhbmuLdKIa36eazm/fczoIHizehwCv6v1vcpi
cKNLQzaZJUV6HZH1ZgUlX0WySdDbuAGycyRIPrPB60RP+1UHg2aBn5SLtfXKAZ8UUhi03NhrQW7M
VSI0PDZmO3CyKNvzWfeieYurSeFLXyqsr5qX15iv0Iv+KHWrugUbNt1ZDiEXO9iSFP5VleGkEWCc
0G7LZfQIZvG8Xwl+0O/KGhBxYsxob92BjyuED+yRMAcyhOlLaUhwG3Mm/pq60LmqplYyepaqCJs5
Y9uYJwrkVYorhaTMCI5JIIuCEojVtW0ZTCwud16GC4p1kOBczZfbBdUykbm5qTVhD1Ya6c/YE2wh
rIltiD2J7meDrZl/pfScO99ugaujdHDUpmM5gYQ013lB7bnBgJeMzWgRRwctC5AnOu7R6Aab4IBi
sJDx+G4fmiMEKpaRkd0tSljsewlFL3zS7oIcbMave2cWqD2uWibYPNDZo7lb2lLxhZ91qQhNfcSy
OGj9SupqeX1128fP1uDZ5sYGlvpKWB0uJydX3ZOmxIDgWiK+R/c0036M+pbbXqSuNmRwZkcX2zp7
rUzhrMxjdyGoIouXOhjtMcY0C/aEseM38mahidmiFRbLI+YTICLoLqInt5XVK0wE8ivx+4ofRpSQ
r6j1enMNmU0d89kU5YH81pJtmVkgDkrbtbEHvcTPdmw2h/i8bksfBTgY754R2q5ObyilmCVJ4Duj
5JGvHA0/vctHUV5obVE/u3kzkLm3jt1ZUzxl+pDaWk0eR2Jiap0gS8/QVpHcQmuK6CR25z1YpO9M
3piNIoFTc+P1A9s3y+59P7AKL6o2gHljqHpD+i2eKnMItSwl8MsDBs1UZJj9q27F9Y3eZSYftlU0
G1i35dOYFzCCM4gVM2etFjVtEfE1boq48r5lPkIdzMxeWYFxbsaDNAVUbWQG5UWqkAsHJoUs/HZZ
lN5qsez9kIoYfdsUb/R15Iz+gnZ9dswzGzLzVWeWJDOMXTW+cs5I0bOYi1K7BsLbUbhtgjOk1JLX
hv/gm5Pj9WcN9ow2bGm1U4ova489hMQA767Q9BsRFdWPxS9o9g3EGP6AdlUfkSH1AjiPRj1NY+P9
U2PjfJuKcuFk4JbC25fSysi8jzwqY2w7m57gDkzNfDYcxXCb9KupzNIxzWkEppIzhLQGN9uCDess
bpAv3phW0zUhjqL+J8UZXYEOMP17Jx6rG/7s8EIqEEd5Eszn+8RnmwsOou/zjSdb9QcJdXTX1hnh
w51DbDChJ8xNGUUDDkGNlTgbKkX+cMxGlZytfOFiF+tzjO8Pbwqa8SinreH7KWWPeZYz8Y5A7bEy
GIvKtp4v0mdBdudz5CN/3VjuxD+bm7yjj+WU1wRm49QHdsGGUmticGAEBhGV2JQkN2xMVY6XKQmO
+XaYSYJHnc+RPTDjie9lYBtw8GIONRwlGkJUaNID13P1lGBcW++e68aC8E29wYUf4fQJaLGosmDB
jFAY3IwBQM7VNIkwN0pnX7r2RQblEt/mABttRMd7oXNKpb9he8eC6KmeD1f0PwGIEYBUIWtB8F6x
c5S6Zmc4aDVo4Wj2+cA7s9aYzLts+ulVM3O/V40RO9t86p/Y0WpyK6yIXVa82BOrSgKmap6r+CHW
HflYywbeeRKXo7WlYsGYaDPFwu1P1DtCpZELsIN8YAE2FxPgw6jIp41TTvApujHHSlLbZLTt7drT
zwX+FxJmpYsDMnMSD+r24sc3iYuTPjCymTxkDA9w7ORgcxaRPkFlG+w36gLZg2ltQaEx2ptkcI86
rC5MSwLfR1uB+94gDdZ/zMxnxm5oOv2lJ/HmtzEPzWsUYx0+wIlyj2p0Endj4n+/nWGqG/ti7tS9
xk4C7r9MGWJRR9YovE6wJ3sO0WuFy9Sz36LoBYMhadM5HCXVpw24PkJ/mbigghX1DLxjgv4VyriX
hLeoXu3NYugAlsill1uPBOh5Sxm16Yh0WB0NkLCzW8oBln4+s3R1fMrxQhyhS8xBDhH/WlHzrree
HrG5SeLB1LbI2wubccX6FYJsjm/srmEwOJKa6Cb3YUUG2bzg3Cb/YKnxlwmAnKq3fwmdRYb1qTfY
M5sNK7hGGXsyiG/aW4tTf89yv4RJP+Hyngttac/6cs5/Un90jrjv1VUtYZBQ0hgah0JjN/7wxrw9
DrFPkQk54V89gKWV/1FawxJDy8iFpEZrjz7ESaONADFRYzohTlhWWDJL4Kocjr/QRrzr2HAR0zU8
y6BZQVL7+s//aU0JHHQtWzdwGzJPt13Bg8rLOvmih/1OlozryLR8w6bRgCfAO5XWGKQzdZR6yAjO
4uY4izW+LpLWcwXMNDSSQlw0mW9emxVlbWrt5EAX5YPRT9QJ2B2ft8jEQvzdHPUsNlWf15Xf9U7/
/jaHIEifA5M4rSrjxPGq1cWCeZPylVF1yc6uo7sKf8kXjStx2stfHwPoauwSHr4J/69Y+Z+njUIi
M7oIFKI/jQpIq+zcP35tsXMp6wzxyFCH9rrBqzNH7RzX9APV5/HLIgg8ilFMQ2pyocHKmFgIzInV
uad06l0ZRYeaIO/Hzx/MadQj4lJa/0hZdDp6aMj+6mr++bkTvXDgFAPQLCspz1KMyaSI+XI3ddI4
9GnS7ZICZyEQBP3c4cdv2Uz056kePftQ9UBEaeqOElXMwcbUj96a4E0anJUg2PcIQJlE+4Wo6IPR
jKqc0QMbfA2cXV/1Pz+YXSF0V/KvA0vz29+yKvzXpMF7/vlz+eAquKo8ONC8QgTMJ70q3ezKJksl
YQ4qSi8p7CqcqHLYfX6V9x1w2viU21bjCl0xR18H0z83w8HDr12sPKS6GPjsPMPfoSfuftmlYdAB
SfxjNVVusHQJk2pTO8d2WmvvpVFaYJnFpO2cibiTfBL1ftZhqwZLpC0XFP2S86Igz0pOnn0P8HDc
EinghJ///PdfFb/exniDVAf3z+lQT2tDAiBpK9Zu9g68L0JQG9SB0pb/VSD/d5gCSmasInrSrZN2
cDMWYlQjLg88d+6uTvE5x37N92w4eKL09KuveJ1437ShHMtak3pxFqEW9e2TUdbrGod5MdWBY0fD
Ffwg1ibLarfoCroD0hx71/aLfje6ZEZRKqtD0x26PT3q8j8qZblx5BE4Slyyi9Hrn7TbdTGXgL64
ii169VvLZIS5Zax2DjU2yu6V84X04/07tdCS0qik2EPz9FSdPEW6nYDcJ16776prByLJt5KAKwyc
efbFuvTRpVgt1qmZ/yfh9u3g97SEusJIYZoydk10iUGAVR5RBycJzPe/+NTef9AcaHmMuuNZjsvN
vb0Yp6TJNFmYsMFglvK60goTyAJfXOWj6XRNxdAx5tAtNE8b7nU+Zl5mpihnJhXZQeXb0TPoYRp4
xkCS4bbPTSzUzMqTvBFLn4J6sBGGgIfRkBm6YDnYAzZDe2Us1Mo3HXaUa2P2nIdBZlJj71+SsEL3
IX5aBt0Zv5j1Pngj2L7IJGBNwEdzqpKG5ZxSvEgapA/kthrTpF2llaguI9E7T5/PHc67D4w/T3AI
sH2+Me80yYIstg7zKRTKhoS+M6Iil4MGI+DQmvQjcxN29H+/3t/dFtM665xzMqFnuE2bnjMgjNLZ
3o9QnAA3kFmoA5y5ThdMQ19sOdZG9dsZxGbZoLvOpgthkHUygwxKjK6QrFMF2mxOAUZ0nxlee3Q7
4ZKFlFNW62N1PwsPamNZ5cVXvf33QjgHoQ66PgywDEYMiidDnhO4QgwL6FNV5a8kE/5FVlc+peFW
s60whruhIYOdujVLK9d/YeK1JChPLyYnmc8wIQMqnuZtqTXesyPA59NZ6cCrtaVLSwQwNMCUppyB
bCTEOgFW6orkp5sm6ARkWlkAujxLOgfanTooxLnNX0w2E0SApfk8HaGRU6amW29RYk2bbgrcSMHl
dn2CZ8M+bzSAGe2kjonCHk/szejei35BwIUKDgA4WDNDv2Dvux5QUSzBFjd0aoSIHeKnvveNPwt4
1tssS6xnsnJSADp9Jv9A+5KvpBxk/RmykGkKqxxfY1B2pfMb5ya0ehIj4FIAgsn956FTkLCJZgJe
7Ou1bYRT1UcwB50RvoNRtS9UP9RNzKEQB7PtqKekx9AezHVG5pNPyc/Y1RJx2OVClhUISDglNnVD
molhVNnKD4rCKr510OORLnfQvahtceQ+G6kuQ9ahW6EBehnUQTae/8tyu/ouhloptg0YlJcpQ++/
0cCsi50+jxREDVe2Eb7IAQ58xGlyQ0aZZgDCatpnXVjjo2HVg0YjOKPn2A6OgMyFlGHAW21znAa5
4xE2rMmC11Gl4soqKjQhc7VMcYhkvCB1sE+qeyAf6LESipSX3F32J20G6oAKCqW2lb2V/tH6sj0g
rO+olcZT8pDF5JtAuvbiixRg2CZvOtqpXWTRcAEHaXWbvnKLVyFJOUuVPTx8/vm/n/4dw2IBJTOH
rS6Vi7ffAgTj1C/TBEOPPcktrX0DLiHesc+v8nd6f/vRs1dkG4dIigs53jrr/bOfi/2hRM1BT7ec
2y6UmpP/mHk+cLpoLB44jqdbtRTNdgLpEVQt0dMDwl8UlqRiUSZ0LzJPTkfFViuAIg7fitxjoLAY
8sMBdFeoyk6dc1AnhArOG2nqlEs+v4UP5mVOcUxZbHw8wZL59g4A9DQWX1kZgGqxr0xCt8gwbrvz
2IQkGpsMnc+v986vgCkHvxVXZKRyWbG+uX8eGdG+EB8stnIi1O6WM/sbkeL76Gz5U5yPipbtF6/o
gxWa6zEAcOd4zDveyUJQZ9XQG33VBOH3w93vu8Nhv9kGZ+MmvB03X2xw3g+6t5c62XPQPSv1buBS
oPgmQqioBH51Nx+8rjd3c/L05phZVF/v5mL3sONW9vv9n/uL2y9u5INxvd4J2ladvC9WtRNVVj2C
JuLrb4J2Kx+nS6hUN8OZfVHspgA5SSBDiENhfaDRH4fLjbbzXz4fJe83JlwbfzlnMX7CO88cpZkO
c3eDMJtC5GaKBu/At9TsOrV4X9zr+5f2v5cwGSCczk6N703Um1rXElo4t0b8LBFjs+n3/6vRgc2o
zv84zjur3fDUamhAIyEwlJgIeq/FQxtX9t1skT/Z5slXMuv30mSu5Zk64x0DBxWFk0Pm4kDZn+2W
WI7Z6c8n1DJBN9DOaJGgAJQz9fh7UZJ1leEE2WWVkQA9Mxrn+N9fIdZ4iy+P/bf1t27yz3dO+46e
AS+SgruAnzX348HKqiefgPYvjjAfvUHaAYwSimo256a3MwqmsYywb1bSTEvHAzLl5QDG3fxq4lpP
XidzvWBMUofwKSq909Yi9PGMwZUENy/l0O9dAkpXcYmv0PKYWr8FDiUeapXHgtN9qb+kje7dl2WT
3CexZVzS71koL9guecBJsQpTbPpqipjm0d8REqr+e0kDZgT+PZdpjyL0KTZAZrTP0CGtZUC5wrDw
d8Jmbr94+B89FZSpLqGAzBUUaN4+/F73pZhpK9GmH8rLyKnc28QcAITCiHvsGJ8wltQkvxhcH7xy
7Im8Dk4vnFxOLYpeS/JOYVLitJPePvitC+bUjcov7u2jL2kt1kCJdaioOqdrRwovaaSPCRa6sjID
0WyeTUFsEaO8ockmfcoRTWJsIzMucZXVCxpjLyuGC7+ZdfnF1P/BlGhgIkar5Pvsbk8PNFqaS2Lg
0TJzWM5Cz6CIjER13nsAmMP//OlSHMRKyL6SouZfFfE/n66JyHQSiUgDQ7rurupQHKKMuqDb99+V
27hOwFTYVHlwZ9riZAOFRXew2e8zV5kLh/VlQJiFTbq51qj53GaDFR+MJelu825xDujM6TNqlX/1
+f3+PXyefNpr4Y9DMHMV9ZCTX9E4E4obj/PHpHLISyTCLkcbhBLy8YgAUM1L/nRTYm7jOCf90BjT
Wz4t69fkTfmqOiFDw2n9UNYl1t+6sA7dgvdTID1p99FAcg44wGoCEufSWoaymG6HNS1CL9vsaZph
gn9+Ox98kqaHg8Kjb8ba5p7cTSRaPMFiZnzU5vxEn8O7p2cJnZ3y91boo/8IACH54hl+MDxxJQsP
NTYL3DsHbFErJMcjiw7gDXQbvcguZd8ipPMS/YuTLofq91MxTRRaDx7sEVbVk00rrec8KRNSgycC
4DicCWJnN0nCeWbICuRm+lDTUZeWjrgN0Xf+kOaLvyVltb2tEukjEDDBIvfaZddXKZv3tNQJDBMr
fNVZVYm2KlB19quqd9uCjJOggKltBKQ1mPZ5LHz3h5HX4kfjLOZrjUun3GpqNq4GVO4aJ0bbwWoc
0XHETAYDEVVXDeYqmabyEaD2ymBsSL3b4CfWbkjrBogver+4ws/qfNPyyr2o84bghCXSp6u8XdDr
wycUV8jDYxUC0dSSwFVt87t3erBvU2nUCKxnV3bIezW4a+S2OQ+9ssXzEE/NNxO5eLv6Ypv5TnO9
KtoZTGdA0MpWO1djQ0uSjkF27vvJzGmdhu9docegs3HsmxEKnrEjRKVfNPu6zoGIbGNLgSAbIEz/
bHDunNOdQ4bZxqTqJdSU2hAlThOF8+xJviawfj7Gf51fvRZeCDdjy+XuCIFC2+eXKKcCll2ke44P
/gyQYUwMoI7qOwIJ4qbXXmyTVyJnqZUwTcf5qnfm3NzN2oA4vcjhHG7A/mZP3ZoLGNKU7n44BK8h
YmfqzsilxiS2cYqKv+pX0wK83rC7SwRTZEEUS6cnmzKqVBP0mjLSnVZYnGwZXQ1GX6sZpsCb1AIz
sQOEi3Y3W+pQ0C0gIKqM5rBpvOER/gpiK40+WRuSF9McCjtyy8tyGkBUlfSFNzmV1V/UCBZQ+yCx
izBXTnIcekCIW9T8/bFo/dnYS6RZSOAmHVE0klTvd0KlhXfLrV26DVkKWwuwHGN1yuHBF3KAQE7x
Ak7wNGo1UgarmaztrOfeLypFU37eGXNnBHaBDMfum1mDahdPNgFb4/LSTHE/BUofRvIhaAshHqjY
Mm7AfSKhNSb0mogMPKoYo+3H17qaAeAmVmQSvTN2M2Ibgy7mFk538ZMZhQpbW+eVBo9yfdS1Iwa1
19JYlVuRG1OzW7BTtltgi217FmEp81BiS0m6TgsMdVc6I6TIvqoh6S64sijXSEHa1eAliNcZiCXN
taQ2L5ZBs1TY6vn8vetENJzbRqP6QMudwoVtvvaGqqhoSOMx/QQjc1tZFJk60smDNonzZT8PU+dg
CBV1c+X1FZpJH111dpaX0Yi8pdFcI8y71CVRsRmQ98Z8vvM267zxPnaJSzxjlQLDl3bpeFmjqX8e
WLB+JNhqui0p5mBOcD61eoggtBFbLXZ689rvc1ha6WTEmCfI6kuVXj2MZHiOoSuFXV9acmSi7PSe
wZI5lHm23mD1iLi7KHq15lk9STc3COUaR/d3y74Dt9sgc6It0KZejiKt9ZfBo/W6ETqtPRwFkf+C
kDFC0TNkNwRQmo+aORl3MJM5ccP2tlc1aQUb0CsWhBa2EudZX3YmGEsn/kWGQP+ILqJ++nxx+mDn
xlYdexR+XermzsnhxMZpa5cLJztU+l5QsH26KjU9//X5Vcz3l+Fv4yiiHMhpCPvZ222p48U4yhWX
AfezXUIVNkFxNA+gQEJSmXbt0b8i8eMuP5vOkh1goJ2/r3fFVmzrnb3FYLKpjvOZt0XD8MU6+UHb
/O0vW3/5P5urrnF7+J78snzjborwN0i07W+0LJv7fJeGGHq+2A184Pl6e8GTxbKm4TDCfEyDcvN6
tzm8BNvb28+f9vu1/+0VTjYc6RyjGZy4AuFrG6O9jAFbtdnu84t89EZp5ZjOCv5jPTi5DaFMRa+I
1bqhBQkin7BNPvCvHHIf3ApnJfbZVKhIC7ZObiWTyOQSmEBBrhXdwVY2MQzZVN7Ipq7Dz2/ofcMA
vJ++drR1GwrC6bE1t0mBFvBcEM7WSIvijrp2Mzj16xgtznk5TJhJgCNI4nG6eDyzs1j7amgY7/ZR
eADxaHK8ITzY+PsV/TMW0RnSJ5NjEQwkVel3uBHLJpC9EDV6MzvC8qPFyc2I0ORFS0znXBuw4O99
K263DV4tjpYxmUSfP5a/BcC3m/G1O+gSewPvYnVzvv1A6sTruwmkHHoqaT3OaEyQWfEML5y6atkH
lJb1c+yLxkQRNrBNc2KyYchaGhFy9bpZ/rATff5mOak5BzOBtj8+/30ftFlgX64FRU6ga9XhZAbD
nzy7YkBUL3I7qy7peaDNlFLgHqtmdNIoaMnqw9geud2mnaX6ZU+RV2yrRrMVYm1JYDuRcDfDIJdV
+23MFVtG1eATF8uyL4zcLLHM2pjW3JaIZIKdkvzgeJFHjFrTYilp+7aRX4xG8f7UAJnJphNoUyd1
sGC/fezVQiIhXklsq3lOOz9XuXmsIjn86iAN37CtbqJgKA2/59g5Nz8ryewKWbCx7rVkchQKL3Pa
mqPvaQdb5P1d4qzwb6+FBwjMP3et7efv4YPDucuvpKEI1cdjEJ9MCFTO2n7y6fAVq2oGnN9y75ll
H7Ruld/LgWxXcKRkheZL+j3hqLzDYWSUX8xKH/2KFbwDZxhoJgvOSdOtb8DvxPBjKBGMvnbB5h25
0zgs6VNhsvcKcr+Yv0+qzgkpaJZp3JbUYH7Ipcpfv3ge67g7+W7QIOGh5cDJwnfKUhkKeH45Db8A
Xj08TmJANgZ81IvYsKbzzGzcg/BanQi/dL5RWTI9IrnBmSNy7dqtoigcqYBsad/OZ5ykCBIVkbOn
qW0dFZ36L0bbOo2e/lZ4hGizmGhhKJx84zowMGpmfEMoAuJdT+IWyB3N3IEAiINo7uQXD+eDxcMH
uUKhyKcxyGt/O7gHolncMpqKwKEtdIVgtzlr1TydffEK3vnQHTTea8kNCgnizNMm99LGpZ/FfzME
Cxo+0SRBE4jY1tCtTtpCzgyfQ7VxHYWPrCDtYN7YtOBf4oU4z89/y/sn7OlruRmNIYgIui1v73hx
oSv7HnU51fv9t1TU3laStPlkL7Z5jkgzffz8eh9Im5iwEZUJag+YwE6hnH5f0Uo0aYVVnSejHUdb
upMq1/Q/hOwtZGB1vvPTMZvK4OCouhsby8IfJy87HF1OT5fYNWvrCPBh7GgMm+A/iCKOmFnr1XyF
cKf9EReENFvL7L52o6NP5DJj+v9qTXy/A+A+wKCsgDW4NacfdBt1tdlVlHndwdd+FxKOAsu0uG0z
agRtUlhHNp1ENljWEKrMzg6R547ArPG3EkqtlTeLIM0OSBOloSVyvyh8fjDfsPRQMeO1MpChbb19
r3PW+Uac0NiUeY081SSKHAp3HU+KFcc1/6SzJu9kP8ZPHeVIBPCdZhx9snr+j5n9/9KUPnhOBsXX
VZUHwYhNzNsfIg1dZtNsUNKefPtM4bbChKWsCyrvX6k5P1ibUOahmoWDjDjrnTrLMNMZ8wl4Rrlk
zk6fPHVeLU5xb7t5Spy90/cbPv94z2rQb3JPyOvCtOMLKZzmzK06spV1p7rKfUX2ctrWB41YjTPB
uSv/oknwfg6mAEZNmvaLzibhtB+sEtQJCvxlMBNQ+GJOUuEj1NVFnQHSciVZM2k2NASXu9ZXlOD3
6zeXXlUfHnsDuj8n25Jej8xuMWsENm43zEzkkHF2OXpPPHBTUdNB9tLpWulxehFli6L/7rb+65AN
46OvD1LfDqipPdxslfwfzs5sN24s69KvUsh7VnMegL/qgmREaJYsyZKlG8K2ZB7O4+H09P3RVd1w
RAiKzs4CKpGQLUZwONxn77W+dVUmoizDpSscgquGGfGFHbeaceIlcLwoI29zaLsyCLKgcx0sUU43
LItIWC2NzM2v6GLEoa218//HJXFtVIt0h4EqHE7evIYtuhzwJblxNTxkhYP3lhfT20TVctd3zcRm
mKgHv6QcPwHo+QAFQtAR/UkoIMjdGKftPyM2gvdcGd0siJgSnVmAgC47Ox2CHh/WL6SF6WbyKsI+
sCPPt7mHGI7QE6P5ioXB3iVFF31psqU91R/+6GMxdzdMbhePJ/hw5xGD32c6V+UBvZLUDAvsPw/V
Qn/FIf8F6bae/jBbC9NPQbQZx9ceZaZm0wY8k3MeNUWNGy/uTmnjP1hQ6P+Dg4TrhzD5sO5XJrSV
mcCns6RyeSjov2zoE1rnmcuc7fOX1QeHYhPJdANSDnD1w6GVPWtEtyJWD0iYqsMWZENIyFF2XY32
Kb2Dsy7I+6XOKrGzgUWtCwIS4/17QESSJChh9gH5GeZ8i02w2HiMEtNzocX1DW5wCQNT1Bi3CGZD
89HaEQbSzjOes7SlP1MVi3hsEBBqBJxJcWe4VYy8yuGHoekQm0l82tJcOE46Py+6AfDao9YhAdUr
VOfGHXrD3vZIU17Rs2rPUFa65xx75pOmaD+J81SfsNypr63dXTDhy7fL0GTDZvGGBHgJWRaMQLJm
JJ+2a+NdlTqduo2S3vjSeWvMqiTwiuiphq/u90aC9Qj/EZgVJUetHSj1wGRuIBGM1Lbai961EYPk
Lsu9SdsKNDrSB7IP66YqC9It4hHkBn21PGayRkrSu4f89YmMML3B1xRPP0abs0eGy0SSS5kMy7M1
T1AQtAKLll+piUK50NsNUr/RmH7lOsvJzkTSMmMstfNHI7btU7v442WXKRncoRVjuq4vBw0D3O7Y
s0yaoZzO6Jy9sxmarTdu68zSz+CWxFgap+7EmvZ7LHZwU7FxZ8CzUtvW0eT+TUUouVy6ljLEm3HT
Wci/rgiAMu4Wwufoy06OHXYYORHhKcPZyGyL1I9c7nKj0L+0qrdsEY2Z5zEeLbZzauNdleBTT1Sg
v6XKBx9yTWpgMLxqACgNDz5kPap6IlatnZVWGrldYihDl1v9XY51zd64Ma2eJDbVuJ+xwjzObpXo
CDQ9wk9ddbJaH/rOBNGPp8DzK6/Bamx6y1oNdupY+pKUAgoxrHrXhjakDor5VlFCzQJlAU/apabE
mZ9MG7ORiUduZxTfO2lWvuEBnZPATTzjLVnYq/lLlqW3LbEsP7u+lHIbk99zC8GlueBNKEz2UYby
3vf4WU69tden/+AcrS3KlfS3lg2H5ZxhRYUiGTUEDriCjaN6WUi7Nt2UCDtek9gZblALu0gyGcwY
lO63FTXmVT7Y024pdBFkWsX45PPV8YNbmuka8vOVEYUy+KDERNAYu5HddIG5kLbdAN17ow2khW0R
R37KsI2pljil1z1akh2kG4gr6Pyg2jYPV/+oS/CiwCEJ2lwpziMn7S7w6VHN1M6pyvW4nORYrg6z
T0W1QKvj4MbkDctYxdIY1pdwpDbRpDRvDC60xyQS6atiSupJKwYMz4x1fEA1S84E7WoC6clvf2t1
7ZfdSgiEs7E8Wo0zvwOP7L+krbs8f34ljnth6CoQQlkGqyDAx9/f5I8GHZuA3unqpg4MhRiB3RL3
DVHSxPhZW1Nr5uRaSzGUhLVWlxAN2iUaAR5MI2NOVwpapaAcl6Ciw08+Ejnt1W0x1MaJLclv1OHe
PcyHZHrP/N6zacYcmlpKHgyunoHpeTaz7xPtql+zVaDP9Qo9enbImnYCZ7Lnn3Gdpk/DogI8wspN
sVOinjeDWMO2R8xY3iCJ1caCoJ+hxgExSsCJ53AoqeS931vIHjfIju8HuyQ2a1TDEGayIYSD5NYb
3cwZILkK6sWdZ1SLeaJcPW6kO6Ti0KtdEXN4fA9NZabTl86YIaPphsJcQ1eZuxiNuXWFM9Bvyd0Q
IOCwkTSKAiHpXXrYaPHfMWw+cVsc1RTrJ1lpmkSPUFsemrh6XqJGju+Vw5CJxzDU161uJ3TlIk5i
bacP5MdN2TkRniOZxAVjtfzUyvV79T646nwGG3WRZZr8+2D/F7F8Vp2zfga9G2/GGMUgYGTdfrFj
0438Li60APkIRYSjMnCKQcSMqkZCCqqHu1VeEnaiXM7HMnLOulio157JHDKSqrhqR0tukzJqgOpM
0y5vDMJOIlp7DNRUbPxEQtuV2W55uuNN0bSY6ru+2brkf4aV2oMrr1z90m3b/unzE3+8SOlIIkEX
selF4q8e7FjSFEBl51kUNp0XPS7qNGz6Sjpb2LLN/d8/FCd29RUiSkQhs//yhGSTtX2Cm06aIwPn
3J62dY8PHAl7daJt9VsttX8p2YAhf+QRJgiBq7l/rN5R5rhpUt6la7Ld1IwzNRsWlpw+RKhlAhps
5ZX028Et+QP7nBAD90Q4D22dUVuBYco0+6rTqCkvbvtVrXN5vlQ5FvKxap51A61/4nI53Vgz7wpR
KLc0v7W72HPIXkmT+sxsyGibskKSGSdL9dyw5+a8JE2EiMeqPqUfOWrTMXiBnGpwalEjM/jY/75E
Vc4OJP8iyJzZfldFmZch9CXlLovQk2x5Vw/KLp868pMFTbTkjA0y2MqY+TAIKaL83ihMGjPgnGpn
Uy9j4WsErNXhNJrqWa25uAya0REFAJLcetJ78gg/vzuOXtF8A/KAeIfx+NEROXhFUxK2iyA0jzHb
kBBVHk23tXTGc2/RM7SWHk2SJTm17Hx4UHqnPACrv+QQSEwOR5+YBCuhKx37O7ZxJThBIGKw/+xv
SzYtj2bv1ifkucd6cb4qdS6SNzxWYEQP+hpJBfeQPh+mQyMjpzQftbO6pab3Uax4F1FmrrGleBz8
SYFDOK88m1EVAC6kRo73kCqnWv5HbQs+EHcHDSVE/xRJB4uAYQKgHHP4nlbCsRpG/btVNHriofyg
SAFx//tr86Y5zpay4qQuPRMKxwTY/wGkaJH6apS6dpgy77qYxYhkoZi6ediKahFwaAcxot6RzfSV
gqIrN/BupNgoskYgs8TuHPm0ExEQshtFUSFETcPl89vyo4u1OglsDzOEvSL6958seg1ZxuQSjfjc
ulddUsRfZ73JA8yc4rz3OiuMssIkmr2Z72YT0SQcGaI226HbgpqaXz7/OB8s17R9aPvTpPwdf7T/
aeSSjCMgN3LeE5m+2GkBGDy2o1c19iipPj/WcWOWDhZvQ64U8zOmAGul/0epRnjkwLPBohJ70bQR
iX2Bt25Lt3qEWdERsjonL9yWoJ1cCBJFvjtx/HXROljEdRupvMmytubwHZx6I8+QhwKfCZo5LR5S
qxEbEwoN0m/eivWSjs8zw+1bEmDkRutqc7ckZQskq9Afu9GaTxSFHzwk7B1QYPB/PCaHHRalHRqt
NETJBgVVTmwr1pkFXf3UQ7Ke1MMvvfZvNCoQRKSHCGyyy4UuBo9ZMVteAo/c7l6f9fYbYa8MHzWl
L5yt2ivgXWgdONAN1U74nZHl/DGTl1lWqnFKQ7nIm83n1+ODE8B7m9AdlxkxNfzB5RDSVdHRcjli
i+ZiD3z10s4a6/zzo3xwh3MMzi8AAtTBh25h/DnktyeE+Mwu5KdlSIjCy1PE2EARTjzbH30hRDvs
zExyA1AH79/fbuUxIfZY9shJ8C7ZgSNrdTHXPXz+jT46jIsTw6O1gZny8LyRPwG1jVTjoFrQybqd
6V1CpjmVtfXBeaP5SaOcm2aVyq6vuj8e1kpUutsntDhTLS4hwKndxlDMYg2HXbQTj8Kx4gc9ITt8
3hUcCKHHQaXcWgB/BPNz1E4j2wMF2mrRauVtWYAxzSsNMuBiLKFbVs61bpClmFWlQtyz6d0yUVRC
qQ6Uw63Xf5kQfp3qQHxwKlC48wGZYjO6O3ydaTWaBXxaJSzQNpI+Myv1XV9i+8eq0HCv54ia8TzF
unxTp4ZZbfq8HO75Tcw3HW64CICTWnS+60yQUwydN5bfIkA+pVX54L7AqLwq0tFerFDxgysWJ/QM
kR0G9Czac6njxSd1evv5zXfcGWfARI+W9dukZc+v2j8KWS4eElHZEtPVgvYfJsC49SJDnYRAVLVJ
EjqgvG7SqhM3FazcPIRxLl5A5T4vGvm1Nj3sU2vc+mAdrHGESxormMCmkDgM+CmHqkXNasJNqpzx
S232K4KuyX7BcF625jjLM0REGyUt3glHGDbm5NU78seLEwvasZEO7wG73/UuQTt6tM1X+0hBE6rS
XhxxdjJM+uWNTbUDV5VvGG+ldy3d4fsyXnqovLBJ02Ge0cSPb5mrf9FHGD1uO5i/WrWBMYI2ZmM3
1XI+9QJUSu04J96H65XaP2vYvlEQ0ebnfzzi+1cS1K1n1SUXUVGQwfZd5V7DU/Uuc2MiBwlv2U7J
R/fEwOeDgwLe50nHNkHGinlwky51OXSWhLzURQuLPhisa2g8/a6ZqjloIqUMKyaEwYmbdm32HnxV
9m5M0Xjv4/4+dFoNws50U3ZNMLVF9yK4iR4qRHLf3Ho0b6A9gkWDAOd9t20BYJZui64FpQX4Cndy
lD/Zohc/OggvN6gI9FVz5swvUi/t5xOf84Ozs6pTUN2g16FIWn/+x6LbIINoUqtuAnNA+8xCT6xf
rpnLN1dv44J3ll78qM10vtOUeHqeAdGt1nOzcMOo7q1NglRfP6uqokg3LdXrRRul2TtExgK+UToB
dv78864bi4PTyt2OoofSkf7W4cd1qrmpx5KPm+RGG6YqhugcO9dWEYXxdSw749XpE2jSAiXa50c+
XpLhcdiahpKHKkF1Dk5UjoVsNUWuMwV1pISMxU3c0+WQqGpPvNU/OhQol3UQxkYYs97+NYHuTV/Q
oIszYHPfAFL0/NpNB3+Gb3viW31w+XnJgFihSl2VIgczC0HQYayozCycCjwo4vXK/bEYenyheOoM
CRgSNlpwo1VPpWJ88B15LFYHHIULPdSD0wnSKwd4qAJu0dpmE3eDF5ZmmfmeOcQn6rFjcaCDCAwx
CjI6hJ2USvvn0y1TFD7Au5GgZ6Ub1Ciy38sWo96aeQrhNpsMNtA6/kRvOzmRNW4c1qblrM5tiPqK
AgjTp6IjdhZHkQLftmBKaReuiAOoeK1+Hk9LCW47ls3Gi/UmChX4qa+1nZatPyCt90hJoPo+scZ8
cO0YFa++7TVrjftl/2vVjYeKoojqIJss8URFKi9XA+qVRRjhPeoSNSyWNP3y+WNw/MqnXELry6af
PQ1a2f2DujGdPfJaQLg0VbSp6Ub6Rjqqf7884zBMBJAUYwIDObR/mEmTI9Y6D9d2MutYGGb7iz0t
uNMxqzCNZEh7DlwTl6FZNxe1ajXcsClRwmsTGKIkiCJKK39OuminjTot6M/PwvHqbiKpolGF7GXl
GRw8oW5usn2pVaw95Bu82rnAkACaKJxtuK5+n9ti9/kBP6hXsdGqK0GOPRFX/KDBoZDAMZNy0Aa6
cNUBMrTthWQ6WB7IHm3xglSMGAwE6bKqb8aGs5WabBZYek2eQxiNnNgvu9x5FWqR3SZRJwFWyvzp
xKdcL8v+8sxttgrBwTysHIGD88KyHw+9QqxqUTXGBsqcvdVVtBUpxJFXqmWRYq1tXSKfzebCyqdx
23ZEMAKZj+8RutqXjKZPieCOYXDMy7hSXCUqPba/B0tNoZQa/GEdcA/hPjX+Sdf5mdUifRFWvbxX
GQPhrUeLJtpkNSaUzVBJ+UDjqqi2UeSSoJAzSoEeAbfyWWl74w3Je2eGbrdoajAtaIk1BhA/T5zK
4wqTupK+AfcZeW1IFfafgLFB5Ka2qgIwZSBtZOhyhkyzNZ3rzZxtkPua2BrFtNVae7xpPKe3wkGt
jTeQyPb2889yvFav6yZ6st8VAgO6/Y9Sg+SlBgdG2cX1d0y+2qUnjZ/j1PQn+orHiwsHWpEXNE+Z
rbnrz/8oRhThJAWxoRyoHaNA07KUqS9zi8+/zkdHQeHEXQqZZ52B7x+l06NUND2boawT3BRD6W6m
Cv7z50c5PmmkDDEswHfIvcebfP8o+lDBhLC1LEhE1QarYHILCTO+6HTr7fMjHX8f5gO2weKwxpZT
Fe0fqWHfvKLniYbNyvLSMy16+iQhbD4/ygcrEIJqkz7iWgVR1h6s/D1xVIbWRPhxx8y7TuppfI8R
ioRtB7Zp5NZ8jvM+9fHkkposlyHINTmE0FebIC5bJp7QdS7zOIELn0nnxDv++Gwj6tKoZGGYQHw5
HAIxV9CiKM8xn5rNW5TlOgDMzrhP3ax/PXEejh9MGBgr/Y5BH9rlwwfTgP7DEpIpPmjCnsdv0TI/
1fTuAvFnuhnTiXR6hXdagBpWDyNbdI8Smc4TpbP+tykLTPownyM60eDkoRvbv/RpycZwZFDE6y4h
505dpnNbj7NTu93j2QzVocc2HGn/mqd8cC/HipzRGwFiLPU2++pRBPiJy3wG9DIiFlNN6VCAzM/6
Qb4Z7C5DMBjDj8/P+/EVRhmN+YZJGHNtCD/7XxUbM35HXln4HexkK2Y2izQ3JIz+5tRZ/aDjwHdk
R8SbDNsFB90/Fgl+rLkFGYauqIgDsqp87dYnea9dDpVVAusVlvUrrxYn8dci5nqeeT0HkWoinjJJ
piWvSx0YhyydmzrB5yfio0/HaVir5t9K/cOLXs5GNGpdUdB1kZRfA0TGnY7397FHbfkI1r29SNVB
TYLYwL3k5km8g9N975YuFpKZjcR5bAAtOPGxjlchNMBo7BkwUBLxZOyfM4IncqH0WUH8iszRtpnF
uQ2O++++itBYI2tGyc7/rzfE/lG0Ke1VxltlwFxK+VHnSXXJKH1h3G+pJ5pwR1+IQ62eyHURp2V+
+IXgX5l16SJI8UYi+YbUiHfs2v92B5fhBDpYe8VIQHw8RD2VkUJU4QjMHYdCfYbiCnZ36zrh5/fM
+nDs1WXU6yvZhZuGJ/io8Z3kzjJFsG+D3C2nr02WGF8NmGRPjtGp5+igbT+21fZsAs8O43Kp/v5V
Mw0bHR5rx+/d5v5VS6LBq0qbPRZilbXZ6pW72pUExFQEOX3+TY82RYhB2Mly2dZoTCqn/UPRMSiE
0sHh0PUKcFXhl7pGRNWFoFI2+lNEVIRJx2eWzRfGRP6hRDoUA7kji7zbkAnC3pzciFEC3QvopqlI
UEp99AIrm8iQmAojvrVlQYjdjLr7e97SIfPdyjDfkhhR4E5Y8fh96Y35khmy3DXgUPWg0Gwd7XxR
8oqJa2vG/M/8e0Gi4y0YqvUcUecSa/Ie6YPd4yBpVOuBSAlp+pgPEGrRFyV9S2hz+ygivbcCMx6B
TkT9COnOace5uDAdHZ1myYIX4MaGxqbGCkHM/Tho+Jh7M0tCYVf6Tad4UQoLZOguJbwkEPilcN8L
MQ9ndj3lCmFH6QIMH10pZunBbm9WrlMK1XAkcNFrpSECJvnK99RJxktPkIiDET4xuB/imMhsOTrK
awUl8Tl2Ip0hdjt/k05nvMVppbzWamKVIH0sUflSzxyPdVcqNyTkKuSrm2MNMZCKpLkaVtpNWA89
hE/qGZB8mbqA8UHrkirniyqS3WQC4NkVsS0Wv9FrGJBuVWP2J0NODZVO914L8gb4gpjFvtWE3pq+
KlXCrJQZF9dtL0wWBQ1OImK8YiIWSeazbW+k1ZA1lacLHGfItVymiaT0dMs0tX4ZiqrQgZ53C5iu
Pp0e+7zRzdABKvCVHIaiDKXXE1iC+rZ1/AotehNiemHkYGkz8KIO23btj3MtnxbiDR+hoTNdTuum
L7c5d0mMELCeqo1HhmJ1sdSgi6D0lgXzAAlflowCmuvhAHl78LnLbCuEq8x0ihQhUq6msgYsx+ZR
n0J7tauFmbPkb+nSTTxEcO11P55c7cXQkJz4sWeRMoSESj5Jr1hU2IIDVR2t38wlyGys3pBHyOnB
U2XzlJmWiaYPGRR3CLu+Kxr0qhb0WoeqOqFgESiijOFO7UEuBqVw2tUs7wLiKGZRr5HnGRAJnifh
x9HofIXwkVaBITz3pl7a4crgbPLrnHgNlTMGc9kseBzJxG2WESl5voYUcCM6q9YuI9CsqojWoC/L
kvf5wnO8xPJi0rS1Cl9bd4dvJhMRwCJzil2twRATMMcVWw+Z4FWTJOaXZbLmr2NeAyohbdAv6Kyc
qICPZYkrd2m1l9EN0tbtzf7K14F68uqBdl0B0QI7m1eGPLfFeWOPLjqMxQ71LB12wH6NwHBJDcO8
TPPGRZqlIVHxqeOTDUvUcP/5ifngPUoL1MD/+B9e+EFhgJBpYUpvgl1Xa/e2KvPpoetU78TpP66K
+PrsAWgbrcYShJn7X59GjF6oIi0CZWT0MS7byPQIRVYfrdjaOqX1hJboKnUXqJCEvs4msowmVm/b
YjjRuzoqVNFWYx1HCo7yXKNo3v8gml67/ajjYoqMOfrhEQoRltXSXTY2+UZ/99TyKDBfIFWAAp2+
0P6hRrMZc+rPNbmgdna1kUe/6s7529EFjPfW4RI9VAwq3F37RzG92XI6JkokZ/bZdjRj8zFJuvjE
3v+D04a0ZmW4ObS4mCYeHMWe2OPW9GfaaMjI6miXLfFmK/XUObGDO74hEWmtkzuUPB/oYVqDCblD
MHdguTwUWeLM26hGkvv5tTmW3XBFiMVkOAhdcJXb738haXWiSxPy2z0YJKQllfRtgkXNFncjozKq
/aqZZAOYhVwCX0nn8bkx7LEKJmtMV9B8I8+lIfPhxIPywbfnKUEPSEeHdepwgtKJJjfbYQQx0pb2
BlOiu8k0yD8nvv1xXcRbh6qI7ihN0qObRmd4mOjVGv40JkQaTCJ7gCuD1b6vmy2DXOuGZqH3RZsM
YrhLC4ucrvSC7InaunO0PP3KuSE9jX6992jknu3TaB///qkA7M5c0Ft5JJT7+1coWqa0TTOGSV5M
1Imq9lThHm6Zz0/FByec3/67dUtdyiZp/yiZ3nSEc9K5dXKNSDlPjjdqnmsnbrcPHh8kRqQq8c/a
fD14SC2Z2cOYavUaeNNCx0FrZxVJc5ZHZnnq2h51QFaP/npxEU4gdDzKAYiqivd5w27CGdQ7QXLM
U7p481eZWOJMJ9P9Tkot+xJHcUKEhW4/m0NmPTYDu+XPT+3vre7+voZPQtcLXcCa3nJ4BUUN9TtK
0OPZsMWSizla1G8ik/0P9iIJqi88850/NmPpXkIFM560sUnFxWAncx4Ubm8+RExqvmpZRQBgmUnV
z/VKns+9M4lNDq3zJ0BWNKU6Td7L3Jvrbrsso/qW9SOxqNStdNXTuih+udHY6mEVVzQUE3Oxv37+
PY8vLoMWxI1MGrTVxn1wC/WpPdUaYsMA1Gwa8mo34Ran+jcNx8iJQx3vn/Clw0Jl84R6CQLJ/t1q
0ULG0tJzKMNI9ItW1RfXr9PKvHENBmdnDv9CGz5azalMkQ+OjNOEwSpdHvoHhwJgu21m8ECEC036
2D+VKfBrwjW6reE0xqsusmlrRk329PmZPV6maJ+R6MB1ZL1Sf48O/+g4g8PuuIMAorpLh3A0Gi3r
GaKXdd1FyUIpkZ0yIx9j8lbULPxPGhhMPbms+yc4Y8+j5iZOiizTmofCXQhJ1vB5GtsmdqVxPsdG
3JLTZij3QvewDLpZnT84XimJJOtzcZeMEbudqlagemnoSB8ysN6hQZhoh9gAkuw5k5/mZ9WV7b3g
7cIY0BLJC4lNHthP0rjuOuzP5DyWDJKIw1Kkb0glzTd1XGXZ1RRltuITB9ng3ZJ1iyXMVQottE3E
NCHbMPOX4sxdeZaSB236VLswZJuWoNJkyeZvrdI6YpU2RvJsiikT/JLNuvy7qx2aCh77tXGypkMd
FnutRSgpAYZkky1dd0WjX2JXIEDZxKkQfn6HHCkOaFm4q1qViwZ/wFuX9z/ukBirlasmg6Sn7eTX
mY4xbGV0tWdkkzRn7LhjLBSOfhNVGXTAz4999Org2KzmVA/0+5hbH9wr+L2UGEcl+BQcYRcoEPDg
6Z7xn53D/9qjBnT//h/++2dFcE0Si/7gP/99nfwkFbT61f/P+tf+7x/b/0v/vq3fy4e+fX/vr7/X
h39y7y/y+/97/PB7/33vP2gaJP38Rb638/17J/P+90Hi92r9k/+vP/zH++/f8jjX7//6i3CZsl9/
W0xKz1///dH527/+ovj644Svv/+/P7z5XvD3HirZi388yLfvx3/r/XvX/+svw/rnCoHi3ON6QJe4
Xv3xff2JbvzTZBiyGpWhDbHj4NqUtAXEv/7S9H+uCF1cV+uMmKkjH6JbD8Xv++fKv4dQxBVlBcCK
8Nf/+fZ3/3mv/efCcDb++9//KGVxVyVl3/3rr4MV04D7wq2/qmxZuLg7DkrmWLhigqH3YqUa25ws
NjbllOcXVTn3oW5GrGfJwNvrj1P00UF/r1B/vHQ5rMnkn1YeUAX8b4ctS8srmD7mwxMSOEiDMiOq
YlfRAP9m1gnR4vSex5HIrSL/4g0O/cxCSOdRr9P+h2Ev864l1dU651WX5GeKnaTarpbA9p8mO+V1
qtvd9IZkNrlw7Ahbs5Ga/IpUQ6REsdpP8baWUq93HWv6dVzJ4VvUU+jTm5nxAmaINilq3Wy+jWNO
A8ubjQlLcegu+UQGuj+pJ73sGo0rMU0JqNiK0Ak+i8SQV9eMOG1o/vmvPlG76MWRZJg3zHkYwGAG
5WzDesT8P7UVGYWJk5wvXOIuPyfCUrG/CS+ThAUgNVebdQzWWmlYu7r0fnqVEo1hRYJQ+UUHCvhj
xFT9UgncBLtJ1K117yaVcW2OLogQfjTZRIW63qJs2yYxJrqK2gQIUkuth0qT0xPeQWym49wtoGzE
YNRbD/sAkNxGDg4j47iIZbwrYDTe12Aq3W2ldu6G8ZHahXCE1LOGm6oLHW+JYgzek5XsJPEH2i6p
CuU6SacMEoU+GTVRj1ash2pX2bfV2I7FVlvaGn9NrAgvcCtFglgmktLbFOCKeiCtOlVU0HXSRBVJ
HrB4FE7xQ2/HevS90XLHMPFGSrJisV9r9kWMzkCoDX5syUr4jiVFH4g1iz3Ulh5NfqZMOTvpgqaX
T2pPg6muLrJvwrSHl97pi8WXMxE2oeoh7QnLXiPwBJBRC2sRQAltTMCfrNcJ+uhLtc8BxzVj/TVp
B/slEu5MEKTNedtVZdUbuJzWmPoqAjbntx6pmGfsTpZzElniywU2kq8LJ8UnPRbvhcwQBni5iEih
7Szx3qnzQJyLKvTAieF0NIJnMViqWj8DK7vug4oKvHikm7EMLFy7KDkicj5bcg9n2hGWyPzctSfN
N5IoeVOLadKDxojab3IRluEb3Vi/xV3ctqGtJvVFSbjFV7PWm2Y70F8xfSBwFtnRBShK/HtjuStM
i2zsiWnRzqHxSka1mxKaImYsJptVoYcpXsbWvZfW3VtBlOk9eZV6R/x00d4keOifTHWwm82idOOV
0qImpRTJ2vvK0uis5dnYXzgJcKXd0NfZNhVqNwZVPTk7re1jDlxMy5VXZEsU6uQqD0RoVyPcVqcj
bMpbOJ7vRcZowL5ne0ZHLBkyP4OJk/lFNnYEzo8DDg1BMKTcLqoFqKmuZPvotkn9Jc3ghoBFaRfC
2IrhZbI667WKveXZ8KKadpeeyjtEhMkDYc7lzVLAeQpBpnm/hqXyKrqUk2NcAAIxFuCdTfPNjIA2
+WNuOzdA2efHeZ54iO2h9+7N3J6fMrnk380B6NsminrStPMKiiq0z1yl563m811lFvocuJ7SkRCP
vJXs7kVLbd+dOjMLOr2MNbaYgiLe04aVT55ambrNpNtUSWjnVgZ4k0JUNTcNDv36F3o2bM5W7LTv
aAGB0hGr3F/jgQelCm1C70NMNCVCp7SsCY7JYp0WnuR2Z7fi0kR19Y4IIEWYZbJd5hnYpF9bLR7O
rOSrXsdtbVlvsGQc66LDaNgloVWPaCpzxObkDakxY/7M1wk84VZFZ2nCBHOXpR4D12IrN20H2SlP
XOSEHkY7YBnObEPYmxqVkevzPOlDOKZQ55wzVJuQ6bZK7XBetkArXPsHdKlF7Gx6tU5G+yXJCNVt
a7dkKdJhc1khY5CRZOmqxRITogfpl0CvwAqcCcIRzDyQRiuBDqC+L3V+tUEBfEOIUMb+YR7s2dux
L3M1wdkgAKYODV1EW1uvVKJSPSebzyIQEAgzPCa85sX6iqLJniGzc84gyVc2AW+FxxrHVCNV2ytU
pct4PQMAQU6lpl1nP+KlNV1aqUmrqeuqWtKBs+3MwfeR68XwSBtL6C+tWheAD9D6ZqHWo+Z/1pKx
+zVbTfQ0QijRfKkM6nsFi1c/x/gyksNE7G7GmGi0dkMkTN51wBO/sdpFvxaAtFd9qha/0ixyz9O+
b/owVhSz3HSpi/QsRWeiIo+P5DUWZDMNRQtfdkMkcnVvJ414ruO4v1BU0X+XRU/4uOJkDSjbnoSq
tJj4wjCD53gTLbWW+HE6pjVdZN7jvjJYKq6ptla/snjQ0JqRuNywYuH75ualPz8rojtvHS1FP6ni
+PaHoYkQpbuGcVniLRYkUaIpJFW9dL43U5SiL3Vqk2d/MrRla43V8rOLePf7aMIkjzeBDW8GpOFH
3Kd2Ghi86OBv55lzH08MgTf2zIYo0I2aD0/+tPqzxQuxMAjK4wePfvCPaeGeRjY78kXlXE9k2zUK
lMjdZLul2Na5IAfKLrOZ1Uak0xdrdN2nJWv6fqM2eWGFdVIOzoZiYW53U2UUQ9B2TSGY8sRjt8nL
bniB0MeSxQxVkLTZ4VIlRq4pIiYcwvmqFFY2bL2is+uNp2RaH3pgWkbQ805OoLRbpS8G3AArMNCN
gq6vdMvH1iG+xzbPj1+YpacHU4wuzVdzKdPQ89JK9+tk4a8TH+XcmHAWs5BdOqI73c0mk1a/kUF/
ianC/caoVGZtkxcFsk2oQViQBxkSalTb18XQ5ryF6lRGvo7RhjcXDVHqNZDbg9/aao3HZDCV52zE
NRVYy6wnkIdcW/dp1moNrgZkfmduLCpQnx7JwL7dznmP9VMXSNawRxPIPs7NjK2NhWmLa7j8Ms2L
04YmxM38vBurwdy4zN/lbl4suQS9Qc/IgTCOU0+lfYVyWRnCQY881U8iabMuuay4aNyGJBBpFF2V
/GEIYvjJND+aIfsHNlhzTrGFkvcMhZLXQSib0ucRtwOLr54U2FILrXuTPez/LVH0zD+nUZBrX2Al
r3CPTuZdqg3ul2GYlDNtUbXO9yaL9SNuZjVQMc7ddPjoXr1CjNdmb7N2p3m23HBrTq/IlISOI3kY
J7DtuXLhDoNzq0622oN+iZP3ul+mu5GQ7X471Znyv9k7j644srTPf5U+s5nNXE14s5yISEcmkDiB
2MQBCcJ7H5/+/QWq6kZAi1HvZs5bVQdVFUI348Y1j/mbW57cMNELCvprgepyh6q6iSip3IRB6xiT
pT0UZpFzRdnqEzWFkt2p+TLOKmOLav0YZsH5mMfi3oqt+jv+ZgFUs6KzSdzzOrgbiRaOvj+Ep0Mz
Jbe8rW5XAjHvHRP5+s6hwFY+59E8xx7qgMp1Xc2yipX9aFbeiC/dsEFRYN74VdPpXqcLe4TzYsXf
UHttM9ReM3nc9DiKYXImRD+7AdVB6mhSDxSkqHId83jRmlfYwbRIFYXoKLmE+AErNBnTW1w0BzTT
E44Y3KdjY4FSIernjJFgJ0WSGmNhrYyxj44FllFYm6oBohp6Ra4dFaNxwERwvtTTEPNyX9b6hSlh
K83aLqLkGFmNeEa5XpzMPQGjMzSyeZez4I9NGmsXdttau97MdIhScaLJbhgGxotoe9PsQFQOOr2I
QAUzg8+FhMKqH55Bf7Cf4Iip9xlnTe+CIDTEWso1DgWdEBz9aAGJcW0nWSXvyNmSQzyOy9VDny1f
ZwVdSMeOZqt3tYTDwWn7HOPUGNtFPODERBRatYWPsV9m1JcyjjSSG/lBbq+GVl9+e9Uh6WwT0LUb
EL7dMa8EbTsiGdYg4g/1OdKuceOWKO2u4znnaKL3lZ+bg2zfZWXbay5u3KrqIGlf7QpwANo6Dhqj
WFeZLJ7oi0D6sMBVZYfYBx/pNYwHjNhK4wEdCCM0rhCAVPOVRZgIXxnf93MAg1no+IjG0Vuuaao5
TQzl5hAZNVxTP66s3VDH1REZfVG7qRq0KFEkRmIgspwgGUS90f6Bd190l7EJbka1spdWdwOQrjQn
K3RL4WePAWS2b1HfMN2WXKiP1qxMs9NrStt47G/pPg9t4tZSMX2HE0C7qRUgga4v/OLYz3wgN6Fs
Dfc1juLHRIM55Si9b1/KRYKDYhOX1nVaUbHzhjo1N1rTIx2QzoNgWZSIgnrNUlXzGmVGpt7U89pw
1djOsQ4sJfKethLzISBGRkdM7QasJzhWgVUswAw3Ujp1izU3romZqPrIAVDUlUt12rwphspo3Gpc
jqkIqAFK/5qQghMOe+bXxn8g87iMUbyH2ynuusyaLpCjg97FjkITrDV90Aj+UKLAREylk2YZUzyt
47RJ8f1AC5gS9RACLQAcVmzQZOJGHE15NIGHRTW+91I/N6zacLxrSEX+0rX77+LS/8DP81Xl5F1x
6az4R/aQ/8/mH+lD/uN1Uerl5/5ZXqJXDEOMVAxELa2yv8tLqvZlQZeidgqMHgSxznf+Ki+p8hcb
TjtGQJSXQBxZVCz/Li/JXyhVUo+iFQz1GvbEH5WXXryjX1V6aJ7ofCbIuIDtaCW8dZxL+6ETdLJH
d5K7XRyB3VDPgrJ4JKudnVBJ17kfHSPVuOl864T284k5d6cUp1Mt2ctqCflZkr6ZpWy6guIEqdxT
MOMRkgUHzUVDZ/YKy1/LEaU45V748uRqUYFdjIZ8RNy3D31ECsxpkoC4XOq8yHngbWeZWPdWD4q2
UZRtfGXH502yqUtv0JypXPsWMjRucbJo9jUb3TqprOP5Euia8HjJ1cMD4mXgq7RVproDVyk1Ihn4
Mv6d6yl2nMZcTTGR3Y4yykgtAZR9d7STiwg/tuLSj/cY3tH50n2P7MhKABFslOSstmEQ7NKr9Cr2
4M+d+8FzdaNKl9WpjiRV4PJVxdshnQ/pOl1DI8CHBZnxe2valFdoSYKgvuakkQq3wt4oegrly/yK
zXldpWeF+KokhA4WpgTonThCRVyDRlV5WsUbqbY2oE0aMW7otrllhOVONnu7dDzUdrU1uotCbMJu
XXXmfpAp5yDXGheOvAGU0BJahm53N30X9+J++i69/Cq9/Lp8DR/a559fwwfle/usfP/77/45ftA3
+kb73j9r3/WNYTsDDkwEK2eIRviLcUOVHBScCDWbHFJX6DBQwjhJy+w+PYubtTQQMRbfKsWZTQw0
HeWO7BpbEaRmkuvBCy9HaZcgQ6dsHNktduG8GjNvQEsW+Tn/nMhC1tcDoEyoLcV5DcmSW4hUTLng
zzLlDV+pxGXFuVVvUTB2ZozRqTDwJdfXoViNg/eNUkSPt3PqoEg/n1T8NL8mVyM9FKezHfueG/rc
qVf8Puuh0FbIQpv3m6zexuV3xTrXl8obiq7ShnqOaQL/W6upNx15ztB3K+4ZTIGui8HRrqdj+OhL
gIGOWbQ385NR2eZ7X/XKbdhprtX0IM0uA/E9aM4z46DsUrTuNvx4EX4dx8tRvdfzk6MhrWNxx1IN
NAIFzXRlXIeUoXcl3M+sqViPIvCC0ES7HnJ6v0sSbyrcSNvXSPap4zHstmq/kWYKMB4+6jkPXICL
4eI6HUPKp1biuGWw0f1T1T8tEbNz6LeBKDxYF/f6XDtIF+BFbJ9jfRqGkJ3Y32SA1404NvRGslk4
7cLHPEJTHJ7D6+js1Ft7VnpiPa+r0SvE2fBwKhDWdojVbfyo6Nyso/ACyXxCkuZMWoXLNc7leajJ
oK4RIwpX/InKtNKDVTOtRgXhav8kVQ5J9uxHtyDKqBatNHEYXK1F4Ay/XXQ+gHxsFL10NFQnda7O
kqyzApFZR5JnzmJrh3tICmiPEE903tic1PEhaQ85PjllcrDr0vGFtHw2myrOUXpADIAyj/KV3Ka6
zKpndE8JndwMMUPwm8Xlki+FJeCB2SktDphzRTuJG2mb/wCZTM1Nc1scCFChRkXURaSP/7Z+nK+D
lI/GG42dcYcIo+oQ5snmPVqzbmg+2YO4bQEO6tu03E3qPrPxS0JFLbgO5Vu6aTzpJqd2lH/Npa8S
jbt+P51ZD0ocOWBOuMspepwM6V7FD0oCbWKgOL3u0qM0XWOYp5XrPjh0p+btwHkoO8VFdkF2xT/g
S8XLv+Tn3Wlz+vK/+X8/vyNxvGoOZ9W8HGiY4Pz8h6Zj81ScRqNLH5CDcd7Pt9NAcAOrUnJmGodW
642Oday0Mx1Oz/TIslcjT4yPDfXQvDlDGZKVdCskHKy8qGNPVYbT4p4kVKhX0iMWy5Q4Ls1auEGw
C0rcw/gUGAE1cesASXeox7IDTnxlHZa7Wr/JVv6wGiwvQZ5x0UjgsEaGhKo02udGecms5nCtKR6h
oArq1skfLcdnZJJjh+TBtTpqizXeMw3pjTNCEi3vUkhVKR41SW+WDopfELcP8WM3uFUCChSHreLM
CL4WXI9U1O18a9GmN505XM9nJcZVyFLN9LXv8lrzFh2NAAtffxxXkcXeIZ+1lHk1JcqxpSuRSTH+
SA+1bK/yE51NG7W3mj6uSs1e2a2+Vsx5FRf+Oh3K5wBV65KMAoUHh6qVY7eDlyg3vpw8crF/i1PN
ph5AHmpFbqQnXt1Jx6ytV0TyrgTsaJ4vpEJFAqwH+aI6Vie7nSbvGpBBIi338F89neq6KtBUwEhp
GJ6H4GA1t1gkUbsDlRxJ4Tq2j0LtslUoa4umEQfFFF0A19VWwrJXI+7nLu1hWsVNv1fs82y8kjE3
h969giK/AhflEX3kFPaDzEH4cy2SDQhj8uj+DA2Hw6in5wjnf81S44eSa4dAO//bP+SPotT/15qb
8tJy/N9/tw/fxZ8nT3XzNL0OPF9+4GfgKZQvWGNDY4cftMC0YFT8HXnyLaTKifXQ3EDPDATbPyNP
zf5CwxFyHgBXDAysxe7nr8iTb+G8Qhhr0g+le4ac3d+f7P+isbk8SfmvwJO4FYIQQwAtAviycI1/
bboDHkgiTGbYhhIf0JlF0SgYohflCuCmxAVR5Mm3Yi66rWJp0OOnVraodslQbqRhGH/gwVV9G+s4
rB0swK79octqBwO+/BYmO8JERWp/0xLbPFqdr9w18mA8D5V40ELT//4y6X+0sv4/ba4vMKR/v/5u
aZP/w3nIk9dLEMA7//l3a12Hl2+RqNj0T1/wyj9b6+Q+oDOhcQDShK2vLKInf+c+yhew4yxXU8Fp
1kJA4J8rkLQISAgaDHTD0aYjQfqTFfiTYf6vJQgICTlJioOoABigoZCf+XUJGgnV5jCiTiPDHul9
7Suo+e5YRqPmdWUSbI1qpsg4mBSxi3TeW9T0EKQp1jkC3+4IbKWmO0RYAQzg0Em1tpGExdVAh/pI
x2HcjkjrLv0L8hhdG8HvSNO+lzppHWVkK82iu9q0Y7RSmkr2yiQpVh0Oeq5toKAM3Hq/VFrpalRE
cWrYEl/N5lfR2dZK9JFYt70RP/tTIZ8rrZxzXk/ysUC5/UKZjfrYDZFEf33IDnoPZQul74m6qd3X
4a2chc09+uBhfzZxz9SbxupOfZgFJgQTXOueKpUfoHJxGUjoOkfy/ENVuoVbvdTeIJRwO98r0Z3S
RVdGaB5Cvd7BU9mgt7TTwl3y4MvKqS7GIz5XDwBc7vO5eqzr/KRQOiRq7D3opkNBeykayqMZGEe0
oI5ZLkiA1Hk7+PL1OAWeMMqN4a8G84h96lVYl1e5WWeOkptnSgAXP5KdapJX0C73SUqx1bqLI9Oj
s+rWdbqxRvtADfLQD/hC5V1JEiHuq9ag8qpkF21D92AC92Tq8X07Vpeg4W4Naz6Eibmfev8b1I7b
ga6/L7ebqWhu9J4GC4Kj2KhcTEG9BrgQujngQMcsvjXZCqwgi0T46GsWxAIC60bpm5oeguqJYrhX
VISgVXGpFCRmZRbszQIZigzzcytQ9lST+SQRQjly9gxAeFHno75ln4HM2laNda6g3GNahYdATLwN
rHg3x7qrY0jVxudErUA4zunyrug8PWTIbOfm7In2QijxeUwzc5r3dN5Q+93qyhHbRU/UQBy/9fkO
tMNXvK90p6Up2E/iKpOUh7JQtol6rslIdc9avbHtdNOIRSTDbO+Ql1/XAhnzoLjR/etC3Whaeokb
pDN246ZT4o0Q6BRQMRDBDl/OTa3EK3tQztRWP2t760zJLXLrr3Nz6+fdTqvr+9n0vTLTt1qZrIrA
OJ36+cTMNKQEggV3uhml9HwSsuJoBSNVRu1VbUNhK92J5L7p5RO/7LekalQbJvqCrE4ZK8fegl+F
AYtmBWfWKJ9gB36vKw+soP1cN2u5l74lyrfYupRD3lO1xYiJZL0fniORXkjJcJX3qjdY4SYAHSKN
6s7M73JBMpsb+l6zxMoq24M62CexCdaAsjmgZ3c0Txt1QfN161q+tLv+Vo5NpKJOLfW00/fICFL0
NKeNPY2HLkz2tfHVEvGJFKRrNWlW2hQQ85LcRO0K6/B7O01nR8/9iykdrsxl84UgpeV+W3WXWvWU
IQ+Au1ZN/J3DQRrJQnRMeQdrB85ybUnNQS3itVHap4Vhj06yBcvjwl12iiikGolcWGGiKgYJSs3O
dVHfpaa+nRT/xszFqinLg0igCsrCvuhLfS+Miz6omAZlU9iYQ1NXGeZNntWg9/ttozcrPbwH43Bs
2qbxgibdDKP01a/6M1BUt5akfZep/C7Vi9Wc14XTt6uR0olRQK/Ng03bULM0EaQNTsJkrfXia9Nq
AFQUwCvxaDm1Zt9ItnRUbcrLYpGrXUh4ddQ2jiGndHgeJwotI/UmxG3Xc71BpNutJWNlJv1XRaKq
Utf+c+jPUFRmOndFsrfjBPQ98vVl4O/LPP9REkxxoPukGp2+lUjz6rlfG+FwZaSgWlJL7leg+HCQ
LFP71soxqrWk8t72w/qghXF5WsP4chuTdhyWJirV4moK0IUZRLzHD8A6xxqUpzXVcIOf4o+w6899
OT0Y9pCi6NfFez8LL3Qj0lHjllkc5jbjR53SMNG0kpVvCaJ/rZ4+kLucNWka7quwFqu2zaWtnsj9
oQUq7RrIe9IxjOJLPWuU4zCp8pki3fkxdrd+6qE+Qstegop6Qyck8somSFm7lbyxInPd2KeDHT2k
aU0KX2bziSLTsw+arW9OF23WlJt4Kuh4zqskLTdpkrX7fCMSSz+P82TXYtPumEFAilr7uqf4cABT
yd7aI5WRoipWVRDdcuaDy56uFN+bOyPapBJJdGzdVWF/UyCh44S1eVNHCOxgx4hQcDJ5XdUdsvwY
ZTruuJGvuRASaMtk40mvFD+Gvv8+d+p1WPf7PB4qBPwSkN7SuSbQnITNdVcapf9Q1iY61iJy2ojd
MZ7kvcc2R+6CfkGRKjOS3iVCU5gAOC3mA+Cx6lsIjWgzZ4i2DjJtSSm+lYyx3Qk1DnaWPJ7G84Op
hHe0P11JcYhFN+ARcKhPZo9m3Q8pUVYZBahIzBs7r0jbAnVaTy0wF1lPz/JyIvDAWRFkCEaQ853U
qc9iqmpnlu3GaeMk4kKk6WaMded0o3YAaXxIUv9anv37ZPAv7DI863P7btCGh8FWjjoCFKrW/gjH
XaVcBsUAaMEWh5ZL6XqotHwTS5IAU9JLJ0MoLMpzUrQZCgMITmlkB0GLygFMU5C5DyrHd3ql4lrM
lY+9eJ82Z3U/o7nb6NXaX2YslUzbVezUXxfoQJy2ocWexjA3B8pKySf1D1kcqg6VrOAQhckpzSJk
rK2gvNN9NKqFVvVPGo3DhUXre6j/GXhV6Fgg0kA/MdvwR24MaOcm8wEEi+8aM4zUWM76Xe7rySGk
C3aWGZO0iTS5XVt1RyWkgf47xaUTdPVWySj1dDKzbJlESzPtR8MCcG5rzWYw8k2qCtWVurty/FZF
5Jx6KdzM9o+qSbFBDaQTwgudc8q6Fq193mBLigK1q0rDtga6VIxYOamadBYkj3YBuolWbrdSdKo0
Q3VVTRTbcIYGSJKIiyT3g5VaZtcShomTHHtW6NegMHrwCWp+VY3hYc6hOKYC+00nrssTQ++sfd7G
aGq01EjOSqsZT1trTI9WvZyeFUAcNwYVuS7kKb8A/MasqSelpF/gwEszLizvWiGCtRptGykWlzO8
khvkH+inqXZJ91Ua4cOAevORE+eND1WbbaoMx/WwUm9zqD2rns7q/8oKiCiiB6AYqeaV6NvdBG4N
tf9WdyrR7SoBvSrQaKmW06lSK49Rg6dPr/wAn3erYV2pRPnmv9OtdnrBMi+J+L9Pt64hl/ySaS2/
/WemJX8BIg8eGRUakOwkViRNPzMtIX2BlYlFxPIXhLgFb/TPXEuWv8hokPJt8nEIlYt48V/ZvvEF
dgjNKf4yOFeWvtWfZPvGr+k+FEmU/PjzTVg53NMvWd1rjH0pzRPWSc9mlGjGJh9ScUCkV5tOO4BY
jVubdj0/lKDIzlQsiWR294gj1RDZ4ZlQCIvNUBmTBW/iH4Ns9L/Giirdh0NS3gCsDqWVQv+VwoBe
LSbpgaTkK8OmvVSAUQL0OQgDnXwlRNTElitwTIned+dlK7hiGjtsTTe08KtzfNpSRxXyHEUH+MiU
IkSlfgMLqU3fc+wx5Vu5i/1wUzfABDdBHIXjKdLbEfrvVSZxscpGdZPLJRGSKwLZuME+JElWpSys
tTZRsKCdUWDo1ZstIoxuXpSyujIHpGDJI0K2E9C/nku2sgtQK0Yux5eNVtZUlANaWn4nNONALJOd
4uiR1OvYLFrNS/rJQi41bOpHEY8zoZ/Rxp0TJEVyXpBGbobGjKJjL2sxanaTL6Naarejms3rAZTs
dF53zYTBgWoaSK9CcLe5mUmLnalKdP8wgWD2qX+a3XUKDxVkAjG8vZ6ByYDdVIqsb34UuOkEhIpG
eaM3o34W5SMx8bpBjRvkIFqD3QWy9vIP1F182hnakD+j5h7se0x9Gw48bVhVbWmlkCCSoViXvYwH
s5UFPzTft2nsmHqTYN6lSSQ7GRQ7YEaA8R387usrK4HitNEDu5+8GsE61emjxE9coaAQu4NdM0ub
KY6rA0VZ7LCCvqTTVnEsp64+0cTrfGgl6BW1rAISbg5mQxf96KByHyMYXs3Vj6a3mnAzINeA1kEb
R5pjSqGJZi9WjLnTVI19E6fL3VZMtAGsOOOUnYGPGV5QVv5dk5YgmRTwKA+mbu0R1M3LDTuS2ldO
Feyq6rmHaYFqSYXYfjoDg9bN9Aw1LulWsaB0kOD2Tej2epOiHaoO5o0BACEBHW4C5gWTjZSripTn
DwOgQQ8Wl2PewyljBChq1UG6ao3SOAPFGT3N0aJW0+RRAUodEv2qaObiMbWCYY+7pQ301UZn01Mz
vW1WU5Xmd6OutI9xkGjIO4WZ+aT0MIN302zHj+gthMcpyYEoReYQCyrlsFmBUAuB2WhpTKS1fTcu
BDotgpgUGsGuT4JI4VrM43g/RFGIFIBez8INMQI6V3Jdo0Y/xjhhxGo7oH+s9Os0qJGEgPkdAvET
4zgAjptUt6SeQkuqa3irZPbpvQr87pto2wJkcpQoraMGWv2YTmqGqAZUQHpXBR2dycxMfwsOrwfI
EYy5ARhGsYUHlJeP2grFuIKR4EsEHGX7WM+Wje25hu3MerZ98uGxB1HIM5j6BmmQGskHaCKNC2Y4
DJyxbcVNW/mVcAdEmp+WGKlaT0SM9WGeJS7KXFbbkv7BmF3MnQhPtRSalxcjH/40hlpyE6Y2DMOS
dV87LQDXywBIKmWLcjJoAys96ki1RBLQhdU9K2aUVlKSWMU250RB/yTwyxMTr276sWNg3Ch2TAtk
LqzRcDU9B9eXybnYa72vPw3RoDaQGXrjAOUAjK+WpiXYTfxhglWZ5nWzNWcTtFxh9j1QTJsKV26H
ae+p/RhusNs08McuoOs7/33D/3XDKxTh//0Nf5NH7dOPf/yf+uHxH6ssqh/ap+aXG3/58Z83vm58
gZS2FFcVFcEs6N5/3/i6/EVXkUeAf6hAoVOXEv5ftVXF+II6EGgUfVHehCDOH/fXfa8oXyi3LiRb
qFAvPKg/ue/5c14V96n5UvdVZHAlwBqRaTIXxt0rRp1hZ1mVKrHi8Vn6daLZ+S7y8z/U43gZZdFo
0xBWQkXxxTjq1SiWOkRqWXeKp0g6gtPFoN4L4olt2ErRAZyXcCq4H96MPezXdIiL46t381dL4zU3
aykPvyofL8NrKqPKRDc0RMyFQ/1q+HSOssIn3/YGmjArkQHtoBcNTxOQ+88dAQ/vYxrYG4biX0PB
CmYYIpv3JhNpqCiCunRa2Wstm6+HJWnMYuo9s4k9Xy/yzmmV6Nvvn/CD18j8EhvyEvmXt84zdV8L
Pc0ETwgO18m4G9al7/c/A/p/+3BLp+ftPOoApJAThTGLkuKv85gQhs6Wr+ugSMPoMI1pfi8Y15Gj
TDtwuHU/+zX/dryXdfFmQPYL2mKoztKHWtBVr1+cXVacd2ikeDZK8+BM2mwnYl0O3NlXitoD0Ouj
LIRl7ZoCFG2jObuPpCJfl4R2N7+f4Rd+5/vPgmQ5Yg1om7xdRE00wSAOaYtnPRqgioGVzhid+xmx
g9/7rjrPk1v4zanOZ96hmA3qpTDuQe2TQEvdZwTtD5Y0M/OvT0OC8XpmrKyRIltDUF8XICtmvXmQ
fDJhqWgImn//5B+sLaTaUc1c9AYVtu+vQ6E61Q7BSLOcS8jejVVyhQar8meKI8u+odHJEy0qFTCJ
39AnUxNUW54rvGl26gn6mipF2jjcQlkqP1nFH07dq6HeLCrNJz03YiofkhmGbmAiJW125WkbELr+
BzOHTueiHY7uyFvInioFs9ZwInnl2NSrwpSq/aB2lvv7Ud4/DxZo7A7ONbptCIn8+n7QEWq1cuk6
6AvfPIeeR+yWYhHZdZ/Zqn40FOZu6LktykqyuiyVVwdpyGvyc42OVDZkLSI+gdhCzVG+Bo1ff6Lc
837V0XBkxXEzqTS33541LaIZENml0psGs9yEBUgkI63HT97Qsqx+3dS8Gqi75LtcDdwNvz7QRL1d
Ugu59Li95SejUeNDM+MJJBmNtBkUQ34kkPO3f/rCfh1U/XXQDjQ/ge0AmceXLRoLVe8asUTtGNsq
45PF/n4al1dFjsIy1DFAePPGiqoaNR1WJW+MhmU72tVJhUHGJ0J/7y8Gm+rEy+pDlpRS7a9PRHc4
zXyyHi/H5HerIoC0pcuMoNWQMY0yFI3fz+AHr40aBd1lBK4RPXm7OBCrNkO1ljtvbvCjc/K5GFzf
HMv9aOfTSRUb3cr2gz+UyeeMYg9ryyTS0EbC8c3BQeIfqLBMOo8K3kJVqrOTFBa6Z8Vy/ckDfjCh
BgKNCxCZg/edvm8YVv0YjLCDZonmQ6HX3RV+dZYHpxODPQTXPhPG+eCq5ZbViTSJW6CZ6G8ergmS
ZlSqqPYSKYZci81vwSWHoKuTwqqCUVCRUxtFrVP8gS3h1m3XXthouFxEdkVn/vcveBntzb4k7l1C
NdSKFlmJXxdU1OaJmaVgDvVU9aGQtqmcr+S2TSaHnKe6bOIJU4tpNOTZjWMUzD+58z5YYJzLnNnI
EjIh+ptzoc8bGioh43coAa7VxTczhQfrpY380MV2uKs6mPC/f+Z3h6tBGmCi9MK5ByDordoLfHNo
1i1i8IoMlb/p8edKCku4U5E//X6k9y+boRBooxzDs3GQv5neEmaXZTQQuwccH4CTmYq/gUpi72qj
VSmPVYNGN51W1Dw1wFsVPzR31qB1J2ZKi8H7/af54LlVRJMXIQaLp3/R0nt1qQx5OredIhqvhf0P
YNKky5/KOLrrRfzJpfJuWwGzQn6aGqe+LPMXqNOroeYcjz+BLRB4zyJc1REVlhIrlRs/9DGEnTrr
7veP9u70ZTyEoBRqqai9wvb8dRkboo/N2ufEqEPb/o4BpAyWtRa734/yMkO/7BaGUXEVRHNJ5pR/
+zrj3kcgRx94rDLx93Jj05AqkiL1Wkhk8slE936VjB0FvFEN11MVxHRbx+hkQB3vmImEauvYBdph
xvLrkwv2oxnAFM1mrSmkstabu85Q0l4YOagFID7SSa+q4xrf0/CT6HFZr28mgIN5CYEYgir4ssRe
vdeo80WQ6sh5TklUhm7Yz8kBBZwAwELVKRtVSPFpw5HqKYUvtnqEg/oni/h9egA9hBTe5D0sx/Zb
xaSgknEa93s66iHdRKQ6fK/yoYQP0Ej3XVrBak3Dhia5NZo3rFH72ACEW1lJk1AHrPHslPT4k2v5
w2nRZY5P0HsoYb7Z5oFSKGaSd+wsv4jKlVZK5ArTIFFA5TJLtmrRjFvfb+q1krf2aqL87X9yqL07
SJkWZARRRMXrFWnEZX28ejN1aoEvQnjEK+ESnpfMhmMkE/18OiDPs7BG1uj8qaHc+1ERWFi0h1H9
Azb5IlX2alSjk0DgFyksOVO91eozGPCnli+8HOSroQoXnNlONXCMCad9PK97euKq+aNvbA9ONzjk
RaJ2/jPrK4ryCFsR+HHUoVNDHejXmQhtGWx/bUyeXqvdAVUFZHxLuToC3Wk9Ec/1uTmZ5ePvj4b3
Bx5LEvFlYgkZn6S3IQvGqENnGchO5Y0JtuF5Aa+MJfDglir474f6YM65MnWZLM4wcA1evv9qzrNB
yztrpqOux1F9oWZxh+dInl8laa1vIRRahxnM4Ce64O9XONcGeEDqO8v98RabKmuhn1cWkxpZzGKo
5PFJMDfNNp0wynCyHGtiX4KH4KR2N521Sjnvfv/U7y8vxtUImLhYFm+cN2FTUBp63CbR7El157sh
mfLeN4vmG8RF5ZOh3h+li6Ig6uS8Smb4bRGtjMslHlv8p1Pd/5FB9/qad+q3P30eTcLDANwm+tKL
2+Gvb7GEwhsEFoMMUldfVbJergSWbN+TGhmX3w/1fm0yFFnAYt+w+Ba/ORqGCUkcOYwnT+7qdGfQ
P5MdIUec2U2KP3w0gZ/8/YjvZ3C5IVFcx3F1sed4OyLPVXRSO3k+rdmtWlfiVBl6/ZMj7+NRXtIt
DaLegrJ9vREGKQCOUqZsdJGMHjpBlTvHWbL+D56F+HgBxaIS+NbTbu76aBijZsIgjtgla2Jj38XB
+Mma++AdgfzGPhUNXYoyi4TX62dBP6inugY7Z1BGZVcUlbHLhF9daloYenSr1U/m7v120mSLejQV
Rm0pjb8JmJCXibNIZ7zMisSJGgsBLUxLc6hU4/jZ9fjRwyFKD6xFQjQM465fHw7NbarOjeg8fLtD
D9EcYDfBM+ihI6vnL+7tv61lfrAqyKvIJJaTarmbfh1MDqzaqDCh9aq6ssmZWnrFYdVtf78qPpi/
ZS/JSE9r9BqkN/OHBBclSqF3XqwFT5kfaQQ76reWI2nznwxEB4L8lALt20WOqlOtyqXaeX1X5ZeI
egYuC38++HP35ycSq0FFBp17HGj4m/KjwC4qsnwJWpctl0e10NWVMEV5NZbjZ7aCbzm23NFLbftf
Y71J+2YtVAKLTqhXlUCh+hrBLlc1EcyADi77F2rb9MY6Q92icXtwEDlhVDniXpmbBH7q1BS2a/oq
Zq+tXiC/MA0Kavc56hUw+PJ6zK8HkZdPNSBluptJNsG3nIvkM4OJl3LLr+EwXA2DYIv1tpCF305Z
jQJDL4oevlAAmS9Um9OOfufdhHLfCsk4KGy+D2Ax02ZxUJrI306m9pkt60dLcZlM4PoI89Hg+nXB
dxMJLU7TvVcgT7IJFOLcUjK6DeUj/ZNV/8FGXuK8xYptOdn1N6t+astCNzjJvSqtktMc12kfdVZR
HmolowcdQmL75Jz6cERaCshWoSb9wst5fS7qaKKgo9v2nkbZZAfrutvWSJOl4Nl8+VTF0ez4+/32
wfGBtTSCrDAhln7d2+NjRqdJUybouHZReJaNBFugGLH3+1E+eCx0BOkgQfkgCLCX77+K4dpU86ce
kKJXxaXkxUPanVRJXG9nKarP/4u9M+uN3Mi29V9pnOdLg/PweJjMQam5NFa9ECq5RAbnKRgkf/39
KLvRJVmnBBu4Dxc4/WCgbZeZySQjduy91re0npzfX1/voyeVBR+zPe1VjPXva5oygwlo1sMUJbNC
8jG34MUSs9qNWVbfomrQnkoLvUJE61Zdk1kXfPclRdAnlchH7z01HD16dgLaTs5693/63klSky+R
zFOku4Ox7fK8OtHoqSMitFN5NtlFemlVPs5OE6Rc7dZ4IrMJeJW24KQrZHMFZEqnAznb4eLX5S5V
qEDmMamjgnwz1CMtc6oF/OAn2/MH79g6j0JGRiVF4tb7B5/zi57XmgJtOAsdybs2HYJSGVdVpdTz
r3+rj55Annhe6YD8AP19vnSgyCbVy5J7lHbxNq2bNmwnJ9n9g6vwMhP2hBkHrtrbX0JpASyRppro
JDfxocAff2yC8TOO7CuT9t0KyfLoosGjgcyM/f2Nq1IF3ZkH3SB65HdVtOBryyUNtmYeu8EJeI9A
IsnJjLs5Lqtqw2qrY6fXi5PAcl905ZUHh4pkN3t5cuXYIybVmS4HoT36eP/rO7JWIX/5qJT71Ci2
uYamvr0jE5Dfqai57zQ5lpO5EeUZOptskyxxvFcFuiKks/b3X1/0wwfLY/CKQBFZ4apM+PmFaAPT
GWHzTVE55KirfXOj68hTgPp9lpr94WP105XefT0ybjXUPlypAiofVXNWnKdLoT7phHz8fWwOwg5R
qe77HVEObhLTisP87vtJ2CVSL0MxLLyZ6G7+Jil4rSI4XcCwhg6OSuP9WwkNDly+YlHDzWOggNOb
sOv15pOv9NGNW/um9BXWdv376rX1JjYMRHyRrZTcGnNKOFEzzZ9sdB/duJ+v8u59zA29bw2r4UHg
HHcja2eMQPXN9yiG1fzJMvxBW5oW2tqi5aEDw+K/eyuVYc96lmCbrmap0Dz7aPy1qlfHMSn9B9UF
xhFoXfc4NXpxZ+aOdhYPUpzaJbrK6NcvwMefhXA7zgU09tzXrKmftoTRpYzX7F5Fs2mgbyVlaYuw
7WEyPPKh3OplxDdfSZEccbYsKP8hMs4Yu3/9KT78jWkW4Zyn0MbO+/Y1BAaX6tMCIQN+SHNwRgM5
e9uXn+wi79MxXh9Y5lqraXjNEbbe3XevsX2oZtxyPHoeGW5Jfp1Tu16w1/Y+9hDchsDDPULs8+q7
5gOkj4GqP5q09J7mkZbQJw/CRw/dz5/nXf2KwcxT9qRU5BP5GsqOG8A8o9nWJkyvv3+H4Ul7xMNw
ZCJX8e0dhvvOmcPlZzZmC51qbM9RiaN0++urrG/J+zUcqdfak+S06QTW26t0Uvmjo1IVZdTsEjh7
mduhWmdP17ZOpFg0BkVzps89nSorhiX1D56jNZKSLjAFJFvJ2+szswVYmjhgj9OgPLZj1m2avOy+
/PpbfjCH4E1BZkUtxf/s95Mcs01zOcA9jDprTp8K00kEoA+p3c5j4Jwa9dSXmwn61wXo8PTZyQO0
0gk+2/ZkIQL2QZm9zSQi1hjsijIti0/uwkc7Kfd0VRR4NMWtd3ehzVt9ykdd0czQrUOZ6EjN1eBd
Lb5fHtzaqUPbLp3bX9+Udf96/9OvdSV4OXT1/vtJYpJIYWK/Yh2pC7EVaX8ltTrbSNf5agzaJ7XC
R+sFYHxkYFRQawrH29+ZvAx30mdeFwbG5tFq8eHrmSP/wc6DXhGwFY8zKrf19f15aTRQPZeC+2hN
7jYZqvJqGcbu5tf37aNXxnPNdXbGuB3759uLCHsuKLGZDxSe1d/DFTcuyGfoj5XWDd9iDf4G5DVQ
kLoyPvl6H/1ixHbQWcOqwSB2vck/fT0GdCN8RK5sJWjlU9Glx7bRjHRbujkEm5LQ7rtff9cPfzYP
NB8tSZRWq+/j5yu22K1HPtEUKRUEkWPldoRxPNv9+iofraqr+QT9Du0u2qBvryLSzvSVMKYojkvj
wgLpd2QUM5zowB8/edM++vFIZCeaF3HGKjB9e6mis8FyGjgC/cRSF3lg2nexN1SHqUs06OSueZJo
QoF/jK1/cCtpuUIeQBwXOPa7N6DRvZ4JqUa9Yk3iXtSNtSnLyv5klvPRD0ZPg34UJyGPw+fb74cE
3BVjYbHQ9WkdlYEqrVCZdfBP1m2fPEsmeKvm8H3eRcMmXLkN59IlmEjOVMG8d+emjX79YHy0LjK0
pJBEwcNNe3fP2oQnsrOnCWhmrM6lgLm+VdKg86oHWP26udSiWC/UJxqXDw//OIxwPLH/Mvp/95Q0
FVxc3aC2VNLWwf9UrXcVD3N/x+LoHuJxGk8IJmz3S52NlypIq6tiaT/JH/uwzsNYhaKQIxbw4HcF
gE3oTG1MvBWFAlpUGMG4H6HtPmWEzsDBrezf4flaXzknkOhS9MMKYh6cq4RsyX9Qivz8Sd6teFnl
uk2eLhT0biNPjQpwbRZ07Sej8g8eXbIz2BvoGdDaf18KOM1gJ8IhFjpZYGKHY2IteAKLxvjk1/3g
OtSsVM/086kK3g9+m9Iwm7IfjMhJ+/Jsyupx3zHd+eSeffDoMuQlr3eVtzEae7cVVQCLOsdKwRz5
Wsei6c7PJWSFfYc+hyFg4qShid5h/+sXJuD1fren87jatONMLsk89+3rn5lpWyVpYUSqTc1rmXuk
S5rGBEK1MjcS+9lxySasxjF2nyVvGv2Tb/3BSo5Mhq4jovZVMvTuW3dpl+ZpAtwpMFaGFAehLaa4
+cZT2suvv+mHV6IpRsnIBIgH5u039QNjSQqfKFbV+/Npa0siCPJWu9Gt4bM944MHBqWMz9bEJuij
Wnx7KQHdXMXCN6IZeVk4QUSBMZ/Gn6x1H+xMIM4DBBZkMCD8fPfT+Z0Td51jG1HSeiiZArdPH5LM
l00UVxoUyTkf0ouU+CZ7R3JEXn2yMX5UIr+5/vpo/VRcuGB83SEQZNF3bfeil1JejmBzt4sIMNzV
QMb3OMZKWHpej2UAIsY+iF373hTaqR8P21r47QY3cP/86x/6w7sfkKu0RlOvau+3n0tVYHnxXBlR
Wpctwrq5iLzZNT/5+n/IYN6+OtTdKFE4hzAy5yj09jq6JxWpDAnYc5JI1cEjTOER32FoGwv0dUiN
hd/le2ckD25TTW16W3tNnQP8TQNUwGQ1XiQaAxW4ELGlHbrFGJxbKTotuWQ1qs4nuQCRkx2I6RB4
vo83nOSAIZz9yXeJWjchn4uu85LIBX/Q7Oq8Db5hvxNdWHZxDWCFXOHTPE6n+bAscuZQP/RmckaO
8oz0MGAvxsw4QycoO23O92WMooo7lWBrEd2EgESHM2JHhpn0aFx6A79n5/fB1lAF1m+jsguyX3Az
ns1Os9xB2c/oqlUL15/8NiD9eLQBdviqi4djTsTwsBFYLCqGGDlURUPVA7Y95dEvI5dAJeEs49KM
WmItv3bdIqFZOpaodr1BWw0YYuZ4225EbBP2Zt/4+8KY85SJTL26UFJluXuCCr195sEQOOLM72eQ
MrHfojxkXHXaWz3+f/Q7+OlHu3Fv4gl7S2RPg4Ki6AeClBE64fmm7iHa3cGLn5y73O+Xa9NR2OKI
71iwE7a61u5SKegYURZ6UyiEKR5Mmg2YgayxPa+Jl3x0nB5nsOl1x2ZG9g/KQTTEGqrUuqloXeTo
2+dWO2oj9VIY9HI5NCSFAEJIZqynjMGB0TqJlY2nhSkB/sCn7r/0jrCHyCC3jdCOgYHyvpBAuTdl
HHtnmevBz7DjxZz2vZgwcSZlNoeDk1sXIplTcqxT1voTGj+ZtfEGszdhi6YFOcJYisxdiawfIrQl
29PAitHX5WmxpFEgvRqEZDx67WEEPCIvTUgt9+BvxsduJqpsAwG8kKe+rNzvM0/sEwkI6rIzqubU
L5eS8bOuANhoYFGAHGbqVrdLglIyu1NHr17jHdDYED1iJPUwAFyD/i14xBP/Qh/6QDvgxk6mr9L3
8f5nZO8soRqGUeOvRQkRd9Stl6mytRTCpJXtR63TXmp8oXaItSZTO9VWPLF6VcxfWCyLAA7MUj4Q
cFJoYZXQLNnQEEy/ZWC6Tywhyh9134krZUxjBmzXsx9y0YKDLNAlmaFK01SPfIDtHU9MiVK3DAZo
HQryTH9Skl7XhYUzi4dq1DsyWTMFI3wyFy2PfMkEiDAJ0f3ueGmN27aoKqCgXjN+G0SqmkM7wPDY
elniPKRaoca9YboxPs9WWpd5OgUOg84p3aXoaeCvFMEC+NieeSnHqizlFupco2+9zivIa9CW4DJP
CmgbWswHERhWkrDgRwNhE8zG7x1HnYsqsMbvSQdta2MqR8D98HP7QaDmJ3/Ga6CQ5Wkm8mhCg9Jt
0UoZ/glm10EnaglK6q4KNHgQfb+IK5N3OQExjCRlM8ZYDTZ+PK0xghnA48AWth1i6LYYR3UAT8LO
NYc1tKOFjmEmEMWvwUEzQJ5SIe0Im3QFddl3xuzcNTVo+WLpYF34WgqSRIMmloQtMQlEymRu9Wgq
vQ9CSRB6tp+DjrfT1FMfZlc/xuCHlCsJLDCFLCKa8rhIBHlSCLuIcL+eJt+50VLVmru2WDqyKZUL
zHhJc6GikjDvihAhg4jvflUgh6j0tWvDqXMF86eDm8QozF2OeNHxzEdlqwI0v9LpPajLGuBYo/+O
TK6atGtdU4tLaJRuQXq6q6ecFFG+P6lI6eb/VC0+Ox+VVDSCF7qg9xXcOCxFt47ZYdId26DfusIt
jlkLoisxlGBh0dpN13rm3ZwaGf846Ls7L64anigChP6EX/yPeo+/CEJ9tB5MlnAL0KBHQPPujJgg
bhyrKbCjzE1uuF0l4qZ4DnM8wVFNlgyAtK6NrDiH2ZblG5lpHpFNdGwCm8Wmkf3d6w7/v/DD/zJ/
KnX+gt78b7IJE/n0L8DvEBC77wQMvjHq/tumq7nGby5+WHQmHOw5YK5niT/JHPyj1bGDVRb++qr3
o3r606hreL+hqsQ6hEkBr1KwNhX/NOoa7m+v3E7Snf+Njf87YI61PfOfygmjL08znXomgT5P018a
iZKpqN9kHYIvYAw3Ajn3cQClVaNBWfTvVhOYMgQ1F++YbMrzCl8WOxnEIzvMR+T7Jtafa4dM0pNZ
LPYDPY0+2MzDNFQMwvTle27GxT5eNIISvKnyPzkNvk4p33x6VF2ME3Gy0H5B4vHurK/B8tLnmg50
Kp35CQqfeZO7zky4SABGAXV8d78mcYV1EQMPmqlpXCF3M/sg2cmBbp90UwmTS2NMgqaa1jOrhpZb
d0lqbIkm8i5wksxXcrDUI0vODPOG0NarEeDtzqvjZet6BQthVmrVI+ljQKcSbPMpdAMiHNwsS89i
ExEwVn6CGlQJlisc5rylKtBH82+d3vghV4EbjSPE6hyN/9KiMqQ9gs+lgqMTGG+aAU64nHRtw170
mUzl7fH4j0vRn0UlSC/YRCD1ttomQdA2hpKGvEtoEiD9Rj/2WszeFYx+6PWxBzC9uv5/ts6MP3AJ
dT/+RYBp/6+drH5/Guj8//+QZWr+cs25Idf17Sqz/vt/4ABs8zcMeUgP8N5A03113P+JWnV+g62y
tqBoOluESXA2+jdq1ftt9a+vunEebX5K1qY/VxmL/x7GduioNh4axPbB38EBcAbjk/20zuAHWn1B
BD4YLFpMPt+fBHvpdFMGXAOOlAZcfLFyNuE01q0fFISIdCqrNDPwgOA5n4yyguVt95ncWX6S1WDS
DRgtNJmAnsQu9qXQokSbtmU9yWHDi1oRRJTwAU5VrumEXKWN/0zyZxUTTp6rBb4LEyTtGEhNgIZP
nVE4J5Yex3eY8vIgmsZOB8I3LD7IzVAANSWSSAJ7K7GIt0YrtjPBbtWzW1aUB2HT+Qy8dsYQDFV1
YZSeLW+EN0w2B6117duag+sWHieDOilfrLJTK3qV09SWCnKYDmXhyf7LRMBPEYJIcyzUm505lbC9
88l5sQwJJW1jDnLKz2UwdfqVzyb/PWNwYrShQ+ltT7zcVTbcE2EmqxOXM625J9N8IZw0A7+6AWTX
caTX0M5jdCu1OfuWJIQeUqf1l60EiIKijGJzSg4ewW3Pvebec/a9GJKR5t3knJkF5FNdX709PyQU
/7ZQngAcU1BryRZzZGtAk18z5fysPsctru4WEEQkSffd2Wob2Dp4QajK4c95y0Oc29xT0bTncG6O
Y5acJgNIf3UxN8muqtLTHMd7DmRoo/vxfCIaQqE6WM1f3ME5CxICpUz/zC7m7TLYhA3mu7an4qUL
ds9R/7zhDpvnGlFlR9X1l8uc2mM0k9kYeiq9VkmVgeNfMCDWgzxOU3+B0R88kWdTVTqSin2a88fF
rqcLN3XsC+SuZ/ogg4oHA/XVIc2dG8WHDA2Z3LsIHw8dyOnr0hyBDc2s5OTBHhLVdfsScu12QsRB
fol9N2hds8GrhSSSaML92JCj164JB1nW8Qd785x8LDc4CBzWZ0SK3gB+iMyuvAdRlJADR9Gbd9IR
G1dODbnQS5PejZ1ZH12XA6Yxtz6A+yQ91YMfruez/1CEAOclOW6Tq+5MUZkmiweyTjO3Kj7W/nyR
VC4puzVaRmhjgQbnRU/yLjIUmoiABwHqUnMQTveFiHvoPRSyu7GbLoSXuxyOCWnJlvpitPSGTT6I
0izY1MB5Do47fxnb+uA1YojUMlR7AuzvjELtSDTCo0QM6lXX+U1Yk6i4MVIIrYJ2Med2qztx8mac
iWSb5TnxqDp/cz6mhVxOIYZYu17yF6+HABjWrsuYM860E71l1FTFVRjM4EHJemjIECAso2rFd+JW
7YbQx+x3r5F5sxns5anvHetsUAwFVpTIUWBlO/Xcxj53hdJDO58OTWwRDBvItoffuhDrMMd2Ey6N
6nY9QQKbpbTOYUS4cKG0+LyXNujDcnYivlVwZYrEHrcB+K96Z/fTU24UvyvLgBgxMBMjarmoDnat
zWf12Bh7TmKT2Mwpf7qFtMd4Tte2ClqfefQSkwi1xU3FRiPclabQcJKZg9pW0jSSnWllPVjaqt3P
5eis6W9SshL4Zuszy5ktznB5MsozZWVZeVm22ouhycs+bV7c2DV7giw5J17N9XDbT6NPouV0m3tN
szEkWT/DcKe3kNN91toz3YmPSWc/zh7H8++lRbgs9MSw8+sTkqhVKHy9BN0UV9ZzH4AI0hXF3aR1
wTlWTAbxLIW5CIgYiWvtynbTI5GuYMF6+5T1PJRNYV8WqDFJHSOb3pkDiFDwBugc8GsmrmQnsIyX
KqsDclNBKdLN+dGpMn7pUu9bEWhba+TAGli0dBe9gQc2xQ/xOJ8bua6dkJm33NEzhwcZBy35htZF
jZ0rJzLPrjkmky78hGGvukwqKBqgxkTU2dUhr7IrS4OJnScdFWPuD7vR04ydJsl0NGXtb4acvJ5G
cIAHOQaY1emgdqtTI1vOe3u0iH8kS8RkVv5gtCAz7YDouGsjaREpeIh4Y/6gbLL6hpjPiO43/6c/
5ES+bQLcAtJP1UbBB7DsxrnI2SxPmpjgM9dNfXVoWpYMl0b8hO+DNYfw1J4NI6nRPoAQuYmt9KsT
q0fPqb2zObgfqvZQ+4BOx7aBNN6fIesjb3Q5kYErH8ss1kMvkCdVd+YsJxNdoLFoL/OWAGAsZO3G
cnj26/aensRwmsSTv0E7HBDWgxe+Z64rxTMrHZVvmjjnE4PYL9ZkJ79b44+iKba0yLmDGvmPV4LF
Yc6JCR+YxBEjOMT5GcP/NNKb9pITA/kbpat/c/r2yxxUZ0VqfXH9p2ZwxrNEz0hv6ejGxpeE157r
tewP2kzuplu3RGMaaf09SMD4EW+rUuO8HPCkZsV1bhLsNO2mgjyXmABgaGBWRR1QR6muzjUhzxKo
IOjntbt5di7cRrtsh5TAjqo7Kc3kB4uvSk682EWf6aSXQtjFrguyM197aYxrCdPT64sdxcHDSHx3
mLkZQZgxwR1NDvJD5Hu7FIVgiJM/N6yTdXNrEmWnMjJFCFfJfpcNIuupvqQ22EHh3OjdeSzgktBb
bqrkVtjsfL7BUjSEGUqBvjc2cHEO7nDRQejWuodWnggzO0i26qCPmbj98F1tg6tg467BQFj5SfI7
lJW8cBcWn29LLzYA/TYe+Yiji0kTDLdnn/PKXlFPbgpyE0iJO7QEECtJuBwxSK3IohzcbyLGY29O
hwGtves947m79IV1lZb1Nm/JMUEm6gG1LrWvqOZKC0ac0eq0nDIQA2NwXsp1VXzICy9ywVTT8zPt
3zvdZJ0yxZUkZMVD6jbVTbYhf3HbxdbG0fot7IozlEvEsiRqHNm0g/p66euNndoQicmAWeEMU3DZ
+PGmz8uDdK/aPs0cXgfyStLMPK9qyVlNkYmKFIMs6SCnFqFG9jfK6RRcDL9D7R5YBz0uTxYLdD35
oKO1T4s+MhqelmJ+bupkPBKBmUd0+/ZocC7VRM/fbQ0GJkHTsA1jCrxeWs08cUAaHmvNEYdkpi71
Jd3Ovj+vmekych0e+9m2TrKm9shP9ZYK5naMm9FU4kuJQTPN6sNYGi2k4+XS9PtTA5Yx05vO8ufI
pOs7htilWCLr/Itjlc39ZAXjgaRSH0Dy2ASbrC3pvr94c34VBNNJwh8JlR1EqixvEiqRzew48jBW
MLHT2diVeXcKBMUNVTOf0fe9aa2CFBj2O96/k6LY0/Kyho2tMPeS8+PkJJNWKj0qRQybbZNCRt+Q
sifTJ8KtzPQpNd0Tz8se6gQEXqWsm3hOt6kI9lZLB9kjFsApbk2uXHWMJDQXS5Tp39trHs9M+3Ex
L+zhujXXJ56ErUZaO0EaLXtxVGocnOv5zBA6p++EG8MMITtJPXwm+rgpG/8gRD0j7x+2McXxLJxN
oHhYxXRYo23SgkjWiRJPIYdL43LXaPqjJag1JyOK5+amtOuLbJoVPQDrrte7h/VPuV1xj6jrRhC5
Gjj5uTcOXzRDfxm08U4FbUZGEtlC62htaJHcDVRSl4uqbpo5pn2Z0cFvz/XCOGpWefSEwV6vAyed
zBvD7u8mvYqsmmgkXi/P5nZk5aleuDwB7jejn74GUn31O+8cNfHWXSorFFOw08xkX4nmbqrjCxs6
uQSVv8skcUZNVznIpXTrTnkkENGSjreM6mf+LNJqR5+IddYJSEoJ4zWFvfXSZaNr0ANDXKbIEhOi
27LFD0lf33EoEJt2mvY0Pr8No+hOwa62h7gjnoKKvlXztpjFVg7tdrCK6yQ+BpX1lQYzCQPNdpiS
bRmnlEh43iphbiHrBLus9o9JRZuybGBdB9PBkRynsvTrgsEWdcbcH2ggPDE+jCYTwECKvIfVMYtH
RihulPYv6UBKmQeVug2evF67DWLvNinGvVsbYVWu8Gx3+u7kpzHIzxBcKj1QI43ICr10M8z5ZbAO
U5bTLNDDZHGco6by7NSdqK5tpzmglmQVsqiU4cblRFpbzqOu9D1Dua1pljtPNd4xrdXO8+YvwhMn
Rm9fLGl1FhNRFVOpsMps277+VuQko7OzKz3bml4fAU3c+E5x1sTOMV0uV722Zz/ixtlaw0tSa1u5
VNdiHjeikWFddxR/xGhxj+zqkgkuNuMB+BKVcayoqhL9ejHdg+OMB5vdLU8YKBAgp5fZt7rozomo
hZh/6VXTTeuk52DNATs+KerJaJqDXeK653k6Rtmg7uuROUlasHssOcE5zeyzP1jMPDd9QnAfjNhY
aC+uNW2Bh5bQJpcdiNT51DWIaYoKJpY6h5e2eM6TwJZnsedQ5uEX4YQTd/3MacjyswcP/QILoT1R
i8uljp+LlIY7nAI5LV9Iky6mDVMXEiI8K+bUs5Sz/sPrM/PZUEPyhVRZoqtiQ7hPadOV3wIdpOXG
KobypYsrlnUi29leSiuYb5D0eVaoJ/NMRpcKshNraGZUG8Tf5vjpnLZn5YdtztEmNy5HznBaODtG
724y1+pg9sVD96RzRqTKS308wgTk2lqYQzBgGlmMwHmNOWH+y9OQfisw4nAosTv9aDmk0EMQly67
dWHmYLEzkjI2ZSuHZOdZ0tvqNS5az+10RtBO5aRbMzUuXHeqH6xlJhTCTPVvZOEmNOpLnTM/WHUD
3Yw201cjomGbIhrMIiu1EQj5pYNDiOkJgb+TphHg0DBc3laAMJpT8ucKqquRGJ5Iw1F+l/SLx9Lt
yOSCIGi/iqS1ZuUqZ+4e7VK6zabsijiNTEv26zhQJHA61DREcZuJCz6Yuk002Zwpk6zxMGsX76b0
PB4aAdbgNiPV+pYht3MHE1W9MH6FO7XoXVBwuKuABDOmxyMH14aThUI8WoVO4WTVrrVBOqHAsBcq
d+jjS9SimICXNjpwY+imUpDYI8dNDsqd+yUGCH/rZ8vIyjKPGUzAxlHaWdYHyHiHyXPcXe9WquOl
Q/y8tZZq8qM1QoEwCaT2l7bdEMMHssy79Ntios3U1PKUyhLryWJ45Nvl0zpVtf25WNdx5QwhyTLZ
DQIAQFMTjw+pf6JelrAn6ueJvHrtHrbNnOwLLxf6jWJct656tv5VwWFxNr25NtOxcD3Xwil4AHOc
x+gQ9ArkjpqN7g/tw//OX/7LWCWy/zMr9ZLo3Z9HLq//+p9s1OA3aBEmRawBoQITO9OTP5qhq076
PyxULDsr5cuy1kmaTxf7PyMW16FJSbsF9ewKV/07zc9XE+V/hhQMf3AA+jA6DLgHKCHfC5vF4Ims
zHwnAgOOFIEkXivfaYlgxwum2bgaxaINJyN23vZco66l6yMnX4ZArnlvtaazGoaYVvNCSDZxHLrW
xBeZybCPnokkCrul70ZqBdLKgec7dp79ngkNKOARt2UcIFI4dfKSHBs0kwxZq3G81+d2hRg3NboE
ryNyL7IDIA2hq7f6NQjj9LFaFodkq9Qn06On4zyF45I0Myk8jZkfDKNzChgndUruRd9NX0ug7UR5
Tp3FYCjw2jkUbdsZO8fRXPjTg1HLHelHztFJ/Szel61jmxslm2U5dkxWiKycewPGd7MAa16cQuS7
PhfCug1IwD6dhpxxhv2qwsCwjyIDHQXqjIGztbFmpyyHpazRb2A0RcvBaMbMsUkh8Rhf1R71q/ID
j80nnJAPLC64I6EQrd5Fx8G2/nYSUpDfosuMebEiQbI6jKRzt+zXZakObly411lBByN2tDIazNS7
0Ht9cDduIVw3NJTnH/gPV1c/vQVXfzxXP1NpV1ntz08bBjEGh2jNEPDBE9VX7d1PUjCjIGORbdBn
ao7eBCY77rRW+YcsnYaj2cb+7m9fjyEBFNV1DAfI853ATsX6yK5FAwrZyrKTQye+xn49YPGr+2eD
1XD/6+utn//t91s1XlwNDxWXe89WpGeS+zhS/KhI+Gq5lqijXauMoiUuPvlq79VreKOYp5keJyR8
Y/gs3t5KfPf9mo3AjjpnPhvtVD8TX7N8RoX7y2VYftCU81cTkhXnrreXEWqosyUhvCzRTH+bpCD8
U/q24a/v2x8Ysp/unP2qHFhPtTbtKb7Pu6+Tq8lWYlEQIihtxmDrTkCUIiNR1gxCaxDtnTQL3fla
2Jqh7SvPFC9URWazjbOWFO9NlSJxnEj+Zh4c6mk+TZeTKlLUt4Oy46+wIQTJKyYBBxVdkcaMQ5Lt
SXDJQDjQXnNq7UeQuW15HiT02Q4Ugu6DrbRhbepLHqCcRRJBScWotw+hj5fGZhkcSYa3D4L3K9mj
+B83abDM5Q47UMJyBzC+y3YEuRQ3ytJYI3CM5NDUic4O9qLvY/ua1K4x3ZQK0T3dyDK1Vq7tmHSn
biwtFdNwkFphhv3IAuxs4pKxZ03oT0oTOo+1ydkkOVPeg1ZBPdhVRlnXG6Nyx/LCWMrKiAaalZxu
ZJ978amsp5InEa0wSbe6QcDv6AlI6qE7qpk4nFF3xdZpx6W4iJXeuHcufEtOCSS9ON+7nP76tkVQ
1+5Tv++rU5jD8WOJ9KSPGGcL+UinzX9eMr24dvJcTBQlrSGGKxoKWnaPIjHrri1USuOtHnhNdvBF
XovzBQ3PSA+Qo5LcxI1yRRtlDiJgWtXxLA/D0ozt2ULHMb9PxGxnX1pzaBtc6l0qLhZZaeYpwmM5
f3eKmPi4YEBSeDlKN56jtvS7dMcVfWRU6B1pQwvb+U7HrzhXVOBElRMeRsanlvXN73FSgJUNs4FT
wMHRZuJoF5dC3KG27TTtjlyvwLvLeeOItRbSL3Y1ybL21u6scrjrU1nbN+NikFpXZCKptj3Us2mv
ygIoBsrEebws2qWivB/jtogf7RHlxZHWa0fXhjiO6hu/RZoUnPOUZyRR6zmj+UQ4hacN+8aYyvY5
8QtPKUKIeyaNxFygRFSJhcYttoRhcqRjAx3ww3OY4BSZRLmwx+p0hUmSLPKHzvFV84ix0tv3r0rI
5lUV2UyySNkEVrVk/6qcJJ7HIn/tVVHZVRwod+2r0rJZRZezyTNJDMeqxZQDYQGRjq6roKBO4ngr
col2M3vVcXqvmk50rZTIFMtLsLV1TDA0mPz5Di5hcqa/qkMny0EpWvBVg+3wqiB1lN2RJLjqSkEm
oTHVgPB2G0nWXhqVpjWRvfeqSRWv+tTqVavqNuCHzyy7nZId+u6R4ZhJOlw2CLPaV6vsVdRe0uzS
VzWsZq7KWHrhnnvili3dM3x7rk4TD0N6OHiaNqJvQ2Br5mOQXI6M9Z1bphKmdqgtIEEb+vnVRT86
sHqrV8VuV8bJrf2q401ajc3FZ58pcyYYGYEm5zAJm0IjZTz4v+ydR5PUSrut/8uda4dMyk2lKlW1
9zQwUQAN8jallPn19xH7O+fSRR86uOMTsUcb6Gy5NO+71rMsUorq1eHhBjWAYcYZUSCnWbXW9Cny
iojruSf3gZDOeGsripV2B7oF5ZgJMFvLRFpFUb4uyyQqvYxSlOaubSUO2VTHoML/PDmfCrgFiOoN
8oe2gqWGIJ+TjQRTyFCjskHIMlPVqQPPKWJxDQ2nK/ZjS431w1yhXDszOexl5Iwm5ueBz8S/rJtO
DZcktegGwBisbaExOIt/nRIio57+/FueLL2wmgBdwUXDHsDmGJ/e64WqJsYK31qe7tIJ7xOM42rn
jPEUWKuhvbP0/lTuvFqsGIswOjx6LPRswk8WK3aTLRODS6OgV3VEKgrOeg/vrjAb+8Ni+9l9a7Ux
/89MrmOPZPFmpizQF+SD//mit9X35BfBwbMdIug9mjh6Xl+03+nSGtw625licZ0jS03yVTAfIjeO
UVRden0s3hPYnOwIeBvYBhCBa7OVg0asn4j88rg2hCY2jgQlt91QM7uWc/OXHPHtnftpWBDsc2zO
KJtk45edopqtLCVqZ9k1kxL7pE0Q7ZKO+M6+4/dr2Zho3Dn2HOxJT0ETXcO+p6yyhYLcoN/1Uphn
kybdb39+Sq8lSVg7TH44RzXK8LycjPf6WiyJlKEry5wSeukCI+qIY29LuKiNzwrhJfMu1Uhu/Dno
/569/4+xueb+57P3Wf+le3X23v76f4RI3j/YayE+c9j9L+Xif4RIHiFl8PjAtznI5n6JJbHQIYFl
wRH/nz9EovSfo7jp/6NTreY7IA8JARG8p79QO3J6f/01I0NyINkClESIxDvpnRhF3GFkE6OowHdk
Qa5h30vnmNQ2beGVVnsaZ+UxJm7B3yVutzXk5n5Kj5TG8/TJ9SdiofQ5tdM71+iq4nE7pwywP+qe
PKfNdBwmsmntQJdyaK+rQffzyK2pHR70SbJg+l2WOudpbVfuubOim3aCQjLFfx67SqCKb9p2ZD+a
Y5ogT1MTHyhtSklkkJfQGx9ooXl0qFLjkz5XJFw1cPTWCPAvnZzYmcr4akxGorR63yRpLOlLSGbt
WCLiGQuZ33q9pCVKtGaN1IOMi5JPvh+Xp7TiLwXxvK5OoPsVgaxb7nSy99kd/8gdx+r26MrG5qD0
ZXAEUZW4Hq7sEV73XTe0s3gyYwFzdum6YaD432SNpu84VE3TuZ1gVguq1nFFmLNZzxFiLYrj8ugm
Ljm4i/GYWcRt0Bv9OcUS9nGtrXXd7QnGosVizUuK6iBLFwIYl6eSQ4QTsMPPv3jtrG6MPFdMLBx0
qZkMvTVtUY8NqWGTdlFKkXthvrYOG3ZLES8S27qZIbloVLXzHFe1YW9nRhrJzrFpobRZjmjbWBtB
YyaFYbYnXq57Ep1BDK8Jt+ZKlTQ8z4q8KIZ9i3Ah+VFW7mg+Dq3uyQhJWuuFy1jG877zKpdCACpy
VPgdAbeBG/vqir2kKCJ7EP0SzEnB64SRn21J4VcMLerESvel7PUunBPZ5mc2IWlPfTJra9hSxyL1
2jIpRbaxogSiaTK+T91BH8MOfLHae37pvcQFc/Heyts638nGGlJCaM36Ps0HVEFuZ8XfZ29ZPlRL
3A/I0bRhPea+T4JpX81GBXhMa4C52giW+FPvU0Ji6NEqe706xLXn9Oe+5s7uwUkcXjH85ZgBFkXu
a1QXHgNUVj9FGWYWElDdOSGxZNY6HTl6iwF1NNaSV6yDcReB5/bu0fi7V9bcth35HKhpSN1s6X6P
S96MtBEl+a2U3Msbeg65E6xx130a+wqMo1EvEH9tUYCbze2qGw6zO3jr5mCDgyGx3LpXC75DlraY
HsZZW6mWDhNp36GFIOCHlwG13KG8ICGtWmX87AwLhTSPIhsqNhtrQmxDLQ5LNUzXiLX8OGiNEl8r
fdz4SkBdtMGGxUVKZ36gf9Z6+cJpF2eYhdRryamBpcr74hvJmNJ7mic3aFSTbZ+7Ix90rexzBFlk
Gu9KJI1tpMyBmJfcYva4ogUvtyYngmWYIdSTaFM04snPXVPuLS/ukQRwvOg5clp0InqpecVunJb5
W4zbImEvb08yIJ9huK2zcfhaGJX/0orOXUJdV9NVx6tAnXAq8D1AKTca5N2r+VzkWFwIDTSXlAjj
dvnEMdGl46plDi916ji3pZ4qgkKd2CXQjbI/c6HdStxJqA3GMIfaaJzVXFkbOn1OH96u0i6LSm3S
RYSpBwaHL9rKJ6lwWK+zkU5NmGFVIp5RFjRprS2LbWcTHof9TDh9dayaZBZBYwnvm4B0XYWdMbZ1
SIRgmSOnTBDvNK2suPGJj/FMEbV4XYrG5blZZh9HmZZVUZI65tfOrpoVPYCwPpK8TrvGw9N2saAF
4ARad/JexJxFODaOJAHY+VI1O4u2Ib0hdobmvgbsel+adI2z0hvupS6JDUqsbOoPuNQGLtV04zKA
SLgeR4BQeKf0kvgNbNIoAe11O/qVooo/2mbSxNRopSQLobCMNBTAsmn7DIJ3zkK8emZ6qxV22ar2
Zp7e4ETeZXg8HCNOs4D92lO7ZISRl22QrmZ+bWWuuuRxJfuFzVVhJ9NN6ua7hITqoC2T4n52xEWZ
d91t4dX3pZDZDQkHu9rTLtDtPcQDLwGnoIthaW/jqVsJf9NE6Hjq1lrsfa13sBxsajJT0upVyPzf
HKmgoBhD6Lub2q67i+3mnGbYGRUrfK+yypIAsAZrXMEvEN+7tZc/Qf350CagjnR+CUdPQ1SN40ui
o6og5UW37bM4o3Yj0WhMSezc0Kg6FL79dVqnR3fQnLBXC08kNtujIpQvrIziau3yOCqkdsjW/Gvj
FE/SrUb0rsM5FRTxneN8tDCZXA0uut/ZkhiNoHPlHylSke2YqiUclEzOnIlEAH6CUWzqrHXxtvZn
rlsl4DXedxq8Y3dMe+u6mEwj6C0nrHRxwbLHLNeYO1Ul5o25KC+yssqJaRQC+RHKTnaxOXt3PoF7
GD4Lh3Ul1cLZ1r+47lqECwpWyupNFyVZeRFPzfmgKkKHVRYIudyUWXVXDsWlppYBe11vFy8cjK8K
rcov1qSa79yaFcXpZqQpTXELReo6H7PxsVKNA3pu0Y5iyZ+mPquveOzbEbtxLuMCm2HKXHTwamRq
WufVN4Uu7tLazw4KAad98Iv+YNaae9TIISQMuAR0zsqb0brdFfl4YYr4sTcr/0hM51Xsx+KBqlnn
BWll3BmjuYlrrLsZEG1QeVP9GdMUY1edd0tnPt2vjr6E9cBSTUnrevD8Hpmqn1lyZ9f18KCmtv5h
u0tzCTbKOOAuISsbDfbVQN31Ru/li5kn1lmHD6tZauadhXz6kk8Pw0k6d9/hLdzQfDPzfQ1v56gv
SfPgtKi6ixkdcCXrOlj8MbuFZqwSPqpSXTdd6u7alPJB6w+Y4bxsui2ov9BwTR/7OX3WiYi9g+Qw
hr5j9vssa5/jEUVSOSXfynL4rFsdWxrHscWDlujNI3gSK4pJwXxxjfgp19EhEp9GsVQX7F9WM/gp
dZ9EpvZGNR0QMXZhl5bFMWmtz4jCaaaM4gUHCkouPehM8uvxXGoPbl6y6qnSAb1KYwiJ92Vr6gVK
x4Xfn+pknDWXRTfZ1+WKFN605itp9HzNqe3nB7ewrLNB+Gda4YC2Ye1q6hrmn9YCkgTgDmOkjDgj
lrejk5gvtlXex9P6ESrlj2zU1J2mTcujaRdIyBHDx+NZaud0bDIbuyoXX7fmoWuErM/yRrfHZs+E
aiLFIUYy/oo9p9VvEW2p4sr8V9fu/RS5d0mzImA0qaChaP1XCj8KrLX9YG4Von9F8yJVfvkjRmKF
nL6I+2nYu2wV1nY3N3qO+L77V4qPOB3UTVAUmmy+KaDtbbZvhoWa3pZxbdXFtY0HyYoxDWdVdd60
yxZLCl7ToF/jeVNV3BFVPnQPVjZr8ye7qhJ3QjPEPso6d5YVbM4hrVJaTI89oF6zvfWcCoXQZdJk
el3f0hopPXmrYNIU+Ze46xMUWZIAtx+6n7pZFaBf4VeSrTN9FiiWf/bs1tAkaabbYc525gNwb+c+
92ncVThWy8hpKXdIKse2p6P8yzXrKceq9ZGOCO7SGiGB/txmqdDq/f+eav9N38Qf9c6p9nVHefvr
/55qHesf7itcqi0804Nly7nx31OtEP9Qp4KORddWdx2Is//dYbb8f9zNigXVEh4N/5wyzn8da22O
tcwZkNP0f//Z3xxrT4ofOLFsSlOwQ/gyDCKztkPvL4WcmiLukndsVKpibONzJc3sIs2lER9nT1n+
Z7tpiM4y62TQtXeqOyclwZ9Db0AkilXYCGF2nwzNFECid6zvxYhkVKvz5XESSoaj0tP3WOenl7ll
3Rm4lAijo/PHOf71WKqS5E+naNbSqZoi9lAv7MAIfqERiOCaE3eKzfwdatebYxqMtekJNh/U6zFt
WPtzg50cq/liBa7FQqOR8/ustYV2XXTtvdN74p0xt5/5S8Vxy4cSIPjh3cGtpDh3UqOwx8HVpfCX
nWhJfSHfOcd2vkDYgFo5lw9VnzR3v7znt//+7D/1jLcRaQrCKdzKaMYpWnRa5NqXaUO2AKrlC0vv
0Me5qxnpnTV90DU5Hv56PB8aCwg2rK0Q8k/eGlnm0luNjsBuK7lIVRF6Kk2veyfJcGWZ079luv/R
M/3GMwSAZNBepYZkk5Ty+hn20pdZNpvLTi+6JGzm5cbQyqusGrXAqe2j5aUPf768k5Ln9gDBXcEh
EDpWXXGa6bksM32kBU5ZZjpPUuX+Ofka1Tv38K1BHFBB2F9J8vVPWcPAyGgkSLRGa2zUyU6ikiWR
HBDt2Z8v5ve7h4yGCY4bB8WLAt3ru9dRA9Edi6M0Bqd1OHAwU9mNxeY3iUaNhKA9joa0pEMoq9ne
/d3YG3SQSgxVasu0MVFv9+CXic2s8qru0n7dKbVooUra4clIlY4ekf1FktXr+Yp78K/hnYwKS4a5
mTjkDRP4elTCZtj20obfZXMdUxLBO9OHKbaYNfrz5Z0+QhQatDAwhkOVM7jQk1vLyaZvUkS7uwHW
xIa0qO/MSu/+liq3zZf008AgASeC9/z6cjj/TKVmQ8uoPGP5XOQ+8FUbg/N7TYvTF4WrwebJtRB5
SSvr9DNTnUMHAVP0zgaF8kKUj7nHr1jd6E41XtSsJGFOHTN5ZwH6HfdGswQRjss66tEoOs0p9ca4
TGReqJ1jHlpArh7kDjkfKMcepWYfp9zfx+140FEx/vnp/Xa9wqEwTceOBFbql6cQKzEuUtMKolI6
10oup8JKdoPXLBSD6q2dIpoMqDG+0ds/D3u64roAVwnHQMQBBQ0N4/Zr/fJNuLWvOIoaKLu8fnG2
3vgaY8RB+DSHZd1o2Tvhdr+9pIyHWgQjLL5dcm5OVqOq6Se9i6noJn2HhcNpmmPsU/D781WdrnmQ
cgEe0BZgN0Q0pTi9KmXwTbOH3rUZpKQ5c5fbfqnXg4aVZ5/it39nxfvtLjKexXvD7KKzaToNWNJ6
NEPzmnoc9WB6rL3PccBNJ9wJ2cBy8c6r8ts9ZDS2hqQRbRs1RIWvn9ko5mrIcB7upMuprR+8GLLJ
3L/D4HvrmhyTe8dcCbrOYbv565tB/Tq1tdVz8au07rca/Pk3kcsai5WpvRdM9/ZYdCn55mjKnEah
Ib2dW7t03J3SY0Qrk8yuYF9k56ual3de+DdvHkEfJM8QRoDk6/VlJW6x5s7KzYNPA8moEDJc3Ur+
7Sy5PSI+KmSk7Mp/yyEwpe1PY14gY3NV86jqNj+vkrx+5xG99Zr/OsrJtTgYKaWFBHJXgdPBCsnN
WixqxCsZsGjZ0vLpz5/Vb7iY7btyLDIwIEBbdNJOvqteE7Fi/nJ3vTNMT22bZw9T0lgXRbYUkYFy
MeBPTeRUUkeIiQ2xUKO1W02o3XlhR3qiinc0k79Nm9tvxD5sS2Li1TlFdqRFi5Gi4s1xpaoiQm/6
S6SbbiSnOg17fXzRp9788OfbsK3Yv+6of94FaJzbiQtG5cY5+PXLGCuifOfKAGsE/BCvqr0e/FKr
0HCP2ofEau6TeJyuBvJ/j38e+M3PxBYsvagITRaM1wOnfby4GpKyndUp62i05brPRtRKZaa775wa
tnn492v8f0OdzNNevZbZhKZ9N6bTfJmmxr05wjyhEkvx0aqOntTXhy7TzKixmuadh/rmN2p7JmIF
mr6wZV9fJ0JJCosaD7XPp+ww+VjqFol//v/nbv73KKcgf6BWTjop192tlpovxAhJrfY9XA4tuqU/
D/XmBW1TNjMCrWzr5ILKFfM8OyceHFATtEdu8xmU/XsHhTffS8fmnMCxHaH4yQZQA/RvJ+DidrPt
1Oe+tbrnCubX80xv/Utj2PU553n74HXCfOdWvj0yCYeOQVwvb83rB5Z6tT5VJiOXhEmAIOwa4+jo
mRZRwEvP5070GI+h3Ey9Kr79/a1ly8smkU9ii/d+PfSa6a02aYqh6V48gMJtzjNzTt6Z+d768n4d
5eTWYjqcdEuuLvp5I49irRG0j4gkxUw3vkMheutd+XWok7rEQKfI9VK+vC2v6yzfGhNyALHx59v2
1tKxkVioRGy07dPkCLfW6Q6aXNDS1T4kSKFC6bMjM1yKk1s+kHznFXnzDv4y4MnSoVu9bg+Z6e46
pyy/1bZZ7goCNz/ICUnun6/trTtI+Yq0kQ1Wbm1qkl/n585LxDj7LIsKxds3l3bPWY8X6Z0l/q0L
opriUo1jlScw4WQUKdIusfmmC+HPIcfd+AKZcBU1PL39ny/ozaGQ0PoYJdnwnYrUe/yeKeYKD7UB
0IusQpTgjjZO5Tgd3tnJvnnvKN0AJmcv+9t7UQoyXjkUuLsB/mqot127rzS7eOdleHsUYGUbu8di
E/v63nl+4dBTTbydE7d2BIGwvVya6b3gqfdGOZmVFmQq8aLxhJY+Z5ZPlLbPrOa9YJK3R0FXSjkR
raV9+h7Enp7NGOHxRaCyl8tsBkaR/3VENfsc8G6OvVmRLA7Fr+9YoWI0pRXXwkkZsCgMUOZ2673q
zBsvGkVXVl2f6jRxMiejSBN8TT61MJsxRBIINBvjvI8Xu4/sOE78d77T30fbikA6h10EVJwxTqaE
FcXFSKMULjbnkCxyNMvp2EXCLznTG1vW72xpfn9QEBYp2uubGBKi2cnrYJiZB4IoNXdaXxkRWylE
D5vE4m+/VdtGncV2lITvrYD++kFJbySajLLjrhm6EvSB21p9QNMbIk7nFcVfqi43Nxil8q0niKeE
GWKb5385v6sKbbFfYHmlc2S/UOBasOfX8/ReOebn7/16Q4iOeKvJm+YWe3YaddGi8SOuGNvZqpZi
+kqisdO5e8PV9OWswHe/0PmSwiqe0bUK96Ara+pDRW8WTY0Zc5bgLMCf3FP0NrOo4XDeRT6CbD9A
VIN4gz8z6ipCBJuaewwlyH+UMnrr8LePx4HtjDYHhSDSjNOzM5lkRTP0FucFtNluBPNfJeGIAj2L
AHw1938e7XSVBYDuOhRVSXLB9EPD5/XT4YmtnHvseFfz0lTBRPf209ilhN4n/Dsfsd8c53/5VTEm
vg0LBxBeBGpJJ/PRKJOsKWvEQD66de+inSwLX4lnaTA4xrp6r41y+lXRybU2x9oW8MV5+jRxD+k0
tNdiAhzSp4ieVsTXn3pHvZcr/fudJPaB7QovH5YmqoKv76SGKpK8E0jrWul2ORif1v2+kMwYJHbc
fraL0Zh2f352v18YYvHtP9Z4ahL+yYe8ceSoFZsxH/LUH1tZ52ctgPl3povt8+FX//XL4jjHjxeQ
82gHMg+efMKyn2RNF6jZ0ziviy+l7mjd0fXYvNxn5iqnKCESKG6CJR4/pjl58eloFjcl0rWbRFkz
5Nx0tbLAhXij7ZImHR460t2+rNVGu+i1oQqYDZuPa5Fc+InxWCeNOMJ9BOQmSKchE6TyY7Bz7Mwd
B7AWG1264wOVlw94x5AmIol5AJkp7wEiQDnAMdMnF7m+tu3FZEP7mtlbpUda4DTqCsNYrmu3tysE
pln1aA8jwgQifs+QMFFLzdzcflaJ3x/KuFuuNbP73poaRi9vhGDUx6nxUuXYPSdD5p+NxZcXrURJ
MGkGy6qGyOjRGpFhuVY97mJ+E9g2cbsT9vIVmxggkVEsw8Pslw08DbXU4ApyMnGhrKMzDJpJ5Nlu
SbwESWYxOckem7cng3ZVthaUXguICrzX0ZkqD1GOVlVBablliNbbDDobnVklm3zv2iNEcCVb4nH7
jjAsTj/LlaXGJlqEKIxgKGIMIZaoQDcIWXpBpsXyakno/4d+UeufXGJDPuSCikhhmjZefglgpc39
MdLAwX0XpjJViCk/rYINSB70DdoKBcwL2yX73Q9D64Ly0VAbcKeQ37j4M6YpDTGzr1VYJVQio9ip
AGJ5aDbcZ8sqJztoMB98mBrhfiTkC8dPoxmwLFpYpV/KHJVFiGMMDepggFTnEY+PmlECywl6YKEN
nS7kCiY6IQ8XIwLbsZ2+V6ubGrcy4R/urN50btzF8IEk+ZWkOLkWgoLB7JhtRP+K9lgO2tu46qzR
VPul7NsjDi4BmaAcWrS5TbKgz4wNB0N9latzo8HsddMx6dgHt7Iz/UWNFTT8GjPUc2Gl2nmPzhF8
iJdUz+ac3xspsi5A1fKjuZiQ66Q2uXAvGkQXEE1WUYYzsttv0PiL26Ud10ihpAOtZyQF7jITBaKb
9yIUejksOAt0x91oYA6Bc7WEo9HVGczDsJ7ARIZDtizJ0cydyZboF52OKOUoc4FIBSBclvZMtGta
RTXQsmukKYWOBHOGSQ7Hp70eJIOFE9JmqEKNl5XQl80BBTbr7nKVt1lhVfcNxxhqLXMSF/OTNc4G
39HUNjJEvOOhG6u6Jb1ngRzzyDSnFYi4n7f5vWOvFV82kG2PXDPCflVzA2JGq66TQUKrCrkdJgwr
O5FAldAY24FfuFBnRiySH3D2QgFywbMnn2to3dYRjmDhRk6eaBrEv0HeaNiBtJ3BvCTBoySLntLy
bKEwZHpGz0S5clXobyHAw8AZFD/YjOHYuJ7M3b3jJYu2s5jj+dSKjRIO+c2MBN8q6e06hLaoXjzk
MIovKUrncr0lzRPbeuyomj4T8JE5tLrEeamAg1ihRiAVbBamMTBE6QDj3+smUC9tsmT13tJHOBIe
vEJvn8pi/aCROg4lEMyHtcdFnxjBVM4wudq8XgOvr9svotDNG3uOpwx9X6eh+DUkwv3epS2fGmtm
7ZDRFGeumbjauZcZyUvSs/oRsWSuuBWXHCZvw2vtB3mdT/7O7eP165RjQgwhI6tPaGML9yBydE9M
ZxKoPrY+sUObitJ4TdE5BAAzsAenRpE+O0DP9cDqpkmDAWNoWbTA6jxMtquloY7jHxn/3DhV0K96
B2rC6paLZVhVHfYJXaoAOGGhYDJKhIZtYlXmvK/JDMt3aKpz98ydjMm5Ym2nRss7UBnnekMIQaRX
mXtZLNnih/6gjdN+9F3i2oSYzec06RD4DQib1v3sxJuQulbLD6TCeXqmvLaYI5UmziVIRJYsZSN5
RWY8G7dmh9Y0REaGDDsDJ/xjNAr/mq2TJY5pNtqfHGdYoaAM/UrTa879/ChaqZpwbGrmkSYXxvd2
ytS6J/6u/VRWJBGF7QTVIBBL4rrR7BrD84qdFLZJBsrzOLB03BVtZrJANOvoAwUrLRhGsYu1a8C6
DnNHNC9a0aD1qoyJaIG8G9DSJl2cYcFoFkuG5eg633jJIGh6rMPG3iCLKQ1aa1F9uKI8QFI8iBI9
l+qtu7TJcztKO42g5W5q5pemyZmDPGeR6W4s3X6IhKjTfFcnqLjDFtYrlEiZ+aipTUyigSdy9qOS
t+GzxU8kx3mOS6IM3NkawLdI7ZPeC+szOR1UgRF5Wh9zQbQOd1QWxcGgwXyUtosO2ejm7Y3CqOwH
emv6l4adJ+Uua/v4e6eJuQhce2pcbKYCTXjnpIOMCgodZlDBtL7xjNLpArfRqGVQuZPNXiykgoQx
lVkP63YyWztJtsjTAB5U3/WVVRSsyhPR2LaY5q9rzGR97Zjp+BSvBZBskGlo1VCrXhZDqROlkrW8
HxgSqu/ayNwIYnpI/bvGmdY89DINRaqxSBSZI7GETUgQHM6NRk9Z3xTkpjgkIH6ydosqXO3QkH+s
9ladd/VhadasiUZutk185MIlThAoN/JsiRmtp7v9zUaZb110boNYsQUbJMAFe6t/nuqQXiEWAuUJ
+cSyLCxnkLeAjZhnUe9bqWQmABuxMwujuU6JITCDggqDzxYiS3xOE769HHvCdKOmh00aYvLpx49m
zEx/ptqCMIFFTrb5JcaUYOASJW/+uqlXGvaQqlIQUVmtJshiSWl1oODstRj3yPjT/Cv2+ax5GWbN
iSk/unB7DmJy1CqfOFOWUFQnd0DpGdWYeJIVYWIi8vpOonk240jZQx8b+xj7EcYQEq56Ki+FWcL8
FNy/Ztzr7do5OqnhmiPL3bDOKntBqGsWH12jxsYfDNKemIrYsAm+tL4BRlo5yxKVNc6FnT0UksTQ
pBram9gs83OLXwC6UNERQBZLUX5nvsYE5HY9nqQ2TVc7AJVOehuaVbwXfTal32WebLJ3EGEPeoWW
KRL2ah9qOg1llNLgBAww8n9IWHHNq4q2Douq4oGCJmFJCOuWjdBVL8zcj5Yq6T8Jfra299JWO1jd
oKaDVg0wsLyeTWlQjXbh7eNqnu7KfBDOxYxc/qPCziEjkWDa36F9XTfRZtEbftTlUOnpJyXDQ2NV
+bhHNJYvYaV5o4pgASfnetIZ9dnYtPP61PcqhdjlidZ7JrWhRz0Pq++LQguItbwYWP1WX61+VIxV
D5BgpDoaTsjFH+YS1GbIHbTbMAXYHEfJnMKLtcwYpS6hOUa+90zl3yfd0l2bLfjdCy3T1AWqGYfU
nxES2oJA91Oe1036iG8HPrxI1/wmnSUzVt9lw3m/TMBZAL9bYk+kTs6WkWbXJ7ecTdS+1CuSqDeM
ZoPAeKKOdNF7t4DVyh9GUS1uWEk5wuxyV5uts2VORO3k7nxfum39lRnRfARkAPnTNjGXHFbYsW7g
WoZDw3UlLgtxdvpjU1mIQ1WY48uCxhZILxwXbxe3S3tc8qGN9+jgyh9+w7oP8a/XYeQVg7qdReEh
0m6M+HtuOgNnl9Zh694ta4ERieVs36Rdf6mrlZQmokdYmfG5Q7VsYqM/h7nMtlBJy22jkhUh0grq
RTvLyC3Qsb7Vij3RdmDuZFaoj81qP8frgjmhTL7Yk9XvZbVduHAGDH1iGX+ANcBiEE/85LjEPubO
2U3vjS8t2Vk7ik351QwgmT2O7L0EW0fcyNuUb/2xnebsR5zZJuJnZ6x3njt2kVPhcmc+8gzw1MMq
Dwv1/4imihblRQIw1+rW6utYqu4518TDzEEoJSyH3VHQIuV0sRgU4oCCHmCFLlecztkmpndMIo7G
BAwh+3HOMgrfiZHm8X01efrCutoZl16sYd330h2+H+NR6MkMwAHYdE92w5WXuiSvLL7/wacBeeGz
R8DSU89LMOqT9thmtfapEkX9MLWjFmVmj6jZnNSd8kCwB7Gffa7TiioQkumJ4Nyc0+v22IDdrt56
nrK/P2SANAImLPc58eT0UIHJCmNzVdc4x8qQ9Dw2VZqOOtyuHte5PmLcAcPlDeulqRwVTj1fNg6W
ZQ0VWFeoFCM+OS8n86Yrs6PRYNRYWUH22lD4cCi7OrSB0F5Bccga3k0ztonT4bKaYnkADQ3PDqb5
+bRkeDipYAfzoF9ieLtwa3EYXDK20KhieopFw1JIqc93SnLNiUsKUC6YzzpHbKjiEA+IjDc/rQI+
j92X+Qey2mYVOInu3qzpqqJ+9i7mJa6fFqhr/O4FxojF6S9i4Z9rdGN+LEp2Z5PKPvqVSK8tXavC
VugSsH05kYdoa88ppoHLpbfrRyA+w/0C/8SJlIhhkHSTqR+BnA97nVfRWpUVWYX7SXHcxJqiE2vk
Nc/9SFl3LWsggwOpQovq5AWH0Gyh7ar7n7IuJzdQzIAcU4k7T1SgXfGvJrtlarIzBHsO1shq/eF5
mnUsupItdYEt0ucYvU76Z6d1tPvSL+KjmQzaRZ6Bns1ayhEBhtk8NObkthlseStKI3vMMgdYsBqL
q3SetTPqEvNxcVvmMrV8H1FqRCSZGTiqnPEj9ahq347FEMSeLL7FRbKeN7QdL0u7+VKz9+JkYbkB
RjGxk2rJLiB2Zl+0pGoekf2aW0Kv3HcxFYdgcRzusUfijWg7FeVsKcswFlppwZOEB5NzqMd+kMdn
SLHuVr/3L2CBbJApp+6Dda15getiMvepo5xdS2P2HBG/dt46xrkisPNMOE1xMRb2B0EcHEHOBiwJ
KcBo6anO+7jC73PSlnQQx7xnwnC/E0DF2uAk1q1bxD8GIZ9HruELx4+mDyu7bD7PpZ+WgfByZ4+T
Qj6YazWclyS0HS19ui3r0eK7YVLFRRjnqI3hdCPHYNslhulTpsiEmldOwDOETnySP11jxk8HWdWi
hA446OMsKzaTmWFtYWyI2PGeLaNsVWiag+PD1cGeVrYdS3b207XWEC3XH3p9c7Oxfxvv0xr/EIdR
414ljT6THmgRQAcWvmx2409vnOj+L3tnthw3cm3RX7nh54sOzMNroVADi8WZIqkXBCWRmBNzIoGv
vwsl291q29fhd4fDDke3xAGVyDx5zl57l3By84rMqWml5/yuNE/uhalrVryuuZB2WrJCd0NT7VIb
i+JdcaHysP7Ib7DtgdWjPVTCW14YvpZPC79vtgiBw+PK+dkT8Q0GWyw+uYnr7OF2zHJfShUj0ioK
6q34ggymF3wwswUt2WmlCtNAAzCE4wU2LC7goX2BEDEJAkisLnBidgEVC+EDLS4XgFGbYT6QXxK6
sCkukKPblN6dFq/oY7toYJCFb81vWr7CkfkFlCy1xHqpL/gkswkouhab9mGDl8V0ru0VtsxX7rKr
tf6bOwzDHfE60BwkTCfJFjMg9V1oGeAmZxsQ53ABOrEwA+70L6AndJn9LH7inxcUdNJ8aCpoKRDR
8YKLYlO9oqMXjLSfyzaP8pUuFRfQNECP4W04fQeWAnM7YtNXLDWrOs/CrmlQMfrZwaEhNgkwVvI1
wIKGlW4deoPsBcHQKd6oLJ9uggsKK9oERLFw2+bZu8CyYuVm7QtCq3dzlmzBYofPsSuAbOuVt8W4
ra2O6oLhdhckV7PWS/N8QXVFHdeoie0V4TUvOO9I6T9u55XybaQPLFvNdE0DSedow07L0zOTFQ/2
L6iwecGGW6Pwz3JliZd2xYoxNieoIHc7wo29C3rs2ZmmH7FcShYEB9DJEJtMKuZuyPMdQBJbZCaQ
9W8RewA2BxfI2bwAz7Xea4c5dt6sCw7tlEleRBNt2AE9cgkyjUunhPisiLKISvbtL+7KVxPku34D
txUPfpb16TUeOMDYXGINk54PjHZzwbWTC7q9JGn8UP8Eus0V7q7RflaRllnxEtor/13KmE42CzDn
2ucnbhqh9KqxBKRRjGP3BSO3Bxuk3DZnnAX9lTRf6o4LWXAB0JsLjA6nhJTSvEDqfbMC63hKA6/X
F5A9v0Dt4wVwN2i6nbEtaMZH/ULDa/UFje8unLywKzPd+ZmOM3RzYemDC1evWytjn114ewVT6IfW
iuF7K5CfM8CZQm+BRN8YXS707Yw85KZdQX5DBbmAeAU0NC+0/+jqkP/xTxcA2xluxos3QHrxCVCw
hk/y4h4wXJwEkPSRNVBeHAbwE8VtQHZcya5aYfDBY/MwNQNmexeHgubiVjAwASruu7YX7TlH2IOl
QWqW5UL5hq1U5K+2B+3FAWG5uCHEVYPBQnJxSaChjWOCf3FPEOx19GtdfEBpIGOwUF+8FjR8Rq1N
e/FgGC5+DMHFm6GdHc/Y0BZ1kNvExMTtRVP0iNeR0psos5p+GltKgAWr1zkfg/oO9JUrGTTpgtM6
9qbN3VwYnXHGTZXshUAONbeSqht1euNWMeKHzEMDjmnxU4itpPKO+JeS30dXYtBe4FkRSY8T1eHO
wUxM4l4MNKR/UbmWOs5OKQYCp2D2cnVFI1MOd32PGDdiyzflo9PjnttFo4nX2kQvM8vdfZ2RNvuU
l45dRSOc93Qfz7hDfXa1XmlYJgd9c+UrB20fG0vbPU6BNFGmEe0SfKuhiN0UHDS3xor8Dltz9g6T
IXHsqXKJgyCbsxF4MVdZe5PR86tJx2lSefFmY4pkbFQzTji3DkvdzEZYMbD+HHpbfSvwwJIh1zFF
m06fe7ckb6YpVXmkPTMEz6XFwIudrNIWrQnxEnZb7Isxk6JVjl9t7z4HqrDU7dJrXvCQlSbNHyPL
MGc6jHY6J8yGcaMZjzPG4E6kuEhXr/TPyynSUrvXqk1r5D61dq4tTnHjkm5Aa4pxpbXsDQLRi0Nt
0i0KE63VuEI6kyR/jOwO5VLnCaZNG5rXvcJXH7eMdt+ktTdHutdp3tUUx5pG1sCM8VGwpQRMqi9V
q6Zx77VKUm1rHOXaw2RmpNNg5V5r6hnhcZ62xMdWQ0VGwBzU076H2Q7uqnyY51NcB1lycrnkk0A+
Shv2lUkBLhmN7LDb7ejZFAf8CobmgekUUeaOKBx5U7pmzSCeuJTGxyYPQe2CH4EAKW6G2mvfhcGw
63Eu9bZyOO6U1jQ/x8L/9d75CyqEP8w9/yF58PDx3v34n2NfrtGD63/P37e1eC//9s/6X4x51q/1
E2H0LOx30B5jV2pa8KjrQPYnwuiZvyEDMNGhwEcBF6xi+L+a5GqO+VuwpjevRAcCCTTcf2cYYZl/
WwVO2LyR4c3clfzC/8Cb59eh6vqt8Rejvx04HpCW7/1pqOraCXMA1thRc8ZqF1QUymxob60gJicY
Y2s3OvPzVI/Pf3h4/wR9uxiJ/T7M5fvCYa40BaidDr3p/2n6HqyhX3UQ51cSL547Wu+EoQjSYl8c
N6jeS5FqD7XR1JH04mEAo1Y4tgfMu7F2douIklnSam2MUz66ThLqTI1PWSqwnupKvX5l5J+Q5MzA
5cMax9ULnU75eR4z+Zm6k/40L2n7qeXj3i4XxUXYGOeIWnU8u42RfBdd9dzZBh24avG57C2Zqb3O
msjuSnr6QpCqWHKtWr0vJqpPB3BPcU+L9VuvzPKfT+q/bxxvHKv6X7td7d+X9/95xLi2+fXV4i/9
fLUs+7dVe8W5hBJLR+vFGvr5avFvVpMpg86hizzE/cOrZRm/YSG+2mR5rJb1Ffv7m8W/MimLTWRP
HEYG8Ol/8mJdxIa/r/BVmQq/B9gJzQZuifTjVyWG6AcXIiQZw94pyTQaNU8Q4UV1WFOVMqi40mJL
lGHSBMeeAi2Z+Eee65C8U4/kJxhpazHhKEzr3OOxcnLaQJt3xlTRGEEu029GpfLb3prrHbb9SRdN
CrktyUgLoSQjQ/HbXu+LY1xqTPtmkTn5XvRcMWKu28lhMMcEW0hBlkM5E/Kyu3xS/120f1kR9H+9
ZsO56cZfjoL1z/++XH3fsbhv/HVT//tyNX9jtZjc7fCONn9drs5vEK2U8hgeo6Blzf6+XNflD1/C
3/JAuDhg/pPlehH7/nG5OmiAgTSYKSO9AaD9kxi4Dmxp9DHmbJVc6K+WxLkYGx0V2NoiLMfHzpF4
UtDkvw5Iav820askrdE2um+Kq7m28RjtHrzKbp5zQ01tSJdseK8dt3klmZS9sh0ND+srmtZdiHYa
41Wiwhb758L7l9Dxr8eZx2mKzxa5vTwvuAgYnF9fuq7xqE4Z3HC1nquQ2BsXn6PcwZDMbrdYpNKb
zsMkH9/+8Cn/k+Psn31bS0fpwP9YcD1/engBVJawyoDOD+IMXJkZfGFeple3i1quGinPU4cHyP//
PdcT8tcPDLLtD9+TffGPikYF+WHRQed76upooA/GAT1GPNmaX///b7TGm/7Dd+JprqIyhyX6Zy0g
DXIv05oc7xEEqqT/0AmQW0pzwmxyIbWnYQ7sU5XOHm3ysc2Z2K/pP8tImobKEvekabVzgGibCMIq
TAcDrNTiuJ+ysTgatWm86w7a6Y2ylnEkvps7WGP1JsMgQxblv1GrQcf+429joB4DecS00kFJ9utz
M0ZhmwLrb1pKOh2DtAHzDvFTJxWJbFaFC1sqjE0sRoJUPJzVsq1WtctrsDQejM2EAf8ySeMcx4y9
mP+M2KlgiC8/UnvmjcEyy3/0BfJaZB0amqtytLFVwx9emzbG5fc011/ZLsziOBTrcBejKp4J5RA9
b7Zw4Nn1oQXJtHRRzJO0hZWNXCzW59uvj5rhp/bUFnPSbsrLZzExMYig62Jj69p+wvyxsTC/kmll
f+DqRnLcwv5RXzl410pG5YSVbf2xXuUpi/q0VZNg8M03MRjX2dOyWYbA+kQRsGCDVBmDvxlAGRPK
ndhuw8aSsQKdQSR2jf5J8cUrJQbGXZ0qt1abr/lCtoXcZ0gW04jQfKZ8uLNFSA8C3CR/pLF41ULh
UXIJk7AvdCkE3S1qtb4yTXLN2kq9CMersxDdVzXsyJsjvKaynxjZybcWsYSOysRr+zs9CSZUm3FZ
PVTlUB9TJWe5cxYGuj9Q+FQLx2KeER/oBUrdqKJCoIT6K2sjX/bzQ+3XSxKmSHVY3P0QJ3u3LCwH
s/W849Qc7Mrb+AMz7nAcO0MibejL4+hUwt5USVbgwqaby67P1GySVzmYkUN5SQgDegzaxb5HyOCk
OdMT0p7uCu12Ve35WywT1xsTM0RMuTC3Y0D4SIAUoqk+TszPNFYMPtmPrQ/m4ci+aXJaLc0OOb7b
jo+pl4FCjzBAPugSxxt/02MBRKfa0WkCaowoCVCVbXeq+NSQAVUVTstx2kzYe7VrJpXfuW1Yj3X7
iovd8C6zVrWhu27d7rqJT5f9nL51963uTXZ5f93w43Xr79dDgDvL8Pi/pHC2xdAivVgCDTuCpHEj
legZv1uQaunG1pXG9LzHiWdjuUXwRBrH8u/oHOMfNkHgCzJEvNXElFLrz1j2RMjnlBK3FC6mdyus
6geWgBLkHjlePWbXauw4mUzzsxljMjnIdVw699p2uiCME/kwL/OhLf/q5PMvz6C1sPtlY+ZnQo3F
SYq5AIfqn0ir3x9M1nv8xubll/cLJijO5Zk4l+dTEvdhkCPLY0MoFkSXPfu/BdhfgFz+cHz9wz39
+r3+pf66/PGfBZihe7+x8XN+UZG7mN6y8/+8L2BS8tt6GmALdKm/Vkbpb3k13NI508mRoSSiRKPK
+pubkGH9xtibm73lMWAwPMf/TwqwX2XUmokCfv3PBSX+A5jQYB2Ao0gVHO3lNmEGp/+bigip/rrg
fl+Qv3/pP1UIRUrSakfMwrFR4OiNObKbLRALh1gUS9RZqflAIphzY/CSnjF1xZAwE+YPYSLSOVTZ
kpWc+J43bOhXkj1hYcbZ8gJZMwKeVdjSCawLdeXYV3Malx9WMMx3vVEy9+1x9HsZCMGhaR7I22UY
0CpWyfTMbF59rSa3e8vbrP7SGmn6iJRy+ECNaW6nBk/FkLgesiNxzH9kcj0/9ERavWIzqm4JSWAz
WkbaE5Mcjz68Vc7Bklj6RpEA+tlrS/uQgceEdW9Yj44ztt9oEa7Mx8Aco67IyMwCIg03LjkPw8Fs
pbhaaGvOexh+YkgnA5NeW6oyWuB4wtJwOtxAC698GXSkR3rPFGo7F1WwQ2bq3JGw7X0jTW0kgjZG
yjSOGbm3moHjmDtXt0jH1abvnfmHoo3MKE9lp1kM88kmXYdnBNdzMMFuD63Wt3cA4ca2Nzr7jBwg
PwWMS5MtPe3kI0H5/m4nS5WSqxZ0EUJTdQMBZdM5XXJCiQYrprHKTLXWhBkRnU5SckvEoZ151q3b
MrULTZfZ12ROyduY2epVDvlyJ3AzjtLKcx56Ao2IaB6ctwwZIL53aYC7La7Oh2CW8W2xNAujg0FW
4dJ6yXHU9JnKjiA8ahMMNxvDr478QM7GI1QuVDzbKzXF3iErLU6n1hj6T1ObES93xKo+eYjJn3Uj
Q+VgMhNnsJxYyeM4OiTZmYV7oEbkYNNt6CZPFnJX8YIgZxc4CpO/bN01tjaes0ZprGYLJawvsv6x
yDxi45S/js2z/NRZhX49jn1aEjtSEmI3Ntl0M6SZfuugCuFsb3xSjPHYiz/R2g47zA/1vS2bReyy
3i8O5ALPEQtzuu/w390mQepsmTmT1TQhtMJ3tYyfl5pp1ITC44wDhSB6SNlfsnZmVD+a2dfcWNKz
09v+rTmNKOIc2RcHVY4mSNXkI/dq5/jZdZX/DctdWkpDSspHSyr3OWGS/CmdzN7WwBwLPfdFr3ZW
W3t3DAu04zwI/G3HpN3OmdFTNJTofMEs78dOZLc4K2b72hHBPvGr9lvvpfYJI9iYsaszbrqubO/l
6jyMJiuP6nVUSa6yFqCsa+Ju5wW9cTCmGccYi9/vh293/RFAYsJ439eHdtMhsN02g96svXKa6RsN
6QHxKksuiczDQ3ozVhjCz0s2fZ2zJXnVgamvG4m/CJ7O9XOGApesP626zf1BY8lW/ctAFNZz0M8E
IWbL+C5J6jIOcnb7ncuTuWKKqD86rMe7luz3d0t6lbbJUC4fh1Y2ETuadVXjKBK1ga4/Jg1ianQ3
xq09Y/xwasg054fyh/ZBG5p655SjdkYMD7cn9UoGsPoysBn+OHUa+mVj3k2i9k4sBZ/LAe+XO1vq
3tRbVAI96qc3o/LQf/W+MPkO2KNFpYM7I1+RVyoItDd3ZgLAzGDcoz1ST2Pj8eExRAkLWSp3M44L
rGBbojfLZkx+M328kQQYRm1RWK86ro+vCXTEHplAjwqr65zjSCGxU27K4BoLjhO+JgyTmsnZLHla
Xnm51kYGM+PXAM0xNX1j7EbuIi7ZYdp0mrs6Y2vMR/kwLHF+3ahhYpejo/C4KJ1eKBKRnvDPuA35
7NG81Exkj2VKRgSDdU/d5dJo1kqfnwaON/lIZy3/JHuF1MKy6fNIi91i3NhKGfukypt7bGPWYPHF
7x58eK5tm5GiKpO8v80Nrb8np0wemSIOB0EU5w8+jexWkat+xmQ2AG6U8mUsJxQZa/DZPcbRfYF2
euibcFEmoydQxIFSHIEDgk32UJQedYzsNGmYzvpOnb+TVYCED29ZuWUGMt5mHdEFBHvmZrepLHf+
0LLa3dObm5v9khVNSvBw3qFYUd0RB2fnUeVKHqSt+dedXs53OkYAL3aLOobcwqp8ngpdXi9Y2Xyd
tXLZIdjRQwIdrFtd6YygJpks1wEbwT1prf0GTVC346PdMDMqHgCxv2bZbN3MXkHxma9E0jJI59PV
crxzU7X6g1TBUyzcYtfaOZJZ/t8JN50upSHPNrOOiL43TTodh8SWO3zqCGmay+DZnNz+KhmJB47y
VCxPKZqNu5SYuiNXneWb1efEVBNech6VIDFZ6LAt/pgg5+bIm05GHTh727IUG3CGdKdFHtsmqtsF
nZ+9MIwIIi4V7SOq+uBbCo+DbDrGoB9Nm7k1Wm0hYk35yfUw1/KaCdTyIe1+VVUTN3lOOii+EY3e
Vmfe8FYrS9vnVdW8cQGZI2aPFabs3DdPWp7b+8bKJwFPo48VefZJdePHYrplYB1TxkxNcFP362DS
lfp1ZwjryEUXrVnW4N7co94am9xABDblJy1I3TeDCExki0viYl8dc/jrwC9YQAfYmtJzUPuAO9R9
g2qAQ6wgfrgZ06OPbvZoIUlFrqess2vX9hURLV7oVDPZ7jYHz95A7o4fuu8uEfiHEYe1FWvXonLT
VzSk84M1ecuKoyUFMi40bSeDkGbQv7EJHpzByu9puYkn9uaWgPZ6MEPVZj1T2blrtrERkOmK+K0A
Za5r/RQzFDzT/rKu+jjQrjFzGR7QtZChM8YCac4wBGfG7SKkV2NJVOt1fItgL79y+nz4jgh4OWR+
FrVItLONKDFMxpLBfUlVLr/PjWudkR/b1wtV7lerLwe5qaRhYZlixOpgoMs/5mb1Uc2I7Mt47COt
WNVO/JUHXKmQ4iPBrbFY94MHwrpy+KzRifCcaY+1xlbfdmQvzL3PzbfDcY6YqcTFkRWcfVSDcWim
CufsAuoFrX/fvRSVm4O+uvqJF3fZiyTPqNDm9GrIA+OzNnBSQdwaEOtteLEXKpqy1xK+FOoK9fWb
UHb+Vtu1v8vLso4AppJzWXrxwSvteaup3jorI+iPQyqJeUDFDG5GbEIRUrbliAG6uLwqiVDkfRsb
EzVxaV2Ndmd8QdzpX1udoR7afLKORdPbL06XmreqJu68ix3nENQgP3s6FNpLsNgDJYc2Lnt3GoJ9
yt5xp8iWeqiCEnokn0hiZ023j3QNMFW30xwjgd5KIqdpbYTaTo4VdGMP7Va58n2YjGbTVvKmo8TY
s4PFxwXUERXuYtm7GH/cI1t0/KIMffoyisx/YqiWPKG7za5F4w84HS9tNOG9eIzjsWp3ReN+xL6k
KEE41/pTtDTcUesYgR+6ydgJKTS9hwzYHbWsIcB4kIVv9G4MbqZcR+wAq3bjO7wOUWJKtvjeickS
GMdnfOpxd+7TanoSOLXeo6opvqMmTN4JFG6x6V+K+JowpeXeohhEO678G98UwSfDixYN2cIofjOX
VUmzxqX9hPzBqUNv4rRH/1+5V0TplSyYBFtuzCSneedgL/3FlF79BWFryf6Hw3HIlS5AeOjnzfcO
HuBctnNeUAG5mHP3sTkfzCF1iXFrq2tke2UK90Yzrx56KSLaXgINniYOAr4nJV0OFgqOqT3QpOy2
o8j9G3pZ0ylRA/Z3gZdo+9SMYSgDlCu72JPYdVhkjTz5tS9PjXD8U9Otv5HXVl5ozFx3Ykcl3wI9
7e7s9RoYKuX+yOkXPqYq7g+qmhQSOAtBQdQndXWP5ii7KezFC4s4Zzn5TvIFuo5X1ZqE90RdVUCP
LuosUjTBIJlOf03Wpx0JSSAYT8OTe+WWA9GAek08iUVJHJm+IHqksHr9h23ECO80CUrluQKGalqq
a9Q22l4zRHqVBUSwhSJe3CgYreXJQMJw7L1munNm1G1BZtb3XTXZNzj75GIz4XSDeXw37A3Z4hwt
x769srijHwhvyE515tH09MxaW3PO66dy0eaPnGtaWAPgXAeaLUJTauanN2b9vnat9hU9rDzVKL4Z
csXmD8zDeQ9t4dxMpA3guj138xJJ1VTXXoHfuo507iX1UzTadpdcTY3p3TG8aR47t8voAQ0tsnDL
IczSzu079sXkB1Gp1heyoHNg3dmcmY2RO7NrfelxTyonOBVfdVvRCndALxIHUd852tkgfTvbpIUp
Tz6duvOY9wGD5WEIQQbQ14OXY9qZr/kQsOF56GqD9WoYbReSuVgxDbFpFvaJZ++6WBZvXW3UX4Ke
lR3kzGs2hk34So18vwkp6pyIU88Pg6XyPohIVHu/0Yswq1NxsyTGcuqkp/Mpqyaqc3OqNpVflE8L
A5wu4t7q7BdfBp+E45G4rNY5T5D49os50e7eaAG2psz9xVMng+k4BnHwHNc40SBNHGZEcJlHoEbc
Y7GtyzTeuIMzfppAwIgLmYLezb3ufW9bvHNFQWzHBo+M5YbktJgsarep7jA9PxbwkVsmSz09YlYS
BTdSmS9WlfnfkpFgOSIREjMLpYkXboDq7t3Mi/IEZ2Le+SmLHOUSMw70Ztgk8FNUBOiwpfd4MV5n
BFGc836gsNDo+W5QpiZnE432kaujc+2MHoU0Zzme+sEasFi6b8UoUcLVpdqR5OY+6IAYW9TUnYlT
Z+Icrd4v7wh60/dEUoofvoFmtDEpMyCZ5euYNNuKkQWpId1gjZzwMB8iM+PnoE7as7vY3nnUav2m
UbqxoyHt3ZqOxqoousC+xX8uQQ6JUclS68YzdEK3J8WSHqo/0g3ONf06iFP1MtiQB6GGf9J5Mjtx
ZXrVobElN2couFLLCWtElVUSWlM3SL47FXx4bl98pVO+Zn33C4wKl6anOOj7o55UxSO26zb3zEDj
KDbkbtHr4oulNctnE6h+PyReejMTPIEXPqgkfGz1dWIkwtFD7c8wralOLif81o+XLKQeKK8JO8hv
K1jpbBMsgXPiY1lCUuq9d8UlQHL1voQGgw+fTH6UvQ1xtwuywPpCj6nbGFmiHSicn6ZZWxidtPYh
HsZ+JyRKQbHKUDnUx13XUS9y+njNUQbLHCWUldGMJVmYGCbR6d16FCKJTb75efcGnOCsLp3m+Jbq
BptDq+mvdBu4rophXfu+QvTaeuJ17OPHevQkzJUxn6us5tbHmZdTe4n60LuYZoWa8OihuMOcTpvE
0JZvnlc893pRR5qliDIa3JHAgrHQznXdNy/SMvqPXBP2j7RYf+hW9h3h63q80zmrornRRMhYF/y2
WQbyMmZSEUVwpQAm90vNlkFVsP7eNnreE/SY4CwIysM8u9rZ8QQFe4KAjmPSpCNi1u7XbjHiW1Uo
dKnwu1RuXbVHhtYBRWn1zYCT1D7Px/HcV7K8gfYa1daadBjsWK+X3dK2do9GeSJJy9fb5g6SlznP
DPJ/oDJBnO+sBZdbptXjYBXJW4o1CGZlg9zyUpFvIr3gx+p4lodm2qTX0Iwy2XRNmn2jK2epsJOQ
ghu35foF0e/dWkwQ99R4zdkpvBamznhJQApZvQ3B23KQJ6sWHcPFuie+C+VPDC2hz+aVMduUTEUt
VU2BXLcPVtXg0xbLhCqIoo8c+IHHajB5qHYttBuUpm2SaMEth73QtDkOt8Pk5Yc+17tviEHUXhce
G3POBR1TxsTkaB6M4V5Vth+s+1xP2CG8+R031+AUdKn4rju6aHZG13Y3Fl7C1wNGEDqllzVFs59j
5ehRZgJfWpXL5AQAcWcJ5VZX5C4YnzDr5Yu9MDDcZ0mhDRB9cf/helhXb3oogfOkSv/OGvvM2JLY
Uy0/PNiqO5l7br1jAzC8TUtYbr6RmLDXG8tzWUt55iQPIwav+cZcnIykU6TP9AZr+4tdNtNRNAg9
NqrHowh4eHhJ4ryicta8kwOpdtW0VrrjDPWhPEHNb5o2FfsAbajc4BvgyJ3g/MCsydCrF6a+tHdN
vanaMHHEsBMtxkSgucJ9Rm3paHcxuUb7ysidazoOXhUNlj9tq6WY7gt0qOHoTv0Pm/ncqSdVidjh
Hlhw4w2O2LnE9T4rZySxBWeyZ4wNtR9+JuO92zTdmRi2qthQgA1PTZB5e8+u6tvBi6c3MWOUwa1O
MzfBXC33jWHLe0eTsIYzd0bqd18cqzzwVWgLWz6QgZF9VGZrRMXiQaaa7kJiYbO4267QguCYMQJ/
B4d0qgga0Wu3laiTHQ2Pjq3GWx7Tph9AkrI03ZRC0z5bNjg0m20grhzlFYjoePOrwtYPAwHoVZgg
596gDl1OtV5jX69y4wg3AXzrgWwiGXCWr75Kee88mn0+JxhFqCgS3iaSUzZkjyzHEXXxo9LK+m20
zeyDFqX36hI+exhK0f1YRs0+60U+f0Vvb5NC28R7T59eHWMx3VDmoE+id+yvaGDnB0YCxhx5Y2Vd
lZ1WvvTLPO5jXxRb3AmGMMstHHi42iT9M0pl1wpF2da3sJ/dd9stOHKVYQ63sH3lVsc1keaMzGyi
QuuaLdT0v/hmDatdePZqFuFEMATaKZ2zQ9EnMK8j/RGG+iJOD9jBcwWLX80hy37ktW/vvMmXj7Gr
maCYHsxgLXWaXA2quijr3YHbUem/0DtPbHauivGZ7zPQ3GBX4b/Wnbl8yslQz3MlxitStpue/qkY
9klQs3wdDjVGsJCfIf2+5X3sErYcuzKnKPBil5WZ2yWmErHzPePFlMwPMevp40IcTQPPutzygn3u
qqXdGzN3dLKtizIqiyGvw6SaRihldoJQA8klsWBRJYZw8+CftKRkf8mCqd610k7e+rGu3qCjl0eT
NsxDwGqjOSGSc5YyoSex09pPhBTvG24+GEwb3Am4OXGZaWdoojFV8EwL4+On0dNxWAR0vuqpG2mX
aXRLpBjbqxlF55OzsPsliSt3XC7EPrPlHJV67972rRruZ2vRQ7Js0o0n2ywUnTB3A7tMVMbWdO9S
LayJ6NphSuCLq87g7gOpflVh/XQz0RV9yfVhpB4eNUEyn9mEFKnpF5HQBKuE6XW7oTa6HfGFSKrL
ubbfxzxrD4Oa56iwh+YtSMl3d9K+i3DPIBepFAbBFfaYt1seWHUwFikpzOPgMZuy8kYv42k7JaNC
iWC7N2bSdYekn7KIA8G+VpnsmMTP+pfS0TO6SUnVbeJOiV3H6ORUqopgp3rQD1NaJNyFLRUVho8M
L7E0/xv6t2LVH/h9u6/xvdpjdjZ81Mx4z0M6EutlCoCCrc8e9z6lpZx2QuTGa2lI/0lglZBfiVrV
8zFJa8hwt/SyDpdD3/0ye950XRVSHg38U6818G4ttJ1+tl97MeGc0UoViJ1h1pM40laSz4vU9HMe
u/2T1BMNnQytNYq4xmLOJWNC+ZDD6oCyHe/oezZrIxQBFxKZkXKey6J7YXLvnDtpp3Si4zaO9LjO
6dMvi89sxvJ7xEJp7vm7wddK7CXAccifdkjfNHvsNDYcO2voeTLPj/loxG5oG0OsMcQfpqcsDoyb
pVq0r8Im833T4kLBedLauHfUAHcHdmVw0tFdupdOVc608Q2TPwGQZ9h7XdH8iDSnKZ5qG8Y+tNlp
vw/xjJHHoNwi5eLSI31B5T437F9WPId4m6CFDwKMO0Ll9pC9Ka2vexHgC7ab686SB/ayeF+XRZCc
+LPN9D7bRhV/deJ5kIe+n+H38lQjxH3Dygp6GWJ4obNtl27XRW617tb25FTvWPha3U2KX3+6J+ne
LB8GAGRju0AZ9hyVhFFhgZKrD63TTFy1NNrREToKLml2sFjBsYYwqUOtIN8rnJp+Usch8ysi5Wr2
F5IWMtidROsfKp8yNeJL10AGzIPpcvpJZ+xrYuV2o84cKUyEZux1nZdk0VTCiV3N6SEfe24pU5Z1
120qrTUudcD7Jg+6MC5T7TlDonxrFFishJTc9Yvw/HyB5QQgIJo7/7F0JImWeFbetXnSMMpMqn1O
Bii9A4/7Nzyap06OhgvddtVGfVa5Viuin7yBTvGYGm8ITQMiMLOaukx3ey5KeNL/H3vntRs5lm7p
Vxn0PQv0BpgzwJAMb+Rd3BBKGbpNs+nJpz9fVLWpLHRPT10c4AwwhQYK1ZIypVBw79+s9S3nyYrL
wlk10+KofsmDyzG0POE4EiXWvNoxgrbus60zNritI8LSDkKfhsfUKK0gURt7p5KiY63beCCJUFBc
zcj6giTpuo1bdf1pKSP9yDnXvyzd3KwzfUEPVbRedmjjRL6Ad192PLfluUbvva0aV9yxcI33iScZ
ygjLNh9rGG/fZNAVb904VLGPszFht8VIKuhzr0VXo0v9pNsSeIKYQEEJ6tSvjlMSA73niYOctfYh
1Ug4Ix6ngGBhjeyQkMAUDqAiADWm4heOjUISffl9l5lzwNi3uteTSTvwWAGWcZPiFNuSqLmoGx4B
AAwPc5fbx9bQ591kLSzopkEPcixyazWpjWCoa+sbz5J19uJyZtexGOzf0phVRba48nm2h5zsO5nv
B9XQfWeame90eSODNC/H5y5FAeOng8x22RyzBdFK+z1j9WD6Lmab9aR08jY1WmkDrcSkBIirpJWW
PYq+JI6HtaGCUxsqM2PuMZrPcdf0edjOdnYTsdk/uXrHflAdY4MFoi3PatHRQUiiXValIzzGExKy
ut+RBBCOqjvdyDTrj3NfRoFTDv3KLVq2B26uqath7MkDJvktnBhPv+XAjiBSVWK4wCSFPMH6x91r
/HGNnxU4vVA5abN903eRNtL/Su2zKYFQaEayPDqxAF3654U0j1XB//7nVXzzga2pSeOk+9Vy8Y//
2nxV5/fiq/3jJ/30Ne3/+vXD8Vd1la389B/whFJoWf0Xa4Gvthe//fl//cz/2w/+j69f/5THuf76
j798VH3ZXf80vPk/5WtdA8f/tYJ5w7dQtl/z7zX316/4TUKj6L/ALiRm+ko/RccMqOVvGho+RCix
q/IPohiUNNev+quIxiSSC3IF5xm8XBJtrtkubdV3yX/8hQ8hTFR1voq0FA0N/58ws2hXne0/lC6g
X00HliPTINPmhtX+mC/BarrjKIon7I6Jd7CVKH9WZJ+dAfQkhx7Pb9gBBEL7VXcnT23bfWPB1qqs
1Pl3qpufVaa/fSc4dBxuVV4J0IV8p7+T9XQR60ZG2pOfeXmVckVfIttIj8asDt+zwMHpu3pycWcr
uTER6nR+j/5701goNDoCVISPKMG6o1Eyt90wFDidbS29V5gV/Bs88z/5Rq+idIcABkDQoDB//kYH
u8UwavCSyQFE2jXwbtPIvRPFwYiJO+DCqv9NGsMfRHu/vjYI41QkctDXVf2P6FeFdRvVDH0KAs++
WJKto1bJg6KpClcLfoaYjXuoQHFM8faHRB4ZvtFNWPRcyPqmS4HQjzlaXDJSf1MH/3/Z3F80FPG2
c0UH/+tn/+G9jH//3P/ja357+p3rswoDkzw2+6qevmrh/uplI2Qemi+hWAh0efauH/nrs4+rBhnk
9Viw8TBcvWx/f/b5EKEFNkuzq+WGwCnvTz38V1Pc757+33Ru7jWD5ee38BjFZmF3abTRdKRNyJhh
QHbsVKkzNzl1gs+dXKwsOy336QJtoFYnqI6l2gV9nDYbfhpYSzGTTIHLNmRJRBNSsGAujfKSkpLh
Dxgt99Kti3d4ccMOTGWx1qyF9TGxMFRwpNlPJvPcRbN4m+KHrXxwtk+ACz8kMLO1iPX6LJg2s7Py
uneaQSRDalUEM+KAdS1zXeKfsMcf89ipe3ZLamDmirovpVcFTU9pMML0B5RBwpEraxorh8RLQl5N
KD9qlZWhbanMyCbXvvPgfyCHq+xndBc42CoISUZK2cQ6pyK0fUxWbKmaAAR7EdjlMl3nHbo/DPWL
knlgmxIz8hNdzs+ph5hhwSH+hX2QiS1NazC7JWgiVdiBDkLBL+j9Vl5FNQdo9ltRtc5nf1T7Kq57
hv7MpFCTDJvBFCuY0nnQW1q1Jsc0fYzF7DINdHs7oDruAyjnBCVbySoxytO49B4/hNRAt8ej2FKX
TiD2lvgTBGZxEVnsIC2JZrzX43KySAIOla6ZjgjBxnXOYb92kXfvZy/dEgX86k55smK4OgeWCU2h
RrzEls6kiTBJQSgXmyVv3oBv7KfF3Wjj9JjIbIObGLlIlTMLMxk/QaQJwFMnrL8HZStA/7CfczcY
uRzabJUdC93QCPxkdqhVtN4y/NmFKRvXFNlyQJ1WulO8lYV+V9isCwoGeMe+K/M7u+msQEGRyI8o
vEtrdAgY697Yx1Md+SZjvO0QqfXz4Iz1A3fBAPesdw4yd22DLR/7PG2RIhAj7EG4is0zujfMyctI
orxiF1uv0MXLn6+KTulHg87iu/tjzfNTmfTPa6f/hmURsvj/09l4/PrxXv5cSP36FX/1dtm/2L+z
H1q/XI86C63ElQ3vXQ01fzsNTfxcOuUOYnX9D34ug3BSh7Aa8Pj4D6Hk/6nT0Lpanf5RC+E/5Dr3
EGkh30JkS6vy86nYdAM02iJHj2mnXbNiPsDj4+EzDwAa5ScSvpi7Zl3+VjjVvFEc4P9hP+fKxXEb
213xkFWfTG20kW5EiCcktNEPgnYdM4Tyqd1GETRUKGUK0XMFuOxLfI2TB+ExoRHIlfxIukteruOm
WIiebrV+ITp6mSjjm8EF4oSyDvOjrUEeVb1o/BbSs55K4WWP2VDm6J+GZPBLMDAPlTNewZaDWR+L
oh8fGaulZ2VAQRZmQxofcWZ09lo0IkpCw0borymT2sDUnJvXziDVPOhgEV3PyD4+J4ST1AErMvuJ
c1V1w0Ypy2mz1D2YZg3WzcrDa1zCExYVJ6zV11BN5zF/i9P6U4xNnnFBYD1GDwWRF9iN8IdCdePA
lF6MzjYG5mQus3FybHBFRqKdhVVyrCmwTEsW9/m8do3eIa257+K1nlRdiASKUR0kqnzyVd1inA6n
ebCDFnXentOjhEfF7OdiCZU9RymGGWFer3WcKK00FN9IXGEEWlxmXcj/CwbAVCRDSc5gO0g0MT4M
mZudaYzVG0OlwuOHm0nyFpWX5cBO6HjCZNZUZsbtaCH4KOeL60aFt8HBa05sW5cMDbhXjqtCoLNk
k2BPN1nf2CKgoGQfawBgNEPLFP2LGdlxGerjaLxF0+jNAcVBpQSVU8htr/X6h6iGfKMujKfWM1z7
70J37c80EZncL00rtCAvFfuLl4soZxVRAFyiOkeJjuBpZ+iTAsXN64sfzdzWytpWs6VemZPnzX6d
xaSKNCkyGjjBcDTx+eXNXdoCIvW7CKhSGGORelSNRX4TxoTAwBycTgErnbePcIiLBwGKRIQAhwpc
LEYt981iua/TPFrmJoZp12z/q47Rm/qrfOiar6/u9F7/8cD973ia/lZuUuv963Lz9l0RqfKRgBND
4PxPCk+++u+Fp8155mGs9H6jKPy98PR+4W9CJM/2ySXTFhjC34/aa3g0zQZwAxub97W1/FvTaWDq
oBfkQzhBMG7Qj/6ZrtPmL/ndUfu3whMr7s9HrKfPNZs2JdtWlZluoMsMwMTSkaXs0ly8eADlpGN/
spSx2KpVqm10I6P8QvJ7mHWh1zuE4jBIXTd9d4am2jfqFD8DfbP28SJes7G9TL1sz/XoKAerLB7t
BmYYY0d2MDnzW+sqe9SjGmWsizoEWiG4rhw+ayKc+8SYFJwP3mRtqta9oZ0aj8Lr8mcrz83Xhh0V
qPQZY+HAN3+SpbhEce8G7mK0iKPqaG3qCs+0YT1o1rsu0KkM2kwgawolMpKc/PrYhlrbZiecltWJ
hc68RUE+BVpDxEVVAFHwZz57a8EX/7DSMnpIskZTfIQ28XGcbfsSq7a+j1nCrWrJmq1SF9uf27k4
dqIiWxdHbRoa6Aq/jMystpltxNtKcZpDPZflB4kD0bpZ7Pgx0jTn2enQO4/XbRAykAYqoKZtAd0b
dxI8MX4MbHqCChyOYumEmjNfjfisfslWipHm8/5C71B6D+RKLyPZzxhbdNhz15i+GH1RmQclW8Vd
BCqH1Xndf7SGMrl+xntL+Albc3aiDfgjXsw9PhNoc2SzbWAYd1nYoS4+DXVZn2bwhbd51JRboJbc
HGyP1HWCenpjQIo9mZ2tb+tMzc421LEXaBV1UCmRc29jyLiZJ4G4NK6Gp7kSYt9UVs+kVDZhgcHv
Zqmr/OxN0ggitKpHM9K58GptgOeFWA4rJtvdEXbuCfFpGnTZYAAwVrqQ6D5Ww6RM0Vgv2kpVIa9B
98xmFTGF2rJn7tDoGE9QaAB7eu78PA5G9iNOGrb36XDnFjXjz6bCPwl86gaOd4IdscPK0fHrMlDL
hNHcfll4Tc6AfJCnJvr4X3aM/r9TjXLE/OuT83/3LVyM95+OTL7gt8NSc36hE+dk+yv/glnbb026
9wtPKz42UikdpI906X8/K5nCqcSt44NDBWhbv9ayfxvQ2b9c/W0ozTTjmtCi/ikqBjzVnw9L7PmG
SuFhY73m7+Nf14//bjKWAcBLcHNdBYlDtG/hUHn4U6fReY1iIFmGI/de025UY2PU6jadzI4L/gKG
HhCBTuMpECM+wo9mk2wqSf40ZshwJHoVZlhj8jjrCNCSxNpERgX8GoaGlloov7Ezk8g6rdP0sYUO
H2pmtxu0YdWwrrUrVgIaBDA3HtC9ITjNXwE5V0fD+9E0/X7WXb9MIoZPE4Yws03DKs7D1NnnyY3e
ezvkucLXdf1UlnrQ5dN9i9KhNF+Ua+VBDSQUZ4cgPgtAa9+wRBeBkaUveqRjH5pQADjKSmlYl5Mh
sSgYzrI9toM3PGYd1XK+kVq9lkoWNAzpzTZ6JZV7q199OxOA5ZTUnCa+VDj8knGv1ReE4Oxp3Fcw
OVROzBXf+vKzrjW/nF4G2JYY2Ahpdoi0GFqGCMAL98DMnqQoAISMT/BDP4Cu1kwq8qdq2etI7VIv
9wgr7Y6iRTYKMTlA93TwcmXrwNA34T73Zo7EUm+WwMuSrTneG1O0H5NyenY4klr30fFugFrzc7Lf
6SF+T9V002QJ6gKt6Dd5meBlcZI73OPgTNStYjgbqaPLnS4JSe53QvPU56p25SN0//7EXvO5Q3uv
NN0l5gdtVfVV62r0mvJNN+t9h+K+ah6ypA2KNo39hSmCT/BBHNpEPbAbrrY458EC/uDmPOXtciCF
dAhrZJPtMu5JUUVfOGMs4DQbXJk+IxwN5IifHO0sO2u3Iic5esYCL38ssh+/3PoFTbVP8ML7tUWI
I/e2z8QtgN8AvxW1CeBctGciAjIwxRzZdRUUtdNkvlNA512E38IDZn7ePk89nFuBt3yirdqm1ZxB
1Y7wh6ncGH2l4SrSAqKzQlYpgVU+Ud2sRu0EX/5Ot+sDLA4QDUsVdC6Evcw7R5rqR0Uctn26LTLr
rvai56riJeWazvO9iTaizVmsePZmJPQtgq5nx6fa3kUIugyQd2pibtGRhbGCfUwvnlze3JbzmcUF
WSeH3CluMPGhRSJCwjpYer+eh+Gg2xWr2/YRDctDKj6W+BDP2ZOOni2pTjbcvJU+mKE9XGA1e+2d
bcJCT/pwqja9V4cJ6Ffkgh7SxqkHex1p82FUuh9a5GA4JXIbs1uESzBiBpWh1w9Y9PNLLmkx26CU
6ZOc1dtmyV4IsTmrUEZY6fp0QywxNaJWZOA6e+GWApsOJhevfpR2fFc7OwNeHRI1PSwsbUuIjR3E
k8vdnjHTQuLe+2gHtkqrfE8gMQ6Wm91qeXMyZP/NavYCFDBZkW3xWsWLs0kSLF2DcfZ0uidMTpL8
DWv+YFYTvy517d6NVDnE+5RdCAZXX5WG9piYw4BQzG1vioWRG1tTzDlYoPZjM8FAVRC3lV5zq7fW
Q0N+bu6Op5yMoIxcGrTzs/UsnHHUwFibvtSjR3x0fL7i8wur0/Y+j9O11Sb7WG23Q4IJLieRACdi
47SXZXCToEOTRzH0QxPNVkTdoZmVh6hzs8DJ3sxiDLK4ZObpDvG6FG2PUXfWVhSNY2gqZhLIeBXL
94igpbgqnaAadBz53yN93Ihu5rU3D9WCoaTuhxcsXPFqsOPkE3vCRP+oId5aGnSi2ykHvAermCyH
poQFsaiXsc+dIxudKEhKt0IKBPjTIRFt05a8TSVUcD9vsWu08gbG7xxmMWhuijhyjpCN02A+Jlqj
bjJPwbciF/VjkK4RoAoy0WbLeWVbzkrKF92Rr5kj4KhE1Md7pfHce5l+1oD+Ae6jupcZpoQ7PdsO
PBw1cGI7VJybVN2bbEN7b9MZH3CHu5hHo+aElIdZVLsiHi52VmDYdCPGhsYe3fIanjqoe96yxnuK
NRSj9spAUnSNLCRWgYqJiIHJPAkktVO0MKfRko06v7acZ7pDtsWShdgIYr/FfLWxlgrdjkOCw+yO
94j4VxmjRd1djnWR3SeW/YDsPkZBJCpxqAv3jF/z0sKPYQ4wHV1+vAHy/tA8pDqAB1xaERRnpFJL
uLh3LpKlIiUhZyyDKHXDvj2a5oPkfJW6yg4/vhB2Du5m8IGGb2ICKkbPu/FsEJ3Vrm2ObfxKNX1B
Nxwmcj+AmrbE1SLKfEZzVrizw8RpyOCOz3LoNoxuT9Yk3lJn2tnyCXTwq1sjOOQUPLgarkJWzjOU
EKfxXaQtfm2ztfc652zXTGbNhrnNgEBh6VgOt1fNzZjf6fzdmOtrCCVxvGzrCcSRcy7jceMkXsCu
9yxMIjMGfsuz92kiM4ilHrpuQ3lvddBBhNj0Q3qYMrnrEaHENYWGwRaRKKNh55WATlKRzSFinbdK
qR6jsfyB7PIwNQ7U+yIKMZgHmMiPOOTWVVcND32prZPc/dSn3Ib2b352tvfSaRhSx7jbmzz5fkxO
zpUyaq9nXVMOGL0inzFS60PKDVRn4Sp5m9B++vO0GKuixdA5ilctnqfdJFueRd2dfFdZMmAqeqgO
j3LKdpXndXCZ0jWd8SpzmlfLKAiviu40iQIScDSJLBFRE1gXg5pc6w0ewFdk9GuNGz6vPKifxqG2
J1Rnm56MrqqvAxjjz5097JwCLUtSS0yB6XKdY1GZLNUqd7VDVZU3fbaDO4XuBNb6Rjq8OkRy2WW+
J7x3K3LHj8wRrs2G6qDqjXTHJYYeAoZ1JpzNUnihTWYAEj+/V5WvwYD/T/SqN6d3WiEfaqO4Qwx1
o9vTvUI+3GRExZvBzFD09kMuuzdV/SYCZtNX37g092N70OL3+No+GeVuVPtgUsatI8Um7xpOhGPN
9DAuT0l9GtxLpO/V4ZlolCAqzSDFrVTvrfml9MqVVOdtnm29hVOW4d6csIbwnuGAB+743hbuymqm
tZ6fU75wmOKAXye/OzOcVOvKbw3QjW1HLeG6KC7ZtcDr1FJ/aYQVYtzDTOj67ujiL5xwKiFqQ6jq
HDSQReCzfFXpH7LRtVfpFcMVZd+qy6PU54fYHI+I2OH1N8OZrCF21IdJYOywC/U8Af5Je/Oj6TH7
srxauVm1ZWa4VnGdqVG9rYWH76ZGm2YBQXKrO+JPKN+mH2Utt6xl0CsNSqC5+l5P7Z2IySFRl2lt
2dWTm7WrzpX3WnvSG94GiX7Xp9+OmocL1EavUvdtou+NpbwFtJGGQADgAZDmZTj9s4zRENvdKkqR
ehtNtCoR2dSp92wOzXXd1pwZJdWYrlGOtTkHp2kpKu99AAbxUGCqtjG0q0yeJ34XGY6rdQfyumj3
hnXqi0nl0DG+7Wh5IjwXFrJhBjHSvnsvM6KtPRMCShwHTg86+qG4s+rmB9TBLvQmfieMcQ9pBpy/
9C4TGQGLptygw75B27sbq0+rkvi4aB2KhF2SUEf6ADg+VvbQL08liAav4QWt2p2Re2Gy6GhDK/ek
inavNc3zNUUv9eYXKxmfc0c/iVQ7cE+w7qOuwfQpDTVM9eSkV9VWV3R0DUt/mFqpE28wjJzZk0/8
O/lpOilgSaZzEOv1CtTvQdrqqjaRDy/gmGQDqrfqH7N22XpKzpQ4fZx5yZlLhW3BoZIt5XEodTds
O3x19tA9ucVErduryWrMlk1m1jOaMSuss+69TekCyGL5oHRt3uyS8z/HdHiOC9vk8BgQm7YkQg29
ZiLnj3U7BNtJMJDi6DPEBXkAi4iqDOqGrDVj67JK2bFtCNMuehD2Et+SJsSCoG3qp2ZprrK/inim
G3jx+c20ZJNva7W6NoeyCIGkEyygmtTSm0iDjIiMM7RLEoZ6QekveTGSUnmZ3Cq6VUjTawbUUmLp
cFpHxg6USb11eusRWuIZKTFjdaLb8gASl7tuFPxe1lVtqZfLtnJp/KqrdMlJCJPAoxNkpRNdFNu7
zVQoCDpDZF/T85s5w6uvj3m7Y7oDeCqvOA5MRlxMhnIvuid0SvWrqj4naQUIuSxvG/KRgqH8TDNr
BfJXD22TJD6JCjkgp/YdX0V2Swhb+8nKud0SCCtQ7mrBmFK6SQOPLoYGBb2c0h47FIUByURUBqQy
ybT3jnbHRdbEiu9OqrK3BvNRR/vJooTwJkGnZWEedib9fWChu66QD29TJn/hKEcP+5BdIBBuDDCS
zqbWgEzWNRG0KvaC1oOPQPBKXSIftJebTua71GnuWtVDAuwwKGQvmQ+fmE4h4i2AM9AMOov+ZZT5
kZ3rjdNLak0eFr13Ah0w16rTFLq/KrWDZSyTG+p4BczcrGy6jl8blG2CzKyiXc8NThXNmgGvqe2l
bvTXsdHujVrfzq1zrKTEdFDeQE9oD3n6LU33rVH77eg532VKuGuZfzUDUWBt9M4GbasXH673HI/a
M7adh0aYj9ZUJPtoTj6IzXu3mvZSFe2bo/T3qcFPT8jlTZE0YsXw8b2GwTWiOcYiSsk8daA869Co
JGK9z4Im/pAgAsArpUFPGwziTVqLGWfPOgtJ74LL1cj65aVRrXiNA5SqfSbk0K3PiqIsGHvv9Hoi
N1Bcaq1HuqgOxHVY3Q2sZyaMQojQ7tuTYinWWW8F8URutfZoFLCU3WOvAEaX7yH2oyrvfyRTOYLF
WGoOGXsKpfA49JhaTN2+iuMXiLsPVSnOkcW8Wc9DS1BM1csncgrf4OINkgZvq8T0jc2UiAOYKPl8
dbyooUqqG135vaiHdZdf2SrO/D4qw7ZfWozqbvxNlI6OWfYg5HBbqsOn19mMe680H8RaPI/lq7s4
a5Vwj4BpPkV7uSob9xXHFy+QipQRyA7eFvQHjh7GmXZJs+42TaKtxcTYuF4k6DdXws3ECnkYzSrq
VH3ZC9PbNK3FO1/bl5pxQPzvq6J/svSCHVjhbKLJWQ+uFuaE4qZoi5zUCCxKSXLD4QnYRJR1hF0i
gWeKor+QXkUao8l4Q2tpswkIG8m96W1KKefdTKsthql9n3ITdvWuNxhpQGRFwNzn0p89cYwpUWe8
TLdNk5wt1gSdoTwj3oPIp9SSGzdzVSTO44C0ve6PbGUTStFpR+hBS9ea4dyhIuqPntQ/TO66TllC
baT0c5OWadoQW+dhHtnqGvWk7RJjTgk7uxYnCjZkmPW1O905YyzwOFr2eJe1V/u52jwYEkFwphrz
a1fr+GRh1k0eroRuYFyLmfUHAQQrb/rMJjPMi+4xSafzkAKnK02iN6pRnmOjZv9gmc38FEf2mDOQ
Khg0gfGjxOhnde65gEnLcjLJHF9p1XsZlQe+7S7IVLIz0JRi0yZ5rRuJBJnAwA9VtxpKzMAdChc+
+Ubwm1e8IhgreUoIQcc+Vm3UjshLJEl2aHbX13wRxE5iTErbVSKSZ4DrwGEYy/SjhQGUYc554NEI
NFpkI5tfcZPsmno216XZytAiSWVvt9U9Wtf02M8TJpm0XI9sljZFN+0XlrB+PjkTaTdZ/iibmtH7
Vb+uYSsIlTp3earwIKbF9FFU7crS6u4264FlXacUpWPSiWzHzgmjYVhrhRqvVcgQcpVi/Qm6IbbP
HPL5i4spHdEgKJNJfWPHjYJkpH7p7AJ1YJr4aEfnc2+1V59LOrNiA/2fE60T9WdZKNtUxh8GjppN
jIbeJ0ynCtyEZovDdC9qbBL4RQbxjA5nlVYR9GHAXm5vPfQOSZndtM1B0G4GY4ed7hvjFCOiWVkh
br+bIH4ZGWGwEfYA35PLKemRDGF9K5TmfuQhJj04gdbF1iuOrO8uaeApjb5hj1AsjwkwDk0Nr7EP
WCA2WiMeXePD6IZApGLVCePeIx8zLCSb83781EfJLSqr3dDkh9QpcCgs0X1mypPUUcdPjKZA74jt
0PHWB59JkSDS+6ZQTwWkx7UawwBSpJG+iOitzaaj3t17xb20y208WuuiXrQbBlOgw5lzik2d4bR3
MIBelnYGqJRZJb6lLKylOJvtdEqjH7XxkC54ATB0bdPGeJ3rVWORWIjPLgonXF7ukJ3TSQkWriUF
6kOolNHKlO1ALbK8MvTYO4661SBuBmhl9w6kVF9oNAOafBgihQYutd5wD/W4p9Gu21ToDOoRSbv3
GN/9rLMvM7EHXNzeym4wBGld4TBZkYfMesQ9HuI9W3fcsT3DBDZfB1Fpe9dm2pMyAWrVbBurcwBt
ydeJxCGcyNzFtD1X8iUpZLNPhNkLIevkLESuPyomkcrcNjVyLr/s3lpw0kyl5xhLo76yuXlma9pQ
gPt2m4WmQzYTNBgvDslEG1+T+K5QLhBNViNMK8WJv68PmM06Sy3lRmnU105wFhPkybh+Zr/2MDnu
vsWgbSdk3FlpkCEa815y3j9TpN71RXXBT2eRdB+t9FrsvI4jeUSsxnERzY/YXkJi6IKR1z6butMw
mBuJyKsZvU05fUyauLTk3y7Rq81ggiTCcXa/yA8OoZjs877An5gE9qxu8FXt86lbJ8Wq7Fe5Donh
SwdH777OqLii5LNzi4PXDCuUDIGdv7XpE1MNcmA3NVNo1VwILB3PrcDS0NI2aNrZ9JQ13CfGamV7
KOLvuuJm0YpTAxuOMNuN23v8BCjNEkluxjV4TnoBu2443ZkLRuWF1JQ1jS6vnIl/LbkkurErRbFT
hlsBIJ9soH7bFOYWHBsWbfvWKh9c4130hk9s0mqodMCoNPWNqWx6HZuF2eQ35PYdIvo2fMbGSrNF
OBlgDRam1FLp7+xl/FGY8Sf8/RitR30rXJ3hjXlrFepx4dQj4Xkn3IXlRJGULK31l5qEcVu+yOFc
sgmJxmfNQNcYf0/sE2QeNPoL/J6xI0O5eK5m0nWpn017KW4xran70Sx3ynSPPzS/aks29kSwT+7u
zRSQUFMxFCa8yXhNl26X1uOj0C8CyGo2OPdDa24y1Dr2lIR49GLrzUzdbVkPZDJ6zlNvkdUyjwL3
Y7Yh4w56xE3k9USbpQkzJwX+kuNrGF2wlIRO9JBm0UEnA7iciMLU53VmxSucq1cKLRe/G3TlrUyc
YFEg2Rb3o/kIwQodt16c7JTo7Euv7yE7ed1OIUrHabD6j1kwqHv2PBppiwmyoUNRn64mlowBZbLP
3V2LhUWJUSFCEMhWJNsB6SnLZ7HcCLtYW+pF4RrPjnW1n2Jnm1FDJNOjOWQn3G9CnblEkGuyMqsN
YkQJ35USZ06+vraGplJt0+UzMqbQyyYscFjRpxcXg0qss9kV7YkZc0UgW2ksZ82ijRwNLOrxre7p
K6EZm8zYJmYKcAajNlusK0g4MymVmK6l7hCalr5zpHUDU9eLXrgC/MgpV6pEq3CwxMlWn0lyqjrG
RXhVNPhyX1P5bLQsvlapzh1YO/ey4FO16sQ+/DHTxVYM9lpZsCUWynNDhmeXsuz4Vf5u6iuXsKDa
2FZjDaetZ8FzbnTet/FGeuObkd1BBplLNOTYXMysPpblxkVZyoi4MzhYUo6pa4T2EpqT9kNb3AcC
jvCpF7dXVTPLClYg2OQ0zzkouiLDuIBdqJvFaRBQuBLPeZnnEcPL0m8J16ROHFd5tWAOZcVuXdGN
V2QABWYC8IGwt6xQoYboaf44JC5Jjmrv0K9TCCXgd4j/kyrQRHNuadDEEYLiCvLLsV26alsq9Q2+
2PfRri6AGZhm9i+W6RJnOYhy76EoWccamMDZa97y6XVRl9bHy/BRifSI2i4w8OpAKgzSHjZeEnaq
uy6Um5wkxuuQ3JvnTUMWsNLYfj3fRCo/8nxRSkknDCZRVumTaaqMOLam2QNmaDeTPpONxNb2OvJ9
zOkv5NJaq4LUJhw5flEfZ0nBDzPHe561Z5mdSYokDq7zF8B0Fe/P2RBrjFyFMdxq7cdoKLu0ana6
++516T3ahkBPbyFds5VpVpjHqGXkumGSnAN0FruZFFlcwuOhtB6Ycp+bwqD+7pZAtyA+WSpDqFZ2
DzgxkwC0yptnjaHw3tyhPta2EXo1WzaSqgHvuBwl/8nemfQ2jqVZ+68Ues9szpdcdC8karYkW569
IeywzXme+ev7oTNRZSuiw53ozfcBDSRQmRVhSyQv7/C+5zwn2YTxSJiT9pp6LzrFY6ehTmmrPdYn
VwRLmBAH6gUatai8n0d6e0HGzymsACennbFOjCo6pm4ZPZqjay6jQb3k3aoXIX2SxeivLCoSMAA5
Z/M6CbpAVfMYjencj0Y80tqVl4DSkM3gzcV6VsXq3oYWtw36dFFHqIMrjeQ/kjs9S8odEmE5ESpU
pymHOnAW18iIbRrLER3eUnrJJPuQEvfQSrKOvNy2diCa2pt21J9NmTc8tfuTQnWot8v3pi42Qwin
f4i8mrYXFX+b8uS8rOmJ9P2VbYfyc21I5roaG2trckQRYz0vjOeBVjs0aqWnVESJxWvNZCPsYV81
GthB4ZmYuT1kP5ZfXEmGexobTh+N4d/aGDfmVCJJ6HVzmfep8tYhCbpXibJ0bc1ne33s/IKxRYgV
emjt2fZhigy+N3Dk7PVjwXwEfnvoCG/SaaNDl3bvORjaDCF73IUk362szpa2SdFMYJzBI1ub0rtD
+uY6F/29hwmcbC8dqHt533UW6CHj2dYMMiN1Gtm6eoc3nyMY8G5yQiN1PJptsaFDvPQsRmDlb3KV
RFNbPgjEqHEoAeJR+34bjvIsb2z/oo9KmQBkSV7ZjKRLYQ5g9LzWws/seRsym/Dz5QLDSguJ7F4F
xkR+KFWSVVXpqu/Iakj2XpFoqsR84t0EUYMUXVQ+xcvI53OdcAhXnRkvqlyrt5IG04QujrZrdK6p
outAjRbznjt3rcBYum6erSo5PRmamp4y7LcAEVxxzD21WJH6XS8iM1BvRZXvoy5BFYUhcj5izpwp
OWebFl+Eg92Bdrkv19cFVZcFFX3lsouJrZ/3g1mvtTGmVw3zfkQ1oQbDVdEW9Mh1rCTLXOVsLOvU
HRJNuY7c/EeDTDU64OHUKDZ4mfbYJaJ4b6cir6ciLM47Kk1xVJTvYyAD0fLG5o13sGUh0ZojYXpi
oUUl1ZUkpBmcS8U+4edQMgwtx6pR4lfQjYGGQ4OiX9DKfG3zAWGrH6uXpSnuWpsSmZ676xDxxpLc
Su2RljuNaeT1R6R30kKXCaPFja04ck58tjEG9oMX+exz47pDBau++QBpQFWanXFRVJ2GA4SmNwFz
0RvxgkBFhoKdvUzOpd9Ja9utkxQKTkGlzfSbC51Xf93JenphShSdMnfNs8CZyXkDcwc201bJj/DA
OTnSjmS97QHgsTRR65FanX1dJ298KArM711zAK1sPLQpSeBzhHf2uxz0WjbTZaldobvG1cnZZhGE
2eD4nGhWuS9R93X9osKhQD+Lc3A8xG+lLqJr/JP5qU37igYKthD8z081HtClnIzxmx2SUeqQXQxm
R25zFL9JkIZXVeOJmTSydUNwZ/OQodRrrRWxMUhULJ+d+qikjXosZFd9rDnXbPLISPZqBzJBLQ31
kHB+YIeTs6PKBqGrjhYqCnoZiHAUwHF8Y/MvTN5rJbsIQ5vyYOdbq7zog4UOH4nnVtJQcaPcXKXy
PrIGiU5ir5PsaLTJgo62XDom6pajnKX2C3ALZRWOkli0eWnsXWHIS5n9wZYKNZso1tIjuW39vWj7
AfuJasKuHiDOIrimWAl+YVeWmn2wIk04bV6jhNE4Umi2RE2nLzpI2K7ZvsSdZ5SrQALfhqBdxspa
pvK2rCz9YlA95aTUeMTZnIls4dq0czmADfjlpWyCyQJ48LS62iMJAdecZaCDGwrAi0ZX2kvgXlxf
bUl0pRXRLW38lHuIHowNjexDXmWOcpFaryLNIwJLyuV7y3XHclkkQb/Wk9h6aqPaa+dylIyFwyom
ndQI2Y8Q0qtMojtlhsF9TUodSk5K0wl7prIIkFNh1W5dG+sxVZMythunhhnAYwmMjVIZl5BiE1ZN
kh4Xbh6BcIH9w0kxE8q9Dj7ikgIP2L3KzGPlAE+zkWah68Lpo9oPFkpqFhLkYYV3Vs0uqG1Q/w6N
1hG64YAOkRwSN60rAZx11bsgPOUSB3VGDAWCdlOsrayEexn3wVXO+aIAh3UI2Ugi+oDkHORI9fEx
e9Y+z4LL3s6HlR+lcyUtZWgrGo1cd6RKnKvIFdvce+jAlGzDzrjvsrQ4kvvZX5LaOzJdq9qCy4Kg
obnumiJSjd/GVR6mqXBp2Jyh1DwdbjsAQTNmN+nkEWyyAtzJz/YBo0gv5Q3uouHGbEyqLrB/iLhE
RBNQn7iS4VJdUanKJVrvQwAqQSYRlQzJsCSKWdINYkPq5Nank+BaHVkTcdLtsA7UW6uDUpEXnuT0
lmK96UFIl8aw6mWW0/XlHaKpUugMD4Vt/mvY+cOegtwLgCueiJWv7JHMa6IkKMfE/ZhijLUn3FTF
9p5ERX3jl5G8NnuVIdxpK8JGliOiz83Ee+fnBbERcrEtOGdf5ane7Gla6kul6LGzIdxdSHXMOxaW
qYPlzzz1QGz3qtU1x6E1+nWSFdEd2A0qTrmt6g0yhb45aHRJipkbyC77nTa67Os+WPpTNbZW/dOQ
lNpx4Nk2MzYn2oJ2kljHfn8XhHj9yYprLlpduPeZNMhU3KIHheoCaOsKdkPfZ2RpEWrX6t1SaSeo
KrvGW9toHrDoWIu8m4qj2RA3d1an+bDtCs/EB4uVcCpM1/m6LHpjbvSRuodKS+ffy+Ql2x/6SDFd
CdDY7mKkQXrEG4ksi7DQqZO8A/GpHfDWl/MyGp8o9FCfybr+xXU1fH1xj/YCaxwldMJR+rwE1VjT
SefEABNykcPJ4BQuu3SLE0A6bSqCheji1GHDULNosBFJoypfDk27SajmxbMamwbFlyfVixSdCdtE
NGRzBnG8zI6eFVxNM5dU8a0G/08GkzvpL2ARg9nw0JzUReK+pZ5iXQyU/Qq0Nc6oSSh5cEKQGSPm
stzJWwZotCZcVbwkQBNWMk3JIyIOsI95KVbx6Jt0eRRVOsiqz3Vn0cRwK6nAeD2Qh66lCQTKnqPz
ULtHRhvn8qAqYrROLswEhI1sMeFWLEL4euua/ceMj7Xu47is1gXKumEGCYrH4oHgbZ0KGAgBwiLp
j2rU1JSMULEdhBxTW4fHDqrWDZF8wh+c66IK73POCGi+MEQ6ueL1711SBEei/8x5ZrYcySIfTI3b
2f0W/SsdHZ/fB8zOGFvlwrLy4jLSB/el6gW3LjMb+ThAHngd6mx8jyDMbu1RHiIYwBKdAq2dOrC9
94QCwzhKzORLlQLUVm1bCCGdbfhXEvr1BbTGetc1lMlhQSnrsW+rRwJzPFDzBrtpLc5P5HwGe2pY
2SLpQOz4fv8Yc37gTQSqS4UDkccNqQLjewxmbm+7brvMYtCrM1UFHlMZQp4DvvAgDPblYiC34GSr
BupYooRGpxwLdKxJZ5XH3rPXfRgl85wlaWOSXgRmkBU+6vp0X1RA2YJwGIDcIucpA3Fy6U8ue6GF
j74VFebc4Ni6a6Qmg61rLkrJH58Kt89vqtpGnhVmtFxFX9/JFYNq1gdySYGuFjvToqsUdlea6T1Q
gUeMIA/lgURtbVWnanPswUslThAJ+7Y0m3ydmXG3ahOlWEhZU11p0rQw9G3MKiQSZtJ6JMe5xBdK
42ywDmOK6Ip3RrrwNUV/KT1upq+pwIY8r6DNnlLGs2gNzVxv7K7GEFCO1pokqnq5STRyL5giSNVW
7plMXhq6ihvawjbJ8GG+6Dqy+NKgD/cu+UoTUCDkXeiMsXs27cG+sgAOu7Q+/J1tXLqJn2xNzytf
k1RjdXIvimhcUc8Gs1qzBSjdcSmUaTWHf12QWznqTUrDZWeAu1XLeiYrOpLaZKenQe3UpW1wnHTH
npfe0vCa1lgE1mxQjB/0JPRHVg4X3HoTBzRLhPHDBh121ySpv44pZNA9p0Xfz4jaltjYh6Yj4KXp
ThyDJJD1AlCh5cNvg68UBXcy5b8GT4jiXcLYF3q5Ll3K63nZ0TzOynGDY4oajVc6uazv4PZi6Deg
REbjBdbeOwmekqP5fJpKJd8Y3j5E75OdCfLF5Z9mRqAZnw2lZ//5n79W9H/+if/8nxlVV/8fETyA
NRhTsOB/7xBwsug1+8e//+PmOXqr/CD54hWYYA8fP/+XYQAfvkXPwSZnRsWKP/nq/3QMKNOfYETF
rjr56r+4q8Qfqg6SgkYgdgKNU92/3FX8EeBBHWsVdkWNX/i33FVfXf3C0nSKWyrBVrJQNQNWyFe/
gCrbYwYQI6N08h7qtz3irDKq2MUC/ia7KSu9eUYHTcTU0D1/Rm1m9unO/TXK/pE2yWUWECPwH//2
EcHzyUn70zc4S/fz3TrS7JJvUODHBrDMgREshRU63X7YTBExVnEVNE8wCOa1iZBJev374/x/Noj/
N2/D/4MuQqHaNublT4/rp7ynGwAMpXTxVtVMHn/ybzav//Fv//zJv4a4Kv7QyAAmKdOwLAsU/D+H
uKr/gRnbwMiFZ5exj0vwL6+2ZP2hAScRNioUAdUTV/M/x7gECoO/q03cir+ch39nkPP7vlgIWeoY
5Rq/UVU07DaGeTbGwo4Tpz7K+U6mWjAV6Ad7Seq57PRSni9Dqk3zIDeJPwitaOEyE28oj/j3sjsi
qeVMbi/TzJIfiN1BU63X1Y0dqe57Kw0RYSgmnQUlT4Fy5QDsRnTevn9Zh6W7DcwO4DrnkRJ1aDru
0yajdZHYlX+ZCTGudQ53P8zQTQ6s78hYdR1XiSripdoQow4fbxbrenllaHGP/g5iADsaGuSNL92k
tpY9Gx3fwuX95G/ntpTNC41iwSwwPf4fxBCYygCrj8duGHEBG6r19vFdiAyN3FmpGT4JUl2cT0ql
8Wow+Le+b4MrBDAkIGKQhgUcR/xWq9H0BQZGylhl4mWOEQXjXtQiI9FA9CTNl63/KjcKF0dyNBeS
Gd6DRtPOkc0M2Ru0jYyGcYXvLx2LPVk2Fay+ELd2iFtAGgWV5jQO1NMYleaFV9XJTZ2o+WNAzMKj
0is9bfYGhdp8NAluusSUOe4tvXO3dqgQTqd7Okpcg56iByvCyT0eojUEUEvRmm3D4EMPTXbOPWdi
FxYE2v26F5yy0RbJ66H0RDFTJj6PKxfRyWi7iPZe0up3kB79yy7Cn4l8XmvymdD76h6Rt/EU5rDW
q5wn7bO3vIFhKd2jNPPWgiPdJmppExPQpW1kO3G3ourpAzfmTV6b4xO9Df01IBFHnQ9gwo69aSyx
gtuPkG5JUez8keOH3h1FaqFPbUZ2m4WVXOpgfF6taKBMgM73kdoax7meuC4E/BAvzIGIC0/ElUO5
cNh5brPi3ASB2jf8Q8+BDtxbmz30Xi0/FL4/3JL8YV6CGkcnavFXdLRFd+2IWKVxZQklXgdbWi5r
qgMKxiKfIlQqWdZKjwdyXMKxneO3jNhIle1tn6bHIIQIijclRfnQa88+GAK2wi59jbbSRnCBvA+p
bfpI20EZQHZL8kfTpnkgx9KwNzg5XCZR4z2NltStupJAcrXm3VS1MVrUYxntG82L9lpcBtiVRnc7
BBn09hEtBm0Gz6lxYziF2Rg7HHDpCnWatY+JAiRkN5WdLub3tZ1Ir00343SnNvIlEtXy0lcNBBhB
LDupXj6wuQyAGFJ+pz+ZvKPW7Q8Tl3rvykK8umYAEyWCVEJSGd65KIj28QBgkw6MfhcPmFboyaCZ
7+LaIwc3LtlhglZrYNzSaF37XtUfCoXXVHFb+jxR1+izuK0AMGVuxIncUokW8ypxwCUWOkyO3T4w
/XYr9Yq1ra0munZdPdsBMRioCDV9dCP7avbgDcK/9hsUwTXag11p4u0ZtNTDKhvlt1npIkQL3a7e
NuXYbPJA4MkCQYfBNGjuWi9WLmCWFkj6S328xFdSXCL1aS5yMaanImqVddyQG+Yxz2wSl0p0nyMQ
NOQC9Z7bwIL1PfdWGyg/eYZObyxP/nKgftmIft4iqF9NjR/TN0uVjaERiJ5tTavIZ1Mj1NgKW6IS
7XTFi+8yok2MOedHTudWU4AiojlterBuWlMz1lmqtA+5alsrMdTNAzicjgpi3RJJFKv3kV7g+Jbz
OZkV6nUSivBBrqh/k2gWL8M0HyEGFunOFbmLdTLJ7NWn9fMX2x3dBAr1yc5umX/uD3n3bHgkhqyf
OTR1ajNJq8HDaPp2uLco9MAKNdP+vR/H5smf7mEJH5GS3sfdne4zfVnevune+9NTyEuQSAHG+TXN
kfSkxi218N4vL4Efy5c9y9K+1QL0fyQa0DvxDE4/xfTY1UE0G2k0sEEMhP/O8mmAjNNQqaZB00zD
J5gGEmm4/rUyDa5iGmbQWBhx0jT4aDpE197AgGQCa7aVUnd7NcIxU08DNw8wPg2Q/hHpBOsqqMWl
R0Rs7gRML69I65iY1ZwJMfNUhxAx2UHbThheMkD0r+Wp4umDyJx3lbsJKwizmbeBsNTwRpNSs2lk
caRwLdJdyrxP94VObLzz5aco2IXjMynHlGo5QULHPIXaQwk4us4hPc6l/glJOpkKGlnVgPX3iX9K
y+e0vy20dNEnGxUGc/9iW5Sg44MGYSrX6YPgekyxHimOV++Ce7ulloSGgkUVLyQdcFq0ltQ/98hq
PSIHbbi84sbsSs5sR2pBppywdjbtix/B952HRrCJEjCYTqruhKhO3ktOiB9FsugBMBZM9XZ8hBhN
P1CXLxGdzXJBQZNm3g+LquqLYMh0wbHBKzrsB4X0SDjjcQNmvgjQjlHU1OxFqSL8u69l6AMh+fbk
CRmDNrdAB9PKjTeBjrGqkNXbNG0PCQdVqrPbttAQgQWLiD3/5MU38SaorIOEUPhVv4VR7xNMJ2x9
Y+oStlCwuZJTd528Br1Z32uINZGccE80S7mQkBNgpaOAx+ZEYTuQkqRgqAj3YTQNo35IyhEdK2Vv
eaC/5qb9g220F008OhV7rdpDS01kw9IK9L3tK4hEkGkE0rzWH00NIU+gau9j1z3g5fgRD7LDrudV
HQlmk7SbBIMpIX23RZCv8ensulLGn58humwMtOLug9KsexDLsV4y2xFWqMlYCJhurgu9WQt1SgK4
JtJhTHe6/jIS2DwOHX1B4s9QxEGumoPt1dAhUIB3+3K4oCKRbjuqdbQVVfK4xyQwmMstsOJFuRZW
EmCiDLVFrfvVQbbcy7KpZ641HOSsX4WAGojyeYko7XYpiKkG43GnxM08FEJdeKm4JltvbrkvYbLt
xXOV8Vh0GGEvmrihF6Oiyre0iwyUaPgjw4soYS4RxEAOYbdIwz2qGoLdoID5i4GqQZV4R1zMyaDP
IzFhDRyq/g5F61i6J4FylhaDUxNw1YVXxPgxyuQ82Kjlo63t3PjJwG9t1MaSJM6ZBO1GfqSQVxQ0
I+0Ex8G1oaV4SQkCw9xZEWYTzGrR1KzIbXtsqKIUujzP0VB52ib0doFGptplaa/Ue1+15l5LIp5X
LuVg48nsPwbWwoa3hDclTNdFfT/aix5UugrRv1aOVh8uGgpjonwlLlOP99rtoFxGtPXK5zKI5kZI
ruJqfMtLVtpiXvcYAdqLCvuGeolweZ8XB95Ao6rXmf1kE5sRHFvKM1p3XU72lV5Zq+HJSqILjaym
pseYqRX0V8gLU9t5iSfUz0kwddiI6AiZDRxOGhl0GiYnAX2k32jkOLViIDR5YvAsS9x4VAMXQrvP
ETwayUpu3usx4w+lWZE9eRrIcZSFWefNurKba7gn07ZaWPWVQHvbMkw8wjhx6M+sYmt5BzbqtLnj
F9+7McpLeNI0jx5QPeNlpTiUvOfxiK2OfW+4UTnC123jjGN0p2EfN9oFugtHiUmzHBDH0m149Yjb
8fxdhseQcMrUPujBLItvUk77CUV6b9quIJDGgy0X1zal5BpeENX/ORr0jmQgTVyI/lGpEAca0maQ
rTVVDciyBK13+ObeSVskgWCZy5s6LRaq/1yET3K9qDNj8fullcPhz0sr5zyERsC5QINZE7TrE/zA
UPzc00ic2fXkbKG6LnF76rSZYzz2hPtgdExRC6RqnR5LoIXIDITcPhUBgdUGqtcLT0v2tSwN27wO
2Fxk+DKQPSrcPHfaCUgfmwKSudNdNO0UhFqjQKhM2mhQpCdGvHU0Y4XghCYo1zWEk63fyZ2jwTln
dxUiDWrhQ5EKTGRVRBxQ5NH3jbu7PAkYI9Ou2A8YYfUyEPauQDQ884ftIJ/yeBdUwcYKkMVzbplp
0ZvIXjJSiLRF1Ba3WTQ6mYC30rBIbD0FVp8fkeXYumtI/njdq3atJcOyVSlT5khDKCmvEjP1sN80
Y3eQozJZjjkYgWHm9UdP3ktJszczRB9PlvYQlldSZ22wZdDuB+WgKY4Cvj05eUOy43CLiHNha3ex
6q2JSSA8LkfdySlxchX4N022MYtd1ImDWnoLjXQwvWqdpi7xtWjSmozHjUkYz7JNb2uejqBMv6iH
reVejXX1OgYsx9LloD8DGNhkhnuViltOPChKlYWKQaFpzVWCIiWRiUAs6t1oiWulAt2HhqLF0mmG
N3TGCOt0n/ws32mIdop3c7wTSJEBrmEZZMuPRu27stbXwhrbPHolVDU0mvVUPpRzetEoG2VcGkW7
C0XH1mGU50YeX8C7eGIvNO4jJSpWY0rzvauQSevI6hw1o5Hq4XR1Pl6M/6vkfsNiJjL8N0Vc8AnR
PzZV/Jy+fsk0n37qz7qWpBgUtlTFwONgGQbwwH/SXiR4Ln9YnEU4kWB6mWpbnytbdDgp+Gq2rqrA
YnTGRvUnkJlN+R/QAimr6jrFqI9a2d+AY02UwX/VTmFPyBNXRlMolYFBpoD7dcITBoEuZulqp2qy
L6JQLWE3ZGKFFhgIqScL1IEQAJDFX3+6Vb86xvz8wUJwe8jxxIytKNyYzzNtMlADr7xSP2mpmzH3
+NjZxOhvfv8p02/5cnmKDbRapV3MTgzc2Pl8nrZhk9CBvBolbS+J4s1VJH8eSP026l4p+qRbAeT8
95/5dQ3hlp595tnxLKviMucYJV9V7H8T3xMrlraB5YsmTV5+82Ffz4J/fphOyDvIShYujrdfbyPx
zG6LEE2+8tOOvWzU6IsijgZ8ebPxOpE7f/n7i1OmQufZHaUIasGc1XSdaz27urZBAunWQr3ixHJS
Xb26KN0CKV002RVuWBQRj6rNdkoJaw4GreLvpsVpRJ59AQGaaCoVCyhJ1nT7Py3RmZYPpV1n6hUf
pV00unoI0IutCqkT645GPdCBysZulWHU9NP6Gq21yq4sRw52H5BJLW3qqq33v78tPz1zVTVogSh0
QaZSsX3WBPHYTyh5HIhLeoMerXMsOHVc2TNBDWRt9cV3Y+yc0S1QrRuUyoVKx4XzxflzL+GCm1Yx
mpepYU/Y3+C6hEOgJHmxzMOhQ2irjjdx2veIzxEvonOHPMIxNh/yjZoC5uZoee01HNh+fyN+mk/4
Xuh8AJoKetAQVr8+HRlmAgl9o7hEiLJoY2Oj1+5TEjbEiLHerXyT2HfAL+shVsq/yS3/uCf0yGTT
BFatWvrZy17Gnqials8WXnWRiPDdRjJxi6BgybdFSGY3Rx+v4mo0Sn3BLtDb2Eq7ygQiPa0dhgu7
J/Tz97fjV+MCSyRTP1Mde4Czr4Q0sDfAVfCY8jK6lC2b04TXvEWS/phWlvrNKDy/+ZBsGQ1s72Vd
lafb//XmdwHVvY5Z8GTZzTO1Etxz0rKVipu+V5/8sb4licep09H9ZhL6eOk/v5M2yxv7FF0H/zi1
ds6eehf4ee7Wo3LSoQmJDGSih8hXm3nbyfQoXRS4BTm4GolD230WwivR2sff3+mPBeOn70DPE4Ep
yypD7+vF08rW9JGKwQnFiLUXGvSIF11dNubBKOeMhXdhLvtgbUqUKLCQz9H5o83S/+709HErPn2N
s+mJ6vIQeyziJ+/dJDH0BxUDxXfKFnv91oTRQmZUMY+f8ecKZatL34w35Xw9OP/4syFQw6pwZZgk
OP7wgeDiX7ewHEiUFkf0r96tzkEMAdB4i2IpeEjjy4ojwts3j+Jrs4yBPg2HT/fgbDg02OLpVcvK
qSEayCgeJ+NQY+Fy7H+k8lXOACmRixO09M3ko/7y6pFBsuhr6pRn8XUMtDLZIEMQqyc9AZI4p2SA
igPwu9mv2vGEM3JmaOvJpR11RJH2s7J7GrNDqm+Hjpo7ASUg5LR1q1EMd5J8G+hIuIAgUwlZ//4W
feyrfhqtvC8aKzfLmH4+TAypQYWlKacIYbC9QmR2xPVNBF6GnJOaC64q9HDRIr1uIZv9aN+rDaZH
adWzL4sx9a8K/KSUc2yKjLPOkZfGXZU5jT/HxqLDH2swZH4ztNXzpX96rLR+mGTYLVrEgXy9u7kP
dFhCP3WCud5Fa1Bq6gUHQCl9FPoCezsgN8qR9DOzRREuTCR+3tXY3fYSVmGn3/vfzHb6r4bZ5+9z
9rR7hVTdjLbnCXVkCKwf+/nBavdetBiDpSkWWK3DiH4IQbGO3y+T4hbDlEJtyGqO3lPCRBRfJfLO
kNdgSSVcB/I9BYcyW6gEbCBLLvVdQdh9sDJTJ36IrKsYGkk5k0/J+M1rO70Q56Ph85WczV22jM6I
BoN6CtB522tbLKH9udZzM9xp2uXvh95POzga6RYJETLkc0Jf1J/aB5gsbDvVlRO0IfOK+Lh1tnLX
9t5+Etvim/QSY3oGX67s7MPOrqzLSNHyOeOems7JNf6ZwToPSMojlkpkWwPxdQqmcaVHu7Ylf2ku
sX/qx1OAqWTYauGxbQ413FN8wCRrLRJqA1e4HCOAlAhe52ADsTgp18F11BLmNase9CVVzsjchz75
bBn07e6m0tZju6fHHuo4wi80z+GHgx9m5vhIrtPtN/d3uqSfLxmtJttAjnznaz67TXBr6aCchhXs
VpmMFmOp/NAewNhU6tINaC3OWwrzPjqzOTSs33+88dNbMd1xFmH+h4mYDfLXt1TqwCqEOXfc9jAs
YEwmjNqZZmADnSmLzmIID/jRs24RLntj7VOKe9Vh81pOjXMj23cFPSKizCi9hHdgA5DTYxFzk6sU
RyHvWnwxVsiEZ/q1SgdzrkWL8q3IKSY/2NnJAz5EggSCYetmVHZyvpYci1iL7ruZ/qe56OMq2TJq
wKXhRJ/Nn1Ve2WKki3SK/VVFnHHvqM8ys+ed6YG5osy+L8C391sirfIDGdA1IIpx3ldLFHUyMcrf
rftnAhHWvLMvdLbwEhymJEDblJM1zAMkCepdqF+AWvCPQIraeF/Ux5Yysbltwp1i4id1EN6r1waq
qHGGRxHeCK0EAQeSnhRsYAK3eCjpzDtauCGyefNS3YkfuTOc/CvjGQacuGZ0ueNmaXYObSoMC+XJ
WmKhVmfaHX4Xz5zp7ywtljHr7pIDewD7aF+iRy+SJZ15LE2UjTkk5du/9FD/bbdV/2kZnu4F2Qqc
0AhMoE7xdQiqskk5Cz7PSbq2j8aP8NWG2/GSqLta39CZMaUlVNnhotwabyV6Tux/R649eWYjbj/4
4Sx7Bo2dHOqTtsjvkptiY7yXB4acDKfhocHny6LzIzilF+4uBbV2VV1Um+y708T51v3jgRJ8o7Kv
5WomGu/ncyYimqzubS5iCo9tZy3kZvJGDvj+ynKV48qM1jw28UZDr0g5VaTfvcnqT9t5buN0yEPg
NwmPPobcp5NuV9lSYvq+evJfU8q/t740D1ZR49j6yu1Ik5nF3TK2Sb6lYTEnPntm7aqb9MQDbTZJ
jh4B8Q8nm3192/kza3Rwlf5+rlGmB3k+1RngFykgceDiFPX1HtmJKHPT4h7RegFAhfHmhvXfuFqE
wby6rG/tb9bJbz/wbHIrYzLszGlkpSVHiZn5luZIW2ckJJTDbNxjAiDSC6LX//I6z8ZCGqWulUxj
wb0df9DA7A7Nm3WjXIXP7bN9F3+zf/7lc//XXTWnGf7TcycT5q9P80CkQIeZW8/qq+HPUYZB+/n9
pf16kH36sDNhmzfWpl8ZHN2GEYXYRmvm3nAkJp19JZ6A7MEX0Oxh8rKfItYzAOwlzXNrGbACuzeN
wPp5aUNtdA8wkmZGeafDSWe4tZy8jKNbXGd99M1X/uUG5tOo+8iZ+nR//FCSYBAy1RYC9bIz3BIE
n5UO7i0NFOUP0rfT8LuB96tF/fNnnu19066OwaHymS7PgTxOzDRI+qpr9piSu9BuJeGkJ6ABXDqK
8vy7F+1Xyx11FcLYprqv/PEUP10yzkFUHmOintx3+dkbtu6jrSzSFyJR4KjUxyD5Zm/984l+mnv+
9YHa2RhUPeg+dlaoJ3AmcOd6mqL2Mhlu6OzTvpq1vO5BvZp0COyzItlcqtk3t/xXi8jnb3A2MNvS
rhA4c8ntDagrjkUYK9inD9HN79+An/be0/aB9Rv96FTR/NhPfbq1yKu6fnBd+bojdpgGVdxsh2LZ
Ji5iTJSQ9uPvP+7nOsXZ551fV9SkglR5+RqQbmytGyLY21VcOANYNXkeJ06dOGpxFZN9wOH5tr2q
4GcsUIr9/nt8d9lna3Rn6YbbkVt1bSlby5q73Zy2u+I9Buk8sf7+LHN20WevjxFm8KN8Pk0Cmgn5
rneyaolVCroBeABbX7TmMdlbHUbphddv5Mc0nmkeIGq6EWRAkHQLXW05INIgcM2cF6D/Osr481xd
/v62fBQJvyxpZ99U/zr5GpHbWjnNX6QT87jGv4w9ZTG2K4g3GelEGy/b5d4KnGVF47pcpbwQZMMS
X/6j0A864D13QhlkiaMBdyeYrLO2Y3GISgpgziCpaOKZRy8mEkXireA3Iq+BAYkxLZ6bBfnMgxMD
5VCyOZalWSGuk/b191d4JpdnpE9XaCqTJ2Bqi9hnW2dD8sMmULnCNj0+5XY31wMyqDYliCLtUYs2
Nkf7EcgjYvnv1tGfziZnH32+X7ACW/ZlPtrXF4K4drACHtosx/bnFa8CElf3u4/8aeY8+8izHUOa
Bt1fzzO+yOSNPO/bbYs2xXyFqDXKeyRPovpmuv5Qg58PIuzG8hRsg0DvfOeG0zkg+mhQrqnC1cVG
h6k7zIDpN2Jp+BDnpkPrcIcsF+ioGmxDuAj+CkaP3y1VGJ2Ak/pNEsPZ+C/2zqQ3ciRLt3+l0Xs2
OJhxWLbPrnmKUEgbQoqB82gkjeSvf4fKRGWEKxB61W/1gAaqN5WdRTndnDS797vnLFUgYnipsQ69
LWZrpJzyTj8Fl6Z/DMVX43l6iliLgBy4i5jnOR8LezXctc5OhHuTAOIlWSLKjBDqOBOwUU3AAPsX
QU0KQzz6RB+jM5/wd8EB4oOfkrv8qN/fBZf+nu3YuClOnnS4wnrmGg0TMhdh01Wr1tHF8AN8D/NU
4XUgYCZtWAXAd2MGuPZzsuHn0z6OZ+OaAoH/YNyBsc59bsAlGzwRb0mGOGrX+4fkKXrILgt+l6uR
kXp/kw/7eDrv1W70yWyvItjB46fAYFL7R2+AfV0jm9D9Dt5yAjRmT6mIwKF4jF3K8d/D8ghDHVMC
0eU//9be7eRYfACJ/nUHTh6yXaAC1aesd0W0lmnLgRzpwT2+YFhdWcbxzxd7C7H+6X6fPGRjeO9G
6XK/KbIc26/Q8VY+PGQmK1+qiCcZpLmV8R2ALEkk8pCwedozzpicq762zymqCR5er9lHFaDfLYLl
UbO4nEjgntwClHpmQrrTAoi/QV00RPBRPrjL7zcry22Wiz/VsrnQacWlbLLcKtrRuifv0mKdCCBI
rLpv+Wtkk1ted3ozM75Pbic6RI8f3PTl739303+69sn7whmdIBYF1yYiKz57jyauiWUJysfhUTNU
wBzotII0Hj1R7VFEnB9DaiqHjHuNovvqz3/N717qP9+Ik2pbFJiVTkZt3XfFmmnn6raQa1OBe1x/
1Gp6fxI7uecnb5EymCeDJKZ1r6bywLgERd952BBlI8Lp8VY3OLjsDPNy6j94rHx45ZOXSEZSypxC
PmTbbChwNagoNBOfa8UJhWxpvSFUCIjP+/AUuHyVf/qqT14leF+EM0ku7D73n8k1Viv3ZfaBtK2M
z8b32FwvbC+maz4qdv32jf3z17o8Zn7aokpVpL6Xca+lc0d0SgybqNmbV2wgGb5/Ed97YCIO3/T8
wXKyf7+elna7iSmLX++vFw5yr3MGbVr0Q9Ypo6LOmrnaNtxLsEzTs+sPqz5+aKsvJcR7kX5Novvp
01yftc5TY1mrAjRNRgeGXiytQHKvTIC4BB4JO64dW9Fh2f5Plv8/f+7JswaMkTV0XPk+pAggYOTv
PHUMrc+0H/vmozLv7zYW9JgE73miENQhf703XW7kuha1dY9zo2GsUIOjsgS9AqIGF3FtwEzY1fHZ
h6VPZ1nf75bhTxc+WQ0NbBLiyBWfkm07yc8BFOm6yUDqbn0A9oJA2wYJ7fxIIySzdxgU3X6TMVeh
qASvTGeLgFnB7Co3cXacxnObZni3F+nOcS9c73YQ93hI0uE46DPZX87jPlQfPLB/+1r85xO8NXZ+
Ws9+mViGKhqWlVh3VKZb1gfV0CkFS3OYmSdK/w6w/RslyeVx5ZIZWSyFjEKdnGcZ+BGV7tiRxVhk
Zrlq0wtlQYOTgBvyo91vFPjbHirluhVgqoFycQa0nDWMP9A9efkZUk6eX1J0s7uNTACdXzIeP4BD
sVdtfWz0pcepyaseW/MJAZIathgCc3FsSzhqhxyEBjPXNeyIOm/IVlMvx3jjWndxeJGo+z//DMS7
ny0NAIcoikt53CXNevJsnhKAq9BpzPugvgTNshJ+T1ySMrO/Lz63wdHrbtP6ml9rUZxH0MLS3ZzT
lr2VzC+6K2jnZQ2+fBN874K1g5NhGxcbctkoVJZNGJsH+NfblkI7GFb3vNvX+brZLZKwdqe8o/5i
n5sApGizEYLZ+OXtnz/eWxf3lx/Aycc7eQEYEkrFoPh4QLaCnhPiWgE+efHXxllwHDKgzOsSUTWZ
U2vjoY6et5F3LiQFqZ1od5TUIIuy+/TlxrIZSlwH+kdqbFq4PtwmZ49VKEVjYOzres9nR8MNrqe8
ZxQA/KdWh86DhbE24428Kry1lYKf3LT+hsGRYt652UvRbzv7khI7/AbwEXRsF7QTummo4yP59lX3
PDar+pnja2vvcpLzboiGddfKxzq4+PO9er81Wu7VMjxrmj51I3nySGytxCJpE7E1EtvJ3pngJebu
piQw2hEJEvsKx05/EyF3Xfbe45m7zPH+a6795q+v5efRq3dPq5M/4GRT2g627tyG/Z+fHvzmU91d
eQTv7XMdbv58ofdvyZMrne7EaumQiWKzbYbbjqPlxPSNe2ujdqvxcp0F4SFrzz3ccNVGVYcPLv7u
kXZy8ZOdl1k4zRguaxI3C+1omK0BiwFgibHX5YUajhIu0bgNGelt91Z6FbV7ADQBMw+8Fj8qnVnv
ztknf83JA2BuRWmFaWzdg+/sgDLRnei34r76Rm6vIT6gPtqTvTvqnVzw5CdJoke0s83HJ+BYTt8a
2DdMU7jOo1ncldOmUTCCv3DX2bqEozr++ea/P/iQTLBNgk1MxpGYfRf8UnY+lrPI7gtZI5moGRwV
XZFsu2B+Cr0q30DFExwu++eoCeLzbDl+KcnIlPI4DZWYEEFDhVca6+paTNMPOFcT/CuQcFCd2fNN
e7LvX+OI+SrtXfLGephV236w2Xq3u+RDOBwWLd+XDjLdk1/q0qr3wLBm9+2SqjfcZtyOvLb2f75X
74vnHEYtl8op+Q3ac2///Kd3b+eNgFkihvMa330CtzljtoKib1UdLSYQWluiyhcBTzXiaXROAY7S
Qvros75/LL39FcRHpaQA9Q4aMbY+UgMUDvfuSCszUwsYlwkpuMPuUbTAG4hNBcLRW07oRXUwjAuV
2vdeY33qdTJ/sHqXX8NP7xPfJNLCiCiBCFJDgXm6k2uw7sBzDaP7kYtsmiQHKw2Tz+yiH7ptjQ82
P/bJb2W5nBQBBTg6epgKTyOSmV9K/NoVn31wLoA0WjvL6YC2dvanEDNIXgsQS7bTbuuyeGkgsq0Q
+Brnypy/VEB0VjWU0ZVw62Yb5cVXGqBR38sDKjtOm6Nw1gkPFkvq7Bi7Mv9g13uaAVr++KUL4bN2
2Paa8uREME2VR5BFBndwNgFRQvZdt1YpdkGYHcMuv5SGZx3LaERIbsD38aPCwDFPD6luMuYu3erz
tAxTJKZ9tGs/2jv+uRtPxib1MI7Kvt8O0vno+7Xff8FvMSubXItJqX9Bs/x8ftJT2IfYKcz70bWu
YqZ2dMN4tPYTdT6n4YORZMatXcB2cuNxwZfVENoVIqzU11cyrbvzcaRYSLz0YkqKCXeEtWai+DJZ
RpYm04xvQj7nGpwVuwBXDlex2eurxDBRcBXpvP7zL/j0acdX4BLACmDB0GL3+M+vn6Zz+zRAT6zQ
xgfNPo25+5GhEjYXpYfSKiGIlX4BjtfvbMXeKIwI0nhFRgoOFgvN0X48MwxNNYrOMqiy8CpNKMFF
2M8Smtzw+5rbzvYqNkFTseuGGvma0YYbe+R0/eePctoLISpNWHQh2iwZjiXN/OtHMRFZDEFRB3cp
o3bnqLk/2Ww1C9e7kiwk6F+1wj/Q4xGhVuqMUl8VeDbWjuVnZ7mVbXtt4KXMUwBWXYW600o3NrqM
v/7Mf2v65f+O7/L/mwaeXcq/9nLv0C3/PX9vX1+S9KX8mdzCv/LXbIs0/8tnLTLTIsQCALL58v7C
EgnxXx5z8stshyAObzo8JP5mtgiARYQd+c4DFi7hJI4ufw+2OOBcAofk9hIff6MZ/TvEll/fppx+
KDcvj1jE8hQFmY74dWVBqMOR3aP49OYqORhNaDwZvSg+eGefxG3fLsP+miEeKpy273gnu9syGDBG
eNLaZmHpHYGm1lu37Nj52JN+BOrwTdu6Pgwt8221KqcbF/UkCk0re3HHvGNkfYgYfC8T9zDIDFBM
TrQlZKDig8f2rwfCtz/zrYRjcSp0loT+r3cjwc2ASxiJqXQEwHByk8zxzkF03nfj9yjOw0t48UTD
JWGhn5bMb7b/J7vyvy9t85UvnCgp36oZP+03ytTSyeRnNvDtLCeVrLpHIBPmNnH6djf3ICvnqgtf
ChBt0D7M7rHCCvwo8NpcFm67tfJh+mC7+JulATGIaSAGPFlu1snbgG2xb5ngUbdTa/dyxTk52+Ve
UXz98yf/3WUCQEHBsv6WNf/rPW8AGxRCdeO2iov2mHbU4aXU7Qd7l99ehd+LR12DrNLp/BZPSPjH
PnvFBLIgGB4C/74Zvv75oyzL458N0tt36BL55cXDUnbFW7vrp+8wbDLtB1lCvzoJnUsijxOclrK6
s4E+bJw57NZ5IPLtny+63J9fLsoThNQVOW4TI/q7QSPbUah3B5CbOtfPaNqSm9lHNpcGJezGCoqg
BzFxpwoHKdVQyc9/vvq7+7pcnScIMxsWWcrTfPY8G+wBGzwLqMNvJJzNGzcc+rs/X8R521r+8iGp
HxIdZAjOszi7nHYuohomQIUeattASMX7FJNLd6P0LJsddA1TFKVPYQC7UthlC2rSifazXQieMaiU
8l59h4vfPde0irN1Y0Zkn8Tg6OcI3DqCYKnPY3S1Z72fpDtYM7SpQz6RB5uQcpQ/pbelhe2YEGHv
PoXNsOCPM8KRfqHkAsEeEnZjLp6szBaDS+vG7D/18HC3Lb63c9XK/HZ0Gqbb49Z9ypAt7KFCA1sU
efrDa4TxkMqKkeFeD5uJr5mDMQ/lbdq4A1Zrr7zMWyignK6cnVwcAE6Tf58iVX/vZQqmB0F5n/ro
ZDU28a0trfCqGCuVsQ9IPVxheXDmNAxL48Fy5m+zILdR8G+fxVCJPyl+/w1NiIQZ3Tpyk1XEnSqQ
49TWU+8ueIOufBw8fKIV3hH+f0bhXaQFBNDYBfnYe9EAqWCixw8QPNxFCj+uDwxhF8ABenQdjwm7
FO2pMefiyox8RRxNDfNLZE3szVulNFYM4eR4IJN5C3WrApVrD1+Uk/vbHLwE4Vrq2BtUbwffJfIM
Sxbw51Q3R1uRUve6Mj16wsj2bSWN5szhK1y7yfglrsBiuk4r9hKI6aHmIQ6d2LSOrVG5xzRdUvfa
H4696Os9b2nvrp7M55gv5wbG4G6enQDJk4H5Ku0DGiedu4X1MRwqgWzahvMPWvp+6gEm9910bExc
yK2HobKvdnOiyoteWi/YTdhWmuyjAXdAQV9csKiy+otuJEoQM7K8zXJ5wMAJOyslHmU0lXqG5nCA
9MHWuWcFQeoryp5sBa5PjnSPFKmgfJnnJBNe8c8DFBDyJsnUXeqmMzDWpD4GVRTcuC1ajgrH37Fk
Sj+usisLbffW85zhQP3rmSpTlVZfOye/UEb/uYw6XLGAmUOz/CJrZzj6EXcsd4E2WQVYazsKiFLG
wM0lu1Qa8haCnKiV6HHbad4Ooxq3lg3qfK5X5EHJpgr7vuJ8dzBaEE5BDzkqE3O/cyFFhVN3608y
XAl4qZssdq5NH+sUU0mb1mQkJfXIcdZZZoYru03VlQgt5O5WcFR+4kDstmfGcEf7GDdDeIPD4nX0
XbVPQAlf2nE8bMsswnMmKJX3RosWmv1+UkC+GWoyqmk0LBPiDOorDAQwmQ+NGJ+UaVYHPym/lAPO
7QrkLS7RW6N0/E9BVQ03dm4GT0PfzMfUzDE6dMFNWUgizLopN8Ca563dDt9kQ3XeYRbYlvWNG437
Mku+hT3DNcpo2w2NF7UZDOasujn6hAziosISDRGbmxZYz0NCVQa8yUueUQsySv919uuDpSxwOOxW
Ajryid3dd6OmxFrNRGWwRmwMIYqvkZz2ueOdR01tMmxffbGqGatZMn6DJBZBFotn0KjGQWhvvlKj
8dWIicPigiUL4aTOdA0HjbOnBmHDqsIPbrK0ui40dqOrXsMJmQIR270O4mcsfOQe20c/iZtL18u7
HSx4fqDLQxBkmi0jLLnwkfaU12mhE1zIrBBHi4ulYJxuEf8e8TRLPJF2vh6mt59TfjOalb+2U7pz
Q7E04Bn1sZW3V213ppv0NU2ns97rnTMZ9TMg8ellaLBGz4IQY81XjAjhsSWiRolkeuoDwF6QYreN
BldjthKBmVOKV8zBS+E+sI6JGX/CpfRl0qT2//yuYij89IUsGOyz2e467ADIIZ7sdXOVmxkQqHoL
Yn+ednmv63JnjgDLdzL3jO/+LKNcQSCZ3P4YuANiiDorGoYPKrsJd2PXxXdJUrAWwtGxUEAWVfWq
VR+8hDl76J2FGmOrh04/9LpSPyLRUJy2MG2aB5U3U7BuVD89Q+WLX41kNoETQVxnU1VGYbGLellf
BmlHiFxYMOzH0pVfy4ktd1LnmNh1YWBImSHq/PByI3vpRc2kwIxPlgunM35H00xJvU7MkDIzmYzF
K0vOvia+0t4Qba15Yg9xJHdTbCQ3VdVXaMoXXjIROqg1VmGr4ixRg5braY5rtQJdrIqN0YfZVSRG
/86EAJzufWUP9XHU0fgSGxoOh9e784vuc4opvSeT+TY2nbDfmk2LkqWipO/TqtAN7nhPI6yK2Iop
SDyoazAfhtXXEGNHDUIdJdJGtyUPM4Hj4toXKfUUxA/yE91j0KuG3WU3vggd3ihyYEC6MXyyMlFu
BxdGFlPucqno4O0GVbB4nE0kPU2nfZcRM3O4c9zKg/WctwKOuO0RbePcBRekMOOQ3hD0j8vEThms
M9wWHwXlK7yljunpYNs62h3XhZmk6Y4hbKdkqiHNHkfPwLCS9EOAnLGr/IlWTcq0eBgVdrrz+7KY
zgNvDAr6Il148NxIWnh1M89ceb0Y3XWWNsEEWa6nZhbYcFawDcua0rsXRt+kVw4xCfGoAb8yTFWw
kWjrvguV83gvcEts7HrE+ubDVWZzEBfC29tNYWIpMTUi61oMghHuFMLhgf8bnkEK2e457kjstT3V
aPvKnQ0IP55sfbrNhSiVdZb7A3mzdWmObXhkWVTZZlDjhBsospNjOtjD/BmMuqGBTjUh4OoKoWkY
mwEZJi/BdOA2FD+p+jqAotLAYncEiB/6UzH2n9rS5JFceeF4r4eGfm7M2wBQmdQYSzzWwW1jx/CG
oixi8nbET9Oh480yB6i7sraA7G1iIODTMfo6LmXNqWF+ZjVRqK9ZXVl7jwq3+xJT9751rXn8wv8k
OSpUBNnXnsPaC+7b8cWeGvLNZt82ND8T2R8m2xsrtILpcD0hhsUAPxe6WFt9C2etZkbzKWps4FkU
q1ogKtobIl6y+ATWKUBwSpaDCxqt1xji8kzpryqRC4sr7InZKyfWzHxJq7VYr4O8SyKvdVe5UbGB
SgZmFHc8wj13I+sofURbkTMKkbR9wplyHi78SKcvhhqYqAHmzytMWCNE/ahRxmcr9LkRMAfHAZVa
gxKoAg+Dcjuq7DOGubvs2lskgiOzvCFq7RIiTuYxvhZYOgTKBlt1XhV+oDpyLlF42QbmJHe17gTI
1Uj5z9opSdvxW1FIQrxsuK6iTLcobINM7uGTBtlahH3CbAnwYiRhXpozFzSDTkhjBsi4jYx+0Gis
UjqYPcl8Nib+ixQtYtG2st2dZeWm4j1dOt2Ox4T8XEypOeyGqqiz/WSkMw+wHj2pDTHUXZVq8r7l
E7zN0Win5nwE2nylAe2BxsptF0S+HSVbiy8M0Jo0oT+NIiUuMI8RIswsGXkQITsd9aG0IJxv5Nzq
jgq1gDuvbaXW8ZSFt43Xhfm6MwfKq0O5YLjKwSOINEGyMXdGZkCAL/nyvvF8JadY1xwbGTvDtYav
OhH3jhwiYGOeo25mqEnJtWVJq9ln0g2vBjmi+HPyDCSasuFrrMxysfwiWymzLc0/8RDIRDzk+MuS
9VA1frKJ/TEjiuU1+tptpvY10BEt2Clym3xlTt18yykj/RJGMXqHisrztRAhsTgLoPqryxI5FnPK
4aHx08anTYwtcyUCxXyJWh5Wqyn0wYNZdtt+RnyGKrmRYizXI2et9rwxNQQpM4/1K9ggA19nizkE
nDvJlwByEqluYwzuymomVlNDB+N1RNH3Apxuc+sHRvy1FkZ9P0wcXIhFl+olFAY218xH4VyY4APW
YymHjhHCqX0yRuT1a69LySBZKq8/TTZGuO1g5ZgSQIPk8XGqNdIAhNa0uyzVhV/tZhTfqfcje3Ac
Y7jpcJR/D5hMzjnxycDZjBiVEZeDgwLK6chnZAV4fxunjx4Lnvw4lcwGKUTb+sa0Kv1wri4g07vP
cx/VDHx2MKlyiUVz5U5+I1auiEqymTiPMV1PFq8mrwR3xzfNzjHHrtGttKPIWosxyj7lHBr0Bplx
HR09imPXSceJtTVjwt+2rGhylKWpsMFnPcnZwerJFUZsX+YjUrj8xYGVuovg8/ILiJgdM+gdEjf2
kvhTJ7uIrZWb5R2RUsRO/EYcqzjGyhjcDY4vv15ns9/l67mmfAQIKpi3zRTrBzsxcCxVaq7uNM8x
FtZylgGs82CHWt9RmsflmPpFcaO7QLPf4MXKPLZndOyLXI5NaKxzuGtDgP69Ksy037SqVZ8zGtfX
DhITZ916lcVBtYwHKvqBRuw1D3F+a7eZh912HJlcDGRVcYaJQsr56P6m13qwVcVnm7PHbug4y4xe
xxvdwFHFeMow5M2+DFQTP7hFLtjtp/GTUVi4VKLUGM4Lr8/luTZ9YuoUK+7asbTRoNkYAjjyABdd
5z3ioF0xeJA0uzGvCBwHoX/P60K0a1gPilwY+d9gB66aXiLjOWrlgQ7CMG/X6cs4akWbtc+V/8jB
KFGb0AdV+kmFeNCOsEWjM09bIZiAKmWglBfSuI55QRJvo4B2X6dybOmuoNh99P1eMCWAtmvWWz/F
i6tmk+xfOnqt2nWWHX6RneBNXTi5vs17mflbjw1EzwBrR4vAbrqBJc0mbu8MmBdADU/Nk+MNCThv
JBrBZa3VbKx8ZMgSySXzOBxyPRubnoTYF83xmPDYV6BeHf6L/VxQ29mV2Anv2zQijdUkOv7uJTYv
QjgoLJ4qjokbuezn+nVotH20Za4l/x5nEJCBZKK0WXYv6VkcFV2N4ihTuOXKhIbLn/fvJ70Winhs
3x3GMRdEiG8Hb6Xsn4p4dGBGKNlRt1VClg+2iBCREBQCO+pVdb6rGmE91LKwLlIx1Wvk2O0WJCea
Y7sE8YuxUfnHJhjGBSpCuk3aZYYYSQEZ3qbwhb+lCYLtt7/5fxsv/0m75Kev713r5ROmkO/f/uM8
KdH4Fj+3X97+xb+h+XRZMJ5SX6a+Q5FyYQT91YCBjE/khx8czzRraRQuwc2/OzAubRvXsknC0WOh
yLkM7/7dgREB/4hOKfgUl+MdBJV/Ayx22uamL8TD1qOnx25y6QKddmCKsBI+5Yn1Lr0vLuvV1fpw
fnu++RFsDvqDs+lfowT/1FGZsodowK7MXPrqbx/u12L7nLEds3gPrAPbmxpkx7gJ/Z2eKMqtytoI
jP2U5cF5a0RQMrI2tj5bOIZ2WDzFMTdxGl7NOvJ/hFll/RhVWZ0ZIPCPUz55u5F3xgNbyXo7qipv
77HYjHuvbOob0/Ddc3eyxZdSN+2+CgDvkTyu8T1WkqpbMnbJs2ul8AF1bbiPTpeX4cYXpW2uOGw1
wwZUF3OrDc0XZ+8i9b7XGWW56ywoK9pCcwo8ePbGRRXlDPVwDDiKWDtyyP4Xu/cNTgOdPfAzzael
ABUWwXcml1x96BDO4bML8R1tA0oe4x5tWOqtJzIdNv16hQy2HBpYUVFTjPJoeGLw7xDX0kUOE2sc
j4LNv4eDTRUZziUj5/b1UbPRhUPtBylR8CkUPLg3bt5Ehy5wJy4RjMVTXM35tW58KcDG+fA9S5/q
6mz7kJZr36DAVtTTcFlIP0zXeo5y7IRFPnr7whHhlr1XHKNxpdGeVg0taAr0HnyCcHDtnRwEb/sg
x5vWwUbE9FG7k9zXQ+VBYdeh1SFQNcn640QAr5sYU35f6cC9tjnqJRQEqgx8tcFhTcb5aO3sJjAI
CyWifBocmZBaDuq30/ts7ZSanFf6Ny7Mj0BPYJnjlD9YKtVtxUycZJfmJsP5iNrqa28WZf+AxAkO
dRHQj9kGHoaGY1d35qtp9dPeDGNOmXJKmdMpW3CO523a+k+xiLwMLSGbLBzBU3RwkG18mq0WfkBa
VN3toGvE333lJg9B57VQUG2j/Kprqb8Nsdt8qSZtXgovTw6NJOLYG1nBwQEYLuL5YPDZcprufAzy
2njACoZeahyafqPhzG+cIm7OYZUxsprknn1PkYRoZGNT8+ymiuqT0lH2ubLa5qatnJxUaED0kTcu
nEsVpUw2lPMQvkhchl+rxmAzGvhq3vdVRXHT8VoCyOkYuByWU68h3FJY4ZpdYvnCjjo7uKnhfG6s
noNEThXjewufnbx26rnDKiaTRApXey9RLG10yVZY3SatrPdYBmyUtrHnXTdBSZDczExOkLy78Rv2
ZuRF27JA+LjunTB94RVu93uGhYGA61FfujAQkTb2JagfGVPJJRtZXvpKUjPJJwWeippSjeK+wo1t
jNlk4tuujVd3spAoZgUq0PVPz/Tf9EZPekx0zZf2Fgw7gjQEOU55OoWVdaboiI7nJJ5MvH5t9EEs
8bdXIEzmCCJHNJmWf/7TO1+prGlB72OzRsozeweO6f+PV+Ad9PMVmCPTTlFzhaJZJ3wGNp7/kytQ
uidvBKCSMYRfr4BQEz6uIS3qYxtDCpzw7QdXeAsD/PP28OFzckAGX7DEmiQZ2ZNXVVRzqHAQHCCV
rQSgor4272dV+I9JJAwoJm1Tl3yyqFvbpLcuS5GEW7v28ktLRrLZ+I5K3V0z9sXj2FjCW6vInOYv
rTWYxaEZy9bahzIxxwuTSFABOzmr7Q+W0q8JJz4BqwcVDtGmhbxBM/HXm9Sgfm/cxkNuNFsXZveN
du2ZqEwK5B8xtpYv9Jd7xZUo+dEOhv5Ijv7kC0eYh/44N0BPTfVD6LfpOSf82zL+kIn0+wuRcwIE
uswPnlxozksXrS0j2KJ3N+CN146uPnMi+vLnH+H7O8fomAwE/Ve++3c/wtHNqT1ak70yyew6g4k4
rfSfKB8fDJ19cK1f++jLt+Q5QH1JGML0Zf91UkFPvKwTZoJkrvfHY5nucO+txhpRujqPvQ+CASdB
z7eL8aGWkTuHmCdpmF+XROZCj/bHWKzGwlnn7mfT2fCOgHZPOePFG+5aBj+LC4ehvz/fUIv29bs1
wr4PGojLSYsVcroatajbqC5bZrNs2T941pC6IDqYJkI33gORx+RI0GzKvW82UzRnEUjCOwfZ9bZT
YyM2oo2T6sCLPrlOKw4064yUwwLBCamIubI3vtSa6dhB1gy44lIswZf3VDwCm9UiOSc+hFNiPYV4
dJ5D301xLfoFqTBbopnfWG5ORQs8NYKdxHH1tBFR3RrrlO78RVrPMKJ9dnerxtXDa17r0t15ka0/
ubWP/bltLHebS+XfyUV2cRd1nigpKYp5PCuYbHbOo1qbr11dJzd5FtJANpyQuW7tGvMZrnEFkQW4
/R01lO+8HyDSjWa5dGKR4VKOn7p63viYR++1wgWOLKNeinNj1Nw3s26r41jLdjfVhsL/E3U3soyr
Y2HH5YFibc4cD/rFFcmnmIw7VYF2P/Suc+kIrcBjsTkx17HnV+YKl6chNh1hLHM3Vlb9miYGhaK5
R9+zoXGLubMGOb+pQ6rilwUynRfKARX6w8bZxE1j3gaO8m+sFuwDiVD3wp8BY1A+IUoYFX2ablDF
Vdd2UA1YKYbO7O+jMUdvQ31K2Ss3U9V4qQwV6fPIVYMRgYhXFPVT1WX9Hn0owZwCncSEg7rS93Xp
RUx5JH72FMzBWcrz7iCrMdzFfuswsaSCe13yDN9bUQg6LcaKSpOUZed4nw0KeRcG1ehuXYR9dFEn
WanP+DLtnWq8cTP64XDWV5DIV2Yb0YcRdVo+aH419K0zd+R0z+Pjog8y2hu2HXvyoot0vp991/hc
2/NAj7PvFZMwaS9Y1W4b37B58GhXUTXcuanLWHGXVO1l3w3zVqEGxU7gtLgR6jCu7uizm/VuDKeg
pxQj3Osg9pujDgNeHmU56ekhY+04e83/HC2r2EJy1K3yhkmnh04kOe2IaD5vu9LdYIPU00GqirWM
54KJ7ojWBziCPNE71Zlejht4iNM9LXqd26sqITl3rbNIpV8Hk2j6NhzDzjhMMsj1PSnUFGeEEVQw
z0MEC+VcZpuRepm7nnDVPrhZ2SYXnVNSfAqSqZDok9r0uZm7tO42oldBiNbatveCMxk4gbTLnWJl
tZ5xRPjMUFrF/vKxzIJW7BKbYp8TUsumpBwwGFZkOzmJAfy6aXcvdi5iyDO9PhiTbumqBi7bZ1H/
sC0tDqlZ2LskNfxDCh79xW9MvZURFN7VONKT2VgiD1pKb00P960P6ZBPvkH5KcVwUerCROoc9fG3
qg/8OyytDOYYupwfW8eBL+dhQ3gJ4tSu1pIUwQ6tlTxTdj3DqeOpu6O90H1xndh/mabGKlfeyAyR
gTn0hkIbfwd9Jwo9bUN70IXR++Kp2LH2pUqYTo8Mul+lCMd8U9u0GrauMGNNBkX2wz6bc3Uh5umx
Kuv4Bd1weUHWYf6aJm7o73VRIJ7lnM/AiShiU+9HwyaXQbIi+TQlbcRcCc35vSyoOmEKFiLZmrlZ
/NBd42+y2tEBgvmqdfdmUFP/IxE32texl9Arspw6wS0g226+kIKsNmHuaMLbLMegORhJOy9VsXK8
5YSpm8vWSnE0F73UYblpzFw0yaZLarExqWPFq55H9I5pFPotyWiPD/zdiy3Z1y9mOg71U8dpie68
4NFRujp2yRynk3HukJYQh9hgM8YAFfiNsvk/pJ3Xbt3Itq5faBNgMfOW5EyaU9mSbN8QcmKOxVR8
+v2xFw6OLTUsLGxD7dCtdk2SVcVR409iPtBnBRBw3bz54TQkiQVubvRXVddrc0j8ybpzS4AE/Gmk
9pDqbpXsdb/OntYYJBTms437Xd1e+a1IycsYkwSx8KCevdZ01osg0eVaU+syfup6vSCDPKvru0HL
08MIA+/bPArMFEYfXxh0Xmtr7ghU88yn0hsA/ZakPZc9XPcjTVNPnLpYEORTNIqufpCtdN8fOfvl
K24EWdbs3WE1rDt3sGT1eYg7XPeszBize9hw1U6vRh32U9WIr+WYijryMruz7mbqx0sHJfKeE9hq
HUVHfN/RmMmkTSYjuRFW7TzU7UjIy+q0ykCLDZ0Hz4NB42XXqcVJXp2e53rjWqMimKhUi7fPR+CO
4zJ3yngeigbVW+/My9ntp+TYyNZPrhVKyGQ7hvcnZWjNIxi+j5qeBn95TuwRGo2nN/5dmcwGOSsE
n7VXipxskpTIgwAcx/IYenxMKBUxzpqPOViiSDnLYRSQ4aB7a3FG1AcBKqd/8TD5rJbjVDiGc+Td
0B9tGi/VTe83cGH0xH6pEljiQU7TYd7HKH6PIAjVC/bj6+eVDcDdJ1ZW7yV2CHnEbjudutIRrBLH
xuy2MFJxSPR+vBvWbHIvVYurU2hNKhH7Qi74MTbKNx+sYa25s8t8aMnoe03AMkjiUXH2aBZS50gQ
mzuHHOvdOnqkXyuqioNb5Ypkd5B3lKW9DXBkp2DtgbuK5pCuK9ATRAfz1Ouwhi+FT7NcIryJ6wer
seBVFOOkP1aprZE+5/PcA6n3UD5sUyUPGoeUej+3q/WEQJbo9gGue6pPY0f+Nrk5n4sCJtNNpZXI
+mTd3RBeb3mXLIFUETXAb+O5MThF7Q0np0kw1CiaOPD2ipepDspftZvHiMqXq0kvyrBZKa2WYiir
r9pSkutswMmhpyPnotzVJpwK7EQWa2d2Yz1807RO7Kp51R0aVa1+tGwC3y4VRDz7mHmmVkSihwdM
5Zn4WgsUA2J1lwpbQjeLXznJd0EprDl/ngeR8RrrS9+7AYPOCQch07kOt452G5BXn5xw0+Cv6KfV
/rz6On0ILxmawyR0ksFsrS/wPJagSqdkHYv6ShZFjrQItHZnVrJIHgRkRwLKaQZhi7FWxBhpdYI/
uLNSQbXqkydrOT3qth2KLMsJy+l6hNMqiebEPHY6MYeptRb47/npPhlILY+Fk+yBh5MKkhzia/Jn
l+Oi03krPbsnVSVxvEuxYbW/gLBdWCSSPlqXAQKXmlbzri3yDb+X1XQ/VXNHeihmnf5xtN3hJvVr
/UvVLS1Kbqztd9o6qXMlYSsG3gB2GtLNXdR+doAUPs/0T1LygKCikECuxMUYZE/Vm1nTBbCzMa79
wiJHaxn98lvOy5XCQPMTvPsdzCebYnbOyzQ7d3m8VneLchvvdSaGMnn2dVz2DLn6Oa80x/0Sgzzt
U7Ndd2UzzxQTmg7+SExOSCdawgkFGgiqSjpnoxIeTQcvb3a+DwUn7PLUM/ZejKldqtJ1ObUT5eK+
adqlvrJWLcYlEqUKdJpa+8IxakuIz1qlPbp16rn0nIibDbj36nXI40L9MNw67r6JvhHZfnQrjVCw
MuurRyLj2UKGDp9viAgptRZtXEKZPVGh3m7xNDMbYtLklqK4GNL8NKqKc0IFlfZK0SQ8aSJrgOGs
WPMuvDEmqNU+DHXX6rpfNVxJEDoPu8McBX1B7t2IM6WqyTjdAipJsVx77VSoDl+fJk2OuZ/HtwSr
l59QXg6U8pLOEOjexALQFxO+Dol6dKpF4SvUwGzIK7TqJOa4Uazu/WzkHenlq/RuvC4nFlQ37ZtR
h9PWWNX4q4SP9sSSI66wLbCA9DHF0jyp/RIJKytka1anWfdj5Pxx2unnlfhFqkZVJ98dq0Xzvq6t
9jSahbkEeePFRtjkAlsralR9DwivlkiJ3J6eQesFpzA/94Adh3LX25rMYQ9Dfu2HorjIEuwJKiYB
9eHQNcYh7hcMSrN1Vcmp1FLIoSim9EM1192Ede805yfNmV186vMuqS9e6TRmYDNpP2e9W5NnVi7t
THbn2NSXgpihc5MapjqxLWLe3o1QDUpp6tAW8ll9521ALHyxVmYWLKluXCXddu7KcNsVsh7SvVNO
7jFPhjls9NaRxzZP0vnBg/lLc8wx8juVl923zpXT9RYBfCDj1o/ixicw1+iKuLmMCJQ+69MwQeOo
lxltdz062CvEybC4u3kt8+7S0EV3r4a4zUmgrT3akwPP0wU0bwnp41C8GWJU08Mylea9hmT4qycF
tKN0cdZzgv7hPNml9bpUBkksiQXOf73Os16wjIc+fXBi8Hpek1aGLJNA27M2JWredRa5rwWk4aO0
pn7eziYF6G7nkFjVTv33ts7GW03ra3mi61h8I++2G6Cuofio/Xa/KhEX13aXrl8I3sAIzBh61IRm
huoK8lD+koOs4s7MaxdqIz16cM4JPQfUawKTglga0DUdiKBO43S8AqTbXsx8niEk+9Txg7SpGfyx
xKe24I++P+EfOQ17teTlQyuWZKfrnbsbSTbY2GG6d/Dh2n3N6a59IrBiYnGBGKOQLIkW7qX+3AuO
rPWqF6QkltquhMypBzQN4i9G37o06ER39oysv0nXhmGhEHTtzkrn6cV32uxX2ZQzNfniLwffStWN
MynO5YPTLwfEjcRq1U423Cqovhv1RMinxrLVVUqQe7QKz1j3LDnk/kQro06dCWCWBomo9NahMyV6
fU9J2nwZJ2FJSi/JSXaVFECWSQAy20TSKiy+bE6agELGCeDWPjgQjS/QRsoLM1pEc4MdBx+9uzeN
RnyarfIxrikTbLobQW5mus/cKIWMFr1bf7HRiKvcn31rHzvpfFLU7zW2B3X9IvuxTRH559YNdOSi
jap+oxFMjfnd091iN/ddc5pXV8x4PshZkHjGWSQmQ/WL11UY0S0tPSptkbAATKnxyihN5AM71yLx
gcKukVHHfvCsaYW/NzhJfnbSwWpOhtQQFhSdU19l6Dwjv4x7P5gSp7jXwIm/aH1SPTidSEJbS5Yz
Ab7lZe7jhkknXHHTeE51nJRZPGxZM7AhiWutMeS9HWTmH53ChxzhcXgPkGGPVeQMzvx1HImXGFyD
ZNN84XlFTAJ73KcpnMFdq2v+AXmG0IJ54QNg0VzHT52zeIdVQJ0kAkmA/inq787Iz2km1yN2n/mp
X/wxJnDNHDCxnuQV6YcLPCOYKBDlQFhme4lxZ4TWijmwrUF2pQ//OJazg6e/3MhAzoSqvMtUgVVq
TMeisbqwi0fp4Gkp5r1AwsiLWDXYBvKvpyKqUqwHrV5XbjgrH/pXI5FiEG8tlnvN8FKOyV1/scZp
IHwR+DBOVXawZ/Y1W5DzGtC+5X+SflURKZwbxaFg/0DPbpfJnvAcP5q5EV7oOsZ0qYWPLds09PbP
RBbNjjd9/XW0ZThkXv4QS4F9cLuOdrQVz0+eKtzHamyI8BONOxbfV89vXxS8JtQSq6eXd9wOls/S
TsolB7GBLjJ6hIIPa6XditVB4j1vvUHqgMXTD5bRuOqY5YOuLnUi7NcmswSbMX3RiHBx/DqyTCNp
k/rV2CFyIaDNF52bh2kfF/sunXgdDd30fYqdcYcE684SOeYfsuUkhb/aTCroxNJxNR2rFtbUnaxt
76ej6EyhxpjNcDDS9bNfx9bnWKr5gSYYZ0k/t+uzx+oStCvl6BFsWXCETkc02dEKYLNDgp49xv6a
73szc3e+qDevH3DpPFhKJsGuB08yA89NoZ9qmXAvNprtMvTMPrl3CJW1ghYknuqXmRdwEFumxxiL
svZZuwDk5QQ8CtIOZQPIvy+wChvlRS/bbOdX2o9BjQSX9JzHf8ajo4mdFlcirAVRT3bcr2SWug3I
JG5s6XGue/nqWpV10N3GilBxZOqoBnKhg1maipWtT/29obXidil5cH6hE7znVwRKVBlyIIQY8Y3V
kH0YdB2ZMzj2ydW+bjP5CWb6q+v10zWqLPVgwWi6rMpa2WWh2ePsfUjvC6bfUaEKh6NmUY8fYOKM
n9cM8vKVDpeQ3bbpmmt68orysOHQtBhJekKeZ+FFYnfOM2fD+Wr26nlnFPMyHZOxHH60FJVkyfhe
FU0tUyMQsz5iM7PW0RoLa6B9UkzPA3Xwt7KBkcXLnaPjrhhMknNTr/Ept3XOZNe119T+se/Jd8cz
fhknDKrq7jrFGzXfU7LBxspXVT/5lUhFlAGT3C5Qt0gvgeblHTqLtBX0aN3k3phm2ey9aXBl2EjO
FpAO7PmbgbIlO5TSHU9GWkr/EFPrvxZj7hzSdipeNdPy2sgltOYqXvNF33N4UGRNdzi19/K+SOkc
pKblB3a22PHJ70dcbHyZlfiNUyf7uEYa5nVbDHAHk7j1o7xN+s9tNlkhEiRA8JLs+JeeI48fGqOH
eVHDI3t2aMLiYbPm0nww4S1G8ZQTzVvx+ff6TKJY1OceZRNRHxKdE4IqiZGPRWMQKnd/TYyK94OG
5s/GqO7jtIDCJxfPuFV21gjS4ue4xHAnLh9NyGOHrDeyX7A2VUudEFN4ehrJG/XGOUI8r/zqovIi
J9VESxO86aVdg1M4jXpNWq9C89GMy7MVw7cgUqDAOp/4R1pKIxzpk7G2+ngYV22cQm+WfbWzKmck
asYiOHZXJlWf73MNYuquFxX4JMGcU/xpKRFfRG6WrNMegDkmE8bQ42t0Qbj0yawt5KGoS/OiZbDY
A79KlH+EH74uN6lwtnjL3kY+Jz2VfUcYVE1hoVUZpKm6s6PYIkr9iKQt1w7wVJxXKA5iDgjfTp3I
T8rx0Db1WtwnovM+teg2pnBkZl+QgPA53DbRsV+dCw1nIJsmC+KUtHXyO8N38ZemZz/S+ueW4dQo
u5k8SzkbYWd23etEm279MXDQKu8m6t5TzR64HGsIA0MgW8O4FwmERxJlavFJ26rdY2KZQh79Br3M
MNT1ztK06raPHfk4isKmb97p4ueamel+qcWiwTqsK3rwiwmRTXfS/FJy3/eL2Tt0oAUBNPaYXVvQ
D1cCgZP+XibGSCCbTca01/vr7RDr2R1l3XxTm3JKQ1fAXldSd/kuZ4l/1GrU+1DLbRjrYLWJxKoA
5t9Bb6rZOpt2rUWpI+NnpEt6VMV1712gzWDU4g104R9Gg4UdZkzi52qtKRnh6mmUBiLB8gomstoV
3VimmBRqeHSPCf3TYNSS/DlDeMZZg25+HZRlHK0OmXbJgLQHUjzuJ3XpgQA1yyuDFfEO0k/3qK1a
/1RWrQ2yxhvrp1Xl+V2JS19Us1cMh8nxkPk5DtkAkAXT6ky+avs4kF49I8ooTOMCdd7/VQ6cXAM9
HsWKhgrR4MHUV5XtfZdoQnIhWgz2ksEvyZwu4L40uFCc6qqAHd7XU3MokqL7gljLvo5HrT3p/jA/
6iauE12+yRzin37baveVJvt97v/I0JD4di8igE46BwsFKJbDNdYiwDFC/ynF7EPqX3JcQuua0Olz
kVbpSx6nePpkY8nRTO+Zz2DK/hNdwVtoqZ9iYZPTajppjC4E9SVPsYFBMiwkEIg2P1epGtCjOS40
FanGs6pphFz02PKTveWrrr9qh3loT2Ne10AGPOoba+hqpG7jBD8SVxFEq72xasmZlEwQwqpeh4uF
x3K954njuQmaXpS3eg0vhYS/jgykJE/jTRmW0KCHoc3e3vTtUQczfOi2l24yeMw8x2+LPvRY3V8B
+ja/m9ros4CZaiH9QyjACX81PmG9WN9O6PZOfUHfkVvF6W2/0BstDrlb8l6oO4/j2YxcML8SYnI/
i8LIztpcSXXbN8MoAhuVrIElmbhK/BxftWpuOkj94BHfCtHV2b7v13J+aVswiwBHlTQ79K3Jy7Yn
S203afEMVEfX5r6dp/Wc+vlS3JMe3HFlHkzmO4Fu/z5DQldflblqtAh5kPa0yla/1ZNk7cjNoG1k
Y3uk72p9xUR9NRyDQsd3luuqXd0XU99a4Yk2OAb5uqVzYS7Fe+oofe8rMr2vlkFY36g4uUO2Ldr+
CNb11Ei0HjwAE0c0WUl3PRiV5w0RueS58amjFIOpTVpXQ2NxRZ3rjxpCIJa2A0rgeCpwPI3tunQm
7bmJl+6Yu7xSgyor1beNWn+duTIvvhZcdmBUmaE9AoqWgCtTgeyv0lzzcR48bWs6xsgthaQhYOf9
jLPviOMWGoukOK5It/pDQsQBcuRsgsg6L8vToEzchlViXhTt6ntQ9PxrPXT9kYBn1PouXNzimPY1
LLDFNpCzMleDKlZuv7NKmT/WQuEyOiNLJ8dlnf3HSqccuC4H4ncehiZ2MYPzypWz8eQJtYfCAMW2
7CVq0blOSp1qxHV+aZBeytMwtwNgDbltGXqfUp7SkRriWwuIo540pxbpg4wryLaOT9J3qJRFS9/2
+vlpmpAsY6iV1U8SKxVqZOnRRQdd17Sgzmib79cJJcH9EA8t0Bd62i9mguNfq6/pkZxXAlesvFyf
M2mSFSOX4jG1W/pKVjzH2iYTGum2jYbeBXmXQcKmHdPql2FORHZTYCSuP6SpYobnzC33jEoOxUSl
BI7WoMycSVPufqA8Y3yFwTnciGLuIHRJ37nPDPbhcO6G6s5DcvdocuxHIaBNbXYVD057n6A6GC+z
YdT7smiSLw6FEPbBS0yvMdczkwOOVNgjea0bjonMpjBBKDmTa4Od1VlDMTyGwkoWGTXLmN2ZSWmu
p9KOu+alW/P5psShm9N4UpQvtQ4DIdCFHD4NttN/Uo5LDjoOSxrN/qy58tauT6PV1wzSqsyxsAO1
coYIq64waCa1Y3WhoVfe89lxHERAN1jfCzX256m2+zvhUJgYVrc+t2gIrhu8DiITyB2VSTldObRN
kInYIAdOYPeaSg7KIR88UCjFyT3oSpyRHnLsI46aq/fGfV6Pxg9Lb/0UbYQ57QtY9caXjBqQ3qeC
FxEAPbpHyXo59XY+XsDc3K+iHb2ziec/bfVe7yK/7uLiMPfIIzgIZia247l+j1BzOhjZpo6pMmU9
xbJkh51GNiR36Mb0OHImBrWsiHk3SF4dcRP3h24Hd9bf2YATv3hlCYirLX6IsZ2Xr3Ls+2uohekd
OSCwCplWNba59P8IhdJgQuK+NrTjQ2d0xp3MxmyfVdNyo/u68Vn0g7g4C1HwXctf1YHex2GdSbsi
dh4IscRaZa9ko5glVl2hLdOdaWdOWu5dAf0sL3SK6j2Vs45SS+HihDIxuUbD4D7reAAAMxjjTTuP
/jFLMLeISjBozivkhS5HgLGamhTg/wdrKd5N5E3d5Rt7X8dXYQdr39wnldBvzWyEQtmWg0e0WGK+
jDrFvc7U3MFp9JZgiFOj+hUn1H4XnOjj5irxDJlGccl+fKRIhwGbzrl+Kue4esyFnL+adYY4iMao
pKpP/N68S4ltl0d4fPVVPljOEVWkMwZ2uTTMaF2rHhT8BuDMvMvR88TrF0OS+BroIG2kyE9sI92q
D/p1CgLIvbCqNj7N5gjjFiGx+dNkGR5i3Ypx+B3ynohUrSgfksSj6wCRhSxJephUUnTdsIgzpnqP
1bjJsWgojTDJkJJXa9zYO2ca3W4nc5wRoqmqiFDMzbU+xX6ipVE1uniTUFG0aH3ACI91mazlJ5Wt
SzBp1XwxqOt84j3Y5YhwG+wzvL9RHMq1qu9sVPXXKsaEl86rkAnHGz2mbtke3D6WFNW39Dm95Ou0
dgYLpd9CFXRQhCippuR6zCRkaVPhJ/LsoCo6+Iki/THuNHs5jcZq0XUmTPcXSxyJ5aqt+IayTWqh
lI6Bbss9bsY8O0e1B/aL4i5e3CK7KpKheEjHGlieR3HGD2l9Am1P5E2m475I/9BMjuCfyadWy1hX
84jto3BoUkPUS2CUUKfne7dGyo9H+Mi6WLlhY6hRPUfLqmFsrZa0/95PBYJKpxmmr3Zus2nFXVrd
yWbwF5S3RY4paV43O2Rhev0wMuqDperqHLON3XCEcW7HYenvRaa2SDe9BrGYKolhm8Z5xRvIzVvH
FhvVrSzcI4G23F1q2NVx9NiHQ8/V9QeAMxq/HX9XEyS2FeMa7BvT1eA44+3cTfAby643E5S6XlUE
C50FpCWxgy+qsMbmzswt43qpkeaf4dYRbWA6GS0ur9ebO22oC8CdiaUC0p9x1uj626S3bNbGXB9y
6puziNP1FTuE+bEfIFIijbTnS++Pq9y1VRL7oe1SYO1bH5JnQAzzdKJzbTw7VN4vUM4VHXrbBHaw
OvE6NvFa8u4o4+ZuaRecVewC8ae9KOtqLrLefykXvb/U9kpuUcpjMfe9VXVV2A9ai4HdiBtFqZfF
bT5xg/aUCcKjt1RLB8zUc+p7UIhUPcIkKPvPlD29hGrWpUe7T4tfUtc97VD55pTecZT3psNIPROZ
siQnFdGk72Jb3eDZv8G4dtA5Hj56EzScB7aBAuaS3vD+UG116FfcAhGo4ihKY2vHHde/QO1r2QVt
3n8GpggxBT9v7plD7GrTjgAzLdmWqymPwYckmK7fANcg1NYIVBkoAAoafZc8w74BtUCXhxXEuCez
TaxnCyl3VLhG+sPDMKM/9tbSSgCIxss5LQo6U3ziJT0rTy4v/lpkeMn5Tq/v2HF9iFi8DJMX3+u9
H4lajeJUzw1tJNiJfY3DU7GlC7WNuFZ+T2kjvFl9Hmor/4ajnfnaeZPUIIPV3tcUZhPub11bkVLv
JN6PFPgC1dkC/kILdcZMSoNTzdaFxvUk07y6zQeFFAIHXNqIvqva9Yh6wr+nhQkNBGFg9jhVvd7e
FDEyMpZhblOwWHM73VZWul6lgsxanffqT7PpUhVOhcG+0/jGNs9zb/lstMJ6VJ0mEBT2WRYft/LM
BS2ktbSnn+2QzmrUIr/ARUMTFlee0KPM8IfPxL/G53xJi/7UyCl2o5GNWgX5BJiM0MLYdupkontQ
Dfj6R63VYUCBGtwm3nSN6X3jDCmfzXGxvqU1BX5olinWzXiHNMNVFg/YwYCdL/dDoRGu8T/DstZj
3U9s4VlhNhHawOmXN0pzCFI60A/EEnkHgbfgRS3J/GrkQ0cPVte//J0d+p7Vu/n8wfsQ+L/BIX5D
VG5mMcl0VGZgyAeVGdcVC5ckx9PfR/kXoi1YJLai+J3Z+NO9IXTrbR5rashB44001LUHPCOIhLgB
y22tu78P9S9cV3/zcIJjj5cpPlV/0mzhZ7UlDgtWgOVcqOvxp6KJ7/8+xL/cM9/FJNF3zc3V23vD
hLbNVlvGYsvya3Hp/lSvO5r4fx/iPQva07GIxilat9F//SPm+k0oUKQNXJgUjS4E66jTzCArDjo0
2TU1P6AHe++4wZ5uWziVwVLH/nUTrf0uGKg71/TjrIFLggVQTltvRs+tvKOzfK+8qwxH5L9f2Rsv
5I0HzS0zcJEhGd1AMffmATXtWvTwbK1Alms40TzUxVXdHzL/Os+uk2Q3Afc6H5Cv3z+xjfYMh83Y
TMTITvjzIg18vRYfbhyi8gejGY8TzlHmuPv7lf1DF/+Tio91JuQcHhcuc2Byf46Cg0YDkYQauo1I
v9g5hylaInI3AhFkO5ysojjyQ/qOYRdN4bBbwjkSITc9oFUSYhcSxDsyn6LxAy3C+xXBx8LYV8D+
dh3r7XRtvXLMeoePJfzbZXwevA88zU3j3RRiAO6sYQiUjUge/rxurUzoUnvIdrrddt1ThI1TaIT0
goI1+P/XjX4tBCEN4cdE/7lquJZhEsUhvdSw/WAF/WMb+MfT2Mj2aHpcRze9/+gqf5/YYm5LYhvF
EnjqhK0DBjcgnrkMnUe5FzfxUavOTjDyBJ7S4PHHRzf9jcct0/zN8Nu6+20FTzruK3HO8BoeKjAW
7j03rE9fb5sQLy06qiQ/neJ9e/wOlSUgoyK4UcGvOcjD/IPH/8YnaPskxA4gpDEFBHaHnf7PTyJp
u7tL7xA/K8ewEzpeDC+57YS9SrPAwJF2kw+b06shnyX9FFrSpyx3/6t4u38+BJonJiDGch75qW9V
Q02FGsBf6Xma9m2TttGoDw8qd2Q4a+LO6PIIBOojN9B3uyiKGAKIUCXqxLaCBvx55U7pQ9lNBdhK
7t/03Us7U0RKa76XWnNR2G+Os3MDjktr2+6hx1rD3eKZoTSLS92tR5kk122yPPx9m/i358GnMjFH
17kZyE7+/FS9VICdqL+CePhGHPdZp3S3c4sQx+bac8j7xAdIq8cnZOi3GiHRdWV+Myzxgfbl3b6/
3Rtfp8+DpSKxaG8eiGsA8iYLVOuugqlra5Hvl/gwJxENsmNB5w7S2Pe/X/m7KuDNkG+WhNEreB81
Q/ZMfJtGmZ4GMxjt2M/HJv1gy3+3670Z7M2zX+wEYvzMYBOkKuo88G+XU+jfr+jde4VBWFmubVi8
zHiYfz5KeLQqH2sTb3Jl78CaDi1xEh1HiL8P834eo/52EYCzf/sekuo/h0nwqxi0wSRz0fbuVK3/
IumZlloln9bVbZ7/Pti7G0e+sWf6tFJcF36gvu32v21cht1P0s4LH2OYL6Z1Jp/7v//7qZyY/tw2
doQ307/1oZYmDZw1tTbfBloaePh/cAnv7heX8PsQ2yX+dgkaLhrwWRhCh1LFUTTIZzd0R5I8PwrS
fD8BfIvsbI/qybGIdnkzAVpiJrTBxohPy3QCAzEzMqdnlvwHRe37xcowmDFj8W7ikPs2QKYZEgOn
eR+PVfE85PsKPkoNCwcFwPjZbe0P3hjv1ynFukCotsniUMi9uahZm9LB7/C5rxk1sLLxNMVYSC7V
fYHxylR/5KD+7nG5jIeRgsE+za9vt6Is82inYxWC2eC3CUf4chkeahwUrTr5IET83Ui8iFhAXBR+
Gw52128mxoYE17njBvjA3POdzTGZSDzvctOL0kH/YKZvW8wfFQgVkYEHNUU83g7IQP8cTe+XfoTt
yn43htJ6FPavGa1VrYOwu7tqwgJy3v19bb2bjtuIFobdAm81y367H41dha+8zohNbm3OW7vR/hnj
+vRfj8IRDpMHk30PPeib66KVqwy/diByLDdL+8XGG6X4KA73X54UY3g8K4uTgv42QgSwuPWQ43Pw
0S54rQZWf+WWL2p8/vuliG03e/OMuBBQWMp1w3PsNyfTaTCVJ0pCPmHTiQt6/yHq3G45lYuZn9Vo
/4pNbAG7hH5uO9XHQiFp7EFICf+Mlw9m57t1h2W5cMAjtl2XYv3NtjXLrsQTRthBblgz5Bw4LR6m
tZ9M/JNONJho9llj/UH1zvp6fwtQMG5SbtjpzNM3G3IHG3IyOyShURSdo+g6Ol/zu/32td8H+9Mp
CPjler/f87vgFByG4HQ4BA8Hfvp/PxzkJ9+Ch+DAfz7x6wPfx/futv/OT+H2FfIj2n4KwyAK7++j
I1/nI2NF20/8E/K1fcv2rdsfoh/n5/vn848zofL86Xzm68d5+1/4nOcPVuv7GYc7PmYrtosnyZb5
8udqxVcJxdUgYPgMflD03w193cfFJXY+/X3KvX/KpmU6rB3Ux9CW3wq2E2V3az/AGsaXNZhw3xwy
+1xB7mqzsPV//X2wf7soFqmlO5ZrMe6bi6pMTKSFT+exKNs7hOIn9NWQjOfLZGjHvw/1fhrhQ4p3
AhkkDqE55nbdv710i8TMpzWp3aAqi6iJnyXOZzQIQ+QPuDt/h4Hw9/He73WmTZ2DT4MDZs3C+XO8
VBRma+YpJv2T1Z/1uMKAN1+bq0Wrpg+21fcbOUP5PtE41Cs2VfOfQ2XYqlu2LJAlTl5xEoANuB2q
KlqU0+CATrjwVeKq6QwN59mFhfPBfvvPrftzk4LLt5UZbOrm9gb7c/zJTrGwLAlJsoMm+PqfU7V5
C2kqUDs+ymHao0ONqvDnvEdfYO7iR1Rth/k8B2Pw3EZ68OuHF5KnF6kr7YNVs+1Jbz+ayUGblse2
ZoztKf321FcYmrkrGy8YTQlOgSuA+VGN9X4Iwm28fywhXMN6t2AWvHshhI0uZ1QfRBpZ8EdxDO97
UhzHfh/izVxqhTe6op+Yu5moj82E97utmvHUQ7ANOwXPxRT1j0KbunCuy1tz1LsPaq5/WajbxsNp
FWsmzsdvPkFVxnFqTXwCASQXYm5yaZyGKk99Lt3ug2f2b2PB2MIGin4sR/E3xwkUGQrYhKNROaSR
0K50/7oilLCW/8dx3pwk8CFHE06SKe9WSM7iOoZBlOFM05UfNBf+bYaQ6kAIDwfarc/85yTs4rJI
RgHrpWvEfdcm33P3o3n+L7sNwmbKHUELZZvqfw4xpwWc4vJ/STuvHbmZJAu/ymLvCdCbBfaGLNdO
bdUyN0SrJdF7z6ffjz27oyoWUYT+xWCAGQjoqExGRkZGnDiHUkIJ8NeulNbR5L6yfa1YOezStPun
J4oPc2Rp5gk9FAKmn7FrjcqEIyoLOJ7/qxZUEOOJI5TUhJu3Cpy/vqaENaOkIzc2J9Ma9x+NAP7H
bJFhA98BEEbCivQSePdALVTxUFQPnbwXATKowW3WXouI2zITXD755S3AqsbaaWgYZm+Xo/tH3fl8
G/78ltk2qGEdQH3FNvBbhmzv1Z8y8bsLJ4yi3TLwrWv7oH+O3Rs3bAGkbPVoNwwrqdGCW5EZ6jKI
XsqbyjwjkFpdgdaS7chLUaK7lnNfg1e7vNCFw6hLKhcmJHCU6OaFsQZAPtwT9MuYNfwtZ9qOWYlf
DClvC93/e1MTlRwcxZTfYWibncfC6wo1jxTdpiH/pQ2Gx7zSbsDWvrtRvha0z88LLwQo52j2cCug
QXZ6XoROLgo4lPBiRdgXhfmuRDKsDta3v909zPAglkV6PpL0kd4fXT9DCyhz0DBj1O2t3yegfZj+
yIYttYeVauLSLTy99GlfAAniyTq5y5EtSxWqIm99inOUE8zHnA7rlScrQvclrvMCud6QfvWWTqT5
RVWQJgBcASU1lYGoGxw6HgGaEJ3+GkOCYdy5Zd79gunOGm8Z82L2CCk2+MkhCOexU480b3cgF+Lf
CGvDAKKPgfYqM5T+IJbobOAyfc17pGtfcr9kZLBX9JT6bp7Ge1UJe0CAflB+NvTRe6mCOvxG47i+
CtO++eUaYX3FfFgf/nWwn9oefxKB2Xmtx7brGCQ0mf8V4k0S9Z4TZmJ3GKGP2FaZ2L9c/vILAYIu
tyyRmFGnMuiSnX6OLAW43Zgp2vKg8nUlv0bIwabkB+sJiCZoosBVvUCy8QT1OkT/zCZl6U3GaL7B
1Iskh4+Xf895Wq/TcIRIwGBQy0KX5/TnWOUYxoEhQLGaqk+q6jGlXMJHUB0gUf9qjtJK9nsem1g3
Qz40tXi34ZKn5rwInQO5EQVACYF7G1bG726s1/TGzw4xfZ3poWJaCryR+nxNRV+nTajAiceTaCM1
1yNKWgbM8Jd37iwCzqzMwtIARdbYhlhpB2aN6Ec0cJMg2wJx00oAPLvgplc17GvgT1BIg+lt9pFA
UcIQCHTD4T19q9wom8KxPllOvg2uqnfxXbZRFDyAODCfxpUK3vx7zS3PFumCvugKuWYrgxxFlOBW
V+PD5X2cf625idlbr1Jk5jfdiZNRb/aZ0t2nNA9iY00Hau7oczPTSo/CYNFGpSqB/nEGhhBE+FXS
1kbtXG2fuzBecY21Jc28fEDxYWhB7TtyrTLM+jnRI0DKK/t2FknmK5qFrrDq1EqEh8OJXq1b9bHf
gBS5Uu66b/UN7EXX7RPgtRV3mL8o5yZnj2VXlALDgg7QgQBQhIe/rO6G7g7JVYajNqm0t5TdZedY
Ngg4zKIsKJ21e6QGsaKJBcIZv3afCie6jR7Ga7RJv1w2c1ZP+1jYlIVrdJcsfZ5C5uEQdaqKHSO4
DZJrt7+PTWBu0hdoUBtxBxWMKjkKBI7Mfq6c7kVnIVIxjkbHV5zX4tN+jMI8xLRfXafMxwK3hHpr
v7LARfc/sjJzlilQaf5kpdo22/EZuvRdcJ1/SfOtR0v1Bo2m5/CzgOzH01rIX1vfzGdaHoOCLnIY
LJNRh32J3Idcr/jlYpg6Wt3sUmX4YYRGGxt94sH+I0BOsXKk1yxMjnoUPuDtBZUtYIHPyJBZ5rRr
7YsPcMzx0+FfPmgoEi0zAA8f5/3IRIKoGtJggNhEh+G9p3ijURYZD/rrLnMsp73TvwY7/xqmkl11
+xnG8sPKW/6j9HTpB8x8pNcCM0OViV3c3IH5eA9uyqtf0S3j958UmxHT1L7Otpf9cvF809f4vzXP
nCMDdaUzrRM5qRm+wG/BkDt0eLejn6HurjAsUcfDE0IYb2IbXV02vbrcmdMoMoA/vcC2fucjLOVt
rPtwp++Dx/SLdodQr7BnZFLaBhSgVixPt+Z8o8n+6YzJMqqE1syZJvGd0Jy+dKB5jwmt+8J6oYy+
DcL8tq0AXPTiY9n/GOvX3AyZqFsTYZo+5Jl9Sue0y1RwFuLsymU2s5NLiZUnoRSFO9EYINtBeOun
FefRrcnMxefLK16KAXxkKscSOCbqkaenpw86qfZbFgyATkJKQ0/vRzgLLxtZCnHHRmbui+0etjCM
+Mp7YOxiuB/JiZrypVprvyzu39FyZl4L5/bgtQwDOnlfIzuXEq9h30wqR6m/XV7T2sbNfJR0SI/L
BEu19eZ5BwOQs7G9bOKscjPFHRrbtE5RqQAYMPNGELBaBXsC0o/GZrxFFXKT3Aq/tOvupbnx95eN
TX/rzPNozcL4qk+EwjNbMs/rKuhGzrv7ZgQ7pHCcAAaIAi1t600RdoX347LB5Q38t8E5hBMQWR6O
FQblDKatXrR7vd4lwf9qO7/3/+X9yh7+tYL/SJvkIQvSuvrv/1xMIKae8/8ubF44iPpAZpZrsnNd
ts5LhYL0zxJI934aFITMa7Om2Lrsg38MTjHm6LbIM00q5XTywWinM3arblJGpdWVULV07R0vaxYp
tFQG4lxgRSm/JuG+zVeqE2t/f/r3o1UYgU4RIREjx+0RckJfLVxLrxY9bkrraNKjW3zWKYUdDmyv
ROJjgPsfkPh4LRkRs1B5Ea6C4YsIlOOyyy3GIWiqeOKbmmTJs9caPGKGq2ZYtKTbwG0dGHpTD6YE
BtyqYHfZ1uL+HdmaeYFsxoKmQTIIlUXHrM9jorxeNiCtWZh5QGoOqVr2WCj0DaOpefmceU8lHIvF
HpA3lBEl86reDjicLelo6awlJdMKziIGWCUwPcC9zjJzt0OrgKn2yBF8iWGkxGiHzyrtG8uGXQDW
2NpNnVbpi6fY0JN73UNA1tFExYdUe1RLG9DO2slbDCkG7TQa/FPbcPr3Y5+VKUhCQcAvap9DeVt1
17W1EpPXTEyH/8iEkjAnGsQqqWBofAJSb7tp+CktkxVPXTwbRyuZ3WNcLq0ZjJip2ri+0Qyo9VyB
ecse9jzAVNemFftMdno3aCiuFZAX0y9KYP/extnV1pU5dNkG2/gUw0xxL2/db/BDpAfxRnlMNlQk
nwieh7UX7OLhPLI6u4C6ugm0Np+WzNCqKO/K6DmD2ch3xrXW2OLB+WNJnnVfw7BikqzEkl8zNENT
pJZXDv+Kl8wDjTGRbpQo7kIewJsq38kIL6rJXzapPrKDo2XMIozVS7nuW3ymVnpFC0Xuny8HmMUP
AgqR5BDZcW2eGqYh9V2tQLApQIBR1JwE5SuEE9yHsD9ctnSGYJ2WwvOMdzYRU6TzdnqqohiCWWbP
uDIZGneVm7b9HUPKFH5idM6ps22HYHLybXDvcu0BQbYV60sLpVc1QcWo5NHOOLUO258/BlkROd2j
tVP32dN4yCJbvaq3t4hWakCpb5GnqhxhpR20bFcFUg4Wj+R7+vejWOJCSIF4cs4HDKu30hd2ev/d
z8HUay9wkK4ErqWIAiTHJI1kkmXS/jkxhmwH82gjNSlZFZ1+vEnCHz3Tlhpw+vQGUqqq/nV5WxcN
Mhwg0nukkj1vcAo5KUpOeRT9sOxmqL5VJmVQOFZQ9xpd72VMBpQs17DpSwePpIGmt8QIElDk01Ua
1GuYH20xqgLWjK7k9gZu25XgvGgElAiy2/CGns3SWCZ0rEpJra1Uq10FAWLhi/vK07eXN3Ax/TdR
fGA5gP/p5Z0upuxkiDuN6TEYxHdDeT9C9uiX1SfAQNukVnd+4T+gEADqvXKs+O2y9aUgCenqJD/F
iMcZElm3xlQvrOnt0TOr3N+22c/LBhZ3kRkhRltoVIrzyxrJ+aIXFdIH5OrROufsC+KOmeSV0z1d
yPMsBdTfv83MLmyRKXv0g8iS6FFPTNV2k+ya8Fn1N5eXs2ZndpilTOoYGOWZwZy1jfolgjJvhVQ7
zEVcNrR4ro4WNLudwbbqTT6yb5ksQk71BhgdCrRavUc+BenNQ2VeXza4+KGs6VFtwlmmzNGZ0wC9
WBaERy+6RvVE1A9S+f3vTQCEUECIaxoIkpmnC0pIpRqqEMcKYTfuUfnhbl4bTFvy6GMjs0sGQu9Q
9VOMoPr0IOrNo5U+XV7GmgXl9MAqSppkQ0L0KTS4Xvt7LV75FIuPWWRsQPYASyH2zOJbJA6B15Wc
SpQWxewTigKD/Cw0n0P/UUod/064owqOKPvldS359pHV+UvNJ9eOtal+00UjSqWvdQmEASokYX/Z
zuS687N6bGfmBl4pdj3AtMiR4JXcB/Lw2ELyMFoP+vieiLJlG9GPyxaXfPvY4twnUiZlYXDnvtBE
R58o0ZqnqFgJ5GvbN3ML8Ipwvbosq0UcPvLtUbcLMEz+yot9zczknUfpRGZUndIbmMl5ccb9YCf6
D1hFcnEFVXwGbpuyteNNmzb1yJA6SAiKMfnkaNT0veFtdPlgd27+VPaNTSPZYUqDTM5dCXwLp4t2
E9BMukEW9dHZNlqhF1bydB3GrXhdp8antnm57A1Lx2vqaIH64tab5phPV+ZqGSw77mTCgGB9Kgvk
IMz8xoa3Ab07SBLFa0NJN532tfcYDV+T81r4hAbTZaCnOd8qGKFT+/BrSNC6cIkgrGB32T5Uv/ri
dy1YOWcLXn9iZvoZRx+QDoenRojJwgvXHNy6v6/V4nedro0rLBznEzOz3aybsWiDGjMQKt2pENsa
gR099oZ1V2Yu1F9rFYmFmxENMeIAQ6MIoM6/XigJYhFWXPWhXrxCPbr1m9++6+2F7hmXsvvshxV0
K1u5uMYjm7PbWFCFTitqeQpZm3J8LqNHmyluZHDq+8u+ufjNeCeQ1+oSOdNsM3PYDz0IC4nBgNca
09+1Y3JdjN7Km2TNzGw9Sl96RgfVvtPX+wKq+GoX+4fLK5l+6SzKT6h4xnsp/U1jVafehxZGnkbw
V8OqwUwYnKclVSuInxK7XmuuLq7GAuMLQJ7T/JFhHzm6BRiPpAxTvd9tGv2g9I0Tr9VLlo2gxkP+
QhJpzL5MlSip0WomVacudWL586AgUuWt3PxLfgZSFKg2j6kJV3m6aZ7Xy4KH/qOjhojN+XQ2QjXa
FCqUrq3l1HFP4RRNrctfamll08wWs2ikfrwFTo2Gnc7DOIdF0K9N0bHKpNgYVtvtAmVcWd5S4Du2
NItITB2iYR+xPN9CJrJRb9PWuvJSf8NNc/X3i5IB7Jig+xi/mT+E21hwYyuiCJz3EP2K4b4M9e1Q
Wiu38ZKXywzv08QzdV5xsw9WGIgwwHZMSgu9bzDsYWT0zRsd+Gm4u7ygpb07tjS79yHBHN2hZ0Gp
sBt7GAyNH621bZXny2aWrt9jMzNnkARZ9FguZrTx3uisPZoOzmUTyysxeLZzlIC+zU4SQrHIlSlU
tJL099BTvP1iNNtO+ycOwODr/1mZhbggkpTCn6rETf4AJH/wtxAVX17I2bA+oQ3yE5bAlIzOx59t
Vt63CRQ7GiuxiTg/89vgabh+EZz4pj9ou/ImuDKu6efeM733ydsJN4/ihnzty+VfsXR8j3/E7FAF
CEg1KLRwzQ+feu1VaAJHrFY+2ZqN2Scr+w6mrggbprpTva8d/ATIBlxex1LsoyFvoeOIvrk6P7F9
LEe9YXInBeH4I0/821ZJbiIl3MUxfJDQNJqSX63YXMolmLEEbUwJi/GJ2QfUsjLsUFnGZguRn/gp
5NookCapSs/R822D+vta7Wraqvm9eGxy9rnaXI69XCRiQLX4CUScI3fJe5sjvGOZu9ZIVoL72gpn
X04tjVBxdXZ1yBBRqdX+zc2F6ipuq69ZK34TrUlhOrA+JSBlVzZ3qXXFFCtcARNRAGD1eQW+9cMC
mDX3shbvlCC4khCBlNp02xr1gcuGamS4GQukoloFLrp8a3pvouA9xP5KLDiPOJP6Alwu4FLJrOb1
wi72kxzeS3RGkGhs1asg/472tr6m1bnswX+8aRZyBLGJ+jhnvQgxQHicUy+EB6jdJIbw1iNqIcKN
5WtrHZXzxRGEmO+aoGuM58yZi7wxQcJVmK6g7obXmgJXxRg4pfv78vFcqlNihykWHWNUJmZnRe2L
rNczVgen1Z0YIR4YQ0ojW/tCgCA4+labyRVkxCj2DQfUxN4vm188NlP9kMI14OL5RKLetm3JTDFv
puy9jhJOSrCTvZZM4i0RwhXPXdzSI2Ozu1bRxAAaZ4NamOw+5fprNMLnXXk7JL1WAuvi8TyyNNtU
LSvqUC9Z1uCrDnnGjZEapOPGoekzSM/ETenXNvIz28u7udT8A3LyZzunHThKmVP+yTQ77PphfpDj
0gk1mCgLyESs+K4fBsePpAevTR05FA9uU6MVp98bATPNQh3viwhdhnYNZr34if+EizkGNBogtuua
6fjQMIj9HSS7urpx6d4NPy4vf/GgHlmarb4zEKGTkBdw1P47pJFJfIhpfgEScWHs1NsV152+4VnE
P7I2C8HZwNSUMq0rUFQYP766lKclb81n16zMgo/fQeSrxZMnIRbUbVWttEmCVw7GorseLWX69yO3
UWoNGcMpoo9N/VWx6lsfUefWfXVLf6vqwTbw39I03Vz+Wisrm9OY1IWgu32CUUSTNqqPHGIV7HOh
XjmKS5mvok+MHIrIe3UO8jfiKtesiAeeZ2i7LkR+Zoz3/2Qlf0zIp9vXlmWAOihxpWo9uJV90Pz+
qzuOK2YWw9fRSpRTM5lSZ6hhshIVwa6yyu+k9klKTTA++oo/LLV0QcsyZgwNB/Nu4qyWq1p1JSi+
RfKJJlLfQ1H5FFe2prwa6td+3DXuvQY3sNoi9bCt1rh6Vq3P9tMnLa/UkoXKFNIy9VH3r30TaZob
udzGzQ+dX4IaC1pXMhDBNdKMxSBytPTZLldGVzTlVBDIgpLXJVKde8iqYar9zHCRKqx451I59mSn
Z3eS5/k5sl3stD9+0totehK21u5HRsdcZKiFp1je9OEK9mDRkSYs9HQgGNKeTubRcReQDxatDJso
HKP120Kbz1A+3KcNS7x8NBaDP8TVkiypKqXZmSO1g5YMrkxpQPNbIInI4TTqHpEBZ1S/klv+dULI
+BPZjAVzA6Or857rkDGYL6gZ7wrFgMUrin/WhdU6sqfDKyRrny+vbbHgTPqpGwwdarI4r4V5mWVW
ooY5gI/qvory27pC4kCrvf4KkVwd/ljlvQ6QVe1R594ovQkXtTs+J3qurcSG830mFdZh85gmtOj2
zfa5y0qlAVEYO6qJGk8fX+lIF/sVFJvKN69XV7z2PHSfWpsd0LGV2zAssVbDxVzI8jY2Hor+r4uZ
kxHrgyN0qgrPvFT2GRo0rAAtjKR773q9fzCN9jMUs9lKsWdhNR9zzvRHGVTR5v1LTRX8njQ4dizh
OxIAdhNsdXFlx85vWHh/yOOn9gdspPMyI1TAXcysGcdc/xG7V2OMYulVaSB+F91k2Zf+9bJrLi0J
3A8kQ1RcqDjOLnTYxCnDeUPsIKyC7rZmPo9/j5KCe+qPiTkOK5c7Bm1zTJTFXex9K/StkO7+dhUw
gk4j/JQNxIns4jROyUmNsnlVxU7IlKvaFI5aGHfxaoViIQbTu562asIPMUU62606RJ7ZVFraAMGT
mb7l7WMGx+/QOiAv/XTShJ9afpfXdh6DsUlxm3kFxQA8NfNuwZQnQURshpMA5nNgljaUwFnn/j/t
TL/jKNYbMgT4YkpTDL26unkeUEgf70v1y/9vNVN4OrKSh52m+yar0eIW2ZMUabJnVQTb8nLZzoJf
s2vEXKYOIK6aR9wi8LNarKfVxM9d+5iK94X695H0xMTsQkZhY7SsyURv/PCMK6nceBmApN/jWh/v
PDHlfIqyAdJJm6imZntWV7UmDNPwRo+cRmk9iWaz0nVatGDytKZSzu00h8YpElI7gUtLrSmdOmQM
/a/zCFZAb8GwRIoUNE9Ov3rj5/D0f7TPjM+VslPczI7c+zSo/4EPH9uZvYHkPgXu2lG81pONF8e2
Z3z2Ytq56sp6lvaL5jHtWyq/ENfOLtGm5jWS69SWS+tezn7FyHdddt+PyvHpm5HXOYVJCB6g/QN6
fbpjumDkYt/ymstvmYm6+o4ynLEptu73aj9sobKxX+/ka2WnbZk4He0vCdMO7bW3oVYAzQBFS/vN
3XogRYb92htGmj7W2U/jI6rQJ0wdlllAKpmPRCOZ51ijwWjSv4gIa/pGYjPGYpfZnWX9VvXwsVaa
XRQ+im11oHv6gujiRpRKR/cywlex9vhd/E1AOiWuGpFYOduusondiml/noh6fINO3k0ZSHul0HYD
x3IY16ARS+YkevcTLy73zjwvzjLEqjoDPyurMf82GG5kIg7LLLyTxXEV2+EgoRAWNoV2SAWo9WxV
haJn7I0ONWOv3aJ5ECO+rA+TwmNjAhuG9rf67FIbftCyVtU2l91pIRpyBesWADyR8vq8rYiWxFhD
OBE7wXgY1C9ieFuugaIWTRA+dNGC+t7SZkfcb2UJblpu+bZ/ppk3RLfk05dXsXT9TmTz/7YxO96D
JhVeVWHDKr+O39FQHEDrar/k4HvTPsZeaWvI8162ubwshdBrMVoEHfLpOSzyulEzClOOVl553u8A
ulbl7bKJ83ckTqv8MTG7eF3IQxI+euxU6LgIB+QltE2YfhoRN6/+QQJ7bGr2kazBi321wZSF6Lkn
HbrgO12+y8tZOBsny5l9pKgZOpSwsYFWrg2Btmq8DiaCS9KNshYlF1KjE1OzdEwyCuR+c0x12Tt8
VHH1O4cc3dtfXtD8+0iwwkJzz1g6M3rwiM2+j5bHg1IE9J+S4kdgQbRt/iwC3qXFpzC8MuSVq2W+
fR/WeJ1xTgH9w2x66nCglRQUtGrCuDkeFMV9RMnFlpr2ToVrSwGDdXlx8y2czBExJXAaBDT+36k5
hmPLWqosE2ZTyfabraZ05H2OtIramR8kCVzGRKhOAsCQPSjTU0Mw57uZh4iZrbZvQSYiimrsBCV7
ubyc893DCgO9QJrhKqDzf2olylMl6APfc/JKeq/zdO/mw0svGHR9SmAbUmWuOMfSskjLeRSQ2kxk
TKcGxyYdWkGKPMfIXtK8/uQHBo+BtS7BWbl+Isg3VG62qctDT20WhmImS5JMiH3n5iuQY9uzocx8
/+Jsnce1q22e2mCJaVSg4HTOmSCY36Q+NQMXNRbfkfflBvLO/f622sQ2vJqXv9THzhynEXNDM8/r
FLlHp9v1HbQ1P5QPStQPQkffKvw/hUVO/034z83Xr5s7a3t3v7Ov+mnh+4d31b5V7WKjbfOttn23
H1B9tylh2F/222fn8Pjz581ad/r8oJzuy+wLoNcdeaXHvghGGzpBkwb7VMqzrexFT4bWSSs1jXNH
nsyBAgLlP+GAZlEUtTRZ6hBMIonorxGQ24mFcW12xV3f1zsIk1Y++7kb81ZiBogJZMYm6SWeunHe
yGkaoA/noE95XRXQs0RDd5PLwgpPxLy68a+P/mdZsygQu4JRmwXL8k3XVtyvCE9uo4ops6Y/KHCH
61os2br/t/kPxRRKKhPREtM/cBfOzI6eWilmX1Daz0ZHb1pbi3TbVFZuvrNNxIrFZ9PhRkQUZf6K
kl0ogrqJVQACBa3M7QnhKQQr5+bsfFJGpIVNPx2mPWbFZwGniIpcVKZnutE0B42CA6HwcPloLqyD
JdAFmaI1KNVZEG1Gr1HiCX0+uu2r74u7CnJtMTb+3ue43mCVI1lESWheg1VdrSqkibcpNCM6BiXS
DrdR/PXyWibHnUWZEyOzAmSSo8UUQ4nnQIFA2cZDopYykdpxf0MwF7u//b58vmzyrFGOkyONNBWY
eR4y8jzbvzbIO2Qj+wCqx+DR7+SditR9X4rvkuQ99hF4gFT8gpwq9NDFZsKOXbZ/FjrowkxQVbyE
avqZGzYg0uLWVwOnE1v4Ozrj3UoN7a1QGsmREIbYxEU6fL5sc8FlOFhID8loAk2+fxo/+g6p7lDP
gB2EcrHVtSw6wGEWbL2OQ33Z1Ee98OSTsj7SMKxRUOBxPP2WoxKSH4LkaSspcAZvN0ow2KbI4Y6v
btwequi1iZlf9G5bQ7jx42mrnQR1wn6vJ+Euj8QroflUur8M40rrrlZ+2MLRRCpF1WH0JxCI8+Rj
LIcuKuiCOmMKcBlW4ZAsykqnQVdP0pO7aMgC3dH1EsHiQNCb+pBlsvbgx7KwFYOycQ9JYHr+dcnN
MNjkfsoGcUn5sUPJst2ULbRWO0nohRtTDFLVkSJkap2s62ABLJJC+doYAZqLKIKEa+Q75y5NaJs4
TKUJNj8dqNM9LzWKQ0MaUYREMliRNhLzuvqVyOT3uDPkdFM0uW2VW/9vW79T4FY/QPKUpSjuzqLd
WPipK+Roa3ocISXSNlklbDxD2q58uunvzHxquhsgIyYXpgU18ym96i0tKVPAyjEfK/dhX3y0zM9q
uY3GbQlRaR1sC/da8fZt9irQaTCfS9Hx27c8v1EnzcZt39xDI3n5Zy04FHn5B0hSsqZH4umu61Fb
aAHixE6U7ZHatiXC1mULZ0/qaYOPTUw/4egwNX3B2F6Fifwd6n81dYLMbq+Hr92P/tsa3e5CYNIm
8hl4xCBH5V46tWWNBb2TDFtmk9gDosDVfS2rdlZtqjUZgIV4xIU/9fGnNwfaUqemPEPXvcDiwke4
+ICUPTOo2pWZrTVrzpJC/jw5E+SouCd38iyviF257QWR3m8OOfItdKXjJu/c3BHHVjxIgaev3MyL
9pA34NaEUvzs8o/KsZUqqmfQ+MTXcv3NC+SdR264Vt9c2D5Un9CDQM2Fi2SeLwUxcu1eULGuofjE
jfUOmn/vCebLZe9bWs4kXcDriUoixfTTr0QcHH1SZ8A+4XdJ+9m2O135mfsrKcCyFeh1aHIBipjj
1oJAlPwmkEPHE6/q8eeI83n9Q9D+vLyYpT0jVBnorfDGJak5XUwY1yS3rhU4IZn0Xgi05Dop1CAA
sB+uNSI/Oo2zePWhhEO2ztP97A4MEQPIjACYlOx34mufgNe3Uz+UHvtBRIB2QP9WtkWw3D+qtDN2
KQKon+PAG28TNIqNhxKYYkLs5qW8B58tIogqVu7Pyi37l9H34nfDqLSDYaZI9A6taXxTw0x6+/v9
omI7TfIAQ6OMerpfRcM91Ylu4DRMN7g+NVIrO1iutblsZunrH5uZ3SCp7EZ08zCDlOdu6A9eLTpa
FG1G9/UfGFIZQtERhILYaxYLLLWQ81El328SA4GqtFfVL5IZFU8UbZT3UfdJDC5bXPA4RFSopRB/
6AvN3xu5mEiDmQcxyt/RlYCKsDqGO7deaz+dpdC8OOiuT5Gb5RHxTj+UUsquWtd+7LhqiVx7g06v
LF8PFlBaDX7XvKg3TfP78tKWbTIFgM4jz9H5vV+7pTt4BjatAKmCFre9yqXHaZ5MSR6ivwUecktA
hTW9RQAPTJzdpytEiEDTMyWKHcXUb0SSxKQ1NnrzO6jBQxrt7vLalj4blRWycxMu3jOkS+GaqMJq
CDF7o3ktajD/mtp6qXfB76HqlqZ+NZWjsy5No3WRYAlpDF5W309FhDDJ7S4BQZ92f1uyBKoArdwk
4QGHwJmDVBY0CX3chw7Myu02FVvhjiDyo0+r2g4Rs952EPas1EcWlvcvnTHGoyGx+UhYj/IWwTWF
ApAL4sadchsWnZOIAvKjyQG+opWaxZqpWdpijkpI6YDCb5RBB+jb6Fmj4v3VX6P6WvCLkyXNzlkg
irWmpNhBGnpDn2Nr1MGhGf8WkoOz80jhPxS05XNGVzEQS7VE15ydMzeNVH5yGfBJgzWSpilxnN1Q
E4xLp2XNOCMLOz1TSltmYdjAnpGFXzqd1szaoNLCdk3CKiaFA9jVUeE4NZDDqOLrWUOv1+84qcku
U0IbTey/d+5J6InpLm5ZGLpn94eoVaYvwGrlGHF2C506ShTidZP+RNfFDoLhH4T041M7+eKRWweq
EJI/c2qV0nqJy1yJ7Vwbh02pD2tkDAsfiABBeKDzxMNnzgQetFnAL8GUVghX5mDcD9LfUjF8xNUj
E7PVDED5vNzFRJn31tPolSFlRc97uhxPF87nyUJmnuYPcA6NFlbMTrBHYo9KBwNE5Npbafo7M4/G
zqQEh3YQ0yyzbLUrDXFMUYl2gkJ9bunntpZ7GGV/Cz3fnSIABL28rqU78MieMUuQBlPxY88FNGjl
FSz0pZ85WesZticX31zX3HmBt/ezaPcPrDKAOhWeedjM35xdDBmlF4BxG7P4mr5QHv+SmfZCbztR
JKcxV8wtPUBJXv7Ym9z0yOPlLjUqocAe0CpnKAdbqDRI40QYB5477T6hTqwNW2t1AGKK2mdf88ju
LHyoUu6Joo9dCV4axd+pxeOgvHTqvma1zF5n1eCMQbprqit9rdyw6ElHtmfnQneFpPESbNNVwnN0
zRZ74WGIPTjzOiDUyd8Xpk/2eHZC1N7i4s+mtcq3npTYBUhsHYzIZc9ZPIdHq5r8+ehLjnnoNeXk
OYNlbXut/t5VDcLZDDrkwbiS1Z83xKaUjQormtzULxBgOzUW17HXViqlXLBROY1LYN6F8Z5Otb7A
fQkPWWOrw21aBrYiXona3g/fXF13Wu9rm63EnzN0L9PavJbpMFBsNegxzAKDaGZNGLudZnelpTyl
oyRO3RPtptfGEmk2q7abbARh6TKFZ6SJv20at7HDJuy2lRKY/+Rjm4xnUSRF32x+L7ayVBtNXlOj
CqpfiRlccwt7dmx6Kxfj4uc+sjNzYsUs6EBYfAFBljbdKDtCLZMBfg/+UcuDk0AxghoLemqzxMgr
yPTyvuG4CINlK5lV2ImVrUTbhXSCtxSMCxozbkzyzoxQ5ekT0Qci0yBPYHr5rRa7t01tvv79IeFJ
Y9H2oNtufnCQHx0SI2+h0ZwQGFGopy+6OMRXpes1t75sKa9aEn25bG6pcAvs52MKnrfNmW/6bUAL
JAAyEwvRpq2vKINk7Tedx9xw3cBrPeFku03l7i7bnVx+Hl2pg0yvKr4ZM72nxzPrUhgZPJG7Ughu
zRrQe1QNoi1mWvVg1td+/No3WWkbq/JP0x8+NTyRwlGkBpk21alnhgtrHOpAaTTbqyxK0mNt3ALa
/iqgcrGNqLTbSWN+EVAc/FJ3+bCpw0F1qih48hTleyd5r4pZRp8EfRj3EVLstoeG8krb6zzv4vex
M2Atud2BdZ5uTSyIlQBKkfa18lLnX7r06+WtP08bTv/+LAynSeWriQ9JfibtI+HVkF/6+DFOmETd
5N6aXP35qTk1Ngt9apiqY045zHbjjej5DBF4O6YPVmgjliKsJBHNqHHAVMcM6umeyVXd0vCiVoxk
5QQo0qLvivJZSHu70G4j+XPR3VTtTnTv5GgVerHwvaYaL1pUFnVkCnuntiH9yOJCYQhRlr5J0SZ2
OTTt1lB/G5oDYKasOkfTuq3VfXajaudad6t95Q+6r5lT8xOAmdCdp7k2dxlBz3Szb3FqY8i3Ur6J
XDCtwXWtopyI+Kdw3wB1b0OOse70heSk2a6Xt2OzFcZNpz7IuVP5h4IMfHDtSO6A+O5b4yXtn7ty
o4goXjB2U2j+rjNVZ3AnRs5ntTwMzFT1oM3T6g1F5U0k3NX590T9VZXPlnmvWvtwEPceyBcKjHHy
3BjXabr2yFtID6cQ8mfpM28OAmgD05ilFx5jKnps9zzBYK731XskJpQmhxP5SWvWYFELh+jE7Oyj
h30vCDGzqHY77JqO5i37+EwNDmfzbimxraRO5+HyZJXKLNUfuy4yKw9z2QAgdBhsMb6OmKarGUmS
fFsffopmvpJCLRzd4yXO2+9BXrcwk7aarfW640GAJSM6FozeytJk+TwiY4fJhQlJMAm8np4fdxhc
PWqwM4y9E1uJXbrPafzL0q6l5tEwBDuyNmO0yYcvXRltdGknKz8pW9gMCthyAqk2ja8cVZ1+DwOF
LcAScDlefly556frzw+cAsDRlewmzIJlEpuvMfxbm9fhiM+rCeY48wbQlF/xINllLG8N72EMvmc5
4newGP0PZ9/Z5TaOdP2LeA4DmL6CQVKr1dmdvvDY3W7mnPnr34uefccSxEc4Ho/HO7PedRGFQqFQ
4V65cIvJdua4oLJ9Dx5TKte31hDSxrxRW0OQLv8uQZ595lGUyflA5CHleW6hx3BRXckE4MyPOAIm
qYMRKyfBrDQxHyyUYJFJt+sX1GP76ZOUlkBbq1Zz9BXceVTrYDLTAF8hgzaTBJ812gYB2y8IxlbC
exwIA7BRANVBwxvhFyvbS1Uok06z+j5X/ajZaSSjUZxT03Z7+9Us32QoHC9j/P1Tn0pPtt/GBv0j
TwLrYJLO1H70JdyCwaYKLIIWX9IOC03qbY92zCKt95Z6ZQcIehtX0VgMfCu3DzKQTZebCfjoUuCC
oalHATJJZqr2V4DhAJijl+udk8QanUiHqfNXE+OGwOXYXP7mlaCPaQ8864hkCZD02JE8smgpzUbT
HjEHHrUYNt+Y5htmdGnTks2EvoFgWJwO/QTgWFREAxir5oEtw1QlCntnjVahNRjlAC4g2mfAMu+7
tnRzafgkHWrmlxd5/vxga/wjiduX0AoCojWQhIofHgZgOI38Tp92Ri+acRZJ4u4CNcemBSkkhZrs
BrgqlwJliOyO9IKg+bvL7tzW/l0Tfw2QorbMOYLbievAtQibREUH9VXVL24e3/dS4qnwTaHiLNKN
Im9U7SqM98RGGPKc2a9a9WxaC/7lfZwPSLvTpr8t7NxJaq9UnxFqzvb95T1Y90ksg8hoMACtwlR3
ZGiGlgWoFOKDDSm4mSIwSzfmfaiYeJZPmg/sX3+SF2RyTDe37fc0+GgaCb25QbxZ7AHUASLC7XXL
P/ogzm8sEakntNDqtDAWv5wrR5E7GtnXLVADbKlCRmffyndjZwCk8O/vU7SQMNZS6ANAzpyZ5Gou
jXEOR1F0EfJV0iEYMq/LKkHhY22JkMNQr1kL4FmLs9SmYHcEEh2ddClxpDAaMW4SVW4+d+iZDVrJ
x/832AQgNnfQsYoJOwBr0GKw/pZkD85ZR5KBJV9QyQI74unmBzXomQtUoimYQneZCby4pfDKTtQE
c4YixMvhAohMC+YkyiEnadqfU6i5pa08a53hqhN4uUr9MQjHnSVj4EQenJxE98ao3MaE+PqQCuYn
1pV/tGYuVuhTOwPRODa5Z8kOfTM0O9k4lItJ7fBWG51Gzq9M/brPBSeN/bmcZ8C8MdM2XB56gTi7
xkSwocRMbppcGUro2N274CizOsYlCZw/VQYyx3IBLef2TWi+TNquzbfp+KJN93l5he41ol6PpeDM
rIX3J+viDg1q82FELKxLN38oy0sgBZj5v5KKuyb+yjp0UaC35e/L5rBbjbUdGADKRwn21G71Dq9W
Y8ZKiYFzEZBtLnW0LGzBo5Up7EyhR2I4hTZyE80mEwN+HacaN1HqBYWnTQ+lZqD7SZBV+G4uvCSO
0ySibLWTKtxSaXmn5L6UHNA0Hoe/s8hGpsHLC9yMTll8YsIYlNGCiGPl2j9SKbB1T1WaJXmmdBnc
rtZG3mjLt4NWHobMEpwCkRhmw0fXzZKlyHFlWGOlP7TdbWK8LsHD5XOwetD+3TVMxpyKKGM5kvsJ
u5YuYCkda2eQBBJEi+DcWYq5ZB3dDXAhUbTRJjwup/DKLkVEEMyKeXtAVxp67UA7zXqRTxcS1pOU
g9kAcWujeTEGLgProNSAb4r3YIMUBGPfGQhOGmIA1mmAJAlmpbi7ICRWpbcJdqZWrob5S4/UbdFt
ARjmGAnYNO1beem/KQaAZAAa8Y1sthtrerT7bQ/SO3Ija5+l+SlpLlHv7K5w27J0ybiXzJ+W0Thp
p9LL27zmyE8+mItcygSVz4qZUpKq7a2azMiAlN2HZoPRHL+Rojk7j5/DMCn20Qw4NWmUb62oFxEB
rh1b+CDEDex1jFZMbpvMvlQCEik67aYq9yLLrl1Va+RrJSgjOuihTbNiHB1iJ49RlueOMS6YmIl1
FVc9GtkUU3QA1lwyhsww3czGtTHazB0yCZvWmJ0GgtLszc5kqhevYZpRs/5hWLt6ah3TfMREr3d5
Q1bM9WQ/OD0gxYb3bYn9iGqkQFSjA+lB3Q+7NEfRGC0lFVjcklZw/TCfeMlqORcd5qoVdxKE5otX
IIU2FjNt4sJDf5jTJ8Dq0n5YZvGfTA+x8nc2D+yPnKcm5aQVxoSTqY8Nba+SDCx1Ejo6XesmM2+L
ufkiRv7QGNLusorXsqiwtX8FW5yXDgcty6Bl9qh+6sc3Rf0KbdmtrKey2XUJZlWW+8rc1/1Ee11w
Ga44vRMz5zQdqX2LBCZEG3ru5MMbYyAcRCPIK12R1okUXrOGUQ/BDCkJrtghbTfx/FzOC25bV7N+
Nhbo7cHkBWLTsoNNAWYucpciQdLtsUo6N439sntVbWRKM7osrwLtrwRY+DhW0LeAUg2ijVOH3BZF
lVczTnrZ/5jmfabttMwfMPYyLdtwRu/lPidOWgg2fS39diKWu9DSBXMudoGH5MjwjVIvhV+Js9jr
MDrUtK6lWE4Z/BySjRIBWCRDNch00D1K53CTSQ+56qqmEwBYBWnIztq3ou9jG392BDFyhlAMQEzo
OD7VSgma+DqSoBWDjG4yAzm+G6jd3wXmrk3f5kVw+Z4xueMxAe/2Rx5niFIZAq65hTqSeNoih6PE
I40Uv6p2mXQVVz8G61HXD+BTiKYeqcfDbKY0CX8nkxsr90ZVi5wBU/+l9XMmCzjsXBkStj36a9Ev
uyZbfAUur49/qJKT9s8zAZdN9lTP+CKBz/0/XP2/yuA7TADppk8KYL+QVe0QU11nQeUbwSFA4SvH
86n6tKOPRASSeiaVjSR9Y+ggMYUonCc3QYTVSn1ZNQAyyybYYhfRcZaurTj+jQodNI7HLIZtCw9o
NKFbm2Pzdfko8s6IfQD+AIwJYxb5vHm6nCe1yjp8gFIjW4v/MRBw5/FXILWifARv3f9IwpASCpKY
KuF7ghlkagLShcaxSfBSZMPg2HVSeZ0GmgIMlRAQ7tBGN2fBvcZfprxYzsgTIP0GmgKxNZJ8ZPBi
0yW4wjFLQ0NRNysfMPOyOAMumgZEhRKUGbcmYhVsaLX9L9v1rxK/58GOov6qAV5xAjlObN0YQEMd
x32T/rosg4V7x8eQWwWP7GX1SDgHHTQWFl9xI4EMRKWlHN529SBIITB9nEnCvDgwXTBXgRPGOTx1
TrOeYDUpCLfMfgIWMtA/7OdFm502Tu/ypqJzWwvuX5FULtyVjTjSA9LCIpKrMcOlb1yD8o/OijNp
gBWo/AgNlJdVumqERwvlPDt6KUwZKNONQwbVrUqFxkr/mBa1K+sSyP5EsDSrO3gkjrP5uG8GRLUQ
l+mYnQt2xnBfo4VLEwUZq3LQN4vZTsTtGFo53T/QchTKPAMnybDLfRSYjj7knlSloNQWMRauavBI
FLek3EjtQR86+KkW9Ow/jWkbpxMgawunMURQmuuyMGCHRtfvmdzTZfWqNVZ5gQOga72FmsRPNN9f
AbAvQua52jZEyAXJh0PfJw5IPf8TyOe6dVPqi0GG3wBj406uyJURt/sWIzpF/9pF9S2I+RCuwUxz
Gcck2102ztUrgOEfIxpAlyrvmOspK4Osxi5mUuUmtUaD5VegBwI/vGorR1K4DSxztcRYLKTIUexK
eM3IUeL3eFtmeik44Ku3qs2mmzBXgMFjfoLRaquxCXPIkjpPHTI3VcFOk7lq6FYNQUOTi8wpxaji
f9CjDsQABimJBgzO+6u9UefZOMKvzIE/GWNFFS1xDakTZL1X/dcfOTw12RxJY4BCUuOUqe1k2nuL
oYKip4O1SUDwrDcf6NwQLI1tzpmjPhLJxeuTpRa6hDZ2hyUD8DrDfT3kTlu/I3VAZUOwfyJpLE48
uuQWqwKRtQVFkpGqwWMoPRj2ISKPQBUMRdN9ImVyGajRKAxSyJBlDLW3SC6g/roFwchzMSBHo7ip
sDVUJJEFEUerSyuJscJAogJalE4fXNSrvRGQoCFONrCdMZs23YLv8POyda7GJkdbyN21SqHEg1VC
bAjof/TbuhHRRQH86sYhlCQYYAQwPo9LrxbgxjLjmU10X0fDc1O/du1eC11F3SYlbYotIullyWiQ
3FsYC0PqbdL3Zr/TKqcJ/za1/e1Ujz6G03MT5+0wZ1jwYDzk/exV6R4AiYJk36pWj4RwWs00kI2M
NVacpldaM6H9vXMv79uq32QQF0ACJgzP59RcTGxV1g1onpWgQmX4bElAUc+0alFpl/1BZ2f8SBD7
kGO7JFpQJTUEjRVKAOijCLVnxRD4rnMhRMYPtJCp3w1/nCNpMkXNMJ8JRwJMOGmIN2VPfNSw/npb
TsVwHkQy41BLNew9oJEwhWXJgTfHnajod741p1I43yGBJ74bOizGQhdKnjw3WUzr4Neov/+tCTA5
qKOCdxdRAo/oak2VnmQGYh/SGRvAVm0b26yoNnab0VBFwHLn7gnCAKaCsU1MUwLP8dQMVCtdqolM
YH+GGUTzo5Y4lulGEqF64uHtgVMrcBvnZ+hUIrdZeaQZaZjJuM+M5cZsG9rZ4f1lDa6aHZt4/geh
0OZsezAnEOLOWJSkZb+KYiQvKTFRF2aTbJclnceOwAcnhPHVse5MftQrq6RlUmYCDom0vFKj7dBp
N6RVaf0G1MrLor47Ck5PLGSxOqiOrkCg1HBb1belmlq5gbBxdpRXX36cqHpfOtUeVCQpEKHG19Dp
fykiatTvWdpLcrkNU/A0s2aApTkmfbKusuvlrvWW28G/VxzM39KeFpse/7WJ5iv6pHuTM7y0G8mz
AFHVeN02eVYcg8qu7ZTXpdt5qKt+XtbMWaIPzuVEM9zJtMqy6SuNfeFttImeqhfTixzLtQGQ1ewr
b3Q7ulxZVH0o6BUKTyguCMzg/CY8/QBm80fOdJHrtu8nfECsXDXNi2I8KcmO5HezhptCYNwr4e6p
MO6KiGU1LJG5hx1krkIOmu6FUkxlMCg1flA9NoG3VAKXtGrmR6bHHah5HDDZH8P0GHSx1gMo3vQM
xIZDsDVFN+CaLtEsiTYPANBjhpIzczCwBUMpmThSJZ0k9IvZAZ2HGnAWg9s3exGF2Fk5jBnPsTzO
vIvYJKBUh7wi/dEBSE2+yat3vP7QX3GQZhA7+FbvtKLZ/DW/i1wg5njwcjivxE/VJEVpFsBiptsg
2Ukxql2hp6BinYKURv5hiWD/13wiMIpYS5yKJh2+R8eO2yWdawjsUn9s3s3yeQoE5/CsosdUeSSD
T1fVulqpXSPh5mqax6VYMBz/c0jjd5KjM3RW7pSK7Csd7fLWCOrNEAAzL5iDF5zFs1oP/xWcASVZ
HOEzsNJxrJxK/1UHxX0+lT4DdozV52UM8ZS5lqR40ww9kGkzwRTS2mE51gJnUGmp6LldQAsGSArr
qqILeVmUaz25M6e7y55vzYqORXGOrywGjH4BusKRke1sKjTImWgM/9RaH8F22m7N4b84n2OJnKcr
dQ2QAQskpvNTUm+mHLhyOcraldsNP1oz9CIZnUB/n2k9NSzO5U0NApKFSZ3MHyWaooko5hIpknNw
Vq7obVtBQFssEQVmHpXGgbZFDCa+0gMe1XMhFXQp9IfLG7jm7I7VyWzp6OKQ2qCqLNOGG9CAzDc9
krSjZmc6VfQbCKvx32dlmB6RI0GPHpA6+NBy6cAenMkwzTD/GlFtytCyZ7u58uPyqtZ9zR8xnJGg
U3pQTHYCuiXZBu18IJjXkNW/BUL456D/EcNZhR53odxqEIP+42Jkl5LmF5Vjgr/o8nr+D5fyRxJn
HlqNPrxQgqQmqpwp6zw9fjEW1Ac3aHxbdJ894XVniVwg11CBbOau+PCLsSKj59dUGH7sqYlYU6uU
CwlbZ8z08XeeEgC6pUuyKyrT6mmfB8ODVJH2ZRlI7Q5NX14RvRq9Jskl//KnrDo2AFgpwNdDY43M
jPnIWLXM6GOziVpUsYkbJU9Vujh4JRDimbGgVPBdCzhb9ZEsdmCPZAWTPsRpi1WbTe/G4wKZELYk
P+rUAPT8W67NLpa57/R0U6vGmwngMhmUOcM0XsvDl2TlPsx/l8kfNgDbMPuIfiNpk8TBQ90kezRn
Yx5DxLsr0g/njaWoSsGhhW+W5N9TsRsbv5L2JZK4sugtIJLEHTDbJhr6QiHJskOnNL2ieirl17CO
PIYxdnnXV13j0U5wpyxEAov0FXa9yPyueZTQzERmpzAqmutoDupflPj5ssTVCJccieSOG6IXyVwM
HDfd3CQ6cAs9jNlJieEEjTv09/aM/FIvOmdsdy5ZHOeK7TqI+86ETrXq3uxhTfo+a1+yRfFaJfSL
BqPMLGV4P1u0sa/SWXC4zhrKv72ZAvhEDPsBmY4fXq61OTDbDujaunKNC88ZDcxxR9slucExr5p3
K2zpMD0o6Csbn0b7ypDBHVwKtHDWzcZ/Bad6AvTOalTxFebtrfEGLkRAISc78ETJlDgdojc6uvKu
dD4weU6/UC6U/dSV/MzDJNPbZTNYvRuPFMJtiFIvQwOP0zqTZKRUHd+RxMBMezEDLbXe6aR1p14X
Uc6sviXJkVTOyWUhgI6BsNk6jWvSwo8i+vvdvolp8BnhGQkuNSigowYFSy5IMXfSdhI9uFdvz6Mv
4FxfrOZpmUX4grSh4HF2xsgtq0mw0Zq6au7/mpvNdUSVSIAnmQ4p8qbNvX6rbmJq7H41bv4Lvayf
sxN6FZqSqeXGu+Jq8DoKfPk37eFDcdAstAPwvJu64kO47tn+fBZ32/Vtp1kD+6xwUuwEMa2h+0Ea
KU4ZNtMPabCUBwXc8CNGL6Puqu1joDoledz/JkqCAdk0mO1fwPZI9oBJtQ9yl1sdDQubzPfLFHRv
5ZDW14BQxRTpYOrtg6rbvT9HCVAhVOC1or8eL9sunqSedlVl9zSK6iD0ciurr8JE77a5OWj70qyR
la0l5X6Se+MR2QdARypA+t0GUWW95O0YXKVNOIcUXEW9iyOFjLc2LjeFaWebRJrsTVu0pVdLEliW
rb64zpPWdJFcBmNH3nQ/snIerwIDkNuTWpfIoNtWccgsYt+WpDF/AlLQOuT9UvW0xcxs4srlYBp+
oJPiSoum1NcDU3YLoA5iZlQiSPG22lvcpf1dCdPOXXsKK9Shl8Jdujx6wky4QcETbN112TCbVCNN
31JjWZRtV1k6iFC72fiQocB9VIdFhwxhL4fOaFeyRms7QjeRjbKzLmESAm667q56226erWWYn3TL
qu+saYpuWzlMr0B/pOxqJD+9bBzkr7hWwSNVNvLb0Kn2bigi/ImB1eR+NZs1UEhmpds1KEZdhSmR
7+VgxAwEqlPWj0EeugMaJo3KrYHZ/RkspuQHkYFxWHBYalvFyitwxYRZQ656cJJgoDLq7MJHKov0
mMMM9BzFphQNfygHqTO1ElV5mKc2vCeBGiE5WWXBTQvAtDs81CONGrWVv5tNGLQYEQ6rGIpvJPCY
1Ka9lUlB7uQgxXB/rkkH2+iyzqlkK/EaI5i/jNYgTrkkRbe57CDPmv44Z22zM34UJJEFmcJUxmFR
D/EDYsH3xL1LrwL3o6DxRr0td7H7Mu7N3ewD1VXkpr5f8+cX5p+jyoU7wFMr7YF5Smvzq0dSbRs9
Ah5suUcP69viWV5yDw5d89q8DW7QSRoB0v7y8lcDE5sN+2HSDxN/nPw5w7EmYYrVdyVA8Of6YJDF
8oJ+/Jkn1kfa9NeAHHk39XLeXZa8mjNC2kZH9h1twoBZPVV8XGtmXk1562QK5t41BvVl2T/TqCZ+
ow24GQwJQaeEtKyc1TGVFCSSyrIQJBrYXXy2AUdfwd3VZteUgEPGV6AmdRNI04ZIuyXfAFvSvbze
Vad8JIi7iQfDNCQU11qnr3uke/t0oFUSXOuy9NbHFh0WkW2tRoCYJgJGJgFaLkoTpwqWstTWJ5K0
Tjfugb0UzxaGNh8V+OYuxNPGHaZDYnp/v0owvQOhn8WeeCKfyiTdrPbZDJly86swcc/rL0ajU6t/
0UWdNOvrQyaOgQEDOJB/iIeRKXdtA40a8lM4Odq018E9LfWuxfrNiR8DHV0RYS+tBRY6Hm9gTNfQ
JcEXKwY7DquhK1o4o4LqfbKPAO1c4Xl+WY+rYsAmrIAalxErcucy7OccvcgIpMtl2zBiA+mgdl+X
ZbAHDm/6+pEM7gGEt68GTgfICM2qRtdoN+zqNAwEFrF2wI6lsJUe+VfM72t9rUDKgHb1Kq3pCPa+
UXWbKXQur2fdIDQkZVAyR+mPh9CNjaJKJAmi0BnvLQxQCXeIVS9O3ZY7vcbUZoE8W9RYLqk00XFb
2zFQooKMgLBa1vfT5GideB2HgBvsWsdGIwRYdWPZoFo4CLIoa/4aJ/rfJXLualHstK9HPCRT6RqH
zdXm9BVY9z8SKXtXAhzyjNCqE1Xo1jULZHoUzICKCfs/3UQ9xWsBjMGtUzXbAMQqymawfaI6gG0y
FqCoKNQEvdDl7VxTKJovvuGQgfzw/co6UijpZwl0fFgqQLF02Es+U0MTXEKrMtCwBqw6NtDHY9NO
eb3YZYV1ZUa4r9WNOlTbqvp9eSGrN51+JIU7aElnNVk3QkoMND5ljnCNpQ9AQrhtiQX8uAZjp03j
kmF0x0Z/sptC+g93z/EHMDUcqTKoMNRR5ogyunR+NSak35b4Q9KqrdyjgbgTPYBXj/zRejkj1dGS
Pg4B1ltEm254jqeXLn4eesFROOvFZ5EbWsfYQKuN8hM/CBPkUa4AwBNUHH36ucjWZ67Ono6Ge60F
gQP5GOqGxj2akXotviJqTq08jWlRtyO1jQiwctNnZSmHGBjbpBPFFWsP76OP44dlCtPo4jCAyscF
WDv7xdr0mDbWWyeRE7cRoQyt27GJopQNNHSTp1xRQaMOFDCoorBmCuQLt5HKHSkKQSvKqvcx/ojh
DHkiyggwPYhJhpeuuu2XxJ2Jb2ECaS5Bd4+ssWgMUbQwznLnTgnqCKM4jpwDdcIKM2qh6bjsJtEk
hUgQZ7NhZFREaZkGzR+pfjOFI8IzEaDpqv7QXMna+dH7y0OAEjOtYqVFsBmg7aVNX8bkJpwZ7tJP
kL7igqItnmKXnc/qWbQYqSIGBJFv5gKyrOp7I1BL+B7dt2prM7YbYh/mXvEvy1nVH7phMb2Jllxc
UKcuJkXgt5Qp5OgM+JLsIuT8ein1LktZC6IB2fuvFG6Xcgsv92SBAmu9ui5A5eiHnfQGTijAD6n9
fRkmhkDiGXwA8zLH9zoncursdAQoCV5o0kfX09q8jlA8s4LakRSUmzTA9TwajSsDXCN6x9gs1UtT
0Ny5tofHn8A9HSYAuWZJhE8w69yVI91PycNMprumv7+s3jOnBf5TFCXQBIzhAgz+clHnII+gCJMs
YMTKOz2ZEaZdh/q1pjw3w0MpbDlm3uIk/kRLKuODAbGWrAKOgjMZhoQ/LFIZOa/+L3/3++7Du3kM
XRHE3Pk1wTpf2dwiwGjREXHWCyFVWh8teew86xSEdJRegwKOOt5WMEL/3RHFr4cxyOroR1BMw+a8
oxqoWakireG4BzDfvR7++eH7B/9AIRY/8cP739/4hw3dUfwELd3/fo96HvUKen3tuNv7++3X/dbd
3z/fP38+i67OM0cEDAi0qoEJED9B0MB+/yggyOtOJ0HZg+PJaR3f92Pn+8c2EsRw5/kNJkgD0wgi
LGQ5+AZveSzzNJ+hfHfvur7rY9EeFcX952YLIWA1wzsX1x9Ah09X02h2noNhMwYV4H7/vHcP7/7m
5YPQF0+wxeeRHFvOkST2JUd6k4tQCewIkvaHA7YNBIqXD+B3IM3ZENDOGMscgMkRaXNLiUu7TNoY
A+P7g+u+HvzfdANzcLaCW+GbtOSSHG4hypCXUVpCzuH9/dfT01NIF/oEdsSFls6Cf8a/QbR37Tnb
x6/Kefx6HCn762umAM9j/yFwPd84iOdfpAFiFJzYuKk4b9AAWbVgRQPHZcdld7uDehltpLPdOo5g
+eeVUewjGgD/FcY59dEs5EmvmTAX1k/9hw1OJiS5W1cg6oynEnjfeMUjQ2H+w4jJXcAy0qFzZ7dM
1IGdAH/Hjj1zBFge1ueyn5etaF2XRzK5nGZop1Pf1h1kYjiL4pcUnJg5fcZqUyd2fm9eNnfXd9fX
nmATz+tv3GK5C6SvBzWSUwiGByyp7z9t3pwbkVNZ8+gnKiWnp9AMFRWgtGx57gHIOfCedxtY6g+R
mZy3LHDL4WzSiLNGkb8Fvbr+bkNvRBK+86tnVm+ACRzdc+h+5cfBtKQspBSQs2yn9iZ9Hfzec30w
lFbex7erdLbsDAgCivXjfySWO/6pFuT5okAss4+UvvbO63PrjbgOZqdzW29wUbjzHyhuSkaN2oEa
lW5egJ7pdOhNzVC6K/AX9L+9bLnfFbNL+uAuJquIAAVN/tlado26h+9fcHDY4WE3Kq5RdljZL/gV
P67xn9+HCccJP1x2jC9/lcHOy4Wv4seHpDqoe5Aq/3OG//kg9qvv/nN7s69g34KfuBHYD9EXaMyk
+S9Q0cACRkZktpBMOjX5sgRwFGmA1spUgoji+wdc5AN9wepvnCvmJt17XxTUnIWeSIvoNvhIgU6O
9IjGnQCtaSNtsCB36OeG9gbACFHQs1Pd0zIREcN3cvhkkZwwzit3SSElkaXh8ivpbUhDCqwHZ6C/
8U8LnfBryCI3D+ulWPbm+s552D1sdp6H5X993X9CLTufHaTn+/323r1/ft7fb3v6Fboj/RRVTs6e
IoiPmVIQEIAADyxXpzuip2NeoNkoddRCRs9bOaclWhsUDanhegp6c7OYS7wLmyITONmVLUGrvI53
Cab1zDNmHiuQ6nkhYCOdUFmhmM7vXeDDv+qznlylRaMIQrhVcQZidIKnPdLR3P2FXiizGRawuQ7S
O6lRAwOvPLqJFREy6HlrPgC1YNpgp8MAIt6rnKmFYyxrAROkoGCgGE6vTk5cRHQBYq7mR9JrGPxo
C38qXtAyBszZWX3M0CFvbC4f9vMHH/cdvBWmky33Ab7DSAJqqYGf2b6Z3wFfglQH0LgHxbUJx6l4
dTFQK762JUHfFnO+3DE4UQRnWe0CxsoZ7NYOUcBEPlohRcKbFjrq44WcejlS9I2qe5eXvWLOJ0K5
GyHQql5PRgjtpshLqqtmylHO9qVhK01v/0EUoEwAtg30BFXnNroN7F4FbWQKRMUSAISbSvWyJnbV
wQ0CwUXH/qgzVdp4XYJRz1QM3nittDRJ2IA3YbJvlw68XC+LCPluXQSIxvCKBTA7n2BJZDIUNaNq
jubamSd3Vr6y8PWyxs4DEWaT4FD7/0K4gC5qomBpDIBMya0ptwDOlVtP0sL+NR/szDOshGzDdJEf
iylL/KyqxusOTc0DWEWleJdmsS56CJ3dR9wHcYFeHalLFRMZq1ZdE93KESDcMawS7M3hMYju7XhX
237c265hHmLdaRTRBzAB5zuLZk7kPBE9nc1cdSlZzBwfgJyj0ylOLnka2RnyASnWUo9pKbnoCDYB
j1Z/EH0n2A/W2HNJOrcf0kxmfa5hwqW8ibqbxQyoGv+yZnccXzBEkjV+2whWvG5nfxbMadwGN/BQ
NFiwFrxn6cNcHXLydXlZqz7A/iOCi6vLWl6UiokASrXcfID7I7duhwVg77LgUhEthv3+0Tua5KVs
ZSX0pyXzTdm/S7bsq0L231VHerQezpPbqaalzcCkdMDHQrcO2YyWYwJCymw80xa4bRaCXbIJzm2X
dpHqOtPetNyNIyX2jWFcT8UmBuB+dwXU3cub9Y0xcEke57Fr8P4kvQR5hU2X1+Crpdp2+ZX9Cnfl
LnmoaLNJn2CQv3RBNLy2d6AoBRwNKHJReOFCUUOrsyYobVD+Vvfx+DNMgFYrwtcTyPiuRx7ZR6+m
Sj4OkFGnaBIDMK3ab0fAw15W4Vpoc7SS72zPkRQVeM+jUUNKnmlP6qh5fefKw5gChEBweNcsEaiQ
oF4gmoqGJ+7wApmeNHYE7GeAv4eNnwNgdn7tY7Qb6fsx2Fxe1qryjoRxx1jJdGMaFAgbg9EzwvsE
BKnN8OuykFXdHQlhH3GkuwAeEFEhhJi49tThkBt+ht5BORC52tXVYOIKSEsYtjjDRba6IlzmFld4
BUSP8mMaRjrruasrXlOrnhU9ZoDVVko8EQqnR+ufdhtNP5te8Bmry/3zFd95zqPlgt1iiKUKX1Ek
IBP9OelXWvYYiOq0a1KQkMV7AhTtKhJUp0q1bdzhGAkE/PVyQ1LXtm6kybVEaJtrGkV4zeDS0PWl
2/wBroaoHXMwL7XhBBK6txY8PmMi6Ks6T7EhQsCoOPoj2WDv2ctxBi+zbDMpigyc6T6r0ZmgZaW1
TdUa2O7w/xjTAa9V44Wp1R8sa6k8OQE+zmEyMNEMLtXMqn+PEnKl4CYpQxvdBkmE5p4wU3/Lbaaj
sTUIwVNS6oVc++0MIHyPWHnXXQ+DNsmbLNcnRCYNqYhLtCKUBX5wbbNQiELlWUNqz/jOsRyZRFao
itRjQt6pFdUtAi9XAMtv0X4WFF3ZceX9PBDnEONoIGtGa8upUVSVotWSCUXWTdj7GLP8yiqdCC7k
VSGgPkInHoPi5jmygp5gOgx0w2AmbfcxmHjCIhL4wFV92UCnZ7RKjFfgdB3GEPX1soBuOO7U1J2m
90ZpqDGBrHSqRQhma8uxv2k9QciLOhanswB1h3qe4Z3SGWX/8n7IBEODqwKQsVMIWqSARsctxgKy
kpRlWIzOmH36XdJ9XPav6wKA2S3bMnwB30hnh8kU2gQMxstofgJH1bGABy3Y9O8LjjctDEUBO9bC
qxu0ZadbUjZqjkmeBFxvbbBRYs9W8aLNXcnADNZziBbIWroGEgS1JYHk9dX9Ecx+/+jsDFU4zE0G
xmSzLn4Og+mQUBUcmzVzO14bd0EpbWaBkA1rC9U3XdVcbfIkS/dnXXDbMm95pkM0fJnEMNHyyFsC
0HdNCyVpkJSaSuBE9ceEqQY8A5ohuUOPuOGQIruWU1EUtro8kCYA3oTARviqZo7yYxcMEDsPRgQk
Qs1NE/NXVmoYsvy8bIrrZoJ7AglqA3U8viglI1lcGIz/cag0xwiuzfJ2Nm6ieKdqv8t6q+v3kvpk
ilrd2Bk9UyxjzUU5WiZ4v5/aCIlLMMoynmujif4faVe25KiubL+ICBDzK2BsV7nmuV6IHhGzGISA
r7+LinN22zLXRJ8d3W8d0WmJVCqVuXKtewLwTPmzhoiPk20NEV5e4eKNCIgZAdkWympyiK2pQaqx
RShXavdWJMTXoArdxWvohaVvhkL/P2akjD1vDV51FiL5GOmgABCDX9iVl4D6P+X57vKS1mxJl7yR
gWVb6WGrLz+c/LrMbnJ2y9fE4s6BgfMtj64reDsgRnhGRhwXydjquI19PEZ+8Tb1a5V7dk5RKja8
gjb3WZkHVf09WYU8LYYQCxzTKjgVoMkhReDK6KldE7hH3eF512oAJsbpGr/2mhFy6oOpapfwDBhJ
RPYqIvXZLtZMLLo57ipgfOf80pHWoYy2O0wKbpJR4b/qONkzMfoQrdo54rNu1obAlx4iIC/9x5q0
IF3FI19UiIpcm5BIq3yDkqsXi29QqX6LevdWM98uO+JiPRXqmxDIIqDOBQLjdA9NW1eKRIHJirIH
MRW+xpIX26leS3X0BIT/TODVuhIz/pH+rrtjQLgRcIdt7GYNmLi8139+inQAoz4d87zGteOawq9B
0+nedvWGm90GTLKXl72w0WDuwozvTGqPl7L0WduGTHXxpaEyQDix3aYgBDJ3ll0EsfOpCP/fWZM+
a8Id8F0V0LC28F62ppc6fh9igj4NnkyYciz/PrhAORdQC0BIbCQOUnBpWWNOREBRFboBW9T9uPLT
7B6dqQ4uL2vhbrWRxeEBAXpAtAak/ASUSkrSFLPaKdiNm2dL7DDFVBo7LccwJcHrma3Ui5e+moZa
MZlFIgGylhbmFHwmcsVNl0/3Q+3Tcrgmmz1PN33XriD8F3wRM7iogNugcsU8uLQ2VbGaWJ11dlvu
XA/IK7yBQ6LQBM1HlNn3lvHX5G4EqTcitA3iIxAKO9LaprgaokxBqE4F2XLMXXVoaQics8vfbOHi
OTYjz0Q2LWFmN5uJ8CxK2xsGtCMj4UBW7uylrMSGoibacJhFhOyIdMJq1+Qdm6C4O7EG6kwx5l28
riT19ZgbD8rQJg9OMuo/otrqwrGE0DlNLYwkG3SdaXXpGpwHDtAOxLeccVWnMU6hDik6R8NvSQ/M
aUHN3/lTNOfunq6HioqAhn6KW3+7vNeL7npkdr6+jtJo6EkUQ08J8vdBeagrHERqvVbU2SrudF/b
KRQJViV35qVIadnJUqW82owGzGqVeu4z8mtgm6HfEmMfuwfb3dvGndu98CKszRzUZ3sRrTwhl+LB
8TZLn1xVCs0eBdabDJ+J+ilImGMKp+FXJvTe3RYUwf6/22Aprk6YcU0qCwarUQGN+ls9vRRR7JEq
9UXxqdGVuLoYExwLisvIqRxdRoNw0U1VXMGNOrAdKO2uAxlH7/gqaMZFu1KuPicamuMBagqY0gKD
ElSPT50ni4eoVxKsTbeYitp4AgCIGMHsXxgFpP2iH0YMrvGMCnIFWPGTEml6IOzO8lEAdnGJ02J/
ebOXVg+QgTGDEjEVKGMcXMHq1CwNeFbkbGyTXRvpNm1DRwE7RTFtLxs7n1HH8o+syRU9KAfEHUtM
1KfKOw5KVqUGmTrvHhC8fFoZgSjSoGzITU1DpgXEt/dW8szSA4K0UjyqtpfeD4ESaOnKD1tIOfG7
5j44ymez0tTpZ1H0VkFJDbswoC+a1ewOV8PKRi+FaGj6gG8X9QVMC0hH2M0i2ijdHK2yxM6Csc+g
3TDaYk+aqU5AxOJ2T5d3e8kiwLcANQIajpKM5Gt9jY6ZU0IHYkqa9I7HLepk6pTd1Jh9DaK4a1ey
r4UHHUAyNqArwEiAXVjaRDw+TAVIZjzKWyWI+H6Cx9Jfl9e0eAEdG5GirzFMrSoojPSKiyFxlvpD
rGxyU4csuAAd6LCdUEkpU/dhsF0w6yQ/V37AQhcSDPB/vuO860fh3+BdRpDPI5kHJ2NVf+v5izVt
hAawxNtAbgqKh8THZZuL3onABA/EITXkEbtCVeIsbeA6uXC9qGgPIlrTelnylXnIbGaUA+W6NYeJ
o1Vhii2bAKwBOUJ7UPNre3hUyNYVD5cXshhsLACqAArAOKc8r+BUelNb1Rxs4vI+05WrmtZPo5Ns
Ys5vadwEl80t7puNrNJAKRzPVenIqV0sugLiYz6GIcFTblXuwZqc18tGlrwe7vCPEckfWIonOu1h
xDQH0FnW4BHIgpp8u2xlMdkhDjTmgXew5yHf0w+UI5kt08yC3xvFQyM0qAezfSLoTomgkJkZO87c
a2H+st01Rvv/xzQek8j6UHmVxaAtQITdKHHx8OA4ZcmHpliY5yRhTyN/4MW2MD9FNWyB0l6JyueY
U8PUvmyinoxCnwwB1AYOcilzmlMPd1eVuecOdhAnr/pIdopiXbXsuYnpNVorAcQ6/AiMhf7YGl6K
BKWzX4yU7gxuANLz4/LX0M9ywK8fNmuGzjVcdAhOv0YTp30FOHPuO5XSgiUeBBHUrFQCbqYkfSWR
On04bu7uE52LHVqBWdDwDv1p0PtlftxNkVdDyOitbJh6X0YkjQJVdGYOyrGMG+DeGLqrctAHICpG
Sw9sQtlPnvaxCKD3PfzMy9T4RaMmCVtjGAdPJBb5bveNuS/FmF2PscMHP4qb6ZG7jfbMOjX7iNp6
BsbRNoRGWlsclJK7EJztq5Ua/dLOaKge2ngdLAHKANnsixZ+ao/gKVSsiWzQ7d0z1kAOWq+KYHQc
0GKikrTyijw77AaA5YClAM6LyRMA2k4/yeBQDClNkG3s2HNUosygr4EPz066ZEG6T4VtGWOK+UcU
LBmy3oPFr6I1DfuzCDnbAL8XQZEN4/Wq5FjFCDy7K1KsQjuoQ8D7j94O9Ww/ipWw9eWiJ0+KL0to
ohEo2emYnTndLw46xHiMkB1wf/jRBTNU3Q4RvjzylOwnnz0MfrvykjivSkk2Z+c5umWcEjzUFt6M
/hAav7NrAardaVsd8tt6332REq19srO3i2Rw/vcjg7nZNZbdw6C6jR+Ll+SQ7YcN89XHy/Fgwem/
OJT/s5dyWmuyhFqimZOS0A556rWhieX0K2nAmhXJ/9KSojY/51fDjymIH6IDqTwlWJvOXtmyrxT+
aMucmERdLmAlPUTbyqdvbQAxotBe6RSd3yqnn0ZGZ3DN6NBugx3jQQv7XXfdbBAX3vPtWtKxeGxB
cP3fjzMHjqMFTcQukB/AkKXuJki8N/uIvFz+/udZKRJedA01PCER9XCET22gw9Cr3ZSgzJp/MOUK
sTeo+s1oPUZ26LjbjPy21bCyV6pZZ0nbl9X5MTmfX1ee3jEpj6DmnRd+NMvEJZ2XRLsal0C1dm5n
z5JiBZYHiViVuMjs5bK/lvO8BbkXlDQsvqn0GrDDN9D24db37EjbOH1EPeiDbYFwCOJpTedpKVQh
6XGgAocpaJDVS47PjCh1jQopVsp9sWFhuasOoHtn19FurrduTQYmb+0pfrv8VRe298SsVIfI004z
KFh/IeVzNfWgZP8JnATk1laeTeeYMiQTmDDAoMG8OEfuOqPo23fohqFA3jdQOKSU9jdID8TvhKMc
oRocYGQrY8N3pzT4bTkIpntqn6FMMGTtlbCH5hFyJ23sQRazeGkSI7uvc4V/Z64yrdzu5/UL/FbU
MUHC6kL776xxkhQMtNDgAvPJA391vWKjE4+CV2+6qsKq99Tndnf5Iyxc6ycGpY9gVuZcNoZBt33Q
oYhrr80aL33l4xVJr9bOiDtHQbLma/omVQFhRUskUf3UCC4vZCEM4RViWRgvRN35bJhEqfuaJxry
E8dC94Nnt6WOWnrfrECAFvYLz2Ok6RiGBTZaHsssC7DjCYxJ+NwRQaIg8Rz8ywtZSlEw2YvJdn2e
/ZQfcYJqhughW+SDzb/RNqTc9JyAcbj3Gm2NEnvh46BWMqOmQDeB3E76OL1qsLyPELspKNvLz2a4
66pNmq159eKSjsxIV0QvRD2kI3Khces+ge6A+NWjfZ3fRfeJ3/0uYw8UFiRMcdvWK6H1vCKGaxA8
ydhJjGGAO1OKbYaedVGWYYXak/lkXBkbZZN+Nx6+m7eoP/Z+tndKj+8AqPGTve6DP3Qr1jhZF1zm
5CdIRywz3YQ447zJ5Yfl3KTTWoBbuD5ODEhfMVUTECO6MGD+0BOvi7zE6z0jSIin0g3/bq0VWZcS
peM9lT4nTXLapxQeSvf8psLYXBAdpi3Y86ar0tMelO34xr3Uf9Wfu5UUbTHDPTYt5e+Kkuu5QbDU
5h1Ex/vECfo3w6tBsjg7kt89ZuHfB8iTzZ2P0FF6Q4EI7fNkjivQJlSVTQypucsHfs0/pJcCuFOs
rpjXVJJsb/XprlpTi1w+5n8OwfxBj9ZQM5rX04g11GUculBZaoc3CxOQa3wZi3YgdzJP9GmowkqO
aPYooPcF7BTaw2SiBe98g+yJm9KVHVuI9aCH/GNHckDLzdoR7M2gmFfux/6mFW8KX/O0xUN1ZEPy
tAwEI5Bnho0pfkwjdOGKTYnmUyx23XRDmoek3Kvut/F/uC5Plia5G8rnrpI4c7AwfI6xD16rPqtA
dRdedrq1LZSdjlYY4OZYXgRxX3bXADWrZ8G/syG53VhNUUE62Gjix8nZVcIHInMt+C2eHgxzgvAB
T/ezIiTHHCdY+bFhNRivuRm4yS6CYnkOhkn1ZRw9I4Ee01MbQeRaq9DuelbWMo/FpxamBoAXAv0E
SLckt6/aGhJjFdye16FuP/RFWIIYGq32qHA91RWeOhzyauUDLmXtc6N4Ft00gb6XAWydSa1mnMuG
UMsOoj37PmEkvvYgBejFd6bPbtTHQcGI/OVvupShnpiVPmqq6Cl2wcFzb2vjXTmEsec114PP3+un
+nrtGbsUUY4XKT38bBDaj41mo0JZ7Jhxg5lUpwXuf3N5UfNvlt5fx2uypNpW4xYO7WYrZvNessCY
bpyeeeBNaocwKt4vG1tMSY7W9EWucBSNNaUepprAWuvF2yGAOpKf3tlgkiaQmN7i/UPeIVAZ0Mcn
/QoCaSkI1Pw+XTs3a2uWspJqgK5XROE+091n4mU306716ZO7+UX2YC7FoA1D5/D6em1Ocinu4LRq
hgXQNEHR+/QqmpiWgZsUqWDeBE0DjS/bt5XHyzv8//joHyOSj0JE0cmaEWvrwj4wd/wWNcVvxUEE
kddvxY6vZXhL9Qk40B+DkptyEH0Q0Erj2bbV8jDaDs/xQ/U+TL4GgStvrYi5uIfA6EOoFQ0DILJO
9xDjBIZbz/leUiJ5PnTpTqw9c5ZN/FPtlWnooA+ZimRASDOK1ANge8hir12TmFsI3SdlD8kF+yxT
FSdB2aNKwLbs3Gpr2f9C9EBVam6+E0CHLRkNkNt92wkHBZwWQThTfg9ou1EoiK7ExIXNOjEjraOj
epc0Lszo8SFODz3dmdFKtF/cqqOVSFfMRBSnjrOiAO33FIhW9Vj8fPnQrC1i/gVHUUlp4gb1CCwC
fRfg637TvvPMNbmwpZMJ0ku80PFGh1T016V2ZGUC0hkTR7CSxuD0TFALoLlX6l5Z3qI0A3uDGUzt
hlUvA3+J1iY052MoxfkT67O/HFnPIF2bYrgQ+WmfblvXflJ7IKvAQR3r1qZp8yAFoKl02u3lrZ1j
2iWzUsxL8jTG6xuLnvTHNjrk5s2gfejNpz79dV6MwoEN4jFohKKHKUMYQS9fW61qp+DkVEGrzevb
wlIgXEZXCqPn+wgcBzBhBvQ7UTQ4y/M7XnflaGHGsMTcNr9hw5MAKbvQ92qHwdr7Uqw0n86dE0po
sy0Vxxi8FFJ8HVhhYQDczvwccHbtJaOPSvtx+SOtmJAhfia3SjeqYIKZfNsY7zq3gnZthGfh/Tov
BOM1mK/Rz5XuI83t8ETCSNKkecVvh/nFb9dj163udY1nfyo31lMWVLvLSzsPHqdGJbcfFWYLMcBo
bWN2Mm0DsRbJF3IamJg5z1FncTC/Ll1JNdi3aVJHMLEpn/sQysJhui337iHft4Dr+uVOL1/tLfMf
wFN6SLfuYW18/TzWn/4CKQgXhmKVaoJfYIODXNmbZNPrEOrqXy/v5YIZgHDmAqODJiJC2WkIwfEC
OwFPsED+YrrX+hDa6jNfg+idU6aBewWzceh1EBXzoV+d+6NIpbbErYu8QEbqFY/ZK0gZ402q+Sjr
eMlVso2CHDzMfnrTb+KweIIexuVVfsXh05B1al86cHU+kdZF78PnV1OoBXlofGi3Y0i8/MW5+Wlv
v/1cMThfYBcMyi0+AKcacPPDYPRpap6ASN1rf615UOq84UOo/Qbsc22N52EZDQ8XgDFA2ufap3Sn
puqoNCbgw3hAKU/pfX3bPwHQbh0gYNR709b91HwgTSJfN1cbmkte5MwUD2jlz5XeORgdfV5TGS0t
i2J4UR7l3lRHj7nKb8WktHtNjZSV87+00GNr8685spbZZjopOgYHy6TOPIN9G8r8mcQfkCvejd3v
y19yIY46BCQ9CHBgQQGh/KmxNGU0qqFVDZXM2B/Ub8PIPYs9XTayENGc+QhCDAdQJ3BTnhoZtKGr
bJcjL53RUB6ag/YDUkBnxSuXzMxawWBen/HlZ58pcYrUVgSe2Cj0J0hYnL9P5aH0ia7fTI6IUUUZ
JZC4iVKQDECXqWwDYr9iuNija2N1S58EFKFAoc62MAp2uluGnSdMOGi0Kc5D34Y5DwDnu/xBFjIC
x5g1C8AkudCgHalbaHXfAZYShdn0ThvhpZj6QZtWCzE7hubCGpM6gJb42VLIwI2DLgmGtbAqua9H
J6VwaYz5EB3o9MlTjWj0i0iN7gfdhp/bFJU0bCYzfNvpeeAKKkDq7gC7gtKXAiAZiq6tbwgFFf9k
asVeCMV4LaIWr5FEBWl6yvRsCnodCZVaWB3dcpHrWtAjuTq0jeAHtBub21obY37N7MS4t6BNtjen
cQohjEOvLVKon2SsMAqROO2e4yAmvqZhgtMzJkOrMdiSKY1Xx671u1CrIZwMZ/yeKKP5ULVR8UQV
0CkzDJJfGyA/DE3YeGBObF2zsiQ0KAa3vzJyy3rvgfPbkmyk87yFAIO+FivlbZU4fTCpeRv7I5Q3
vyHvBvKYxFq15xb8zWsEKKAEBMyma2DTRHTvKqp+lw6u0/vC1V0oO5W02tsmHV8Zb2hoJ70L6SKt
wxCEyKwtTfQJAlhOxcYg5iMAohOhyl0O9rD3rJ6ih6prE+DGbLMGTZGSBjYbRXPVG+ATQzmaltcl
gzw2PqMeb3Q3G3+RmkDNYBJZ8ZxwwlA+M1U1LNs2+d12dU5C6P+WKALZNs9QbgNZEDEE1JugAUy9
njrpdy1u9A2Gyo3BA6JNPxi0RVW9s6BYddnlzwsoKEEDLojKIwb1MEF6eqoS5KpUgQaTT8DibUDs
iyjddkrVbdIxH1Osv1Jlrc5AlgIShmvQqkOCj4Ah2eyLuqZxh7inPKFAVR7eK9+evOLGANnpbX+d
+NaTeZtt6oDfF9/pxkEaRmJvjfF78Vc4GM8FT8rXAO3pys0oto2ywGHXs9CKdY8Pq/nHwgXpgInl
HxPSlaWLaKicDibcKDS5R25G/zvqyLZH7t0y0B/qfXJoPHe/hjRaW5qU3rEyt6tOwG6sA/yTY5av
3F92mzULUm2qGzUOlpE5UuJ8tcntQB4uG1h4Y4MZWkdeAQDwFzD99PN0eH9UZTcid6yI8mn3tv1R
0hhFxNop0fVxpzYPi8gFH4JRWP3kdTRKSADYdfGzifUU/pu01ywR/drk29LSj69TKTXI42gQsYHr
VPCXmWfcoivN+SWvOTYw/4CjRMdpuqwi9YBegCCvGSm3tQvu9pFdleR/sHR8pUqvDbcoEVFSwDDb
4TMzrSDlDAIIAiCWNarCtctb2jS14hUTCi7vdtxpzVWLpzbxL3vMQn6IgQkD+SjGJiD2IuUHST+S
HtEM2WhWhoVZhcXWegK7+MaItO2/MyXt21CpRTYqqH1HLNmJeF/m0Ersgk69oX89d2QgtTpalbRx
g2bHfRahUYERwaCzEqg6BHn1aqh1UCrWyhYuXQYzgz+KLphx0WQgRR1XPW9dbCGUxZM28RhUvoyd
2+ieOexFuuYUS45+bE5y9FbLjLFUYG4s0O3vg1H9HfVen79e/loLAHFnlr2a+0sovJjy2ELvmg0V
rMczcMM39s59+oUe8g9cOQ16TZDc3Ko7ce3u2LtwgzVs6ZLjI8lH2ZZ8jZFLT1CLQ8QzN2GbKp0H
bLcDnIg2VZvLS1yxIr87R1DoWMmIGzWlpedQjKg+Wjy8bGPpax2tRC6OFBMmkLIRKzGZaW0F+NvQ
INRuwKuqoa0cpU//zpx0xpLRqPM2hzld/5HbP0pkyCwaPJq+XbazVCRwjtclnbC0LhxNmV9hyTf3
WUWt0ZsOKJrh8jzYGzS0wLty64TJ9xWzczdOzvvB6QMYCP6Y4FU9jfINQkgTcczS9LhBCxNz74+c
PGkjyrhJQKuwG9eRDUvnewZImnOlAJPU0lJdCm3ReJ6s0SsIibMJUp+cP3HBio3W3PZoMivuCmpq
KSq74FXDElXXBkTrdJnIhIVuz3OhijA4iDHvIVgF7takVPfMqd+hgLDWS1+0OGP70UqHiKEsuGPx
zmjrDFdNNeY28ABaMu0ykWifJIsgW1gbdZRvC4ykfF7+ogt5AeZPMCEJmhI8K2R0Lz5xmVkgTYC0
krmv+I0d1dvLFhZOuQsFFwQTcBvNfHWne6kAcO0YHPhhNcuKjTmpNLCadgAS0f512dLZHoI9CQha
1D9mKgH8PbWEAblREy4vfaPrPDLsNP6zMR7M5Ie1Rm57FlVmS6i0mnj/YgBR/lo8hSi1VkFJsweF
aqp2gZ7sLFTMopVL4Mz1JTvSitLW5aiIYkW6nYd4dv1wMFkLIrQwy90PMzKuIG6+4vprJufPeZTH
2aVAxWqCSTwyQIgWUPrYjrHfV+BM+EH7NQaN5Z0EThBEQOSczGPE5GZObEiUpjG6Jf0tg7xWnzyY
2V8nWvNWmvCMudSDlo+UaE0RMi21gKE2fzOLGyUPofwDqstNLRLvsh8ubuGRKekSKNng2oMOU6MC
oibikYJv8vwqBudQlh0g3XvZ3NkRllYmHTA90anqNvMWgrYuo9F1LMTusonzZESyITlikbhFYvB5
98bP0nqcJbPoAOmsqy69aqYwE6Bx8nK2Qz9cMUffSl6E+2h192hUAT3/vPJr5g08uYWkXyP5aEp4
VakGfg2U7nhzbZi9h4qk1wMnzqxrN2o8ooYYi6TlhtNwxfjsKGfGUZPE7OOsmihDSBQLmpZOO5ZA
b5GPDGkE6AdvFRBBOFq2Hd0KvJFABTWfpQtNLhYVa59i0T4IHVHfhVQpgvbpAcVrYRSJMpNTahbG
zgBNBt1iyV9UCx2KQt8pwHn1RfTNsJp3Q12JDudNNGy9o6FoP19VUG+UjlGl897KHay+F2+itIKI
gCLTKXwzrl8jl+ztyt6wIYNrDJvYzN6FKDeR1R2aoipXjtlS6Dj+KdIxMyNTH/IOGwG+WhbTjer+
0umNWsf/y44fG5J2vAPvG57kMFTbzM+zV93ZEpV5bfVsobap4KnbQ++c3eu0W1niObzta7vnqxN8
3SpKCqcf2wVVbV+72O65JqKzjWn91NUHcMWng7nJ0js63hZkc9nDl/f1j805vB3dAJOBk8Vr2ARV
xVRvCEhP8sBKC7Ft8mT46F0mHi9bXLq4sdD/rPKM8q6fGp4bSCJBd879Kqpxc9s3ZfJUuKWPkm5w
2do5+fnXpmIAEQIUyHpkDakchCsVV1X839Tx6OSr6oNp5B6znx3reyp8CL17ifFeRXf8r4mOTk3L
U7/toJgQO4fprh5C0I0UnAeFjhp4thYjzzL12RJgAo6l4qSedTfsZlCmhsBSUb3SKGxGn8Q3qDSD
i/gKuDZ78qc1gr1zKJZkU/Ice5ryUqtg08oAgbDDXDV8JTo4aaiY11a9naKNpUBD+dvKB50PoByS
j9cqPVeT3lF4rsEuRkT8xt033a1pIRD6nTgUHMjxLojyEM8TDHNE1toMwOJ5wVsMPSoQt4IA5fS8
aG06Zm5hlPCb5gXyoCCxhvANfc2Vtbtn/p/O1nlkaf4lRyezG/pcHQQsVWA5Y5QGep+ETPlrGmt8
xjllB2HwLApyBkDT+gE8LhoWpKDEbqdp7DkxYk5pGJ+ZxldGGpa2DzUO3QI0A/gSuQ3n1E2hKapS
+gopfXABeW5Hwb5fP0TGmnTf0v4dm5L8U0cXJtbRnkFZo2iCTAfVau6kVsCsNRLP8/f5vIdHq5Jc
0gaxQN8XMFWV1y35JO69BbrE+kDZD/S19OlT1V61aEf6N0j3agOA+ivPrqWYevQD5OJKOQCOhOkv
pAnVz6K4Up2DZqS+Q+6LZK2bP2+b7JbHpqScoK8jo3XjuPLbyf6d0desxHC/1QcMTRiH0bA38pXF
LVnEBv9zLUq7S6eEFf18YZjGz1S5zpinRJVHodmu3qT52gFfcps/1hBPT49dpNVjShjuf7usrpKq
3bE2QsL563IUW7LizuS/BoZRTeBOTq0oqaVkbR/BOUtz77b8hTMaQLN9c9nM4nE7MiNlTbpD80Qz
YAZZ5HVXGeEEE8lg7pqCrEDVFr4Sxu8xVQnwomVhLEVaUZL/xwVtV7SbPDLcQKhFg5EE+z7tFDUw
m4F6AIo2K/nE/BqRHNKEiBI4riF2DyjevNVHcbJk3KJFQSt0YRLlUeeFDWJUp19xwtnJZCsGikRA
r9gon+iSE061HlWFjodxUb9CM0lNDuPktdGn444eJpc9bQ0YfN6CBMs66tyA+IM3dybZOl1XXfUg
+avVyk8c5ukYost57/HJ9keOUpwwdy6ZNgkxvMxU9jqHiLodb8wu2XYTyM1jcZuUwGFbYjNZ9rNa
aZ7j5NvczcLUzQJWun4GIu3L7rbgAxDuhnQgptR1uMD8qY4+xZShnpArGnR5bKTJuVc7Gyva1Pwj
1mvoCaxYW8qX0Q0GCQ84awhmOKVv0jgoKJDZnF1grua7wDw32lGW+WBPO01sBN8qpn95hQuBFnHI
BgkomnuYc5ReB2blOEY+GZUPRoYgidHkszdVfNs4h9pIVta3cHjhAC6uSbAZzeib090cB5HXA8Py
0JUPWIR8NfXy9GfRPVxe08JXMzEMj64DxrYx8zyv+eir2X2pJFmPNQ3d1iSo1dF9LJ5Jhhdmt7MR
6f+dufnnHJmrtGZS7XkLh/ilcqmnubdpf0ejl1L0XvG/PKqwOgylzwy5uibTlRWsToZWtSofpDO5
4zUoZaeZFrTkNXG81txP1U0Vrbzklr6cjc+GM4CjANra0yXGhJsDzUXl903QgeywzH+V47NQm5Wt
XPBGkBn8sSOF97hwoUCiISiZzq4HU6vlmYqB3o2fs1UU0OzZcgDEPQVeLQIQEDpvp2sa46FpjAS2
bO1+MO6VwScoR0Dbj3cQsnZDWwsqFjYAbqX61ul/XXaapbMO54RpC/NfLhoEp+YLy06tYhy+nLRT
f2T1p22GpN8x11dNAFn4Nh9WzsUcrc5WfGRSclTaRUPZWviKFgQlpsl9KvS1AZrFD3hkQopg1NJH
YfYwodT0UJtNqMR12DfJjZnlbz0dV9DdS2+2412UsdfEylvmdNhFuxY/G3pn5yp02uI7VBSvIHT9
pMRO6KLs2xnvLVTRV77h7I4XNlTm8XMrtxuZi9XSdp/VmzoF4xN7VPjPKH516KFiT9AFbPRnZqy8
Os6RGrhLj7zHlQ5KohBSjg4sN3UaKA36Zx09mFZ611jVS8vycBSPo063StyDCf9p1AEEzlfC+erm
S3dHpltjJRg2P6t/5tEDr0XQuX6R3vW1n/f7csJr/a1dAz4uxqK5q4xQBBCVnLiMY6wOpQGrVAvK
7slu7yMRpuXj5W+7dIeAmOa/Vgwpa87SiFeKCSumgQyJI1cJJ21HzE8yo9+eLxtbyMVQNoJyykzi
gvEL6dQk9lgaGhi/fNd5Ucpsa7HX0VWeGhU8nJV1SE2gp801AZIVo3IxBww2miI6GO0rUOK8QKwu
RcmBQr9DPdhx4lnlir/MAVU6LRhxRSMUbHngIZOfCBiycmPSIP/DjDfriEea/Qjs3eWtXPCOEyPS
wTALq4g68Lr703DfoY4DpktIn2D7Vm6qtcVIvp8ojlbZbLbjfAdmFZ0FdFjXeDsXoinST0yuoIqB
AWXZ1csak4gZWnU+OqtG/upWG2faQNgU5dq1j7O4b0eZrrQel2AAolJhikV3U/+rFk92/GR2K2+q
JZ8DkQ4+PiA2M4L99NJzWlqRyEGqVBXUq7K9q73Q6t0ZBs/sfkxAXyJm/L0/IHUHoAdXPCCH0tEa
ayuHcgssAnHrKV0ELYH4oIFtiuR/Da0BqPzIlFyzQM8hM+tsNgVCezAA7RTyBo5Eb6qctT7G0tcC
UTpQegBSoicoJQ8tqMDYEJuVP3ZN/rOM4uq7wzTlXZCWPbU2iczNWOUxaCdpfsinyT5YIyi5t5rm
0n3G7arynCExunugqzW+SSZa94GqF/1KxrEQRdHIhub7POqFdpO0+8wchpaPdoWcCqJaJLTaexNk
RDlmQvWKeqL5uPy1lw4MUA+AAhBkqWjYn/pXbHHWsxb2aFd7WQVk8MeABNJS752EroSzxbWh7Yum
PSrxZ80NxWgqrs9rm+pGA8EsHTfEZjdNzDBnObHbLK+SHRa/AnlYekZDkxItvFnq8/zFRnO9TlDU
ZBg5t6JXB7IRj3ZsaE9TMhDN1/u8+xCWnu2IUZi/a5O739yB9pu2B7GgN6DnsweI2nzHgyUePfCH
OI9OmpnZVqkMIQKr7indNL2VvZkUcmuFpbdBqjTa73jSUe/QtFhbTcUXqv1geCbgJ8a8EohUpVQ8
YuBRERnAz6z6IMYNcaGCYT0w8kDIENDhqjU2aEledpWFz3dicz5iR682w56a3nBa5is5mp75FBTj
t7muaua51wG+26Gdf9niUvfxxKR0aodRxINtzCabjQpWLmMLHu+5B6vZO6aBJI7t3fgGdaauDkv2
wNzXyz9geckgM4NKEmKGnGbgsgVnU87BsqjesCpou0enQ18OHMnoPcAZLltbylGx3H/MyQlGhpEh
Fmn4qqkKTCPZVe7t2O957SuYTpsFACLrlYH5D00e6+fQrGm4Lb2wTuxLlw00VcHOEGO58bRPIR+d
vIGTOlb9MXmh+m4w39n/kXZdO3LrwPKLBChQ6ZVKk3Zms3f9InjXXuWc9fW3tMC9nuEIQ/hcA+e8
GHAPqWaz2V1dFcScNa9kBRcmmfgDzW40JZYdluWHsP8jQrew+7q9rStX6IUJ5qIu+z6dRxG7GkJk
uAA+Q5RcFe1VM9tks10vX9a5bXElqIL9ClQhChjSQIfH7KMwSOYwKzPIjM3dZEAS1KBm/RH5ns79
Zmum8P6HwAkB1Sp6EJeH0qwzjOIEQMKOws8it1WI8RgJmOwyOs48SM3KHYrJH8w2Ia+SzKuaBmnB
pgOiHujgZuhi5gfkpk4cf/bV5vb2rfkhpkrwlkBsW5DFzLGXelHz+1QqLdKpwC/nOulSSlIS2kPT
FjOdGlEOKWTW84MmGO1gZzHGhewqGDMO9nzNPSWQ10KgAFKXVyOofRD6Rj7F8J0KQz4B+F0xQO8b
Oic3XvmK0MSQoNuAcVcJLn/5FUUiGq00JyUaqTQFo7IoP6FxaiYfCo9BdO0wgCBDETE5hhI9y5/T
55gyIqA+tAwwX+av5RRTsdmBWC8TRi8rwi0uPs7XXLydecUslHdg9TQh3IjSzeXiDKGuy0oqcP2K
X2LiIaWlUhdRzOj3Y+Im5ntRvAbKa5zzaFlXd/WvYZ15kY5ll4itAsNE6K2qA9mBYMfmver/ktOe
VoMb+Tuz8tR5E5lWQ+5r/S0K3ufi2HCZfMjtPWAjwthOWd9p+CmCUFsqnHeQACSCCq34K9YbS6k3
cnYIZjufaCAAu2z5+fgfIi1eygTjKrjMriYPdMVXAqJU+KcN04nVUxiCL6V453zstcQEuL6FxlVH
DsKyB8h6K2e+Bis9uhGDm8q//MwzFkeu3Xja1XFvaXrHWdp1XWURvJD+yjUsx/gsNSkgnSykGVha
AiFzSe7p83vgH8nktU3gdPWDLD4byhc0wm+v9uqrMmaXgHlmtqlbxcgUgGnVuHAF1Dy18V9T5sUC
cFeQSgCrKsDQlxbqQAqUpsF80QIvVCRH6l9iwSPCpktiK41402ZXER7m0GrA9C4OK/BHzMWlzqCd
N0LAvSXpgDvMiltiNfHPQog4QWFt584NMdd+U6p50OiYxSVl/tTN+bPCfcdehe5lLSC119GLXMQG
mJgaET9VjB6Y7rB9MyCwWoEqgxO2r9JDxsSyyrPvr4ptWmXfckLDC1Qz9AiUjES1ugBwn/uKB3tZ
/ThnC2Kc3ExMsYp8fJwp2UlAQgp6SQcDLxQelIBniHHrUQDgsk+wc7G/k4yXPr2rm0c93N4+PGvf
B7qpmJ1bIgVhMfdjPBuztswMBakBRlThvSwrjCnlD7fNrHnaAjUBh6yM/9gamh+K6kx0hAYjicle
9KWOBq0Uv9y2cv1SgSsAiG6i9U1AeM+CgsQ21nPgZTGf0Qk/u0rxZEGhAsh3JzWhwxgehgYx0LCr
qXbNLnACHCmjDKy0M/5LMMSAuIIWCZKWK4o8pdQGTBnhxVDPLaF51I80wdRoTQpIMBTWIJgggQJ5
XRnRJp6tYtY4v2AJShcX/vde/P0BzLHQzCrN9GUURoN8SN65ib7PwVMC+fUgEx1geSFGxTmJay57
vmbmbKj+gPd9APSSWY9u1H40kVcMij23H5zvvASmW2tjzoaam1OkS1jbpELSIgdPaTmAyEKvdwE4
4CmekLbefihz4i1I2FhGnqPwgLCr1935apn8mCS9bAzLBjcYSUtljwwZJcafWf2stI8pvGsBq0yI
13Sc5tFavEONCIUpsPwCBcHssqFMYQIldIRUKd4EuknNAsz98VNr2DGQlL19e7Ov8rdvP/prjtnr
qoA6iwD1YysI5x/5VDk90XZlh3bCInIomV+3za36kIq8ZaGbxjwve2G0UWyivAGxyM6wpwq9zOMs
evHESwZXl4VxSRCSLKhuNtkPo7noSAQ7Vfa0HIq+8kYpsI3qzuBptK2aMkHlBFSOCPgAc5+XdRZq
dVwhFIiSJQYbRbCzwp38X5HCKbCuucai76yqMjrtyFkur8JoMsa2gyS3JbVOq9qa9NAnJ1Eb0Cs+
NC3ntK9dHefGlh9zdu9KUQL8tw5jed/kXh9LIsXMUbuVO6Xl+CDPFJOAJclckUyCKWU46tNnKtxD
doxjY83xQOCCDA94GUwGM19JagA4L2I4RNmhBtuh2wwWj1IWgIzkWFpdzZmlJbqdbVwM7aHZLGAp
wMSUoACz5B/7/v32OVoL/+fLYc5RXPVExOQesmIS0Qo0bFVEJRWV9OdsqmgznqrKuW1xdQNNAoAg
KGjwWGecD5dN0OUT5vzH8EgKtxS3EUh3Yo7X8awwXocXnNmNFayAEsSkoP34iSLoLpLkUxry4CPX
mHUogeLE4rG2oLoxK375pULgBqXYwPx+hmShzkHJZJZUq1LakS89FbYgW5dx/ai7oOshAiIB/1Fz
rvGVI72MnYgLvATNVvZIjyXagOXyE3TyJesOgCyluu2Lmor6J4jsOa65EqqWcTCA66BaiBYNc9BQ
VyoAJxWxYLVHwVFwUYB6Jtq4MYVinwWYtrvtMwQbyFzky8YS3GeQs74aU5yleuwUBV9zFjVn0AwH
spy3LawcNkOWCTRNljogyEMvPyEgW+lUo7sA9PHPMjgCukLjlMO5z7PB+CRJI1HPgLODUmwNNsWf
iS4cJGN0b69kxfMvVsJ8myFKVCUo4Ql1jOp3Y6WgBFGepFbn7NhtOxjXuNwxEMugPgYKeEskPS3E
UxhBOhnVaB7l2zd3C/vxURMAbBD/M3WWVFGGhHOl1HhWzzVoX2lXT2VCQyKZti+N6HuZRhEWTtZV
puOD6mkbDuOwHRtwQgSRkm9I1AE7OWmoTaZDmNizUQ3eHIaxC2vdn1xMxIjWKBneG63pZ05SxxAi
jMY50Gk2Jf7gtDh1+qaDDK4I3bVGcZK0lAHdmscf/jCL73HQBAczKqefY5Dq/kPSyco7QW/MLkIB
YpuDqAeekUrabz9K5ns9lTPZFow+98qyzAeqjcEQo6Nfd75X+63eH8w6EUCZ3SRS6ElBEP6ogTr6
IdSVolh5UYTv5WRIERUCP8stowWuCqrLuTvEdWxyjvpaYAGKdqFwAIQBowfMZy5xDWYSBrz9HHQU
qlcjfS3JZqwOJXHQXbvtvGtH5NyafGktiLsIcG5YA+CJAmONnjZm91DcuG1mzXfPzTC3XpOAZcqc
YEZSfkvZQ+I/9t1nxVVPXvaG9Vx0osD4hhzVRL51uZraV0NTCTWk/tVnqdhy5inklIQxiLn2Quzp
xcms7jXt4fbi1l4coJD9a3ZZ/VniMLRhkOI9AB4A5Xffq7TIHtMmoVrvqBjGFMmpEZw2soRuyzG8
8vXMpS6O8AlqYQChLw0b1dwKJmnB965Hn6T4Ofcg51Ifgv6lg2CQFkyOgQdBkKjbsT3OCYC/GgCd
YbGbFN27/VtWbqiLn8LsQVsbKURv8VPIIGnoxqu2oILAXGnBhQ9kBsi0OOdkJZHCwnFDSUCAixg1
uly7r/l5RLIhw6CR9lSkwLIYZWKpmX/shOILOqObZmqeSsKj4vsW22Kc7Nwwqz+oZlIygDQIBfpi
3vpiimTHAKa+FUh7h7HTcUAKlMT7eAZwYJeEgr8XwXsXWUAShF/+pIiC1SaaBJHNrL8X5SnexKCv
KCgRklSmU+e372Gijq99ADFuGpOw2oVDr+4mUUzvxRgXch7wxBzXXBhZKbosoBQFiyGLXo2DuWnD
foSumdD3KIJ3d6LRqIgK5B1Y/8Sp6+QZFZl7NfVAIaJQKHZ+3Xag66lqTFjh2QzWGhGfEzQMlx9U
D1S9Gc0us7TpRS1FN5SyV3PIaR+nTybaIoEhYgart6SmplI43keA/Ldq9NTKT6SL73zpecREqqDw
+FxX9gZ6XWBd1HHOwFrI7g2UlRVSixVEPnKQzlVKK1uRPp9QW6J+ETrlLNJ4+hihtpA2n36lPt3e
mLVDDuYbKG2CHlTEg/9yX0iogzMzEiFyI2Q/FIAwzUZ/1aT039MLkHwsVTGUYfBWYO+dIR41tYJb
T8NMNYi+LpofoZdhlvv2elY+9FJxBNEkWCkwJMC2exoJHWDJmEDgI7+PeHmTN0AGa8nO5l0vvpDO
9TsKEialGmkKNRAwAabRNgw2omKBU4vza653d6nko6wBcVdcuhqTI4opGElxsFCOU0H/HgJhg0k/
npLWSszAl0NwRavPQElXW/LtsxtCSE0kuCH0bW337vS8/Hn0KLV21tNENyHdbDiZ7/V9Cy01FTMY
YAXEuWYFA7uw15Wxwo0UQCAXIuAjgKby69hyQC/Xz4RLM0zQR/qoVM2i1wcuFjqQ42TyuJeur5XF
At49C5WViG735cap6RRJmQoLmLV3JvEln+0kx5jO7Pj/zIf3HX/wrEQHEAgstpukabMPV0D8Scy4
vW/zCPLbbfbv4CSYOY8mzJ6B2UPttbaG8Gtlun2FVuskTKC4CY+z/1U3kTsBUkhnvCdGXg1vbTPR
v8J1iUsTQZ65MovClxTQbSLC4skc9XdosS7JkT/u5+SfgZLLMv/aYtGL0QC0WQj9YUuZW5AzGCA/
2yvR3uC9VlbXpCqorAEzR2S2LpmEGmrbgJ2BoaWlklhQcMN00zFtf+aCxwlc1+kl1nRmiznFY08a
UKfCFh6vyMn/iBJy8o3mFxbRP2YUuCPiForbj8+3Da+sEU8xExwb0I/AEpk0TzaNqNFJkVtD9hWA
NVbOcTMTKsY73Yyd/2ALZYaFYArwue/L8DxSDXWWg0Mwt0wg0yXiybInliomEjra/ntDVcJsB3rT
yDkAjWfT17KdKjmYKthqPA00ZImJApiEWRXO/q30ny4NMWeuVKZaS0cY6rJ9Et7NpTcqv2XDAUFj
jn57n+/RcxHl16LYGo3TJZwHwnWqCvMEvTzcehhUY2tFuWqmAZJRkKSogy1kjdVGmjUs/VD9KQd+
T1Z+J7yZ65Ub4MImc68piGZyRmBzJqlrxq6U+Rtd2aktr6PGWxwTVMqqVeNyrNGABx4UzPhY1ERB
ziSpIDskvRWJbmS833bS6zfyxYay0xS4yyEuLmNxuY6a265t7Jn8nBuCR741xvX2360hLRVBCIYn
FhiuLu+gaRT7GmV0PPyLyFGmykrqg4BKXwLWiqobKKA0nKRk7cCfW2Q+nqp2mE3VQeEgSKXXjACS
JtZgaG4UZuCC5WUnq9ZkvGDRbpFArMJkfgCqxGFSY30YfLKnXKcqtDqiqbDl4DUXeI/0q28HeBz0
LzGotiSZSLoud9Mf5KHvOklAu9UC67UEtsNQkwHqvDPiB7zYbn+7qwxlsQZ5F0hCIL27uh7CSM2b
1Ic1wfzVZIE1EE4K9H2RXTwHGQvMpeCHpK2KGP0IzZs/o026defNH8UTduVrZH30NLGAJLKxue4/
i5/AsqYjpABziOToWwrjLFT3RaNHVaoLNBfxEkL1oT02xWsM0FqCCYgMk/nDP+vWMCaZj5dmoC7v
ZbhHMP1M0eXERFER0zx1S+lXb2Ds2uecvav0nDHI7K7czW2fo25Lx/FoyK4CJXQp8m77yFWoZGww
16s/B3Omh7ARIiT70KUcOgqoekU4a1nzRTyuUKlBoRPeyMQRwP6bUI5gpy6fUwUk0jxRo/XN+muA
CRta0k5zViwGxidUJCTpIRw56QFvDebl6W3VSYmTFiaMEHy5oIGcCc/HOCbYGcxCArlStmxTAwwe
CV5Fk/Md1rcJjAHgQ4DwG2GyAX+UtR5DtFhD3CwwvLp+lLXH2z71HcbYsKBhuBnVEQMklmxuM2ih
Jmg9VqG9yN4bpiZfU9D6e5KXbHOv2XBRwatOfGaPWVSVq50ol7DXu9KT9Na/ydZjYvnQcrg/DAf5
oNuip9ucRcr42rcWyXg0aeckBMAMOxkkdlCpVl3bs7nvO6hq61TTT+GiKgA4a9LYIo9Kc9VPgLMG
GE9FHZClBJaCREv0GivW/bsqOxnNv76hl7Bw9u8zpyno+z4GWQaujkmziNI7k0HF+S7liWLw1sEc
qUpTAnVaQlxRpzSTNr7IQwRI687xf1vFYn1r0gnxEMAE6hx6YP+MHuZDv/kEQW74le9TqrmZW77w
RO+4ZpnEIvLNaB4HmDVla3p8yL5EK6IZMsL98P5jsrPti2lnKid3+n7FXjklPp0EIUSkGewLphM7
QUQvSaCzSaud+il7k2fcVV+t/Xwfp3Q6hTgLgV3T+EXc81Rzr9H5i9ecWV+OzNmlDJ53YCJ8HIlJ
pXPoFK9QN67p6DuCJ/8IOTfXNx3U9VpB74JSDxAsLOaoyCKpmJcUID5UX9WrbKEcvte2kjc+QvVx
V1PgaPaJSHk+u7rMBVEMLXX8gf7E5TKNeB7nYcQyx6SgmmqXaDPEx1qxlGlbqnbsHyte/3N1seCZ
RZADxQjqsYzNJvH7rhSw2CwDCbjo5B2tvHyvPmIW8DC5mMx/GDajFzv/jG3ANz03zMRWranaqhdh
ODGPrUgn6ZkAt1ipm9vhdC0QnJthoim+JfoEMsyI8jvm19A/+nPbwGquem6BCWmC7vuyD7wnBtSs
isq70iX3LaXBoQlsjRr0pdnk3oOyVe9552IlAiloZ4oE3DAoZLBDK/JYhupcTwKtmhcJvZoKJPjb
kTeRtnKzwwougwUqgZk0JuAocWaqaT0jzhEnR/MkrBO0r3mi3yvfCUULjIWLqEoChcIEbNGvdaXL
IWkcmy+m/iCGnMG+77Hli1ONCiQ4gDG7D62kRVno8nD1UqVisjkLrf1oG1awMU8KNbzY9t2Ktm60
T5x2nz0QK3BGq7Xm1/vBU48aXho5ze6bE2LN3nfI8Th7YFzbyjSwX1Lrtitd7TTzE5c9OgtzoRG1
AgC9IaZHjsmwTzRH8f/1OMAEviEe3KASwtA6s819gOliEPmGVhkfxPSRKJx/fzlO7C5r6OloAOZp
OmAol0sQejGIsqEIrVb5kuqnod0NoQtKqDDiGLry/WUhZ4aYvQpMH+cigBCDjOmswd9F+k+SOlyy
G3k5veyCvnMhRUFWe3XG0hllSaXosCBbex0pqGcPGHY7/ixtACuswGsP0a63sm1I46P6kD6a28xG
BuAJz4XDa5pdnRFA1kV0wFC1x3Q+uhCXm6tkObjN8iG0JPmrjewOAy+3HXBlUy8MLJtx5oBZG0va
FMGAqp9m3w2zbQlEKg+3sOIj6LrB91S0BSDpzvhg4meSr7aLleou9Ruay5uF4sJI0VGxby9o5USd
m2Klv6XRLBRphKlxvieF1zW73uBktGurQTXkWzESo97spZ0WIRm6VsFHIZ+khI7F3m+gPoaWasJx
+bXPf26JuTFzWZuBL4KlApp4cY4uNncc9+rtAQ87N8F4mJkboliUBPvl6jKNGio7vl06TeBNYGZA
3Jx/3/5A1086xiLjcoEJjFM6wmItuIvMAiVWZeX74FAh1SKfqmHxwNDXhWvGJON/rTDjiiAw2e1y
4a5Ey9T6Y1qjJb5BQkCdqJTZgj15txe64omoVMPfgWoEuIRtHrbD0CekUcE7igpd8kI0J645gOjv
ZhoTq2ADk0fgHSAqotbl8VUEbe7zUQut3q6OAdWpsdNP2SP07iyw73xpNtTdrJYmh/z4pTgDPQL2
BhGPjP4aaPBxe73XLwZMkJ7/GMZbjTprVMg4htZkxdA5NUObYGDfng/ECj9ax3dzOlZWYfuWTLWC
+pz7fiWUXZhnPBnzWb7R+tiLVPljEBqUKq3ixwL87bfXed2FZtbJOHC8aFI1MwxNjkIz2hxrV3bS
ZzDoPLYbaTN7L71FXAi6OsRuj6Zn7roNmjOcydPV5SrgZcArCZm8zty7hjGYoLoxQ0x72rECqQNb
M04zj+tmJQKhWwy8M4iBwIrGjvJ2kSJH2txFltoC0/IcZS+3N/P6NYLNPDew/ICzC6gOUM+LWhho
PxsEOZOm22gfOMY2/JiP4kn1AisLHcfcSluO5bXzeW756uxElVz1sNw4RUr7N/LVefMJcp3AOd8J
P6tDE+Fe52XwvA1lDkkvd3kIcpfIKhO3ye7b8uv2sq7dYhnuRmv6u5h9le5FIYQemzoA6jSW243p
t0eDzM22LQCkrcaQBx+7fguhIbD0BNAzRgQC3ujy+6XpXCZdj4JIqFiDA7Q/puBae/g1U8NuM6em
kxvT1+QZJYPA+i2iy8M5jkvsvgyB+AEY4kH8xgwrIcxnJMYoQIcTP6CPEGyWaEdOwf1AuUWC6y93
aYhZaUXiNJUjGFKf0gNQuTMFUr7cR9vM+iF/yq5hUh6p2jcm6tbimJiWZPmsNhpsArz6LO5Ei7x3
2M8/ximyANCl2QdP+GNtO7+lZSHGhKPHkr70ugyJ3GX2TK1USmInD+3RvAcEUoxtKClSnwfUXfUg
XJMmCMiAWLsi1hWnXouFOcQk6EGx423mDI7p4OZAdwSCZPFX8Kzf9YY1Ud0ePztwFnEcaOUSXeB6
f38A82EjU8N8tY4fkFHFFTZQQJUOxld7ePttuNNutIP9uMd0ggMMd0HzffJMgCe0xN2xna3Kp8Bl
cH7R6hk++0HMV8cbaJzNOEJxYXK0BiyKtRshVcbQ/u1Ysfw7rHcBjodepYEsVmY7KU06d37XQTA7
Gk9S2ADu6w7lfSc3bjn8um1qza3AMQtiJjxFwdzM3FZJpQKBSWDKKDrzIcnF8WFIm/08JfWm6JvI
kqfhQ2mmcZ9E4+dt26sHV9RMHQzY0DZhx1yGQBmF2sB2qohNvp47DW9qernx2Y0EFeDymMcoC+CX
l0EwiMFnlmsx4FUqZPUE5D56CwLx6EerT1YP5I4O9vL/sKizuMuEvVjporBsERmi6j4Gc3P7z0hk
IOzO+VGYLKdJWyL2igj5w3B8aObPInproe4wJeC3n3kZ+pXHL8ZMBaP0GIsUMaJ2uYHoywZ13IGM
Ba9vZIa6QDDdl78Vpv4mpICj3t67FWuL2i5Yc5b8CXiSS2tipIOnrIgrazSyH0bZ9hs5MmonxFX2
0PsTD/hwlWiAQhF8ZEuhCyDJq2MWBn1kVGZSWSLG0WlXJVCvkeSEji1eJP++MpCTL7PhC/CIZaCL
0qA3Q7GuMCBQemGdO3nfb8dI37Rdw8k/r04VVrWMHeHihcfD8y83sRsGkKw3MGXE7SbTRy/UG/v2
atY2DjNNCBdozS89+ksTfiiIaOvkFSgiQAvYB81vPRQ6W571P7cNXdfhsRhk0dgzHGJcREv4OstC
K2S/ZVkPFfRLoPQmdnuIYjhm729LUffEtj4mcrWTktKVfB4Q/ioyYkIMMxa4fggYCvCGY0ybyhTM
BQiPxE45CqnhSMW7OT7q8qs8dxlVO3A6Vf8+3Y0FY/qHIE0U4S/sNQ8y5y4GIrqyZH9yWn92ijbd
SlnvalV9h64rKM8amgmKnWWql09hzPm0V1fPYh/tB0CGATlU2Kpk3eWtUiliZZWDBnzyOOkYfu2P
YH8OHRILGeb/Osm5/ZXX3OnMJst81gk9TgKqwuDosqGB91MEEVKeQk/7tpm16KJjRUudCyBDwgTO
TO9TdAjkyooi0xOH8bOS1A2q9htUlNzbpq4x9dhGIKrQGEfQxEuQyRSi2kzJDPSwVUBEeJkYJT2x
A0hoSVFrJ9ClN7rKzvrXBARrfR94/0/zzFKNETJDQQXzTTfqTpaB4ZxEA5IIAlES6N5buEFOyFsm
vMSDD12ND75Rf3B+xAobENDgQJXh7KCdwDYqI3QqoAWhooYUxveaCtH6AfwMpl/9kiZ5F/uK10Eh
rwsxdICYxcEtrX1sqDWqQChIUI0XmdObG/Vk1KZeWeBEuhua8bEM5kchEN+q2Xy/vdA19z0z9R3D
zmLUMicLERQDptqys4spz05xjyqEVhOe5MFabEe/AJNfqIGreFxdxiR5ag0FIoq4saA7oFTl+0DU
z9ur+a4cXORMcF0TQMBlFh0dGja4Z5g5QfYnl2BX3lYEuAYkg7+7ZJOmCs2bt7DV9lrwMpVbf3yq
pN+xWVpVeieUbjZv9NwjE1S8nDLw1NIdlO3tH3f9VTG1C8AeBnmQF2Oc43L9zagGpOij0pIqW5Zm
2gHyNsmfsfn4H+x892ZAQAi2C+aCG81e6UEVXlpF6lMVXMUxMFOpsiM5T896dUVY0pIEA0LLNn1D
oaz9IUpLa8IkQzs/6uRt8k9jxknzrx0HUqkopYLlFUyvwJJfbpw5qmQwfHDMtUOqWZXQapbvI+v/
923DSUALGxMu4K5m3LPpBLWpQ5At9uWY7sHQJ9wVtazZMgSyMO3VcOiRrw/eQpWL+fSluwUKW+Yr
SUCSjLMPurFa95G0dZ7a6ZZW8BLutb0DEADpKJqu1zBuZPNKki445lHfZP5vOX27vWtLML48cFgG
iKqwFszAI6W+/DZ6EvaTlvUlht9tpaQ+ZjJIuJdkFW2FLen+3La2vpq/1pa/P4tWkuRHSprAWjSo
ziwGBy3l4aaWU3i1oP/LnK4klJTUqDR0lUqwDW2azg1VbxItYcy8SINcBOBSgN/fXtSKJ8gKKq7L
FJuE6ggTF4wxjM1+VMCIi4aPObvCLNrgwLlt5Lrog4NjgkRqYYhZ6LEZf/PHoZjANQG2fjWztWK0
dEPABFKMN3L8Y4q15754xVPWTvwHUCt8TmK5hzhmbSp2JfPG2a45IpgfI19+x2YAOaW/5OCm+SDM
iLitE0CWO8FtRFvjR94V+x4iC+YsOOlwN44TJ6KsbDkehACn4R6CMjLbXpZH1A3iAn2DLDCe8W4L
LPCGNVbSpLxkaokajDsRqPtAUmiBViCluFxpUUpRhJmhGmrZBGOmQgsHmsX7Sg8+Va07JRUopm5/
6W9oMWsSObgKVi8MC6Jie2kSjfncGPS2tvKD/HOpmEbO53tsg3PYSazQrR3Qbzjd5mWgKn349wFC
A5OYEiZGAFdH+sImj8QQQlUeutpqJtrUNDjm9zPM2qoT3PWW8qqkFK+6Y/a8SajAy1wXv2GWDrYg
DPMtHXbUg5jdDpD2C0oBxRP5rjwAl7Ezton1o3grtonLkydbc2LQE4GMAecBTzy2izEqPsiQWuyz
8NRY8wZqGB7ISLezA2DHJuZcF1xrTOgLUz2YNRNLqxxtF+wAiD6ldgTphtM72ee8l9TK2xUH42xx
jBPpZlpJUo/FTQ9gT8EgHAVoIbV1L+bXo5c74uqrndla0oyzqK5JMY5qB1vDrnM+UKzzujdI11Nw
I7njiZeGrUXCi6UxF71EOsyCLktr3zC2+Evf97TfYYCL0JIGT61XvzxkvDN5/Zy43E7mTZNDdmyQ
Ctg0HrJNaIMIzJ6s8GBSF82Nym4d4o7eO5SB3dx7vR0PrlvjGK1AAWIpgOEtA9Dz5fYOqSk0Uw3b
0qf5O/nl+ncy+hmdi+rAvCu23PbCSsi7sMd4qhp1YlIun5Pc4cl9gkotOrftWwWUyxxQ+QTlGCu9
M6ycc8Wt3NwXdhmXbYfJhBgn7HZW6YJd8uNR9USR767r64PEATC7C4SV8Z9UkstQMntEuJ3sdX+y
O8UObQAfLdOqnf5XtP0V7rr9xB1OXUl+sL6/dhkfMnMMcZF4gCrhW/ILVYaA+of6o3Yka3TylL48
8ERIVw2iri6BhRJtsG/HOjuXaquoubw4ziDMB4yL79ucx3+lrEbsMxuMs/QzBrLzCNfFZBF0sxvn
JG0n6/T45gNRhy4J1Y/y9i56+aPR6R34Lxq4XriPbHI0n1+Mf8/EVIxyEgOEICiasQW7IVIjI5Zl
nJTiuZwe09ybeKdj5cmEsh+yPRP43EWl5PIwzqqRVH6i1lZKRhscjJIMVg7/Luh5V+Gqoe+BVLyC
8cxgToNQxFKR5KRGo9uadtFmpvI7oeqDBjGWgTZ2dRDR+5rvO5GziatXB1JMvHQVA9gJtncakqqr
mgkQutHtjU15HyDtcLST4GHa8HZoW13jmaXl788cFLwLGEAfYWkhWLQA/aJQhvwPJiDMg5qiAdQq
ewaiLu2DIcX3qvqXEHwivrKpoq3By1xWV7LwaqA9imSCzSXqHAXrfoLnBcJByx/lCg1Da+Jpel93
RXEVoKKE0yyB6hVH63LDEgNTp76u4er7HG0wHNLE052AalvjEKZ0dtpdSI8DLTb+nb7liawuHsde
83h3yOhmoToDPotL4+YUlmOlwyN1o7ufNGPTtaYbDYTzxdYX+deOwnBxZbMEEa8RdqYdhuh7xQI/
lWBJHmLk4+CZzqzSUABsqXDCpeVqQsvF7nnqEN/NpevVgpAatQQZOalyudouj0IpKeA42l3zy3gM
8Og6gDjXnj51t96Ev5SZKj9rJ3gWN+Dl+4wgXcfZiFWfwotjUR0EYpnF8iQBySBUg1+QzdthfND9
CsMAjgGBhf9wRM7sMCF8yipjKkLY8TPFDcFpBA976eIM44cTpz20dsUvLB3/uyQmqC1sbrHRwdQk
1Hea5LuDatpFVViy1L/W2mdal5h25CRvqwnUuVXm1Ahtrsx9DavzwoWSYGLmzyTRCrPGaCvqZAue
GbQVWlDPGPJWbpzb27tyC2MMzgTTxgJBxdj/pSPVyPnzOPfhSHpsQfAMwr3//gF1dJiBBEZpAC0r
xlUBowX9+0Lvn0shnaAvqL+D1iea7dsLWdtHVKLAO7JcDAux6+VKSjkAZKKLGisDL5NbnsjWd9U7
8Xfr9A50KqAFxLO4knZfWGS+nC5PndmALARorBQoHvl+uDcbCrBHs6l5hAlr3+l8dUxa2MtJVxaL
ragCNlK3BtT1bm/gSgC9WA2TAMp9M7dZAAuluVXBciE0EEXkbdniTkzcujDCROmsHLWuNoHbED3t
IbQ7B5qTqTPYT5On/769nrVMAbMgIJiAvtXiF4zjzVmTinURY9D8E18Fky8ZxUU00trT7uZ3jrGV
TBNZnQEcBaayZcI2J8cI2g6BmjaW7Jkn0Zn3vmtaJSbNfkFjz+Mi/lfd4cwc43qVUiqDmuWgnOwV
u4F4hGTwPtVK7fViRYzHJT7JZ+jlNGACs4cH4oUFjd1ap5Jn2J1JW0d5WJ4kJS0O0Zf6zNlP3gIZ
bwRNY6XNOax3VrGUlo4fvSta/j1Ug56K37UV/rltcOXZdbFaxjGFsRPHqsSGDuZ9lDpCTmUFasg+
zRUO5nfNEphAAK8A+hAKncvKz9JKZRwR7cWisaZsX4MU2kcJ9HcR2S1viuYa3Ixpq3NLTESUBbma
BRmWtLtYoMNO81TndH8SS1puRhp4Kd1B9KmjvtPxGsorXd5L24yDznWty60J28VDTyVqWv4p8Xrn
qwOkc3P706056vkyGUetkkAG22jZWORnfghP7Ua4Ex4ajhHeV2P8se2yMKoLrMfELTZIyyCiUkH4
DAJ9PF6yteQO322ZMwOnPGDMzIJaaMVE0v+Qdl07kuNa8osEyJtXuXSVZbJs14vQ1dUtQ3kvff2G
avdOKZncJKYvMJgZTAMTSerw8PCYCFItC5p9UMaEyFVBy94bd/X2R+QXb9ZRfopO0yFBkoB8kIkT
2rFyWGc/gFosCFqb2hrwA8wAPff1W1XcLmOtxS9tcnPQVw2/VPXX3NyiiKtotQ3BcK5aw+VI05fx
fm8CdSDrbO4gZLVswjHZTQ/6RjqYmxETruJntutttD75vT2iQ1/CrGvsGxh4izbjnWW/GLt/3QB9
/lvoAZ0qqztxmvBbZkik9/qDWnDktL6yOvS9qC/iUzpSISBIoT45qeNqjsW6cXqkJRDCbDK7u40Q
w4QRsqLqFnNU2/le3PDODivxC8b9b2DqU+cCRoubEcCYC513It66IrqEIXW7+Pi45LYkL+f+2kKp
zyqAAZ3UGfBaSbYHVC7qwJYlcDRb3nWvsPyPrgDRg++mMIGxy8Q3EyfHkJwmOKjxfqlVo06tqb4S
/bqOdzmwsxjJ907SJVe0eiUJWMAb5z3cN5X9GzcITu3sIOh1RbuDTConYOOtcAlJVhdJUYCKNNSx
wi7Z5qVbq6j7+JmGmQe7zP4YPDhWfLheHxVOmRpEabV2sRTwgYnuWH+E7T1nD1kR9RqDuhu1sco6
TQIG5j6d7nfwlB6E98TWb5W/KIuefS3qbmxapVFbCZvXdg4YVzPpNu05FnhJgkBZBHUHprrahv+7
Yz704xx5n7vZBi09LSyC7Bof3fBb+VU9Xd/Er2zOpeWDXg2TBaBCoFtFtSolrW5gadajvjcOyquF
7HFj3/fIxYA6zi+dV3hOJ0VqV9yKrvTjL9JN2NvvH0B9xaFKSJzH+IoStNyqGxD1R8pm5NHVsSJE
VJvRwqyg3VL52v2V+UPw0BBm5AJB+yVCtD6zLe6g4WLSFzupGkilYl4EVAuUyUfWmIqdiYXoG9TF
nOQzgkTfbXwvuKmXboZd6F7/dOyoaQVI7VyXmEkQWQDUEGDY02C//pDt5nHaFtuB4z3YZrLCok9A
hVReHQCr8MTA08GrQGzRGW1116Jib+s2hLXvg/tf5Sn0WhSvyI0CqRTOr2B8RCi+gB0AdQCIL35l
21YfkZA6SCsZxGo6itc2yq5ur408EaTlDqM+I+a1THQRoVcFVx31GVWDzG1iqSgRVbUr6JuavKEl
d+4xoNLdRTz9c9aSzEXVEZjiUik+d8tVqupzHaERTU/F+VFvq+cJn5RXsGU8pNE9iFICipdgxaCZ
CEA8Xs140OD+DN1gdNMmc0PdbsQXuX1rU88cb6D7O/NoRBl3wBqVvlSzGQpLTaeg0Fh8lqn2Ktey
Zzb52/VjwEBBq9T3DlIxSQfer6JI0aA4xOB7VuV9q6t4i+nb6zAMswBLLjLWC+s0SphUKFIlgZTk
fYQtRCbTr3oDYpgEaiJ5XtxVtWWeArWqnuKUy/bBuLjROIcgD10baN2guerbPgo6EwrRoMPZhabX
Wfc1wtvkWJF3SAIR8nB9nYynyxkcdQ2pIZZvqICrJ5xy0SNC6SVVjfyiK8FMr4MxrB/DnSA90GGZ
6DiivEqoWmWXLeXLudr14C5MIYJ9HYERQZ4hUMsx0lQro3bEckroXecEQownNTsWzeheB2Lt23op
1EGOBtwJJAGQLj40A8aowtKbq4NUZKDc+4s099mqKJsv9XoaCxHl124WqrssIqPXCVX4UM7Wg5i3
MmdtjCOGA7Z0eoPKZ7lBz53UlHVqOWmA662HPNvV8Se3QMDaPmSW4QJVeF103Z5D9BUZs0meUcgu
7mPNHrrtQCCN/tjnnICHFWeBtvwbidq7MYAy51wCadoEm+zP7LeHjxlFGcPTTupjeF9u1BBZv+vW
wfIea1BqB8GmA5VNAlAz2WZwT+K90btq507RKeo5z0PWofrGQoLxfCvNDkQKUQGsdnyMh73Jq5Oz
Hvzw60uIgyZYEWrL5wBhbsyBRODX57vCdEQvOw6bceHYx2sJF/+AB4zl4gHD4wljmeEaVz7HncJo
REIYuHG4yCe9JkHqigKnwsIG+eeqpB9mQ5FaZTbgqsRzc0NKBOFpsVdMnlATyyDAEru0h6M5/EKZ
KrAguhaqWIsh/inS7ZCd5oLYfQ1Cb9zLH9etj2nzazTKC8oQ5WlJDDQMdejvZjKSnW5BagWdssEM
ZhRF8UZY530rhZoDJtTixoDY8g6zQo0HTeDYGdO+2UVJprtD3ZpeS8rP6z+RVSlFszyUyjHpAcoP
WlYgLpR8yvQJRkVkr29fOzy+u0h2k8Tyh+qXbICkDXyB0NNyJLE/tsqk2kOFjFf3Yzbv06jeCZK6
R9XoThPB72HxdLyYe7j+gZT1jXUB0n4LP1A/jn4CKqVwm+KFprZOsFUfs12+j3CwN5hour4zrOO8
xqXi0SEy5CpIUBMoyGurHjNeUodliev//4K/CqoLNVGJqsJdyDhVCnoG2941on2S3Ae9bWWcqinr
eK3Rlj9foeVlD11czAph8vd9qpe8+YvGY/di3flrDMra9c6ch6rEjgmpn5AnBfkb4srT6fp3YVWM
MGwAZi+Ml4FHiX45Q8orG7MUS5nlF5AmOnW1q6XWLpBR1DZ6s1fRTlDxkh6sta1Bqa/VWEplBhqs
cOifU/KkpXgtH3Xeq4Tp4uHaoVgHDfJlau/8M6noZYknqLs5tYuDN7t3zSY2PHwtrzwGnomc32Cr
J17ZkmUcmNY2UBDD2NzFkGxsdH0mm9jRoSReXKEC1/Qvc65zaiosi1/DUCfZzMxAJBXsI2o3c+Hi
TNv9jEl38JGLIrFVhXMhsy1ltS7qCAu13gzil0FOrTOCvV7FoBgeEzeZkrhDIRpgdInuoE1kW1XP
iTx4e0oZjBxBsF4RsaeB+BB3P0i3qUeOoC0rdlvvJ2UsgmwUs0hgLPGYnnoT2kQmqGuN+qmOeg+d
RJzPx8qdWms86nyjQaA1gxR4yqOr7lPfeFMgOffY+LMz7VBf9JvJvX7Wl02icgKWoYCdDHOImCWl
G9hQGNPiJgCingq/p2T4yFOVA8H6TmiTXyb88Ey/YKlV4lRtBwvtUGp2P5Db1HgSRZ7HYn2oNcZy
MFbOV0GQ3fQ5MAzZGQ+Y9z0JTuzpuyGx54du1++hTLQZf0ifPOYi5uJM9I2AcR/NVnTBojfT0CQZ
4g9tbvygJ7FdNKWdBQEn0XG5QLgOJG+WJk4Ro2DLn68WWCiB3I9LXVbvAr/ofoCUwWnEeJd34V5O
yO66VVz6kXM0ajsxfJDoHapfTl8h+HhO6r02RA9zPbgFyM4Vk8c/zlsd9YjIs7lP4hp4aTP6maHc
l3oDxerUi9vkdiy4ozGXd83Z+mgBM8gXpoYRo4rZSwhyxqe6+VMZn6PAM8vL7NQ5DvWewGGOkzIH
TmvJ7w1JIrtOcuEgheCjzjIUhBH2e7k5Fo5YopLayv0foS3/tX6wef4rqFuhic1JkpbVgrVNNt0S
Z6SDRx4NXicQ8zOiJxD2ifeTQrdxIgLPZGvCZ4xKRHP+SB6kEiSu9WvEq+kzDXSFRPn+QTCsfB6B
ZMkvrYh99EGFO+c1ZDdMOxwm+/p5YNrL0p0NfuHlXUPdA6owpG0MtQGnheBFHkOoK8ercJaPejpw
Xmk8KOoKSGpSiiWma5zSkB5NefiRaJOTD/qu1izOqi59F+xitSrKpzSJkOdyi01UQ+tBtXRMn3Qf
KpdFnJHNP8ehvEmihnnw1ZiQh54yu/mQO3JUujlso0qfWhPCRfezCZoyzsXD20rKqxAjGruixlZW
imq3slXYad3ZZCjcIdd46ThGYLmsEm38y7zC8q/nHrrKihJT/kDTkvF3WqKoJId35hju2ix+C3Io
0iNl/CfRJHAooz/DFO0oadykCtxMT19V3F3XbXbBO7/Zz34PXazvBSMvhw7tIHmIBnjEhKba22mk
e1rhC7qbWl7ZDH+x4xjjR9M9InlZVSiLEopUU8YctZRcRPu7mBueWkzuXNYurhTOjciIPUHaswKj
zCrthcLsRxS+suqg9AcRFPXxzZC5hfEc63ZqvUYxj+uG0Up0jkl95AxyowaYTXBkpH0e32UtNrJ0
2+QRgpB656rFMRS3JPGa2g7a42RupWEftScj9mr9EIc8AjXWCV5tAa0CJAiTEikpfk6jhe8DaT51
mWzKMeCEwYs3pU0JPCPoz4dwGkYdKfcnlWGhxAVgEqPbjHr+QzLnf52cXzb2G4Jye1ao6EEnLxsL
RYpGPTS4/GfhXiIvgfjz+sFg3VJrKMpIdas1jVbCwagbyY6yhwa6x6Vx0IQcKVrOzrE/0PeyKBtt
myjIMOuM3oSidkRM2gh4Q6j/OvOw7J2JzCgEhpE9pxZExkUdTcCpIw3aoxKwlobBoVRyzidi3blr
GGotdZwWQQWGZWfOj2P9pAvNW5PfFmnr6+IIdWx+3XkJjy7t7nth1GmbFTUXkxaI4Bp3omJr/cbi
lNuptPex4MyT0/W5/xfGIUP4GzPLX92y5168RRzadksfkBi2Nwn6AQVj8FJQgUpPLa8DkvHcw4db
gVFRTJmGeYjnF5qZS6QphxjWKDhViRdt6YP825Z6T5VeCuuhqrdi99JJNndymnk5r38DdbbDfE5H
q8aCdd22gvdRPUUEF7KnCrjBSi8YatuEfLPx4/o+c3GpA18a0BsaGuDWM1lEOcT+AYJileyXFUaW
UVcq9dIGI46EyOA6NPNMrnadOi55hkRdPgG57LxU7PezPm563ouG6TLBC7JwHGCswFxMe/VeEyDS
Xghhhz5o8Aw0EIizlbZ7u74QRqv/Yj/fIFRgP1h1a1hjiwYT6y4Aj5z8almbWrjJ1Ns+zp3q1ZI3
DVhEi18tb2KL6QxW0HTipyKq0FuAVlKQKGroPImfhEgp7Vp0dGsLkQqeqgkrntEVUJWCtAyFWrpU
p5V5IoYzEIXyaUKa3LKN2A/KAaQrFYYNtmbhcbb3sgsL2/uNSN+uyPekzZQDsTc2rezpxf1EZjvA
eEoetbaC1wae+iJov67jMu0TvTzg1JNALkC3NCQ1uIK0EYMwhXDTjFCKP+bh7joE0zq/Iej+hYWh
ouiWCZ8qn+zIKN0hrf7icYFBu/+sgq42YdxlgE4fIDS0JdWkcMPpEPG61dkxIGjpMfkFmm5TpcxQ
DKU0FkygpCT6gX/fSLW5rQ0U9oP5mGvKZtAfcghYIPAtOMk65glYQVPOe66zbI57hO2p9FKOkW2l
vT3E3a4LfijDe1PN2+vfjGn/K7zFbFYepYok8GP1y4Za80aZx408iF5ZyDbaDO7CSt+IXWXHqeRe
h+Utk/LT2diPirjAypbwIgQffVpFNmpUkHl9hwS8N8gl5wXMfElBGhF0o8ssKKgKz1faRWpmtTN2
NpYnX5bHZ2kujzF0IE1zvk2k51iatmOIn2FM6MwNWjSGW8KriOyz2QSbQh84MQHztKBnSoQ6+zJR
vHyZ1c6rYzx1iWYuvRzjJpW70xjx6BKYMek/EBd8OH2JB+kcAUKBirR2i8dLQjYmyju8jPbyuS5C
qhUQfS91mpFZo4EQQw+cOBjhOSO7JPM2j8jf+LEVFHU7yWZaxOLyGft2i2Zxc3htJd6l8P84gP98
G4wQn3+bXG9ncWqxHgM8X72k2ANI40m6j4PWSXKvNTx5ef5ihPD6seACU8c/D4QOBAUA7kXw4wfQ
q0YFSd32oCatR8z3QbwdAlCcEJx5Nay2lPIBZl8QMxEAmssuiFYh1bgxmp6zNCYIBsYWWWJ0ZtGv
PSVPs9FcvltOzO0Yo2sE/VIQonCu7yDT5FcwlGOpZH0yEx0wlqjbXflRo0sgXLouEj8IRg4Y0+xX
YFTMJ1mtUaDtaynO5vaU3paYZJ/Cn03BG7/kAS3udOUr9FCq8UYCUJzfJxA7xKIMEGDHnMIb7xtR
LkkrcQGQBIYgGsh/hNljJE5+VjWP178RGwZELdAcQ/MvzfRTlUWUNTPckqTE9qBMyGM/jjJPyIaH
QjmKnJR1iNIHqAxabStZ0dNUxZsk56kuMG8yUDT8ZzGUq+hiIw0704KPxbt/jjZqkHtavG3xnKxC
yCf/1TH6hqMchAnSPrUrABcWt5GM8fjeTmLCAeGtadnalbkhWRNZ+oity5CZdGvZiiDBPmc/49QE
z4BIkEypskHxFPCFP123Deb5RUM4xvfAege2g3PougLNtG5hYjrTDoiOR6l2ldaF4I2IauJ1KGbo
s4KiVtmkqOPnJaAkpbtRQmiUqKcxAy+32IUffZ3ulHD2hjKQObvLNMwVLuWiVJGMfUIwsi3DOjoM
noHVMhwHTiKT+Q1XKJRvUog1BMqyOhOaI+mpBIOZNEEMQfPL2vLCyL++mUwPtYKjPNTc9Z0lZVhU
Gno9EsF9uVGad1X/10z4qDqBzPof+6BclJQOvVlBKc6Rq9Yel6ixipF8Jo9dkfAiRmai6B+si8bA
HF3EQWwCy4qe42GHEV2FYA6uc+YhsFPyiAbwUXwq1HZ7fS8Z82rrRWK2//wQjIKe6nMG4LjBRG7y
pwms0DdH0W7hyioibLLyse8n2+pNd0CwWvaBL0PtQlYiW+6N06hW91Mm8io7100K3BjnPytvDbUB
lTEaJZPntj9o5kNboPEpfdH1d1LrnGPCPp7oSwKvIqiw6RhMkSYQcKdwQnUqYlbO6QuIGCmQCpN2
Y/5zSmPoCXE8AtOIDbCuguUVTHS0eNJIAlkGg/LCf5fbRuQ17Y9G+V3pnPQtO8OywqE8gNBNSdKA
+BjD37sy32VQnBHAf7HN+odJ2kjybiw/6+65Sh8mLpMvO0WGtwAaUSH3iR68868IydqoHQYYF8aj
tfowd14babZS3JbF3mrdxAAhPbj/QCB53aoXz33xRvjGpYdR8nCupp5g0bMk2ylaKIKRd2CZqZUV
BHVuJky5pKkECDOPXQGrKI2tjkhWThwyEmfqfH3y05DHF8NbGXUujDwvxbSH2WiCgU/Xvcx1urm+
eew745+P9jVutLqRNT3uGrFZXFFxrLPciYsnA9f/dRD2ifsGoe5eNPRgrnPCOlDjs1Vh1yDMrGXF
bvDB9PHUkv0scFwdb+uoOzgdxCzvZEDmQYASW7oPivz9+qqYh3plFNRh06HkYsQmgtqqTu28PuYB
RAD1Yww62L8B+r6aqEgw0aMhUBW4R9UY7qUsATFpbno9iMIKU329jsV0xSsPQt3uqlnJrb6YnFJt
Uz22A/KCIQq3M/0udMWOJ9fI3MMV3PJzVuanl42USC3gwux3Fd+qYN4273LNvb4opjGsUCjP1FiJ
npYKUHoy7zSt+5Q6mVPUur4QlB3PF5KKYA3PY0DEGFaLEJ0Iil0L92nlX18K87xCnx6UXZDmtb4U
41YbZlq93CZZiET9WBwFFS2nmfii18bpOgzbma9wKONuI2htBQr8gjK8opQlKV4S+4qE2YIQQqiu
0G31wI46kWPq7BtshUvZnzwJTdPNyyWClqq6r/bBrNh4PLpBPtqYQfci62eTR7/KBMONlWHnUBsx
jInHWMv8nKufQdmlEsy5MrRLRJJ2+1ItDw2aurJxtGVh5ix5WdHF9bWCoowTAsjlgNcXRoiyT7D/
ouUKj7vSb4ZXdBByvCJnWTQLGoEidw6hGhy32g8jCHslaLp1RJXjGZlOZImnF/bv5S1+fhhUddQT
Y4CRVtNGbX6jU6csMjcWXa19rkWedgvzdlmhUd8K+hqkNaC75IjDu1w/6/1Btl6GIHJy45CX/tR2
nDPIA6S+GGkCQS2KZXl5Yoe6A1J4qZbturjNFE+DsDIvHcT0X98rtCjnokURKMBk0C+hpGBPyDTM
SfvEOfCcRV1QgTdo98lHLEpMxQcrHiy7SYveLjK5dyGielsNyZ3YNr9qZZgdQ52fm2DeCWaA/GF8
F9cSRFbrNIG+oRI4ea9a9jBh4i6xAp6UGIP7AjTd4FldGvcwBkpTWaeB0IqZAcarVEFZH/KxImp6
WlqUWzkR0V1D9lHfbtSSOOUyOJwMu7G1eEkgBqE2fsUiQaAbFkaUvxzZyhGHZWYJ3fJNJki8Ggak
ZY03/AONYsat1oBn6Yf40TriSbjJN+2zmjjpg3Dzr4VfYRTrH7EYzupHtKDQkksBW1FJaJAcJL9Q
HXQ1czwU+8755zhb8jlKgBE+LapgGok47wXUjdJSvQ0r8lc1uJWZU3EORsGTMjFwkJHF3SpB4VVG
g0FiXhKe7Z2MJS+N6ixobM+XA36HAm1tWA4YCXt9tjGDjdllVGc8aXwQ9b8QQMLWLVT+GJRHNYau
D4WDMQZEhaWkmKvFaEPRYdwAzYvR0xgdh3xroUdZaDGoqnHCbqbbWAFT1hHGlpAWaNhwJqPaCOOw
GXjDc8z7ZIVAR9lRpiGUwlaOJkLg2S/1wCXGtlB5Jsi8JC0VDV3YwEW24vybGRg+G4sBppFHJ63y
YjRciIhKVS/ueVc/09pXUNSuBaPci3m+QFUPqjTYeiPaWZhw7hAeCrVzWYhJQGvJ1QnxjYXGgBjd
njlvYo3p09HcDEIqMDJd9AFHA3rFlAafR5JQrIhvpsQpwAWhNHdW6iUktSuFc/MzhvMW54xRrIVP
FsND1OEq055kxABkm9vkqJ2me/2puZXvA190xTdotCKo24V/ENRdv79Yh3qFS0c2ck3yRPp6I807
ExPEaJxN7uXw0EnulHDKWgymr7NF0nWGONdJj0AYd+XGskPPCEG7rYJ/Sb/P9tmmPFiz/Sra6XPl
hy6BSmzgCJznBus8rJdLu+S2VWJdhfnMo98lhwkDU92TWUPK8Of1fWUWDtdI1MnTMiuXhxBIcnKA
S+6mzlXEg6ahs0TZ1rpfZVDf4SV9Jd7npA6hafah3AvY4cYujjPC/EcxsTHajOJH9No+B6dDq9hQ
pHR/Bl7Iq24rPHTqcMozicU+gce27MgPnvT75LVxDS/2UIXbhPigD4lruqpT77RT5QrvLciSN81b
CesunQYqo8vYtZPstsqP2hcfhEPMeyexXDvILxadIFCwQ4/43B+m+jSTJANJpjHeBvHoTNxri+Wg
1lEW9d3rPGtTccLlkS96UehxyzYBd1CB+dxbo1DfuU61GKpyQAFvjohJdSM9luA+jz6VDr0UqeBb
kleJz7O4GSxfm0TvunXzFrncb6v4SUVVF42LgJeKh0EA9wvaByGE7F5HYT6m16ukvpbaQt4wI7An
pB9q02+am3l40QXdidO3JnkWi61W7ar5dB2WdTmvURcrXy1OKEf0e2dYnFoJezIbhyH9I0jpazMJ
n9eReNtIOf26Bz1cbmJ9xnSvSc9T/9gGf/4rCPoJlHRplxsLza1MZkeOZSdQZn9OufO2SyaXfo2v
No1+Bs2mFWndsGya6gvIPiDQ6MxdLd/1mjdAG046FJIr6tnuv1se5c9BqNBLYgTYUHurkcLupQdN
fr2OwfZq/7yb6DhUM5OmzEp8pXhAM2lfIbUjvJnmcKg1+SMxHxsz3l5HZHupb0TqdE8WqVM1AGJd
HSFtVtiZXvNiHCYG2IIhBIcg+6L7Km/MRhoWDyJ30W1hDUgFWWrR/bq+EubeSV+8nuhp0+i9E9Ht
NECSHSiV7k4g1RSPQTq5MmRLK/0uROL8v8Ojdi4LIViYDPDvpDrV6l1AfDLdJOaPLHgYdR6jAvP4
rha3/PnKURhinBBRB9jUz2iM39WksSPC6T9keqMVCOVqSdgPKO8DJBig4aUbjhhbyDWYd2hq4Zgd
72NR7lYP80QmIqAKtN9baM/x2vljGh8V+SC0nGo4c+++0wB0MdFom6lMAwQqRuhq07AHoXNcFZwF
sQPOFQplDrmKVz5aRsHseozu6u28Rb19lx1L0DYkNmoo4Fp2lV3uCMfMFzMbQjoeb9ibQTx3lmug
qbLbThXUmuAI9L/uFES8L+hf/Hx7kjXHdCu3d7SN4WDu+xXMWI6ynzWn9VWODTFbLVf5DpEyIuSB
x6wJsQ/dZIMQZnC003hoNv02+ah+RQ+KR0oPhXuenC87HF3tP2VRaS5PelMBNylsU7CRazm0W/kz
+OwUG9Vw0Zft6gN9HXclGuchT8urPzIPzwp/sfjVCQ1UlRArBr72eLQyhMDBzZB4+PaiP9nmqTsE
J/k2mO3w47ob4uFSF3uiN6UGJR6se7Bj5EfUI8T3Gl7ZmoPy9QRZrc4gmEcYFawurj+S4KClDkl6
e644b9Plx15c7d+b+BWlrWBkrQmUZCGx18LMSSPjt4I3xMILLSp/5kjEs0ZEjprXHsx0RitU6mYH
GzvIFyagduWnEKhuSrYBZFUm80lHjjRu/Otf7MIfLYqr0vIqwMjBorV3bil9loACrypTJ4DE3uyS
6oFfo7nYyAUDOuy6BvF3Uf46pauNNNpKKHuxSR39fbzDiag2ve9Xdr9Fe6flNO7sQRpggooKEmv2
9eVdTjQu2DpmrPDqMWRIfpyvz9TrUYrNFiayTTp7fMzB1x85g4ch7tbBNJJr/Z51Zz6G/ojM3oGn
fnXpgc7x6VEEMcHskzoCv3OCBxDM1Hj4m+7sFJvB283OELmS88hZ8+JdzgyXwqS+aYyuLjSZY78X
Lv9dbJO98SYU9gdxql8jFu9GHhi1X8tjwolCLlPtqrz0ykEodsnmgBzwfLdLuehKcwqJU8SvRoAr
e1f16GXfaGZoF8J93xEX3VK5Ltqk2Vxf9YVToKApl1e2o9TGCqBlY9yNEoJv3Rv708ybur58glJA
lEW1sSwF+QwgiEN+1v78lu3VnXKsE0eDAF+c2x3vNr/oJjlHpG0II4JqkopABMe1+l5sRze5m47h
qd+ixngcHcnRnPxB9ONnabKNfcnZ2csuMAqfsickygIx1oEf7YQ76zF8SXfVS+KSG/NpCj1oXkOs
3qme5NtZ4BzfS+90Zk8G5QyltB3GVsLE3ox8sU5eI9TnWoGzvkv3dA6inBttHcQInAcsb+kHQn0Y
RPflqbFGu2jFl1Bq7awGtdvAGzG7TH1S20oFaSPWRcDxg8+66W/EZAueNCf+PVl2N3wJHI57+WD6
lqs8XT8pzE2VLAisLi8giOier7ccGiLOKjY1SDG0n2zq4iXQOHvKPI1L5xr+AlcA7XblKuyFfsGo
LL3fQmDpN5mlu1aYyi00hP71HYYP+A1Gn4/eUgiI6QAWKb81iLKgczbkSh8zD+EKhDoERqSB+04B
iCrc4Fru9ZvE6L0calW1vG8kby5/ycLb9S/F2UXa/KNktiYpAKYVy7mLculR68GeR6xC8AoFhdbr
cEzDWC2RMoxMRM+EUSQwSOUhCu6rHmPd+/8OgrL5yEqiGWkZfCrzA7VpBZLvRsjxl+yDpYpoJoBC
HdpelnWu4g1tVqH1rmEdmnXEmO9cHQsQZOD2V7ZButPiJ0MInVC0ldCvtDs1dRPdllve22MxiPNb
GFa5+hXLx139CihtlpMx4FeM9U5UbDlCM0jtGeRnNN6B/t4eAlePPKvnpXqZRrPCNc5xoxrK52UD
3Cl5lHXkv7ZzGbt6zPEil4l+uC/AYIBGXmSa6TmaZsbQWB4AR1DRwaZiHZJeb4OgcOVgwsD8lDmV
KLlCo+yj+v66GS1mQu8t2GxBOGtB8AnlhvM1VkoSQ1+ggBmF060iVB5JeRqbyzZdQIgmuP3RMoB4
hrrmqxhkfRKop5BRMfeqAS54sXWGUXnXwRMY8u74y5Tv127+Bw5Cu+crGg2zKiaZoOKL0N/4XY6S
Gwa22pxKiNDWOXrECj/Lhx0CxutbyTIX6Hv/3zrxQc+B9VhsJjkEcA66lkrRd2Fc+4YcnPqQVyll
hoeqhCgcNP5g1aPDw7RrRkgaAstswBfTK9AV72bUsVN30ntbK0dv+e91o9wSKd3it7qzycm/sDd6
9RuoOLHqhjZPB/wGwUiCp9oQhkOm54KbzEUPXpdScgchnDfhaE77Mpbru2ysNy3SnpyK3P+zGRp0
FSVFR+WT8lJSlGbQNMMPQSrNCVq377aJ8UtofaL5oWoXOsQ1sUmQChx5HpL5zUHWrIG7HnlQOjUj
T5aVDXqFPYjfTbIhyqcleCmvnYB1nUAzFuRxJiRkNXp4ORFGRSjKeokztH2nF9uoS9Dl83Hdfi9Z
JnByQBIDJ2TIcAW0ARtpGUtmgjBK7uFix8B8yQ1IRmttCSGxLpWfA0XxkzYLnMAcPsayeGsa46FS
A8uRMuU5aFWF452YrlG3YJ8KmAcxu025YIwm4GKqQYtOmsxDV+QpNuZtO1eOMLQuCeIHtcs8bcy8
MOVEDMxYfSE1VdH4IAGfsiqZZEOvIPfnkBJ08+MmrtWPFOW4rD3NUutKYfTbJHgWWs89eHr78keL
dmFvqOVdoxEEakgOWj+uf6HlRNGeFN/FNEEVsbBFUB5mMpqqaic463hM9qR/yJRpAyIlG2OQt0Xe
+wHhsdOz7HuNSD0byt5Kpwm0zE6ZzJWtIFxrxPRHrKHtSyg4/pNl5WssKmiShHYe5QFYBNG0BZIT
o3wpB05Iw7qM1iDLfbiKJWpNiBrJAsgE/5gkGIQPN4K1D/CQ58nZsF5DayjKgMB300UFunmdppWd
JvesFEQU7wEJXRnvvCnsoKbB8clsSFXBeM2Xpid11SZDGZNex+rEoAJS4tRE3k0W1JR06zZAX6+W
3RFh5syYfrV4XNglBJkN2VhidzotlQadLsgp/JO6iV9RqbfxjL0pjkufwEHwJifYWTcjqvati8y5
i/6FJ8jPq7txHz8Fb9WnyvnGrJjGUDWEU6AWA3EvZUgQitCmSIJTRr4IJOnmbRxyYzamsaKPDWQS
aPW7pNkEE6UG9Uq45Af1hO6/PWbkLHd0ZF/bhD5xQTfipM7148+yXQi14uxDaQaPO2pdoI2L9aJp
EWDoxlTeZ1MPEjMCr6m5cVoOThK22qlpCuNfl6lwMYB3TQMqNGegg0AdmjLDXS/2oPuZ7ojitzkU
/XhRIsvTmAruUMizqDoUms8xxHYc8lgbiNN1P4X5NsR8nvWsm/71LWR9NhPiR/hkoEzB385RZmOc
UlynOCBm/Nh1/UtSR7Y5zN51GGZIYuIeXVTrZfA4UzithUF/cZwQhFpHLfJ0chhyf6o3dXcval4h
eQoeSvqN1D9dB2aub4VL+etolLpoiObFhyI/S5KdUp2KjKdXxbqH1qujDDEJ4znMBuxiZGBupFaM
3wvo1opVEDaWueHHJbq/qpw398PG1fBSAgUx7mTKRrQhR1Ndi9XNcebEmXnoDdSEZ+Huf0j7st64
eaTrXyRAoiiKutXSm+22HW9xbogkfqJ93/Xr36Pgm4nM1tfCk7kYDDDBuJpUsVisOnWOgPxopik7
xn5d38+1UIII8h+LVHpMCFAydnqmIpTkPoQrzhbaTtctrKY4SxOSq+CFR0vmwwTnAkxTOFle4D/4
/VsBfDs5ENBuQmX6utG1ewJSPhiKBIAJpHPSRgqjMOopMuAmXe5x473PcpBy967eNecQ5NgNTW/V
fjz+T1blzaS43+Oug1U+3E/FfdQ+kOAVozo1PVSlU27NQqydhcUi5YYMiIDaWNFhro+e8uQm0DGa
vQWXW/PIpQ3pvOWQRGA+gQ2Kzj14NgyKcV0lgXKQOzbe9Df1uaU56eCNKY/HUoU5M/ieYAQiG7yq
3fhKa2V5BodHk0lD+otS3OcYqcd+U9ZIJNDqTZJwp5HOfycqYT/DKbZ2Vq5lT0PO4zP0MSq0nStf
uU8zlaEdEoOuOCiT5KYxeL8lsrryOXGdm0SFOoahojHy+WfxzAqLBu/rWShJQDESeo2829L0XjuN
mPBCv52ZSB8seZS2gphBrncoFPZ9adwqGMp78MFbkAyQ40GDbz92pHeRw92hNQRGrCifnOuHZG2Z
hgpdbExJI8jJJdjKNIEVSvCYFfyJ04d8ZgbdMHHZVKegTFrYkEKO3hVTZqFm7jQhxmjjyaNACIGI
zjVF5TWhcksazFN0zA610ol1y4lBQa1mIKSNhsOYJe6gE0hafjNRE7y++pUs4NMvk84TN+NS1HPh
tPI9S3/tW5yhk7/V4VqJ6nBuDuooc5bRkwturEtqlBHwqiTVr7h6DqqX66tY+/s6yG0JEEvIAeTI
w3K84ZmJvw89cIgSZg4u/OsWVv1UB+YKmRIS3YuUDJPXAjhoPC5ydmM1h6H2eI4Zh3cagFbP2A89
Si5bWIj1Zf2xOQfD5dspMJjWWRAQ058szR73BnSq6Xu+t84Tes6v9a3lbuFO1k6DjgTKYoRYM/7r
s8mE6WmDiS8815TbhO0VPNqyrT7kymUI8r4/NmafXC5LU4GQa+Zlla6mokbkTumdCF9U044JMIgb
Kejq6UOThUHFEYkhShuf7UGw0tTqAc+T1ulc9WUI7c5GG8ThwJSEt/xeRQdfuWmgQ7AlYbm6myDn
USmUq/BClPL4uh79WTwK9QPtRINTMXzj4cZbcPX20Bc2JCeBWjFtMx8PI3Vv2uHB98i7uG131j6w
2Rff1TYqROtLYnP9HJcDRos+b2Za0jAIJiyJa7gVfvbp3dhsmABXBP6I9L5l83sa6oPzXJfM0dlA
026MQwWTZEpYvqi4n35A3Ld7pTwtDi3oZL4ldWYdweGvnM0sak5RqqVeBDW5g8jV4OhHVfNOBxAU
l1EuDqrmT7tIMXxUH1iu7/POF7vBJ+1JZVMHCWQzm97jscFEmT+AFKMbqFrYSokpg3SM2rsmTOAj
NStAJtKSu3o0lfuqFEMDIPc47Uut9L+TSEswodwWj6Koh1sKttoH8Hy0qEoFhQUkA8jddmAg8F1f
JT/4FLeRl9EazDgE1+xz24bA3DddeDbMyqjd0AijySl0oEDsLDBrbk/5WL82LKYg21P7L7hS/KNm
AABmgcJ9stuW00NQDHmB1lRZ3Ya6Pv8yER07zBa6pGwz8GvRIHIzK+93JTOA1896K923ftke0Cro
j0ykoe+oU6C/+MnETz2rB6ieDZkeeoImmEigqUpvSaGKg99bQ2QXtVrXdotN3PVportGNSnvg8ZS
5dC10PBqTaOzdhEDi2s6Wexr2gTAHKiq8hzhivs2CS7u66KnnqIFegu5SaondtiYI3X1xKedN0Lk
5U2fCJ76/sBukrTVvrdJRf6hoLB76M15DrPSQrwpBUkTV8ny5C2NWQ8pVStPPjJhDKdIV9LXSOu6
Y55pk1P1Y3qH/3t7F3CeYezZ1O+EMmpowOrBkQ8kuiOhUbpVPoEXpkRb6M0Cev6xz3wrsq220sEW
AwmMfidS30/2YJsjx5zUzWMc6eVOResaDHe6Pp6UPuu/mV2gehj1Q1OJK7m/78HTAihNaCQPkCip
z4koo8LOrTnNsQb/yY/T7EueTSx3oyIojm1elu8+ZQGa7FrVf6ddpFSgGx4n40SCpPkaxaayi6ak
OIlW1Z+zttDFkfZxeGhjMj1qvZ7t0ng0HEUo5qNhluLYaLWB1j1FD98r21JoNsvQPAHFdzx2+6QG
uWlSdCNEmBML+DtDSTEDj0F4ERaKZptDmf/IANR51rEvACEGlfLka0aduZnZJc95RIcn4jfaN6uw
IsdPLLWxMe+YPWd6V343ElQebQKCQA7sbVC+5X1iPYKep2Z2Vuj6vlVoesP7AQCNtht2SV73z6Qc
CRhVlCr/NXT94GlAPDwTFqaYNeRoKtspyYfCS0MreNJjEd2moRH0to/36zMZibLLRQtmHzVXk8wO
xNC/6pXfHwF6rywbIg7spi+IOPt6gwOcq8aAUzTSY5AW3U3fx+r7mIMSgMQlxU83uEjdscvNc1qh
8GVr8LJjKUIFoYNV8bgPofV4opUSP4zR1EJiiQaYeuAs3mVGg7q6MQUgyGmM4VZB7vUBYt3+pTCt
9pjyxAKgDc0CUEMEXuaPZeAWVV5997kIzoiGratU6fjDTEm5m0CVgSdkBo7T2iwAT5vG0b8JuxCv
O2tkYl/SKH0aEK53wAgTkLho1D/mVlHuULOJ72iRR18UMQYHFugGjkNc4CCxoMGgUTbcJOPU7fKJ
xe+pVSs2HYPWS0cMPfaq2Q02843OrSpMXDqKRupyZ7ZoS9PR5PcdLXsvjDLq5V1s9PsCbIKWw1OK
WSpL12rAAfOwbFwMFScB6hYV4CsGiKcJeKX1zGvNsNEBMzZjj2lx8swjHaXUrB7ASDBSoxqdqaZT
AX7COv4VsAyK5UNeNq9lbglv1Kvi3aQC1JZBEu9GmtTvuq80h9IwIZimtI1XmVXh6vOmB5kyvVGt
VX/1FPokphnnj4CJmbd+Y9U3JmhNjxoc8aVNFSDSrqeUq6n3XBgDlfGM8JOTAwNkNGONmzS1vLK0
G1CrjKXLs60p8rUbG+zzqM0amE9AEPt8Y/ckwtsyRuaqixNR/oHaF082yuBbJuZEdpHRqcZYRv0A
Ey1/skCi1VauOm50HbdszP++sJHHVccpR2bK819l7MX5/VB8+Zsv8menLhJT3uIywjIKhIrSeOP5
N5E6fbVV3l3L65dfRPryIQgOfGbATtaeDP0l6jbgv1tbJaWEUOXtLUGxVWXqlUHi1Marxl+v79WW
DSkPjGKid0mBNTT1KWrfKuspFo/XTWxs0+8n2eKLWyIzmVbBBKFfA9Bgt9W/h/QgkbUMTMejnILj
/9mlRrWNRxUsCk6qncLBU1LwFoqtR9x8vORcdmlE+hidnvSm2sAIe0y/l2f/PB0Uh7ntru/s1im+
q4fru7bWVf60KunLxOBk9Mm8qt7RcLc9TIeH7gbQqwd9/2K56u3WI2ctWTcQFCHbCK06jJN/3kUQ
XpHSahDHxhR4j/6BK4+tcefze6CTry+NrIXM5btAqlboNBmqPsa7wLABYd1VX5vjfe/53GH76IG5
pgO4ef+1OUEwYV/8yhxcES9Usw+A9G8WBOaajfxdl79FWnYQKiPQ/CJyOv3LFO5UwEE0851YbypQ
g1i6UtjxuKPd7voerB0KQJQtIN/RHbp4zFYtdJa1GTGo1PtywABM9a85PVGsWlqQgrnfFsS3Zrig
1Y7fCu0jAdLNUoXNdHS8wp9WkjzQZti4DFfrK5BFAm3ELJujyS0vjEuB/DX6/WmJA+INA4WHA2/t
xvHvwx/X93DTmHQmy9qM2kGBsZijthYejW7X4vBzYxcGIFZ+E/QjKn9tGJ2dU3aY5Qqlc5lXEYr/
KYwGoY158o/0hLKyQ3+qbuQN++xlw9y8hktzeGwYhgk0n1x7oGpZ+kKZwSWP1a3uJscfoePfNbaZ
2qEzsxTURzQh+Nm/3+pWzQu5ZlnaXauaAl/MLlolu+KY/PJv1Z/Va7Q3NzKCy1kxeCoAYP9dorSj
mRWHogpgCMQp1lP+upv2oZ3ODAU2+0hByRD8wHPvDJpxdq5ettRKVqsUc6MWBUdwqV5wMNd41BFa
4IPe5V+ae/5AC5vvMWsqHMvxnegbVClu8Ki23PTtb77twrIUBw0ryC0o0kRO85Ub9j3SYm3PXLDh
5D95YI+7CkNy9U34I9p3maMdN6yvOvLCuhT5QkVXMiTOkVO+YojcP9xrpp289m5xUvbhbmsOZe16
AcACWvWzkASqaPC2RRYQ1kFC2IwkzsU5BNc12zXFvq/vxFZraS2jWRqS4l43VqPVzQBfpXpuq6+6
f2zVjQtsLXgvTcw/YbEWSMpVQTiH1gkklymAC5r+FykN2uzoJ+m6BWpu6UjkIM+iZMYpWv1NP2JI
ybOMDXjw2iW8aGbIAHmtTmtVA/uyo0z8tufJqQljV8tDR4+Ie93V1r79MrWQPkmJZ2iQBXNqoe5p
cPArblP2OMX7fEsgc/VKAJaGUsAuVPAXSRsXJanBuhSmxGN0b2oe7p/u1EDowtM/xJfry1rztIUt
ObElWiHApwZbneZyep7oruv/JncGEw7QMmgtYhj5s6dVAyOJJgCma4o7A/qKTbqxhlUv+GPAkBr1
SdbkjAdzS6d7yfodC25ysWf6RjK7ulOAMINPioIsWcbDY147K0HWhrerue990BTEdrTVnVtbCdTU
wVYMlIN1gV7Ki4kHECYFuCLIQH+0i9loJ7mnRd71r76GUWFLQ5I3q0pU0bSZDdVNcYuCcHzKUJD0
MFldP5gVps6qDkoxHaigB1WrXTYZOxCT6k5Lw618a+1koRmHVw8QqCb/fbUuIlHS6FM+ETwSzHin
EgxiBV989abB5N2gbXQo1oLe0pR0WWUFKXGHw9Q8tBPqj32wBWVat8AApkeiwzQ51dGTJDWjuc3S
1PsiP+vdxmFa9RA0qP/z9+WEJgOFfzXg75fZR9RGrp+h0mmZnr4pY/mbwVnOnZDYQ94DIZZCEeHz
uYUjArJRwRTvmIvBHWSjyg5TvHaBenMzmcBamzbxQ8+P81sMJZ1H1O2nukVVGyoGeoqyJZi+e+vQ
audWWChab+zFHDiu/UDJiZsubyfI8KHUo7xx9hCwUxp4Qe6UzakEld0WwHJ16xf7Id2Y6Bcg2QnR
3YqB96hD0A8Vo0Pyg4/i7vXjuRZqljs//5LFicisyFCSEQuLMLGgvzTKWd3i4Fn1U1C6mUjH0V6V
/bRXMigYq8ATRuQ2iDX03DfBTev79ceE5KojyykaGNivFtMfTpA67TnbgbfLK1123x4VN/sVPrdP
fCMnWC06sMXSpPumm8xAKebvhAm28Nw8EMVG48X+UG+Jq2BQuHC2uNBXI9gfizJNTpglVg50JhB/
oQp18ufa3GXJ16S+VdJ/PV0G/Deo/34DJXA0dSmCiUJEvpjFXDHqYjo+8h6vCnsMCnXGRiH1csZj
NoWRpBnDCDY7GQuUar0SmjokEEFodBf6HxZIeYna7lWIQEXxLxPi8goYR03SHnO1O14/Ahf+ORvH
VYtbCgpDhgz+5xq6Vn056y+O0S6MjC9xN22Uwy5OmWRC8k8SDZGaz1KlLZohptAOapK4AG1v3bVz
+vEpTEl2JH/UM3wlDO2AziG51YOXPgjsgT3WBDQBJxagsax+VUBvdn3/Lg7fb6NozuBZiuEYeZ4j
Ky00SmrIErI2dFgqdmiS7U0IwSk82LhUt0xJLtkaDK0eClMBx7D4ADjI2INv0LoHcnqjHT9/ksut
BPqZM4J5GBkSEkOFtPMNbCVgdmn02mS7rKttYb5U6Q+UGv9qD/9Yk8Jw5UMqN8HcuCO0O8YhPxAd
cQHYsbHxULoIH7+/1R87878vwv381DSTEasa/XQ/4DYJi1/oJ52G4K379ygryZjk9XmQlyTJsSil
AaGndRebPxrRo/O94fYXl7NkR/J6koVNTAAycLoxtFzUf2JbpM1jY/ZffdKf27FHDWik003CoP2+
8eVWjaPAhUkACyhGWWa9w1NE1VIYN0I0KQt3GH4q9dFCXS2vn5Li1yax6CVDxbzcPxblYDkZkDnM
WlB8xd+px07Eo9wzvhTeuMu+lKBPRITeg8DRvX7KL4d0JbNSCuT3AFRwzKI78WvuoX+pHIRH7/pX
+k+6zw5jApEMp/oFgSdj4ySuBs/f+osYW51VkCWfZdD6FgKGObmzMN0vSnc0q63lzaHj4rwvrEih
RSEgo9BqWImqvVHfG1B1Sk2nn2oXbPgQHPf8cV9G4IuMHGsLTr8a1ha2pfQ3S80OEAPY9ht6MyYw
opa3oH3eVyE7XP+MqwFgYUr6imkCBevCh6lM6YFzm/ZkjCDJxQHww9wQNV6um9v6dvO/L+LNUIii
TTKY06z3QnvMMdiGGcnrNrZ2T4qdRmKNVTDOu1chCyse0+bgmye+ReO/uhSw3UNmQmWcyW2zutEb
QAVUhM7sJlHcqvgZbMEQL8sx8xnjmM/G/CVm3g0pPJdNV6ScIBUxmjeNt6e+Lyq3n94npUY9g3jd
VHzNtOc4y5+u7+HqbbcwLIXqsM7wN+fbLtR3tVU6+YRA0ghMCfg2iyBfy4yNMvaqIy4sSkE7NXg4
Mj7fr2ph2AMxd2C/G0T3qJWKk1J1I1Wf/frieP8xx6TCTZCpQdDNF2zUKBh/8L9347TFXbRlQwpU
GfjxLVC2gloSXw3prLDVUR3/xtsXC5Hi1Jg0Bm1rGGnbwg071XAE4d5kasgZ8i2c9CXM8rdDwtvx
coPry1lQWZfaSEZsWxkdcvQZ8odIvIv6lvqQn4fe5/hGjGMbPRTBsQ7er/vk+qsArI//MS4d7L5v
8ixsYZwmXmzcUHLnszcjOoCsIEmegvJWM4DN37htVu9zsGtpFMMGSIekiDWVhVnnIYxmSvo2BNqe
R6HbE+IVBrVrgLUKM3LUzVmn9cUu7EqLHeqAD2xOlqbwdhrD2GbMtwUfvSF/NevU0cbXDAJyOX81
YnXr8ps98+J0LIxLcaetE92c5hS+iTvMl9zl2dk0fkJrzA3NU2vuS+H6oIowN6oqq5F7YVaKOhjb
9y1IOSAGEK+O+GPZMtsQ5U4zX6+70mrsXhiSgg2AEH3VBDAUmMFxxAuIK9mOQqD5upmN9cgV7qgx
oqEwZjODJeyyH94CUCYoorS1dqtBtOUwv/99cbUGMQUuv4SxiPzSCm/QHeEDm4zbXLGcsUdrfjfU
4JndUldYTwTRX8V0jMlmZYzPd3qepn5j+sh4G9As+Z2AQprv0kjZ87kQV+UHkoz436sjVSOPYqOV
yXxKoAqXWK+j/g+mPI/Xt/3/sxV/fpEUE4sqVaax6vAAKB4D0+u7+y4Bu39wMgDeNfW9UqM12njW
Fi3D5UTyHB4XWyElbjV0MowM8CkMC72jrLVvGLGHgd2zkTp5anqF4tta9Nik46njA6SE1aMRpEdd
fdKT4GQZ4rlkP3r+ntXEUQGaxljlqTNjsC6QYN/k2j91Unm+H9tlrql2V2MWC41Zpy+35KBWb+PF
QqS0ECNKsTEaWEjSPXQNkOQ/S8jqUtX1h389niftmRRgK4FpfzE/mEoCndanWgx7tXjUmnuKN4WC
Mq/5fN091g//H++QIqtfqVAE6eEdBQVBS2wd0Mhz2DB4181seqEcRDOKka5uPhfpPRQKSg6lXbTl
VUDpjmhNpm3rgn631/r9huHZyz5Hb1CDgBsEg9Ng2AHg8fOBLCwo3xIVCXAR3tYi3At6YvB4PF/a
6EeMWswAuE52O6Ru1Xa26DeC68qDFPY1hjkysAupaFl/tq+wTq/1+WXol41t1SjK7GL1hobEFSV3
U2N0zPyhUgGMyABh/WKAUzkJ7tUx213fiEsn/vw7pOuEKE3VBiV+R9BMxQ4Vgd6OBvB+0qy6F3kU
2hkxxw2bl84Fmyhto8CkAr8jw8D6icR+bOhIx6xzQg9++RxvkQNf5uYwAZAnn/F0XJXr591Ua3wA
Pa0jMIoxdpBDMiDTwIG70ALiAqleg7pp4yZbWxb0lyC5TjgKwHIHUiEYkOwpljWMZ1ahQTju/OGf
65/rMl3GDbKwIZ3LgVk+8X2KB1WAGQG4TZT8j6uQHDMcy0QM88dJA6dDYXk8l1v8LfOPlM/echGS
z7WoDFiKAhNmdq+YrZ0Ij/m3Tf2vC5+f90pKYHp8D20+Zs5Q3unDR96/ifSR6xt1+PUvgnlCVFkw
3S9jHNKR9f6Y4Iu0pLcb9ISbjU++vlv/NSBPnYpw5BhtgYFifKqqfWq+BuKJbI7XXubw2C1o1M5q
vBDwkrHfvgnpFGveLdH5OrSXOUXgnQphfLCozd58Q4k/IMHXPE8igoJtncRi4xVBVrdyFh9GrWCe
fZdcb4oYwZCU3zjVLj+Xe3H0vwFbURtOevSSV9B/Oux8M33oT6bbf+XQFQGJyu2wRcd52aDC6sEc
yXVUJnE/yCNleqlPzC/CBk8ol5wGN/zG3ttdcRB2egtWIbDFPAOx+RfnemFTysb4zCNZWmDrxXXE
umeyJTa7GpsWf19KuqpGiTRMNzZgj7ytigOzXqzIvb6ELRPz113k1pin6RXKYYLxs2IcfR6D2W2j
J7R6FoC/MIE7nQs+0pHueDiBSAw20hJyjdl3PC8HCIXVW4Oga3YIUnWgDaAqikPxeS1q3A7w8rhx
2o4le4zgdU+J4EGPqYWW/BjiIN8a8Vi7h1Gq1VEo0/AfQ9o9vOhjvakUqOskOVLaXz5T7SiH15sA
uNLh7fq3WjtpwCNCKwfEpTOZwOf1obVX9nqLmEKHfJ9yhlfPlsLb6oIgvYg2EGhjuAwvMycVGAOG
G1gjg5sxbzQgb6zZqf6TNhuFuN+fXb5QQLeHwoOuA5lz8bnqIkqSuoF3H61D85Xc6e4AOvqv/RlQ
ErA+/OTHfjedmf2S3bH78WG8f6+c8WAdTFsHbDj3/v3uLn+OdJhLjOtPQYGfM3/EQeQoab1et3CJ
Z0WMWpqQznOYpzoRDUzoO+Ms7vK9+tC45gFjZqf2XXG7U3HH7GTfYZXpbeY14nD9B6wdkKV9yV0b
DHGhhwP7mB1BYemWh2eRK26Oh9a/NwTqQDgrjgVG6iVPzSLaqzmFpxI/cNrymKoYYAPTGz1et7Ma
vQwYgCoc6sgyK9BglulYTyaqyME33nUYEsWMFduo3aydCTTL/2tEcgwWmEoJZM5cnNvz8GHqn5Lu
FS8RjOTWf3OhLExJDpL7QksmClNc3DII22VtuvFl5p2XD91yMZILCDKwQulgoadf0xDoo3vkilrx
UrMDjb7m/UboX8voEZBNRJSZBFEG9zZDXUGh0sJrO8dwKKS3IJVeBR9B8ZOa38Jswx3WAuTSmrw4
YSU9akLoz4+HMvmhFBuV/NXNA2oLwRHNEbDIfw7AMZhcerBHw926t8a/1dVzXKDeYmEc8WsE8dT+
51+49yK1mt1/cTlnnQqCmjm1ijoKBVHNRsj0Uoz7/m9m5rCxMFOZKTg3C5hJjCPFrCXCNZRE/8K1
l5ezdIqmEjOafho1Tta/dcVJtV6uL2Itti3/vnR0plgr0o7g72v1oeh+9XpoW+O+S7daH2vRgMyk
nnMdgHK5Jz1qWqQyFT6gDq7WB7ZBDp165H2NB9FGuF6LbktTkjsrQQbJqRLfpdBR3pxiVw/eSh66
1zduy4rkZErHGj9qYIWrp1TrHCt+Y5Bk+BsjOsCos94GwE+fXWxqQd/RWPNSIDUDkWFKnCaINoys
ugB0PP5jRHqhVj6QVX4AI2GT2JMOZmkCYEmsQdz9+fpyVi2ZJmbi5hYpSE0/L4cUqHZHGjJNE+Pi
VNyDxUeoHmYxrptZ6ZLiSYd3HRg0NIie/m5aLU7mEI8hAUEryr0mdTDf/BpBjpbqU2VbGJiGZhxm
8ow9Wpc7Vm8xvM/eJd8US9uS9/Gx0fNeoAtMsslpjephsrSNV/haPNURTRHiUGO/GGbwgynI4C8z
RsdHyGmzzqW1T9yoBa2AkhvmsalE7BJevWW0bzcapWuOj9ciHAbSL/NM3OeP2IFJ2pxC3BYmJHq4
nzt9wW8F32I7WfMVHRWGeS4EUxvmvAmLb9gmCnh4BqTUTHgkSdAvyN3Gdwqr3F33ltX1/DHEpcZv
OeZ9gEH82tFV6MjZWiWapywtehVFDihgbhy2dd9cmJNeWyjR52OaI5NgAK9DZdROIvXAB1zyiVna
UQjmDStwzeG+LaatPGktrZg51sHThNGHCxS1nmlCG0KOsgfqsNT6UhTBTm9LgG6JS7WPRvxrOD0y
9+VDT/IVUDcMtMnmqG9gJEptArD0G2F2IKAzizp0T8uv1z/m5TDB77cCKHJMtKPnF9Jnt4kS4A/r
voPuug4oI056PGYuG+gpBO9DkiJdaxsIpoWqVyb/ABPiqnm7hXdc/caYwcZvQJUMdRUpziVCm0oK
VLYTxe1JGOExZdyOqnbXkhHcIRihGR+iIHW14OP68td8eWlYCuVoxpco8cDwgOG+NjxkCggUho10
ce1kmnAiML4jnVMNaYvVwqpixpAyKOZ+Ens12nP2w5i2vuTsG3IgRWN/5p+D2JNpSWbitqe0VefM
xH9gkPzMR9UJ4+TQafWxi5tDaIxPrHiPNUgg+xjnK7UTyYINOOTqWjE2BibjmXRWLngqCiEKELPQ
CYDgEyClUe5DPMaDyNv1D7d2MkEu9h87ct1zyNSaA2EDj8miL3oYeaVWgAZIdTvi20X5MYZbcL21
SwQkvqpKVYJwJKsh0ClNOm0oGkeEeuTickwPVY53YDSIB13P74a+CzBRoAiHaGRLNGQtGwSKm6L6
OQ+PyOMcIzT8omrM8aI3fkT9Q5f+M/XOUO+GremFtX0Fh6EF2PjMkCy/qENtwKgvwdOd8beiPkbR
ex3+jIv3Vv25Nb220t6bZ1MowZQB5lTw31Lo6bN2RJjDjqKk3Ha7ET2tfqcF95qx49qOkwBp3BvZ
epqulnCXdqWMY4hjXVG7GiGP7j4G51E51NWOf/uivPLKC2uvet2IMqtfzwAJGWbSgf+XS9dsStCN
IS1S32RyuHFLIbyifVejl2D4i+PHF5akeJYYfc7D2RLyPNsidqF+BzMzFRsJ1QqKCZ9uYUdKNvzB
1Ac+28kaIGW1Q2cndnbSHxtU5N3yoRSO8Xz9wK8FloXF31fIIr0RffT/9jBERaQR91X+lseqbW3N
I15OY+NCRJUQTHugzrYuOOOm2sw7mg8oXu2Zox20513uUN3m99o3/2lyon35UOBxaU/v1xe4dhUt
7ZLPp6FJhNLkvIdX1j/87tj5d761kbmR+W/IV8TShnTiOjXR8xgKDE63S4hNXqHW7A5Hfqxd8ZQ/
a72bObqj2obrfwcDPEDzzt88a5e/QDp7SWRi6jvB7k6EPMSTuivSyWEAdEz8oSurjZv34uBRpP1Q
5plBNRiFka9EMXUiD6mJuV+ty2wBmJcyDSce5mgMNR+AwjnXv+FlIvPbIB5ShFrEwpvq80cczcAc
fM4xzaoAOktr1UUl/dZiQC9Oo1uVFuapU4yf9vuKxhs1sMt4OhsHNTqaU/rMYSoZH6a4VtpJgdwS
GO2rXj0oqrUz1dwBkmOntPrLFPZOWFS2Rp67wt9o0M1f7pNvzdYtaNvgF2DqR8ZMZGhSTKmwIDnl
/+gDbhMg+67v7kUIgAX9dxfE5Gg3yq23pPOHUu8EZhqBkw+OpXYzgOMr28qj5veLvJClGekgWqxV
VAWca476WhDPf9F/gLXNJewOkw7j/vqSLg69tCTpQA5ZoIENFrY681gNGGst7y3uXbdxGax/G5l5
D4Au0y9S/LqawqmqfQC4jGEXJ21h+76lOWajjfvGiqH5APp+N8khcDFEzXA2LAvTw5AIP9Vp+9g1
07j1iy7iENWhfaShAQQAPFpo87YsgvkU9RgSAku1M4KBC4SrYM7UbNF2N2bJgL6tDqZVnIEc34+G
uAtM/zHYUrZdiwzwVzzJwZhmQFjg8y/QQ9FTUAmC8Jv8SkzTTvlZqMpDa/X7PB/cjS8wn7wLl8I0
C6A8wMDiiEjWujqpIwNhodAEdNBSMO6Cm88Lyrx870IW7aCzeN/4k3lGSnaHm86EGFO8cUB/P+Uu
fgUaGAhLiE8o9Hz+FcLgwdBBSdcZCoY7gHeprqILldJnxQLlQhO3FfRbhjgLbqqyxCGDyDk4kDXM
lh9NM6qe8egGO1GjmPQ7Bw7ABUs7IN8lTeOTWo5Z4MUT/pJdN6x+zq1QczGsMBMUZs3o+RNLXwhr
oBAKGN6z2lDlV5nV5d6KFPJqCFEekmZM3Sig020Q0vRVaQXacz6oDB9avxq2muqXR4+Cmm+O1NDF
pSAE/bwbamiq3aiBpqMjk6v0AjDDb2IKN2LWlhXpvhNWlhpFAiuhfhNETy3UceItgvXLuIiV4J5D
dskxbSajxQDWzMVkwUZp2NkU2RzDdC2qkcEWTuDy0Hw2JGWXsZU1QjNhaCCBTZWffnln6R6qhOUW
O9XFYwtSIkjA8F6GVjK9eO8oUK2yoJKYOGHvGdl9F7qN+dTlZxyVOHfNdKPhcvHqQYQELwQUe/G2
M5kunYx4mMViugwvVuI/psR8yIyfmBxx8VYGj7S+G/KPv4gIM9mPijiIV6xMUxV1AFC2Zg5R5NGz
+KPuu1n7lpnPQfe9tR4B9KO4b+qtwZ5Lb8Q64SkmnwcWLyoRfUJGA2phCUSXQT2uzep68T2r6MZ2
rmYis/wWRLjmxoI8wBo1TVv1FKvLRQ/G4h/1aFviZrJsf3A49Yh56tLaLrZUFi69BsuzUEKCMIaF
Gsj874trhdPGFCwtobLdvEzt01Cc/AjkBnasvKjVQQv3Gx9x5RpDVQf1AOgbANUnl61aSD2nxK8S
hzYvGBYHYFyNXRF6TWyb0Vc9wfzUQWNnviVH/H+cfdmO3DjT7BMJEEWtt1pq731x2zeC7Z7WvpDa
9fQnZOD/XMXSKWJmMHM1QGeRSiaTmZERa6nWuV3hHKYaWJMGG+u0m3abWONumIgkbl0fdfQ3NB2E
osTE+RP1dng7tFoOEmQvSneoA7BhN7HCM0xMtf3rMTAcvnNTyy6ffbWsijCvUsGUjZbKEJk728hd
tcgljx/ZioR4H6UTm3kMMyHR3Xp8HLMPp6i8cPqMwax72zPW4gmejxD+cxBQdDG/MbqYNOVSARsp
UplnB1OOjvHEw5dO5Z5ZStKLa2gcdhBQJBQY0NNH4BTCF+a78HSiS4IXu3NLXKd+0WZ8uUBhT034
7thbTKBgQmuqvMLe0eyrqe9jC2hXVCL7o6p/cpQ9i/oln3el6Sel7E29tvXnv0/wV5M1NDMiJB6g
r0+BugexmPVEm19tIklxrpEvy04AEYI2CIAA0Ii49CXK7YbEBnaC44Yqk20+PeZ/iKXdNnti5uTH
hLpZWwZ5hcie/6gp6Ia8nP026CEb30sbdMSYKjCfxsi77RKrWfj5TxPcvNNqaozLJrDiCLZQbH4A
YS6e+tR5TYuNmfp9tgNKJo8Kv9Qkzr8W+M0/5VIb+TZmIS/3hbE0Du0+y70ZMhMVtDVD3Rtksrtr
4ffcyJKnnB/kpnZKyKjidiHf29Y12q1VbGj8Ohi7InzQUsmOXqc9+NZnaxK8nrHJiJIJ5kyQWdgm
+pX3IwqJjuzZuea9YFUGFA68BQCeCj7VTQpcrkK0pVmPgZM9n59jPFt08hOUE7edZCVuLIj/BfXu
4DoR6xVWCJ7tRIepJH0xI46BA/DiVQ8RBFyoBx7e29ZWvteFNeF7DakW5coIa5AbmxmEZJzYTWIA
TTQgqH6Ag3tAOe+2yRU/vDApfLPU0LXS6GFS4zRQ284fqjtV5hgrH+zCiBBu5iFNQ85hJBoKl+UH
5MHYVhcqDD2TZDra6hfDeUL/HEgd6C5d+nwBCFquAxUP3baXZNwP4KwpqddWvhEFevmapLoX959N
+ZmYp3DeYYbVH3TTperGhkxBsgcmnIe5T7qAD5o35h3IYDbIKDLI38YPg6wCuLo1Zz9X2BrEx67U
Evx9DhCBwyOP8K3Ffg2KHViyFFe2NUI2xu2hc+YlSwnZr8rwG+UbRqGp07pZvFcnMN9sanpySKBV
jy3Yn6bSY9qzY3zkRbytZVfQWviF5M7/fShNVJeG+mk4qCp+jYNtRkk8gpC8h8FPt+n3EC3AEM9H
x8etYTyWhT+MocTxV4IVzENV0MRjE0mjsBkgtqfNuKSmIXscnVdthuBeBZIQyQW4er7+mvlDC3YW
gpU5BCwtgZmy+Uj44Ef1rmQy8O5a3Div3ghxox7zuultVG+ove+nfxZEOvUm68CiX5W9SdTt7Zix
9ppY2qZLZxOSJCDxuzxjvTPH40AMvJU4lEBiN0/eLBBmhIdRn93R+UZRUmmR4kg+2Z9vItRLgPGG
3BYKJhrkhIVL0yqUiYdgcfAKt3nvfhYB/UX9+HMBcLjJHqrU0WfsVt/aO/som0lf+Y4wjQkoKIUD
A/Ynzzn7jhlvWQgmP1wE887GxFe77WXTdStfEUifReUKmmkOBt0ud7UurHpkCbh4TJZ4rb0x1W2M
NoeKgeFlPNtLKwkOZuUInBsUOzimBnmGegzhNnoKEEftzsl+7k4pldTB1/bubGF/3Ols73o1imy9
gPyFrUD60UIxaXSlAHaZESGbs+rOKEtEbi8ekNuHHnW+DTJa+ZVgbaGuA/oKlCTgCcLdkpnKXNAM
/od5lFNTdR5l6bEdkqAqAAvpU8m+rcTrC3PC3ZAoeEIoIDPycu0zYyD+wLxqrmDq8mBjL2VcizJr
gvtxowMYpIQ1zfR5+jPtUVHiuzHzDe0p675uh5CVaxqVK5Q9KMIvLmqx9GmB0oS1LUisj/UJZMYb
iMtspwPfQ31t73jKW+LpD9GpdNN75Qd3q6DepicfAcdtgkiS4117zuVPEbZZVUOz7CywHlsNw2MD
kp29W1ab2wu+PmswAl0tFASdpdIj5KzGXKATNGK9GrqleuczBYTW1rOl7G/buQ4isINpL9SUwCqh
ielPOkeVWiewQ8hXBiJLSLCxbxqGqnuoFFiDF8uoi/5w5F0G5UuLwvbhXZ0SaPSCyfXhB6iCP5rg
Jd0n2y54/e2480fy/LtogsQDlDFxa4C2/ORUu/mheok2c0ADlPa2sgbL9Tm9/EmCK+fqUBGokmOz
w4CXu945NO13aGVJBe9W2ovnloBFuYzZlqPWQ7m48aybFEXeMEw2VhtGd4SmYNpzANKsC1596rEZ
PcfEjrdm52Svt7/5NV2BfvkrBOdSJxINg4lfMXgcr4Yg9pyg/ZWr7uPkQ+jKT3BsjsrOkhyc1W2G
gvair7nMJS0H6yyuh9zhtFBRfW7ZXQPm1Fx7sq3vo+EzLomEq159Zmk5XWeWCiNVebnUubOh9gHc
VJgJ9bLRraCMBlS5/qS3//puxJaeWRRCva2H+kQoLIKfuBqCWbPQjngI6//QiVoM/a/rIQoI62Nc
QkkbhlTLS0zPIEB895GLWgDvvkL9WU1eR+eeyMb/1r/d/8zqguNCUzuNzHJZH/EBOXQhHmw6QekE
6iB5ka2G178LFJvgJOJmU1SwpOiBkd8N8yOZPiQHYPm1VzHozIZw+RNFqa1u0QtojN4lVVCgmN3O
DRT0Etfo3/rUVaZ9r0q8cmVlYASAAqmBAhfqW4KPpDGNejtLkNunJ4s85sZH8e8zDlQPz0wIwTUx
qZkOE2pUWfnYao+8f2OVN08PWid5p6yULC8tCTFzZDZR0SLEQ/QDpHseBuJzt3+PvGGDeZd7ML14
uhv/PCDneWgONHW/vtQfuaT+cU2zsHSZLDQAcU/qAGcKEWWy8V4bOzSBCXFp50IR8QClx9wFH982
P5axNx/GL6DsNMnLYuU0XNgV4gvrUKS0eti1w8dcfUmZZ9vAGEXgedj9e1e9MCU4jd6jFVSb2Gc7
/2qVDxOC715VTwDB3xH2TtK7KJRBfFZyjwuTghPliq6XNqgHPJSTBvIxq1vunEpZr2f5K8IZvLAi
OFA/Zc082ViYQz6n/icE7ELnmcXPebILNUlMWV3RMlcM2ogFcio8QFVQQ8YQ70OfB4WCHl25BMwc
4IPtJF9r9YSf2dEv751s6DWatbATzQ+a4Yf1ay/LVZY/IW4bHB4R5M/0ipiwla0dV1oIevZQq9xK
/aKySvO6AWB/AaMDAEp8VlIb1QFrzrEGQgMz015mQwaGXTVh2HTpTAHYJYKsspgYAxa9RKnPqn42
o//iwdAl+Z8BIb7HLaaS57LIPaN4UtFM17IHK3+OZfrFa5/73IzgVjxlPW4qrCNu9nP5vkwzyEa7
1iLNuQnBo+KoieIxw0rs6l1JvjtVYEMzMwNpZM4k0XT1qyzq3AurHbgzhNXYmT6QRkV/zUhOelt7
TcEkYVNmQVhMhmSlqpauMqTiKOpAtUyRZPWDnC1BuA94W6OG5wAGoMRvif5Kp9FLh/9wxsF9bGMS
aAECia3BKJxLlo1owVfjg6L4dnWixdftoL+SvoIL468J4XrJOVSc9Rom6uke2qgd1L2B56rvmALN
YwZtVRlL21osxnSVBi1nB/NV4j26TJWhLY+qYzxtmNn4GsSD88lXzBPiMxtk2P9Vpz4zJ6yvBZO/
NSylXJufBrJLrHeL+hPf1TJE5ao/nBkSLs+ht1mfzDDUjT9MAH+TH4aMoHR1LWhiEUimLp1i4Rqz
F6pv1UJBntavQ/2WxHs9AhTvJU0lGZfEkDgwwbqhKwqGwK9Ou754Rdaa114PXJYpwYavbtrfFYmz
8hGGmlsCwJtnxt8U0FVwngSOTJ9g7UbWwBOnQ4kU80Kix6m1lqdJv7g4xVxW5HLbV7v3UCZhtxpx
zswInkbaNCVxBDOa+qQoH0zxb5/UtQc9RFuBEgAR6KLFJwTNKjXTMlyAAmyGxKYSH+0U47eJtiPx
cFSH+7EsgSXRSuaWjowBaaUlgioBmBNQZ15AcOKYeQo5bstuZ4Sie3Istij5+qrionG7paMbBkCS
jRLSpRVZkkuTSyQ5e1kjUnQsbWBS25b75Pm13EeNS745HvPrL1QPtvE9eSI/qAc6YMVVPm9v95rX
UCRwDvSZln+F3W5p4dC5xGEb7Ycqy10wnw4KMF/722bWTgBwGEv+sDAFiZpJcdvTubFxAiqy1cJ/
+ulhsmQ9mJWmCHbyrxFDeFFDu7ljhQUjHSQxqgjDq3eh9V23to7hEfRzy+fU2TYygd61A3FuVSj9
RBNoPbrFalMek7aCfvm323u3+oksHAScbRVMM0I85BoImecaB6IdFbPzdCtttnQKNeYxKzNbz+hU
p5CcwrX7kgI5ibY7QOoY1L10ypHOBC0S2AxbvZxc3R4wqNvUCubHk9beGuCq9eumTu6UNkRtbyrI
9vaiVx3m76LF6ggayE1mL4tm1c/CgsD3967b3DaxHmnObAhfjg19yOoZNoi5jxviDtwA+OQxbx9n
lIib0K+UQNWC21bXLh2KyAaYN0gU0SK/3Nk8V2za5TCqI5XKacBw6ECe4Sr5u1ZKEqtVz1k6hKjw
o8ov0gyrBe16x+nQMuOJP6dlAK1u5kL0D3miYUlS0dUvdmZs+TFncWyuSvDgMXCiqvXjpPvt8JbJ
WKZW987RILsGPCNaF8JJUKLYyst8wAdj5ZZlimvZP/Gw9gyzQgfdkCxo9Qz8tSaq4DCTtcDAYEFT
or/E9veZf0TO/FSU6lEtbeQKmBKAAu5t97i+gXB9q2QBiQIriikUYY1VqnU5spLKK6fNqD8Mhts7
AJTPvddnrtrdIZZ19pfNuQuSFJ8YshfF1Wdc7IOO0V7auwQJxeVnDJWSYhqqByxOOwzJb509xZHk
zlkZsD63cVWznywjNEwOG42jP2la5xad7o3q79TIToDd72hS/mij6XvaKa7WkX0Nuofb23yVnl+s
EhRil6sEw2hr5jZ+wQKydABtaJr7Om6PZjv6BrLzCeOzty2uflgC+jAdW7sy8MDyZVKA6BXUiwH8
3yoY8/zo5ihswHY1tM+x0ddPTFWMYqMZNeiNQsOKohOJ9Gxn1VVPN12uq4fUwTycJNhf3WDYjCXj
QjFnAbaKgx/m2FdjRfXSM1JjCwWmTZ3866xxMQERKxSK1tCfvVlkk4UrH1oX0Z5ptqf1jWQVV8Fu
MWGBUBLVoiX/Fa4stZuYM6MF7dVFAXKAyFXGE08014lDyadcs6QTaIwBlobH79V+VWmeaajdA5IG
2eYh8ivnYFRPkeyqWLUD37Rggiy0u5dOaue23gCLge9SqEei/lYZ2zWjivlqQ5EsafVIIttGAgV8
84KzuLSlKbTWYytb0LD34fA2GrOrxjsClcuielCqN7M7dsah6N9iU9LnWTuK55aF/LcvNZ7EPK/w
Cruz2B0p9xpRPIPeW/EbmSU34nWOCC+BjI6O5wXF8KMpHPxUj6NiUqsKJCD6Sa+056l/dfoa/NfV
pk5bt6XDnapmJ1uxDw0Jv98OAmtrNZYxcggeApv85yuc3ZHQGTA6NkIbGn3j98kA015FN05qezFX
P+CsxzbSJcdifcU2Tp8GCT4UQYRzoYwTjcMIKx4z43XU1IMyEX8kkMrLQCJrgq5kypyDWlPPCD8L
3ZR51lp0AfkkUN8a2pSWeKHQMCZW3+K0VM3Jrt22WRibPGaDjXTY2U5gO1sn3OTUL1JvNDDLIvvk
V60pfHJAwBcUOF7FYIK5dG3uJGHTqQgMQ7qHiJLbGhhDVb5ixAZT2eXTHrPgo0z5dO1LY1IamFUV
kGtke5dG54RHLF4uGAz8paes5YU7GhCMRW3jZe6SeysNf/aZ0/7rYXeCehOubjyeUZkXQVKE8jJP
tBbj2QxVgK50LXN6SECJoJJI0gG4SsaQHSA2Ya4Vz2QIshmXKwxrnatWhVHa3vjtNN0W44t+WzWu
0/K9hSb47ZNznawv5tCQWrTfIN/3pwN/dnS6POy6bJlOQOrzMuq6a4MFoVKzgNgMmtWPvaN6fRdu
IiKrra2E4QvLwqdUKjNlgwLLTfg4hBAGLzmy9WiDERHZWdWwZxetiD+LxOUFxn+8lEV4nTJBd8sp
EB/amR70JHVx859iJfJpzYOsAN062HYq+3mGJvA8mNtGlUk/ri52gXYvgxrLuPblVy3nhGGUBoud
lR+tcdeAMrtun5tUxq+1cj6AHAenwALGIZoleE9nF2GDM4k0l3QHbvcBQjVgd+S3UrY7pRj3eExs
JS606rGALi7ccQAxipUlvbasEpoclZcle6MC+cuBRFue73Q1KO1dPPuF9c1QTqWz0dI3Bc/edtgZ
1kMnK3Gtrt128LDG7Y13oJBid9QZY2XC70hjv8i2On21jDubQ+MiPjq5sbm97NUv+teaWBXpx4kl
KUP8L6vea9VvrImhH4d5H1nIW9teDWQ72FgMSaGKduk6ISbphq6bKw/JtQdhMS91uueS1MeYZs+j
w59ur2stZcFTEIx2qNdh+l2M6406qomukwpYQEiBkNqtm03Wqa5e35WFBz2pMHkOy/fETjxAOG4b
X7nULmwvB/ksGmX9QFReaLBdRh4Ivk8kbiXuupwAMRbgye44JnoIOiCvlyb6BsxadmhXHioGgZ12
nqFOyAKT/e2VrFC/gJgAl7OKESGwDovdSaPTjV5vMQfVcKfaJlGsu7NeYObTjhy/N8Z8i2Gwu9Qy
YRxgtmYCVDWOJiSGkfGm4LLZ91UxSSLhii/hw6r4D7B0RHshDAFNrReThcdSlTWd6eERFJ7sOJtL
39Fy5PYWp9nRUMK0lhhezp6w6+g4IEVT0baBfLdQQzSTzOwqlBcgIBxo/H4wma/NJoCJtZfbP4vG
b2XKsGt+fGFS+NBJVzpDP8KkZY8+q98cqFioYwFVm+wRwxEYemhjF5kNBKk0dQtyMm8INQmQ5npK
DDePsfxLDDxRAS2/9LZiQpKWdjhMHOydfY5iWBa5zPjsaXvU1cILM1x4+k8ngTaVwbd6x4EQKXdJ
8chtc5cZUExMKjc1k2Nom9t40SiupQXetVNngOpp4fMD8ZMIOuibLo0mB6eu7G1kc4cu+0hDaO/4
YRO9pXq915MP0gD6bg6vGqYl05S7XJWNfK8dTBzHZZgWlRpDvLpwADAiPyPxSagCwkudjDtuFKCJ
abjkabRuCe9MyHLgWf4ntT+LMgRw2LxbSgapru1sEu+aPg/M3JJEmrUbAoLIxgJ8d/AyEe6jUaVK
avCi9uwYlcFml2SfSVVtdBkP7ZqnowmLV6aOsXJQoghOVoKBLG1TVnsVC0MtiBO12Bgq2K76TgFG
zJ6sb6QjZFdgEvPUWA052SYnR72se48RJ5LcICvrxlOXYJ4AfVr8swShs+3FW6zn6cxLyFxPH0mO
npzC71oFlLKNbGBuNX3FEBvue9T0FoqPS1uVUgNrFaIx0XC3T05h9dkpX1obgL7Y0LYoZ6I5fDuw
XzeWcKTPTS7LP1teknYVZJ5gcvKIz7+hIPL8K2Mu3rZud8QoqPt4iP8Bv4dn+YUknKzs7IVpYWen
uOaNk/Y1qOi+M0iIa7nLp4eBylgSV66JCztLpnW2xLAI1arpYEfRclAIKV7mjJ4yNvsO7XaqxJIt
XUvczndUOCgDxdxEMmBH8/Zj5iPUPl6G5FkFjTs46yvZYBrmGvDzhcsINQokGhimJwjNwi04p0Vq
lRSpGyprVucVfBz5tmFopAWIDOaBtxqjQQSStc1UtPxdrbn2qBjORA+tVQDtPdRk3EAoAYM5Hepv
0Uafp+lJmypAXelMaf6IIMu2QFDr1i4Js/FnRsYKGNgpokE8R4j2kR1lx4Y57eBrPNZBbGH2VRyM
hsIPuYoOSbKcTlpqIRQ1O5V8Oq3a7LRmyCZfLRwl8fs4LS2vGUP73lBYariE2PUjjXT1Ffpf+Yeh
FrbqKcQGV6nTqJHq6QkJNTeu2nTfFQPFc2hyMp9YMcdvsLv73grBk52rSvST8KT2UUznL5RRQJPR
AhyCLm3VH+h1IqTpamKC9LWIYnNjxEw7REM1Fm5bLx3mohmMeNsUSrGvEV5mVye57gNFp+4cpgEA
3OadNmN2fESDJh0h9gZZr6k/DFnsdB6LUvuzIhhGmTrL+cqimuwL6iRbFJ8m38nD2ATXNgE3Rzv1
2LcKm+xGTTqlPrMg1admrRl6naoX/7B66u7M2amg/pClYbdJwi7ugBNIja/CCduf4OOcbC+LGv4b
SMnypUqqOXQNNtl+ayvOV25ge5+tyoruORkxPgqJnYq6A4hj9HZmQc8x0Io7DVfngNn3vgQbvQfJ
hX3RdulhHoZyj/qptlfb0f7JxhqcLCDCLKoNb+BhCh9peTCMiRZ3pVHZgab0SeTzvCuPtOrDO1Wr
Fb6bSmJFfqapyl3RwXfdqdKqD41PIYjGHOB3PT7NjPmDZTjVUz2m8dHkEwW9cj2z2S1HxtDZ76vG
CKAYEm3SeGigjDKTF52Pyewy1s+Fq9FKI4+10Zd10A2ki9CD5PQ0DloTULytfvXOBAod0ywN9GI1
U8qVuHoqF0J98HnCiURqAc5beE9R41ZWF2ambczutOF7ltyDf7dMd7T64rM/0ZMpVQdeu0DxWEbp
EDLYgEaIN1bVtw5rMiRAbWKcmr6/N6LPTCtcI6u3GsxNQ7+ptOHIMNvbAGjS6rIpmpUQCGIdTBsA
+gmGILE9VSrqXMRIkb1OIa7mbY0TOFZxKlUvTmTk+CvRnQItaSLFWpRKxMolUXKjIa2CymUHodL7
ujC9pNlN4WtIE+/2Zbm2LNTMVHRmluasWMyqpwFhk0W1FzY6qqRMrw5EHbvcBdbJKFxEkc6fI5KV
7tyZg4xhdOW6vEhEhGssVwByVaCA5rGR7Wxm+Ao2uMVIbkQlkKeVdUKqA5Idqo3BbGjZXF6YdJwc
bk9gsEr7MgjBw+RrSvWijEOQWkVgY7ZtHGVDjitZ+4VNIQ+xotSEKjJs5tDKKzlFwv5y++ut5Mmg
LENGjmcB2uoiYiysnURvpgatHwP8PSXQ6iOHrO2P21ZW9+6vFfFpWMZp189DB3nBzsGlqrwnmXOf
lCY4jPONFenbPlK2t02uLAziJ8At4rDp1w38lk5NMg9wSx18Do3aIdEI93lC/n26Bj4pB7RSqARg
dk3wihYdCLuOa6RrpA24sQPhGDKqVwyr3V7O2isTk3F4NuGIIXETo8dkjjWtowRkoThEH2zMLNTg
p7k0vLbPoRGGESr8ijjNptk1Bz00XcibJT/CvuuZm0Oj9FRGxDrGTe/s4siMgzCso2OcDEpA9LxH
rbIxs9DP2qF6HHPTZq7Gewyl3F7GWo3gzN3EwlPV1sSEwhXU1eJvZv5oh1/auAdJ7pw/xsWL2f9z
29xqdDjzO6HWlLaJhhEvmIvDO3vcAbA883ddNny6ekrPrNDLyJAYKHHTxbu5hXLakKLKk8WyOeS1
ZxD8DLWVhRYTAWj5FWcJu9MnpaF2vPZqE+XVeAYYBcQz84+YlhCa/DEUnpb7hU4kifvaOTo3Kzh4
1pSFxlOY7YwhqAvAmKdt3kmMrO2gSnUA0BZGatyNl2trc9pMvYrXbY/GXkTjhyySzQjJTAihlFQc
d2UEE0WR4WyE8ZPWJv++6ICyI0EXHWRNS8vuchmcqcC8NECr22r9XDbKzyjMN0VYSx7fa4fo3Izg
1V2Sc7O1YWZBrOYPVVsgg7gDK1TuBLT/VpiSULqSTGBZWBJIUheKHOHrFAztlsJAGa+dYr+q2od0
toIWpP5aG4I9TybZumoOrL42+EUXOIJgLp1NZnYEL9MQ7Sky54HBTF+rORrM8V0tmzleu5oWhub/
syb4BevHUUknWOPKwww9HE37bLK71tjEaGmXsjC+9umIuUi24gRbV4xSepZoczzMsGb+o1uBY23H
4StPX50h9Fn3OQJafzsCrm2mgZYUiuGYqUZN/9IldTqi0RhlDOwwY2BUIXgScn10uyyFrKs1eZ3Z
/bptcfk8wssb5T28zhw0UZHpC5+viMfKqawaTWuQ9ROIbUMlZavh3fcfVrbok6DwhtTFFNmN7Gmy
Epy1EuQkQT8fmxDyMmMQczx7ZMiytU08q2yLSRINUfqdcySZFv+oVNWtkrfJxMRIuJtkDa7rG2t5
GwFOhOcR3OSPovlZlM+aUZkzq4CEBGqwil+Gj1njD86/zlourQheYRujHo859A6ibGdMX63zmJY+
EHqSTyRbjHbpfHZtlRMhkG+oNYiWq+D+V/qSfSuz9B/S0zi47Xgya8I1XOSt7WQhti7MvkzwYCav
ZnNAs/m2let7BFvnoMeLCKxhbFZwb8NqbCeeoIuRRzEN9NqMfH1KZNCP1bWcWVn+/5kbJKMTYx4B
2D0o8vpFZ2+10itQJjKKTLKe6/i3rAc5JS5fYE1E2H6VFwklEPTwTAu5suYpnRcWPyHZEDkPSpxI
LnqZteX/n61r1rsYqnvwiJG3Rxoi7WR1A2qFnrQbtJ8npK4muCUcRwaCWN/Qv8sU6o9dthBaR1gm
n17qgrhJ54DddpuDa+i2f1xHeKoRFWBzG51c4FCXWHK2Qt3qu7ZMcLRKO3TN1gqqKnEnTQkyMrnq
3PiFjS4UzXe3za5tLBInvHRAwLMQk1yaZYkegV4Wzg/GbQf5AH+JyD4qfsWYzuWpJVnkSjK6rPKv
ueWUnK2yKlutV3uYs2I1yIx7CyQdlboL6aMxvCXJpui8MvsPvnNuUzh5fY12b57DZgSQjqXvMXoB
YNC9GQWq9WTz7e0N/dMhurzHliVioHlBIYGNRDCHPr+J5x5EUpzkzVA92m4bZZ9hZDelJwIAjQM9
YNsH0FQSNK+JouxLw+LZH1hoKjUM92F5UvmP1P5Z1W8MMk5KPvs2uHQKquwn0MJ2Zo1qHfcro4Nm
IN02MQgLnW4T1pi9KenGVHTJh18WfWtTBO9uWRMB5AzvnvngauFzaX6ko8TG9W2L9aNiD9FZNHyu
sJucczPkE2woccvdySkVFwPTPUhg8i6YuvIeSFkZzwNZPT9nRoXA1BcQER4j6PFMVvWWjsPWiju/
hjBHklRAFRtej2djyr7XanJEZZlm851O3lBHd6nV+6Ux+dDwOfGw/E9uePbDhMClYh557FXsBkVh
Bqx3Wrfre7S8fuvA4pVDENV3VnHou/1t91/90KiSoomBJO6qwVembIxTsuzHWALJ0+40O9o1pYx7
eD2QQAUeMQu8aJC6uAwkgB0XwBzhUPd8ghw8KEWNPmgtyzNaxwUE6lWPKx+9uKdpjiVbu3aTo1/y
P9NCDNMHMGY6SwzrzP6QMLanhuwyWN/FvyaEGFIOGpqIi66U046bkesIIRkq67L8dD1knC1FCBmD
Wapaij6Wx/BK8rNds+2+kh26Sie+K3cY83jUXmzXGVwMeO2m5//iKn8XKcSEGhRCQx5ikUk2+uhd
BrnZBMMka4yuXqxnaxROqAUkqtUsF6sNCNq8satnB1dPdko7n6u7LpM8smWfTjx3rUM5pAKR5xG/
Ge5M82SOn7c3TuKApgCYAa/o4NRLeqxUryN9kCaRq38fZUlAlBZ9JZHiiDY6ktV5WUL50PIX5uxu
//7VmInRRwjiOBRjn8KHN4u+svIGMaIF6ntAVYWS9MWoX0293nEzP/Zj8+u2xeUvXl0/ZxYFH2CF
qTJHg0Vz2puVNymPmEI3qs+wlTyQVr/+mSHh6w8O3szVBEOx/dA1hqd3bjLK9CBXV7OohmB8HwVk
cUghG2Yl1SlDABpwvRX5CCJTdJ5i9UOdGHCsquR7reXAwHEvYG7gs4BauYy1eocSeFUAMxLbu0b/
ZhPfdDZSUNaqVwCfidQXiHVyNWlWhUVkm9i6yMx93g5umoMvAAKfJNqVMfC/sr7a6jb+NSgOm8Vt
VSdQgkbwq7a2ds950Fb/qPYrRhP/g/edGRJezZFiM2gGLSsDwbnZgiQAOr2/NOI5s2Sy+c/Ejejo
IMtHt3DhecXT5PJTFQAcRFPcIuUr3dhTD+bB9ABHmNxkB4yZm+2Nu2Fznx6+P4a+43UfL82x8/Oj
sWWb0sWWe6hzSo7EitwXEqu/v0mcK63VgXNqNo03P3woQXSgu/ZYPeXf6F19nO/Tb+DfDJ5AgWs8
smPkTxGSc0lmuAK4xE8Ao5QJOnaUfq64WnhdYuq6g/Ru7OkHuh392Ad9KsC5AWruj4CvbWMJAcEK
FujSplDEmPKw56YNm7+i2SOn8Zv6OD2qH8z/jnqQD4CQy/34oB+x6ztD4nHX5Hh4C5wvWEiPBoem
jlP2WPCh2unbKggnL9sqILYaHo0tnrGn/N7e2LJ9Xtzryv3O9llIjSI8b8M6g1llN/ssMNzqAGEn
x2t+n9ir/mC7im/eWb7qA38lCVLXXF7CkoUo1U5sUCeK/aYPZDO779bDuPn1bLrdxvTJQX1UHxyP
bnV/crNvL90GGbqM8Xv1MXC+60I61ZctH8wQP0G7A8Nc7LfBM6iBN4r35+iVm+Kj3loHGjj+7QCz
msdBpAZveChaodUnfO6xx+x21GPfLTeFazVB7HZu/0E3rW9tEq8+phPAZ2D4KjahJ9VzWcsXzq2L
X70Brallw3qo6a7eBxq6WbcXuGYB88dwadVygE8Q1lcreQJ3Hhsvz1NvRvsilRFGrW4h6CfwYMf2
AfwtuA/BkHOaqDABtCDx2Q5Buv0Fzzn+Lt9r959oH71ObrzvvPzdlj3d1y7Yc9uC3+gNwfB/CNsO
uP2jwYtKP0bpQJGBHv4/i4SHAHYBtmVxYNPsOc/YDEPgmZvBVNp4xkPxM3Ihl/cEIgruJV7vVd9R
IMGI2lYaldayI9Dc/c+84CgDS5LCHJc9nlzj9/iR3QEtTGuwCLuqC6zVT4qHRvHwedt5Vt+KmMzG
ijGTb2MQ8PJSTNs+DdlAsb3k3cpdO/vHtE599ppp76nhx9mhl5F2r9555yaFhNNK6AAABkxCfzF7
6nfEtR5KvzzW+2yH+XKTuv+PtO/akZxHmn0iARLlqFuZMt1l2pu5Eca1vPd6+j84wNmpYhESvjm7
ezfYziKVTCYzIyOUk57gAort6Hl8iz0IP4ev2hpYUxCP0QdTgTxBjZbBma9X7tcN2ioVMHmj8QpM
o5WdS22LmiKlCBDVma5lpoIPjMq2AaQx5uihHMHZI2SiuaFUtSNXWb8FhA84Hj/u8RBK483yVxWE
BLTe2MwLCm0MoX69tDQqo16Tm9rBRNWGltP3WZNXsinhai5McB8xj3qk2jpMKA30uIsZBAvnfk17
UXD2QRaBwSyUFGTQV3FbZlRdrEYljMzglyyCxOuwnATd38/l/RKdAhhCYQz02qhn86+6QMlUCHO2
NXRR7kakh+BF7LWt6tuBZOfKnqbHMnxetin6RlSlOHYYN7MM3v0CFdqGSY+5hYZmm9wv96lZr7iB
qNyKZf21waVZsx4aeQrNQCcpayeTQfJUO0WOoVd1U7fujDGl2Q3bTRisjH2KnAPoJyZKxcbFb64k
Ky8jEAPUjjqdfP93ND4Xa3zhQtcAd4GCb6aDZoe79eSxmPKp72unLV8qSwHA4aeZxrhh35Y/k3gp
f+1wYTnMIz3LWtgpQOKjnrTupKyRPwhglNBN0DEPDTEBhjBkv+Gi8C+ZUTr6MvO+rHicY7/c+Unx
Vs8qG7LSgt0UzPO2lsv8UCjhvrbUT2uYUjefgzUNjj+gEC5JxU+B7ieYNgDM47dV0XI0ZgFXc/p0
DEA6Y5nN21CEwYOZjuXPSctHcFANpZlBxEdP3L7J6SlMQgOXpoSGOAJavsMfL7Z5Yo6pXSEvOYy0
GUy7toygAH5xfggsMEpFUjluo6KtDmUYtK9MPKu206EEylkO9OghHzX9V0AT672dMNMlj5P5FlmD
UrqhFnWPAIcrcODaHskYO2FL4nPRsZKVX04QtgUp3KZIpuJrwGRjALlFInsBCPAelLzCy7lSOnJH
uo6uaUkKEGUMt0YZSxFmSjBccv0pB6kF5Wk91UCUgbaqeMUWewB4b2Zr3jUUHLbAwiOX+hHoX3LV
PtMJuHISv+PCcDNoqoUZBiHqb6BzgO7fsCtBT5WSfmVSWuDSFmunYRyc+RvfbU2ZSmWl4xsDrHM/
DJCxKca70XxfPjiC6/XKCjvAF04dzTTvdBlWrKYcThqg+qEd0kQFv4gRzXs5b5KnRLa2gelnTjkO
K8hSwSLhyBY2DuDS22yOyFoRyBTnVkaVMYWGjizlBz8I/uEaxKcGJxUjIbT4mxZyYZlRYmjHCTvz
XMq9O1lQM9O1cKVQILqhMOqBjhl0Vigmzrh4N1fK0GOGAvHOmgwPJEroTk2YBqzMvnoGneRkg+if
AK4GAgWDNrlHujx4Wf6kgpiL4hNSJdzEwFv/cf6LT1r1U1y1JYtTyJf67qsuElsDON7/+v+zw11b
dZFnpWrWyC0wRmMZ1UHW/bc4pXcDdGacZVuCQhcWgzsfEHaD5d/Xbhr6IPqMmZvWBcqF6nMMGqXY
2vTgHAnWQFii/bu0xa1L80O8RSfYkqw7q97qYXuUg0O6KvkgtIP+EhJ6Ru7BrynuEeHnAL4ShYQ+
TgSpsy41yhd0s6E+aOj56/IeClIZSJqjuYg4ikDNY9nyMYnmjF0aFlRPBnV4yoa1QpngOF+ZYEu+
cL2+1SprshBXB1BRxaqysZQJs6/NP4RGxo6B/1nIzPiEM4ioUkzsOGv1jxozlKP/HEu/l3dLwLyE
P3xhhHMDzP7omLrBdlXmn74LSBOgdJnLe0V5VdOtDoVDjDAN7akDFcl/h+Yx43jzyKDKAJ0p5+9z
KKV5kmKFs9HYprYbmgyKnqcExdDQbSDxsrxY0S2gIK8GzwlDxJjcfZj1ldRONXP5ctj7sbZVoOEM
TMV9EfQHsJA78qztdXV4WzYr8kiCuX+DQfAVhMtrdyl9CLYbDVYZj822JcVJ1f/hAYT77a8JLjFM
+zgDFT9M6HL02MvZE8aDMAczu8srETk+vhZYVFC80gCHv14J4x2czS5HLKwtdy7mDSnnvbU+4C7o
MOCWxFMR46AACfA7VpmoyBKtqKHepUBoMLXwweza1wdMzSW1vulD3djQvhqfaVf2pzJNoUdPKogH
1xJ+pB3JGAmzTTlsCEbT2sq027EuXFmvpcmpAaF/0KVUPUoogAJgTcpt2WCQwPZleTz4vTnfabGf
vY8ziTHnbfnVO4gcMQESKhlIkIw2OgxNPT9a2lC+NLE13/XAurl9W87URt3EhMrX3OL/qpZlHDt4
LmS6HaC48VPV06D3MPhV7KRcsdxgDP0HOpAKdyUxhw2AmyC0KrV+q1YjlNFJQ9HeDcOHulejjaxU
/l7K/X1SSGRvSrqnlLO6yUtz2sxDCdpmBKWzReR5q+mSdtArvLYAIu8KSJHlifyojgaINbJRU3fT
3MxvU20omT2YMSYOwW2CKYIxbH17ivPUo3rYv4zpqGzBG5p8SkGkYJQvMoA5knwAn5YdS5hRsOEH
VvSHigL/ACWW1OSpiYch0ys/ROCePHVD3e4x2qK9Adrmx3add6NbSiM9KbSLc3sEqHclgRLdVSC/
Qh0GqQXotrlgCB78WM4l/IoWsrPF1Dva8KxSb2pW8kHRPX9ph4sI2EBwhWeovlAwKZjzpsAE54w6
/PDc93Rla9fWxIWGHCjDvk2Qv8iYe+us0Q4xogvy4GYlKRTawfQCJowAfr7BIXeB1aqkwZrUFhjy
3K31Y6lR21RW2geiaHrpKdw3StG/Kgcd3wj51wFDMk9J3m2XvVF0T1CwgTG+N3Co8Pj0Ac+4RkMF
Fgg/BQNNIco9ZYD3QrkBQfUPRuvkx3RfGmvtW5FbgGQElTK4ngw5ruvwalmD1KtsC3PlQCKnkCAl
gHJjnO7QmvsHt7i0xZXMMIM6ZmaPbSzNqrM78GpuJEN+adOqfmosSf2Xk3WRrXMeH2TV1KQmime6
5f8w8Pq1A0C/mjql9lCYT8vfT+yKf58GnMtP4EitGvQykdombga2byPxSvLih2ubeNs6hCIMqKD+
H+kqn6LVOa20dAbp6nyWQyd4ysHFgAm7k+XNp8iJ0IqwthT5uzu4mMc6Ffs16Ymb08D9AP40BJVE
AgU/IIOWN+PR79ekmG5bEZwJ7tOZkpxJYwzg1rhRNvpz+BLirnO1O4zG31exjUeQeecEn+Dosy13
rWp4cyT+GMfgDjAUjOqHyziyrIxVTEiCETj+UmfJngcb0+1W/qqXKwdizRK3k9AyHMOGUfR28l0D
gSYDTUjkUj3ELj+X3VNsCeMTjByOAv94fcxbCI6rrTGCWxW9dLM91ZXT0xe53vWYcFg2dZOwYfs0
dJCIiUiGBxj794uXipHQKVIz5p8A3SXl4FUdYgp5W7ZyWzPkzLADeWEmCqW4IDXMSDv/WHwHL9r4
pIGU7TC4+gNeEGAvXLZ4c8L/GEQZDhVKHSQQXKQswI6G9/ME8RDze6x+jWBoqvxzY6yUjkVfCq9x
C8yIaDViOOp6XV3TDUGNOQrgQQ5dsJfJKR3uSfHYGSvjs7fFcbagC0uc98mZXnRhy3xCKbdzbd3H
LZSP1VwFp1PZuQoaX2lRbQkC2tg0v0r94x82FCuU8TJi0ynchnY1nWcUc7ChgP1akuYGldeCPDr4
WrYjdMgLO9y1QyXk3VosY0cpULb3WryR1rhu/3AMXJWN/+zl37Vw5ytTJox5YazMkR+NR2Uf9jZ5
bH5DXqbdGc+t6UqvfmDPTuRCTsVbXt5N5nBt+ma4ZzRK8KBgG8f+HdPkdjXu4hGdDfVrgvQimU6y
upIOCU8CmmvgebMMjKhyLmqiaDsoPjY0g4yjNjmG8hVOboD0YXllwqMAHTm0BZi4Mk9gl01RR2IQ
njnJvIP+ahm9SIPXlGd9TahLuCD0Uf6QG4BFgVtQ2gVNEcQEJyGV9kb9Ra3+p5WCpq6uVk73miXu
zNWpH01+DUsDebQoKJ3e1cZ0cnT2lrdOeIPitfy/JXE3KKRnUJTwFSypose5L2zVQE8jj1/B5PZU
J90hktH4DV9I+ZZH4QOagrYUzd5APzWgBSfQW85G5JhVvNf6cL/849Y2gcuVuhSzl1qF36ZUgPZ6
pXaUQ2hpPC1bYcf65kga4MADBz6YwfjnXVBZA1F6SHLT8VvaffW9M4NypbqbSmf4tWzqT4FvyRb3
WcMM9yDEPKA54eUf0A05h/2mcagbtC7SMRf8L+ApLX50KwdElIlpjLcYAuBoBZrcR9amWBlowg7I
eC6Uc9OuUe4Lv9SFAe5LJapUTkkFAxVglxhRmVo3rdRNv8Z4LgzRF3bYv19c5iYp+szoYEePvkXZ
bOvKo5L8WP5IwmhyYYOt9cKGpEng4GE2pi6z4+RjLAMnUUIn7p7omjqrcN9MVhyj4KS5eVUNQQ/h
kwm26tIOYQo9H9kZ19Q2hR5+YYW72MK6GaBuh8gf4sgasYc6CkTnOxkMCBuNvixvn/CauTDG3XBy
kA6q0sFYJB996pmNVw8oQr+EAUBRuyr6XDa3soM8S2qOJwDRpz/JwUdXbEfI7qgvgewuWxHf20iL
QcYN+h6NH8LVykmdQ5Xd29m9uek/0CW1Zby9wZX0kNsN4JDGc+d+nwBAWrYs9Pi/hnnyEqUski4v
YLiR6HZWErcy2qPfmiuhVhghLsxwN5seQerQj2Em7Co7CnObvC+v47aKxtKPCwtc6KtUNUu0DhZm
8qV1sl3Vu8F607QnUr2HkGeXlDtarN1uwrN8YZQLfGPYy4aWwCgKl081pKeQjbtJhMajSV3V/NVF
GLXPnzCD4yXW5xiFmEB9L+T8pR+h/hyDGFMbXpc3QuiwFz+JC5VSh649hCRSB9Q60EF5LstNnT7V
aww0og+qgxmWDTahTsRzFWdliwEJaGU4LXEjVAuzeV7xTOHL6sLEzdHTo4AWUHZx0BXxRhuar/4m
ep233Sb5BdYTDPkv79yqQc5JDTSqAzmHwfjQfeV7/64H776NybT5S0Y1ypY2ywZFn+pygZzLYmLX
qLOIYg/791F2R/NRMT/0tULNmhXOR/0Y7qBWWNWU/h4ByQgSdAS+tdbX8mJEgQQCoxjHgYgmyIm5
uGwMRRNDqhjJOLSg8ODQtc0cr2nZsT/C5zcXRvhoRUkph2D6Qx6Agm4WPFuVa8UYj7Wb+L4pYrcE
vnd5WaK77dIi5xMyCawhJbBoVBstcDqCM07sKT8Mv5J8TRd0ZQ9NziGo1fXgyoYxzEwlnTv2r+rK
dXaLuUeY1MEhD8oT1pDmqSPbVtLqqQPHoV43L6ZRNbtxIhuzmj+sQknsZKDDdmzqyY2CntxRI/0Y
igqKYjEoB37q0MbQs2GjjvPaTJIokhog/5Hx0xDG+Va5RTotlAuUoGgPpJ8WYcDGB5v+99iwMWa+
/E1F23xpi9vmOihkKWtgq6wGG1APzPv+1NaGbkXH7tIId+yQEgV06mAkn6DtHChukfanDBOS8z/p
CAN5h0IX6kGgaWbrvcgokfbRsAlGXH2Kq4+JHebflzdM+HEuDLC1XhiQY1B+mxkMBEphD2AVULvI
9vu3QvOUfI0NWHSzYDLXpEDXKCg9cavpqDbJ0agx1ddv5fCzGjbLixF9/cu/zy2mCjvNDHwVL1KU
bwO1cUPzpR3X2CBFW3Zphf37xZblaK/4WcxWEe97fevLnqb0oArHC/f5H9bD2nZMjg8U3VzgTYFV
pLTATQwCdqdqNirELoi5EjeEH+WvkT/Z1+VydL8njQwjfpXb1NwCN74SaEXnBQBSXSVwZQaX4Tas
lkHAGuOaUqvdDBR8Dt7Pp9UJCvE6/meFclOpOViylIFgHSTYZMrX6K/hLG6nuBBgwVNqgQcJBAs3
VHZdpyO+TLBgQCsw1/aoLRgdpFa2iexSf1/W7zihSbsF3Z094LzilbnsD+KN/N8PuBm8laS4Bj8p
K6eGTk1tH6j65mNco6cXHqO/6+QFkwI5UgqlwToVBSz0uBvSZ4xgLy9FeIjQFQdAEty4GPK99gl/
UhvSxyjQ5ORNr5/1CGjFfdF48VrtUnTLg3Tuf4b4mECKKYhDlMNQRSTDcRheJ2mntR91ttPWxBdv
xy6Yh1wY40KDVlhdDRphpH2Yb9mYz5YNDpXYBufSw8F+f58d2zt4nmHv1LU+j9D7LyxzD/WhALph
MmE5Bm/xDDGXMlrphN8OuHGL445xnA2xFYwwoZ67zG2eJEc6SU61DY6mB5DkvnQ8e/SC58HNX7VD
4K69Z4Uv6Yvd5d0/p7URzhJ8hn5TnoNT8aa4ZWvHz7+lb82D8niHgXq7Pq5RGq04EH8aCjKCaJTC
KgFwuEkgQnmg3aFqXS35lhorEAqRMYoWPUVRB4zxvBbPHFha2rFgPCbFJiLE6Ux93831rlEsJ1JG
u63LlR62MKwx6haQ+wKUjmGG66Ootn4U+SlS0yJyfFW2gc5UoQjRSme/2uvA/vi/kStjeu+UkIOZ
uO2qSg8LzXzuf/kLmHNfXEESrXsl6vELguJERrDuQpBxU6bHMDjW8K/4yceDdzn+CIsKrG7GGmAY
DuELm1BPb1uQKeFR46PMpKHT/BCVD1J9HxoYJDQykHcndh2sXIW3wEQcImBk2AwMEKKQXrheakpp
nuUGzFrgo/lVJnODVoo13HcjGMnzBiOS1JzTbWWWo2PGsYoHCRnwSKWzjF8GHd6+G/5F4J01A6G9
gokmkExf/6YunoukJgEUPwCSUN9T8PVGYLdf3nDR3XVphFwbIfk8tZkfZo6G8a/wzqBnpEsQU1y2
IgqDl1Y4X06n2ewlGUvBO8M2KxAP+7tlC2vr4HzVl5VMzhVY0JPHIUPVEDaA+wjXAAqiC9LSMJel
E3Yw+SmHhMpFVdZx5khB/Rab1kOtSCfVGO+p0W0b0q4sS3TnA7SKCj9w7+qNIEiFsmtuzRJyG7mw
8/ajol8lYBDLeyf8On+N8KnmiBaiNlg+AnjTObUG1v+1VPN2BJqdLzbJBupkNH35x2YRDH6Q+1hH
GNlVZmdf0jm6H+/LTX6Px010ML0BV8XsGafwbnW+lB0UPo5hRAEwd7A7gkaVuyEVFEoomKYgUhc6
vWXjgjokR8Dfkn3ixltgFJa3U+gif88tX6jTE7AeBG2UofwDbGbwswO9Q2L9ysuHaq3bIHSPv6b4
gp2iTXSIIqwME0tuFM+HaAxdMg4rvUuhg/x1ev6GT7Io1mcfK+rBDDYq4+OM629504QrgSILmLoY
Gzo/YGEovt4HGUw05U9V0sB47A3B57INEYAKVLqgu0bvGkRUPMNMZqR1L1cVYN/OvLEOmhPcBb/r
XfgePJY/UHhUnyCLSX4RNO3QswflaL5P3pd/g2CdVz+BZRoXd2pnNIFeSWXmyM3kayAOluUHgFBj
09VyCEZ6y9ZEBVbMCQLMhNcJBtv4/raspr7aa1ixBhGIWMLlpR98gLc6EwAdp5wTm3ZMXPZBrdtN
3MorR0GQN12Z524XuSdxYiQ1vqq2kdCaGlFsgh5H5ajyWZZWMmFR7nBljbtlmiYrkiSCNVV9alFu
mEGhDlYDM3zrVFzsKMAd/PYfrrYro9zFo0+WpkH8BRyJ5bkMBiT5a89L0fPlygTzqQufCVRaZFKK
dUnSo69vGuqpIWhC5aPufyRM9kWy619qJkGmA0pO72DHd/rJQ1XHwVi7jkE346ccfE7VC+3XBJjF
e27oBFGV+RjP96lGSVZFI35bV75lyVfTfweZ1lDSbVa/aLML53NpMborbi04RRRjJOiEsOb6DWGB
GulFGlJs+nQn/9Y+ASbvd5WrO8kLNNnvlX3lDbK9ulZBYMczXsZbElTLCIfcdwhjqc0lgrM7biaP
fPe/EY+xJUCbJfidn4xNdrbg2fv4ce36FC5XVwHWNYHV1fnbU540v1IMjKv4I+gi3wyIALab5S0V
rg1PG0xboKQJNo1rH0slWR1Vs8NJJerWHH9i/GwKGmfMt2O8XTYlSNWY1ub/THEnpgpR3TcKmAoV
N5VcudtZ+XYyVxYkuLOurHAfqxwrptACKzTZjuTc0DUNPOFHuVgGW+bFqRxivSBlBAMxcYzgNeo3
4RoBvAiox5TA0Q5huF+dp/QKw1qqoz5NHTOSvX5CtFa8LPkBYYVIOagDNBk3EBm2AQZYCdyic31l
mbunJDUtMTIDy2H12KEtngHK8gPFwRl9itKt0aRbK28JTYINHvhRoHZQXGUuerGhihX7qdqjUYIq
Tdq8FMFR6SQU7ux26uwYctEYp8m1lVAi+IqMgv5/Rvl1yjSekhJG8/mhMB5k5csYfy77u+ASvDLB
pZ+1H8wYsIGJgDqgJK5N29gHkH7DtPayoT+4SS7RvbTEN+uavtUHRYYltRxe9K66i32m7R3bDWh7
k1Z1W/WrTj8M5Rmvico4ZGMI0WbgbqgtJ7GNKZx91BtQMKvdwHglvuxk5GdETBsgSrvX84dx0M+x
tDY6LggIVz+be+jKUR8qeoOf3aOeQYrNoLxZwEvm3vL2CL8DCC6AKQQVNlCF1/4VaKFfQpsGZXtj
1jBRb2XfwExl1HamqSGeIToie5sbEMyWoSr23x9ZGAUEBS2ST8hSIPhdWx/SKgOzZQTEVvpcyPcY
elpe3a0j4++buJxgAqQ2/OqyvoxqP8bfb9CohYASNLGSjSV/LFsRoAthhk1QgkzOZCHpehkM8KEX
epJCqfEJ1H9DspHBmxa4BoiLG/+sY66ot03rAPq8F12zW8chtl5u5rXQKFouRhwNpB0aMnoeidqG
pRJPBMutit9FYhzaSdpOHVlDSt9ei9CexX+g0gSeErBDXC+3TXOlStsKRThQE73I296V37I7/2Ae
dcxt2eYx+wUm9fv0zlyJS38UVK/PMixDE1OGoiCkMniM9CzLnVTKCMCDYcyhLeF5/aUAbngPKbc+
seW0BZa/rebeiQq1eSzAv483S6bUqquAZPgBIn7IsYO0wWhPaTWGq0Kr1sMoYQ+EvNFluQ2lRtBS
tFUSvvhm17wMc4Fvp8oJ3RE/XruPmWPcrAdYb8hDo54JiYXrnay6LDW0uEanXQtQmynNzkutVHFM
iVK7ItlhqlOk6Gns75BnrcEZb9kpkLiBlwJvIbSibscgFB9jnVqNwx/vyTf/u2qXBwk1asvR9r5b
fPQoUe+gJpbbd9lZO0GNcyUduY1xV/b/XH4Xl5ukQHZbtmC/SL8C496Ptr3/rmcrqZXwVPxd5Z98
4sKKnpR9rPewQpunBDqNYOwCrfRyCBAdCWguGQB/aRoEZLkP2TVm3JRqz4aAygfS6cfQUreGP+OK
Lmwq+SsH4TaPA5aZEc6CqQD0Czx8oqlUKVA6LAnjT45VE5uE35cXJLSAejOyLNBj3vDaZn5BCAlZ
CmAaG0uDckq9Qvoo3LILC1yqCApCmpYJLIzFY+/fz8OzHN9bCUQ21/TXbu847JYFBlgQpaKWwrOl
doxcMiED3Hw+YRxArnZ+6IF2XKdOuIo0Z28C/khfGOOZUitkNnXOxsHqys3IcZi2WeXRxAMzq6Ft
RtUtmnMWQSltRyHIuPzRyMpK+WE4X8qYPg2MV6fmUR5t6dVyJm/Y/kqPunuETnfomtt3ZWcH+xLM
33YK9V07d6BW7WVA5q78HNHBu9wKch3dIEEFxBfbd7k6gHmcWLsgXIkgogB6aYJ7oZWh5fsKm/7r
Urcb9wSQx9kdWnQWNxJ1mmK3vMGC/hNzJdzxqFfBmfjS0ZgniZYDReoE5aZpH+T5g8Q72pzBlWq2
v6m6T7VvJbgIpzxxCvl7o//noiMOPQrsoKsFc/INxsavjCDuVKw3s0BgidZ+T1aipejgA50PADDI
/zCJxD7qRbSU57JMiMEgsmpjK9lRjtYI/wT1NywCuyijjccGErh0qa4kufITDMyA3c837rPpSbF2
UnIMWq8wIJGT2FUDoBv+t9I+FB2PC8P82UzMPmj7HoYxrGZJW0X9EbcnZXptyjvlv2P4rxbJH8V4
Qigq2SLLoNg00/dyJnf/oPWCG/xyRfwRq/LUmNgwV6iqtjGf0/weLxHf+CG3OwCdV64d0YG+tMad
tg6wvSaR2ZqAvTK/Ne1dPHwunzDRrQCCOFDHqCaEyfgXQVnqdV21HS5rXwNkpY5+Rz2RMKE8T144
BrNXGw1xlm2K3IKV6dBgBeodNFHXLj9KoRpZDIiXJc8Q5cmoI8mvhWJPFqSUX5ZtCbYQ3KwglKEK
IIaKxfm+1vVKIRmw1Voo/BLNeClbY96kZrTGAysIjUzIEh1GPOzAFcJZCmQfD1+KUBXlka1M0Sko
HjDMdJKU8q5UT6GsbqiO9Pi/ro+RQVE8XZGeo7bOWZ1Ly0hkCT3juICmFnnszG1JKm/ZyB9dmOtL
FsEXQsNAmuExiirQ9RfDbEwQZmxOAZXzydOO6O/sVVCGTpvUpe6MUaPQHR27yEFN5eZb9/udQ72V
UCx49V3/CBZJLyJlZMJXNTZvMm1RXMZo9g/r3nebY7Qv9tYR+fuv5PeB2Mm5dOnT8gbcBulr05zH
KjMN66RmgH/QlY8odKnDyk0neGpdm+DSM7WqaU/ZfC8ytAQZ87dv8cb4/Knf0TOo62zjsT1E37LH
4qU9zT+gJxVojuL5K1nobTS4/hHs3y+22JyDEKvDj0AtvYofYnmjqLssO4CUacVvBTf7tSkWJC5M
BSnEfAwCU6adfkLo2wDr0o/s9dC/SV90pz21iWeuAGiEXxEjx8CYoroMfbtrk0k+5hOdWPBW0JDp
LKcMfy77iaD4hVVdmOC/YhSBTWWGiSJ1lTNmXrJt60og2H2JTfunbIdfxss79AIsp/ayLbTPS5vR
3W6iH8apu4+llV1m5vhzayB50vB4APkTnz4lQ2yWaqkC4KbckeEu17yJfhVQsP7Py7aA4MbjQgZH
Hv7LRSE9zbopki04bwxpIasL+l3eW/Vsm7kOMTnTCukxkrPwFFhhV7h1kVWnYUjT52hWo7s0I1mx
9QFiiO2q6jQP5DfpM4E0wYHEI4aJiQYhbPRgMJ7XDEPj23GBAqBnRNFEUGaM9Gc8rOPaSRti7OOm
qbDDqSLl7vIybyM81odEEHPW0DGkfBT0pyTw6xqrVBNd9iCb7TtaAwGtoWUGqxb9GDJoW33qhm3d
V2sYt9urDOZRvIBMAAAMhK/DZ+YwREmJPjuwX9WmNZPgg05gqM79ek1qXWiKXWMoUiLz5mlIQcSk
xHkMQE7a9WCVUvJoH5YGtVG3WQNbiUzhyzG0OoQ1Lf6CjktVKoYUbaVwKpv7ghrlI4lb+oOWajSu
+Sm5OQ+ASwM5x+b9cVnz9awxaruhKStcU07+Yp2L3ejqist03TFKYieH1vM3ySHYUlf3Ug+B6D3f
rnU1BAu++g1c4FOSrh2CAb+hjw+6/haanwnexsueumaDO49TIgddQWFjzs9+d67DTRw9L5u4DaZX
W8nP/dfj3LTSDBPaPG0giLmbwmblvIlMIJ3SLFR4LLwD2Sovrghz0PIKTcfckVAIjAzzYciTlVUI
MHfIZy5scAG7b1HwayXYqLw09OKH7JUe5D0JPOXO2oa2Am3ZtY+ztizukm0iM8SDEyZBA2hbKJT3
/71gfL0ozsUCVKsLiVmoD+Zz6JDa1hz9SXMNO9sMbuP2Dj2bdyD/W9GKFiCsrg1zfichrbbGEKKy
9DF96F0Gx/3U78lD5NC96aUwb70pb/3Rd/QVX2FLur7pYBmU1wamQXED8W8KQ+8B2axg2YA0pZa/
xB+Fmdj66BqzLY8/ln1fcBEAnomCP0OSIfHmHBPhxUq7ugU2RzmDBBuKwIErByCyB9R/O/nGVq6d
ZYuiA40FUl0jFPKNPP1sF4eFVRYYf8yR+snjXRZ/h5THso3bZAEWLmwwv704brVaS+gAwAYI2KOv
vnmXAzdeo10XNFhRiMCjD/qTGJUAg+O1lUZvQWLKSP/8V/mufDaYW5BNRW3k9StYHMFnujLFLSgc
iD/W0oDeiH4vGbGdhc8G6mIhRPiM+1p3qnmFvlSwgzhaKN6CrxwPTp4sMtV7y2h6dOPL8lypg51o
sQ1Sfq2U/vunkjUTbQTVBJcimD2vNzEgRmXmSQ9EFcSvp0ixLfS2QhP0JFr1tOwVgmh1aYrvGfil
VshzC1OTgRnIJj9PXfm5bELg3PAINseGNhN4X7nVVFqGnK6EiaEP3MxXHxIM/YbJmpqBKNZjyBDD
UpBqAf3ITdMgsqQhSKfMmYdNNz9F6b0UvwVkrwMeFMXI4O7n0RlikGs+VOnL8hoFvR+Msqj4VuAQ
1dUbJlaj1c0k9LXMIY/DZBf2eKB7L9km28YOJ3vaWI8S3rGAbnX2q7T1VxxG9BUBwIP2PKQOAGzk
IpYsSWYfJXrmKKAIzjociWizvEDRR6SsoAPuKIPeKNzrHYTYDTwtnKh804u7mTyupoqCNyP2EBhe
oGjRkrwBo2sRKLczxcDbVL9PBhdqx5veHh+j4/zYguxe2nwnu2q3vC4iOtTo1QFsRQG8AqnY9Vmb
S+jl6hUWltmN3d19NF4b2ymIJdmnyuxzD8Eo61Tu1JO/q4F422dOAoSjHTjBZu3HiC5YDET9/TEs
wb2I0cmc1WXa4Mfona1YdtzbvhO4GO1+iDd4Tsof5hNmaPFAipzTr5WNYH+bu2KvbHORu6N5pCQ5
bPcfydd05yqBV9naQ/f5k/6at+OucdrdcDAg8/RobovCVpzSXf4JAqIbNg/2d/nMzS+W31VaXNbs
WxSe9ax+9Dagbkd9C6dzRk86PpLHcqVrJrqvwNBqocIG11bRjOBM4rIHI1qBgbd2i67D5DVH1L3O
TeMlD+OKMcEZYq900HhTNgzNT9tM0Ges5xoIkCHZgYLQnuddhJmq5U0UhAKMDYAMGlEQqTV/AUP+
uYpKqsCFJsXpEg+NjxULos+ECV7gBHFQIfHDw0B8gHubvDCB4zs12/BdG2z/QDpbfn5IPkIviHco
SKzJ+4iOxpVRdo4vfINIYZbTDEYHp9kGUDWiyH93zWf5bh7Jjpx18OluwmN2rzCwxPKeCmqTwPUj
tqMsACQI8r9r46Y1j6WfUWB3XH9bHeM9vQugpf2DPCAtfMzfIlffR5/Je/Qcb9fIFQUBCrV0oFBN
tMhgmhtuzSrALUI/RG6YH/3wFFVH0/oayEocFLgNa0yDsg/ICaBuuDBIE8jUJnmCp3P1pmgfRvrf
fR91BojxoDgHRSi+5JA3XTuh15c7JahihsQl+VntVvIz9hW4CIb3Aci1GXhWxV14/ZVI6mvG0LPH
nrJVspeBbgvzXTP2sv7kQ/1DAgxrxS9up9eQ7eLCguYUEP8aL7geZf2E7sOUO227ha61LX23oKxt
x2gCr72ARKfuyhZ3AKQ5iUkIkXEH/YfslB3prxDygt2GbMjZQSv6KP+Q116aAq+4ssm9ZZWiYmR8
sFl4IZBJBa7I0E0QjtXj/5F2XT1y60j3FwlQJKVXhVanycmeF2E8tpVz1q//Dv3tXnezhSbm7gUW
flhgqosqFiucOhXddvZeuI5OqCWX20qyMg1Jj7kIytbEya9pCAjUvJvt1rW84Elxsn2/EwGhLuvi
55+RM5yxVUu9nJma1tMiHXRwuGHlTpfbxSyCWa9FqadHyhdWynwwSDdBFtKw1gNWE41nR38qDol7
Tx/ap9C9bqMrjw7AiJi+x3oAgryFv9j6UMCryXCW/QwWJXSS9Od6+nKfigEDUWnBKCdifPiq86sn
y4G8IElBd6xL0R1zK6Wwaex/URVOCGcbdaVYXTBBiBEAsIsxRa3wW5GjujB5hj1kFBVIw3XMp3Pn
JSvjhD2BAB8mKoxdc0GjL3g/Lxz6HwmQAdgdwzhxErq+wv44Fai7qbbconZN61HJLEf+8eXTQgQA
TJOhKhTc21xOEJRNhTyyAliz7uysnuxxfgu/nBYAcQYSecTrbO+FzJ+W1JaR0VD0X4tIe9D6wTUK
xVdDgR+6sGFOChcWz9kY9EnApGjpjsiyr8T9nUbbr9sXng+cF3oqoHvna9XDhKI8WdDiHTLj2E3a
DaVgWs1FZOxr2mADOV4MFUeG2uf5XZkXSSWNwegcMW2LgIbNqkqp4Nqzu3D2FuLIAHLHK4ipToC0
uNdCLesCFX2CoU7D2IxW7KHj748hcdsseZwksHdHosr3xfPLieR8QGJWNZ06ir5/rAOt48XVRxh0
bjqhYpdtdGzkEfESsL/IKQnfhszNAm4W8zKcidOlJJXRoaNqmi2CaqQmY+UBoOiTxXwcglwQI12O
SqBKjQRFQ2ELOzxQ3Tr/clEAFpaekU+PQe33mVeRfW75Jcg36UuavirKQxR9s0Tr/ta0VJCcgjoW
hU+FxwcjqhrjvEGxVWv2YQQCnc5u40M7Ycp0EFR4V1wTunuIs1UGe0ZSdK6gynbX1CVEIQje5Vpw
7LHfEJWT373VPVx3T2uisB4N5KIKXg08Tuei9KJsR2OAtRhkkO1WqfobM5q7Y9XWkt2F87/wVMCZ
WWjuAfHFWl/n8kbVbJWAccQ0KvEApQLfDdqRokLM2rcCkBRRLooxoAPkkmjLSmdYD3qIoN2ibkpD
ai9Z8RArGfbAFeVmLopv189xXaLGdGOvOx9Y17QZsoYxtJmD8SubJ1/Vaywra1o7wS7PlohGkkTy
2Pt5koe1U9uVNIK8Ko9/y1HntAXW22Gwu5XqB9KI4qUVZwlk7l/1uCs+I8+ssxQHahbghZCeFWJs
StEI66oQZD+WYWFlK7zJuU5FOVsYIIQOU6ruau2hGwyPKOnX332qnkjhTi7M+yZNGJZnitSN3ATf
+q6+0ZbPMG4ESIg1fdBshVPE+wJQM2fr2jInyZLM8MTDYzZaIHuX7EjkfFdeGFSngbPAf+iY80+/
nuhzEwDfjyEQLByX3+T4LUCXtQjahzr+yKnAX6yKozByDYwImMrkdJqnSJb1ir2aS7Wn6THTfjZj
7ZFf1RjuBhHGeSUKpEDMIQhAYINT5Dw9aKt6uR0QcaSW9SllmIYtYkFGvOYAEZ5paPkgTMOsy7nR
4RLJutrC16KMs5P7wu3H+R09DRsbTAX1izV7QJRG0VpiLX++oRUrNXI4CthKQrcWkI2ZvG3VTJQM
r53ZqRTu8SB6nBcWI97uMj3/KS0G2QeT1txjlmR+UaSFbtFdqXygVjIU52l7SCr0yrGQM7HuVGsc
nkjuqaNo5G/1V7H1g4Bqg9uCT9H7rFqKLNJR4LOCe6w7vp/ql+seePVDapgQhgNBjmVw3kMNjQKr
85iEuE7jPZaVKYk/aUod2UllBB9dNIgqpWsiGdEEYh6U+WBC57YTdOChaw044TjLv43y25JqDxX6
6Q7aLJvr2l1WSBH0nH5W7uJZ8WwEEYHxSAD6Z6NPeo8sTmhEIIV2y1pz9MhvRe/o2m0HqglPNeaS
dJUfMlHAfEIXzIY6FVZmxUTbLXF/DLJpO8OVBU2/T/XGva6oSCR3pkNJ5qAIIRKIWbvTiT2Zn13g
ZmHgAXVZxP/CnyG/NIBdZbAqlcsChnke9FCCP+uK2O+pjA2F1b6s0JOl6k03YzYxFzFkrlkNZvc0
NuOCiV/eqUX1MhmJhZCLogGnLzKGMIsDiMvswjQEpbjVUBn3jflPCMT/zi1UpUmKBSCw0ACtGy0d
sYwdcsNNkn5O1Ja02zp4oupGpwIvtOrqYDGwGR1oIx6qFgEuu6Q6g8S11AaN5X3TpZsAxJbXjWUt
CkJ1/b9i/rCAnEZB5hxiLAliZOw7C7tXCU2LutxE84J9RQLvvfbZQH6A74W2OuDHnKWEhqRgewSL
KadgwACk+dOqR+pI3RQBU5361zVbve+nvoV7+kJrMAHYwtcivXYbN4+lSUs7LUc/M8KNumTfp8UA
hd5dQiLBi7j27YCAQEcCgTOKZJzN0HoogjCBzaS1kdqVof+2unyPzrKIkXftTQAmDa6aAiWm8HOC
caeBHH0CUxBwjd/LGuvoNSE3wOpXw7pWJFF4cnGg5xcg6ad8BPSITXzNNsiGwfqe4KlXMRgpQk5f
VKHhoZHro8QDN8JGTc5FmaWE/TAL4Hyk60xl31lamN0g2KwmG9NLFmG8nq1pk1FNb/XOiB7VSO0P
Zt9EgjrNpc5I5+BZ8EtQQgGfyPkPwaJRY6wQBTjoZHgjAfNMiSUVhl0Uj9eN9PL6QZCJ7pMOxDo1
eEHaMBq9ZqHSH7THgrxPWImWFVukqkCUCW76pVGei2I6n9x0jFRU2qRDlIJ16NgnYpUIo0QhhEgI
98YOhtHWCoPCgZEubH9Y0mCnX2Y/Ygt1EMviPYVNwi+fKxJjW7c8hYDLpFXjkmzY5jTbaJKoSLKi
CqDXeNGw8hJXmW/CzArChUpBvblo6QcGq30awH+EVSjwigI5PA+BJqFSNGpoFJB8xgZIadNKkxcY
isAdrorBfhf2mODZ5GfAJQsdnrYmOLU5GBzZLE3bImVhd33w9WuMGRYEqqjbodJzsQIsrBvc4cwq
nJhUdm56JgUb/o1Zxq7ZvJMq2phK7WBj3PWrdBn2sHYfMjkUcTH6YXKmR+I2SoIYUs0se66a5lWt
8ErLwKhghzwWW6dOHlredZkrfgJ7nRDaQUusdudtZNDCJOuXGFsnqbwZtB/ZPPoLYq0Z3I/XJV3W
JGGIfyXxVhLEZdhOEyR15gu40/GEelJgeMv0bqgITbxa1D64tBfWbMFYLAqT9BLvbMRVb1roVTtp
072gpIAdvGriFiDLEISrq+80qGFYE4Ehf3j4bGIoUWayDQCoBOw1E9t5U6w4C9roPRjGn4ulvmKm
x1HL4l5BReh/O1YuRsi6MgBWHseKBYM21vzq9DYZN0R9i6nptdI3SpzrAlctBlQQjOCP7dPlYqCe
6r0xtWnpKARoquhhUmdXDuyBCuLWtdsA2Od/5KCVcO4km7KSq4BAsUTRULl+062FLVeSjG+59WZK
ImbMy0AEfA+oOuHis7eMBx/RJRqjsIGzrMlBnStsw/h6Yw50BJTNaqMLwMKqc4WmOkOhoYf/qkxV
tmd5TLy0yy0bLKMi7pM1ZVA7JjIYVeFN+EwbHbVMylQK4DM2TxvGvTCkuuTWw0tvoanFwKUY0eAD
nb6R07QJ4Ksmoy3sKjAONDe6jTQnd5Es3eWtbuwDdTwqkrQ3zWYnqeVLXS83lRqG4HqBr2mje/SQ
dMSyw74Ek2YgISILZW0Q+J3LoVz2UzHcydquiIZ4COfYDADRpVHpNBLZVEq+lSMgYImMZRZg850i
zF8Fjjx9hovhJkroWMOXMcWsVaCpqC5h6ziiae6OtlWADuQsMRTzPhyoHTaPYCz8+vMIIRbIjTQU
8yl/L/Msr/NqDuEI4ISCVvYJ6HWE5Np/muLnjR7oAngFoFN4My4C9jbTl0S1cC2njbGRbn9Mbv7R
2g14puvW9ufP5u2Rgd6LwzG9a+zs9Ul6jvbVO3WFINPLWJv9EoJ+KkbMLsP6PqkLRUuhcDmlXtG/
0JmNQXXTdqkbt2l6Fwv4HpUKDO1GK3L5l28Lk239kY4Yjp8lR9hdg5UOsvXE+pinzpkq5ZBFIpjz
yj0+E8N88WnEWzSY7u0hJi7RacrIbReJ9m+tPMusOYliBAbXsN2C80pmDVbIXML3JM2jHtwOxTeQ
N3TTo9l+0/VtHwhixZVqBOg4T+Qxt3+iUjd3ZjDHSekstVs2t+lsxyjDK+647HXp3dLsbnyRhu31
N+sSz4obiH4CdlkyQJXFT3SlQ2XVVZNhOH4rdb75IHulo35HPkRc3c13g59+/rwucs1CTiVyemLn
fZlXgBmiOSPfzVq5n0LjLpa+fV0KGncA6ALrjCId51lIbQFqnYFo3shmr+nmXd20LobIBG/xmg+F
gShs8xAaDSivcl/NGtPJnEp8tbvoOG2GXQvorfJeHvXPxBYOt6j4a7yPOZXGmT1YkgJUySGt22Cm
c0v82FcOzWG5zWwk0l9ecw3b0LBOAmhX4O0uGgxjYkY14nlcsrmwtfYXctfrH+kSScVJYPqe2Dyl
ldHLOSRoip3tum9YiGPLaK3aRHHT47BfnA/Uj7/erwOiBS+OCjAtsqWLul+CYeqBtPBR8rNi7DXQ
QWUiu2BWzH8pgBow4scSWoS+55oFRqMGzTSWTrFL7sybZ/JT3Vm3y15+Sl3HBFIMc3GOFLvXD3Tt
bgFcCE4i7D1lrouTms5RCQAAfBao64qGYAcuKhwiCqvLVU74bKdimHc++WxzEdKoqQY4jTvwgQ0u
IsLSMZ+Br019elMem1eyrQ/WbhG4jj8F58tT/asfd9sM8KwUVQ79VP99guDlDuuw4LU22hPqf7+q
Yw3s3xBi57B6h875m7T3+t7JPmYXtGU7IRR+7Yk4PQfuOhIpIaFM8HO61jO29Kl1hgNxK099qkq3
3Uye5erb+hjfpW8O+Buvf+tV4QCBMTZxODk+6w+JWVooeeJ2kkOf+XmLce/xIY3cIvjVjG5eCnL/
FYsG2gwDU0gcNXTguLPPhqbRrbSrsKBdBvJxstXxoSvvYzO2swRs5iIa4xVbphjJAcRDxnQkig7n
RibNg1GjGlQ6aTEsdmd+DiFCVU398iwkXj4Uc4FBY2kByvHncgpNqYIolln63Uj7ZVRBBzIYkyA5
vIRnQwxbnY41vLg9gL6fi0kiGpJ8nHE1X8x3euxcClRlcG/FNhCyk9O7y57tirwxN6EIDrHmZs9k
c/e1Tpq57mvIVp32d/7aHMFzfcCmPBNGalXO4mi1Xb3Ib9cNlP1V7rKeSeUMxkxrGEwGqW1+mLCy
S8ThsnIBKEHdBNZPAXznMYpqT9MScJzSkRqvktEgSgEneVbaIxi+1NCfRcOJa7HSmUDutarS1Oqq
igk8EL87Kkd6WA6WJ/1qXbDBKrZ8aLfXj3BVRQYsQU0BvOU8SAKYQmPsZNgmLad9b00+un82sX5r
9AfyTDtQqA/SOAFl0up3w04HcBRaMnIy7ruNQ1GPKdJShPDdloYjdseJ2GZXLRJqKeDXwPfT+cRP
77WoBH9m6YQoi0v6axbvsFW3QxUDmxeGFxXrZpd7EK6G8UfW+wOCK1Hku6bl6S/gPmZqTMNUFzru
RLBIe4326p1eG5/Xv9+lz8SOB+CssKUUOQTc5/mlzyUjCKe2rTDk8iQXaEbvu+nQ6XeSvNf1X9dl
sYji/Lqdy+I+GyALUpkz/zz3H1T3C0xgTUclvrFEqz/YHzoXBJTGybfjPFmjpQqsA98uSWVPwr/g
293RWPS+sceTF8OwIBiTBHoSYdT52c2WPMeTxfwyssiuMh1lApNjfFeX5eb6ya0pdCLpTxXzJJwx
miWOo1wpnUxbtrkO/gUr8ZaRPF4Xs6YQCJIAGUA/HQ037tyyVKmTHu0mJ0Rnklrhj6mJb2SUXjDy
J0omV2QBsQMOc0aphWCXOzyA7PNMCyFLTapD34f3y0x82uQgQDQ3adptZe1ewXR6Vqu2Nd2qyhMh
zTFsDbvWfjRpKlB9Lbk9/T38EXc1qtxtj9+zGMFbOSie3ih7oyr2SRrdt2gkZADkU5QrgEWI7Kn4
8j1EFIHBIWTxbKUS70fHQZ3TsQNKvmjBU6/sJgVLz51MjR22F1M0DbViTyZeeobEBlIVg6LnlruQ
sJnzKoa0BRuxDH/OPpZB4KRFMjj3ZQRlmllBVDlNXNhL4Bdz6NZCiqRVMzrRhDPZsK4mWWmhiZ76
ZvddwoR35kaJ9+WLcXZenJeMKqvv9B66EBCbh0DN7VB/VEXr29dPDDm6Bpoe9CO4K2EqS0JhhpWT
YW2gom8tDNDOlsCVrB/YP0L4RTTR1I/y0rBPL90U+l1Ot8nsTL0AhHD5rMCcUcDGCDl4eC5In+uC
BslEcWBSqyFi7XaVVh97vQI3ZKY6oxL46ijqOqwdH+sAYDoOYTImyc6NOkto2ligugWOPUGj0TrK
eeFbnfJy3RZWnmUTgTJmGLFiDiVMTkyd1okyVzVsgag3WJfll8GP6xIu30lW5mJc0qjaYBsSl5lH
Y9urjYa8gppx7o4DVsKn0Zh7Slu8j3PSwy+GucD/XX6w87eZmc3JC8Oapr1e4m3uwC5g3ibBixVg
zP+xLI6TKsjTVppuwKQBM4IGrYWyus5+zIkwS8aIf4rRCuyYMndl9CZrhpPks0MoOPMKuKMJa1Cy
p8ASRXWXJ6vKOFJZAeABiD++e78g3OksHfFxF7uD9V3XvKDfj/p7Lztf/YQQhDI7G6KEW+dftzhQ
tL4tEaFW/beJfA+aXdi/Nup+EZFQXVrjmSD+2WrLlBrZiMhAab6BO8GeRLsFLwN8rLXDOkVWYAMf
Pt+PavVhKbuOIJaaDkt3Twpfit6acFuPh0o9hK1gdmLtC52K4+ywDIukb3qIy6rZmeXdMjd+EL9L
07ZLRFjbVVmgegDoH8hhAGDOzXBYsGAQ/gRPvvzamclWN5aHUms8qeltwFUEEc+le2LckAwXj+3i
+Je71YbUJWHJ3sNxzG1KN6P5ElTedbO7dO5MBqavLPT1wPnNvSBlMphzOWJfVF/+MubHOjlGM6CQ
gtLhms1hIAq8KoBCA2nBnZuiYEGCRpkU5YEEWHQ5PlxXY9UZ4elAZvfH/3FH1ct1VWB5XoW1Xi6p
sN7iM9TvtGSXY69KKqq1rlkB7ug/wjhnhNpu1PcZHkRz0e043Rn0wTAqm8q7VpSfr5kAhheQnAAO
j5Ir93k6LJAvjAgHV2MzYNb4jFjciESskatSNDC44OUFSlXhTi9qSgNdWrBoW9LDbGFNmvUoUdG+
sDVLQ6DyjxDu1Mx6lOBpIWTB5Sx3bfy5KHtZEbF1r34ctPQRFaNkfMGpWlRVS9MYYszUOORgaNmi
qtDaeji9057cqGGQC67QqkQsbgL2CsAFjDqdO4XIiApDDvA2BflPFki01KmlnTRWblf618189Qz/
EQX4ybmoQS+6NilLmMO8bdNdDZ5Ly0DwKhCzag8nYrjrSgKj7vsRYoLMI8P3Pnqs4tfrmqweGjox
FA0tLBzhYdhWEukNQPSVo6oPQ7LpjL1sBcBqOkQE+F5VBs5HxoQRvAM/jxuBy2nUcigztvGmmjUn
AXZ/wgK16wqtfpoTMez/P4lQsnw0CbYkVE7a5ygeO1PszQqxu/JfuFI2XPpfddjBnsgBX1+mKink
NNjoo/Xma7GE/+bzn4jgbiqKx2GBhkvlDOGjEd/F1t0yCQK69c//VwvuzrS61dcGM+RWSTdReOix
5DkEWaVe2oOwcMDM9bzqgkj1rz58AgNq0bGtdQjrCywHMEY2orf4kvFOetPtaO4Ni+7WpE/A9jxs
08X6386TjxoIxQx1HUI+3GuvPg+6H7Siir/Ayg0ud1Yz8FCZFWRkjeXS6E7uLJuKMLkCG+cnbmpS
YgWVCiFK6FqdN5gbQ91TUelq1TYw7wuMHWo92ClzbuGaPEeRMkHKWH0GhV3P3pA9ZEHoUBA4X7+0
KzVbmMaJLM7UI2WMJzpAluorm34f35a35Qu6XFu62CCaQfBw32/p83Wpq98K5MGgssMsOoLJcwUj
nbZIciq4V/lZA0Fm/ouKPDj73RcmfyKCBWQnXiIJs04zA+hFilez+DEpH6nlDOaTOao2sMHX9Vmp
hLFT/KsQU/hEWoAFK0pWQ6EK9FSxrX4vDg32J0l+7Fq+9vO6tHXz+CuMc7RYNp2Vo45supFAGB73
bjRNINmwR+NHabxel3VJL4fU71QzzhbTbmqNNoIwed7mnuzEr1gs69HbYd9s0531ItmWN3jdXvI1
v3mM3UoUmok+JGegbRhiq22Jo40aYwtQwTC9GUDtKtp3tboZ1H+RcZyqy7llwP/SJtQhTS30Hxmd
Yxvgp83cKLvr5yqymD/AsxOLwSBUBUAhzrULvSZ4NgqXAom0JNupd0uyLWO8odE2kEVjSkyBK/eC
B34uyhQZFdg5sHc9fR2sZGdNz0bAZGLc3krARpY4dfNvkpO/10PjfHMZLG0UphDaj80mB5laPWLx
ia+230esVcrHz+uHK3AvPBQEc1h1KjP3UvQYVALRRdNVj5lEBVqJjpJzMSoWeS1DDjFy+WkkTtXt
aR+g+riNRme27FaUP4jU4pxMmFWRNGmQF8w3tLsty2e1frp+cuwnX7MOzrUMdVbVFhOxjE/T/EOb
BVHPahnr5H5doILNICTJAAHm1L0us/SIxZh2pUQP4M/0ZmIc4uKuyjCLmBPRjbsEUJ55Mo1zJI2p
1nISQzTRy1ct749JFh4onfeZHu8bS3aWqrBLhXjGJAveh3UfhiifIj1iNGfnz0MB7o5e6/AYJZLu
ZPKnnER+lC8bZQncvEluQCciqAmt2goCCIwqIWkGZci5RA2jiFOWsBtnjB6pR6/AlqgxFcHxV5+i
EzHcxdZ7s7GSGWfaYUNsbppOM8Z3Q6y6ufYrskQ0OSsQJXzCk84rpxVB5hfrOSquwbsU2WxtBdnV
N802BFvODi/QPpls5XuyE3XsV7/fiVxOTdJ02gDGCYR9nWJ3eepYvd9h3YC8YKPnWzoIgrL1U/3b
YObCI91IllaV0GAOylcJeF7zrS3dpd1oord1LZxlFXmwABAKCgrucTdIa/QLwFcO1kvsJsk64PI/
JA25GaJIZCpr3vJUFnf9sDWhKOUCd2BSUx8bvsfyoV+2qOp4lmSHEWJNTApe92Zr53gqkv2kkzdW
z8OqzmKo12a/c/Mg9b+n7gVkuU4kae51UWsWwpJrLAEBMhUdwnNRTT90UwZ+LWdJNzQA58W7ah6D
udyoqmuGQkq+NV92Ko4zyLykWtW3EFcjIqL6LotUWzIfTKCMFutoll6V/+oJESi5ai4nSvJ2GWUd
rTT2CYFomvyhRHYAwAoRUUKuOa9T7biHVSsxw92hjuWU43sqO3J0n4oovNceOlafV01wajNqyPPv
hSZRH5Ia/rE0y9uhCh4RLwgeHJEI7i0tSqkyy65BeFAFR3R2vLoVJYqrB8UmUUH+zDhkOANHUamO
CxOOQsPYshJ9b7EqMBGxrq5e3H+EXEwmoRAWm+0E50fn+X3pnmMLi5RR8J1+tNJTEisPJsg7r9+m
1aMDIBRNXayXA0Pu+dcpAKkwgxZfJ53fG+te/zqLBZppJ3+f+zSTXMyDxALEmJCtacV3UQrEQFhK
XjD/m9oHWHdNYBSARcSq83NdSDTEI3hQ8I1AZWGHVMrtuO/2dSTqn60bwz+CdK402tMpU1MDguQK
KUX19v/zwgKXuuoC/mrDxxUy4iYaI9MFAh+MAJltgnenf4kjQRq2AqzEFwIpNj4TgDWgczg/NXS8
VXMAHNmZH8D3ETy402e5B9V+sMl3xVvoT/vCn910F9jZXoQAXvXlJ7I551pIbTebGnSc2TRNmEVO
lMcYLJtiZ7GwTSrNtiOypesmv/JWgc2QbYLEQjnM2nC+NSuMJMJ8GxDXmRcPrj6AustuSleyXq8L
Wss8gWAHARDgt4wjg7tcKZjASE4sIAGN3tPn3JeyZROkGGRvlm2n/wIo4NZAAS2ZyTExRCiHNT0B
lwLWmNFK4N/zD0sWeSzGBJghva97V8vUwlPG1LL7tOwcXKLClSNQRl7XecWfYCAN0wFAIGAakQc/
qkVfzIGC5lgWYCePtfwYZ1AvXJexAiTF0gmNVaX/LDfiy+zDYrQk79GpIrN+nw+AZUFadzAVs9hL
84z0epLuUZeiBwXxh6MuyQfYNQDgIth4HYdYnpV8ncCP/SSA2cEOBHIEvhFdzaqcTxr0HoxPo35K
w9TFoiec+ozVkpbAaa/4nzNhnFPt0QaWKwJhUzgBuiQZ2BRLGsOWovnH9aNeeZEgCZ1UZDZIPvi7
UtQoVlgt4rpmHlInixD+Z3Esucos7eo5NjZNZik2CON+dVP5fF32mpaYMMXCBXTXEDtwjqmIArMD
ZB0OkEa7IgQ3UIECXC+azxWJUblrohTzUlKoCLRuo+a23of2KBrU/PP9z9J9TAEB+495AwRBGMHn
XMFs0G4mE9bs0ifil57yKd0FKXb6hLcRYFSjq7iZG/vyzgQl8mzr30J/2Zuf8mf0am5EUy4qU+ny
xyAYowYjtOK/ahcDS79E8AKyD6Y9P/Cx8IAoNt0ot7UDfrfQ0932qP1SdmFmF37ik5cvZ81/zuPv
T2B+5CRhmJZgbmKj6Jw+2Vuqh6VvZuNft5+LB5SJQCEAo96yzgjDz0VgUlip5ZJpWf3sm9+WPtjx
8kSG39fFXLhZTgyXbaVTXUUom3ZOhkLU8EMed0F5U6oTBrFFkN4/zfGLD8e4UDBx/GfbyrlK6ZJO
SxRAVjglftb/XHRy6NSPLjQcgv6sQkYH1X4UxtNfHYldOg83ltG6S6PfSIm5kbL7KRStZ70sNP05
gL8/ivNGepsHAQrHeFM06vVp60m5Y4HOO3Y18m2pt6Z8q/UC33DxzDCZmGYHFlXFYfDXSW6sudTU
lm2elR/SnDzhKRW8MhexCSeCU0tDoDrNddOhPq154LwcFV9OXakKd7O0jwpRVHLhhjhxnLW2YF+V
ohbiMB5kjwOK8FlrL0JWh1VrPTk4zlpHUilTH+DgSKpsw3ZTJrILPJojTZha312/Gasqgf0MXgYT
nhh5OrfWENhAFCBhGAoYJIya2HrnTSLCs1Xzw55DsCwCGs4G4c+lkKLJuimHRo3yG1zebQYuMn0T
ByB0GOw8cSJiq6K0ec38wDuGKwhiWzBwck8TXSZSmwY+VgVUQddot9nYCMqKa97rVAT3LEk1dqDW
MdSSML8pRXcZwv+Q2Fr1cv0jrRnEqRzuI4HOEKdaQU4BODvWshctmFMKOyq9ThLYg0gU5/NrFYS5
rQ5RKWLPyLSrRgVtKVoGxyz+vK6VKvpC3HvbFCmZcxmrqaVtP9sdqIBvup3uARd9Vx0mJ3czG3PG
3uJjOW/0+JI4L6Erqh2teZDTo+U8SN70YBjtmGX2hZcX3riUm7G3bEM5SOCqkH5e13ntup2K4y5C
PUzxXJoQh5GmZ0nFSudEj526GkWuatU00UvGMB4SKZPHCipjvWhS33eOXm8W7VjpN2b4sYisZfX0
TqRwnsqyANlRUexzsIB3NIetJBl2HBymNvcq8z7sN9dP7zIPhgNmHfL/asWlSwVKVDQYoBVGcs3f
NLTzb5orP2hvSBcQ9lahI72CkGar3mJz6ya4CZ+u/4DVz8ewZODZZ6B0zmIHzZCmaIa+UgJmsDB2
wLBOWkG2v3otToRwJhnOJJL+HGoAyikZXD7Y1HJdjcuJfnaOYG8BBBMjcBdk1UuK5HZCOgYIP2aN
7ovwexP6dPqM9Z/NcIcRLlLdhJKfys/XBa+e34lcpvpJRBmoypJG7Ma3S+gqbWQbFBGRCIl+kRBx
2nFfSWqGfFgCSKmLW738pc/YipTbRAf7GXDwbeaV5P26Xqu37UQv7pMBnFJbRcXsot1byfd4uAnb
74borV6RglF7FcQSYHxAxMw9A4NcYUWgCilVIIFCWNtkIybCzbtBiQWvwCUOBgT3p6K4DxWmmTrS
AqnQhKWHT8pgY0XWDTBSN/p909j5LsQWSeu7cn/9GFfcCWZd2egCZrDBxsopWLVSr4Vjwkbhbsxg
sknjLuhZ6wCnj6HXi6a9V6zxTBynZKeNGR1TiKvUY47ea7JVpMfrGl2uy2KbAk5U4mxxItVootGK
98V4HFuM8br5cNNn7oAVTEHsKcPvTt805kE2H5rhYBT3bXzXhm4PxxYJTnctpcRvMXG0qIEYGDo8
v31KKxvSMqbQ1w1vtbseX7b80J3H+Dgcu2302G+wDC3Ypsfiltj76KX9MlD6z2H8/QHcNSkCqcoM
TOY5U7AJpk0VuZH1fcBWv4g6189dqCv30Da1HGexAVEaZsaSrYxFgbaOTU2/0uNnskneSsWNd+E9
aK+PvR0/V/6HCIG3EkmdnTb3Nppgsqe1hS/fYwJHd/UQREm5F4fvWvJ6XVmRJO5VzGg5dwWBrgCx
DsGhzvZz9tjOT0EsejjYjeBy21OdCFdURwVI05MGkhr12OjvXSoIqC+rsbAQTI6C2wO0XIjdOVVa
vVIDXc86Z57ujODOau0p29TaZsEywMmFcho2byy6IXgQ/8wLcYqp2D/Ixpc1oLb5ZCEKMcCcTXrn
WJ3mNvBvwJDJiZ8ANamOXmZi0Dh1Qots8+oQDjdSdEBVdjYORLsdjW9kfIixDUydQ/gpPw1c4Ea9
pbVH+ZAum7F06YLMR7NnfZeYwaEPwHtkTt7QGmCdlpx2eh2iyuu6D7X3s5w4FFSaVXqYmzvayRuQ
lFlImELVjkUecMVyVGwpxYYRtBUI6njnHgEFmbIEQTziAHjAsMHerZsU7XzZq40v03qboCg6EcU5
W0D0li5Tmaj4GGP9TeRoY2KjTGmGmNAQAGtWHhIV/wFbwv652BwdLmOf5RqEZYNlT4CWYATZ7pRv
0ngs+9uk6jbXb+DKy3wmj3NsfTsXMXJQZE3Sq0xrV1Ofw5Zslt67LkekF+fVFDPQqpYwvYzAztt8
Y6qfpeFrS+RX1NyZiwgQuyJQUywM6WBfAdvPyRmIpEYmlrWYPYbDPDmsdvHyPnc3UlHfxYonIptf
OUXUkQEsQQEWg2L8858XtF6s0Ood1QjQbXqZgwWVgc1YCKxj5d0/k8OZYqVokd7KtHcK625KbzLl
OR5er3+oFUd5JoJ7arVFs2Ktxrl1ge6o2giUlSBEW1UCnDFY5wx3RXiwirpoJCwiHJYe9W9dsbhD
FT0WiSBmWNXjRAr3iA2KKZFYhpQU/o1t4ivL7fWTEunBefxEiiy1WiChzn9VtafNqHWhTPo/CeHh
pbpRAmBK8TkmIAM6YzeaOjzvVycx0KFllKX/+SI8ltTM64GCxb935N4Al4fqYtTFva7HWnH5TIZ6
7rCbJq07g0LGXCw3MTkac+qMjAZ51twqLo45WP6LaEQyLv8fade1GzewLL+IwDCTrwzLjVplyX4h
JNlmzplff2uMe4+5s7w7sA/gNwOq7WF3T+juKquddbcSQdIZQhemzzHoQDx/eGoTXp2AfiJm87z4
UUySyPs4b00Bq5t1L0bxVE13QXBIm0MfnMTE7buH24uwmiYW68yEb+yTPgcLJXwyGrw+Mi0heksl
z0849AMc32crw11vopfEpDGcxPddXR2y/Pm2JTwEZtsoqsA0RgKEQXn3c09CO91tgLWH14tPw2wY
WpTOOWbawQOhkmcjjmNwzgyG1ZnT/dgLrpkYG7AyW23zaAa8yTsuOJM8wmAGJy4kA21CnjO/tkIE
eXfO5vtG24+xaQ/CIRckjsmrzoj3IWz9qDlcVR2a2tACRQh7O0PG8nM3UmJrqGx97Kz0Q3sk7c/b
S7zmjTJEKlW8M2Mql6XdMEalKUcTeJ3Z/8rq4nnEW1gnonCPBvbbUGvPNuhQ+IPFLOjQGlIGaZve
Fo9N5tRgmj6WH/rJf3qRHuuvgvMOdd1fSltOFnBMajZ8JY1BJ9nb/Re5i171p+Ru+lmZVnnQJ1t2
obX8qj7wdFJXvWaByk5nlbqUBk0KVNxO3eFXDz6Xk7ILUyu0Sh7ND+fjsZNYhliiCXMEFgqdTh6D
1h0E8/GjwZuIWdvkljYxaTtU4zRpY+BksrnTUuUQDpE9TLwHIh4Mk4g7MazlDL3HdqYS2xj2MV7X
eK/218K5l16hMul3MiZ96iiIsEUxwqvf4+f8KDr5oXhXnmLNijhpeHXPWy4etXrxaEiVl3qIV/ZQ
uHsNPnRL+946jSW4kdfbIHEVfpYH6bmvLfMhfb0dcLz1ZPIz8mZaRzWQZflrMF4lubEq8nIbg2se
k6L7CVRT6MTvbe0kt2jlRkv1IdpjAqYbYFLxPu/H+8TBPLnkGbzrNvU7dudeLi2TULBra+FYARt1
8SqzxLOCQrwF2YMicL+Bbs7jDf5ftwWhvVrBXDd0NCHsdjV9609ZZJat2NhKGeFuf87SfRK7qexI
WeNE8dNUnXJ/23VeNTlCdRdzZXVo2e/SZPoDKHkzlSZCxfPSm+ZxDsw0VxrbHGor6VMnK1XQRFj4
tpNvx/FuCjV39t2Mx6wAlncONBM5hREYERQgwJ6rHQIdNUlozhrbZNhFyUkwzxlIRav3AoNj+qup
Wr0UWULhyuSnKH5ouKOoFhmTB7NOLDMgrty60XAyKn87o+tHL5/xSiIJ71lROyamzpqyt9r6O9T6
7LY9B3NuKeVWlkIUKHe90mxqPF80x2ZOUKj5bsyCK7SKPU4bUdrGM/qld2q1L4TcrYZdDg2KeKfl
IKjMdrPhaZNX90/JePLls4oW6yAG4Uv+I4gOQYYBMZwqssIx5/s0PueSo0mYF7PLcjvm5zjbxdOG
tDiv5q+ZYRN/CyU8w3wtyge5xYtAfkinB7Rj6WICsY2tXj0Z7SZLZKvsj5Cxi4MHrTgK/Uuov5ko
+M/HpD4UUH+qkp1ePGaJlzcf/vCMukluPun9ttAsffIS+ZwjfghIU7Xoq1HssD0P86bXJTfyLSV7
J823Qkc74wglA8FNtFNo2Ir4ksdPQvEhT5A89wcLB5ZWC7BcE2pqyr4RHDP6AkecrQTfyHSXxWeh
jOwOhRSpj7eZsYH7YYD4xa+2mb+Z219tZcegFPLPeMbqmxcj+RzqwQqrY1/RBTmos5ubo530m0Bx
G9LshK46QoHVU6VzKg8WKQzPSN7RLbTJIjczeXWnleqapqINEu3Tv5kRWZ7nTIWWhBp2tBnHFnf6
rgYBc+eC+vTYWC2xyD2UmF9qFx72RAJr4p1urk9ueChXqVwYxBjAhcpEZpVCqKyWAB8fUwcUTyCZ
zs81sXzr7Uk7Bk6+/0Lh6K1xK85B5/eALZMTLpCZwNSKSdNrbGq/24N8V9pDufUtqKwMR1f7UXf1
U+k2x2kbQvG+dGJPGC3iBA5vJ1jJDxc/g9nowr4p2mDAz5Dszi4A7Tuah2Q8bIr3l9zCDufox8R6
N3/c3oKuT0GXC89sc32ZGBPRUS8bAyfMvpeSi1kKq5N59tHff2uZmZ2OJNlQ6SrqV5mV3Sm2fAg3
CeysnN5rXR/Eop3Ne1JaKWRd2sbscFkIppvWwJpmr+BN3uWbSrFqF++Pzkd7uks91R443sSzkjk1
p3Kd5g11Yx1yMKrnj3eysL39wdZ20YWngMH0chMLp9LQkhoYIGf+JOp2JvmujBurGT5QcXLMdPxo
MdkNOicQqBq1PYmDNUT9Q5LwbpjSbedB0e7yp5hmKpUmLcnjMPhAFdw2YAN3kjvf+Uy80ZkfsatZ
KLNYzcawenvYtPbg7NXYerq9Jle/A1w1ChWqRC8qqLnYfuMBfbUpkaANpU31RjIqjO0OVqOfpOnx
NtDV9wUQ2OLRhAA2GWQr+v+L46iZzmkJjdUBD2+YMoKucym4srS5DXL9hRkUJialXp7TsQFKHVlG
jTEmqwIbipdv/adiJ9v5aBUoXmV/67sMKhOheTlkelDFgy0UD238XEKyXrRvW0b/xEUSYCCYgMSL
pdCQDoYJMSG7NKmyN0mQtdgdi6k46V2c/hK6eOS8Y655BySaIM8HtRr0bTBemsRok+nndEA50CNN
YRHpdagPkvx+27jrK/Nv6/7gMBe9WZH6qJywgCbOdY44bjQv2EvfBGg/H42n/LE8qCcQRIETiLd7
0t3xal3BQ4ZeS6pzQZhPF+izOZhRMtjpDlG3A13TW231ruw1u9jFKa3jfMfreyA1dQHIfMguqLqo
7gCondoj5vMLz7TVB/37sBm9cG/ccZ8jaFK7ZSGTWNFBnw96CMBK3YwOqA8skInXOKltcrsJeOtJ
f/4NtN/PFIsw7/K06CcCtNERz4bXfxWp1UyuZNP72exp5wYHo9BuP+BN05a3b60mGdwFdNrKggMZ
k2QmsShyac4GNFahpbXfDvQVS9V4Rq6GBaaKRAW8fHS2CIuwMFJrDb00saw4bHW/Oo/Ymiscq335
6d/rbo3nkLvsPti0wz/5DuSSUbqgRz120+iMGfOGUJLHOUf8Uh7QWL+Bwu+n9Dzbql2du09OWEpr
H3OBR/9/YacKefQ2DIvB1iV0srSthf5TO/IahzgDsTrc/jgre91/QKNjgUjDdYEI6oNUywRYaHwP
JqvCO/Um30BOMgYTvjhZzRlUwJ6wi71q+2u09e/lXjjGHApVemy9cmHI+oGJDGPvVyygdVo2RiHT
ZJQeFfGX0f28vazrRi4AmBSAzrIhC1rk8nbU0OVdWJUCziRiPOYd2lO70kS/C0r5dWrFk4InaIyu
jShyD+E2KMGtIauWpPkYQKrOQznsEkO2xKF+MtQeT31CxLtgXB/z6TdZ/FwmgfQJ6PqJRHc3bad9
Hz5mq9A24VO5fSytZmt8ZZt5cOK9vB8hbwe9gsl5+usOmMufYDIHN1lQxjpVsWLZvKvId6F7MCLb
NN5yCNPe/jirH58yo9JXDh1EAZcOGENZIoob5K8Zta58Lu9GLo/D+m6ng/wZQ3oahmYYJx9zHddT
mpHnDg2zONR3dxv1IGfW9K21gmd133o1eiQ3Ned0tJq2FrjMfS0GWYsctcA1I2mnlPMRVWo7KCY3
DL/+ZRX/WMjk4T6e1LkNgGSYbxHIfiL39t9f22XQ5YKWl9+0m+y5RG/KMBgC8L8Igeo1ePSAWsb4
OOSemKd3XHmTNZ9YojFpMNPKOWxSoE3mWxdsipbX88QDYBxC0yN1BPMTzgTGkyL+aHmCBmuHR7z3
QhEDDf2yyNJfitIE5uu+Huxe/2xUp2g9cPhhmsUM7NvfZfX8vUAymEAtRhmbcwKkSCa9nYchXpyh
ApsFPwI/2QSSjObStHXy3nwboly2Sd6+kh7TDCom6P204Xj8dekHicMEVYwJFWRU+1nVoymA5lyf
4/ckv0RLNEEl6eiNVRzv0KSEB5GWcG4CayFGpTA1mXKSXWmmKRFkcsKqGewAbEiTfizlDNM1btE4
txf6Cge638vhRSaU23zqirEFPacwa1hEbNBO2cquUnAC7cpzGBwmkKcY7GANnQQJpuZOB1VDlXty
WduCAbt4PQ1XL1kAU1Ud4pi4iKKNlQEL27mW0hFGdU3T25WMl1y8uI2vRY56BVHyH1GaTF5R9/EL
qbuM86q/tqSQEDCgeQclU1Nn0NsxibD/CtBgmMvaiue6vVfbpnIwytfY8zx2HLy1pUWH6+8xRRnU
Kcy2CsHgPlASWFuhba3vXs1m3/lbMThFLS8qr64AWNgFFCsjPBeZokYKhoqVEQ1QoorCXRG+q62G
cRX/LenqHRq9vqZS2k2Exw5zXagB+HLWlUluc2LOQUD5PtRzdpee241pRe59vhlbaw7w1gJuwOaz
P9WYo+IdJ6+2CQaaiZK81yotooyV6nQvSrbUP6BiLyXHDCx0IidSeFiM+6R9Jc5jA6xgHI55p1l1
jGpN37h9HN7HvemVUs/5rmuQy8/K3M7zRgWrHQi9QOEe3/ciZMpV8SwUNd7CIfo367rVq8L93yce
RAj0a/HkDGleBtOIK6McKMdxh38ahuv8FzFKnCn4vI2zatsCh9lzQZ3b9LEMHMMfnFPuFHlgm9W9
kKB37x++HH3+wmkC5TWo11we+XShSzpZxZR0UaZ2gDaEQLeq1mlrcasqB4On/7dqGSWjwBpi/Jxl
qPfVMlN/83J2JIi21ayJtlCBYn3KiunOzEzc6iL/VKYD725OPfDiXkOzAFp1sQuCKOaKnlquIDsY
TRXoJbMzUqAlpltSef/w2RYY1PjF/S1OctknAzDGWP9s++TgRyjuGP4TWCt2UAa0ZEHnbIVr66mj
55mImHBSoVd6CdnjdRz3YkrvLj4Lgm0G3/R51wzPGV5yuQxNa1vUEozJKEUn+aEO/jeQqGL8sv+h
oDUog2gIkT9SkIn5wyFSOYX8tc8GzQawFEDZg45wXdpXhlFPYgopiPNmFNv93EabbtD++qgE94DK
ACpIGJLBqwaDM0MFrqko84KEqTpNfsKYFphpwwkaRI4UfKEtB3RQguGoGU8Ab21RMeKKEpqJcMBQ
7aWFMYkxdFEi1gnaxwUDRbroheivnbYP9MdcjvCC+3zbTdf2eoPqsGOmA+RArOAL5IGDuBGwpmIo
PXVQmO4yyQ2h7FfnAudCed2YQ9f1DxbbmGOMIfjGE6yrkvwIp9zGSHluo5P3pQ4iN8qLndSOlUVK
82yQ4PW2nWtnDAOPm6jWiHji/321X4QjmCv7piPY+M0UAtP+o4kjFRjqLVMI7LzkNHLywJjYmGdI
I8YiwHr5y0Q5t02dNH6rKneU/3qg4vea/rGL2WzruYGSOhVC6MVXKf0IKs6WQH8qmyqxFRiY+oE6
GwS5Lj0yIG1glCb+fmNmT2LYf0qZ4Nz+NOsQuMKCnIiAPIOBKEktmwWYMu0hcVKUQ0gZco4HK3rz
8Dxcf/4X4vf/L79+STKSJji86+cissvjuEu86b56Vzbak2Z9lL/Qi+4WbuManjBY8u62gat5C8+U
ILMzdFy+2Hzitz1m0rCt6qS11Rx9EybufdvbIGvJn4qF/B8Ic0yo+1Q2aso9KJsvlb7LUAGfDRuB
YGfjOfu6Dbb6yRZgzE5TjP5UqTnApFGwxCJFswPH71bXDDdkdESqUCFilZTAbhjpUg1KsSkQNauK
/cgO0hcxbv4JByrHSApgF2C/TTY0CFZKTW8Y6HomuOG4CdSOHFFseBPVq18IoxCYTgLPDqy6DCX0
aCVpoyL9maR2WzSjRI7a/lTLxCL5s+w//v0nQqpDmxJaWUGhxKCZcxjKuQ6XL6e3FsxiAo95au0L
/QGA9uClOVM1G1lqAEAbPnQYUen7kLdl8DCYyAlBLdvkMTAmbWPGD7J6h4P27XVa2wCXZjBxU5KO
gPoREEN/DGNbaXZl5ygNZ+/jGcIEjJrjst3JQKnlZoMW3M2EwbCsrTnevLbxLG6Y7M1dF9CrMNAk
IGF83bBC8yXBKESifeXmr9vLtmrQH94mnS7rIqPGZjfhaA2k0ocQeeXbmealDefAd/2Iht1taQ9z
HqqgSDihpIzdLZofVENAIza2bYwjaEry0ostxj/RDdBPIFzVHMyH9VZeRJs0je/qauT9GN7i0vhe
mJyStMkVen3v9sLZfJoeeke0EsUSdcsEqZO/nZzcjV+MN4PjoqsHp+UyMLE8KWojTTEWe0Sr2wBh
zAgkE2mFx64i3I+KYiF5efMgofnmH3j/l1+AfcYMccftFKrQEESncfysUkzduRgonKArLj7d9qn/
x04D714SboRIWpcrXFdtMVVUZACyaf4uneRsA6Kudz0LdnE14rCWdqqdqPFTYZp7Uk3l5vYPWMnQ
uDzh9oQ9GsJw7IW0N/xQLkBujlJAiOj8GgoD3mWrg6f0+5iX3NbMBRxlUFDxUIqB1Utz8cwdm1qM
5wMjFO4UEeditcWbV2S3AmgG+uEH7SSdSGORKd3etnQlfC+gmfBNlbptQKlT2pl4iks3rV7RNHsb
YiVcAAFJCpnSukEJ7NK6XCv9aKSsy3H1EHeOoLixufH7Qyv/7TQe5kKhgahC0AqvlQbLQET7n9VI
xzL22laa9mHxGg/P/2DLAoKeh5ahL2hB4keAyCM37k4VGJuEERQ6W5PXgU8XnjlvXxjDrNpcD+aY
lPgwbYImzf1Ufh8D6Bl93raHBtIVCnTNqGqpporsTTrNhL6RkhmbXmqJvWXa+YfsdkfJ4rUhXJcd
6NAuGJtUBSVECPsyIZ2AETYtQurbp2kfPE53kTd9CbtglwGt49Qc1vaLJRo7pqcXZklCAd2n6TH0
4mN5DDfRyTiSDZj2PNWrvfbb7YVcOQij/IAmLoL7Myi/GfP0JK/DWYd5JhrSepB+tgMnjNYi9Q/C
FV1wIkXmKHZAIMJ9Px6NZpf5zm0j1j/Sf6wAkeilexvCrA9+D4zpYXamuxQi3D9qd9r4b+F3YfMP
9z06Wm1AgRAPp5BLvUQDl5/Uz5QPNsjICGUCM7VxDM84J661QFqgsC/9etnJpBxwgeiUd3SmZ9Ih
j9/a2bu9dGs7xhKFWTnFzzohjGBLbFoYCrCK8ZDGGyFGd/ldPj/cBltzBSqNjZduiGGqbCwZHbSp
kwokvuEEUq2w10AQMJehq0NFkrN6a1AG3FnURcxRazKT8EpZnEGKhjRUJFtwqk7x907nWLP2gQxU
JJEdcEdBL+SlG5TjgDGCHBx4Ufijlh0j30QNhD25dIr0E7C5boHDOkIA0U5pAJe8HU2uuAlcUF/i
Ue1e9d0UvUolj2t7deX+mMWWBcokytQ6gVmkgf5MWdgj1WbhRCwPRLpcO7M1MdxR0/1oeKqGbdo8
xsHu751tuWzMjUUoUgybgNnPFlUYUGwmKbQ1XtPhWvrEUQ/9aXBoiHkw4YP5BLRiVHCzMRicZm4P
E+Hxha9FKJht8XyF2reJTH25VKoR9pnk43UprGRcVkYwfxWehJfbuDAflPDTkDPOyq0dfCgFAZru
UPgGdeAlYouL3hDQJ4UKPUxtX1mS8KimgaVOghWpnBYtHhjjCZUMPvlUpDe+3C06jHWP+2aON5Po
dvrmtkfQlboKpIVdjEdQ/n0jobKU/XhHJnQ8SYXlx26WOY3fQk7qXsCV8zbkqp8vIJk0VA9JD7I0
3P8gdrFPcvO9heC1rIQ8suk1J4GPoAhFJ1fAd3f5yfoZV/FAwGYxYoJaSl4rDFBB30XfidHWDzkX
yfV1/A8Y+xhZtNlU6BLAyiDcDmkOgdxua7b+LlJyS9Dnn5KGWWNDILzmmtWM+8dKVjY8JPGgxVQ2
qlAxwV29jAGaGSOMy/Hqa9ekVTj1Ldbzd9/f4rzc+Ui6PTVxkMqPUFRqi4Cqpkimo16ObkZkJybh
eTS+Ec13CuMFRzYvbiSr1YazVD4Ho4KSamSRrv+XxCniVoIWZ8oSRB1u8cNyWUjlUkdsjlqwbTDJ
lUXtr2rmsRKvRiXqDIYKUhy4E5MCQJQVtrKAnVojz43/1MrnOvfmH8H09g/xQQ/YooK6ypUM8mBW
vVDNyJ9JrNgTnj9MHXKxPH7wVWsWhwHGmiptsrBSgEK05AG/xU7S+NEfEydLi30r8s4e1xxO1HsW
eExOm4t5RirD7oZHHMmqyY85/F6MGWgxlA2qnqdZnJ598qI3ta2lFeexZTVIFuBMlktGoU+TAPue
RNKDoT5lxH9KwnmjY2X//uOZ6F8GxwCk6CHJfemLQZZ0vlwAqaiOGe2WPoZ/z5uLpURpD54IrhBT
Nqm1C3+PSpQ99JFg9zO+uuk5CHVrhLZaqNx1cJgxtqT4CbwjnLS9tq0vUalDLVBxwZ1MPQQq2giK
Fk3hkCS6vXYrXwkG4YkIJA0EVXYmjiu0L+AjIcCUUXpJZFy+Ijn47EYV7Uotjzx+xf8x3aGgWxCR
hpME4//DpM0aGF5p3fmHSHRHm5KdkE+OoTaWHH/dtmxly7sAY5xfHwNRCgeAYbC5GzH5pFvDwKlP
rq7ewiDGx9NynmWxx9PMjCavWXqR0sekwSQpj6x2Zae7sIXZvodGIE2Jf3YkjS/Q592AH3+bmZVT
G+ZpwnxgMOSuFvPcj7eEjHNos2T2A5U1E1Dk1dBQkhXniVfUW/HxC9uYyDKMLhDLGrYF0B7PjMoa
Wl5fHM8OJow6NGyNaQA74lE+QBALkl4mDEk5eWjl8HNhCf3/RbSGOWjWdSpINOue1h4xMD3WoIqT
cWJtM7v4cdu/19dNp9OHyPESe+1rMzFTzQbJvZwKR24OFUi8byNct+ljqkgU/wPB3vjSUmjyUQCE
upG36FV2MZhu5Qfh5Y6ch2/BEWIhz+i/OZWe7yaY4f/MfiW8H7G2iV38CCZpqOCRobpLeBkKLUrE
IB5H1TagLoZ5P8gAd6KN0qzGg11PVX9MZ7JHaPZCKxZATSvVauSHLPtWjsc+HK1g5CQRzofUmSQi
j1HSVPTZVaMTxpNnCLyr+3r6+GMM/QULxywE6Cg3JkXATcMYrDFwh9jLErT3YYha9IZ8e9tzeKvH
JI4IZcxxzgA4Vw6kJOf5PhoSu4ucQebw/a6H9h/TmOwx5GZWZwRIDfGmDq96opWLvNfQlWbXCxdk
8kel5E3bRThgkAnd0Y4WvdX591ZUrJ58z2Nnkqx+9G6vIM8pmFyC6VrIBimwSxZfO/8796mSt27M
mUmseoxnjvj7rRl+CNOwJVn+1mLM9LYZa6WZ5dKxZa9WK8N+ps5dBgqUADdGvG0CO5VBaRKetNzJ
JRCs8EA5i8eeM6JaG7NOQyKGoxu7yCWgtt7mh2iH/KFIGGsTnpFD8ta5bSz1NeZeL+PUTlQIOaHZ
+/oNGycfXwKsMQROlJGdjIcKXfjSMZ14G2nVwP8gXb1l12JEMlDK450ZHCRaXVhl8y9xtUBgsm6h
611H6F5WG4ml919qsAkajhWr++UCg82xRtXEtQzfUNNvmvk0B3doTRgxy6HL6CDngK2mJAn9uBCh
wBWPrRGKwqBX0JtFDEsPsohqjeGMzbGLzqXACd3V0FogMSmJmHHXJQrNFs0jUR2VuGbJy0jrDvDH
GiYjyYEUFfMAawYBB6beFUBCk0uuWLZWJdoFBu4zKMTJaLd8TbJvBab9eQoAvF/AJKgJUtlt2cLK
pvihyV8Qm7rt4qt71mIVmQQ1p+bsZyO1EFxTw6Mpuo1w73cIXCdrYhelvf/OQdiBQHXOfSUPYVAQ
b1HStkF5OgRfgRLaPa8UxfFF9lVDG2pp7sCtaRM8HAn0e71H03uf7FVeWY2HxISYDPG6QW8o0iCg
UfoQCSH0ZSxt/Bp5zRWr2U/GexCE5tA7x7bMVPPUVj4tDxDjTWglK9A+W/W+4bWDr0bXAoaNLilK
m4C+1Mz6B6Ti+uGo+Zx3xVXXXkAwwdUavdjp9OY4GE9h+wtc0bddm2cCEzpqXGkyhrnoU3NskSRw
SOfJ/q//DoSJn0mpjKGn6yT1mpNjZqyNPDl4/69A2N09q+u4xTsB7qXYh2LJnaE6okc8tkXOerHb
ed3LsdLQZyxRfwmV71HgpSOn9eF6gJpedf58c4MJFFCIVWlCLdEhs7AdQHV4/i7dx2fjHipvTvxG
do2TthZVensJWiuvrOogbG6v5mqwLn6DfHlMrwx0IBv0zAfFa1vtX6O+suvimERHEfKet7FW0+sC
i8bA4kogRFKY6BWwgvLDlyZnrtJXEsuguiNua5pOVWUbVcu+3UblLjP91AtYqLHlIrZHHDs34lGE
uqc1byRwS2Z2PDjabvaKo3+o3fyVbB6Cz2b/eht/9cSxsJpJHm0raulM78zB8F0pXwR53va1tklF
EQUmzbDyJIk4C03/5NWhcAHJJJMi7P3BoIectrQqzHOYvtsjQgTe5BYvSJikokPZSxypadK0M0Yn
G94EhbMl8yCYlNLWs0Kw58M/zY0+PubpJ3e04TfPxY3lYnfhSdbLwpxhRnxs7MITHyMLbXL3OITW
sxOcVC8X7fJN2viP8Zv2Bu03KAx1tum8yF7mZLxXAI7F7EZd5YYwdcHvj/ecdvdm86jwSDXXITAx
QsucuDsw/tGCT64iNCImjO6H8TbxXyCredvt1xPLHwzGNzpN8kfRAEaUTi9R1lrRqGwScOyVZfEt
V3h9KatRhoYUzCvrvzm/LoO8qlUog8o4dOgYY6q0wjK7TQ9a16rch/GO8Gr46y9ElMcS7dkY+mLH
jDItb7Ixm/DS+9i8okMbLhIdMdinWtm9csclpFmN6AUcs1XUPuZPJx3mReSbMu2NahcW4NzY3f5m
15QOdEdawDC7Abhfc2MoYJWwNR4ml5yivVw46Vv5vbZE0JXE++RetX33NuyqOy5QmX1BhdyQoeVA
beUj+hnJ+BbypMpWtx5MDYooAJgaGvgv3WOoU0nLAhQ1Uownky2IyRuIQkmj0wSeoo/WnLz9g00L
QCbr150kJLIAm1Jjko4ajsS236loxiFTz4m01eVbQDHRPBtlEo8z+gE7M3mY89COAv2Qjpw571UP
XKAw8SwhdJugA4qWeoa8HyDrTO5U3iDMNWMf9cAFDJvvNb9IRpM2N0IjDBPrKaktLbyrSjCEvfZQ
BI8OGKuDylzfPE6xLasb85/u0jqdwdTB5o+aEOMrShwqg0YLYKhMySNY9r9rvOy46o8LDGY1ZbQq
KCpqEPS+DknMLPvU2492dkX/R6W4FY+SYPXjLeCYVW2EoCW1D5MU5V2dvkTpWTMP3Ie31TuMrmG6
U1dQcmPlfI0JHJ45/XbNNNp99Rn6HB9c9fQFALNqgxIqUakDoG69JNtn8k9Qm92O27V9BM9DMoiK
sT2iMn/58UF0IIRGgEQrTwUI28J2b6rox5m7GHw2GKO7C4iSeBIkdbe3gdc+EbpRDfQIgncdWr2X
wNKYj6qZj0gY2qOuP6ALcZQOCe8FZW0FwZAIzg1NQXGZ7ZUZpFYoq1Cm4SU5fkR2gTo7Qi57t41Z
8QT0OWI4G4UcPHux5YVG1SUhMtTUJph+t0noEystK97Z8JqTgdLZyAQg4LvQiMYk2WIWSWIKpIZK
dvOIbn+3P4gHbQe2461/BCc/CL7IQd9Jj7etu1rE37A6OLWgpCahOH/5qYbAx7S2rNR2VBlvkZ9t
xUI7GSFPnPSaY4/BYTZ9US2Mqka3vx0i5TXVS9SBPn5KHcyTwD3fxlkA2XD3BJ5INxgaq8TwAWLw
5baxV5mK+RFMQCh6JkYDkWuQT0A0zsfuojRunCpHtNUjNgxXhbxZAfjbsLw1Zs4EfSKpI0hvQAJR
y1bTggNa1N1M291G4RlHf8XiaihHoNztTaDUqW3AjPFFjjay/D75HymG/lHqu413FeTMYjIOSwot
qUKd4iluCH7fECJEb4THUbqKoiK+wUAjY0yA+WR5GpJsasfazuUjGT01cIbuJIvvt2253qqpMQsY
5hNNM07GGYVRTvO73lnyZ0ws4S7at2/arn0oH7XAEn/yDvrXJ28Ki85mvPjpVHGD2Z5xuGl0cCci
+orXWkGte1//0jVHl859YempM/YfE2//pH/z4obIYDIbT9A2sj6VwASnZxL/GtUORdM3M75ruS3P
VxsQoAwMW2ALovolrKJIEbZ6VjcIetU41fmpC0+1cm7LV3l+6HkJdM1RlliMWTijziBgApaShhbG
lUrfAc2MJQycMOPZRMNwEWaRqESFFtJE1kF+dTSsqvgRgRoeykGWBvosrTPc287JsYxlK5jRw1vV
AV3F8lwEP/X+JZpjy+QpMq35BTrsCWbAQPyAc8+lYXWe4o1bVwEDAiAjvdOG/QwWML89SKV326K1
hLiEYr7VqKRj0WmASuKdX3wQfacGP/87COYz5UWpVKYKiEEcbSm6F8qvauS1l65+mT9LxvZ3mI2S
ZD6aSm0l6jBVRvIaUsCgD4x8QzuLps8bEV71PTqhAL1jFR2djFGoyBo1aIGBN0qvcxwH9qyNTj1M
B4JRmamR30D0bN9eyFUbQYcg4WCCHnL2gGAqoRjUg1+j9b52ErqRgAczdFLl6V9wIIYla+A6gXLu
pfsFhViDw02vbTMfQKZsx1NhU06McuI4H/1DbP5DNkeVWRFl9OEz+2QEAtqmmbGIVf/RlAf0cVpy
4Y2Q96odOXdFXifCalwt8OgCLxJGVubBII3Ak+ZtAU4HyQnab7p4yktOyXlF9QDpFr4BIWwM9cvs
U1gtRQMyO5ZwOJl3Q26Lb8m2hNpxvQdhgd0IVgCdWN/1f5rdNvnkvb6vbmZLeCaq5SZsiEnh+01x
16XgSrDyz/QgeJHTbPHE87f+Aj4/jMhiakeC/ApbLgP7h5i24AW1C9FrdHdoTz5GxqTdP6CA5QeP
NlhWcGYwH09JVGma08aG8u6oHrXgpR4dwXy9jXLdKIbTjYJJX9MEz971VWYaQFSW9dBTmfYYzYBs
g2A1nniQ76S9uWkDMFI3skU2aFAM9/ouciD6csB7IKcqfu2p+BUGKH9AbER0SNtcGispZpyJHf52
WjshrlLgQS03YXFf1hxPvc7/l0BMSAxGEEoQ4G3sUf4KBCvrwQD5yVlSHgY1dhF2Wk+MVkhgDHlo
j5Wt7YyN7PVYVkw1bzvMYYZ26UJmxcIZwYlddUc8w1VO/8PZde3IDSPbLxJAKuuVkjr3ZE96ETxj
W5nK8evvkYG9VrOFFnYdXjyASySLVcUK56y9rxYiywnaC93VBPaaGGIMpA6j15HerGz/tfzWXdqw
8R5Q6iB7Mly+i960Mz0MKx1xC6+tS6HCVQw1q0enK4TW3wM4sg1ARZcnQDfuq430Wd4Nu9ubvbTX
8zUKtpuaMYZdW4iLhlNF/+gTxLhzW8TaPopRUJPLclGNkPGa782zwdJHAL6AUuX0Zh3C5/pMz4+3
Ja4sSgS07a0mroFcU00FoUjbK2QrrUV2167o4pg04VEMeDnD8xKIMJ6VN4SPDkjOXtapqv4O8ly6
vEs5wiOqJ2MdNcN0Pnv0OtETaJboJtmoL7gLbrYfNs3uh+mC/2ibMC/crHU2yNdxy6V84XXl676n
VpM6dmDaDU7qXb2JPsAgfqiP/VO7q3EHDdxFsg/3d3/6B/ledkY3/PKgqGttTKt7MR37zC6AJS9S
vBrf4r82ruIEp2gDekW+sdz4FH1V7/mrtI3unoNzZ0fbtbfXQpbncicEy4f8m6bF00kMB931tiag
JI6YBt1R9htj6OZ3/CE9mru1Cs+0v+L5GwQNdRAObmzxmZlLxUBqCvYUIyTbpE6PpZ+tjP8t3Za5
CMHi+EpE+nGAiE5qd3nu70LclqJZIzxeclFwTmTq3EJfpCZosqEkdZ3ViEazTvsZBynyKanRn7NA
e+pAKrnhmrziSJbuqKGCvmBCA8EQlWDb1MEz5cKb3nsoxiX+3Wjp27Z1g3EPXCMQk7E0XjE8kw5c
ndY/iSJ2gFdoZGja6XWUvfoZsNqK8LPl3mnU27U+yKWLOU0aWhNLFeZSBScpN2YcetODgmr6Mfbr
Jz1FAV8q9Je+854a0jqZPvy4bVcX78BcqKAqFSkKtBwjTjT88aHN0beQmt9mNNqW8TkYhh37IYjW
cDWyQQJLGkCOLbIlxg+SeI4F/BOuGZs89p9uf9aCZiFVjjyvjHkAjLYLW5FpfmmOUQg2PekxbM8R
wDiN3NHxoAf64W1RC5EySjEa4lfUWjHqKT5BygwxWAaWIzuIQNQ3flu55NA2Z3k4bEI87A0lo4x0
QBPKxieuRSvyF+/q7NQFlS54WHleigOg9bjxmvJuahPMgmLloBeVCysBT8GUohefI6oZNo3ZwySk
/adeq0wdfJtEmER8AF5JZaxNYi0cIJmG+A3g9+MRJI5woyg0ksjEqpL0o1b4xqTFYzr+4a2C6tCa
S1tc20yY4LkLS/cNkGSXtlelrsnjXVyhMG/rwbGq99QMVqKfxRObiRPMXumXoVaW2MrR89Cu2rmR
Ruw+lFYeAGurEvx0I+lEaj2Ygx6gYJLyMwgdifyk0VtrHo21maxFMzdb07TmmSNue6u0wgpbmIEx
AuGqU9S//J7vE9B33r5va5IEp1tJvAzJ9OLX+Z8sdhswNcfVCzfXesKWT0nFmkCfbgEK83JFsglk
lohayCwoKgOu6l0NqKigine3l7PozWGr/yNGOCU0P+I5nMMH5nVMHC8L6W7ofMW9LWVZF/5JEY6H
hyqpzAaL0auTSYyNYry33T6vt7pkF+bHbWHLJwRwJpAETVjzwjNb6/loeRL0uzYlW8KwtQFIEaUw
WMDllUBlcV0mGkMQQqDKJtr5Qu+p4unYPTmMWKk/KcWbAezIMXuK0fdC8xXdW7JKSEsTYMmgcV4X
mSi5MmI2O4Cp56XG4vKubAIGjtChfS/VlYry0iaiIwQoFlO58go0jKsI8SOOXEXmUw19eT7iaDkK
tzzXHhI/ql9un9mSGqIcSjGoMUEhi4CVLc8yNa0x1KCUwF6Q/bvB7ze3RSDxdx0LYVwYhVcVOQkd
IHyXVyrKzHTQ4riyTSS3wLUXBR+GP8QurTsyskSO4xfuSZ1LFD/bS6GSfteZqQPu1sue29wMXrwa
QYQ/TGiaXKoxPhNqSOSY0qlTyvauqWnHgb6fYZtyJS7Q1Z1W73HSK7ZW0fxdBl5IYPc0l2zPzPov
IknaU1WYxl2ZWIAaLNJgR1u//x02eqrc9Z4a7H1jitOSkeh/9L4GzYSSBPI+H3vJ7fwx2Y8kMFKn
tmLNO6pxEJ20HPUEhg4sjTBwSqKZdOhB4+kQSeUdMBMzS95aGGfKmTemauBGNFdAQkiMCs+ILujc
hOiti5dk+6dteqtigMMOwMUTNZZie93I9wNV+mNEpfRUJWn3YgJw67WSih+yojxAVLvrM24EbCAA
DGa1YaEdK5DThJWerGzCtksAulOb9kjz5KlBfXTnVxYN7UEGvRHvUTHGPGFY5q6qx0CpG1Kib1Ut
UTBRS6I9TTBYkVDk6HSlNw7QJMnlbQlS2LItDlrbmvsBeF0tag594Nat1NTfsddQ/6CCoNDGV+fm
oaz1MHMLtTTQrhP0MliHsOUMIZsHe8FJgSnlMs5ZrQz5s1qGEYLXGN7LC/TXNC8HVkuWtelbdOQA
H1QHqoVakc9+iFDraxKwpjqq5feVTSMv2hiKGgE0JW/952asavM5SfpmsFuNy2+8q9NdrvY5tfUx
jcEqSIdfxPCBQVDSPHdTKW5/DBbOzKHc07PtWKiQKYOO9k2V4sI8qH5hvSDyTndD3VSyx9LCm6AE
wPbHAKmumztOm/rUy7nBDxXKC6oz4N9dXpAgY5llehpTeI3Wq4xbxsiaMEeGR+mydtNwrr6GKSDi
7Crh/CClhOxyLy53fUEx9FmO4FMuk1zFsymWMQAa+96L1irUaXtSnxul7jcBLNmhCnix86TaOild
EsqQ7ceRA9Rgf1cnXfRUmt64VzoUVNnYhyBT8dAdr4KQmpWg0BzAeqBhhCtPjHbflrHEEav01Ckw
7P1HCVsfpM5tiPCildFDqfu9d1IkKXkmRtb9RvNq6A7WGD8OXVbvTED6/Q6kPsfUZWSOx5hHnpP6
mvJYVFQCqRzy4EzBmjda0caEjZJffvop6JQYMGf9DzmKUMvKw9zsHjzO00PpJRLqW6ROHtWusp5r
ufAfUoUPH91QDcaGxIo1QVh6fDcaUnUKaGLAAWqh76Z1rD+2eUIapzOlhJ5qsC48aRIYj2VJj/5k
GoInIGFZKAOqatW5ps8bi+mx2XbPdccTkHIX9UEfjQGQ7SmGcEB/OKz47eu+R9Ro8AsPSCAfECKC
73eWkWpmlcI24F440gjgJ0BWDIblWLrhwuv90IrfalJyFsB6Niw+fA1+5vDsrJH+67YBvwZ0Ez5G
iFUqQvLKB9owgjyfqe1LylMnMj77XnFAnPcnK74LXzsFHsKxGm211doDd/GpNd8NIYxJqJSYvJ8S
+F10iDBl1RQYmqxku0wxT+nRnarWrp4ETopyLnDb31Y2YHJQwmN+Eo9sBfgsJ8z5SwcmgUdCNiw4
ML38igPVCapgo/Dqs0neMtJ3rGwzQDBnvpPk6G3P+xUnvRATgNBsajIAiY+miSl91YDNTYwC4uvi
XvOaL1yVQ8sPHBXrlZVeDflORz0TNX3KLJ7PpGY06qasbHRlOaHlkqhwkd8EbAowWl/1cNsHh0Ze
iYUXojkgYUyvS1lBF5hYNYxJonoo5yG8gh/Uxu5Vk43dOBKTWdyw8zJ+koaftxe6ENFR9LWpyJqg
WKKI3dKBL0ljAjokO6xCuwMApw9AMknae4ldr4HeLsRYFPRUyK0D+g5Y3dO3zPa05UGl5qBttwPl
G4TazPivR25xaHMB0/7OBMAMykVmQkBTFwA2l9T0jnfeexLFA15LSeHc3rvptom3Af2AE0DQ35qd
cBtUjG6ppTbiuNrnsnsNojdfX5lEWtyyfyJ0AQ08GNCoLHUQ0Su9o/eVU61hKq0sQgx8uTeipVaG
hKb8MttdY/z4H2rU08QLgGRR4USZ+m8KbXYsCubABjBcI7YOg5SZDXx9Ado2St+5nANFoX4EqjrD
COlaR8PSfVLQvj6BZgGWVYQCipVkIDmRK7sFEICXfpHURcwmBaNbJS89Wck3LLoH+ClV/Zt4A7z+
pfpJaT9Ico0inf7JnVpmyX35Ru8QRe2zX0XNhhV5S9YQsGoW+PaoidZ54TrxpmgqZXKNMX0pMjcZ
vyTj2K9ZwiUpoNVG/yvgjmD2BSlNgAcfUaAfEb+vwFju9axQEEL89w14mG+YyRHurpYDYj2MCVaT
gu0mM3bVmJwyBKoJJysF26VLpWtAHNLAwYpknnBOvVR2WhRALRBunBJzPA3xmiVfulXolYefmp7L
eFBeqsLQEhWhAlRBagyftTo3nKIHJAuXUXq/bYX+vhpFMzRRnuPtqqK92xJ2Ds+NQtJSC1GJ27/j
4aOn7rHeFoBnGY/5JrT1Z29juMYP1N/ZkLHywFeSEIuLnX2AsJ+dVcZJYkwfkFQYJjpw/jseV2zt
Up4dmLb/WSWo5C931OoKpY9HCJF2CPsL95y69Vdle9tko++zb++leujeys81NLGl4jPkajBfeK+j
ji+cJAj9GnD2oMZVlexz3BkpCz8Davv754IweZfG9mrryfRfXh/oP5HCgSr+OHaxh6USu93Tnd84
+kNbM8sFkdeHvlOfooN8Jz2Q3VoFdzHaRls4fquYQAPw9+Umy1o+BErtgVdu25/kH0ghRU649Xbo
K9jKDA0b4XO57Y6vtzV48T7OpE4/n/mHgSZNYUUSjrZ/iInGPHllhHtSwOsN/besSYFnAkazxdvY
h4DyxAPWHqM//DXcWMAB+XV7JYsuYL6BQtjIuV7FoYoNTAGAdFe/81PoSmis3GhbC6y7//UsEwKe
uThBOf3AD9t6gDgfzXrAhmJq0bFkDab9Gv9bECMoJN7HuUFbiKmd9A5MmXbhvrcpAznDM9n8rHbh
28o2LkXf83UJFkXV+7BtDQhUvtHQm55HYssda96rF390lJf/QRoSjHhXqGg3AznZpXqoWkYjo4B6
oIO/fq+28gfaWc7mvXbQ1vRjyZsaoEGA10aAj0fMpagqqgprBDe3jczak/LcOuh0rE/Ru7kPnlTV
bY7mpv4Zba0VH7F4sedyBb0Mua7EPkqiNv2O3eCVO2HPkFTon9CfrdnynfoJHgayDc7pSpCyqDuG
ooAlF/k3FQ25lyvWw7AIslhHfBmRYlfxGMlqrR4GRwoiCbOSHZY/FigE5YqWwq6aavQ8FqT6kXUG
dbyU9rtMGfk5L3OyRj47GRbRLsy/TdDrejRLDtJG2AXe2rLf7zOp2/wvyoVWz+nZY0wdjZfrL0gU
Kp1pIK4ZVeQAlWdafHRysIvT1s5BVwXOuzwnj60WrGQrlhf3/4LF2Wmou1mFAzbei+imM4INp8l2
ZXGL6vxvceJEdAD2Hcy1YHHdIT/RXxXSL3CT5IcZMP/3STqPP5M/BEgjK2WIJXuOBPp/9tSa8uwz
e16PE/WBroE1l5PXOpd3vldtRwM9cIbqs7jwbbPQH6pc/bi93qVAZy5XMBSJUqLzh2BLU+mhSL4K
6WDkP26LWNxRlQB8Fmi6EwPz5dJ4MfSm4WFHU3QUIH+p3evoJyfvt6Us6sZMiqD4TSipcTZM5xb+
MvN9s9YSvxg1oagHbFR0tKIyJWg9j4qOhD6iJuUei7CLghl35KFw9O9iY+2bXb9WmVpcEZ6YiOun
mbO/mbOZSow6RxiewWO08qvUnWKyco8Xj16fUJ6JrE4k55fnUmKWwOhlLKgpMzQf92woHtuRrCj2
shTDIIBVR5uuyNTTdQEsYYdVDNVT1rnF8FDGKwZ5UQSaNPAuQeaCiArmU7Nu6w7Orhj+vsXvPMwG
RV31v+jxTIygYeaY4v+dPHgR7TU1Zqm3U/VXkq48PRavy0yMoGdWQpCan/zpAATU/BQb+0ZywJx6
+7pMH3vlJ/5JUYW3R2eFfEx8SJENe4xOpPxMDMeiQNZw6bCiAssOE89G0MuBJPdqIF5KtFbtiqC2
m59m4xat2x9MzpRtcggdE2TPzGydltvKim1bvrIzudNWz24Q5WVE9XKSe+i2xr30hPfcOWvs+ly7
tV1/NLvbm7p4dBikwi80i2N44VKeShq9VypwkUf0FI6arUXxPip/xVK+UkleDMrBD/gfSeLxaSjv
mPDDOL7BbvKNqR+1/I0ObwHfxzxjJNvX0WMK5H1/rdNlOe6aiRYqvkpJO4M0WKT1PaCL4i14pk/p
GYQ2fNdPHFixZAdncswcYqzo0aLOziQLPrJFbcKveVzbcYD2wqe0PinNKzjm0+jUF2vTVkv9zMBx
xrgvQWshegAmqzNTHhIFVVcWWGdlONWZHMBA2x9Gd3gwtvkOJcezkrP0Xn66rUKL9ZBpGBy1HnSC
yqIOKRkvYm2EztZO+wbbz7xnf/8RnK3d+LAianE//4kSlSjqTMv3Rqwwf29cfVvcaV/x7+w83ANM
GhTGG+0h3pBP/yNgq/mAybdcmZ+ZaFGJhk7JmmmVEzMe+A23ydG447uPH56dHVcVZ1lnZ+IEzaHA
CUvKv5u6sYCU+dDa4bllhq08Jcy3jVNyTr/WGpmnsObWEgX3mhB4dY4JS0zd3pfSMSYPZcckHf1A
7u1zXHR/UyYTg6g6CliCouJ9DC57D8cYWhjXVinrrK822N8WshiMzIQIpjTWy7qxIhgcSfMY7Z9Q
pbwtYGm7pq4fCrKnaXRO0Ig4b9PU9HG5R1Rr6iGwRz85Z70F/K5qy41ypQqxZKrn4gSN8GsFo3o5
xDWRxxLV3zTlWco36dp49GKSby5IUAO57CM/lLFx/UbZRxkrdhrrnf7YUVYe0VynfTZHadcx/tiv
3e+1LZ3OdGbB8t5KkFGHaHWrfaNHIGOjE7uWq94DDh+UNptk6+9H8BmvolytSRZUkphlrTQpdtcy
f6bBITFehgTND7sm2tzWmiXdn++uoJZW02ldXUOQhvbEgrMs2MpdxG4LWXQFYH7F7NzU33E9BV6l
jVlPMWzBXYC4oxHm6CdvpbpPPNZERxI8SSoDmkaoniL5Jeb2KhPM0obOv2Ay5bOjJF4XGN2UxazT
+2R4RgcBoK1cFF2ZFa0Bui3tKfp5YE6mwg9gmC5lGSROR7NHaBgO97L0Czh5ylrZdE2EoJlSWbWy
NIkYMvrIIyTAdG8zYa2uHNxkNEQbPF+KoIdxy9O84ZBTW1sr+dlIbim7fvZH0c7oQHaCAYRb9/0a
rtCCX4WaAPlENmSEEOJg0th3Cd4qkErLglH61TYVS1Om0mewYdvhGszKgim7ECeYsjYLQWNL8fxR
/PKh4NxR62jTYlgWj7uVDV3wAheiBNUY8Vo0O316abWpW9bxwa909/aZra1GUI2ylQxlqCGiTe9H
+jbQZ3N85v/DkxEL0QHOhULIxG15qeNFp1p6NgUEffeMJhwt3PN6xTRdI4NjTH8mQxwToVLt8TqH
Xx7MxMGktGP5QAGz6EdtZEz2C7cOR2cM+10RDo+3N3HpxXUhW/Cmgyz3ltZBNlHfgXLWxYck32Xh
61i4VfDD13a18jwU+y53VPKo6CsGc8FaXUgXNDJWAlUteuxu6qt2QH6VYDaIA595GXnN8nZFY9ak
iUppJUEST6+uxnqgym+1jWyTt4ykR3R0ruzr9OWCQUHOE6EbuHgtgE5N3zKzw0qUyxP3L/zNgHC5
kE4Epd2u9h+KKECZ1/vIOBpOa/qEate9qYbMjN9vf8Jksm59geAJstSULBpjtVGPziTT7Cga3EoK
KMJiDRNocWNnixUuia4Ag51wLLYJtWMg+Ztc1Q6K1bJYTgAT9Ot/WRiaT+BhFYwfC8dI/DFIOMXC
tGKv9s6YoWlxe1vE8oL+iRBsSwK8WU/qIYKiL7Q3WB6PyLee4nYbxa+3RS3fQNAN/Wc50znONGWi
5pF7iuBrOKBw5p3ppjqbv1CJeeAJ0w7qLnlc86ryonmeerEBSgnQmisoCNrHtA0hs35p3MjJWL1D
G6zks9BGmdedEETBqbbJWXDQ7/CDE3T3qDysAkguAB3A9M0+RDAARQy17BJ8iHaf2K/xEYgvqW7L
tWOeMERlD7ufsZODGfmF/1D2wUpov+h+Z8JFRULHb1hqOGVwYZedTZRj7dmq7IaAWNPXGISWYsOL
pQo6lfVlbHXZtOeb3AHAwfa9Ah7dLnKsJ/pUuwEzhu0aauuyck1MYBNwoIUsxaVyYXeLDqxjcF+6
ziqMG2X61A89smhoz4lWMQ1TebLuu3oILgoqs0yOnUb7xmTdyrtw8UrNvkQ46SAAJu/YTu8ozJB1
Z9XiwLbCpHTpdMGaQ53szZXpm8kSDjYE9mROB6xaPfDTGVWZ9iF6qHf6Cx5SYIlgih1uml+S8xhh
dvf2dV5bpnDKRO6sWg8gWjLQtaBjDqWOnbJsWNT+DjqV3Za2HDrMVioYjzziALTLIW6Q3vpAAwXj
vjR2KegXqfpi6Q+A1WBhsbLGxcjLBAupqU3lBnHoURplvclA9Q7s0JgNSNebev4IdAmareEeTp9/
fZD/JE1fMrONmlYAc0qFJB+FpxAQFi0qtcaKGVgWAqQVQByamEwRvFdoVnWskbS2uxqhsJlvosrc
BKRybp/VlWYAiWmOPihoRmsVRg+opASJkeEhz1OwxyYbwwyfK1A46Wjhvy3ualUQB+TGqdCOMpQh
gh0GdZKoZm8kttEEblZW3xgJsHWJrABULIpRQMCjqJqGLhPBwAAth5K0NxO7jfJ3juPpaPlgBSuF
m2s7Nq0G72l0X2tTz+70GTNFMEI91dRASjC8wzXXLOLoiejB+xj7kRsqzSn18rs40t8ykICzdtTP
no+JclKPBeu9wtrHlabZtzd46TwV1PXxTYaGjmxBN1Mtp+FYBClGlOAdg4jF4502RQyH1Hq5Lerq
wmH1EERlDDNTcgXnwqMwx/BhlNp519Bz1PiejRdDZ9Mh9oDgW0nouL8tcVLGi4sHidPVBuYnnqYA
Hb3cb+qlUqnQKrWbtkeEHOnVts6zauXmXee8IAb1xAmSE7hUONhLMWSsvDIbQAmXIx1DDm3pBtaZ
SxjH2vqJAyKCbUkOel6ySv32TDdQP4Jy7zUP4Vrx8ToQEb5EULAYuTc/6pvUjl+rCWC9/Cqcwh7t
3802BjPJPjhpD4Frus1Ov1trZl3SJFgfjAX9RX2yBHfVtsBDaSdNsgDt21nZyHitU2YAx972tC5g
0/bfPt9FkShVYEITje+gabrc+KA3/ILTNMVEycZqDp5W4u/noMl2vhZsXvsobC3IV/9fluD51VBv
I12FrMHzMY6246jjoeGejHc18jnK44CpqnLtASYv3Zm5VGFTdc+PsqpPUrtL4wRoQb0RnWWaVZ+e
Zw5nsw6Ve+rp2m+vm0y+jwEuzhKdeHuf0PaxGxIOsjaZAqdJ6sneom3Zog2yAitjrjSU2wleV99B
5etuF/qArq27CNQUiazkOy8O/R8BV9FSVUh1sAm9Vvu8fX5Lq4PGYGYTKH8Es72X56dNA1iaCXWV
MN+GGdE8c0L/1RpXxCxZdx35TDhHAJFRa1Kjmdm1uqQYaBamtp7SbdnTjVkF7uCtTSgvqgi6z4Cb
hd6PCSj/Uo6v6S1qaPCJ3WAlrZt2gfZHasspvPDkyNtYYQO0s6qonxKYQMNuORhMmI926bUxir80
r6LlA54DamqWAqsrdm+MQ9RqSuOntrKRVNvbUyezkbN1v6nju3TTPPqucjAGJiVMNhkmkfZTR266
a1my74EAw7eYQ3Sf5VPxzO1mxSxfvVhwlWYfJ8IUKjTrMIeEjxu1EK3oz4DexUcG6rYzzrxd6S9Y
Ovy5MEHHOh8GS5p2AgPwssw6qSS/aVeYT40UJh+39fnK32BKAfMRsIEElLgoaV4qAM3yHJN/GRSA
KG/GUD1WiFz+exFABAE9MkHGGgQJlyIwooWR2nhA3JU3uq0UMmJ0fw0geDFQmW+aYOzydDT0dDoh
/bEMXHqUXdMB5nPIss2w4XeeS5w/t9e1dkyCoRtCKc6KeFJY/6lW9zndevHK1l1DLQl6J/hpdInq
eYVmE8BbvYfuuG+d+FO2g/sTtR/G3QMmXwOmngBS7Pqb26tb3VDBNGijVVaFDNHNH+NlfG/vv3pG
tyYyIw/ptrcxKXxb4PJ2wtaZ1lTBET2jnGPARWvgjBPtT88f5OYYrgVXiyIwBYwJYLQ5ATD4UhMb
C0PqXYlglmjDNu4IUv8aaNzWaMevez+mUwP+JsYVCTrqTEEz5KSJ5eavZoQZ3mnql8+/MRx5kiuY
qCH5VVLDpmpka2m8G3MUuONwrbI4ibiyprMgWTi9OAFaValMyll3pmvE5Rux0GeqWej/KJJI2nqa
+kwmiCBCwmOvhdKHESVPAC8EwN4gSSuKvOQ2FYwoIfFFTfRNCCaNmLyLlSmQjpTfNXU7EBIX405f
q+iviRGMgNegBZDmEBNnaDFzcu/coKA7aCut/csHjGEeEJSiQqGK7rnpkjisiji1/dhAJSfPWGRF
p2gYXqwGHT7JuUwauyDhW6NLG56Me01eSTLTRY80+4Tp57MIgdIo8FOA5wICyglezJxFwNb6M7iF
i5Ige+sc/xltYtXe2rcdi1Y81HRRrrRLx/APqo8G4C4FBW/9Km1VzF/btfrLNF+hbKzPtmX4K12j
N19c5kySYAAVuavCfIphy1pzrPg9CDBu3RMWgBQjbICm4nUrh3vlEafLi9ysCXZbC52Xwtokf2hL
TPymSEjKPaDJ+sEpG3UtQbhkijBsi247sAVpyEddHh8ZQrUmhGMHQe0W/+jBGURWx5emFkHxmDBk
i9FX9EchzS0YgWKsDbWQEN0R3+6yQz+8NuamHDFI17MsApedY3hPt634ol7OZU5XdKaXfuhlmmRB
phwDpiV2KExN/rNV7hRvUwCUUL8PCmBubDTpvZDtpGtYRpw63evZ3lpNYy36TxUtwRj8xTveEC+q
xYHxoRtTfJsdfYtp6m+vf8QolwQMKPlZ99iI2JI7enmvxUdwG3kmNOvQNG7efSShm611QywZKPBE
TDVNnLopZvCsPkMeJcHzQSO/RyAl6oY95KYN1t4Vb6ouSkJznEqBOa2ja+fyHAzL84NSh6TKTZxs
p24RPmyok5xaUEXvtM17x+jGuA+ZdTch5WI+Fr0Z9kfgKnZqm6w/Ujfe8zvT6TK2q98HBBnt67j1
2GPueOfAfb2tN0v3QYOmqhYandGFKrrmuKp6Te0QvuHNB80ZwwdzDft7WYaJeT4AZAOgTtiSKjSz
JiygDHzQdoZWnI2M7iRarRjHqyQ4DAj+TImVqcNAFwxIFyeZn1jIrXQVt0I2dpTctxzYCSUpUkcp
awxeNHJzACkD0QH1EvC323u5/KozDKyRILy/StrB0Uol0mR4pO68T6lh/VePiZtyI20kNPWuhBpL
u4piK8ZWMaeogbDmUtFQQGsML27xNOo2lvLJMaKFBpzbK1ryAnMZwpbGYFcvgnG6Nr4zGqhu7uQk
ZVG2KbitK/vbwpYYIkFZ9G9Fgs8BoRwPIh8rCku8MCEOgwSs/XjPtinzmf4r2wJisUhsZJRPo415
rWFHV75hyQkZGtLHGjj5kAEQLDda3jLkCPEJ5YjL0MgRi5poRU0WD24mQ7TUqdTDiUOGZ47lliBX
uJer4MtIq7Wk15WkiVUCzUpoOcAgA9KalyoSAIZJb0P0j4+esQ2pj5b21ImrcXP74K7ETBdPmawq
IAyB9SDYkJQr4ag3uHhSsffbD+Jt0zWzuqSIcxFC1FUASQJJcogAbBWcCABFXbSI+C1Bsd9k5X/d
ODqtaJamFSyWUsRKhU49iGtlW02tc9Br7hCOK057cVUzMcIVbopCL+oC12uMflaZY5Ql49KbXr1Y
0j433NuntBg8zxclXGYZzZaAf4A0ZBrq5H30gVGX/kDsHORvtelmGWHmb1Lsk2jt9CYFEOOh+a0S
FATIVYbkcziZ5KXK7vT6vh/PJLoPn2+vcGk752IEJUnNrqhyggV68bNfqSzB8I7qSNJuVLeImlds
45K7wQQFGotlS8MItXCN1bbnst8Cn6h8T0GIFzD5Izp4TwOaeVZObul+ASgWyU80zcE+Tl8yC+1K
rdbrhEIS0Y5mtE3kRwBC3t666WOvTuifiL+ebSZCHpSy6IrphLq3sfslVw4F+Oka/MiidZ1JEa6V
HMqx0nRYSE0yW0bv39A6t9extFUmggxQieg4m78cs7N1aGiWlguNItRQToBmZOkIHNztbRlLB/+X
VA2MZ3ipiBPEVg9DW4HHEvx6KCBsxxTso3gdybmPTtctxjCcqFvRgMXIYi5TsOQ6j6mOpDFMrD8y
lZ9qv2R1eyTpBlC7lX/XgcuqW1HwhVs7+Q+M0gHVErMewmlJtR+VAbfwopAz1hLgfae/owEkneWX
4u1u7+lfNCdBASEMb3q4EAAUiWBTYRL7TVh6qJnYqt0+o3EAfaFDwbrX8FjvlU16GG3+ZCUMuKTF
g7W3tg1nlqOzyMVI79o7eykJN/8cEYpHz7yYlxLWzk/mVrf5i+/GZ2/HpHNwVADaT1Y8wapAYbP9
bijyLML6Q52Ze3THOf5jvTMgqn/17GSfb3/d3vHrETCEILMd1wXnM3app7QxJHbgh2cSizHEE20e
RmT7uS1v45WbufQkvJAnuJ+g6ToTeIG4/A7Gk05ja1ssZhnj96pNfmZ3PntDb8wdjjgwWAVzuhKl
rG6xcId4APDqKvv7AdW5kjfQMX3z7R/eUNbwDNTOWcPWYIkX9Bo4LchVGUA2hUkS6/ianzTcaAuw
wmrogtdBNme2DCigraFvau2XGaEAqr2jeYdZ/0falyzHrQPLfhEjOIPYcuhBUmuwLMnyhiHJMgnO
JDiBX/+SinePu9G8zbDvwhs7wtUAC4VCVVZmFOM9ukHB3k3pbyOZDjmqmB3fmeMNJY+turedb1FX
BEqTQXRkk/OVO+D8vM8/FapngMgh+ZVjp8qoqKYcPzXjARu+afkryhe9ilf6+HnZ9+adPjnsYN21
gWVEhg0Y8FlVklNlsnlsZ15XlnhLTIBFpdlUrQTNs7tgtkLBmmaDvxZINOlIAfdS2UALARDS5NMV
L/nTSPVpqxT2098vBxp4+sxYCJFNuezcg0QlpROahmocveWo6E56tPJtzlIbrMUx0CfUUKeHKqmU
QRWtYmSo+6E1Vb0K47GdPAdyyVqE2UL2bK1hupZ2DkV/lEsAewNUX0o4jKIS6WQ16Byx5tnSohsn
bp5pVK1Aac4cbn4k40ig/mBhwF/uPDSMlBUI0XNPy5B6Dt9BDepFFiZGDG8yVuZCzxIc2AI/E+S5
4OSzXuFpDgV50J6KzES0c1B++q1ofj7dd+PzZU9YsgK+DxRoAT+EaM68sUfph7AGlE1Lay78jQ+J
8W6W46EqHL+2p5XL+Tx8Y0E2tGNRVoFrA7dyaqo2IzsvCEyhW+SP3VVvoA2/o+VOMa9BmDpOgY0y
WzK8JuQasu9/v04UcjD2A7pwhAzJOO0w5YuxtMJTi9KLyZY4e1RlXHTmVgwtRApM8qJvRHTThJ6Z
dIYdg2UVFTAkps4TSXc7RubD5bUsm8CDHyPys8CItBa9VJvYtIoCM/LRHk2/xGV99XHZxpJf0Fkp
EzP4MCSD46O4Y44ZVniIW+8OCqHktYHEmDqsmFk4t/MnUeF58HRgJU59IuqSdKB2g90yr8uaHnKT
+Bpfgw6tWZGeWehkDQZwxIXXVMV2Ys1NYpm/MIG8Ut9a3DNUYrBvaHWcqeq1zEpo2cNMZP9gxfuI
ibIalIji/fKn+Yoy0mWEM/Q/dhDETzetstvSSgbYyQruK/V2Gn8a5dUU65DiTF2L3pZ4ldde1u8v
G14I6Sd2JdfWa5pFfTjbBY2ro2AatqdukmHqf4TghPFNBSzsssWFHaUQnoOODuITwGeSpxcjRmHH
FkN4iF1eNJYuawc3NJ7DcSWwrxmSMi2bKbFmCBjiRpY/Emboe6BPymvRVD9TEq89Xhd2kgIlCDSm
BTVoS4aTdUqedpqBIMGr9Fmthd9GXYcpl8KFruXBQDEqNP9eWxKUGri6cEPijjzDI6VEUxyWdKBm
GG3M9vduH/u0EG5Yr0AGF04bIjx4qr5kvM+q2qAwb0DajtCB7s6Vk4PSzNbQRTLA/ff33nFcLJS8
g4I9sx9SrEig8sn07z19MLKANcaKFy7dXCdVSemSHEFsrjk5DIVTAVnOyTOGzUyxDrk3+0pL8YgG
h4zi8xTZ73TNjBXnXNzQWYAJlI2zopSU3BS0nLFkKIrSRA80JQ10YQaaXn67vJ0LyQ1IsP4z40hh
JTQ7LVMymIli5PXhz8GoH021BFWotiurNS9ZtDbfkDM0Dn1haVFsrEdlcCYsCt9LrcAUYL4z9hn1
3I+Rzl9e2sKNSUGwaoDVbCYT/vrAR1kOBipV4DdnWhJW3Cu5cUPqt8sWFr/RkQUpgNSqaECEDgsk
6b0i6t1Ja7+Zaba5bGZxIaCWBtMPuIvQsDsN/S0rRN6rkBvlTvSgkvHRYGs47vnUSLcLSigUClx4
UkHFTDpVJcNf56UFZx/Db+GMdC2/E1SlIIngPBZFoPcPxDyQTzWuvCJvt5cXuBSIMTFG8AOQe4DL
6HSBhcnr0BKi8BLnLkHRsBg+WBeE6rRyppciMLh3cYuCNUnHmMSpncbKB01nAIkmBjlMTuWPpe2G
InUpzba9A1nhfO2OWWCuQPENL2rQdYLMz5Crotk0FMVgmoWHKYcXE3xuNsu7nySDZlJrHYqO295k
xt/thnxjwzi4Vhpr+8YcwFeS16ApaoxN1UKwJ9KMp8u7PruN/M0xKYJcb54VQcld2o3K0gYmUGho
QGUAqVCbu1G9AfdbCBCjoN+7tfmfpc8MlouZlxpPAnyFU4OoMVjMbqICjLOoPnfvhGyKavLYGixu
cWFHdqTMz6lJrDilggJ7/9SO932xV63Rz4HGpQet2lTDP9x9Ds7mrIk11wokt2JwXgXz/UjNncSb
m9SKMri80Va8dynaHJuZt/conpltm3ANggeeTe8HTCC3U+Q79Ptlp1g6IkDY4TPN/grd31MjDuN5
TjsGaePxNgT1YmO6DtlRddMWQSz+ZeOOjEkfKlabkudZgqhjqm5dX+tsy7NVDoGlSwfTIHiWzZ0/
CG2fLgn9dnRcDMS2GgzfFiQFBxsltR5drGFM9noZbqzBbKDJ17nge/I0gPGs4pCOdNOLyuvBXlpb
v626Xgl6S146k/mjLYO7CSy+pz8LYT4ckhgPuqIlPoY4cMJ/p6BKKbWnYvKU8lDl/uVvu+RAxMLo
EZJPCrlc6cBXRGmB+cnwbes82dVg9vcw6Q1tRyOz/8UU6qjI3qkK/LB0ZUGZjocFxeLKZjpQATjN
qH63yfB4eUXnxVLYwPSkruPNDeSmvInz/H6uzq+iqbC2JI2f+pYdeP8pwl/GMOyduI1dq1M9YEce
NTYGlt5UvqKrbm912kpmuuRnx0dHWnPKI46JHxwdASgF6bxCgwBIedOyJ71fyQgWI+mfgyMTP/WT
qQ5ZBFOR9lo5uzF9aPTvdbW/vLtrVqSDY9MhHbkFK9TZ0+pFVHeYI+uHfzgHoBbEAJmFxxF6K6fn
wIyyPmE5XmGRAYaF7lPVoaxUvRBeupXCNpqheo5YS0SXjgLEW/C5wO6BOrJklCWlnjcEkQdZfECz
2k2aKHDIw+UN/OIzla/YYzNzZncUslutTjqFwoyC+u9Tl1o9plDAdJAEvUXEoxmOWrhxTKOwXDSc
utyvNNq/IVYNvqBaVHnE6TMFdGmaVn5zdKUFW5oGVTUl5BTs7UoDVxMxwGu0Kcl7Lib6rbchP4RK
gOY8QmmJPoy2boCKI+SvNf4XAEUATPqR1c64beMySjdQpACPt16BKsCNWzQmH5oBlS4fhxZz0JDT
KR1PN1TM28ejUQTDMJh8Q3g2y/BMBrQfSHVfhfUEDvIkazK3q1oCllCr2tQAJoDvTYkxJVZiZn6M
u4qiWTbUt7Rptcm17bH4BTJ69kOoKZo7jAAT61aRiVfVaKLzUvA66jxIRen2VdoTw9dJpD4OdT8m
h84U9r0W53SEolU1RAGoMLO7VGedD6x4ZLuxaWdbMwOYzK0VNXyOKzqSQ5wDXOIlg0HutCZv9nHU
kM2Y9MgOhFkl6tYsMCjsUehWPQ1JHaHb0vXZVmvacpObTlVsEtpytIWZOVwD6Dq+hWqcdN4wKlUQ
W3q1Jsu9dAiPXUi6JpppmJo+wfHI0d7k4W0XfiMo+jjpysV/3rtFKEVXBYV7VDHRlZYM8UQ1Y20u
MIrxrih3MQkSdSPqJ8dJ3Sq5DsneUHaXz8fiKTwyOa/96HiMTs9JoaAi0gDXX+k1eNDj6iGqptfL
dhb3EA1iYBOAH8SZP7VDeT31RQY77djsBozllHXylBj2t6obVi6+5W38Y0uGKIyiGJg2l4Ine6c5
76p4aE0IuTlvZhVMEPlIHxJMnV9e38IjYx4/RSMEACdkEjKaEwA46JdyoN0yeojq+3I4NONHFL+J
0kusjcCBZd9xzl0NZYSqBZmAz9IfbfZ++WfM23ga7U5/hX66zZgwdsI2xq/oU8ymho+NSP1CHUGm
5Q/VCwTzGF95t547ECwa0PCaX/gov0s3VGGlycjitvBSjBFXtbIxmbMHz9eKmYXiK+wgU0N71Eab
Tu40hUNvV9lU4iYc7EeT9tAvjptdG9Mr20D3M9fTAQJCeOS1rNmzsq4DR1WdFdc6zy8gn4xEByA5
0EacNT4nJ6UVmyuxjPMDctl4G+ZO50N+EYwGk0A11or1v48K88ptbK6GzBk/4PSbhhqg7loKo3n9
zOhnGgvXaPAllVclf+vFrdBvxLTWt1n8rEdGzVOjah5mUWPCkUZr2oEB9kcbd5uyMVcyj4WzisXN
LQg0qTDDLlc9VAybhaXJUQ9AOz/Pbxv6PUe2kd+BU9lsgpwf8nBt/v88Fs020UactxR3r+SyeZ12
tGvgsjz/bHjqJRhFCQUAdZ+XD+PiHh7ZkQ5jSGk5s6AjtvKrMntv80AbVtKb+TOcnfcjE5JvNAnt
gGHCUtrmYVJLdxRrQ19rmyU5gqNzYsUFFpEClI+bYp8y54Fk1w7mp1Zi6GLwOlrMvJ9HdxEkMBO0
WLCYwrlTyC+F2xBe3Bt4uoTazaCFLod60uVPtLQ6nKh5yMMAElseaaVG3Y2DgwozBJr8OL8T7Lbo
Maw3/vUzGzndHzvydOoQc0OoMezEWnFta0XQ2pkP8mj/8nKWPO7YjOzZY9abnQoznQLQDMbK4rzx
q3yVnGD2XNntEIkgVIGOGySGJTvA/1VMdVB1rdgwoYkyhOZGbzsm3DFtDTAZ6x1qZk6t3DKV9YHR
iOKnM+T9tc4BAXaHBuCwv185sChQvAJWBB1gyXeqnlaUqcBxRjZwX00OMcSoHsKgq7TPv7d0vPZ5
b468lBiNiWcC1u6E/WMZQt6AmD4pHy9bWToLx1akg60VfKpEiC9JhhfaQpKmBOFB/QC0Q6xOMyMa
2vaXLS76joOCEyohc/IkWYwqllaxjhI3Y064SWrVuioB+0JvM7NWPtZS1MKQ4QyBwUWKZPd0C1ue
tVE5m+o646YJy3sIkXiXV7N4saAbhmOHdFrHZOOpjThMk3ZS0eeox86NGs8QO13dtf3GaAON3ut2
7LbdymDaUjTB9gHejoIzUkDJpqJQVVQjitvWGLlEayGQLPY5BFzsol35WudFQg2T5ZjEAeIS1mQI
Fklp3UxML9BRzKEH6089eI3s10Y/FMNV0Txd3s3FhR1Zk6qEJB/aKc9hLUbZ2Cm2htqirsLdkq3s
4Dn03MG6DPwBTBp4LBndqUxNxot5XcJSfcdqNwbNfQYAcMsVL4H0yyBewL3giXo8hBnZhIlY8Zyl
teIHoIwMFNXsPaeOk+dlFY0YDAJ3AN+E+UfnQDcVYHeVspVvuHTGZ7wZWIgoKtdkPpFHkUQpHAgC
KYCE08Tof6hiGkByN2iEuyo3nbfSFvwOkrwDpvHRnsRzEDniP/wEcP8iE0J3Gh1/yWMxjeEUwKHN
kJa73hk2M3a3vbecGyPZDyNzCWlWzv6S46L9A3Z/0PvPXZnTRTtQQtZ4xiDY67xNGrLY+xwAfK6B
5G30o1Vt3IWMHd8S75LZp9C+k74mhD8rTHHVM4jcqa9rYTpXGL2KIbRsJiwwUAXZtq3Dw5VVLj5X
oDuLESUKoks8Wk6XabEeC00Jqq9F6BrGgKGax5q6Y/HTEncsvavMO9veTvUaY+q8ffLNjHnJeWcR
f84GSjWHdGY02EgIlTfF1K8LVEeKaO0xthTAkbCjRmHZEAqXcRQ24Ne6BdCpR/TYbcS2LO/H5AEK
g721je2dym90fTMxE0IyG0N7zdeEBc5XaeItOJOsAfSD2r3kRCX8q4+NGBy6UHgO7dpDYw9wlZVs
6txVT63MkeLofEI92lTTEVbU5INrAe/8Ov6w0kBg3CxJVowteMypNelStJSxyQmG1j2lx7gDgRrW
vUp81kPNGa35EtSD1Ya0zyz6e/TrqWEpuOtdrUIoEstsu62eXI/Z54gOzeULZG0rpWMIxfpSy2vY
oGBLmX4M+T6ftk5YBA2Bo9grwI3zwHqyoi+A+dGHs0TDQM4Fa7kTKF2AeqSKKmeY7Ce99wQFp+3K
M3ZBbPPUonTcKwd1cob6D/D3UELVr/LMrW7aaxpkLpohG7A6Gd43sXlCj/sKDWaXrHjP+YE8ta+f
uqpFpzCuUqxYSdsgwvBjW2wuf8HzQDpbmBuSuGYM4NRPLfSdMre1Eu455XMX7wm9buvnOAtQEv6/
GZqXevzxRqUuoRLEvUps6vjXpF4VI4aN/M5eq9md3/SnS5KiiN0PeYxrAOe7/CgHF5PeWU3cslx5
+y1/G1R0wdAH7nsZ0ikSpHCZDXV09I7d3ElB7rm/vGXLp+uPBekE42WpT44N75vQXRAMszAIzSEx
b/pScbPI8vlAfl42+cVgf3rRzJv3x6Z0oiH/G1P0CsA9WdQvqY5meJ4VdaDSLN8RXpkGxhRwSaAl
kYpX1gFPnfK8vrYzgs58wRTjXe8m/tGNpXLTgI7xRh3G6qfZxtm3XknMA2MYnHcd2rNdPvHWTyrM
fNRd6/zOBrQSOqGKd1M3IO5Wj6YvUkOhHjjPDTe1o2gXtSTc5K1lQGigoumB9FF/IAK4Xaba43PS
tgcO3OisfAue5Joa7KN3RLVHgc/aTYSbn7FaJ54+pHkNakgrSIzxUa1Ivk1r69EYFbozS90KGoXd
l5QpKx908bChbYtzBgwwAGinZ0ApdNJ0eoE3rPYK8XWhIBMzXDO9GVdnPWd02dl3PDIlXTt2M1BH
UTAiApDb3lYSN3YA0nhVQH6jkes0rlzVDLK159lShAYgB4131I1RN5c8tu6GRClMnAkx5m7Ds40o
UjBAdPvGKrZxlOxEDgRvq75c9tqlfQUWnhigdkbhQn7jFn1POjDJQ/yQ47ATyCsmKRyEvychPahA
FF42t5SmHJuTQlkYE0tRR5hL1YcB4DruPCXgUb5sZOnwHxuRohhpHDqV/VzvKD8hT8JSv88e6kbD
UOu1Hq6hChYeaKAswBUAYk8QyZ2NKTGgqSCKUgGrBPBnFr4Njls11DdCNx2+dzh/HKVwwFupaFG2
e7+81sUNRZF4to4pDTnvzBT0B52y5cg7f6E05bHppa1XItvifh7ZkD5anVtGk44NPhp6fGzaDpHu
kwQZxKve/TLX+hrLK4JmpYHr0waQ4vSkO0ZaRtaAk14YIGVFx898H61yJR9auoHAL/M/RmSEaTqA
pBZUaEiXS/4cF9amaGjwL1/mjwkpAbKrSSk6BevgFQtiR3Fr0Xp2/+uylf8lSf7v1pFXIsKJNDbH
rVNEgVJtzXFyc7R+LeNHrboUZA/lExEB7dcO2dJnOrrtzrpcItb0rkSqUIQTpJsUN0RITNem39es
SFmcQrJiKlNExVoEltUBPLeJw89/2UID5weP4rl8O/+Io/wqqqmZFgJGuuQxmrbq8DRZ2xTv7zDa
5myj8PcmfmJrI8JLpwr4kv+sSjeaqeglb0ZYDfkbQx9LS3yzv1b6vZE+pqsT94sbeWRNutQywoC1
NGBNUV6Z8WGm1J1Wb87Zpc9vzj9Lku4wMZZJFFIYSaqHsLvT6e2IDkxXXonY50AtYOBpiPy0WhvO
WLrEyNGNLX3AKqZZNrW4sUkTYgZl9HIW33ZDdNsQ8UZ4/g+JP0A6+iwLCiEjGd9FjZYyliAe9tpz
m3q6nSDsJr5T4RXTr0Etltzk2JjkJkZrTHqZwhjtH0OASwAQHjAIlZW+RfZxu1JtXHITJFnzMDl6
MygRnR4FlNcrEmodVH/0ahuh1JWAvKNIVy6t+TfLfnJsRTrViZpYpcVxaZX0NkzB60/Am3yf/H3r
H2xoR4uRHmhgS0ADeoKZaCp2WWtued+5jeFsKrA0dyBRL8Y7VVsjhV3bQum2pGkY0aGbreqvtPut
t1f6Gh52bf8kf2eEGlzXYKJr0doRVMRu5eivY2Fec+3b5ei4uBzITWGiFR1+lO5OPaIgWd72Zg8F
ZHgCSNuuBtN6bdiaPNjikkDl+nXlm2c8OFVbJkLrYMbC0w2VUHrfVeZvIwJ/0ThuLy9pIVxoc6nu
i4kebU5p+5qEoY2fNlDJc3Z3wF6iY3CLYUn3spWFFOPEinRwC2FCfNvijZc1uwpohGYtLVt4McAA
yCXQ0yFAu0nuLWzBQOkOA1bK/TwhGPQwN2X3fWosAF0U8E3nLnfCFaawhXikzcwWgCzZmJmRyXcp
JpCgCNY2Xk2QNamhO9rmA6nAOw5mjZvKSh4ub+OCY5zYk++UCB3OUIE9BY0qKGPwcpfl+4mnK+ta
QO2i/H60MCnvLGLbzngMQ1q9r0ywX3qtvU15kNJnMmx0yABm6W5MttbUoU/m4BG4Npe8cNSOf4Hc
EsfDyBoqHb9AiEMmBCijd2mxu7ydC13Ak2XKk/151OF1NH+/VBFBCD4ZM6EuG/kNxzA5mEGDDtEk
1obHEk+elSPxvxjHQI0BeDTU6qQzkU5kEoPeofeIpNEClbvibDL2UpiPHPxrQPNhFMdNlBWziwdl
HuP5/1alEKZUmT6opIdOfLfRIr/QPTwONypkA4DmzdPNqgz28of8Y1Dy2SE0ilyZsMwGmCjnjo5o
ua48YBa3EoodGtRZ0e0EX+RpXBYmCauoAneNprL2dqTx6GN8E8TnmOb0R1pULggFO5fG4GGzzMl2
e7NcG0dcWqcGd8KgDkRckQ6d/obcBswrBRTUi+bpzUj39Ok2Lt8ue+xStD42IvmMkmE2fOoFBrDq
yBvTH5m+VUOfEm9Yo1g6V5jA6P2xKWlPW5U2TZhhPfYYRDZg2A/Meomrx7Hd0jF1hyrI0kOcvRvq
dup26LlOhssYAMCvl5e8FPOOf4fkPy1DpwnKwoh5eeRVxnOhCkyFASYN0YDLlha/oKXhqY1JPjRd
pTskRdvIimsdKzYsyGZuhK54Vbm5bGQBCYp9PbIipUQxreLMzGAlsXIM1fujeHcg4KFexzU4na97
km9C/YalB3BMj92rlf4Op3e+Nuk175qUdZ78CslbRaWqQ9uBm8tgAcF83VB6XW25LShz7AZ1y3al
DLW4t4DTAaRoatCElC4U8DKEmUJgb5po5WfcQn+H6G9Wa629ko2lXAOYccswZuAWvuPpQcySOp6h
KkgFIMZbB6NvueiYeamb3qYumjyghBwCdtUloFtudmLDbpKXzyqA0Pgt82eCdPUF2ns36q7yL3/6
5T3474fJapWopc5wMvyw2nlMw9g1pn1qrLxZlgKEjokbxEEMEp2N20wG9Deywpg5155r0O6Mya4V
V9aEweQ1XbalfT42JcUihvmHcTKwnJYHKvoWqb7WFlyzIIWgvG6zIZ1goczBhA1FkXStm7R4cxwv
QoouyTjmzOxhgiV7q7mOzWDI32J1l5hBp1yF/Eb7e6wfqMkAPQJGmdrOGYFM1xS5SLTZC8yN6gQ1
u6FrJs4pshC7IS+MFzkA0dCYkE53aMZ4OSTwAohhX/EN31Lq8w+2fRF+t6nc3IcMkotOJBgN+K4M
lJX7eClkH5uXPEMpcysT8xJZ1Xgq4jQyY2Jeself7CDXn8fYHAytSgHbsQc14QzLxEAEs30zebfL
O0t//PtjO78o/sfK7KVHFTFVVwaQQ8FKkqiurexsTP3wNYXhLyiNHJANCrwWCK3AmCRDbQZoDpC+
RJ2eOvmtom6bcXSd5zB67ibXsMrrlN7nsG86G5oFdO2kLZkHcB0lYEiFzSQRUq0jE3YUa6Xgnj7e
cXPwR/JA4hdr/NCL7wqkfCaf21cODoVxhymXyxu8cMzn8hHEv0HGf85JhQmTtNGoyb1GVX45VQ2c
j9X/gw1MloLhGFJgBh5spx+xS3veCgotvLrqAZcU1sYi6crrbOFOBeYfpXqkDug+yFzl6qDZadPP
yrWxA/5rDJOYbuP87ljAx8ZlzkomsXDKTsxJocuORa6yWWBZGZJNqDgHQxndpkdOb427y1/o62qS
vBN4NySXkMVAYVi+U2PH7JuQQk5wuCrdeAPpNEifWpAc9rurcgs54Mktg3fwU7nWt94DWMtL3Mj/
AEnwDWgkXNAUrSx+aa+PfpB8lyo0M4dp1jcEnZPOPgWJfYTsGONtfXSoGvEPD2JsgDlPdcz0xHJu
2EdWaZIC9jTNpS501kwfq/7gP+IdTd3XIXdL8EyvgQ2/5hvO9/2PWSn26E2P8iTwsN5zHkA0Iard
bgtAoBvuzXt2M+0wAX2NuT2XBvQnSvS5+0b3b3wHFUvDjTb8/bYE/nojvDUm2aUsFvtBACPD03UG
s56ep6hlKnqV+GHhk7KpbiK//ehqkE2GN+Djb9zKFS5yECg8XXbEpVBxbFY/NRtGmaJNBsxG3HA1
o3edl8sGvriLznf8z8KkO8VQB6uvCSyMH71v7MyA3Za3yQ/+xLzw0UIN2I0ezR8V0knAEfyrOEjd
3//HnyB99LxKwfYYQVYTjKxQxGrftRvTL5/u88PHa3WwtsNL6OFLKz60fHxxvaZAv4RWOvm2UvZA
9ShCbxVboOwO413+2/HKnWXvnP0HGNTVxMXEjfLTfHQe6ZY8CPfX5eUvPTxPzM9x7+i+HRvgiEyG
5Vt3d45nb/t3zQdRkRs9fGge5OIgcNCM7hpmcSE5B5eCBvoBMCSBwE16NdC0YpCgmlV2w4BXG0tn
qI5nHnj30RhV24MSQbssUCF8DsX3nywOxrVGwOIdbBATLaMvnnW5giAqAjmJAfs+tXhcG+CyVEGD
oEJdot4axr6kmHpyI0zF58Xt5NxWa+/fpQtlZhrB+i3wjMp3pDLqU2l2sD/M9NB+lOwLCt2R/vny
B14zI53hYdZp47NqbKgghNXlja7ZHwDdftPacAVb9YVzPzvNs1yH80UHLONsY0ira9bsS/QuBF8s
BvIenAByc9+d79rW2PXX4zflUPx+tH4h69jgKtlwH1MqHn9ZO1XLEfPop0jLbhJOhkjB7qYCx7bH
GxhP02QDavgEBsfGg6zHVt1MV2R/eb+X3jhzzgO8r0Y1E8UL6UAJTY2hVoVNaIU3kXGr6BQTYfi0
Yz65MRN3KLC+ta0R6HxYefcvBWyUxk34FV7iZ62MDGKodS1wrPToEKqf/ZpczdKxhYbTjMi3Z9Ux
6YmoCghiRfMFqccCU0NRVZJoM2pRlmB8L1rTb154XYOBCfkdStMaSr7SToI1Li6Iip5uDrmfVqGP
deN4zMpch/3sq7Uq/BxyJOc9sSYFwibUGjtiM/aqiDxoUuWNF4bEL+1v6cDdlB/MNeWMZYsovBBA
w9GMl9YHzI5ZpCC49QjLAt7gnWi+JODP7nLjceh+Z5Ah7dO1ptpSswEj7TjleGSheCv3bhIz6Vvb
AjgEIzHcutV55Op64WK+Ux32ehYoU+bNjAPRm9WVbpPua2Mlv134rtBp+ONFUiqdRDXHxAi8KGvb
fdGAUZkbgXB6L2WmK+LXywdy8UzAGNCe82yr3EXkRIuGbihbXCUM0ER+M6rZyst4aU8BvzcgmASW
37kyfnrmIeEqMJddtV5ZCvCQlu4UAnLZOEEaltd9UVyFQ+QqJtuRxnQn3nmllqGIbHgYXl8LwksB
H9hWEIjgasFMl5RS6X0eGT0mar1CcYJqhLg8Da9zkW3HcNxpmb4pCuh5g/6ltL1cNbZZJ/aFrrm1
U7mNldxAfNyLlXLfdQNu559J8ZaiWWl1IDpLs4NgzuAqbYbGOVkJXouRk6Cxh26JBVIeuY6Smnqs
RCp+uVb/IMONRl29BZ3LtovvrQrTGtc2Jp0uO8cSgk4/timdehuKwqrKYTPiKQg3wBlqKF40BLmh
bNTybgRDVoYxnA7oxM0qAdjSs+rYuOQ2cRbqYyJgvBuUp5YnV7bznWttkECtB3LgrineV5a7dPSO
LcpHr3AsPrbzcitgLVHji4vXFAVp2/RtcIQMNQSXdmqUuIaJskvrZuqWKYiGn4O4JvRz5dfMriiF
3JPNnwPkUe6JvlgWqSN+DUm4T8ebL8Sw5etjMIVpQML7uvihKrlbpC919qk4jyv2F+C2OkHx1sZF
jbkZuaJlpVpTx3qH/de/N8hyzfgZ1Rdd31u2CxoUmgJruNabX/zmRzal54bJNK0aQTHj8ewx7jcO
uxKK7VJj04+VW0YrkWkh+J0Ee8laLAZDiSguNYOUPwpeVXva6s1KyFlwqhMj0j1mskGJyhk2yfpo
H0XMs62HxoZytpNtWvMfwGuwhrYfiLQQ4GQqLZK0JB8n3JoYMQ6IDkp19qIx9r0tnY1IkCBoa7xP
8++X3PTYoiVxgiJt05K+mxGbwPNWegbKoshLQZJ02R2XvxVQQybyEA0sTKenQYHQ/VAmAPNiVCwB
19P0U1XfLptYcD6s5I8J6fiHUP0e9Bl7qibFDoVR1x43M+ygiPwRfCS68uOyvUXPAOkoBFegf3M2
mmaMDACyssaSCrdXjA0P7xq2Bbe/UQj/sqmlO3hmVf/PluTqfUFFwyEl5JGpVO9FWx0osx+6iW6r
HuhoQ1cedZNxDOZGuEx4Ju5D1HuC2oqvuixP7lonz59WftNCgDv5TdLJoCBi6inDbwrz5NmAqHuu
VrdZln6Ew3OOBmAahv6ghFvwtriTWeCxH33odrQWcxZSAhDcqYD3z/T2EDA/9awqMgATrwGtK7Xt
UL91LaRBX3J1DWH/NY0rH5RjO3KZyqJ1qPIBw2s+VIOjgO1CHxrWCKyutX1TDsLnd1OQQ2tVufl7
8QPzZI3Sg6+nfSJIOdvW062VJRt0hPa58S9beexlUr5QllaXODPinhe3PbWuNMzLhuMz6XaXXWfp
k6FCD5QTRZMA4/mnn2ziRYmWH+ywyHPULYnSfYkRtlVA6VdUkb/ZsSHp2EDRbmRGBxftnQ+QYmxt
0aK6HJKnKC52RvYK0jjwNo2uIVo/5y9c7+87i75UcFatSG8TofqM5vvLq1+MU0erl85NCSzEqMb4
Uarl6uTGRGrGHcjTAaqMoZ9RrETexQB/ZE76qIqidEqjY7M7gTZC64+9XwKadHlNy18UXxNIRoyI
yKiZQR2LZkyAnIRUS0yqTQj5Vgs4tlRbuY6XN++Pofnfj7KqMrHDXiQcMxPFL9Oa7gl7gI6tVfid
+DDCYeVTrS1LyuEasKkwoHZxIAwDRQBXpXyraM0tXRsznv+jc0f9b1nyLVzmYByxcqCRY/bK0YDI
VD8Ho15rvdSxT5z0elxjYvyaXJZNAmwNKiQ8mCHFLd3IaQgQ6NccxZSPO3B1uxqQIQWr3Mwsb1Nj
BBVAtXGsX1332yo+dUwi4/HlqgUErrp8e9l9lnz0+LdIX3Wy9DotclzdkLoo3AZQDH+ojdg3WZzu
Lpta+qTHpqRPWlll5iQmTKVDtM96zY1Yt08m6B2Oa3z8K6uSh4NFV436iGkEz9KUQ4kBfGHoO5us
tAoXc4OjFclStvCarCQhzIRKtu2Y+aKUAM9bbaBEhpu1+v9j7sua5LaRbv+Kw+/wcAXAG5/noarY
+6Je1JL1wmhJLXAHFxAk+OvvKVkz0w2rXHcQcSO+CD9YvaDQCWQikTh5zrYC/WI809OF4XlblymD
TOUYRZsCtD1/b9yfeSeiOsTm0DCPljvrjOTePJE+xjYexbytIVJBwQ85JvHVrD4X/vIwt+uxM+tn
WRhI/gBS4ShKhvZr84yEb8g5omlowvfJMBWbUZY1PrTtd30YmJ0Q/p/Z2D++LP9HvMh3fzrJ+M//
wb+/yA4t3CJX1j//edu9tL+8q5+/vIz/s//Ff//g21/75+mLvHlu/vpDb34Hg//48N2zen7zj7RV
hTJ308tg7l9GVMy/j49p7n/y//Wbv7x8H+XRdC+///pFTq3ajyYK2f7641vnX3//leKZGd0er1Z8
/xk/fmD/R/z+6+2oBql/eciLSqrn9pd//Od/z8f6uf360/Fenkf1+68oF/8G1Qh/Xz4HcAuMaL/+
Mr/86zsxLj1o8wVTGhhQsa1aOaj891+j8Dek9OgDxJXh+3s7fmmU049vAY7iIeWP0CaO32a//ss2
b5bwP0v6Szs172TRqvH3X4G5fxOCAe2HbECE8UCYvO/nscmwaZBBq7kt1vek9z9EJriA0CDoG/0v
dVM3uzIOL8HHfYJxLoMqYymc7iUy5iHbd6mH8bXfkAJ918GVJtd4Sr/PVn0iFDDw7YyMrXiq5Epx
Oi7lCc3Ks1iXS6rllGxHKc6nxDyYobpL5vap5/Sc9eYTl/Fly7NHUyAiNpSgzxEMrFESj5tEyhdd
CUiJlF29iVXyGJb+Q0P6tACmRAs87ch9W6aS9Js/89tJhVdL8B0E/CgZeQTU5zYDA2zLi7N+qs8m
Ts6GpfmjacrPrUza7RLKbJMHWbFtKvkyBMAQd/umeDVHE5QeByBfQd8KKE5wMWuUOrU0n2Rb4HeW
6g+ogoEWq2y6nTDFZwGvR6m93wx+rLfxGO4gTIKHz1A+8dlDf8XEbyN8dYzRF1YF6p6MBCyA48mM
hGj0F7FF83eUkjw4iaLsLOkw1DjgxXaO5gdRFeuGrMEF+Gu/BbO8r31YhWjI8iQJbLto06QNaCdA
JeCdIFHEnAdVbtD41m97RTTgBs1dwFQMQvJmu5j+Cb/bbMBtcmYow7AyPKn5iL9X4cuQXAEMVzdp
VizJlpd9D9qH/qWsMfWEQARa52BjYGBW3SwCdCX1gJVYx/6pFOuHOcxS45FbWnuXNSSdN+3a35PZ
+xJL0N3xBc3XkFqNN+043PsTffSS6YbEj9FsXsaOvytE8UfrV/52HNsX0fco23Gw08bAB/PmZW0G
sYOwmUTlskBhq4ZERVB39bYbywTgejAZleGVKZdP8STgIuwGzfHJJg7JtykfT2u5PogoBuWsGfeI
SlKksUHfOQGjTNfXfBdnJI3L/r73yZmvvQ+67p8qPz6PmXyqPXWXrdO1Cdp7X/ICzdXNU7aahwBi
QlC6XR+KmuLJVYa7tVBQyjZltlnDIdnSXOudDuKPmgNsEWTZmVfhc/LoKgnydZONbbfry+Gl8rHC
Q3BJ8upOJ1nKTbRlYX6WYeWnfnjRvDqruJ/ysrn2i/0SZPwOZah2w/WQsjFLCdcxWJ/VqWb9Ke39
q1zNejtN2W1YJmgNL8o/SKlOMb3NEptvgT+e6oCceWV95nUBODjLP7LO+zRPXcrn4Gqa6zvfLKhy
z3W4IVPy2M/Rl6Tzv6gkPu9U831qc8wfW498w0vIBavZeQd1HigG4AU+yT8bL35E1/OlQVK1W+fo
ovaglBZ292OF9v+enMVlc2Y4dgWJ8s856e69YPkkZ/5Nt+QWydEFSIguS7N+KiU9r2LzaW6bl6UL
LucYr4CvgvyPYPk6OFqF5B+xERoB0FfDCYGOdsTOV1k3Gn6KWKDt633LK2+X9d3H0gd3P2/LXdOJ
L/PSXpUQj1yz9kqo8WPZ4I4x05Mjs3hbcPhzFqiMQV3DZ3si730EfzWLJgGbdD8MHmbRdGkoMrIB
vuGs1yQVQX2V1PKh7JpPjS8uwWh3IYfwDgLT31Tb/Jnm/DiD35we/z7X7QTguvgCwQL5Tf3t8X/w
p/4Xnv973sg9Z/KrVflLAnD5DMXbonp9zP/n1/485xn/jeGBBhxff57y+5eOP895fGePSEARCyAf
kCntOTB/nPNh8BvuIHhj4kBFoZYWYG1/nPOh/xtYAPaYPvxiBEEt/t+c83749gJAkJvuWbKgrfd2
92SsZLMcTXYq6vl6pOgc88gIgJmuP1cg/RYB4CFRsOn1BF5Cdg7lmM1EmwtZPfQkFBBsuJuFIZsS
nOtQq8meRSD9M1YHxQ5OgRJX7EN5rh43wdwEoDaSwRb/k4Zj+7GiwUmS3CmwLSFVvQJ0Hdwe5HGN
pvd+BWBfX79b1f4Cxst8y6rbmbQmzecc9C1mG/L7IM6/LhRQmRhCAzwa31dl+6VvwnORoLl5yUt5
BbPeUH+8UiUO54YP/a5sSoGP609EyC5BTA+NZGRnu1JQMAys+LDE4CmsBgBUIV5AzuCFDB3EjOfT
THEwVVT9VnbF5TyrD1qst5mhZ+DIYUmBcqcXpAAlP6xoNlLlxyz/No3N6dryj3OO9i62FB8K/7YP
4y6NJv0cZ8oH8c17gHG+QtVuQQ99cOd7a2oU5JLlWD5WDQ+uh7jyLhB9b40YSDoKMGyi2waKJEZ9
8gvtnRdK+qkJUFzs4puVhfMFIKDdR3CtAPPQlPpUNcPwCfoCWx0sZlepYWC468ix2+CVBLojgkbA
R/AgLbMhPw1YD9oXfx35u3X2+5uJ9vhBf3xs8CR+EZXRSYF4czmtyLZMVnTvGxIU76lcyzNfelf1
XOP9XBudAs74Z6T7/xBfHmWD/+wQ9L8xuOzlEv7xrwT9L3Hl3TP4xnCjeBNY9r/yI6aw3/AAjdcs
yNqhwxT6H/+KKdTDBQFpOzgnoJUJStFXMYX9hgsFaG2A5oDIFarD/44pQfgbiOugEoqwAvpHVO//
m5iCcbr/VFJ+RJQAFei3EcUv17yia0tTCdoZsLHnUD5Z/zs9sP8Mvg9jrw47NE1OS5VhcJ80TwiZ
74PoWF/WoXlbkVDJMKrKpIlTSIxOm6XEOZqUKz1S0zk0+v7rryZeZX4Beh1JU04XkA8ml2EBhMur
zfGThOTQ2Fbh2Bigs3ItaDpp8qlZ4q3wktxxbCu7yOdyrDJwj6UyiB7qpXoe52PI/EPTtsoi0Ljo
o3VpaMrWwkPhKYvBNYBncDejWA8goR7JHAXYKVmH9Fowed4YaHo4DW4/SIZdzIyWWZxCsBooryn+
1odAS7gNbpX9kmSep6qGycUYke3akGU3teRI2njA6HZJmgXD1HOVRWkySXKnlcfPo2ZSx8rrh4a3
/HMUOdV8meI0bqY/Mg1St+6YZtuhoS3/lOj8HJsOQzO09+Dq2V81UX/uZvL9Z77yToi2tPUajHHa
oct1swZZvBkG9eI2uOWeWTktGUiWsZ5++7Ws+6ui6d+5DW15J3YJisL7mCVMn2a4ks5jdgS3uzfr
T8K4jVVdo46OAagzwLymyEaF+XorCjFcIvwegf4fWlDLQ8EfSkrfFHEa+N4588ilmL86mcXW2Fyj
IVlRRonB908vhlg/d+KYXuOBSe+Lcq93itZ5v8eOx2kC0a3zhmfV5eQHR3oMDw1uHZ3UlH1Wexlq
YGF0RdfmDA16qZtJLMdc5zn25N7vI12leRBcVN585ja05Zh+NhVo4eJx2hPKLwQj47ckZOV7t9H3
tnrlmlEcaA+kY9glmfkQTcMNjSNHm1iOGdBmMplXmJR4wdd1TsQmJv4fbtO2PDOvDJqEJmHSmS/m
BKJXyS4IUbdwG906Olve0V7ocUnrmL7Lkhji3v2j29CWV5JWrX1oFrRldMH7GXrhRQaoutPYdgtA
HVWhmIppSYs+vozq+AYqOUdeQg+4jk1o2Kx0InUxm3QqUHzKVHlTz8lXt2lbbmlCCNxKb47SFm8i
qJ7p0zicnt3GtvwSfQp5T4tlQTxBf17Pkm+kWR1tYjnmOMyyk0qbdPDml46MTyL85Dbr/Sq8csom
Wvw1KWHtwW9uJjndeIIIt71ta5/7JXCISTUsaV+p5rIt6PQ4BVK45eH7isrrmdPBkKDquiWdQ/6l
jqOHpk6OnJiHtqDllIOMgcOfgScIKCoi6Ai4aLP8WJfDocEtt9SrX0AKWy5pNs2n/hjcj+2yc1pM
m3C/yhaOYm1n0pAEdyGHbHmWu+1u3zot6yxe+0H0ONDA+7kp4uIqn/JjoisHTGKXX0sxZKh0DCaF
csbHltaXfnNMIeDQ0JZXCp6Imu93SdWSepdoXGR5i940N4NbfpnxLhsz7MSUCw1qsLxe8Wal3Vzz
+7v4K9cM2wAUxz02ip7IedGGH0XpmEPYHdSCVDoiPjZ4FXk6Hdol34Z15ZbKfi+2v5p3WcUtKooK
R1qnPnqSxpvJ8/4raOy/qwbfWS1fjV33aw7RGIQUOeDprAVl9lpUjofad4j7q8F7CfGBvsOhRk13
r0T+caqOAd0ObENbtK/0B53lsHMaIpnFG2ChP0Bg0i1ceZZv9uBnjLhqUFPN2sd4ofdrXrvdYO3+
i6WUbGSi2Z/zVbMxmr9EsdtS2pxOUbtQNY71krI5vGiSaOPX4aOTW9q9OTkkHbwpqJZ0jCFGunTN
Y16tjmPvV/jVJhFV3BE8wmEH8mJNa5R+61oeY4o8tE2sPBaZIIAnSYXcZ2DfykWBeljpY/zzhwa3
DsxZaVaJELrBYQCJGyra5741d24Wt07MHHKXcw+JhzT31XVY+Wk8Fm75t2edl8nkhXXOAScoVvKy
zMmXyFtdHAfVVdRWX69lDjJJlkejSUum8ewHsjyoqxb3DibB4JZXat90KsbtIeWtua8SVFBYVd24
jW3lsUPdBF3h42gA4qM/WWKK5q9mPkaP+tONgplbZybz1FDyDFtc5V6SogGr3hnSFi7HA0a3zkxW
lSTsyn5N53Xx/qh9lTxnGeSt3SxjuWdJF7/hY4wmFBm/92h5z47pwhyyiuWbKvSnchExqspEnRRz
EaLpGagVt2lbvjkOde8NK4wSdNFda4pdM7RH7g77VftL+Qf2tlyTBHjRK0Dxlnpg1+i0l3pq/jw3
INQCBZnb7C0XjYq6Gs0k13Tp8xM/FifAO7kcQNAfs1yUxlkyCYLZi6AD9KWb3s+oqDhNm1seKpZA
sG6VJmVTR9Kowquhjo9JVx7YLrYyW+UNhlYQjE9lqJ7KYf7Udy4XH5jEcs+M1XmggxBxfK6/1oq9
4C57DBFxaNaWc+bgLR7KZV1Sr5F/yCB75+Wf3Yy9/8RX56ZZy8WDtgqOtlK9G8v2Q74Kxz1ieWbt
DUXfAuWLR1U8eC/JCKqHwakmthfAezvvEBQappzhmWthHkTbPXjqGKr0kLEtz2R5zzXrQKfZds1Z
1NKHMepO3Kxte2TTUY6IEqRAgSHDyuicBq7ztpn2tSIkA/OHSfs+uPAy7xEC4zuneTPLJfNV+ckQ
eyBtX/UHJM0XVEVuu8Ruf5fgg5wTr8NCNuwBMIHnVTLHKMUsl6QF6mysAPvjQKCRGFG0ohZ59N7N
JpZPirWMqgowrTTulsuFe3drMrkU7v2E2U5ZDFAfjbADm7ADd9VYpWLSsaPBLbcspegjIMRNamRx
DdTsGRHq3s0kllNSxQvpNRjab4OPRbQ88KjxNm5jW15Z5GD1D2K4zhIUzZai/sj49MFtbMsttTeC
OAl4jhT9QV9qSMNzUvdurvMXAd4EskVLhTp1YqpbKRq9Mbj4OM2bWm5Ze37UQl06wElZn7SZPuvC
Yyyb+5T1J+mJzQtNedWuHV33fDF1+LmA3kQ7AHcEil0G1we7uKMbUctHg8HUZJSodDI0RoFMeFer
7KubeSwPzdC15q0rtqOHizddovcQg/zoNrTlocwbF8MimAcY/vtqabdEJo5DW/4p6KQBRkO1UHjT
raDJDqpTjkNb/glOIjOOBWYNpqB5K2PgvkLpUhYDmbjln4Ni45hX5ZoWZQdWmNos560k5ki2vLfr
z7aj5aH1KDSv2YCISIz6o4R6DWTTi9HtWLY1WRcDBgomcOFsqf9FKCDYIk2fnXZKbPlo1IAEXO0z
5a5p7iYAxiAOnbjFLRsJtEQJW2iC50zUOYH7rnq98eJjYvIHTG5LdI2KlJ5EQEyZZtdBp7ciDN3O
NxsTGdaQbcpb2GSusyujKUgyxurRzd6WZ841XecpyZHQ1g8t758blbhUPMD2aDkmzvsxY6FYUzW3
aJyc2vIyo2o9YpN9UPrJDo8t3wyiuQXbCcytinyUO5HXy20dr+p+zJM83zkZx363L2dmRh3jT4ih
FdsZ/sEHFYjb0NY+z7twQCDPYR3jP5OBoIs1cCur2O1dppMtg4QtnmZ6oGM1xAwnU7iFRLsDUnm0
qfsZVfHAU6elz0+C8Fhh78CK2himFgy2/ipx8qOTQ57HMQCi+bJhlBzjCDvgoZFl8kkOtC5MiQIz
0MJ5QN6vhn91Ws2/oJhYtfhRDjxw2E7xeRRqsSWFOKbccWji1pk/eVkkuhqV8TofX5IihqjG2jo9
3YN01Tr1I+jQkSzB9crLu36Tre174ZVHnPTQxPdff3VbHksemtrsd2KRQPBuOM0W6vRohXlb4WUh
opWGIigmUCvc+Dn9MtOm2Lqtpx1dyqAGzRIm3uQm3wq0gzWjG4QRM7eOfjVN0kfT1ZpmZQitEkCB
+rE5JjZxyOTWyZ+TROm8wl5p970zY9MgAoTH5G0PDG43340gBpKawvtnz5wJNGw0g37nZPHv/QCv
tgp4nXvToKMOgaXb9sl0oavyyW1oa4fTWgdFoZFqrUTlW5CClbs1yN2K79+56V/NW1XhvIR4sk6H
rLplarwZYsd49Z0q9tXQos7jum1h7Z6Wn30kKujWuHMzibW/gaTjBYgylrTLs9MFi1nzY5Klh/aI
tbt9aMlJyeYl9Q3Q0Ga6BMLBLau1KYAp1QsrWx97O1pPsrG6mcrELaW1kUAyG4uJm3ZNGQnbDSoh
kGWo3aZtQ4HIIAGKLGKDurLeNkv2MObywWkdv7NhvtoiWTOig9dHFpEBOHvGsjU/5+BMcxvcOnak
IUx1SYIgGJPTDp2GPRGp29CWS/adXJIhRwico6W70XMRnNf94hZKAuvUyVf02UYAuULLh+SbsTH5
pm2lm7/baCBcIEifM440v/evvaG9zOTgaBTLKZccr739ECIBChcFVmv6jbWOtxObfYCXIS1Vjz3Y
zfGNKsZLtOpv/n4tvxMl/CQVtwkUQo/nVHUoG8a0EiuI6mqFvlm/SC68KBofdFR712xd+B3xzZYa
9HX5fFo/5FEwX/aTGEEhXoMiH+xjYTSdLrrtrudgHm9DjxJcdZSXnaM4nt+Z2SPSBdkKktR9HeeV
40ilxsX397Zm4YcoyC7j7pjW1IEA+J0W9tXQQYbWMyDddIrmy6dgUOfQ+HPqrMC0Lb8xedd2ddjo
dE0+dz29U6vjPdCG6cw+3ncVkV1qGj8tzLwLeHn29xvkkEGsTK1eBvQP+EuXgvb/qutDVICp29Fu
g3SILlqaLaj8zoQ2u6CHMF8FXkm3eVsnWc4U9tu4dmnG0IgeZbzeoGnGqQEHS2klakU+C1UpWKX3
mgY9ufvO8Co4crvch+ifuKQN1AnqzPOzBqu5AMF9n0j9gYMJGKrsJ009JG4PjzZgZ2RZLwFd7NJ1
Bjl8OmcquUEBcYjd4qGNA0zYXHVrjvdYOmdXdawv0Eh5ZOi9v/zEPjYOECiPrlcewiEnY/k0EKQs
m7HnPvrbW1jNaf/YqKPMJEU7Bn2HJg5ldnpuwLEYGye0oQ86FyuCJeUYVfHQpWNWFZuaqVNZF49u
M9+b7VUIM6uJfVAJdXhsJ6eVB77W8ph844Fg4O2//mroVc9+sfQjNk1Sb+Q0XpC+c6t72KyzDRGF
3wOiAu7SEQzNbEiifLMAVutmFOt4zoaYgEawiwA0ZNFuRiV7i17T8MRtdCvY9IWgqqHAdIdm/hCU
yyYffMfncBt7tFZrW4+orKarN1z5+QCtEi9yqmNzG3xkRBdzdFajU6maylTnkOKul9hxcKtiE3kV
VMOHNk7zmBYbVaxoP5ZOEBvIJr3diIJFi2YcRpmH9cuo23NWHCN3/fke5zbyqI/Cvqr4ii4oQsZN
PY/zZh6NUyOhDzqUtxNnIBQcihGjF0GVElNeFOEx1rFDE7ecUxaQUy8nE6MplH/IKb3ii1OjLGZt
JQH+yNgSZeg3zZNp3OQieckYMg0X5wE34luTlOhm8/mAeXuTOGeKXevQzS+5jTsCJftYhRXaNkMQ
7KR92YA4r+E7t3lbOUBU92pqdEfTcV35mVcED3Nkajej2JgjyKgtgGWUGLzrnibtf1hb7ZTRgZnu
rb11H5Td3AFEts7FY0/9rUjc3jq4DTgqCqq9sMA+oW0DrnQdnURx7VYc4zbmKFoZDZoRvVvoIV63
4Vi9DyQd3BaTW34Zr6ISNGPYhMK74S2EHYjnuJSWX844HOK4X2m6oIx1Du7sCMjUPHCLstxyTSym
pyOBiS+ZfkKN/EM30PdOG9yGHeU6NgEo6DD0zPSGSQjEDczpPOa2IBHndbeYqKZpIbtLz/SXdc8c
7W355Wx4WY7ljAZ2MPeDOaK6U3XgH7kv7xftr7knt3FHolrqSUvYpFrJZcFAN9JFntO1lv8FeOTF
gKJPmLjH12rnoXZtJHHqAwe5lnViskI00VoscWqWaUtZexM30qlkAyKZtwFFTTFtRKHjlMzyKltJ
WjE3ADNnllvmpMroCgxz2sM7T/cBRfjGDfvGbeSREjVEsyOYJJ6Hp2zyToOhcSrRogzx1iS0m4yJ
wjlO0Z7TbhQBTVr33+nw/eg/wUpa5yWbvKCaNWzCDYC6UBl8Aida99HJ522J7WweeV4zrOWw1Msm
rmpvM3TKcYNbnsl90uqlQtM96fl1Y5LH2Y2JwOc28shDA55sGk3TZpKnZVm8K/gxAb8DLm8Dj0jB
PAKU9Z4qoGMgCPJpgnZTmTsVmMGx8narCJFPqtxvcROpkxjaIuAU9Z0aFGEWyzUX4rNRGsw9Ik+B
avccepPbGx6nlm/6ANCDzA0FA5NFz0uF8rJuEjcMPXRX31ol5sqbk/1Wmci8PhZFTE89TxyT+D20
pLZ7BrBzTMDQ4PvLTRjV16vbAwpomt/O21+Ax4AT0ZQM0wUE488y1bnlbTboaOw9OYblRFPIUV/r
QKTApe2cvN7md/fwylbwfe2HRVSeBeFYnAxLf6ScdcDYNuBILoEKxjWnaR2Iy2wCFZWp3Uxi440a
cIn6TBXI72NyG1aQ6iorMW6djGIDjvx942PWIkUBl29xmozi3IDtys3iNuBIS7aQoIPFWwqOw0Yu
xWdTkMQtu7IxR7kcEMYjkL50Xc7ABTY27/D2ljku6H6hX1WBOukvufBgdb+EMGuGcuXtVMn4s5vZ
Ld/MJh3NExABoAwIg+3Iqw4yNqNb3cAGHmVmyZdxwuCVzL4szJ82zbw67herCNQFeKcqBK5sgZyX
zexVLdoK42O3tn1U/UniaWN3logwPKMgIDZRmF+vRSnQ7NuE0NRcqO7cMjkbxdN3UY+/AR2n0Du/
yftho7zR6ekNwnpvNw0tqwaHxT4KDLEPuXOhtzM1q1vOb0N4gkCidt1hS9Y50sMqA1HstKyRU3kP
XMhv5961GFz5FEn/EF8Uij4uLXPC2UGr9u3QVSOYGWKYJdQ0uslp0z2pas4fnHwpsjy1RJtVUlfY
khBA/kO362nXjk71WhBKv514SWokLS1owtQwyW1dBMgWO+lW9AT53NvR2dIxgX1OUzTPLttMVdNm
pqujzS1HHWSt1YKe8HTKphh6PAsgsHzN3aJjZCW5ZGgDVhCUV/IyvkIec0ZjN0QWtxGN9VyQOawx
8XhfVfHzasTLvu/24sFtMqJ5EcOYdKipUgre+mgNNug1zDZOO9EGH0U1BLlagUQ0EZHYZYH/XEu3
d0Ruo4/KheYrXXAnz4y+9MHNlpljjYsHchdbizMn8fRjqyTNyaLDb57W924WsXyzXhJBsgCzrmjW
nLC8+NLykjqa2/LOXoSdjusQO0Wt50kBKKYfyW9/P/EDJ1Fo+WZMTNMA0gwOpSXPn7q1za5wOhUn
UmsnfhKf24IDS4DrPm9hmzFC83xQMQVyajW4ZY02EoknCy3a1oPlp+ymAu3bQrlbfmEjkfK+CkKy
YmjuMfS98c+gaXaCY3IbiOQzwOAKBpvEo3etUehjWVe5pS42EsmLuqqdGF4lyGiqC5BQQ+6lap34
TyCjaR2fOZg4chCExmlN+NPSohCSeMyJ4AeDWwdoK+ImRusOHlRqU5/LAChS3GVGt61io5GSMosa
6IsgbBXhs6jmAS2MQe84uOWkc5RzWSgMnnO1K1R4yatj0LIDPmoTE3XFJEC2nESpqMKQbdooGL8s
0POUm1Ap3zGo27gkA4nJLBjxKbMoy6uhJXobQZY1/fs4cyD22sgkKcuhLwNsyiU0ZjtpOu9EEB/J
dA8YyIYnSMYqrxkQIGei23uTf2ElBSs/jY6Mf2DyNkahZh3K8tl+8mJ6oF1/DrFnt/TFRj9BooE0
Qu9ri10wQIUiOIeg2Oh2cNj4p0H4mVG+iFPVtdeJXM/ykLvVRG34E+DSTbdQzLtoyxCADQXe/Z67
lRZtBFQvAXU0LWq5GQBradN6Fy1Z3UBhUJd9m42Wfq/ULLGYk5TXym8hMJG4tXqiBfXt2GB410RG
BHRwSXFDI3HGnIjmIAljpbngSV895e2DOo/up7i55i07pth3aHtbSW7gQwAlilAmXvKObcqp/7CY
yTH5t/FPCxkGtOrDJHo2D7nKzxPZORYtbdhTHJGuNwQTHxeoXwzNA4Sc3Pa3jRjy/QjUHDOiIWuD
PTZ2PSGgEXQ7oW3AUBhlrdCQOE85B+kU9Ug6dePq5vQ2V5Gf9wvPWuyUIcvvdDPddrn/3imI24gh
3JwjGQ/wS4AR7qFxPaYlmm12fz/4gSBuY4aqqgEcAYAVFImDDxnUYNALd9oMq9v57FmuCXR2rocB
BKE0VwacC62678K5cksVPcs9Vd/rLlNYUVUv0U6LBICtPGjcyi02aohQr628vWmaqr+Pw/Ccem4P
FswGDZEWIqlVBheqqi7blHn8TuiEO21FaFW8DYeJQAJdzLg9676+KNv6ac3dwGuQWn87NFmAWa4S
LOfUJN2mWOduuzDt5PzMRg21ka4Hf0Au181k1yt5adrQaSmZDRmiROI2x5CqhHJtN+FYVtsyNi9/
70I/D+TflUle13KhkgTp3RDzDpLqWvQf2yh8cBvZOjQr6um13N/heKF2TMYrYI6zGyKe2Zgh6NQR
5qNOkXaQ/WvapyXqHt2mbbklYiwEXFiIkRP6uRzYy7yyz25DW4em9utoHkBImqLNK9mElYKuhRtF
mc9swFDNwwlik9E+F2f3eIU6GYvBibYfY1tOOWlNczkGCIS69YDtqYINwL1OABbI2rx1yzzReqET
rCJibxu16radqFMAhwju26FVUAwiMH6UrnQFtlwNd9Cud3q2RT/h27G9PB9CHsLehSrNpuvCjQll
43TaM7731lcvLBGfKqgN7k+eqh/uyiqsHyHRkrkOb7km0ZWvsg52KZtwW1TBdZO4FeKZjRkatJga
H9gHxBMj/Q2BpMElnwEbdDsfbNzQmBBQwUVelJp1vonGfJfk3C3Ocss9/SFaKx4OeJKbIMYn1/xL
HponJ9e3YUNrnOA9NYTFmyC/0R71LrkvqdtWtHFDuve9xFsw8YmyG0X4A8jHU7d5W84Z11ngDROA
zVpV2tso0UPIlS3lsfajA8ePDR2KqRExzQD9YqN+qoMmxws0VBPdJm+56EoBnW5yoBGXjKd9KG6y
2Y22jdnQIRC/kjbq8Tbc9Tq4oFPmbf2oMUfcfz/Bv7714bR56/6K0ErN3QCcYJBH26TswhcRFLLY
JCrPHVc2ePsZ+TSA0AmaIOinn/mmZ/NGEyaP/AGHltU6RL3crLhrAgXh1X10LQk4idEw49buyZjl
qJIb8IxMMA/KZ5emCj8nfdO6zdzGEY0+LYtixAsoJHb51qv4+VBKvXPakDaSyMP7Z5PUSG7NSHc6
z8ptVFHtttttHFEMOQ2ee/sOh8qHwnQ5FuinmsTsFh1tJFEzjrrpA8iERlNx4onmYV3dWpGgJvV2
K3baJzPYdPCUmPEKWtGN3GTGjV8VN+S3g1dNLXwEXQByEqO2vF7H3cgL1xW1PJUu3qJnBiEMysQ2
GZJbj7o9mAPb/Hbifo/ycAUBUAjO1mKDjfl1Vo5bxXLPpp+rSsyAhzRl0m/WuqzSWhC3B1Dky28n
bgTtkwVoyzSP5nwTesUlUZMb4QWzwURtXTEjoLGYtiCavolaMaUDFYOb99t4Ij/4v5x9WXPkNprt
X3H4nd0AwQ0T434gmalM7VKpVMsLojaBCwiABMHt19+Tnr532tl2140MO+yokkQxsX7LWRxshheK
p4fjkJN6uofJ7/NFm/8cTrTpBU7CIxCKU7cu1+kGB8B6qYfLYoBzPFEfV6xh3SlEH76FDf+osou8
R2AKerY7+0Un8MI9oZJX8UUllUPprLpMjCqNz3Yncs+u34xCzUxuAMqm9TrcBsnC31825mfbk9ug
awf0h0BvBJiFjPEBqkD2sl10jiWyCfzdtOhPLQR2BcHSnf8pA/Qv7s9zESBhM63QNUMS6mNxt3Xj
14yJ9rKs6BxJNCK4aKlHLMp8H+yI8W/OjNtF6If03xBEk5OjGFoUWTyvd03SN0BvwNDyovk8BxG1
/dIOPMPTdefKtonWfDYX0rNhYPrHcyscK7PiH5SeNjrmDWWfWDVdhJYBivKPzzbGtzzxSOjsSG7a
PvySyfbCET/bnzAfX3h8qiNSIR5Pj07ieX/ZcJ/tTi65JmOPk3xceJnZ5k5G9qLqZ3oOH1JMJ0E8
Z0jNxTQWC0Ihrkh/4TI5uzqN63y/9eDZ6LZ5FLq/m3+Wx50G9U8i83P1HykdT7ZmQ2ReM7KDPV38
1bsA1ZytmvnLZaN+fn8aQYIAKdYOkIejcKzNa9RBL3r2OYIoIHNn267CjFbt+KTajV4BDqXL//z0
Uz3oT0bnHEGkuz5mQiM5V2JpbrUdxEs8TABYgmgRwE1dhemtSiP6ttiEXVicOkcWjZ2Ymn6SSK1d
d7udajACKmc/OeP5X3yis307JAwebTWuVZCHyUs3xLAbbng2gBO6QJdt189LHOR62JwphEjhfTuz
wF22EM7BR2btuKuzgEEtWKYwJeav/Rizn8xV9Bef7PT3/1JiIjUoxVOHubJh8sEMY1tQKi6Tfk7P
xY+YH1TEpWC7xc1tvqVRWCru08u29zkACY31oF5XLOK4IQ+R3cJDsvbRZQfTOfQI6syL4CNevV+H
42SB9xT0sov3HHe0LDrSAW1OHR8UmLBc5yfghdVPBB3+YvOdQ49O7t7cNi7bLSA26F2d0ew9aQ1a
vtNYw5ITVybp96lWK/oeHv7Vl11t57gk4swCr0iUcLiPYpiFRAG/FVQ7ctlC/TdsEvqRMPLALkia
yeba0jkPaHvZeXgOTdq4G0kqVLpjtgtfpsg3D/U0NM1lK/UcnMRqItugxmJKk6pwMttyZ+mFrbJz
bFJox3CWEgOj5rkp14pdW1ldWE04V0pKkoCrbMXDKW/6PQm6L+O2XoYbSs/RScixgmEKTgdblYkr
pV8dM/qycOgckzQBVmKrFdeB4O7JtF33QFtCL8LgpeeQJHc63GupYGNKJsSeSfb5xMP5z5fnX4QW
54ikxdBVtYQD31f1/iuMiBqSIzDvWTlatb77z7/kL079c1iSa23VkgCj0wbLKwLoMaeaXpbgnuOS
iAONaJ1wLJNkaIuuBjBZq/jC1X4OTEpIx83icHgmMZO5gYLkfgi75ieD/1fjcpqUf7kNF9bVyQgL
K0Qu89dQtLdQSb/s/DqXCoKiFAsyyCfspoUWUF++NzK6LOk/B8qkFD1nwzAm20ZQHK5lCCkidxlF
KT2HyoyRM6lRqG2pjc15hsycrhe59dL0HCtjNkI60gArE4zuBXqGDyYN6p/EbH8xl+dQmQ5u8UPv
u1N5uA3ABc12tfA/K1j8Dij7kxj3HCuz1ePY1FME9EM3ZN3BSzKnecCrILrqlFOPmohuzQ3HCVpk
VZ2+D4AgnUoaQwkh77u28qUHCO7083BQ2s9WhD/TMKD098PiT97uHAYnebYROaHlAQ5SJm6lS9yY
11kTBrkfvUzzeuiS51r6tipoYmJz0IYtxl6F0+inLbfrBjVcAKOaleLvFrA6mohWx9qn69ta65Tn
QE+3pZTcHyczhuu+ioN2LO2qgUZeYXHvIbPuIRcXz4GGxo6v01wktns1W5NkOz7XS1c22yTaIvRa
fI2n1eqybtv5/UJsK+8AP0x9LrK+6ot1nfzzvE5b+ha2nagggNW0w7U23fywwtYvum+qNktuIca1
ydsthinDTRvoSsLGdhv0K7qP6Xyzzo0xXT7TeBRbng2DXWCETmAImC5jB9lIGEBlyx7W2lsLfKyh
ABAyJcYDbFrb+srMKIB9cGu48qt1zVRYDG4Q8j18HPvHziDxe9iyWKm8ZYmurzmJGnKvm4GygltU
s28DU3XzYzz0emF5BVmcGAcYNRxFUQW31q5QrWLTrR/4Un+eaUjtUa5t4ilIZMlQPwUMLju3Vbh5
qC5RT1Lz5CMvLdq2FDDtPPTzRJ8GT7Q7IqKXWd4tJnNw/FHrtoe7LEy3y3gQyu2iSpr486iDuU/z
ofGhWktHUpdlUDxv3QzHA9+1/Ntse0Hf4LQw9C8sBfLp1qp41g9BlAb8ZpgD3j34bJswAdnUCp/D
tXnScQG6/rqdXhJtvK5IwWqoXqbGx+ZBNnHWREXUw3LL5t1IzXgLL4Eke23DAY0n79pNVIeGYJTB
EanlPqs2YWyeAOX1LH1M54ex61CESHU1NcXczdp952YWg9+NvYa2Pxt6dwOkczYyRNdxlhDQnZfp
nRYN+goQaVL0RYmKhaU1MisHZ0lTBltHMetxRODSpyNTFWSbmw3tmW6879Owv5dTHUESUXb8k4gy
K6+TLB2Q6Tkhhw0fKGgUcr8+MkWSdafBsVcGo0BLRufBlWMb1x/IZoy7YrwLrlGRHAKUaauO7NbB
Ro+07+hxzCbWF7ozTZjTtfPp3jDZZjmPYCedZ72CRybkn4XJp0mhNq1g7/Cpq/W85pnMJM27AP2q
1pHhKoNJxh4ScuknUL/Rs7XDZgpdjbUqIzEPa06zzl4NdmYf5yFZ49zF1rYAKtfZXMLrWPorG0fs
ez1OAZxQm+RdOnBj4ArdbKKM00iag+ktujTTsMmcTDF/YWvsSs2Tedk7yJ1U94vkwT6As4M+Al7o
PvU9lde1r6ovYUvxVm0LucJCzcnMjiMXtXm2ASy8iopCU6fcVNfznNqOD0/9mrVPyoAnnw+zoI+L
aLOqdA0hWZmorIFzW2eOhm/2SdgAydoaB2IqR+2eleuTw5rCYatcWDoP+6DTq92PA13nHaLnuM0h
teF/DFIzckeq1lQ5ECh9cyM7jx6aAUFsPuqmNcUgAqUPbBPa7XDnru4OqOCjzubhB90kRqeTTemC
SUqcMz07toaOr7qK8O3oWPRj0aBP9FSBjZ/lIVnjx2Xq0/Ya/ksxsACycfGeRUv2ru1p628iZ0EF
qoyd2733Wx3cGtV4d4DfzHKjFeyS88xClamYJAvnx5A10Dhk/ab23bAuC5yfybq9tzpbrlL0SG7r
qGp0SRkIxnGEosYt3xJFiiVZDdiSpnW3KpkT/TbMSqd7Gft0yXmbDWEeGF0vTz2v0AuRbOvw3wiM
ZXQA24zu6ByLtlw7PQERtPB6ezZxNbMSMsJg1hE/bM9RjCMDFhPctp88HyGVDUe8iZW1ruY7AXQv
GtzZuKjdvIZsLbIaUlB565PWX9VKwds2j9mkcgam9w1lFdtPXTO88hVehvM6ZMOhb4HovR7WdR0e
505bgZ4TQL7JkzVr4+9wF4n4zo18fb9yS+t9sIF4fdVkATQXirZnsEWDSU3yJtPEgT/OCROgA9Yt
v1Ye4nxHDXXets0b2TNb+hEqWHfjVPMatlCUNDdYUf1dldU1aO1zJ9F9hVXPbu0rOj/pk0vaA4sb
wwrfWvo5SqE8h3JeJyExf9JNeZ/ZtK/UDZPQPikhg0lEDdWNkZZ1lJHdaORbY4PxFQX7rQQZBQu9
4rwvghRadkgPovRJoWf1IXFm+sY3tfQ5bXzKC8FFfLQ1s9Dgn5e7yBH/XDdRlhRmgCSgbRt246Zp
0nk0m+4GFRtZjKDRFdQqcoyc5jeL2UZSzhB+gOcGvqn5ZF1lP0fg7z62xlZLk0fCJqaMDNb9MwBi
LjoMbCM6X1JHqn2jWt4UzaymuOxDn3yigieorAfjshXY1VGQm9D39BWbyoty4W3Q30q1VZDQazaz
b52ooyvArBqbY+m5GxU5KKKTjTbHisFAuAgyH/U5pPfSg6mabSwgRTFUh6zl6R1c5HqfmzpQy1Vc
NXV0zeqJWl8My7COcz6Q1bEH21ZpVMwahkUlb5V8Ur1N+tI6Ur/IcHAqJ2JmY+EaNebaww4sH5Kk
ne+Dhqe+qB1vj0arrrtZ0nRTV2PaBu45DOnmC8Bx0O5jEiGIzNaa7bPMBuZQN02Kyo+Puhw6P987
Omm9H+K4cSWPJb1uF9PUVxn8a/qdmUldqiRzBYsmhFOujc2HCe7GUz463AH5StUnlQ38pgYjPIcW
7mPT9jCyrVkT4qQHhaYtq4Vmbh8i4sgXbEaRs5Xikp5I1twvqurymrQzgRf4dBhb5BDpTNOcGcpy
/CZTDlw8LL7+uFrYBrMlZoelnjJUYWyCnjcbcY/5qIG6Z7AAl/40Et/F18JXsSymxTp/N26DmIrE
SRgq2b4Kkj2zPeilEhS/0OcIYuR8pESnfaHGrmnzJdyWdm+zZOzv2VR5X4xjx+TBbC00hZeaV+n1
mCIeyfveTv5tDVXM82hTsPabEITPpRNzpsq+lyEpaorYAfrrCxk+ZJUIXNnTTPjSSBh14oUW94I6
ma2LDeLTtwjqwdlnsZi+zz6DPo2JBKmLucVquknSnt+jIruJqyBGcHWljIvXFz4MKsZaDmdSaDmu
3WNfTeyjjW2IPbIGBhEKF0FfZJCg7dAXD01dOgeJtysWQIVgzwSMBo7wglS8ZBmR8lmC+0TuOx5v
aY5wQB46TYMQI9CF430WIskoq3kWvLCK0w8+DZYWtbc6afUh8HDZzHWNuLXgcd2xewWEQlW0tQPv
Zlpc+zCFI9qgVQQRhzzZANU7xLxq1U1fZfQFtfkpLXBu6qs0pNlDs6xkLJvE1u55o8P8jPcmX1km
IIpoIHpQH8kGL5QcIrXZ9G2b1izcwc0bdbqlG+e1bNLapa8gFyfDIcHst2kxpJTLr74b4Yy61ejS
5nLR/CXOzNJA1LlKyC6AKW5drMFI9F5qqOuWfhj9egONKT8UkdRhXyoPJbsCQT+5raVeJkS/Tumb
DjpXH6CUkpHcWA/tyd6OC4RFU7t84aFeaAWQyTzrg5twQB+cGrXZuaEFOw7vOnH4yzdxBXAkrt6d
Z32gHnCOt8s748ExutnWCrlquKxtd1yWmIflkMKzqRQL3bKSjmEUFRtN+uhQz2GG82YKK0h2j+M6
HuiWIA2cG7gfv2LOWXwDJ/Fu+GE1rtCrOIm2/ksbgl5UsITK5XGNq5U+sSnw1Q4yQSIrdUO6fRKl
9KMJ6XhfMdz9ZUh7HyNb6EbwHxhIxaWKerGVXBvvD9YtDSuzqNHBkVdA2z0hEGW+gNFmPbzPus3a
uxZqb4i4Jr2g9FGNw57gyfdabAgwu65i6n0Txp2/bXSc8o+BiiPzcQo7kjzQZZyzwwoW78vEYmax
zpR9MNMQ14cB/j5xibCatkUPvX+9WzzXYQHyA+E/GAO20OQ13WbA/lYf3AZpIsbryKLtUWyqVxY7
xpot75uYA8GbAnKXXmPVc4w/BHyCh5oIETzCFwrhQCMC7CBMdlMlCnQqzNOerWSd0TqB+FlOk9ET
8BWi4SUaVYJFB974Yj5Z45v5G4cIpfg2toJu3/mElevewhAblZy8GtWAFBUuqKLwKiQ+X1OzsJ3r
TxZxdc3nG9+6oSnVgtsrbweJ5FbWY/0l6pLk4wIDr1NV3kqSwC4+xQ5Al2iWe9/hzlxLFuD/AiYA
rZ+XGxHNvVkfKRwuq7XgE2snW+IsqDQm1WeQRGmQNJkybByyl7FaQ8jyoQfJd5D5dW3J6nZ1BXwQ
QpIDiSMtToUFKiETku3XqQXpHEVoUBO7tETYSCD2nqQCYOA8m9QafaRhw1JEGoYGRVSpWj5MdGby
B47ZXpczx1raV75Ps2MWTxZuCzFfBv6JV0Ponn2FCsGzNqlVhYsTLZFlSA8jYcVw+KU4R8UuplTW
HACvkW13mNakvtnge/Iu1EndXNGJTf1D4BgNywknTHNtTD+/gwEqHFut9lX0ZOt2QnSKWgH54WMW
0V1KQC08ANQ0bcWAkHt651ZHpjzeuk5dr24W01XlKEObawvfgOyZST4buXwhIBG8y7z0oIME1g1Q
NvVMl8r4yN6k81z/0HoVzuYuhLYYQnjTYhVSWBy2+1mRtMGnzKD17+x9ZzNzwCb0HyuiRJazyWeH
MNmyt4akSFcTotK4WNEscTvW1qm6GzErtsnb3qNKna9jZ1S+NTPDTPgtfoT7NUhv6xYtOcH0lrMb
o6kM4z58TPgY6huGdh1D7IPrLZdKxwMAnMqHkB52uPTgfMnZPuyhqbrjNmTtt4VK7XfQFXUR7A0r
yrG3EGAX1g7oq4wBAblkiVX8EHLY2z3GcMwyBUMZWhcbkmRV1tvoqpttqWOH801VLAdYGiTxGvnn
eGQQoL9bvZdNDlepObt10ToghwoMq10OV9nkQ6xc9p0tARk/Eerc8lClYOLtUdSFqGxoYoGPsOgY
TmBAp1VFAiP6Jzyij2+nLMhGnEOUegw5VOSgJ9z1TXsgydzBMN1nJmEFtCvoKyWoPOULpCbetTRF
VQaWLgKZ5pKY7Ij7BnTCCGCpIyrrJoGxWcs46jmQYChI0A81oAI45iD0Mi1IAxJLorIXBjg238le
3AxUb3Aip6kIC6R42fNc9TzNCZ8zXdjM1R8TiKIdRyOGsJBhl70XPgNaure8eulln3xofdrGBSVt
/QX0r+1dBpsIvOSMCx2ZT8TzqWL8MZlE/TklXtEymFt9xC9ZH9nKgh0O1vaplc0YIlha5q7wInNX
sVxGcuyaFQjqCHoKorBtDMOSZspit98QBsg9xLStxD3n4T41CxyZ18Ewm+qdPAF/P9vWIswJ0YmJ
3kDLldW7DvB6tGgobinUa6DHWtQChbb7lo/q1q0x2TU+gIxPjeHod8PQtNkzRHHJXKRBiFNX4NbS
vkT7PBbl4BHc91hgAUUpLVBDHi+oIhXbUnUQnUZ1JI/rZddycx/G6fp+Dlt/kCoj680ojR6+uYUI
XBbdOMrrYHUdWJAkqxmf8gaUmseFMKYK3vZdn0cpC4JH1q/V3ciqjBRytOlxy5ZAHJ1eoP9tWiHr
952Ee96jyOooRIxKp6XwtZRPJA3hwMSd7+5jNzEYkChh1rsFSfWR9XN/s4ow8gVyJ6gMxQIX6YiU
rH3UUZR9pZ1SddmmiExyE9f8HYO76DVa4RYyVn4aEGVO9fKKGo1GBB2A6IrUpjHjTTCkCRqzw7x+
IGaejyIYNpYrLpp7O5nuTdE07TXqEBSnhVjV1t10ExK+m2nIeJP7jfqlWNsFeX6sVQBxqBhzdpU1
anJVDhmdWrxLY2mzm6AJ6mtlWzUXQ9QuwXUovLcYzXT8ARPBVuaxH6s0p1u09lcRRKY++WxZpgJx
nHiowzm8jQR/8r4CeBSCd9lS4tjc7hyrbXir0OT+ASJ9+gQhCP5pzZBcXOuKKnEYqCLxFYmS1V/B
5mUY87Gf6+cY9MSnaBRVnw8iXT+Btph+DPWsr9uR6R3R036tUGuJ9beZYUvkkXPzR/QPohzoGERr
6Nbj5DTkXiK/fGCof8M7ywEisJsQPr1WdFuOPe7OJ3BoXHDskgUlUpWI+Sni4XY9uTSu81VwdS3t
1Te7zfm4wulsichcplcjh7REkZwqwRVt5LtQyeojzbC46qzWwC5Fsb+CdyRoeQPgi7YYuxZT0cCG
6H6VKrxP5LZ+ESjyve9i4R5Wy0d64Jq+crLm6zy8xXJ62ZSiKCyPUl438QbNswyQzpu4r6ojJibI
rYPJCnA0c7eWoxvmLsfwx+9FsC1TmSB4HgofqBpYIdTY3tgGgTnsBoYaNJwc+TNH0vxQc589BKzp
HG6dVbqcYtlin7pVPTVkXqb9ZlnU7qp6Rd11IlH/CS4uJMTNzRiq813wRHkwHikjI6xdxKy/RfG2
/sjWyRIUINe4x5XQZW8aSmjfo3hq8KNJP7WFwLkrUPdAaR6VyCp8F0oUqEGxm/2nPtRdmM+aQcxA
DcMoSsPTZshDGYsFweG63PplqZsiRn3+BSgYtkCJJ9ASSambP6NEaPV+SvrsBzZWeEiS7V4HrLvn
DW3v2DZMbZ5Y5h/6hMs7HNfp17aDGflPUBd/0Ww6lwaArvPobFwDFp9O4RHc1bVgjF+mg5OeiwMo
gtJG2GogRrDEgwnhlgqDT5e1gs9A4LK2dT81p+YhbQ7NhOOIhvNlVjfpOe27n6LaOJgG75bltH4s
nMPrzQeXcRHOed+UmbUSuEZ30Nqk2aFOyHYdOnRCL8M9nhO/gVZvUPAGpHKek2cibkPefLxo0M9J
3+vaoNRSbUBdRS7fZPIYJOFlK/Gc8Y3mEggfGmtFSvHVzt0nOmQ/A/b9+SpPzinfXqdKsArPjqX4
4LKtaNLLLPiSc8J37WoVNwu6tVWgP8cd+lhy+nzJYCfnhG+G85VBGQCCZhpODvGcMDRBf1z27DNg
IBv7iiMrBCm7C39saLDwni4XNbAB3PojGAGtIxBi+hM9Mw2+wiRuLKlU0UUgNEgA/fHhyGyWjsUg
aEL9pikbJNCvaKH1FyESEs7++HQWrSggutMi9FTcUpQqLNsufXj4x4dXOMXnrjUAY3p3n6xNEVp3
kXxMcm4UAa1IFN4TkKeicXlFaREO6tWHy1bKGZw3G9ErC8Dm2YlhZY91W0X5vEl/0YGSnNO+0RZN
+FZVYNkHaOXMfXBMm+oyBabknPcdz4TwhFgIdzHUZtG7AHQBefVF43LO+57kItIN8l2A3vHXqUdP
CgW6C599tju7Bcr8qHQDXjKEB5X6ndL0orsnOed9T8nWizTDa6OWu59185m35stlI3K2NQfIZybx
SVgvZX4rZtauh9q5rbzs6WdbM1sBLJAC8o6N5w6G4UNJYUrxkxvzxJH4d9xJck77jlHHgWQvuDBq
9ogdJRMwUh3IAtgFs+gLo6zVtPbQJXT5p4XW378t/yV/mMf/ebr7x3/jz9+MRc0A3kxnf/zHi+nw
73+ffub/fc8ff+IfVz/M/Zfuhzv/pj/8DJ77z99bfhm//OEPsNwFSvYJzeD1+YeDC+Lvz8cbnr7z
//eLv/z4/Skvq/3x26/fjNfj6WmyNvrXf37p+P23X2kcngBRf//X3/DPL58+wm+/PrhxMNMvx9EP
3v7y91/QBxzM6H85OvVFf/+TR/344kY8N8r+Bnud9IQ1iiihJ5LY/ON/vpL8LYt5lCRxHELc4oTc
1wB9V7/9GsV/i+M4hcABQS0NwiaAxjuDBBBfiv4WhSg1c0S0McdJwH/9v6/8h2n732n8Rfvu0SAr
cr/9mvzO3f/fxYPHxCzFC6RA3mSQfD1HMFv0kQdwhZP36DB+15MK8oQMrhiA8bkzGw93YdK8Vb0W
xzZL7zfawUe26m5HYhjyhOnOV2v0fY56qaHuwlWxjOHTLML+yTnV33drthzTZRifRRPqq4ih1EWa
DuUmaO+gedTduqmt8lQtrtz8KneS8/XGb+KbIuwpRVW57HT/satouw/TMSpTIr+vtJYF6goAamT2
XbfKI2yzP6GK+WRtVKMACK+0WU9d0aVblscde5Kq+eqN+iw6ZDfIjpuCzNnLYFKkY/BHgJsmdNGE
2tC7IGjS8fV0wmyvUMR8H1bdZ5T1YKtus2PYBV8qmh4jr968MH3ekOi+3uQ+DNhwZAYYERa6D0hI
qzwcLP3Y9e3XmmYvbo0ONuBBTkL88sUl9yIKrglaSPA/R0Wx0dVN5Z0pgyjMSvDmSEmbLEYbbdNX
ZJzs3ld4u4YCI4Do/lVIvKbqxItPVJLTAC0lzTBYvVZvIrSkHDl5hdbeCvsO5wq60hFsP/xnjprv
aeAAgiL43KSv7YMIZYJkcQY4J9aPblsICqMEPVjArL5LRgiaf9ofosmJz7AwEh8lAtG9J5N/VOjl
PE7KRqU0QWmBHQFIFJ1ADp2swg3AXHL0IY+8j+rCATOww8UZF02N359uxH5NYkM/erSD8xpcxALN
RLvvN+B3ElJ/D1T0xNPgms740AA1dQUwXW86qN5qJt9qO4cFkrNbsy5Z2VoMkUwR39eDF0eyrMGh
nmDRjmVSo1QkyUHO9jltYQ8LNHh8WLcBgenQcKzaqL9eUVEBnK6r8naa7kaY3ucVwvrShFOfQ87k
dYK0+9VkAlSe6TQcmxGSnXAsavfa1eyDWkOXywoLTAp3tZH5FciVtUjdVJUxTZ9cJFAvFjG7Qjvi
PnBTfF9D9vsbcvM+t9nQ5BKuIpXXkKNK6VNrmu9zs7w2Pd67RS/mzs7B8h4EqyYfR6wi6dehYJt+
gcFziGslqA9pgqfY2jzqgT21NRqs+TJjFiM2osUNpSSAqcSL6JuvwWbfQW1D59B6ZNCUcbz4fcy1
dVOOAwyms+h099nY5E1f3cBS8pHM00n99JbW1JTbpm0hGuyk1CBoazUWuxuxOuMlvkLzpsobg6Ub
U6zHIJjlLe+yI0htWNxGP/YsrZ+ASrwPMZv5sNqPaCAp5NnJgvZ3fDCjeUc0pm/ZzOfeba8yXVW+
kvAVvZoKpRvt86D7XbtT3yIZiPYAVtZXFqgsfEwAeCyEBOA6mgHiStoUjU0iXtCKdGXTo2odZSdF
1GFXR/jsA/F3MlO3m8X7prBGcaF9NBPWE+HpfQ+Ab05m/PYKVi+Fm8l2oHJEeSocp8LEzVtg/V2P
bnTJQtkV/RKi9ktEkI9DUBdd0ovPv59/oMYlgDiB8LDKOikGglWkxPYaJGtYEIBbdjEmqUj6yoIP
hDnuoVNcRIClF4mqv7owekJ9fcnDLDEPutNRkW3pUpIaBuc1RJl2JCAuZ6fOXRdgRsxAARORUxui
oiUwJABXYnmCtHkEAVrnEJ6B12M/fNR0+BiAoQL8IY78lfdZiV4rkGcWNaUlcs/taSJB5d3H5P8w
dx7LkSvLGX4i3CiYgtkCaE/vhuQGMRwOC94UPJ5eXx/dhaQILbTTZhbnjGmiC1mZv8vF2hkZa9yo
qW+Fy+mpe/8lmbgFBB8m9Gr9PqbcFG3y23HTn4r1Pqem7HPq5jTs/vm7QZvYsLTJ0zR6Lwni0R3y
ySIutuJrnUoR9w0G0141UzgjCNmnM6tThtk+1OCJSZb/WH3mRRsiuzPM421nGk00K15ZeJgsatLy
pluLm67iz3Pt3QX9fGsnLGzfNNcSROxn7eh3PVbWefBTMxTG9gbAl0UgvVRr6QMizWMHVua6gd7X
gYEHg2GwXtGhbPo2GAvOmkBGN09Wxm4h/85u7ceJdKmQJSnP+JI/kSW+sj52pBZwFtCEqNgb+Wqd
pLNDc6YUATM6cVG6d6ZS5bHc6uHZLlqPhNu8jSyD79LiOgBkey/h1s6zmX+32BJgW+Ae5tFYCfC3
7DO7XbOjspxlF7Dm68X0LBlNsy2jYXMeaWKDgyyN4ERi1U5NdR/Nfct3m7gvTSmqcClbnrHBeemH
9Geb6mcCAx8WWXzCV6mIDZV+nMvsS638UWXVN3m3vhmDezc1XXeAR/eOmV9OoU22Wzwo/V5tkOdZ
zpMYfONvoPjPpfJOdVB+cg7e64VDjff3JaiCP4mRfoOuLjvL2qjeGbygvW7JU7LUD2WxvqmyfQcd
naJ2yfWtXXdwir3Npewaf7lpgFGb7McQxrAngASwvqo+TSM5r61bRnOqvg11ffSNSwVqU5jiGhn2
vPTvywzxR15HznVp7Cag55PhrW8LYtZz4U/Nrlmq/NFgIx2buNWF6D7jZV7XYqcd9EdSFt8wzT/r
ovawId/FSJVpm3Q8Gm3ZHNc2kZGNeiL0Z+66OUsD8n9RAjpis3adBEy2O75YLqyU0zI7cdXMPCQj
/wkg20Jt8N2ZM3dg5vLOmGP2hYPhXEleZ/SrL6OklOPuZg8pDFOI5hr2IefsmzCzkarmUM1Ug3r1
faR+Gq5JX59gOjXxNCiX8y0aVsmhZV1v9WQ6b2bK01ADRVfOWHeQk2Vf0r4qZ40Sztd2YiHMSNv8
6AESAtR9WFcyxNOy4N9vazTqVpG8oGZ5JDOrD1F+tztf8mJsnWcfdLm1d2ow+1CXaXpfBvVyvlZK
FMfLW1b7yW89ufwwZf9+7e/6DD4qK+b6kG9mwU7KpIn8mqamhc2LrawL9l7WiLjpqbOJSGoyroTa
WSWcWGX+btZCxhDFn1WTjXv65sMwD9ZuqtV3VvQcP8oVuZWUKsNTbDW7UsVJ3RwljMOtaDx7v3ba
QiIU9AfDpkLC4KHwbjmaHtnKqPGp3cakpzu2ILNnXopHkXt7W1nmTebx1gw8TLdOCEye24dp5vOt
okzD1G0wYpIgjoaMGpmlPG5WNX5hB8iisuLiXQacrM3Kn/RZJR4p02X7qZc+T4Y17lfNQS1YuhpZ
1/vFtdV30xafag7WaLq22GlZoYuEAYooWUjOSLONkqWa4zTxX3zUejvl1k24bOZJ6VZHcjpsX5Ck
0Hf2anwpNlXETgt515MvGeE6WU7/FEOUq/5OJda5SuXPUE/zLm+cNaLpebvGZx7nxeoPQWIXu2wq
uHZlGeyngRNsOeZ6UURe0xCkP2rm++9ghWmovRfculCRJEsiCnedmN0VTdxpbqKccNIb9p/YZ/Ld
hv90pP2fBtXb7I9u+uZn+J9j6H+bXP/X3/X/cFi1ruEU//uo+pb9Herf1X+dSf/5E/+eSEXwL0d6
vgjgRlHTXH0s/55IhfUvmGWGUt+1LWKRAUH/PZFa9r/sgK8v8E0pXNu5rjL890Tq/4t9lDb7aT3b
IxTyOqz+HyZSS/yTkfxfRlK0rQyk7I11TAZji8H5v0OOmCHSHvdAe2zLVC30RAT8b69Na+ftbT+t
cr4fF1nrtxldjH1XdWvNYg6L7lCgQUCMps3QHZRnHuy0TYNLKkf93foMm4/TlhbpOWG53vrpJWjg
7gIfUwbvi84pn4GlhvqGezQwTbjJsvkSWR6MuJKzRcQIyoWKaylaM0ImslQ7gTZfnX2/bh/8ZKru
A6835gPCIG0iEiqXry73imfy1rI5ogwY8w+ODXYUeMFUcdN7vNX3wyBFECrlOkhER37Ud7Npvem1
xceKILWmMqJmL63RP1teiewhKw2DLd0WhgU0lGPXtCfWdl8LuVt1bx2aD5poO9vcY11NSXvj9l5f
nFJqUXUYpjl97hqDaX4SOX+/h1iuPUvf6rZoKQc/ueTJVDj0431rNYcknfvlazQVq0gFoTFgY0vQ
0YQZqIx3jkRNvF/YqvXgTBbqE9yl/nTwBi0aYnXB1aK1ZrdelChkGyjHySV+miy3NXd9Onu/nNpK
t4sjm3wM/ZI1vnGCkGSNZINIJ65SnapoTAfS7/BvozCWtY8GrU7oE6M6mQMeMl5xK2xnnaY3Q155
NG+GGlXUiGQrEDisxqaiXE9Gc67ccnQit/Hmcdf43hwwLC0baECWyCpySsOkBtMZO6EvWF8cqmBo
hl9Gs7V/hUy27LTk/axQI1utCrd2aHC5IentGYVsy/xuenTpe9MsgiS2PInCoJ8aJ993pZqX08bv
QYW1ZCvXV++jn+RuciyUBqqbo4pJ6beaptUMg9nafqPOoNpuiEnSt2bRmcWwvKRvSJM9HwaYjU57
4SZoEdJV6htov0J+sHt1/TIRvBYnRLu9E2J/ytNPZyDNimHNG6q70ezzDPUzig4WzbnNc9qnI5Ko
oF3q785RZv83x+TVnNo0Vdue9rpsznUghXP2O0NI1jjL7nlKNzUAbjgiP2SdYwy7gOLwR5ZbU18s
+Bg6Fj1PeXFnaOHMb87sJP5FVn3Zn0QQbL8Te9qWfWsh1j8swk/si10vQ7ofVrpLTreTmTfbpub1
nhzoK1mvO43ly5apKfau9BCyxHS/U/OIJ8cqXtMARw49AgKFOMd1vB0ZM3DCh47UbNdAalvV9E2N
p3IcRWmDTvGOTF+93tj9bCEqRfaDwKycUqML/b6smhdvnZvsOtQylqDk8wezCgcu4upc6zE4s6Lu
Ovs4Erkhk+ZGJSgW1Y+nfpEWDqTSYJCrIfuneM5YtH2xHRalF/k4WohFOkOFqD8bvXMWbVrPo706
vxE4XXuvfpvm2EbMLZ9pNET9tqaufctqI7mdqs1o59OUbe0x8BJkPaSqjclhFIB3OGjVMkd9wBYO
rOnmKPV3Jpe8DF10xEBb7hzoeOnbSkWOHnE6bAUZHjeLRo7DLIzdi/bMN1KUzWnn0B7IykPqRIo4
P46txB57EwKPqoS8PpgeeNJuA2hOI0W+XkDX1hjuy9i5qw63cRqqfY7Sroz9Stgv2A7x4NtOUzln
y66Ah5TfrteZklY5nLpcp+/aX7vrN2GJ8uhZaVMc7Syw/15tAQV6PKQ6iRCtEeYVpts4y5KBBsRm
7Np71WykIcLSxgk3Z0A0VpmgEXuElUF6cUsTbR/emqrZGeZm/wYv5ytydMDScJYV8NAaK2g/8Ral
Qyjqrf4d6Hr1yGZUS/64dmwA3xVrPgMUdt7wWmLRq+PWWRm5kltJul3Yu5agp5+HI6Izev/CCl6r
uSjDxlHBbsxWcIY+uyOFDKkmJsNyVmfyCc7u3PkgBRsDjW52PpLiPWbF3ZZ1yOmQ5foIp+waW2s5
ud+mWtW9JdFYhGmZ3PqiNN67xStiI88MCrGRxSnJ4EcptY7RxbzlRhXg+HQxWiZ1nfOE8NX85F2u
Ylu5n2u9vdusyfKkVzEVTWP5nI9lHqb2vJ4Npyl3hemGnnQfYbc/iHb5XZZ5eWvIbSpiadjf2Nhx
7wjvdk3Fkyrd8cYZh+CmIWYt4nBOoaGr22ThCzaW7J1JGDfRyNJFA4fCofbks9fNPnp57+BM9mEp
/CQsgv5X5+J1gjoae9uNvRaTL3qU44B8mchMZUWjr2Iu8uKMNvfQ0xwcN5UlIYOgCI0cxx30e+gq
3FmoPUMhxhusWmzr24b6Z2xqfoOjD2buubsUre5n0xjZ36pzUIVxLCK2KoXZav2hcb1MubYe0N/2
Jg6zrQl1hdbfTtaTUbUyvG4b2nDU7MxRJXHg996pox8Ou5Q+WlYXs+nnWDIoohK1a6aeujltgVnh
SRFGGyf10iL96FESWqtz6QVuFjxBwKJLJzGVobOxhIXcrXNibakzDq7uxMad6VAm1dmWc6zpfWIK
1MFeeuN28bb8OOGmQTpXR8S5XxpH+qdqNLanLs9yTIPJFQVudguOtv2o3Crse+ey2tvy1lbM0o4t
tlCu1CZgwuHkJ9US53Rc4WJONPBSFz+J1BmM53CF1OYPZ/aaG0Ui/SuZD8mpNb0/61Sg+wd0q/+6
U2UXzBtL+76sbv3tsiWEtCnXn3bGZj0H5jYcJmFgTc2m+hcPGJir3apY4qYTyKif5Dw7L2U10yp4
+lIZXcXSSIML2bB4ZuPK/qhV7xekkWfMH5e1wwuiJlWcRIvZe6km83fC9hD2cPKhKiwrwv5bE0Qf
icYEARu78rI5yEVlo/OLCTOPUpURVPrpvnFNZnnDYx0rw2hYb/1f1ta4YWl2LhZPurXZvVoR6+Su
9EfsMP687kmQX0K1ZrdC2x8YtxXwBSKcJbmyBR0VDWbBwtNnmw7HMVvwNaXbCQ3X4lDInXqXoz3g
O5mTqE+234gbvc9yNX8ZC8P85ltcRN7SdgzJ7mkQwZs/OadG5V+CRj8WiVczSy33fSqaM5bm05IO
ZjgudhPPhfOQyfReN3Ubq07jR+p08Cp4LY+zYjXEIjpkbDZ0jN+7P1PpYli30+5xUa466bK7D7qF
7xzH2w6lwQ2vMlrqbad8/VH77PIUq3bYpQp0LekNQuVghVyM5QdM9UwtPHM74w/ImjHuHTcC0Dhv
nXqeNjs5qsZkH0iTH5JEn5Uz3cnM1Z/zZjjf6Wr8nvFTHjA43vqlfUSzjrWC6KRmXOUnoDWYhCei
znVXzBuLY4ZOqda94YG0W5PZ8QELKwJa31EvktO2jno/FFdPV7ZNIdZ3AdQWBKG27du6SOyo8McA
KNGJg0r8HjrjhRUAxom4vt+okP13yymni5NvD0Wp7Rup5GMPerAXdKdeULvHGQlAaOVefxAk+0ct
PNbOBEjrb51qkzfj6N0vSU8gulWpCoxmlI+NCyiwYnTmDmr7GKlpxSuNc6Y2mhfViKs3WeBxgQS8
b7dFHVxRFUduAUC3LjmabbsvIBWiwdjWX5Xt386tMUZVMekXNSj7WyTlCDNSb5e+C6Yh9PkxPxLy
GLOh/5jL/mJURsuzz5azcMjLSZIJtLRU4i/hCX6BjymdMTYtwJYwh+pXXySv3KdPmSYDcLgmmNJl
ugstXrdGBHmAyshCx9gVSkTsspExl+QJ9Pud+uSD0FVjhCz0p5HiaI6jHSad2z+vyrBfSrMwT25G
aFLoZyj4oZeAIJe+ewVxZNeNm/v3dr4Etz5bzX5nWRncK6RXj4bjojLSgx+I3US6zQP6UeNuMpIy
DgLx4Jv4C9DdiMdVNe9OXuHSt6Yd6BmUnU+/Z/VGckRajMZXk2LgLF+O69sRyWmrdVS5/TDO231n
JC9F4LwFunzGRpH8wis0z4dg1ssfytddhYh97+bpikjZyXWkqTu3dDFluEwkGbAPHOhM0d/QOr/4
gZv8UAvm+xk3w9+1nZ6Rne8x4noIynsIKeyVAeLKQuDAuVKy9tG1h0+v8uwPX1BVC2f0wKvH6aZN
BSeqTrvuvnKEScfhr7siYzUj2vfxs9uwhASNEcQ8zfSkFl/9GVYDn0K9quO4zX8S5VSXLnGrjNtZ
6s/RpLkWzvCcVnR+dYqRCsbsaXXbx9wgJ0BPI4g8/nPZ26fZBJOsuxnDfv9Sd8MNIuB7dDANfVjb
v2KRsO5xAxh4/uznSnsUpB4oq+Oa5ocThyLIXlAw0HUQz3QuU5Hv+rwGzGoKz3UPhWYBtCj7fT7m
HzS/Pq221R2QtibUseurvgxfQ5G9uJMCzx28W2nRD/uen/4FXESUi5822nSWPq8uNmFyTpPlz7JK
b5cWq8V8n2Bjteas/Cp6s30vlp6prAL1rKr5S425vOC+su1IdaI8TATNHUoIGwa4SfG8xJLfj8PA
XTIlc0iQDUuqnKQIh374WGiFDpmH1X+r99noTnGDjj2eazO9plDvS8v8DKoCi5FfeoeuMuC2SyDa
8iNJ8JtySqckh8TzHrJ/ID2UkLKcbgtbRFLWca6rF3dYRlIP1gDCleHWq2GN6gkik01zYbkW9aER
xXLOzKVIcKekz3M34ahVwtehQYyF2qPMbeSlma8U3tzNYRtsF2EZJCxhKo/IJ7xXUpxK1zzJspND
XC/9abXSbpe4/hecQvUMLMvHLpzqkYJyMQ0dk2PyC0vCDuv6W2qJn575NlwS4giIbDm7EhSzKlAK
VLlZw4LXpFWYwWFx+GT5XFGrPTRESdjwPjshU9Z62wjvtAi7/6j6JcGW0cYyGR5EQ23PnOKIWH5+
InoNnzA+VY5jn2YHI/UnpNy1F3W4q38Suzf3fH1ss8xdSJlyDTNrdaPOXhg5SgGGLOfq3amGA9ZJ
Sqpl36+ugW5mw8fVFweLh7hfg7pFycgk2JlTilEmE8vtqpf0riN4qZS1eVS6jhpn+uizTZ8xTxFu
AdFy7jLdxCw2ab3YXFzCJIq8+mMX6oxo/E8m6N4mFntFqCRwBbvkXFyuzjBTcZ9kHqaSzWxoJJZu
iIUH2lrgArkvhq79ExiF3qshm383sHgXfOasAuS7TkIscnYTAa9V+9rFyxsJV46XauUm5qa/W9O+
a6BCS5e+NigOwFv5qVp6YhectJ/2BD/sHGSzODkZ+7t0Li7daDV/LKe5yd2V0V7aIm4z65IrNcQJ
sNVdpZiaMqzHVBd7/WLpdwnmNbrvGa2qijxvPi9ZM910JgwEISmfLmUnXLv6TpkEpsyBIf6MnNsj
NehtUmX/13LWZGdUYowCA/4Iv9DyXtrrocGqcKqw2LxJt2PMX4Hpc5310PwGjycVh24V7cFNhfdo
ZTRO7rr2MZvlqxuww+punfmltMo6ElihyJ6Rn7zo72Wrftq8+Ui4+jL68Gp5qXVBmRLOvvDFk5e1
65nRloqovuCkrYelhqsYRHVKyfvLq2rHbQLUr5OfrJpP2hzaFWdyud3PVdPc6MlTN8OSr12YFmrD
S2XZR8RnzgtIXhCjrrhxcifd90Y+RobsunPnaPb3uO2r9lVzGIsxIE0iUc9ab4IJ1S4WHFKOJcPJ
SozYng18/oKdMV6MDxkaupKWukCEEAXaNs0vuBzroQHl2JXTdmMCEN2Q9tKfZZEUbPao9a4Mymaf
L4m+W+Rg3a2OTtirFsC6O4oaB5WCi987K8/7O4oy348dExom3UNJOMteJetj6c/uMzEIfjxrVjvq
+VZvg+Irzl02Gw+BU0Y5wHQQrjmWyMxbacH7qcen0yrlnJah1k+pP5dPVop9Gh7U1jIs1tYmmcXI
9+3aQr1vpbsMx75iwa6zZkenzQfMUpCnNnen1RAQkvW3S5FeyUu0TXvCedDVGGu+z6F+PguEO0fl
Sfrw1pAh0cwi8vz81+rOf4bNEC+1MxcISbYl+GZrFWHwblXkd9LaPtPCeKqL1XlHEZvuaBBfXYs4
Z8kQ+kAEM9OS5R8Sd6zigZieqGg/YUfbaNTQOlbhwqoH2WHyxhM7iWi6eTVCY5DzzqL5TCKxEj8d
KgIGgrH7sWkg7o2iGO/oaZ0HXBz6xW+rv9nmZEBj3iJDXSfVqcvq7a6ZTVlHKGaYaDb35PfW+NQM
LNualesD+cAYtQFcTlMe8z5lqFnqL6x+T0GTl3cD/rJGp8uJIU3t/EJS5JZG/lXOvB17VeKcDcSF
NMgUjNnel5th0uTWJ59vs2tqxW7JIX8ZvbzWMJB4yOPJIyugLiSGYuKVHjxXc1HanTCOdr+yXFh2
zvhN9AeGPoYfFykKsIGLdKQ6YeIqHid/EX/BDHODJedmsERNbuRzuK1N9WAkjmhx39bWT7aO9geX
RWnHjtU50eJX00nWvRy5pP39RpIaRn4z+6wsVJKILJZrXkAWj6RnpfHqK5fXyi6J1tGNSSnpEt6F
sOgZRSJLMkLYbVrGdZubCyqIsfW5Ouf2cXF0c0lrENSiGYDEhQPaO5StsdMLi3342is6UwRvKtIm
a5ucBuZwGoREXeSxRmOHcdx9qaw8s6OUFNUmbrIMLzXBDwtEbj8Uyx6XvXqYhv6t9cvuktnGH79a
pMObWBjRpA2ONB0Vhrtpwfmetov9rCol3jo7G/9applNoZX0mjcknWDqSUzQ7+jCkD/JcpRR4ljE
bjWpySml6OUvRSPdS8EAQfshtkfX9LMtDLqUFkkRI/KE9zJ5d8V6Z1jkF2o3I9HHN8YYXoU7qQly
/6nIAshtnxq7Q2GMbbCf+3KKeysVp44w7qgg8+quDqq4TkSLkZ14DpaSk2MA6quKOga7L/1wXfIn
wq3AsqZu2tdpTrqUXj4ZNwISkAT+wCS9wxXu7oKptS664SSKgpzgzr8Kt3Da6QMnEb+e0T05XtLv
eMOTI2ou53Vb65VfquFoeMulqHMEhbLp97Cej8odje9cNL9y2Qc7/K5vK/3zn2urtGwTzEIrLt2i
deihQwGaKZSJWGzYEWK4YTtdFyfdpYw+RxLJii6sRXu0FvLoLFAaRDCNf9PZVn4q0Ao5YSpdnlKA
BIHANlQ6yg9+ZUHwwY6bc9fq7ji4NiELDBpxWloDTk4QwdFf7QP2ThAIlzG7oDMwp32FdmHvmcUd
YS27vMjOVm1PMdpgwk+HYQqdgf4zD9ZbN4H/SNrnfoMJB7Ws967f6uOad8/pIt6JeWl2E7lKIeHO
FW+Ukz0iLHjB8aufHNPKPlI4+LBxt5L9ho0XEi6U8JTrRD0YgkAMLNO1fsFei6qy2oIqjbrcT+uw
zTfjyZnkfDOXc3qy9Tw8OrogBmQs3Ynz1a4GF15BQkmdnr1qK06ey82qpSBGb+5XP/T06B07v+2T
A9kroMkrbs3vQrgpjXi1tiuiSCCf0IFoxq5l1laBMmKyvR31B1Xb6kn/08JV/svIh746uNnq3zrT
cCWSlNvfGBpqkygHme2B/PhHCN/aw3TlgngxKUisAhPa4bC3YpluMyM9XnCW3tZgf+5VIiiBeOsd
x8Ojjg1sDWWVN2wa5H99aPF43pF+Yn6Oc11a4QI99painXlvES7fWhNXaSyAX4/9QFBDONRmvjOD
NnvtlV35UY4L97fs5z+jkaP6CDQXHLCawShInPHwVZaCm4dML2c7cPX5Q2TT1N37ue9tu87Ktt3a
+riMKfw03SRXEE48axOxTZ+kJ2vYcNRndOaZ35x4cv2jFvPyKzcDR9HX9tnvwWytfY4orKEnh+B3
rQCg1DZk/bWU4/jAp8xmgFhKfVh7wo42qyheEAARdGQ6mx0BA8aj5RIK2ANyhpwCmwi3IDi2Zm6l
mJWJGsDEmG9Hl7+rQNmyZbulS7+Y486kUmXHsexlExVMCuOuAv2WFFWPHVBMp7GBtiU0h9Q6Oqpv
7mfp5CeTVBYdpcuMhG9aiVRLzKQg5XCSP0vuebdBsXR7WkLr78h1fOF4RIWdmjetP6KgoQW7G/RI
qoSYxxcsDSIk2BmFPSrkhrOzobJw+lcA5arkXrXEhQIcbSSBhCwFSH4RYQKluWF8fzaMLvlWoii9
eNClcX2dZ03g3yD4+8YtWI2LMZqkKtFH+l8YbUVydm2XbdO7nGan3Rk1XuKr37XANLvM04Neeuiq
QNNzirxcdshmmkdUw8ZXWuiT8iueMthXKNNJPqmklrepm53QCSFD9YKZ+DfiXgKoIhP0wywHrnDJ
ZyEhwEGgyV50w8Wcv8r1uw7MVe6HqVxuctj3w7BV6Ryl6HJey7oqvgYH7id2kD3vOle+lkBFPCfk
m9i/zyPbLRLP62O4rquFXJsG5NVk908++QX0qSkaaLsg0c/qf7dG/ovwJ7FfnQl9mmh1eZvzju/S
FfYz8Kog8mgOdgzQ73W7BHepZ0+nIp2hPUSV7UxSPW944VGTkCdQ9mFT+69FOz+RiWZ9DuQ53hW1
uMlzEct8I9W6lyffRAMwLQ8F6cJArMp/SJb+l+/l4raAl44wVH0LKDpSDVfv79xYH/5SD1xI+new
zi+V6N5NQsZ2qHYZtfoGxNeoiN9NHPIEMlZwHZIF7XRLBAhRBVO7Kxl/dyQ6ZpEz50SD9lKGhoVt
lWyl4DnnlO62rtiYdIqhIM1bfJgOM9Uy5G9NBey/DZtFMlOdxrrrHU0maEGLjLK7KyIP6DunP2LT
8o7kQYRnaGQzgL68u58C/ZH3tTwh8CCso5BtAgbcjh724Y47KAL7Bf1rSNK59EMuepoS135lk/el
sftLozZxZ6yGQ9cInvbEYAjtiQzXfh31vERAUD81l6h9a4Kxsl5cIEcNKzvPP1mTDn87rWOY+8qO
9ebQbudJ4p6HboX/5xU7moaqa8zOJrR6Y9tARoNU3/ZsksGkdVMskceQwq3L20Z3SYeh9fycm8KH
9hqQDKRp8mxpgilCMqtYYlWDSsFeDm+mb+RbOPXshG1U25wMY7xLSP28tWY9crHQ2nCZ2O+DEzDM
roAePiEItEbGuzbN4C0ltcWOBJgX+W1ZhcI2N2bSUQEwtUuUrErzaylTsEh91UVbo3hP6bW2qc0J
TKwL+iVrp4gRmajxEQF8ck/zjt9q5O6FpL+XWZvEDt1xnCUTiUb2MuL3zz79Il/21qjkPql86kCg
qUnSSX5xy8j7qtq6yHET9WEvln63XbBz8m1C6Wm09cYmbi2rsJ6QxgYslwXuw+dQP/WWHPY8B/O0
Ec7xPrJE69xMpgdnkDxXCREti/eYGM5x9CZApcSqfiDzej+cMXzfZEGjHl3mXcgpp+G8lxi+k/lG
t0lyDekpT+SwhZwC9URw37jyIMZxvw3udr/4U57FGNJZBkTSXvPqYNiOZqNw76dxZP+gUzwLck80
SNZU8X8YKFHfp07iPHZjq2+SZWRW80l4nMI6V769l3KYPOTCLmKFzCSeaLcyXJUQhh0hAMAaKXNF
oVHdaLUNzzjZOzNEEl/cSYGTLKznfGW7V9NM0GskEYyXXg6ye1jbUlk3Se0MzgujXqsApBbPgsjK
xxp5umeRhKZqu3rpktVEnFKixo8dd1r1YSFu59AMrpdFE06bnA/czoQabAuYQJKbk49A3Ny+bDmY
OnI3AV9db8h3QA76GfEn+frlBd5zS4hEHdxLm5l5xaxrzfAuqD737Pcy+12m3ZKoq8Uz7giRWYgX
rVxwQd5URdyTKqrXdWlJHbUb376bpLL/GKsATJz9YNjjJ9ZvuV8DEM9OVaAIHscbV2kkAs282h+t
29bVDUskxAnBYoL/AWcYuih0Fb+g9XuHnNNx/avs2b7vEkX4R1ERyBD9B3tnslw3kmXbf8lxIQxw
d3TTi9uxlaiW0gQmkRR6wOHo8fW1IEVVSVSkZBo8szfIQWaYhUIELy7g7uecvdfWaljbl2i41YVe
XVBfXLPUJBEFs762nd5kZ5mHkmp3sNrPNQK0+ZDOipcZVCDaokCjCkH8UiLoLZq6aw7GdtjgDIf5
z5mPbAkGSYVaR1a2vtA0HyRH4GFEecAgDLEOo7BwR+GKurAbZ1RSgfbDe2dyOxoOE7PvPYPT5h7e
2HDdB8W0sgFVK1oBNoj4aIlmmHb16Lcfilbwri3F9Mhv0dKfZI3ZJmlh3UZJbDnWMRg0zZC5b1S7
d0A6gSY1S5cdej8N7Z0H+LLYeqLOo4Ngo700wYogPWn4qnfancf6KJLJq05LQaY8Ka0OxbaNwmPd
pU4b3OoqbfOzQdDNQhIElndpIxeeD5AsOCkl+ZYyivp2ce9ygg2p5mgTfFmtcH6TDDK8Xzldo/tt
pra9WUQjyrPeaB+DlHVwXgO7oxo1wizwT+b+gRWuv05EjhYAl0QaVajmNOPxKmYa7TDm3Y1um3xp
pS3UJztsYMP56exNx3aiOItKgcv2Ag1cOEHJSgMHC1VTRkM+I28NZwrYmdr8PvQTUuLXsZq83eRX
pb1bp37W3CQwbzsPaHAXaRv49c53Bje8nRDaXaOpa8Iz9x7x0NqSDnlivoJ+WCTJmjIDBKL8iV5X
CggyqZ3+1TIpmCEU6iMD1KZK09exg23puI6mch/qgmX3VTdldERR8qTafGpDkQkakMjRmRKotYbp
ObJCi5ST+rF36mE5uGbz2cQwDzfRg8K51Ynezn5jf/7RvulzG6UnEDr6UGkC21HPvMoqVVUDbme5
cK+ySxb/+Jv39P+BBPaFfqpf9+bpqb/5pJ+LZf8/lMFK9Kn/XgVL+Zh8Mhk+4G8G0M3luf2NbypY
EfzlYa6U+Cgd22Wqh/vymwpWiL+k6zsqdNC7KtfdGPz/48tUfwnHEw5sja9Wzk0g+z++TOcvIV2P
v8XqHnjMLf5EBet+TXD5TgQrADzJ7ZezISYIm5/3owhWTVk8DfE40cFL8hcQ6Sg9LVetjLQb+wS/
Flk4BTjT/8pX3lNRBk1MDUMQ9D6zu/y9F7Sec0AfWdwalaH+WMhZAagHeTuOcqq+e4dEHxm5SKfB
qxWj6KKAf+1TZbmiiXoBYu5Cl3H7apWcEvckHSh6/cGG10x5Se4Gy8XW4MzCS2DXN5zyajA9uGjC
xHlsHb4cjJ6Y2NIlvoYBz2Wxn9NfM1oDdfLd0oc5HNOsot0+FPRZdn7Rpkcz1e/HqjraPlQ0Wb1I
3f7e2jbFKUB/lF5zNtqFGIWmsTjG4xC5NGBFMh84sdB/mc8cvLbC5sx/BxMql+OhnBlkQddaIfjS
BHw5gxv+7Ip3ALY5WNipuMkDpp2I53VsULd4587Wn9rev40ZKNRBfqVbFBPFfLcETExoIYBv4W8O
PrqhRB86xDvOTHDtPGWcKtpl+z9sBj7NIkoh9Edw2g6sMRxWrUibkMOsvE/85rjU1YVpVT0fq7YH
X2ft+2CF9KpQfaXuR9HO4YeS3uCRgzzH1aYDfYm8S7WRZwXJe0tOyb3TNtTdwCKtpwkxUcyYdFE3
LHtdEamZQgMdioMvVdKJ3zlpNic7rSsa9+FoF28zYww4eYuc4yyR6npJmUj2tfavSgLQaVrnwyWM
P2wggmbLq97r07eZTpNlz0iVBV13LXOqLSXoaBx0uBHhzwkKPbhUr5KQfv2O6Vt2RcLHQGPc28Dc
fXWH/GE5AgqxmXszv7fN/HoaESBi742nL3YWIj5AlnkuHOYnu9KK/YMrVP1lSSdUr/OIJCwBnFa4
MRF5cHlhzDXduaXdSNnWpQ9LD/0SNQKCUniZBRz8CcVKrB8SNWBm4NjzBQEolWWr/GOHKxgDi4NX
79KfGadGwYyjJMomWutU6tMI2bmJm8d+9vr7dOr1e2H8oT5PBBKsO0iN4R3TvsnZ9U3HF8xM2zya
UJp3M4bo97amNbxDKPUVP45DaJWB/5FqtntvaAZ/XiizKzIgDN3Qmjrt2oUQyQC/6OFqUmW6L+I4
X1CUOHX4IKtp4RlLRQhYm44X3Vof+mVcpt3nLlmHICKGZyIDMjaC0rRNwuxYIk0AGAf36VoVfT5t
eKDiqQOLzXaqZ3PdIdG1IwQ+fPTRXiDMllqMKfhzVT3BR5oefGns9NapssZ8LvLC0RHC8PoEdi5f
+UbxQZ5SpgEkXZkmDs5+mzhqXy8Fhm3+F5uruVsotLyez8jqJHacwl3Kr1n5LrPzop73/jRWzXVZ
DXl2Udi11wEL9IvgxqkrN6qxzTl3Jc58ViCQuk0keAFoo/rdhISmL/CLSitJUA7nQeadJiImUGzG
BppnihU6vl27vvH2Fd5L8EiMVuM9MLq4h+gpiEBVycoRZXBGAI01fHxuYycBsdfDttJUaSgxhc1g
xJlk8VrvuVWoUqauk+dc8thdKkfbH0bV2CWqIpHZoIZCpGHs+IM5ZdDJDd53a56OA7kWiCPjQXrH
qkvoF2Ch0hpfNkLH92naTS8yx4evWS5IKfessF5DBoGx5TlgnNrsHc5O7dWMFP7BWXtDf33gzMgg
DIk5dqK66/cTrPqNhWaTjqB4vNrrNuyCnnNz3DtEPiIHPTYcku/DBkH2OR0Xme0N0SXdsW3L0bkQ
CGFt5gcp4lsrrF29cwPXQni4rDK8tPBfTddVMtTlIXaH+pQMXTC8nMtO3pLl2dnRomGqHUrCH5qz
N02bLQPNsIW+tc/BmsPQBCswyhiHBu8tpVlml4JcKnSXe1d6rr6e+z57WlvPdDur6PTywse+4F37
o0BCsZKKeWGPPMaRM1Yg3P2EMcRBjqHnHt16RjuQm2LqL6bZ3fS85XgdtxNBKyIsh8sKtaoEZSpz
xZycHOwjFvmy3nEgHq+0RrSPgNXjlezsPpujntaCe2GFtOYiqyBVb1ehqU5gdxbqo2GCkBzyhBYu
frmFblhZk7Qi89G7GpguNrgsC+96QqBAizdOcYayqaMAtJyhKPYrwxtUg2JzQQFNIrCAjkDaRWCr
J/5NBRpgj8q3n48ymISPvdEEGv2rHBmuhLL7uFCsJzTi42k6Ohkq/yjI44L5r8ohGcUKqtFu9DAj
7meZggVhaoKdzUeNYg4MppvHqmvHzwN88Sxqh4FBnOxil2p/0E9dm4A+G+FSLVFWj7C7VdLuOxTr
Ldadg1OlXkLbOrVfF6SdULGXJck8ZUhYopHlco2Ef3qvFNo5vDnzfsV90JAgMYnPrm5o8iXxlE17
PTnZJbMUOPOACkqoUXFdnqqmyjC/KNe6Q3Gz0pWnwvvg+u8Slwwd7BHDY8Uouryl+pvfsj1JuYfj
zTQg8JLwQcV+phD+98uLBZh1FaXDJN7lrMvxrsx9agCgrQmyYVl7r32t5AM9zIYW+eT2w762J/0Q
1EFnDoAYGnmqYnebgdqxtChRAvsixV2/RhW84vsFOa8PjXPyCOnpHe+h0YH84oKvf1RkYPR7q53l
R4E1Nz/0ipSCfbMweN0pmpcsfZQD1R7UvINZTk8KbstIuk+I25TcorXB1QO40Ee657Z1tVsZu7xq
OsXoJFyL7gEFzYBKexr4+nqk02D+G5sviXqD3cgOOahIsWQp0Nlm18NlfSVNS1FryhLsa9OGTYup
g8CXHZ1hjLHtkhdDJKqpKfcwO1uUdaujLkctmcG4Nez2qKV4Pi7ap+hng7bm/SQbjIhxZvVQCXCc
8M6Gj2u3TgFiXi+Okd8FZopyUvI4hHg4Q45apPMregX1XZ9J5xPS2YYXcq3Zt9bV9A4nFijEByCL
7WUDnZBBPSxLK2oqPROTBLaAZ7ii6bLrZAfWjV4KnoWwW8Vnxh/0pb8OQZLYt/AwVAjAdiEsVvUt
XvA/ZdW/HI+K59/XVWBfPlWfs3Z4+r6y+vqXvpVWyv4roBcGpjIQmAJtRcX7rbSSNvUTFVQIwIZ/
+Bsd7u/SynLsv5Rvb+IPVnjxDYfzd21lCUg5vAR4BUOpAkcp94+KK0qn/yut+DEM82zXDXgNNtr7
85hFENKuxUKymQUdWBoMPa4rvBt3qFFxD3x3a/4G7vwA2PmHa9Gs8eD82Irqfiv+v8u4K0a8fl2J
2D8IR/IYYhMwd0lYjR+6Jh6vZEDh85tLbvbIZx8vkBC9wwDRPt8AX+b3l3SLoMpzgaLP8qZ+D0vX
OoCezn4T1brRvJ5fBWciCsitcyGeJ+yVvgR27yKrTAmsTinnHA/eduAOx1TQ4NthR6ev/+ubSXX9
0zVDBPauEkpx8HzWKWGH0fTjqLpoQuKZVEsVR2W65uRy+ENy+vXF/ukDhrYPMNfZHGzbQ/z9bcxj
2TrocpBldLW+pQR2HxV9tXNrjfoS6Q4ipl9fcPtevr+jNB0IqPMFjjoHK+1zEhMPpA3rvJmZzqZX
drd8ntNYXw2D+64D2X5d1d5V2naHX1/0+cOyXZQOFFcE0OyDm/rxU6Z9PLPLUFLPubMwS/fmCPV2
+ZuH5eerBDbGVkV/RPDiPwfmjS0ekxXEMNpJPd5mvs5u2s7//OuP8vzpkISL+QGjKRFgnRXPc+oh
lwSrNmgBtOuYt+FULC8L4TUXnTNU5z++FEQNXmjAXu7Pn6dTVBD55JJclBQ28jpgDmzmcpnu5ZSS
X/Hrq21P2o8PBg0l1itbuD6W7eeJk1NGI7rp6pXOQxCfkXLE71M9Du8Nbq6byllS8tpyDsO/vurz
55/bGcCSxAsOV8ZTavvz71aupPfIeUEgiJzC6++yeJ2v8iCsryVjB6ZgNerWX1/wHx6SIGRB4etz
bJb47c+/u+CcB20AcwpZYNySWZhhEAn8Zf7Na/3PV0H+AhCYqfjz1zpzFc6XSmNIFFowjXQSMpBk
/Oc3L7SxFm5meszyQvz4WUCJMbW0u3U3GTTrTeFat3Gb+Zci89svTIzbl7++dz+vHfjlsavAeeCD
OcGze7cgjq0a8n2YB6xn7jIjlRVQOPy6e105L+hv9egPnN8AR//hjYMJIMnpc2ybjeDZTuMpW1Sm
nr+m0PgHQ+LgsfG98Awge3j76w/409e2rVHC9TD4BgGkvu1X+e7haD2sLYh/KdkC2d1gQchPdc3M
9w+vAskaKQ8NGN/hB4XPbuNqtXauHORRxYJVG84UB1yNov71n16GVcqm76y2HZrD548fJm8DRqZ9
IXcYK4gCmcKAHRqC2B9eJeTgAZDB+Tpa8O1nL3AoAhooioccHZO1FyMDnq6pfxdU+9MzwBtr40AC
YchJirv342dZXAevUEDSi68C69IU6/oy8NXWfuj+jAwdOOgTuFSogoADFWCIZy1xm7BEUkVrtTNk
SaABqwbmjQvCFnH49Z0DgPHjghvCXnQBT7DW+pKj6I+fyYzB0CCb9neD9mKHNX3pIR6pqkPNhzd8
pTm+FAvALh/fgYUSD37BlJNm+utf46dnHu2Yx5tFVBYTQDCNP/4avK8yTzKEaTkdz+RyiXVon2iJ
6+Y3n/fn79ATDCxYPTiocp1n7zFS1SoxLlPTcm7qIwkDPi7ulSgIqcWbP/5MXEC5tpAOp5znwfIe
jfPWVDMz1nHVL5BW1eeGaMnfLL//cOcUzAsoJVyFtX77wN+tFvgckMOVFK3MupNDU8iOVt6U/ua2
IfV+9qAE1DA2NYTPyZaTzVe45nfXcUmVW0cQvVt5288HkjMYB9vw7h/9oI/NB6RFOeNpn1nCsO9R
e3jo9k2sklPSoU9/TX/Lr45ixuN2MJZFv8gI7GJ7EVcF8VpFtT6iUwfmusuXwjzFzFdzYGJINeFW
dLZ5nchu9I8xu7E5rHk70yRwUKmZS3uOV9RBhIm0ZXaJ2ssnC2BxoKfQt2RsqsJbFulkCS5akYfZ
Xc44fjxOHZpoCeBOtOOdO8cLpCD+mBK7JobvzvezfhNW5gOINV0gHSIjavFPC7kS6dWQd/qdmzKd
ks1YwMPj00GXVKHlf0ixKpU3dgc9DiJhiOdoHD2azvbS9OEZ5bBTvyQwhSEoneK1QD2tMgR6nTXP
15y3l6pCWQj1ZZNu6PAEOL+aads6AluPIC/PP/SzyFyaIzOBxWnXBwo+IjPbuwInG3MgEbd3ubM6
QEchKIidqztEAAUj4YbhU6Dd4+B2or4XSYxTqendQr4VMMDgh9Aiz8pPZQrW7qCDWpJ7kcgU9Jbt
bkJ/0jv6s1GjvzmDGnSxxpuSj0U+BUmUmRkUWjU72Vs7zaz1Igi1JfZqwegRMYdvspc+iIe3QUom
MDlzQTldIO2XX1ZUDPa+lHoNE4BQjeFbo+FB5zmrgEswwEjvkqEgwhfoCSM/QFP4WcqKn36XWmOG
7b7yppweImCOKMUwMUEAqMr+Fn+MF17WWpQvh5Yu9JtFBd1ygRu8dmMWs2oKq4MZgWUke0QcCQ0x
6Gmp9TnIzaDQdkp77m5NripzNWUYgQ6I90ZwE9WyXhgaRXEkNXGAu9qrKMwIrsT7vIoMhNBxhtto
XmuILtnnxbgac11NypxBbi11L7tz4YWWSAgSxCCJ2qtihjYekrYMJ4KzgGGOj6Fs7P5akc3bPQ2g
I3RN4kYfgmBVi3RuEVGiIe50ks6H0XhOe+aX6B4KO6jdUxz62UuQFO0Xq/NoO4dN1ltXyRT6M5mV
uNGal0AFnV5R8klJql4OOIXMDwO49SKcV2/8bE8of2l4hyWjA4I8yGotXLzhdZPD0goh4OHKsBET
Rqb2rPnCjFkJLifN2uQOhZDPpLUPx/AG4InuTmlSNY8BLxVRWT3v8EPVwZCLMKbWV/2a2Mt1OQMS
PU6BHoMLmRaEZC+8PMgtUne8hY2YJFfzEPTlq6AkOuFoqlxASiD0RxzIbU1ou6YmRxSHI2dhHlIg
QyywHIUH3ENVcErzGLIlKyk72DxoboO1hMAOvCb2XszF5LxbysYG6cOPBNPeWTz2nZ+mxSEAS9ac
ewGKNeqlPTBp6GBj0H9GiUhEjF88rf2mapnQr6c7DZ7DObsIoKcPUIPa7iKl4gnPGZgIeaW7KlEv
hxBhzHuMAkP2arKx2114AVrvk2imAeQO/V33GNZ9+B43Ij57HVobAS5vnmxn6JKbVLegNtZekY5V
xLphppJgcXvdmoAJmYXvf/uChumTGmmpovxp0jfNlAMurI0f5sQ4i/qWcOwJYw7uh+W8mehylJ2b
w4pgGROepyJ13D0DxrECaWbMfeNb3XbPyuquG0xtMzsvrdsCyMtrFn4fFZoMrOQkGXbIXc1shoFw
pYs3umiBSIkkmM0JJPuWFoVkTL/AiWzjIgC12B27zAAmwvkRBAft5kRl9vVsgqNyNIZ9MhsNJF7K
SEr3BpbOtQx7y9w6U5hdgPrz1blBnppHiy+y+kOfAOc81AiOPyAf81QkApxaX1rimjZts1P3V36X
0mmNGbGKfTsElXWNuy4z+6AuS+9ynZwOwsJkDyHiNQcKpt3X7XBQYugZ5Y4YB6Bo9T6ihE5a2BfD
pWl2id306yWhDb1zRMuFtBRgwtxftmNi8Nh52q0OAYmw+UVrk64JLKPMxdu+Nybdz2Reh5c2Wznq
/onE+B1OFw5DmHDDFqsAjZsDhFP/M8taa99AdiLcL3GZjfOyaPuoATsRbe0T1/txJJAJ2B5mwuJy
GRLigPkmG/odAJBosS8rn2RKhgafJo4yUm/Gxl0PoVHJ/RI7tNLgA+MSi52RCf+qfYRv1jQ1hk6e
8EA1OZpDIRZP89RYBg0BMbIEPfFAMWlaQjmd57HDkTIuqWhR2hUuEEn2gI9EF01oWTPVRxU5xCSm
lcZ6QaC2jzhb58jeypIZFVPKMcwvy0LgsV1CK0MB0SiTH/10bMnsQ9nIoJUAzS+iQgqLEdKZ/Kgb
quVzoFtM17mSE5nTph1Y270kgIhpO12AVd/phgPGY4RidqUHImxxM5yaUXdAS0imwdhijyCtunj0
3gd9ndYXWVVbAwAvp2KEUJNphjQ7W+7o+i115HUa+a1BJxmglM/Lq750rQA8Yafe+YBGBWpqApB2
uMoIUiSvb7FxBMfTinaz6e/SdQXZyzvgOoAmQZDuWh/zHXjsgikUk26M1x3+ZOR7rtfcw+YmL3et
Eajsxtb4JBq5rXxMfYPC3JoABnDMrPE7BOwEhGVXY2tFmCeJaDFBXpdRthb1p8WoBk0E2btvxiBM
2ApKgW4PRVqKKpMkZYZSOdC2BKXoLWqGNQAxGcwBB6SyjWiSkIC1G1yALQdNvHh+FIuO25eIKNvk
BXoKHUY9svweDlA+jtNVW28SdMhkKBh8u27Sm6IoZ2BgLczn14K4bxC+zL7yW/ygIF8KxdT0vNpY
3HZVunjOFSTksLjSnCX6N3UeClLhk0zFMIUk1m6gOWnHqGlHuN9sr8fKygJgIYyT+uRayCVzH8zE
UYH9VYA52oeGjdTbjZjuVYGIXSr9kWOLIIR47UDS5O2EyFdZ1XDO2BC70+glMOayBEflTgMhx1ZO
cYisuR6QEnlNTagbBp/1vrWWZLg0ZQBbqcYBQFe48Ze7YMA5vs+G0IHqaqVZcTR4Jpf9GiRZg85I
Gr3n0IUiFC2k4Pa33IID34x72TPx6U4DUaJ3ttUw0vWMu75vgAo1nMHbod0nxqhXpprGS7crEBoD
QBzg1EjGusliPMwxiWexQzWdMYepj8PxfsDxfb9Q2/K4iXBwjnbc1+hjoG30xzFbmGXz32Hy8rG+
yTbxHun1e2CV52VAVwWn4yVDfJ9RF7852Y4dWyNK19q6tY3tezzyNTzTvFlokY/0FMgDZFh7H6Nf
xIxvxdWyGySHRIavGamQ4OCGT4ZNfYqG1kJthYSlJ+cMDc17HFWYDZNJTPiqHO29AU1cQrIio5F0
1rLowdQwO7UjDq5mPCwiMON5qTbIQrm29RvXEgwxsRogBufY57/07MQDwFvCtoWMkub3qBdMjhJ+
nHHTBmV99kh3X7g6wxkoxHPwysG9UCE7zst2v9oJ/Kg0bccnYGwIwRJmgzh927wz+4FQdP6N9Pt3
3bCkD01haJmugYPenppt+lIHi35PAql3VnHMWcouHKolagGEniSNd9f4sHhXXWPBpLf7fjNjYAQF
jzD4eptml80noED+1VoDZ0MFloNCm0s3fTmz0um3YWZaL5pRifAoYS739y2Rz8fK9W3ECKmH5cwu
wMNFfu1OmBSaWvTRKDDso27K17sBuXm/WW3UNU5xUuJS0nzfthBy7Lc6EHAfjCnGF2ur5Mu5G3A+
QYm3iHwPU+vg2aN3DPEkXLf2qOBmuAvALxec+2dVJw1sKUpGjtgo9/DAeAAY1ZDGBP86dSm37SCO
TwLN3nwBSHGo7uh5TE9JW9dfgAq47r4Ce1AdMrcQIFecuf40AwBQbLkKhxB8xHFBcVckLgHROx/e
l8saZ2qWaR6fJu+ufFab8IO1rJW5K2wL8dCuT5HuQ9qFgPhWAhrv0SWJBQB0hJpJ9C/S2ip5Ky1t
d20bcQDiT1Bs+e8qM69vJ5/X61BC4x6Pg5YlEr3ede9hmoxvFKWgiQKqULkn0qAJeJTypY+afg6C
42I549W8cmiP/HWlDOFtzXjo7MFLF0DRqgfp0VpQDbFRwkdsu+Exh+0AhT1k1+E53bzJ2mqJNJVV
gnmbJaO+cj3MIccKQnYfxXXlxQcge5yAifOW75pM2u/GnNWbxRYo9gmWxXDO6xqqLfx1+7ZWsgRX
QeB6SvpAUj0mUInDE3iR4l67pUz30D/KY0HkhIw8sYb37jxY+iU+7wk/nvSkqz8PGYUcHCuGZB+5
t2DzClKmFsTvHL13xTx4bxEjw+5tRoagmJf8Hk+srMbxmKh1VVeVP7hvlCeG+TRzFERpiEq9D+8w
IuOMrX0r8PeeX6BqEmNnn2jItg+4thRrm5dzWPH7ASASUdBkcdNs4kDe9CrRkWk1lcIIsfDsThjq
dy3nTcQ2zry+WVdr+Jh4YSd3TWE791h6vZt64YdE5KyyVWSTN74DbQhVPsQ74OJ77jg70D5F+44+
XjR4tuih7WgP637fmjwpT22nUfR75Vg/VOG4svIxpZ13notyLhpIv72UBGfPhyUNfSzzAcGziGWa
4ZOF7CW7noiKQN+wQBo4Mf5EWMBRY3hlOkRpbNPBfFs7XRUe0KRb+NfWdn619plTnCD4YcedgANl
J9p+KLk43fqax3DyzmAp3JFeBI3nnWvZcCywYoebF7L0/OuxcpJ7kHINHhdPQ35GOiLeWPhOADyP
HHZ33extZ7cyN1dZNczI2FYrf8eRb+EAmrKHkh3q8vK3k1/gBlcYBncYQCp7VwTh4EfjoMyD3yQb
X1CG+CVznLzlieyDXu95LlkOUWolzsHCzZMAVSfKLiqGrPyIrB/LQ7fgxtmthJa8JT92fRHnyfyE
YolYYfhIpr+c9Dg+8lwm8oAYzc++rDA22pPN2di6jJ0MtQVOvZT59EhS6DlAYVfD0AnZObGsDvJI
1WvbH6tK4RcnYqQgdNbu189zm7HuQOrFRxpnU3NRWKv5IJWHBNQZM4OdR67I8uIbiwgYUb1Ol0Hx
frXDkp+wmWfBcGvrYBH7ol0hMjYrleoDjYO8+mjnHsrGxMBxhPGnaVNBQqJWf1NwjGvZ+CbUf/el
skH7bLmlKt/Fei14T1Mw6d2rUpZuGLnezMCFrM1M3wQAML9McwFcFiJtwTotYqplv6BeyXwvuy7W
IH6CrF6RLzIMH/QYpuI99FxyXvKZ0/fR8zlC7xyvEc7F0mGZfw0kVbcnUQZ9+sbrGVbTBWjz933S
b4iIYKNt9zhhXB4NdFwcdnMo5A5MrX2sXXHmPn/sKue6rc2Lmvhf6l0I3tp/xCI8f8jDoMPomoQn
D3BKtx05Le2cYAD0UeFMQj0kgVrSq//SvEpxUWMbTg25HWBEMuul5dWyQzGbD2ySWtEzzK2u/0Bb
wqWUIaqI3xvP0Yv/ChpgH4byjwK9TpCiNbk9MijKhxfhIJ3XVGYOmqoh5Xi6TEH3UocNwDoOWsXb
X/eFf+qkEnbERAT3g+PY0t2imL7v2Nbh6PJkehYFSI5MghZlNONT3HeA6v6wOUxhyNyFGRJQMKIP
w2djBHeWc7/qCaG0lRU3CdvgXvXL/Icjb67CSMRm5M1YBHHMs+Z957mqb9LN56l8c0kRVF8jbJG/
ucpXmcX3s2EuE4YU6BzOGTSKjeX9/X3rkt4o0XcW5imrjI+mYNdBbKzq9uB3xXKb9Sq4nXybmqLA
DPg2YMP7YnuSo8+ff4EOPgXpbANP5T/7RUY3Vo5l8QVyUB6iqffDyLKh8Nat9fe44j/Kq3/xPX53
17eQsx8iyC468+mp/EF1tf2Fb6or6f7lMYRgPkYgIcdYxXP9t+oK1wrrU8hcnUOHT8jX/6qupPxL
AE0U2/RW8MR6/NHfoisBJX5TWxFcztPlM3f9E80VC9kPsxKf55R/F3rbj+JXcb1n4h2F4J1ZVr+1
ruY83680pu9NzOGT7WG9j5shlkcZj93T4kv9jtSOpTxuhY5/R8PR4DttSLvD6FnNcr8SoHBsUwuL
AyHy7i1N1WxvF2H1Bq+pjUezc1dNJZDX7+zCnHxE1zWwcCQPe2y0dChgoXXiEDdW21AfY5XZKX8Z
pn0vm9m+BvxHR4JVTuX7ucgs55hRCl0pqK4XpZ+LmxUOdH12K5vBKkZKGgVjvLQxM5ymfVLUqIAA
qlnTxVUKOjFNGRWerL5vaK05lWpeC0nq1gWrnC4hwoX9jc3Zv7mIwVo6Z0eQQXeUks5aBG8QDgEW
N86wFKXwWb3EtkCksRcOaN6bobiYhzzABjTl7efZ2xpa2VzDmnGbEm6NToip2o8uPbwChWh2ES4d
Lt5M2TGdP71p6TEZ0xdyKmYeCFDL8Q7gNsNiDhDTKfegqO8B44ZDNA/U9xEmenD79lQ7N23c1e86
XfvVSS/h8hG8jE/bS2JjhlMNUFYElXsNdmeqj6GNUvQmlsOnPMVTcYZZAahsZjoDVUcFfrr38iwk
kcauacbmZkMDTDTasrseW9EjQ6T1VSVL7PGZzkGHQqWhLSuz4LpxdAnls0FPFw1EcTQ7ueAaHGEO
eVC28DfudJzBv27THEUGWWk4PxqaI/S8i7Fa96hz+avCN3wuxzYLSReGj7rT9dBYG0EwfMJS32gq
ngSYVpUnzeNIhzA4kAJmfUSo1uZ7hjTLySfdj0rbD4qbKpRAY2TtWA9hn6IlTikQzTkMK6VO3eoG
93pU+nLKR6Yk6TIlhMBBUKpf0sHJb7vcnngyh6xnnGLlpITZsWN9WTjuXQ/97Cwn1VIa7foBCwB5
bZwdzRnBcTmeIaM1JK40rXRvnLUJJ7hvDPDxt5KFWt8XNsfffTDKNr5sCbmjVnJr5sp6JZ/7VBfT
APjXS2niCwdyQwQgfL4c3czOX+Vyboaczndt8dL06XI52HWZnoWgq0PAlFZ1foZlQdfcMP2aeXfQ
9ka08cJXVUtBeZ5wrhLbO6yYLq5lESTdY2ev+F7IkDlnhJJ/cqe2QVZO0Sr2nm4deAW5075peAhu
62zOrlsSIzno+ZM5FYMOjytUnYiRSvUbV+bPy5XAFeiErJsIT+znrsyqCaVD+DfoqZAAhnlCW96F
C41HK3a+pZr+Zz/711fx6b9XEr8ZTFE91VnXf/ohi/PrX/u2q3keuxo6iMBDFMbWtR1wvu1qriDF
hDQ8FC5wFFxUT/+7qynxl7+pGXwW9E3mtUlg/97V2CXRSSG6ke5m+kRH9AdZJdsZ7v8OX/x0iUiI
TRJBMv9ANvTj4WvEAV+XLkkYQpvuOCk1RKkTOhHOOPc0tenwRynj364XbGobz3MU8uVn1xMe20NY
se5URUvRY+Gq3DNfisVvlEPPTpV/XyhAp2lLSj3E0j9+MIFCiahDERxKe16qrWrrKOBV5t/2CFKc
m/y/2Tu35jiRbVv/l/3OCpI7r1XUvUqSJcuy/ULItsQdEhKSy68/H6t3xG5rndOO875fulf0andV
QZLMnHOMbwCVxQDgJyHknQKNDLMJ7P0AH2MyFv5W4jz8dTn/rqD+8CCu4jJ05Fw2ahGXS/2hsARD
RYgNrZxdai7FMWhF8hkacM2uBgf+D5+1XsDfbiiudm4kOlx6D4hTPlxg8E0DB1RC0zjKGxtdt+ZD
72b9qWd/eRE9Igeo3dmDQa/l5z//SrFqij5+NCuWMxCSdAq5D5ccyx/4Ak+HO+mL8Vr6TvoJO0l3
88YGP5PQJgAK5CjsxdRI9ynXGepinH+mg5NXkYlQ6ZLLpnr+w9ei/vvPr4WeFmMsejVLfFDECVnn
2nBcJvR4/fdBkfpH8J7BlpN7hU8J1SnHqXBvd5g+sQFOQIKM+mLL1ovwojLv+efv8x9PHDcoQDbH
dVoDgj5GneMFTPDocIOaZSZ7gXaEN67Bc0u4HatxBAawBqP+82f+LibiYVg/k2edmpoHHgn77w9D
X1Uz7T2Dz4TBei1LSDZeXSbRP3/Kfyw9uNLrkZS0iFW199EoUEFXCBjsQRmjIWgT1qL79JOEpVJv
utSofk5GVYQnbdW+RDFVqfYP0droKT/cajaVEPMFy29VNHGO+/135gYlVRcLaHgTB0R6S4UIrA1C
dTj2XaGGV41y9/u0WO73lhbPs0NvsLuGTGMJGFGyea1nu3wrk7jEsgtAut5JMxuWPc5QEUZxprKS
IBKb0WaVGal1X0O3u6doRZeVFCRqlAnSjOc56L1P1jg7jOidxHp36nDq7w2F2G/jeUxkn/Numshb
A+pitrsAToP7bKKNYVjo92W3HI20UB0yGisoIr/VCtJtJyyw0nTYrpn0q35nAFM1KHyWkqlJ7/UP
cPMyLvGcOCvKCnEO6RD2eGgs6DgM+DHMVUfV0iW8b51SfrEbP7uiTeb+bCbgP+GPisBB0h4IcrAx
L3fS8OuHnkA20jhMdBSQ/UUPZQixpKYcrYXzHpv86Cec1W7PcE+V6iGl3HmHZsfkzXCr9GdrJpOx
t1PXMXcKKYRAZQgPj8NLRduOp9IRW6SJ1veRwwsKtzhdvmfW2gxwl8GYgAKO8YKfXvbf0HuF9O/j
KqXoncz8G5D9CbzL2kNj6OXbiH2EDi0qdssILh7isnozyjYBD8bQZ9pQv2XhxWQ211+sJKQJTL4k
CQz5Qt1MHpSpnGgVm8HWo/tgHGlxUSRWJDXcMGw4N6tSpLzKVJogiGMfQmcXSwIw6cf6m3hxGSZL
1cfpxrZbsCYxiOX4BPADwFTcePqd3AKCRhTbonc2K7eZ/EPXlukXenid/Y3j1ASEb/HG9IEeYGPu
7BLux6MSnDIiBgWp+WMJu9AgIpIghCdEo1Rxrs8s+gZHLiSGhNszrX2yoRjht6E7OzA6KfXBNBHF
gctp2BuI6mNyWV8WqnX0Q4vPJqR2s+240L1Urx12SRDSgH7IqNr0Tk9DN8CVqfaNO5YtQjMn/ulr
2k5nJr5tggGUPJQIRTKEud4IczealA5wtwUYs7fxMod55IZWnu8aJfv0wKHZg76pwKJcyD4Di5YL
MKk0lvPss/AH51bNYNOiIYQXF7Wunfigq0KI41XgEbPQghCKAq/syVhsPLPbZkDEykj0RHXDQkhq
nJ7pcGIrZaDAMb6tST0rwT7YwVK+Zrby5gOqJ5QHywR28L4TyP0iC4rfRXlLwBNK5f6W85dXsgYE
mjNCp62vLFevBy1Q1+LSk7rTRLCMYVEvI9SoAxuG0t8zUj9Y4Kua8sdU0xAHuoQy5gj92qsPOhiL
b+HaG2eKoSbjgBwLQYtTSaaXM7h5uKkJR/fdYo/mBIcpGcmYmkyYk0Wu40OS2PYSmbjnOXMS7WMd
O0JY9y6+3G5LYElqR/nQS0YbqFoAM7XYthBP5lpue2ix2LGZ0kJzLgrrAMKmYeKjgwwxZ4kaATFC
kzQERZnBV0jAZP1YA85KKTOcz2UazJrxAS7LqJ1b8YuYRes0ZmsQYl444trQ+P6e5oVtH8olaJcD
iArjneE2MREeh1H4+sCNyBkyumS8w+MOk2/MbX0tiejpvrqJ35pH/PRxGmVV4nr5FuIyJjAUolWQ
IyBSILAtty2eai8xXskiDu6zOmNGbyxC+/CWmrVhl+EWjbrGyb4EYnEVOI1g3chi5pVPpaNzzJYp
+tPLvNDw3vRC5PPVz8u+OocoYT4vpdu5V2uxJe3h3oDRX49AGLcyk9AP7FjKcq+mhXsT1Docrpp8
GiB14LKGTVhg3V4pGuULAfTWHFVzpz/PYJZA7s+28ca2TOi1HyeGZKpi2b/CgvKYIbWJTmqdYdAh
MW39leIbaZTP5K7esQ2L/pLVdh0fmU52xnFxalILFr9Km7NEI7LS9yy2G9LVUqc4jIbb4eTNaoDN
1mAZ6EWgYS2o4xo7xfVi9G+JKWr5uNg96hojKfxPnRfiJKmJ4ASjpVrvJoMRLEHpxGlCUluaPAWy
HKxD5bawTEOrJjPalTAXY5W0xAVKN7hkMXi3m5k5jI72zIE7gZKCaDN5mUhAUHs3m/Qawo0Xv+ql
qzZKz/ZPIL2wq4cSJizGo5g8maLE3I3gWfpHPUpmknOorAzlWs1PLOI8PGHqB7XS141FThPef15d
TWZGeZMqDPa+BHA7x62bvZAB2zXX1qmMNSqtSItDUoZIj8YQcjgzbEh3tXVfwjNYyA9lnzT3RibI
JnF6ewQVk3Z9jjaDoaxlRWQXdb6CmDmuIYMh4fE04dp+EF95U/Q6WuXA3qXpOvJ/SKUv++nckZ87
fMW5iYDLKejVHTI5QdYmy646VR7Kp101tv38c/aVX98LL4Hp3+MQaWnjtYj6NrTnzOo8Qb0c7mUO
VDMaWbYvHTotY9uO9CJOmZ8hbzKmfHwCqJ7Mz30KO+DGsDA2HmorUw9460lRH1thZ+emMtwb2q4S
8AnxIwZJT1WWPIWGkbxXw1K1167xQkShE+gDqFO0pM7FYCbqZ2yNdAb9ckrV1w5dFek4oVOPD17r
qIfYZzb8bRBZ/JI5RpkfS6zlKoqNGkhz2tKnj5BxivmlSQqX2JvCTLJ9sIiF0jDzHnt4V+jihi72
UTKIFdVW1ME9IIIArvoiGfT2MkyAYLe9ld8DKiu/ktBNOpEr6DpuYsJfJASdpIDoQU2EBAOAGTFr
i2mNm0aH7YCAUOKoz3L9TLes9nbKCIMHnnzrh4/7/9Iuhkq35eTNvywAnJ9CmRcMsmO7eyI9Pl84
Ey7tXY7yXV4SjIblm6Ob5LEPPUjDPQgneR2HbM2N0ryQNtaC1JiYCWo+5M0lVQi/XHwbIeIVOy+r
0A8rNzVvOWg5QmcMRzUXgZIaUnDXV0aEkNqDwmAXGNwljLdPmalRy+euz9k8TfwXk4GSsevLAESq
bxfER7ZO6JKmF5hdeyK4cUx2eoYKDZcvZD7dZewFW6iiKYHSYZyKrZ+YjPMMhu5BpNnqRhqLbDMb
y9e9syXbOIMBnTtmHSV0IgAMWZUbstfb6ZeSYEIVlTRWPxuD3U07kh+LdxEkotm2M2LgUQfL13zw
wnbr8sprNqxa4fG8JHyhhMjOZy/zu9emmW1yL3tLfF2aHKwvbrP0B0c12d+SheqMiOYKPcYnJPW9
RC4fF3nktfBrXlgPKvhVoMuW30wTtPeJ2hHQ664j14RCNZ9omEaVcnL35E2g3TQv8dAFc46upnml
NGru0JzZ/DvaTiE9O6UdkgrJ+PVio6QXQCxmkFaRqGoULEugY4cNrbRQ8WyJDMqA1CU1GUOuBdp8
n1Q++IG8L000+f5SXNNBj9+NhazpfTYOw7ORtcQ1hJSrPwxGzsO+JVms2NP8rMyoM+bi2Sfk3Y5Q
K4BgwiFWBox+aWuT6GUE6c4XpYdubu6H+5z5iIVqqCICzfVGj5nCvIKQ5Grh2XDsit9MF6lCVEwq
vM5cwHBjtpM5YDjyO9Kjwe0fZ3SJxQEzUMH2W1X2V11mrh8tnWN/TzplgPBeUKvVU4x+ywJ6sPLg
M/2dKbVOtqaLL5WgrQw5o5jBgmwqghv9rQ0LMY/6kgby3iddLI1QlPvoBgJ7+sXcrjK3zGZzBNAB
Cv8a8m5+mMt8zfm0Z82sOS55KxemEgLRV9gnkTRb/6fJOlFbg/a3JKwT8dyKQGGAWyYLujSLt9kv
N2vCK8CMMEYH7TLjtkEVUleS7iEjJRXjF1SS8jiHYBXoyIv+xZ5JgNgDjER64JJS422xGchvzZhp
KEtDI976pl6VC/WqC0epHOZHq+8WYuS8fjHPPQG23+j22c4x5jm+S/vUf2dazS8QrZzXEUMoHgZX
oqgki4P1QaCQB/5cAsaHEpOnp7nW87tQJlsNpCly+JgHEK1gO5P10qPnHyPytFfUEz4+8H5V5l+X
Bt7zPveLSpzd0B44xY9i9G60k0vyRPpg4gYUjrKmXWMq29sGbA96px1QueAeEa/C7SXjqV1MWF0T
XjWAHBmIuY2G0sO4mg8/rJibbG+142jsMg7G5sqMTl9ohZCobUwuh1jCVVhRbZcBH0WFmLwyY+eM
SU+8WMlbg/5GeCpSshpizY96QvkbsVQLIjNmiGbodKyFxDfkEvZh7sm5jewO3eXRqq22/FW5TLp+
mmUwlSfP7Uz3mLZOahwJ4yWAFiT3mOxrF5PBPfsTcTEu/8BDyFTo5q8p+/82tf9LeHSl/t9N7dvb
lP1sfhvSrn/gr3a2EXj/wgBve/AGLRvt6f/0sw0hgn9hwcd06LkioD3NaPe/4Rg2DW2BndanD0eA
1b9dlv/d0BbOv2jNOV5oYRREAUAw9/9HR/v3LhTtdJuK1zPNtcFsWZjafu8BobkVBH6m7S3FR4Bc
srFmcY9fo7B+UvygUCsN23cuvW+5xj4uQbZ/+du1+r90e/9t4vyfPijfgN+NgGD1CNKkB3X++zfI
yONKi17qa4PG0IosXDzhk5PYYjjNbpjK88Srz31AtkLw5Zod7znnsrJ7UP6JAPfLmVNVcG7/0AT8
0J/le61IEzz4aENxxf/H96IdhG4LstbVGnukjQEceARdWQBulRcCTC9qnc6741TuqD1D6jCNArsC
1sbhNssf2rkoxq3Ds+ifwSQPYveH67Z25/5+3XARu0BEBZ1Kb0WsfLhzwPocSyL+uFJLLUNED8Se
6cMawQPi2Uq+T4Vc+otAH6L22oKNjJ3Cr4Mfc5EOXZSEbvcYFlagL4kFaXdfujrMHsZaZ+4frOof
hgurlxUlAq18JjboEezwwx3GdwF5crLEhdNgOZ103cv4BPxvQX9E1CT+JfR1b02TDp+KoivmKB9b
5R5bZ+qzPzQ914/620VDaUScPZwD5kAsPP7H74utztJ4IuFsvOAj1LS6BDHVt3FcbBJeiyGX3zIP
mWnyh3u1Tiw+fKrPz/ZMBitMtj5iTOqlQaCF+vXSYP3V0bB0bcirsTDxQvSQnj8vbpeTZ1s7Ga0M
q+Kfz6ie9eM/L5nf+9rcB0ZjJi7nlW9CB/YjlMOGdo1wW1YXfIgFduYB9hmtXBpc6Z+gCx8W5/pR
q+iDu82Tw7Dmw+KsaqeGojK2F3pslnFube2RgVTlGDla2WTNH+Zkq1js7xcYBdL6DEDn4MauW+Pv
txUytRckjjWdi9yYyaj56xKK1LPR0yqjeu5q9IynmXxr5/jPF/U/PtphOMFAih/JTHIFFf2mxzK8
tRyeVXv2DJHT7PCqMbIKaXn3DS0fOh75jD+oTQaj+8Oq+niNXRAdPm8AoEY8/sxEP3yyOSeqQ2l4
prUgCEbtK570v7aj1BtZSf/8Q0lr/H1kxTQqQHjGYM5FUMeQ/OPIQnEoR0Ej9UE1BtHCiaHm995e
Zn0kUcBxdzzXTb3Nw2rZdpxJdpiwEDSXJLTuYsx69xgDOkKPnBAT/wy9vXXwSmRNcIm7zNqNVg2/
vZ9gjHa9PsOitF/a0BuPrWl4jyN5sNupq8UOmQxxZXFKjKY/0n0qw7gNjX2LWKBwziYZ373xpstS
bVXXDu8hvuwfciDlLjFEeQIk4N6xHH5UgzQORL30NzHJYCtduqOhFYsjTbmKSFm44JeOltIBsEbw
mVKOLhrqc/QRgNwn2XAAT2V17TDjRZlhwhbHYFRwUdDI81J9tj1BtBkweZTDFTEig5ufPZBqBw4V
z6Mslk96pPT0lqaLtCDIsg+VdyTQJH2VQ//u9wudztFBusMJAuLnaCxR5fXFIQwnZ9u6HTB0LgM2
w9SRd33AlcC8hABVSnHs7RwJtGvKL7EYMUp4E/1BvLPdK0B06xDjCqcsjEmdbVUAT42Mc17P4kcA
UTaledDNu7lJ5htd5QdKY/+TG/TYBZC9fsJvWzxqTKLvOneB74Mqqs9QFQIYGoCzPzFWhA3BN9E4
02ccgG6NrXozMHL77sYC345nQqi0mtk9T7Jfti42woM7e+Fh8ORTTrT3eU2Z3bE5keHZ4DFNU/41
at6+3XlGaBsMJNRCuEc1fI6ZUH7LdV3GEdtDTpjE7D2JILbvDQB0XyqHVmGT0m1EwWpcWs8Bj5sF
HBFmpn/dpq0CcdBtS7ZbWRFkSv6f40WhnvOfUJEvlmBM40XwlOjI7n1SCd3qqU0MFtcdJEd3ODfx
/NMV0t1Oq8G4zGd1MhDWXnTo+F/1uDr3Uky6x5QwCtofmd8fG7P7YiVm+cuGpXGSgUJ0ZdPsS5HK
E61qZOidc2jIRbYdzPY2zBNzJind+nl2kM4QIZNutLP4+xKg+ZaDGIecAaW9ZWH8w3a/3Jy4qSJe
AXonLMgC8JHSJ78TV1IPS9o7zS+vbWKmPclJ4LR/Ei4HFoGJoghyTqMdZ8JZTOY3kQUH7VY2brZB
XnF2mVuH9lrc6BGP7jIxcyny45TgNMgIANoKA00cSzYY91oYagv6b7lbhaEHy8oJx4Jj8cAsWT3R
G6/uMmihD1mczNc8sRGZt+Sb4r0g0Fj52sV3TmhHu+nBb3db6LQ62bl+RZOHJEaJYDhNpzebMyvW
uYGzErmn5U2kfV5cgnQs6XoVcWl8yzTIMP4jwcjJGyd1nt5w0dX5L+ZE4r3lzllfltruHnGVuB6B
rW3f3wW55Xkvod9l8ZcO2w/symzJcrCV6FKK96DRUKgNi2DXJ7SP5i/8xkyz0nzolgftoIM6WFmg
zIjED0G6+b8Ls9rwwKeSFsDQiLBuh2+l5txGZ2QW2ALprDqELivdZZhjcApRY6ZUdWoYpnIf5o2V
nghXi4NtM1f8F7RtpBgqZvTMqUgcfAWTHIJrUpuLs1VTzcDJnbkE5JMWU9NdJ0FL/85nJ3YYeOIz
oGwWHfvKlyEt6IWQBwL8n+N7uGxxwSRq57CPEoPiN6NzpYPtFreVHrk8OGbLG9YyxiV+W2aej1sl
C+fVwvjunuWslueaTC7CcXLRUR57XsJbyW/x5n6dkHJMBxWwd2yVUfbnxSJlKInsmJxrdyMXm9kt
SYTzUi7x3ha9rx8rkAAFwameXB6wQwfeZ8YZTYnZPRxRKLI6tYvZIiCqjxvLDINHGrb/W70wkY5a
hCTNhfi2Lj2ZRPIkOf6eADfLfjG5QzSLanSC3Z6WRn3z+hFkQa1a+5GmNvcbHxcmGI+UxbbNq5sA
clAkF6xZNLDpKdOJ3brs8ibaCIZQ3FwwT/Ue7W1YHzKz0YpnXyMC2NWBieZct0XBwGkh3caqI1GY
/q+wIjCt2pCx5ecJ4dGENe/8HMIHydBtuW8yGph55JB4MRxcAuJQTtpp0Fxd4rOTc4gTwvlCSsjY
vVX1yG0xAlNq+o0px3+CVfjLdOD4mQdEGzZ9ll+tui6G7/041hmbH/RimqKzjhvnzanMXiIHXWIX
yxbtUzN5p/ro5KeF2nQ5sUk6ingpNkwYDpTtR7SsSfZMT1J5dxqIB1eKRAs7/gZpu2bLiocqix9b
SIJQnBRxLUz4Rw5VDoFtM0bP94yypcPHUJJjTAxh7LRNHzVqtihKcW0M+WeDXOEXP8mxw5DlTMs2
bPVhQs56SnBHKuySsXPX2+70nRDI+FnMOjzLOvWYbgkZBYDMvlCWv7QqyU78vHo/1pyBNhi0MXOW
xcVz4rHct4PJlBBiQf8QDtNrixBjU8LQP8REqt3Aycbb0ZlZZ5ZUa4vUeDKbuD6gaeTdQjbkFi5N
w0dO5ifJvkJnMvTvyTW2tyGj2EgMjHyJ7BabDpqdC5vBH3btQohfYbjhebZwV9OzJ3rIm9hYsGis
oGATxoMb0JsMwLZAneAoOuFmzMtzijTZxn/cNjffJazzFC6OebIW8OlZVYijTVzxLq/GeJ+l4xey
Zhlbkv0MZbimMWpWjnvRsHTPNHzbC+zXEYOSU150zap24aMB1W+8AHqBdH9YiSwPdo6jrJyQJSPK
qE8rAOVTswjkSTb8lnVmtatV/uZgLHykb11vFJNpDD4x6e9Tkz6SeYvjEY72M1GUItjWTiCvHdph
vPIYYO7zscO9U9suATvmArC66wWdKmPQz8soOzyPfTPxzqP9TNiAn2lz1/WjeIeaHFzz2bG/WDGH
4U1ZE0aiJEyvTWjm2R4vXk+oitt17Q51gfulEOSo7P0wqYJvTsdk6k6Pc65QWeDfZ80rZsOhSunF
ugFKJlkHHcWQNYAuWCgPmN+Wg3zKeFmfkySzfthJE18Ke7RO1lQ22MrCRB9sGQCdCVxrPhZ9Qrw6
SoYcr6nuhvOU9ONL03cNKrOOgopfHzz2ZOzxzsfU97mu8gaLaKKtlwzN5HPm59M57VTz2GexfUrX
g33kzJM60aam1dCRD7VbCk00ZJa5zt7EtObtZo3NeTs4RfyrH+bwiyuyFkv+IHtzMxikeZHEwqFv
g8sWc1UbwGshfbQ/8h8OcF5pkzQh1aNtnCYfjsPQDckZdXO4kbbNe0vnc5hucQ0TiukMcrjOWdd9
ZzpePAnwJTH4sWF5sbFdr5mYpAb7ONrsO/qz2AeFWbVE0nVNfnMLHvtzAA7iuefA/4kNvVwhO2V+
39FMP/YD4d9oV8p5r0Y4DLskb21EkKUuoZyTKLAPIabfEttLFJDEdBy5vrMBqWMCvwfYAhoBZlZj
J9Jleq207+8A+4gnPahwq+2l3qLAS/aqm9wDYP9mzQXIPhd1+SqawjnyA3EK4hq3X7i0rRuRDqoi
q8mETzcWiYVhpfMhSVV9aTk3HWxvSKIWnRUB6F2Z6ruQ+vChRRKwjnDGmu04Hp8nu+7PQd4W12Io
qhvpSzejnfufTDfjm1e2wT0g/n6PCtM9OkBZqo3NWIfA7uQchAHalqBwkD8XeXddzJwlpiyy0tgt
UOB4VXfvNovxGnBQmbalsSw/eVgt1IK2V5MrMctXl0nkwRmCX+jKioyfMwQDaALbGShXRg5XyAKO
TsZxrOoCg8CjLHlrg9w7Y8okh67OxCFX5XKYteg4X9XqZqHB2gkX62tP5tR+ChCiGK4WTx6n4EhX
VXrkTC539ey+uZORRkJVlwR86x7MQPjJhIDyuecMcDapYrdWF45wbhISr4LGQj629LtM5/5XV8Xq
DvAQuw5K9EPjYB/3HemfXFPLQ+UoF0MDw23see3WcNorqT4W1Y+C2DAhLsGKwR8tvPLcgLDYkUMu
vhHLh2vTSUi9rx1z22foF3SgjgTWYYcMtAxxqLhUVMwInX2QVTH+9+JnZ/vpNkcOtdO4+yl0yASu
8aZHs4cptjSKZId3s28Pk7DHnwQVPUvoCOdCecmZAEH0UOHy6AEHeueM1TxpzpF3OScPlEVkrde7
MTDGx5WHlUWBGuS9hTbLv62m/gkFQxJc0moyIT7hlXfRqrm9a6NYm72HrHaNzxhxwuDAFC7LcTf7
mA0kaLLv1D4ogVZw0mb2qkfTNq2vc9eqQ5NJJEZBUnAoE6L4wiTBjnq3xBJfx+6jWWAhXIqwPGWN
9W0YtXwcU4RTVRvrh1q243lewoQ92wdT4eHwjqkTnmIzAELSVOTPTIKSzrWDl9brArwipXGf5cDZ
cVAecXvTBDTL1CONpbwNJntY0OHvJ4eYL6Fl9ZOtDKdBakwvzSA18oDRL09LzX49ExZVbGvPM3Zl
oKc7xLzzlWcbkL52witxot4ZOD50cEkc2upPm4yWWZoD4crmDXWcECTuEzOhKGOdpDQg2uJUMb5i
olZmT3ko9Z1D+S+PhGRYWzPwq+9Oa8ivsm3bO8dEkSJk1R7LrDVeaZyyiS9lDUzC8tEtWwZSPLDx
WHoIPnjvRnzDi++XO+kQIVDSx9qpsMs89NSMGtlyfAwokp0RZ0utWYxptVVF85L2XYHHvOweYUzC
t7E1R0Xi1sBlGcUtzKjNzHpURyn1r8wpOoAGrSLnWtWZvcGBLb8vPskHRN1yQK15b7P+pqElKSh5
hToPPSabM8bApngg1LI5x+u7ljmxugB8Dm6Ttpw7en32J6WtnNSEyreOOo0v+EdB7zQLuCtONam9
AoWJDM0MwstcCsCnFNH2/WCL7BUcEA8gBqH3lIYGlX3McXWcZBLRqIufHLM379D8WeRZUBNeawyO
+y6TZCjiVPXOMjb9nVrC8ZA4ZIqaEqB2aZj7RAJE2CjUQM6GI3r/NtArX0+TOqohchzKBnTG4uTe
d1WY1utCL0aRxMM+Rr3PBQuUDxRCtDsuwFvphC8yIWu7qJzw0VkI6oCpk5EXVpVHgSZkK9pCIfLv
8lPiYE9LkmmakeaJ+WqUlhDU0a77Ylpt/2nSvqYl4rp8Bf/CkdZ9Nrp5evWUqvd0gCsiSUjn4RTl
y29VMs4PQTu7cBYM8pNWrv3iRrQbhzXopPxeLuWovs0zTznVUaj3gnQzREhot36GTJPfeFniaubG
XpU28B032CE2LorapwFUAeS+wCRoxfBHdkxrQOFmB8kYZTD7sgstozi5xohAIlXQOQJ4liAostns
hohjl/sConN8JhuoG1MUkGlo1GgbkPe114GFPfQvkyf0iKEuc7Rlt1CrsK5J8qSnTKXTRGk4jbdZ
pOIl1xbzdemQahlXN3O1itAroeSQiaGdh6IX7YTz3gqAYsutZ/PdzvrfZxgE0dK7q4uWs2Sq+9I5
0IHpPRIf1lQTTP75dCH4mP/XklLWt7YIOiJe5xW0xWw9rg3qRndpecJMv0MeR6RWeLcMTLqjutWO
/pyEvXMre6NG0jV2pvd9qG2ruC0jAsJd7JVQF/wMAtahLgODJ3BpA/4UWkmaiGnGtPYKRNN1H2cL
zxQh0yYYOpzmfs4ZIZPMXw84qTk+s3HH008i6Ip+VeO4bfzcFZ6y94JBgNoHI+CgtyxU/fLoA9Cm
qSfhp8AZ8wgMOixDhSUhWJIlv4CL0P6DbfRWt61soDozvQEr5W+OQHdIpZ8ELZshsgk/ORG9PuRH
ULv+XenafJEld+Ps+9IQicHRa+HwOCAd8AlotJQfnPvcsCbiuBQH/2K1TlwAmCEdhRyDOB1zuEI1
EKEXtjj+kiZbPSC0AsLV+I6iC1JQS5/agUybC34VWt9mOEIoG9hpmG3go5le3CSvgTYKeE3NjqlE
TNak6K3+QGlKsyApJhPnfRZwYGAq1INFdNy5gg8W8l0dP3SK21hPDQK7rJMcgjQV+onMpFbsl8H0
DFTXc9nP74sICMgl+WUJvHdcDznu+GlQrCch0nVkhjNQ4bbv+CtwIE8/whSwOJeSZcpkjxB1lV3L
1GzzC/ApPrtGPO19ZTPOrQdqobyjQhbtJwv35WuR2h7aoorTWscZflX8ZAlHY54cyUAmXmsZ05t3
YDXIUwzHzh2An4QGZDYFE+XziKuGW1fqwORvPi4YFos7Oy7GRlc0FE/IZ1YiWYxYNI0pMT8jeSaU
Kp7mQCJsHPMzEnYf1kGcs0mJrl/sT0OyNM2+jSUxtJTJMzrayaqRQybeUj/kec7vTFVT0FhcLNRF
5zJLxFfQT7jkIXeNIAw058QF2pcfHHkFjuEVG55v7AAr286tXhRhZbz4F2CUDtDADawQBqRxRcCM
wl6zL4qh6vetufCraXaESLggC22cUq+dsyLhZq6eoHoX91QE+8z2RhQwVU7e+qgQVGxHRBnIdAtn
as+1dvhTjq/9gJqPmdtZjcESnDF4rsEEMLeQpfw1FXX+fVs7e+rEk1US7rRtwV61p7hzTYA2haGX
q6FIpd+QNdLr/TxUgbULFz3Wd6NqVRnlsDQuLC4jvBvghp0WPrF7dHJRyNdQ4YCPZt8rDjSyc3nm
qGnNFwZjg09+euDVR5TBlfmYFs1cR2yE7hKFhqnzu3YhQYK2glD1jVzUMHJVJeM9AumOGrYOvfDK
waiFxUAMHSnS9I/zswt+keauE3Yv+JPWmGnfY9XSpulDSIRLo346SIzRdzu6/TEPrn5IKm7RcbZE
p36tXpCCorThdg9JV82RjeTyBUUiz1sjSUS+WUsif9nc6ld6RIV97EOS0fbeFAZNZGVNbEczG0O8
W58wtuiAQ/2xrNel0efl/OOvhxOOMWsUeV3YHs0eMDq5ruAnlmOtBXLK1LNoDFZDs6izRWLguIdg
VXt7gpcgYvgtaacwK1V+EejTyW227b4m9TuZ5jNG3i65twkVbi/QNUgWpRQdAN2qtMFXQo0hiNtA
iQzFNQcQSC4aC9ff+31Izk3SGPlFY19JTr4p5LuvIPe+241LDrYhrdjLuXB4mA5AuGz/zFCkqr46
RIIOUWa1TPGKriponAJhZDS3glH75cGyNLdA+k5ZHEC5/R/mzqs3cizNtn/lot9ZoDcX6H4gGUbe
RITSvBBSpkTvPX/9XVTWrVJQasVkDwYYYKaB7swqBsnDY75v77X9TS9XM9E06Uj2Q+wVl8lGI61u
POfETnsYRI6CKjiithMDSoz1+ErrTFhhLlkNQ7Wm/UtlXdAKPVsXoP8fyjEbL8FP0xSnEVExf+JP
ZPYagIBwl1Vf+k5sQc0716ZILNeNGgqkdGCLlr2H0Ahgf1iCZgoShXJ22szTqdffJCo1sRtrCIN8
bQL8ZeUkgUsh1bijnxVANoJ0ltRAXuy0SIU4teMwT5LzOjUFw+1FM9pO2Ci0rRQkTXTGccM6qGqu
BjZfcDG6vimCVc2iHLBjOtXlk9iFHLubOpS0NfCy4GtVml7vqjHCUgCo8xrxq1U6pAHu7jyMpJ0W
6jmcTwve711O4BklC5qpzUMxBo1+/WvGNEo5lg5dJebRepDEUHNGThYKYmQVP/YGXCcvDjgRjV+C
V6V5BhYzLMzTMEVnMq/yrOgCWHFjqzT1T72SyYjrWPGYffSk0jdYwdoD6klTdfE+198KCbYGglFz
ysjuzkHTNE4A1omdMi8ZodfoQ1/fZkbDsJCASSobsr/y4rZXaV9Q+WwwM4g4m60bgcqnZ4e535rf
E83UkitkifoPygzleFkLjaq6JPOyzWBHpHX3Pjvf6daTO6XbG35b8vkOeXemRoKONwCF5XRfKSZ/
qCMtAgQDJnAKzzyhCtQfUaaPIlQDkUXyQpmmsXxmPUliFhQxTPFpUb+ehOsa+UCx6dFPi1tNreeC
sNDKuAFdjtAIup2g80v9BxAH7OKm6gf5pVlpaR7M0xRAUEE0cTe4+SALnuhKFg2F/iIr87HoSJRD
QEh1HtbVSu9Y6b9XgA9714PVwEdFc8CiRRBa6FBwP7KT76iXBlm3q6ukK+44TIzhhn6sZl4C7upV
RINymm4LL42+xdUoRQzR1qzmGvZAl2MLTNiUrqk/peWKk16jnPs0TSm2VxFtjz/3SJrYKuy6Rl9X
t3UYZyxdqDKMhq+Y1PVrX4y7n8RrMgMIwCgE4tbYVBbfK00m6XAS+y658iOhGJD9F6Hvhn7LOMvM
jJcmRmhxzyhdFMUW0rdfOYkGOH43iexptiAVxGbbTYbwQKOp3va9OBYO4McsuiQ6shtzxydmfEC6
I/jPhkHv85Ezq5B99fHnPRlgAssf4ghZD9vWEOhGY+M/HtgD0LMMcKk1qew/EUXUB197ayi9R43A
wG7vUd60XmiwDOV2bAKvO6tG0tqViag7atgBrQjoRbESX0GakcwVGNBa3I3Us4BszA92C7OQEOks
pYJy7aHFKNZT2sjxF+JdPSb6OOlQLktBoNcJKXaqrNI+ZNP1MwhCLDQEzeem7mRjSUsRPSsnqloK
fJ5requUSJ7oT05Wtxn5ydDMWqgQSN892tIXAKH0+inN2mpEWEXoJZodulDtRVXIRb6t0NhJc5Ml
nC4JFZPl64JKeQZ1LOnGEQgrxzMPZFnejF9zjazCmf2m9VdpSXbofTcHUW1BVjI3l5zQ46vI6vXp
vOuSDD1QITamgYEmJvj7LARXbd1GnqEa1+bUeDKtFnYsGHHSQpq/+kYRxgvODG27QoE8Nl8MTQit
FWVglMgrCMZiLTttr1XUCjFBeqXb4q+JKyqnOdaGVYqmQihuFAGglHUl5DOn0caDEFbtauKypJR+
ru1YqADn4zspLCZ5PaqsWyhajqUk8CDGSu+qYdPlhMvvGhUryReiDov4cQC1OWwsiY777ZTwhr5a
icXy8/oD/gfEo5vn/Poxfa6XadU/hv9L1N5IPH3Q/Gufp/zf8q/Mv+avv1P/6/WP/ed8pu4c/ZcV
9IlmvGufq/H+uW6T5v/rK+e/+V/9wz85PriWnv/5jx95mzXzvw2e6TH4YDbd/ntp6S7M/Mcir57f
qkvl+Z/5pS6VRPUPVdRVyTDhj+Ji/wuWgAKLuGsQUTotJRmPL6/8T22p9AccBEw2FkNSIY3c5G3X
edsE//yH9AdaVwgA6KhmkZxuyL+jLX1NDPpbljUfJvE2s4+FlYCMFQ3g8bAawlAdx0pgQ4Uf4Ueg
NG5adVRTQ4p+kSTrD7CU08fGMCjr4zCAWzl4rAygujk9aHXdcF432IXZwMz9M4204VUdWxM4fKMd
mE9Hw6TY1UkEIhjtzSBDzbYrTBMuPQRZQO8i+Ig1ZSG7qfAJ3xaFRwGLU0ByV7ehcJClNKGbw/dk
T1KMr0q0phtaew1Ma1qHieN500YSu1icceD6l6RVZzip34FuKVuLUhGQv3mmJYwJmh8huQlsu7Ou
K8UT+rZlODhPEv2gSlUSxecs/JyVWW9yJxKkTg02zhxQoLYlRyG/qPA/n5l1yuGf2rPdpWO6xrVg
OW0tIp7qoysvGr6paQKB2e8f0UT5W4zgGeHgyoXuNcllMCXPuY/Tn2TRu7nv++TnRDaqXTFdTR1+
DyMKiflUk6oD+xjDT/PU6USg0PHEM48Q7gvZnIn7nFyN5QjR4evVmDbzTdYLTxYIHmZr5SohSs5h
ud2Dgb4OvLg8oUg9VoH+edV5nOM5kMm7mjV9b56mRns8idQh3whKZzq4bZV1GOOCImBZxZssSiek
c8cawV/X40TxGldmvtcIss9RBoFw6s2oyuMtYFnxEn8mzRUCht3Im6orY0C8+GamuP31mX2C0Xh9
tG8vulDd5laq6NVg5htoRCKNFFqAdezhFpkiY/35paSPHiisFmoxKvAj9OTHDzSjBeOT6lDwGsdp
rSnVqpKV81rxz/EmSTQ0fezmqoVPzkquqXz5Dhu76IdR1IRlBDgvMdbklBE47+p040+sbh/9OuSH
uOateXXTF6+78n3CX40037TmFyJKwgusKdOZbEX9tqr+tEGwdLBUfPDYj0W2v961pSGuQoqq6qI2
qzbfjK0CU3KEATHfmN4UnDEC/TVypPLELX00ooCrEWdmyozgZQgTx6Cag2mdb7rRU8/ArdJboEK4
SdKYzvlgFMxo0bD6/DV/eGvEe3JnAOK47vGt6XqYx43CrfU9OQOIjFBr0LQ7MZi0Y7X0/ARVnA1s
RGAwQYc0F7jGpqf7Wox0MALjzG/vzYpqDaZVNlB5Ll0kFTkP6X2fsan+Mh+C6AHieUR1IbwAeZYq
ay1gkG+8w5gCIc8BmiarQfrJsRwGOEHRCb1y1YFKuhbpL1fGxlP0baXglakvSvGn2qorDpkQ5R4p
i571dKgTY6Oq3xEfBtaZl1wVmmbPESBJJm1y707BhNl042WVNXYj905KfHk8FTbxAvApeggB4don
RUet2LB+/kJehePHCyxrIw4O8nlUTUKhefxGKpQmwhTG5SYKBegLvk6hjA/hLov0aBUVxuiU1HrX
OVHp2wDbkZ2ZfbttwL+sNC2tzsQ+Ca/DjlalR0dpU0bgu6GCPJZhgACEosNa9c361OD98GfrLGIQ
FNhniEtUJoEUHYXgira2iSjFhr4xr8s/jIPykl7quV2sgHjjOrMJjqc9oG/0+7v/ZMd5Uzxnu6Z6
fm6uHovlbvHtZvFfV+GPKq/zl2b5t/4X7ikpQLwZRu+YktfP/f9xHpPnn3kWPr7dV77+c3/uKw35
D5BZ84YDYTkJ3n+hJVnE/pgneIW+JxGfrwlYfwX6YmcSRaT/sgUaC2MKE/GfG0uM9RiaJDjC8/wh
MzFav7OznGeav8e9CbLJMhDi6uC+MHEY8uK8kptG4wO19u7T4qnH6Cp+oRLx5qF8MI8fz7B/XoL7
5BdrWAuWphWhonkRqIN3r4Qin9JXgJMr1XoERoWC88R3vPBA/bqYzOKpcAAjiXA5swIrJBKQftc9
FZLAGa8tShYl7RDbCJ2UgsJGNk5c8qPbYwYnshmzswJs7XjmEGm/wwlWhfv2Jf+eH9Qd/IKTFzle
eH/d1kwnRQOJWwCmyfFFtCLqTQWZ+X0xI/yZW0idc8i5WAPN+P37mf11DAqTPF3dWlzKg+QEEUL3
7hsxQ/5xKJKvaKFwv4I7pLv9+dg4Xghf74slF5TwvN1hCV9Muwaa/yKHS7gLTGpZ1Y1ychexHODa
7MhT2PGjiuc/Xjdcb3YRfUNY3BCM/o7e96UpX4u+5s721s/v43j3bZrLqyw2RioWh270J3/ndSu2
v7ryxbvR1x0ob+NUkvPykc2XMmh8sFkxiHTU5qHy5oakGpg+WSvBri5wL+PnLjU5/uVA/bdbr8U2
9Nf9GHADFVhhtKVntu3biwy9Qmm9SINd9RMU1Dg4Y7GusrPhKT+Tn8CvBDmlWlv+0iNwoEdlndi5
LIf76z2ydnLaBTYoG4tZSS6ULGvkHGNKglS/3AV9TiZTjLarOPHiFpa6P+/0zaXm8fPmcdZoeYE9
lcEOag3OE+NeXKc35Vq+HK7SE5a5D9/cm0st3lxddejuQy4FrO6sCibHb05B3paTEQ+OLh2KBkyg
8nyCOL4bpHwSh/KKuwEWRfjAhRaiYDXJNZKkbUAyy+fD/v3HNb8fTLVMtOjxloDButaUAk+pvxsC
Ok24E4zGtRT39y/Cd6tRS5m5ddpiF9sGk2GJFXME2YsvgrydtOgQ9v2JIf/+5XCApiJg8uCQAcxI
zLfjgKI4CL9ADnZlo0V7VQrmACyPKvbnN/PhZQj3ZUegWtgHF2MANWKFrBUXiUkeE+FZpiMh6jxx
Lx+9FlyD89ZC5SrG4l4QbtG51X1m1b5atcl1kIS3XRBtfvtWVAm+q6WIILNxPh8/MZIS9EnT+hCt
KtqDWAKlRUjA59eQ388ExtFFFrfSlGlBy5SLuFc3e2Urq7b1pbtRXNXxt0/3t5MzuqJL9ti5elEN
NnToi9G++/w3fPDKOIPKHKUgDALKWvyEuNLzAF52uFN8GNJNnF/7WXNiGjp1jcV3G9RJaBF6xRtT
SZIguKXqTxQxTl1BOX5bYzQi9myKcNc3JkRljVDVqorc/+RRQY6dfd7MdIvR3ddd3pugl3dZXG2j
kPTGbPvfu8JioW2GKE+HseMKTHC1OJc/Tjyo1y3i2y0xfmbe9983sdyTGC31DCyQu2otb4a1vpnc
0N6njumGzx7KkPvwcPvD2PTu9WiPTz0VoXvTUX+V8f/tCvzh6wKjKlI8/iC4Xgv6riENM9yBFjrz
p9j1Sbj9Dx7l35d4XRnfrHx+WOYkiI3hzroxzRCVo7D+/AKLWuu8tvIkVYXODG5pC7fr8ZgD/2Gg
1Fb4eJ8St93QYlyjkr2iT3/t7Y3Vj2/nWxTgHEvvk6t4LW/zdbWBU2///Px3fPgs3/yMxagM0ogO
fSyFO1Pf4X1kG6udGPfyPAe8GzNvLrEYlolEJE4WG+FudLyNdz4+10QhIWxobH+FqtMe3WyFXnWT
tGiB7ZTm3Y2/jk5Mlh/ep6azb6Nayc5tcZ8TSrMQYUy48/Vy07dl+iggtnj+/GHO/5J3d0qthG4E
6GZtmfPeFG3APl4Pd2F+7YErT4QLGv6gavz/ZHi+udBi8EiZYPV5xyNFcIfOknC3k5f4cIAS3iCq
Kv9P8WcxKQ5BlmCVC6Ld1VN6nqylC+kLUS7d1liRz+YQJeaSDOyYq/aCACEH0ox912+Dc/Fi+x+s
MXP9nF4S/AliUY+/lDYL2RNMabRT8/paidJrtEWrz1/ca730+M2ZCvwUivRs2qgKLuY1PW9DCtZx
vfOzzniuJ6HbUdnER54rSt07mtoP37pSm16KoU++jpPWPBIDmCC576IrXRnk+9CPw/MKhhGEvlGA
25UDiPxhksHN7DjlJNmnUYPP1ovEl8GXxh+dnpIMqENLuOrFOTVgnCQFS7vJvICbF82/nci1uk9K
OY8J7BSyOz3TxCtZ9/jvWjUpllOn+MJB9BUY7EoMcINjWTVwOSuUaJtXQ5LaOOfV+6lMgyuzRl1g
T4M5YAgliRoKWFLR0Zf7DvduWMl9iFAmKElPbLF8243qgc6TEQR+HU1xIHaL74smVToHNJpDbb58
/hLe1Sco1VlAilX4vzJ8hWW9BYVbiNy/t/ZtbfmW2+hRXl/VllfAyE/abk/U3hhCRSMnyZ5azq44
82pT3Uw9dnPHG7324fNf9O7EQH+T4hSqbj5oKsWLSQO+RJGFIOp2suZdj8V9rmovFkzAPrhmdfrd
VY1IeY4nkmbI8+5g2S6awjAO+sEXuZhoG/Qnhblh+1dX94NikzrvlI5GOQQHviNGOmcFlbr38Zck
FqpMNLQa7rH2zZbMJim+6Wav/MxHD+28qWbivaBUAm1RlOMSqWqacU5eafSShrF/21olmzy5iSly
Z+SoVIeW8FJYoINqPHhQdkugdGb+08MMBB5mKF6aVhd/yvXUfh9TubeQIncKqEhtqAcnBbxVrsSp
zYgMjbT4XqftX2JRUCRKstLgX/ianN6ZsTUQZG4qgWNEJZoEAguzZCUAAUeoFSPD9qmJg4ZOpVjb
DCEHcxusfHiqvfN6PDx+eNQiZ/oGZJPXGuPxw8OWXwdN2YV7wSzGK3EmIYhSS6qznwAsC/uk+a5D
ATk3SRmnMeAr9/Dofvh92VPRp8/w+buUj/sX7B+Ymi11LuZZmkGHcf7zNzsUcm2ttizzeB+LcQG9
TvJdXHEmLiixWOWN5F/IgMawNhjKrirA0SG8zg+KGJUSiB4EInVpdtcVWa7nULZFZ8oTYWeRcA4L
DnfQQLTcDjDrWoDHdkWsTItbDNFzMmoj0lgjd+u+na66xIDL2askskeNcmpWnk9Jx4/c0AkQmolN
nDo5th/fY9+IfmU1krgnRHGelnK1eenMOQm8yCX5IswBvqXQIc8UqRIASyaNetcrY9RtCZPLbnyO
33vCQKvHVp/GW0J5gwdWOmlfj4WSIqFDNePANS5ugbGzTpPkiZHBKToie0eEkHdaGLOzNNIW3bBY
YZ+cebii01q++SwpxvAV02Rl2BRkwucuJ7gNrWoAvyAQyjK5EXSsh04IGBJQbj35z3BLrC9CHFm3
hLbosS1iVWjoqRvxV7kLyx/jIJD9KQFMfYCxLO56IWqu5LhFktyRYO96STyrCD4fSO+LPMy69MTZ
SFOHplmyWF672kuKAZgeMXhjs4aOVa9ojuL9xRYtXLWVod6wUxIuUkhUV9AQaZzUqfXl81/xbnsm
Wzgt0JCwPZoZ8Ys94kQvzmvVLt7XbWSBHU41l1gi4/bzq7zGChwPKNhEMhsa6oT85/IMJvpSKGgk
Te89D3tP2bf6pRcJnVv44hasauKQ9Jgi09ugtppVeM1w06fgDcJ6RGsc9NotQPpTBb0P7h1SEu3I
GeMwFw2ORzlQ6UBLlT7bZz2hpRX0oNU0pdOJ9/x+P0fXBMEwsxelFZaaxVE9jVHA6VKRExta1ReB
LnrXCGL1rTkf2osx3jV5mV4itVZXfYKvYRJCZQX5OXVaBKOrkXwgu5z9rAM51nbvielWEoU5NCu+
N2vSkNp+SLe6Dly7rdG+dkJXXDQIEIC3xDWmNFlasdMIndoj5/zzFzuP0aP3Ot8bqzScIrpGTBXH
jxB3j1YadZnvkSmjitYNwalVsK9GrAUnJt538y6X4uFR0mMU0dNYzLvNxDBVCb3em3oTXViQJldG
IQI9jhSK2klmOGmXxHtL8ixQ3WN19vmdvhss8+VxVqEoISCBpsrxneqoc7xRb4o9G1MBHMzgXYsB
mOjPrzJHt717oLQ35t2ILlEyXex8ZsZ4XVhNuS8mKCF9E1jYuadmWsWlHmzkNGzWxKqI98gKdVZ1
6aqi7wuQCES/nCTjedqOAGGGmASXhpBHuKvGSwiJnp51OdgZu2jgB2mK/VX05TWRZoP7+R3Mb3wx
IsDASdT4JIORJS9GBB63TIBGXu4tiAKOpFWY90SU7Fqt7RpINbaMvPTzS77rc3CY5zT/67II3hav
JlC8gLV6KvcAFyCihpK3NfHFrHoJ2JQntAQSFBgxxziRTgz/j27WUGl7wstQKMMt3lYjW53sl1O1
t6CQ2qbXmHgVJhQJapUVLrChdpeD/j9x1Q+GIs+Wot8sdmFXuVg4xCpVxVpSqn1U540zDqGHYT44
pT54/2lznOb4SbYfmDeyhI8HvNT6alMwuPZQnhGLDcFTQwAGutbY++0hM/uIkIKwCHEO1Ob7fbOj
an1CnPVAU/Z+xqdlWRHZQFWNCV1IdQddpOxqguKfGDQLACT7OJRabMdZeNlVctBeDFSM1phc+hwV
WjhgyhW0s7oj+9zyahdUzDlQoQspaPeVjOfCM3H9d9p9M7OPvThYfT6A379QTtcUxeXXcawq86Tw
5gFUSo2RUx+EfdDQ2JIi42UI2/zEU57H4vGH+Zr9iFKK+Bvq74unnChiWpNm5x8qo7RWOmgAvICk
/Ci5ma46bKKbz2/q/b6d/c2rJIDdjYJbenFBc1RNQcQbs69D/TvxdQRDVLEdEYQ0eDutjwmkweTc
YwHKYomoXxkbWXniU3l/0xo9ByRHCFQpCy03spSlOGYqurFXMpLr5rQ6gCyiQVeAdL8oN8QTq8SH
R2kdLSenPEQQxJwdv0roZiRnIp/YByHyfTeYZPkbYY/KLZhfvPoVLZ17FUt9ayfI7Sc4U3kfrEGM
qz8b1v3fLqeyKkuslhgfeQTSUhuXknzeGVph7QlPxpzrC+QfJtLL529ae79o0cyWEVPoGh1g1ubj
mx4rsUpICksPoVd0nNK7lHEFbGxbVKDtHQ2z1Jk4BpK6ATui9k5cGiNQqjqDjpCEZM9Uqdk9iQWA
UUeF/OW7pgothLAJmV4Xx9UbMcm1NSfk+CsGdQNMdVtQ4w4kzRdsX/fMWw5k2ZciqPrBpjdSwViW
h9odsWTcRhxEbmQiPkWA3KAqOEKH3ZncRtDOE3ShDxybgfpFGJi+Ae0Hj2ZJRgFaS9OL1BXiUrhX
q0k+5Bb+L7vC9SLM2RkZv4xAad/NxAhXQB2FKJqK2LJuRvIjIedZugAyqcjvExHh2eeP/INxNie4
Mphm4TAPffHIwQTodVc2xQHSKwx1Sywca1KExBZnboEKpHFmiOdbI8JX2I3QEaMiPpRec6qtN3/F
x9OKScmFT5w+5Zx4tdxEY+01CqmIDqKR+Bej7hc2Ko7q1GTy7kRK25DTNqglxDq8j8V3JWq1KFWk
Xhx6kFlbsCsmkBHwKYYUxVQJvXjrmYCKwlYI7qW2N2wGWu1+/tDfTyazZJ4SNtIkOJmzsP7tNJ17
ia5OcIIPolVZVzSzh0M/VOJ1mlt7ZRyq6sTJ4YPrUTPHu2GyUHFGW+xrClCzMRy+8AD2SXCFwO8w
5c0rkSYOa80PTnXj3gssWIdFuClsdOkGczQ6vkGO9cIABTQ64HFvtmONUr6toVlgQ9CdOsOyTJwC
H5+V6/agWxDMPFNxBa+TbdWcE76NMNv1Q1OfBf4sfebQcKIP9n6rN/9C5nFOUpzblo8EvFfQUg2L
DiZK0CutglQ0cnmHrZ66beKJMI6uLQ/473678s+z4aWjdOKwjHJuOQBLrYyUyYwOlKmCLQAyb001
8VTD/4NFk8tgmzI5AbDvWnan9EAc1I5sJ9hQlK50EUATXdJxrVGU3fhtqKyLzlDsONary1Fr4QAS
wOJmgai4PcqNEyN+fuGLj5u6MOINyv9obpb5iaU0lPg7svgQptbNEI8vwPn2uud/8wwybfPu6fMP
7P2Wc/aTw3NA+kz22rJ5D75nNMI8jw/9pBWANXztXiA/g7KldOLG3h8mkT9ydIXajnyNxfp4pDe+
p6UkmGUHbbK+x77Y3AIwSK4jQHBOJdX9SvKUnhABqXZDM9RP7Pc+uE9ODNQCyDy0sA0sxpLZmnkY
0+k8GJMhnqcVZb9C1El4T7VT2kNFnGeJ43doibJCGR2pCnoBPD9Hs5ZO/Fw0WV51KPhEiy1GXcUV
TUKxlDyqsZ6rAmExxNz13ydtVESkwpQhMcBEBADmSdReGAQAphvCICBNFVNBSCd+PA0Ka+nfjpIw
+StdmeS1oucJrYqwr/a9TEZ8RwS2shLULLnWQ96Eiy1cfIQlor5ECbWKTioq9Vz32+BxiL2msEOR
xGKKflTD7MxoM49vmR2B61dm+M3K8WkT/I32r+dU/GTKhHnbZhuqt0M7qk8ZgKPQIcyKKCFdqSqH
7I2elKfM6ueNxnjv4eId7Y4j/r2VRco+4ZhBVFXilYfaF0c743N0g1nHdi4WmUDgN7dWEyajda0N
h73Rna5PjF2dayVgvlYz18RPBx1pPbKnXOlllpLTRwliOxa8BqIkeMV2QAXvzGhb+dynurnPS8F7
4QAMOj4cWpGwrlLovk5SS89pgtazajFxE5EcGwPcniznfxGRzPR2Ic7SArGdAhGTbNEXuN2boHXE
sWdDMzVjwAYzJ1/LEmg28RZoCcAwGKcbrLzCt9JsxAYwnwSAMDBKWG80mkbT7fNIprsCMUQDFlAH
mIngOIouJSjSeTKv+DJpni6DnOOA6Qy8N/2WiHV6JEUdybJN0HTb2aZVxOAPlED33BjM7UDcX5V9
YaZucreFnWeQAycJDSGftGBsaHDjhZf51lNIEfeJeMH0ahx9XCymRejSShP8OR+7T+H+xJnshW6r
YoYiOF1AZpqq4YE1Qk7tLjFzzmuAGK9h5kqZbSQ5Z1MGBjC0qY3WTU6FWhyGesUUoJ37lRDuJ4tA
G58MLleeVIiEQwAcxZX74ZqPTyxu9HrGNRlU/2Fb5YQREjZShfcWLb2dLAZkqmUEHZ0HE2Q3pE7j
Y0QJVXfwm6fmNtLaSbRrYTa8+e0orWspS59NLfWIt6Smvq8sD9CJaPrBXcOH962NPeNb0ZrlrdCM
yXPbJsllpeohMmFfzS8GOE0W1uTafyqb2v9Cy1IAV1xk4u2EqDm36zo8qDCXNlJS5olbKUj5HM5d
6YORq+1FqY/BxiwLQiJVuUfzX+NOhpFRF+NDjj044xHFk+5gIa9j25eBMRH7Th9nYF/zJaqL8j6P
ZfF7WVdWxdofAoCsKkBWFegf4v5wMl9ZTQiTKjKnYF2oupCtokZdVZCNDqMMk7aQwl4Afe83xU0o
4VohFWgmUA0gzL9nxGvc+FPmP2Wh3vLtC7qSED0czi/auukyU//q0Q2v2PKAX3cNoLXf6aJyZp/M
AQ+GjvXYrRIioihlSZANPCHudNuHavGzNK3mooNPvwXBzGMYS6i7dey7fReKl3Ev6j+DyswAlOat
8kVUpp6EKo+R51N001aD0NXQcvxceQj5s9q1xNwynTDR2/00sM3fx/0k9U4Nc+3nIMXSTWtayU8i
onLBTvSi2Fl+YuxFr56eDG1Q6bLh/HQaEvE25O34K59UO0q0ZTG9dHAj6lS47gh1s8QU7J/qASug
V+GSS0TnDzXAFyAqJBwxsOXcVhpTuRJ8Tjbox73yPI1V4I9kiYGybExpzO3B75TGkc1RfJG70rtl
t9bvfGwgD6lUjudWxm7dFkDlsZ2kPkcZKShJejSticdXtiqxihqzPpSJQXAgkMi8Mi8JCQPM5xQc
9i+R76oTY485LpRnek8X3WXE+1yKfZQD6QCPYtqh2ahfKknzxhPlm/cbQUsT2SpYlN1eHQnHq1oT
NQLArrE8eMSDnPu1BgwQcKrLq/MwAQmWC8tu3La+dmpX/lqNWSyoFuJCDjus3JK6lChVA5w2f0zA
RnC4jhyPZXcbqJm/Ar0O8EDMDRNLKxZMsmTHkSUN3jeWdkFJcZCSF3ZTe2J8JasRAaq9RqlJjI3p
kbWuPhsN4NhrkhZ9FaM/OQ44vrTmxmKaNlweCNiHpq/CQ+I32ejIMvvPWiL3zqbonQSbwBx0gfEN
yNiRB6rIdgOR/a7VIeCcKKy8F6Tx1ClPcyJC0MsBdHFWwEIfyVYrVQdZLjy7jUb9rm/UR0Ci1bVm
leIqJ5jVUcos3ERKTxRlmg5kOgPIYz/Cd6AbDSqCRrlU+47lMxmTbVEblo2PQL6eIRybAuH8pmsj
ogPUyTxrBr+4p27jn6vUl0/sB9/vyOZaDZHQljUHh1iL5gKwLH0YyUw5dBNPMx5zywkDWOVtqmsn
nty8tVwMnzeXerfJtWSA4b5gVIexhTyghL3mWtNknTg7fnBD0BdwTMzOMdoJiw3uIKrBmIlA5T2h
eOxJ6LzxTZOANHyqL59v2j+4HwRCuBi0V6HysgVUIItvfUguB7IdDHugvEuImJqcKAB8cBV2sPOB
iM0sNd9FvSP0gFzrnV8cgoElrkk89k669Ls2BgDvOgBNrIk6Mxhf+PGsMoog7gulKx9iVgqAOkDb
iwbRxedP7PUQ93YIzM79WWxNwYyOEn2D48tMeaM1o+x1D7n93S3t2gY07RhOYb8Eq8w5KaBYjoXl
5RbPTtdJRx4I53wQHSDXDls1J1wJK+ZyrhWtzkU7XH9+h/MBZnmDFPQRSuiMCybL4xtkI4CWBobH
g15YN43Czlwpoqckbp+FOj9Rcl2OjPnu3l5rcb4hCDWpZVXoHrr0UtV+hNH+83t5VT99djOLMows
9VQRIRc8XFh2aVt247arzj17Up3ENm3JuQ+cDVObK6+hy7iifcKgsSwJcHoTafXgg5ufJ3mdi9GC
FYTEZLiDh7jMRMnxgI1R5huBEjtFLNfnoMqQlJF60IirOJ9j/tR4hPSnwVZWV5wZtJtErKds9flz
kRZL8OvvYn5hL0yjkgCQxSlWrEhbIkl9PMBVHr62EsDrWOMoS3jedNaWKgGEueLdGznZtbitmjMY
vZ5Nqkx/M2aFvm6tqropy+6uJ2bgshmrhnBqEcqOGsf3n//WxRh5/anKbDZGgIVjYplsM3G+ZFen
DwcLIg8kRIzo08DR8vOrLEY9nzKKfBYRDvW4/d7FFNUqsQ1p1xqHkb32XZgKcB2LunViSktbT++L
X/PI/wBV5VMn7P9Cj+ssuvpLYPfO4mo/J4+439+aW+d/4Je3dY7Wm2cXVKsyfafXKm3/XDf//Ies
/IGkkP0iXVPUpm+ZKZrOH7H95vhJ7Yk2Bq/2T2urJv3xus9BGIgWCnXkbzlbWennrcTf0wm+VoQg
7DFo9lHYpbm6mI27QUGw6smaK3lyrK7CKrHW1NmIxm4ng4CgwrQnnYQIs5XciiPvmZb4N11fgvvl
rJpclAnp9gRwfQe3CF3YmgIkZBpHsFEgKmBIHLmQKxePLof8WrzLOIhuUzI1doYgGauEvRSxFdV5
GZPJYUZCi2GhAp0uAMpP6lZwNXKnzs2s2uiQ6g4eOFQ74FRLikft8rd0sJYhEZPgRxwsPdN6bMKi
JdcWEmpqSEDvDS29Gya/33Zp8a1Q6zvfA2wOlj12Pb++4Tz3oMW96pKnLV5K8lS6JbGvHPhJd4XN
teZIVGx0pYA5PPb1BSUVstct6BI5b4jDid9fpOH4sw8yc5Ub2d5PBstJk/5KFrP6NuqEcqP6PgFI
UpWfZ/SUz5SgnZM/lHirW2l+wRjx3YqmDJTrRNjGXh1uAb8LYF2D9gKIl8IW0AiCNbrMdgNPnMNP
BULLsQKZKlBVRg9EEJXgevsJlXCuX4REstoE70FRtEwi8JQJ7THsSeoWLVpME9BiON1nfneuQtZ1
glTiDG1Kl1E5ES1Efjc5I+M5NDgIxvz7g5XfG82qi83nkrCzhHIYWF8oc9CDMY4eylj9fxydx3Lc
ShZEvwgR8GYL097QiqQ2CFLSQ8FWwZuvn9OznRcxbHUDVddk5gGZnndwG3u54xh1T0SGqkO6Bd+O
tt2bnmAcwiDN3dRoKoS+294F+68HsVTSc8wb0brSSgaje1oInL5qnvxNvMZhsUn1ZTNZgfB60DpE
X3jRknrBAQbh0aqYmKGnmMJJ5nOsSpC5JOypCK/sOe+M34FotURpeSztpQuNLSBIdq6ZJpH1smbF
wCou6H6DANiiHADKQUDSPmctRuKwSgVYIn/a64P7XRh2bI9Y0QztklVGbFdtXJYkqy/8jo7qLzOR
Yq3hXoRkrNPUH66Gylt98VsQlm9vh6Iz3pe+KehKBZl0Qnswr7An24eJNfy9Jl88MjpjO5BsixTW
qZp7w8rdCuXYObwWJDHxetr9r2EhuY8Zk9QJTYV3ly8aPcI40Ie3UcqrtS8BnkR8++fu4Vzy4Fu0
W0veERiuqZv5BpVBk2/7BwK7/TuZKdafQhvILbPMImLcCIpHH9XOpmtmCQ4rIJIPhYyhLySsOK1N
xdG1XiINRga1vsT1gCqejpHEiaYwTnbPO9FbU34tCLp4Jol7xo0m3L9zic+8HpKxwN3CYjluKs2I
wR1NMVBkPYap4SaVu9XvtmSSVMus+xxIkX+qlWpDGr71NAM6jtJJdNFsjcu+JFAZsdk4Mdx0huWJ
h/vi9SaRd1kGhllqsk+Cvvg00x42G9vfoRhPMF2sGERkuidXVqYR2tcqnMbKOY0pkOxH3qZVzfNe
ZAyFKp2gEzEVw8nyvj239c6PsKWDxyQ1MtduuXbdiDuVXChoXUjEY/rPMoQ8rj3nZg/AbCo4iQTL
XATdaUL6+jsR9F8boXihBW8elU56zCYvAao+AmsKXlwJioSoN/g0gdPEi1N7OzT3HLBwsy95rxVJ
6afBCfmpqkM3M5ybVKn2YgqOC0Hb+CSVuHkmh4Ojy4hVgXYrSOB7rMFr+DnRlJe/nc61iFxawKGY
7pWlkXMgifnxdyfnosEXtyKt5snVF0J77Wkc71PtykvhNMNBLDm8uba+FcOkxZgM2psgSvLd8Ig2
0iAgM5YZaLs0NZ+6wFNJ21lqzyzXuGw07Xud+4YBcWmXyVQPSKFGG6O+oDC0C4uxz8TIISdHRQ4k
mEzVDuzOd1/jPgArVwrjXgc12eTjUWzbW8k9kXUeWDciExo3Iqw8sUePK2yFCuhGxcA4ahGEdrl9
OLr9DyIUAtaZXAT5Jc06/rZ5qxb/KQvyk+PAPp5G3kr5jBS0jQdT6xi6M1ZSRjaH4+Qw5hq/6ly7
D9PHbItXpwogjq/P9tgNfwjDRnvuawB3+AcuQfWUoQsw5iWyNWAcHE5kftp/9UIdC+NngvSzmjif
HFhzcJtIQHn2hKUzWpHWhVz/PkJiQCqjZY6UoUs9R0TjVsfVxRVB+NFfDH51POjOe4qEbu+0wcSH
nesJAYu57Fennc4TgbZwYODND7r4jyfMPwROUaJealV+0zQdUN8yFySoQmIJeYO0D7tQaVyUXXo3
YCkSSsMn7xcnrK3WOBOyfzVF6kIP6OfsUA1lfjXblbESvWu9F1SZsTe3/ouSfvaN6Nn45fo5dxU5
L8Pe7sBlhGnt5dfFMkomfml7JdPW+BwK67AMq/UjvDWLsr5wf7oSwG4/Cp6cYKZmIM+KSP7BdA5w
zTidS30OjqrT1kPbVO3b3DTBbfUYl/d9wWlB/jF5pK7b7EuACTxzj//NNUlc6mYMLoF77Mhmxqbq
C/epLJxPU+vXI6MVzDP+dCKG3vySbJpjmS35YRXMqwlnHZ+7Tm1Jr+dxOWjbn21bPDouE6TBIsb6
Iow+/z1z9BOA47+izhRR6g8/bBaGcGseKPuqXJmdbsYxw/Gw82RACK3r1j/TJIIrD9Zv6ehMC0s0
fBRSjn5s86oCu+P4L6IeiVKnzo9gnrkHoDm31BdfgNSG46K2r8apDxU+JV6IUQ+7bnWieS31t7lY
9OMAT+Mwrk0DhHGRH4RfOVHF5cyPDopZY+AFRjjf0uM2zv5lEXqQaIorTXmdtsvXmaQh/ZFK2Qzb
JZN1t5/xrPJGqXsREJc3sLCMOCZmNyR0i3eP5KHCUd1hqGX1Qd4LfVjAM9SEmbd+5/C/vpog73a2
8vEcDDifAI+sZdSLIIsLq88OY+Awl7P8B0dD7Lq+LvejAzKDsoskrYoZ3ghnktGxSfzUwO01zbVP
1G4HVgAByD7oqjjXT5R4HcGiGtBZCsuYrCLwWniWtkG8I6CM0da+trL+3YrptSJ2j43fbhimp6rP
EkJO06eMZOkjP6ITktRMeK1R64nQ17dtK50PVlYRAOZ1H1Sy+MP20Y1rZ2xOaJ6nJ9n7d3dl9F6U
jl9G6GR/ii2dbxsZ3nM060aVOMrHOCeyp6Gbyg9Ps513q5bGHZUPcdaGtVA560NIBCVSbb7FS5CZ
Q5w7ehti+SvjcVq7goORYAsHTENDgh0Mk3T5W6a+DiRI2+H4MkLw83NYpPUf8lTDgdE9egm188r5
1gVmHCxp6LozfCX3IH0eUkepF2/ZjvTsnzLLju5oCaoB6CEu24bGJkPb/8yX5WN21L5z9NvswS2y
lmyvuxNCANKOyVQgmDkbg/0q5HSoU/GrcB2S4NosnNrxGb8IdVvdn5w8OBmrHpPMTPD6lE/7bSOB
C6ZU6VS7HsZ9C2x+9GIiZs9lw5iBD9P9hqn3e5TpUVSKX96X75Nf/+ev5g4NtoBPOnII+jcmPHO0
9dq1mZa95Q8nGuREyCzZkHlhAuW6MNxIbQYZseZLNmf1PxaqLmnC3nJqx9G5qHLUk024xZmMeXnr
51VxwpOSjKwMLFVF0ZR5FEme6Fl+uGxXdffuZfqXhm8wWmoAI+gs+bU46/hIeXWQmf0BCo8RGwql
ELQmd2kuT6Uh9/XGGqNx1qdqacN8qY6eypOGhHPq+D6Ly2KtroQyWodJ5cYTdrSC0GdVPi0susZs
vmmzcwGLa3wZ8yR/D459AxiSh8W8wF+tH5noOSimyrCyl7qe9e957ardhgclKfTxn4VTJWkW7xFt
no2x0Y3o+FOPyUgZrCTJtg1yLse617V9s/zxeakGoo1VYXwz7Vc7Cijxr8ghv3HcFD8E9N+WZuL8
IpY6nKYPvSma98BQu9kmPqkRe6MREdtRhHZ5xniWvZVXquVWe+1ft4GFYlndcGs2blJLz0uC+Kc6
6Rz3nzCgNK0T43BdObsZKMB1lZWvQlu15Hiw+T6xpv6Xjr0Xb+tqXgMre+/N7owcUEb52P8UgLFR
pVdWYiDK3+cGq4+hyL6DwleCbUZfbJG0uzRKDd9JKuBF3wRT9WdngpU5+QjfGZEnlJ5mNJWVuC9Q
XWZEAhpWJL8+rB3Jzo68ut42v5JG+uz6qiLfpn2W5FmITHx61XB1mU2HaZb/OKJkwZflyawFB62Q
J643EWr6iIWUG/jqT9QLHEf5WTyC3/x+cGO91pE7FdUl7ancgrbZ9vZEdnJe+CTqdIse17Z0v5vW
Gr4624itAcCfpcXFFHh08Ky92xUdoPOrJkg5og062LN1qBwRkXUcHMirNveVw0s9B9i50Iac7Tl7
n1roaYu/PsMq+gFk2CR67Zd7d1Lf2KSgLzoslstHjn8fqcXy3nI2tTvHoYyGkbez0sBCA4dJ1cjr
5aK7pRu2ZfWkcU5ipfJwE1oHQ/ueUC3U2rRzZts9MDs8LbX2BNK3+h4WNqmdWVRHxJhUsxrvX5ax
qXS2qTywtrDeUPKkIRJ/f+daw7kjtiYLvRbuuiLGHoPZnzHvjpbXgiTX9eJmb9VCVjuW0aIZ/TOR
fa9BSVvjpH0QSk/99iGGHXzkT4cyaCpanaDiJjE4W4MNFEr97hiNl0y2uuarN8X8e05W3v4abZlH
mCe7A9MNSf4fTd15y1xaK2r8Jp42SEawSemeLQS4+BFqiuXafkeEVb17vdFTfpnacYAG/GFXXnPR
PKeNO0Cd4eDVw/PAxJCp6raliT0JGMx5RYdaGU4fNbUpnnKF+bg1chnPgpJjcJrpIrnm/7FML8jh
1ovQ1fP1Ujvue+s16mCZVf2TSqPDsoC8ot3y5l9HoOcJnUWz8xabeCPIvoBfahEHkDZjUgJTzhwL
0rTblJ9tVQRfeOnGb0RbUwgd8F9hjvqx9CuiIqXX7jT0nigNGJsIMv3DSejy0Ns1GpqFWwfRsTrp
/ip3aWWVCa6n7acUwG5azV0iZ1WPONhKUy/8NBO0gwDBSZoL9CZALKNxbLVQx4z4ao+AqAsXTTdL
X+tlAN/YxYAH68MwLbRS49Lwy6wdEk1nfGKzop7oxv2LbPQ5ZO3snUHGrUT9llVU+uMYrcWCPwwG
6H6UksR5IKRJs3XrrsKkfPQhcb9NvpFf08pM41rzymth5jHwNFxjadFDBMt8wZ+sp8924mcYlmA9
2kB6j9AZXvOq3aOsz6NsggbiZ0AuKOc5WpvFns9jY95NQulDZ5oXOxnQzvIVrgNtc7vNP7bXqj0l
DKJ1QxcHrzOKF3KAPi29vmYkG9x07OCJJUuezMxb9jNm0L9wJR7WwoLr33UeXBOoaw09/tJXr0u1
/CgQDFEABfe1gp0WZ8BTjDjI0i8DZTg0xJQZgklv/ejp2z2ckDqpG0mU8tYzglnS2buttrRg0mdf
YIkffnJvMuGR5tdA80h6wDqBmZ4F8lc6Vv0hc4eJE0rxvdk5+cFqCPNU/0kdNAMmX8+ZehMoJiTq
70FVryJdv7S5uwRYjRgcTTB3JxNgm7uetMbaYr33LErRCSa4aDPE9TWj7skr9A+/1JAZ2Yvhg2PS
7OXYzlUWhLMP5TYt0Icb/cM5S2rKdZh0/0ASQPVhjYY4NDleGqOA2tHxcJ/TQeR3EDLLS14I68Ov
9HtHhDtBK4Sncahty+Oc1hlJZg1rLUcBlIMUfJn1beIp3NabgxuNnq4RzxKn3UnfrDS0M83aCZax
OPoD+GlyHv4xpYEAaCzbydaEeUhHrYsLbT67hQXTAfnGfa29m08Z2jb+zrJKsn2WJX1TjfxPUqbF
6UidEBUPnjvKVLCT4HaSEUZlyFBxplbrtWNn0Pj+fzodur3VRuT/4+zrU5WsgUEjufRMQiUohMbJ
UYkNPiq2INilnZtGTAYj3G5hi9Y6zssKTnxg5bwGEAoqOEGXfknN3ail2XEzq3mHGr36cgsy6Qkj
OHSN6M71vFJG2c4TvoFbKbzqTTk9/ZLKGZ+o2T+6TkXhuXjWFW2IdTbtlOtz6fXTMACQAaG43kG7
YyZAFLA31VDHhZkx/LS7w6htA+p/6e2c1OMHrqdv1kd/Wal+VSKnwm30sNbbL6OytIMKXN4m6FVh
KwzmEvAf3X2BeJeU7coNLVv8XqB/m+mbZuRxup2yWcYTi+6eu3gznsl3Pi5tT/ppuRBm2gbB3jJ8
JFGwmgJccusw3Fuwz/qm7jNMmHDVs8RuB0oiRi0Y6k3OLTUmbj3+4pGmdxTOcz0h/EsD/ZPG7BTM
FOGeE3PcTHsJdPM/ZhgxkayvTe1l1K1t9jd1+SH8yt01WNDCbevMEAlp84Gr+kSQ5IvuKCts7PI/
MqmB1Jd186uGChvaetPG7mZMODuXH6gE6S6dy5cmzaYE9PFMkLFZ3gazxRpbVL2H7i2LQVR8KcYp
s7LRxTahVZ8eyBtd44sktf8/8ip2zEbAGGzgDEcX+5/oz1hgOtp6YIfuYLhgaLz69BBIbr5z8UUn
Q7gFWtSO6ys5GEOyZuun3YGEorP4D6zQTlZ6us+VV12q1QyFNvv7mXH0IS+a9oyBUEsmJU6rt47X
ta/ngzUKzpQxa85ga748d07/mkw553R7N5htv2VulT9uUMs4z3X/Q2tuhFXBnKAvPe4SkmMJDwR2
Rv3bRPaEwLNLA/5zl+dCxZbmwMvpR50sJ5Je1B/aYKziljfkdz3fOHJghVj9dVh1iK9Tt2K08bCX
UzyOoABXaDD1j+s3GGMlNF48HKi/zGi1Mt/lj2/eYyA9ZUuUT/lGdjBkh6SZUyeNNmBwf90hsG+y
yLTyBD26GBNcB/6XMVk9vjAGmn8WrAF+3Jpd/gPsY4HWlc3RpBlifQhF6enLZviFlb+ObLRsQ1Y8
kLjBh+7JkfheTriTr1kvYF6x0I7iwpHBrA178UWnNXltPGhA9oJKt9RKnXd1CG5Z1tev5PyI81bn
AekVgSMSTQBomVLknpZms71pygLSr1y9p8CgzcP8Kc66Goq9cgv3SApA7MBzRBGW28/jpp0dz/6t
hENGvr+dNhIfQ2V5+9X7O9i8SuTAMAtb/415UX+MjJTvXo9iTNMoxq2x8XZqALDmrg1sotVk7bNp
QbR1nGeBUD6xjZnY6/38ew6cZ1jQxRFVsUyydc5eAohbDhuu0NE4hrRmK9/TlFyWVA1gANiSISpk
GxPMxX5z+qT0mlOH2uQ0lXR6RmaEY1tMMQG2KxLuqtgvJnsOIipkWODii52ifTFal5mbeDYWPfgz
Tf3y3a9accs37r+w2ADTkKEukb/yypnzsKFFbNLxGWftU+0UHBvWo1gp3ds6dDM0z5m3eJbVTC1n
7q2cWPA+K97pb955SM2oM6pQWvqXgKvl+dnb6G/HrgmeGzFb/zH0avnJkPDEessbJJqHCFireSxS
p3sjdM07Ykz+m80rIyOiOwFrWsWBKBH+ValuorcBLrs40Lm5jVtttO4dKx4kpEDSFYLAiLx7ioKV
J3r0ne03U/cmMZZm5dkuoXhTjYQ9CIXYHQUrm9LARN7JWLoEhQgbbeiYy5dOG45pn7IrQtgVctxb
YT7B+VGLsJMa/uhem7e8hjjvu0Q6zCPIwXrcodfJiInIyshfOrKmF8/9DDQUvmump/+NZUWoCbLH
T528c+4TrvM1RM3WvJSgBT9ZuzXxRkFLi9xc+yX/b1NdxMLuD156J7H8Jv8CBPGb0fyITrH56/N0
c62HZqGFW+seKzNne1I2sj2kxADdhq0NEE9LLOJM/+2O0kfm/l+uvyrJVRrVxgZpNm2uheWsZ6bv
BN7pffdqu6V5ffyCg5eJyOksOxza6oWoAwA2LSLlGduVP1epibihkpEGJAQv8HavC9XsVd/3sTe5
gLyz6di7RR7Kuvwz2d67uzSnWWwPpPAhsxzG2QIQ11D5MOvr7pfPdigp+bIpmYt2ZwUpu9lWe/Js
WYNOVnZ9N5d6otXOD07dryGK0jXcOn/+3c+692pYg/6LKHcEnUPrxSYNwktTlzjmyxKOsc9uwzaF
uLBqFC/tChzdYEX1jP5qvPSD9GI5BYdWErvQkJsUkeyCGa/ZVIWhk4UchGC4UXWgHf0hKF4Hv+h3
PHfjEFoF2aykQK672gNozrmH42B2y3PmtkNMYfuH29Ikjnzmfu9YZoa+YvwRyHQ/kDZo+Zp7tmr8
fm5XXpSYCD1Qgnq26n9l22P6hsSld9t/pjEcjWrjrq9z9d4J/zrovRX7kvrFGWJTabFMO8T75vdI
HG/SLX5cF5lxMzNd/mnQ8IejRyRChuwa7CO94KB0eeRhbG4+eWzndOXCV8QZ2HX2kvLBEZoGpJU8
dlh9X5mxzu6Y9rKxz498Uy7pImJI8zGgemSZRcqubQ1XuWj2qXXb+aDAwGnL0LzRFvaRPZtvGqbP
UDnyqQHOm/g564Es6B0Sd6RFcAzbKjAePKuEf1hWymy3HhNapEZwxaT0SNryxx2JzAiJpk2fXZku
odIaHeC5/Cpd7a82ZsSF8f/GZrMYwqJog6vZdO3GHB10k2W3y9Vu2eO66/xrGMd/A9nEoWzo0fuK
lkDKTx8yH9c+k1izsvonYOvR0olTkM7J0KfJRLoF3Je+jmRrvrUCOCrxDG3rElxgFPP2DMzUvXHp
y2QzOysqdBWLcr60PbEuucF5mnZ9AWUlO5r+mMaey1NWDuwjOvQzk2b1x2Gq6M3GZ+id5Snv5YV4
gRugsvyaE+zBVrTGsKJaph7z/Ij78uz3iWXJISPH5Z62jRZ7XcHoVis7pqKNBf50YaYc0B4t+fpV
s7LIeEOPfEN3f7aNyIMDQ1NiRblZBzjCWf1BXk4PQNLsvSGK8e9aDLTTSza8PIA11KyTsyaFJHAG
N8iQOI30tnAmySzMN++3w0DwbPQTA+vB3fWNHS48Mgy2rUjkVB++7OxX3DkF2+tFHexBuvAFmubs
ixGWZI7fApZWGW2aDoRqbYxQb5n9QkbODqo2ntom6M4EP2QPsl8VB3m18SP2uh974LB/HAPefVC4
X/PjqCtTlN+uN7KwINYsrBuzPtoSyDv6s+ycet3J2Bpt3wgGlKX/1YO+5FMJbtZiSoYyHaGbcsqW
ZK1dZ6IO6k0cMtH97U2Pb2SNBqLNi6F68Vz0YNOZAVskzPXNannFc9a9hqviVH0a/ED5llN9VlfH
BxKojM+KGIDQb181hylKvvJ8avgSHKa/wFqZvBe72WS62pr7QVahOxm3YfHnnZwmGZnB/MHrepr1
4XXzR6yKyjyWvctAbUr0dYrrCW8C71HTlomCQ7tgIOb1ZxlcobocynVXQjXmKKESVZzS2yiRDphH
FRBDoxk/HjkbJm8KwcVzlBEw3fW8lIaTtAYD041PLgAtbHNOWzlFjW8daQcYL2gnQZoD++ea2T4L
wrTaGxSax03axt2sRyK0xlrm79JbynDUhjypKoKsGJQ+TTTL+xKZ+U0MaWLOajwUDtshxkp8h7r+
vs3gieXSPGUasTkGfLxY2b64m2NL/GzQWyHaG+wtw6gfXEh6B4KR2qsxm789L0cYQnz1kXfDLi95
VrdPFmIGIJtFehzakcofQ1ek9/3P4jranqPxDpjdjDWWotzb9vvgszhRuag+uS0QCUAfj+hkgr3o
yi9wCwSRtKJKKriGsdfr//zGXu+5p0zMT/1I8wjl3SZngpG1535s9cgLXLHXY5begqtwpcIv79GC
W18WLYqUzT5AjGvSXxAuddIsAB9j67FXB99eciwC4zAOqdfGGHj5Ovz8L31L0rVy71lrcMhyxJLK
axMfmGqc5eO00XYWJqPKtAQrKPrPYDWOVm6ymZ7jQo50UL4K4mqidQTTjmuPc7H4t7bBTthlNE9k
snRpvkWbbl29uWEGRUHU92SE25uzN1uzgVSZT1fXtXeOzmRfmi+eoRnPPV0d3Y3/Ulb+p2ZjCKsW
prIpoS/wSkf2eZSsXR488Utod0Wj8GWRsk44YNr5eyxOKG7sPjdvM/OexxaGpfwYeyi+1H8WbR0r
xHrxD9Ok95G2rvaxLMjPcgST/yXI5WMB/M4m/NxnLPFNg2utAH6ciMrPLoFWvQZzWp9HANaR4/r0
SiOMmyLNNaoY8sitCvc1Mp8ijfTCfSJc4O7l7cum5b+UNu2XPtv7nfuU296LmdcWVHmhRfrU53Fm
BK+Z2bKuGiY3MfCps2ET27mxW3ROOr8XxhOh/4dJlrgEA538B1zkOtGBOQcR0QPFe2Nwl+0nIbJi
xyJ6DG61z9QbYvFNZ9HHkNp7ln1GLmG/q9XIQMbg1gt0fsS5cDaZUIIGBYETOkNor5XCDg0zwCE0
8UbGm0mE9FvQAfSVohfHbsr09yV/ZKDQ54PK5I/zOjtYn1+cChxPo7tq5wybfC79OjtRSSI9C6zH
DEvnXJoMI/tHaDdyvdQPV7DwcqjMI01pBc3QrhPvMdg00BhEcqUg0jBNOb1XRb1u3D3ZcYgqXtVG
I1E6SF9LRXTasODt6ckUPHoi664CtWPi5cHKHKn4QBsn4sodPpCP0RJY43aUXZ09rxVXs8/WofCa
BHHXP70nT3Q289DW/DWxoJKG9WZZoRtMKsGCrEUm+XT72nDeVimedI6hZZifCx64SKTdSVXypi/m
3Svl+2P+ues9Qx5t3wgiC97ojryIlETLB75X5sH7uiwdMTLarStNDgWXEcPIJo8FeveCzIx15kY6
pseaq8rg0mx3v8yiDe9bskybFUvDejG0NWEs6qG1qd4IlVN73ZGvUks3tsRegPIY849pgdQlJsvp
uMMZmNVtr90U0Sd7sOwjcRE8LLGQ60+tLUWsvDWIWmfMIgu2N01ie5nIAAAbv5VJ1qNBnL1VvlBP
umdv1Edun0a7GDVvd2X+/5Wasp2yW3MnmyIjoW55bVa6t0Fn0uwvS+KRoB2NAsbaBI6B6ixjBz7Z
Aa/UjOLJILXOs3IVk/lq7tZ8OVGXtGelpLbvSjlc+EY8IMlV/YVT1oy8TfkXsjGHsFXzp3Kt+VDY
hD9oaS9jPcMYOm7dtmdb59/yvv03sUwIG5XNyQSvDzgZzB2H8zlh/54Q8fkH4CY1nSDGAtnWQZuC
eVdPj8rVpipjQJNeAn3+zeK1P6Dp5Pr0iB4DrBbEDZbUw7y5zOa3mZBK5rFxgek5Lkf2LcCYdFIO
nS5yTbW89VQtJ/7We24RdLyJVbuXqy+5ThvcaZtmd4lTcD50ZqfvXI9AOip9CA+MjkOTsc5TJ/Lu
GZNjxcVOKUT3Yf9knT6fMYxs10AtGfzyscqTwE+do+0qSqNgrPaFAabTUXXxbFWOeSazZb6qR5QF
jkxM6OzOwQP4bttFTL7W57ovh79z7Sj65yL135zJfKKM3Py4GSZk9ks+sCTVM3Yjn6voliEpEbZV
Mf4lPdZYCrOuYAcaa3z6eOogFq5W1/wnlSna3wrQoRZViIL/Mwm15VBDyhWKYEXDpxwbJS/hJ8a5
t3pJfaT6azeIKd8N60P1UfGQYqiTVvZUmnJ7hvbOWIasBIoxgo5JQshaoXo8uS5qWsvMKWTyrdb9
xxGNdrVrE2Upb8f73MVjsP1RzjrsnU2QSlMTshnaOVWbjan54LhZPG7+k9lUO+HRr+TjFjyPLm54
hK/62e7YjyVwSifrWNqzEdBNogeBcN/FQbmcU+IflQyqOzT6fLdO5WW2A/VsTIRZFtX4LVv7bmt0
OAVM6Qgke4uDsdYOC6EqUS1Nar2MsZkgBYLTyPsa5GZcjSE/kjcuoUUaT1axrIdJysRqvHvjM3r3
pk9BTZsGY2IFy47sirPOr5MX7bcMso+iY4UtRB8zCbikbnBcRrzVxMuy0mKQUSzuEBqTVuJKyGUP
Tw+4XZuNU+QtTk6Ts2rnrc/auBiEvacK8hO3mq1zVoC0TVHwPnZG02+zX3dK6ukWbmDJjYdJ1s0o
gQJ2gKdpIc+gFSxAQylS47v3Crzbk8JZshWad52btPgeyoL+aB0CFzdvWiWdpY/RQHErkIx06cWo
1PBJAfZs+e3ICHjJSB4lQGtf0rkQESwLbrax+OcSHJsw4H6Rlr3QAq93Yer/JDZJtnxHAjAveiF3
PKS3Vk1RD5Ih7+yLJrvXtHF+AONwRTc2fWMH/nMn/FTbLZCQ311MwuiRq+1WEpgTmW3ZIdWti31R
O4nCbjuFiOxdMx79pfK/yTlmMWANVhd1W2N9d1pXfy0DlZ3IcttivwwwdNKqIzGMTkIMz/IkG6y0
czfOccAE8oJtAtUXzX32JbbHU1pJ91c5O1tYLk11ZGKC9yW3qIe5E715uNdCN0lMqSjsRY7Ypx3F
2ROBzXKBzA4McOYXY9YXnV3Qyat4PWgQtL/16Ggon3MZvNeKxwSTTX0yFRz0BXxulMLs/RS5ydiD
nfE/FBTyatdr8ZYjl2UtoWnHxmz5PpTxPTnmn/9Rd149biNp2/5FXDCHU6WWxE52O6z7hBjbY+bM
Yvr171W9gw8tSpDQc/YBgwV2veNSFSs84Q6VR/TrxkXypAfFD4G16APpyvQd1ZVgD4S6+TQB/rlr
QbH8tMkRDqKq6ycVoeBn0PW6r9tJct+yuE/cyvQu4DhTweZLpk0xHJwkTX92jQciGGSGN0KNNgVV
PmNqxH2hz9EjUtH5NsybDYI8ybZpNG9fdp76PRmdn0nUQ4weqDfbsIkPIwv+mFiTt4Gl/CnvwnTY
p3VmvIZFO27Q44heOK9IEeYFmaWtHkBH36f58Ad35cMMr8af1D4AVdIn0z4TVdNvLXP8eyhAgMXZ
VFBkmhCKEc3GEtNvxem7LRoz5SdPVED60y7mxdKyT04P+YeGtbYLysyjYl1P9ktS8hcPgA7WmVq2
G91JvwPVtF47KELTBg2CTdu54rfDBVejm1kipQxnf0WRnyJVO2vVXexIp+iBwFUzkp9lqNBIGEz3
aEft34gVB92eAlS+K1EJfCED07eaHfa7MmF14rh6TXpajIMSc2xcV91U+fS1VHCf9ygPrTFyPeiK
Wz5SDzJ9g8wHaAFnf0rmHw5Mfdk8xqDK1YsXB43kBDFte9q3g/0aCc+7z2Wbwx2L4muOsNBqDiEN
zD0ftUiBnjhOyP0d93+XtjGtez3/RumUIvCMJcyOyh5QLGS5KTgHXbxBN2/eDa0K6j6PMmePlCnl
l9FoYWPRtN0bfW/RUNfoTiE58oPcg45xZx80Q/hdrYOzqgJT7G3k0H0trc07p1PSQ0wiS/VDCw5T
biZroYl+V3uJb0GzedTLzqU+UeXSJveuLVz4iyplHSvFM9dOIvc5mDsNmImj3HEiZlpQc/BFzwg5
Cpj5RzcCVkm4kO1nRDvWgwPoWiXg+gsMIEhInVqvQ1WduE+b7mvwUluriXgFQ+17H9jhnaF7oHkH
qozc22r4Ss2EwMhu1Jec5v0aVxRU2m27/Zy13hFiablGFOihdKJf8VyJNc3I5J5mqLfW0sHYJqAl
qhX1ECiyTmPv3biftxWwiHU/pr+sbPhWxeTBIkyBydXi0FreuO8UU2xx7NV2ZTt9sTV3+jZGyhMI
bArSjvdVxChl4wb+o/dmni1iA0SJJXi49g52UTwWmfkCmawFz9QWG17Adt1DAqK2bn3FyyS8K4pA
3fZ1+Vnnmf40tGl7lytmsNUiNdkbil0imQEUapPCfvmqF9Un0AbWOqGCCGpWdmDRjkXsePLwdk8f
aSFsB+Q9vtRvmwN39M8GqI0VGrvztoyI1HSdCpSXUGlcda6LVNzUwmdv1LWikr7Gjb3xhOGs4Nh1
BzCc8Z5Ym2vHnt1vMLEQS65qynmlUu/rIcb70UYWBHg7PBJox3urSaz7qGNPuiH0AhC3nSCXbIzi
F/gZZx+n5o8wb0mZyvRBVWL1UQhFW0eSSdhn+nSX8/bsPBWKRWkR0QALIS3vBPcNENzRqPEjmaFV
iZ4c126Rh0u06nnQa+OpdUHaG+FE617pRvEN2DjmsH013hN64Vk3Kr/mPpK1Ic1Ys6mfqrYm1pmS
nLqSjLXCHJP02Rju7TaZ/oU5+lWCHv4s/8/X/P8rq0r0LK/x+J4j4AIo2hZ/n3L55L/1j1Glbv8H
AwqX3a4bDpZOcF//R+ZDD+0/HvGfha+YjRKY1Cf4x6hSx+ZcRzDNBVNkGThp8C/9Q+Yz/yNFmInu
0UJ8o/NZH7GpPGWVQjIxpMOiZkrXS1eF1HfKck4twr2mL9T7JkqVne70Yhta3seEh+UogFYRHYOd
qOIJ7C34zVqSV2Y15vO911vGdorRdW6jfLh7t/LP/+MfvreTPp+LaZoOA+GH7hhIC57OZeo7N/N6
b7ovkNHHIgZUkttat8QCNUn8fkd+lJPh70Zv20KREoK4/BnvlE5dj+fSdjh3xkB9GrUOh+jGMSP7
q6J5zdNs2cMfFdoTtDqNhxypMdfaWHZGhBMrKdjeD88alr8r5Zx522xbMuff/RxhtqE16hGzpji1
UeGjHafAuGVycmnWqJ6jMEHki7jAUl3CrnNQbmE13Mc8qxlNzZj6tDa3IqfqMEMQCwcDanRPQNtT
cEW+B1w24i9caWW0KRV9eL4+71NFALmnsGPnOKnQT7EOsRY6B4VbN4QNbX8fz+VPegTpDq7k716Z
6931gU4p0W8DaSjmoQvJYcFYZDFQVAE1I2ru79F3Kn+FYU91e7bzbQ04/rF0b0q6X1hqi5MPwxdV
AHkrLMj6YSYQ4lSZWS8pk2WUFfT68ZCxyrL9rhRAAlZgA50/gT21vzWtiv5kse2sFQ82zUc3l8ld
g6IxVxDBy5lcZEtdfqrGyvET7o9NHsKO6jiC6+srfHZw5ZklUZWG8Ej0LU16tKTy8C/xLF8xVf0u
rOw/Wqna+w8Pgsuci6ot2rYeqg6n5wSXV41tWVWEdyXSao5Wo09Yat+vjyLvy5PLARFmCPTIHYAN
JsVc3EGNENiuorJ5b2hhPO+ivEjqrXCa3t1CqRx+VC56V6hOWe4tlbyFxgL7lKHZno60BHM8lAFP
J6gGUaXNPa1Fp6lKqmlhQujS1K7hg2OFmWrNTvt5zqpG31uR44LntQdLwApG+o6SxxR9UtxO6T5/
eEEQG7V0qfDqIHq5WJCsz8mPC6e5R15LwE2rq8lYVQ3ArIxOrrvT89n8Uydd697Qdjg7tiZWNchP
8sJqFGyXuuaRY+jANeMM3CflDrqshKcCcGSrqt09DfvwxjVxvonleDDsUadFVMlevHG53TYhvZLs
Pg8HxDxHfQAnDqr1+nLK5TrdXwbL6DAfTgubZPGRTa9LKlHU2X3ZJob+mKqO9FadzW6E9hiWrt97
9fgFKczk75aq18cUROUew5bU4A230ezlHykM8O6xKYtszJq8LO/LxuN1TTFO6avpliT9Qlzmf8Og
S2XpCF7oSFsuZqnaTh6WtVvcQ0qFyAk4Bei/SUv3NUqyqoLOJcZfPXh0SuFtWX+FpZB/9+ya1hbo
4/ZbbktTK7tVSmwnUvDH65SyUnTj2lo4grz9TJenAUVfF80MrEFOVyM1ygrBQx2sPQanXwcUDO/0
Zs43zhDFwBmL/htF6/mrPsbJnd1WztpAae/gWWr8HYuZYG/MdBU9ilE3LqGFLQs/jPK+avOpsDPW
4N0vPtM09MmAQuTkZ3hTPooUcVvVILlaeWjZHXPXnv1wUrv9AHJub86DvY2mOP19faueHYi3H2Gj
RkWES+Sw+BF1Ew6aXnujH0aO+OIAIDiqyU37gvNrj2EsJikDMlDEyzgArq6aQi6lYjvEoQ3ATCpI
O9gsh+sBBe4vSZRlP4RaGC9VOpkB8p8xjV5dTVwqNzNkazGOoAmuz/0sOKFASCwKkp4qPPHS4rHp
aHtM+jiOPmoFACRaqYtm6cPOqAGEfHgoD1UPpHZ5q5GCX2xCPTeqQVAhBO1lRJtRnzQ/nuiK9hC5
/1wf6sIX9QyHVxohXQPlssVQFnuqovokfE/MxtGwGnPjUQe7MaGzi5skiYYH2iaMganBYt+oc6Lm
FHw7X6Sd2GfQFld2pUw7MZhUB6go39BjvjgeMiu2rqk6YxqnpxgOSEZ3hvFURAs241ilW2PqEtpR
pgU7f05vpClnIYJj2YgNkaFItTZ7KcHdDXaA0wwNsnBU5w0GjKBVtW8d/N9RGZ6xJrNvLOj5ZkSt
hS1io7/ER1u6faEvUHgZQY8/5URzBB9t8GNyAf8I0Oyfrm+Rt69z8kCRSSLozuQ0h97P0q0gbKYw
CKxi9pWGsIOGjFYCFc/LVNsMTa0Cih4m4GCo4ibxwRkB1q3sGh1eAEsJvlrlMHdf9KkbkCbAzQmo
Qsllv+a6LKJdVLRKuE6tgAZdlWUdOmPQvLT7Rg0LYCptDdyWEHWmYtWPSrpOUF6eNlOPFPjKAndI
MVLoeMsohTaEuMdU5o/rsz8/IEze5tHC7tpBh23xbg1o17St4ql+orfVPg/n7K6ljb/7+CgkPgiI
I1nF47MYxYxcyOuhqfleWY9/55gKrXEesb5eH+V81xDSa5q8WolmkXk7PRbmVKK7Ys608pp8eMgC
b9yEAsBsgCnPjQ16adlIqon+pd0GqcDpUNDcMCbKJ9W3pzFaG3HcrA07Dm7cyRdeRWZEHicLKuTL
y+srJ18LVE1R/djoJP+lbAtAWdaEwMMcWVtnmLIf/BTx2CkJGCIc14D8iOJDVo3ybfYcUzMRT3I5
JNRFTierNXZKFFBqvpMO5S6dS0g1pftBEfZ/hjFxHSSDRFzOkp/3XaSmI3aBGkSh+dCYq8PgjvQB
EyjzT4ENkHBVd8iigTAwi6+uZ2mwjgHmaRjx1eCl7LxrbXrNCViv65vq0pemogVw1kJeDH/7xa+q
eMcHBD39CvVhVJg8m15vMP2LUbjyTNQJTVNap5yOMlnoh2Sdrvlu2LSrznOCpwFUyA1Ruwtz4Tal
9kLixcMhK37vVzgQXijM0e1gp+DbAcvPOA54Ud04G2evE55zhMJEl8T7KqWt01FsJXfbspomH1Zo
9Jda6Nar1P6Eaeg5n7tB3PKGPHudXJ4KjAwpMerSvXTxGiYxPWCqLYOvZLFCdAqY8ks8Z8V/kRZq
7ktjCtZdE9c3DsV5FIf1FcJmHAlZC7C8xbCqM7lOH3Yasljz4BdVUasbr2nVTw12JzusotCAAmAd
f9K9cDw2NH2+IeTQGSsjzBGEn438cH2nnt8WRM4EH2Ry7FMZ3p8ufE+bx7SyzPDhUNmAl3q8OIDZ
mp+cFv2YWrXzBzupw4eOSPow1w0o20FVnBt3/Vm+J38FFF+qQew0wujTX9HmScJBKg1foScMwTgA
dTNXfbULwiACtgnOQIkM6yeqn+n++gqc7W85NFgXZCoQHeSznA5teEXqweUyfKew09dgxD0rV+LP
Hx6Eoi05LX40nNilktzoufFU2J0O8afIGqCeqroujdL6+eFhKKXRs+e19JB5XNw7JfkBndRI9/sg
yX5kCKUdeIyU7YdHcfC8k2UsAnLXWpzV0QE12ceF7tNhyb4lTZ3vVLKrjxkicbXLaoZKKEe5nmLb
cmfqmB2gYFPpfhKkJpYZBk54Is42H5+MrbH1qMyhRWgtPn/sAudHfkyHuR70a1RnIaZmoGP/xSi6
lCymtIAyqNyE754p6HIl7dWaURI62mSKqCzP7i1Lq/NLjcuFt1C+u0RlS+1MuxgxacWl1RdJUH1O
LG96zXGQ2agJBQwdXuJDFpnxjVD4/Obm/sCvihU0VZOL5HRqDYoosa5kORZsce0LkdrfuKyUfVe0
E2B9Be2n62t54RI1qGw6tkPNllatvbhEDQwrwz6LCt9p0TFJ7Lp8yFCwBaHX63vPrVJ31U2xdexm
E7aHW7dPOZIDe0wW6kMeorR26wedrzs/iEooBQCcV2hOnC7BmBXR5BZoJ9R2DzTWHXCSspvCvsci
ov/b1Qf7yRV5VmxtEYTZxoDZ7QK4V1tANvRTN0o81vG2xb+5uksBW2AoQej2gr4UQnPYchTprV8s
L4KT9EW+Qehaaja3H7Yqi4uiCYJpbgM795FUae9iKw7udeCzL3RuLD+s4j7dtu04/HE12u4BXFtt
I/DyuBUnyWt98TPIsN/K1Pj14K57unAplV67TPPKtwYkC1bIZqAy5FXFIbCRAYP1a2SYe3lq81AG
c4xSFa4a4sZtdpYAcE0iJM1iUNEEFbyo3IpQU0VNvw7ejyMOQTx4G4/QYCUmNbjx2J4/NfI+47Rw
2TgebZbT6SJbnvHYVPpRQbvtgKyftgIrq/+LUWhf4cuDdaAc6XSUFJ4eUoaRgdowJEya//UBFn9+
40a7tGzyBTAcypcs4GIuQ6TGZTKpiMo0ziPWWL+U3iwQt6/H3fXjfmEgDBdllcTG1UlfLpqOSkOk
NXmAlnwojkOBbE7nKvkx7sM/10e68HkMCs70TVQaKNQSThfOy0D8mWbmweuNmztNCmLEgNluLNzl
UaC1km5S9D1z4CO40K2QVyDq7WZvtbiMdDndk+tzubBq0vVcl8UybqVlPI3zDbgwMPiQsDQ4EnUM
C7zwFJgWgXtjQpeHojkpb0Be0sWy0dlo0A3x3GOJvN+vuG5/OiwxRQhYpJuPz4qInffT4TsRtZ1+
oa6kgaLAfj4KOvi/zNp0doZtJvdaihf39aHOI9I3rAJ8H0OWvZcexrmmVo6ZTQGeT820yry0eEko
tBK1KVgN0mTrfKg08WZoE7Cm18c25b13ei8yuEMuxDPuyamezhO8bQr8vwyOaAkDrecSRitnnHXv
r7TrBzgIeWz+5XXos02ViYNRJ1Llb+if1QGlI4hnSOdZL6rtVQp8iRj6Cqiyot9BTKt/IlcQo7zY
jgAT1DwMAdNORQN4XUcnUU10bK07WmX8z6E+/IZxBGea4C6ARwnQCPm13PPgowCr3+DhRF+6FK6L
obMSwX+CJgAphGAQHRav/Vzrqlmt+8AJH/n/Y4JkutwS2xry5udurPRpW1Wp9VfdtsZ3PB7r1Af2
h4cMGj4g9K4v6vkjTSXJYJO61KtJ7RZ7p66aMEf81T0apfc1w+Pbiyd0LgvlOU+CZyXq7q6Pd+Gc
A3rxQLGAnmAXLb6hMdLrRT4X/CKwYcQ73eGYB018o6p7aRQySYrvmucQ+ck/fxdYWqo6OZk850Ma
pxADXEBlYMRvWLhcOOLkytRziBhoPjiLUXSAtZCAmEuAWdpBMY3h2SzYdyY803/xmbjvqRq9Ld3S
DaNqmsoe+sE95t3cbWxzLB4pcqgCMiLazxRFLSB81b9aRkJnhyeTaryz2BxuEjaBAtr/GKRueZfG
6C418djf+Fjn4Y7ElsiHmfSfZZTL/O5jzckcGbNQ3aMLZnudtp7YTVMlDtXQ9M/hjBVPVRvDEb9j
fd/h03Ljor6Q69MRJcfHtNwhF1lmIQ0w4LIZC6l3UkCGprYMJS7U1xryE2t7nqpj6WGmhcLHthJt
/OQZAdolHz8WJo4S7CfI+xyM0zXoRInWrZp6R+K+EtBp2wyvqYWx7vVhLu1Y2uHU2WhWn/v2ZR0w
5n4yGQYpgZXSVzkodCc27hGT9G5UyC59VktKIpKLYF2sLj6rhb5VIfVMjjr8ph+ZBvOqp2/8t8CL
Ym8YXfBQCfEzqjL9SQln+9f1mV64AWiBUu0l95A90MXZrJIizMxBQYEOMyEd5cFO3+IDDhD7X4zj
EoZxoZH9LytmBlRAy0gd5dhUzfSoCtXB+lezPn98FJrhquxySkCDXOt3RyTWO/56zwvQ0qzwlewy
sRmF9fGaD0hE8CtEYVxqdMRORxmjIveG3g2OQsvdjdDnZoMUprW9PpcLr/gboggwjop/wDKzMBGZ
zS1hO8ciJhqfnUL7O25cDw54G31pDbiCNz7RhU1Px5ISAHNjcuZiIxZq7gB77ggtR9mSobR1HNAE
3oQ24Nzrc7uw60BJcMD0t7rZm+PIu+8EPwOZJL12j73RoSTDq3sgn71Vpb0wIWxcqTLJFvP5yYpC
fdLzyXKPhYWtVF1X9mON5Zv/5jx6fUIXwgNPJZEhh2dDnLUrp16EQqAienRnq1xnNRSCJGmm57RS
kEnrY+2LEYj6Ru3RuDhBF4glykHMcdmryXra9JQ8naM3mcVxLHTlQYKY/pStrt2nbu0Mh75z0hdH
aAifW2kryXxaMPoqbR04OaNu/5f2PmhLZQKYhNTFMEvSjgT2W3agrTuRqd8wHFcrlDtEF26w0e54
V6kL4AzZWdAQGju07DuSA/ceTjWaElUvYuwq0sL+YYxF9exiZPBNMez0vzrXqLmCnpvfWSZameAg
MeTcXP8SFyJvnkh6q7TeScaWvrrROImgMSakHxSR37muWx6ECSUfTTTlTk897ZgmHRAImPjWw/Wh
L+xqhiZW8yg/Wrh+nN4LKIdnNZ6Z7nEqUGKqndQ9jtnQffxtAibCNrPodFDiXNzYqcOzmtZM0LDw
mdMFAgnJGIdADodb0dSl/SWvOLpwnnT+Wl50dVkgY1VxBYlx3odaKrYaFCykcRzrRox4ae1wx/FI
08k7PXNxcyOMoLqILzlHF8evp77WrRVWKdXHo2qmwZpJxAQxr3H6haAiFklKknMMxdjsmwapNtNt
X69vg0urBuqcDSCx4uS0p4MQmMXOkITOEQ6KuQ20xDpYtZ7fpaOufbo+1DkKFsQ86HfII/SEKQrp
p2NxPRMSjiM3QIe6ZtGyBcC23ce4s6+jEQpwOOGm0ZjFPtfFZp4nhNzKb//iR9gqYFFHAy9IOnH6
I6o8bHElIOgGJU8WUSfoDZUovKh2gEYJXlewUO3XehT5Ax9WOVhBmN4Fbg9z4/ovubTy0hJIY7ty
8VuL1XBNUmxljknwpya+s3o8egVM3bVt2PPm+lAXXmciYCowNBwB457NGR9G8NwE43ilOHCorfAl
GnJvD0e58c0Mpv/18S6dD3nNw2YgVGPQ0zWGk5zbsAxdAgGr23kO5FFPA9X4b0YBvmgCXyTkkLN+
9y5bauMg2Ww5R5JPZ1+hwnjUc725cYNdmou8Igk0OOs0bk9HiS0DCg4Nr2Or9Co2Z5jvaTArt9fn
culJ9lyCWlrDMmVZVGaVRJ9ClKzMo+PW2h10TBMlBQhoyBRh/Y01zrbIi/bp+qDnOxA8D7m0tODm
FXIXNyZYYcSBp8g+IjYs1r3T4NyQ4/XD0bl1OS9s2WSHi7G4yTSadrBjnMVuV7rBUVyEao5R1ZfI
Ibihp+/moHH6lZ5RP1jBzE6/NCliSqitCcDNuRG095Z4U4UOM2rzGB3nd6E5qIhBBHUlBVMKs1z1
LYYEq1lVeixyKhwqri/S+dnBA4Dbl7AWcIe7vCAVdL8ioPvm0dJDeqb5VD0MZj7vh9TG0aDBFvrD
25oBKWbQPpPlWWfRr8hi5FqnqjaPk4QAdsIID1C03Rvb+kKC/Gb6RdmUnBGg4eIeRANrcKFHGscO
3tvewu8Ikp0t9I09NeTFehodsG31tpabO8cM+u0fL0Yr/vrinh8ufoQNotsGUQk7Sv75uyPsBUkR
eIlhHo3cVe/G2voFt+9WkHVpEEmsIuaEYYWMwekgvarWniBLPPaZg5yJhf5Ih6rB5vpULu0TYine
aoJPOt+LUQJgP0ofajaKsCHxTWtbO27Iap0TgiMdatxqGV86vEjOg+lgSP5jUVyItE5rDTOwUOaQ
WiZjWh8HLBGegD5kN0L3CwtIY5oSLaU9zvHyCjRrW+ByS4xAd0n0yAwOtd9B/9I+vvMZR+b2XDDk
dIstGaC6F03QaI85fZiH1gQWkii3TBfPb1r+ckgE9AKpS1n64qbFPgJbiKKzj0bVYmCF2P3eQrH5
HvNWY9NZOqKxc2PeCOXOyyZsCHIuzjPnDSrH6RZ0KsUbVLv2jkAuZghAvSq+zU1NpQSDZdw7+OMn
ZWiRyDGbyHtF0lZvnq/vz0sfUdJk6CsxdZpmpz/BhvHaeO3sHYepN19QN/aekBq89Y5d2JUmRShC
YmJjuq6LXUkaWXqa8KhFDeaLq+jGk1qP4VbtpvLGebswH0h7HDZNuu9C0TidD60YC7WvIjjWhJUY
JCEWG6ICc+PDXR6FZZM8MV6wxZas4JPndRIFx4R09DmHKQYxWctvRMaXRnHABMm+LI2/ZT6BgflM
JsH2sFGbfEQUDLG3LClvZC3yC592WkB5AzB1iMHBmCxh9ZqZ8E9vu8fMqeu9mYbtHbdt6iM7Re2u
r8f7oYHFr/eV+eF4kJEhWOqwtSDASb7s+2t+mN2ZmmFKpatytUdhVBjCN0Pc3Ho65d+zmKF8T6Br
ST4NWf/pODEd5zzL5sp347j0jSgw9ZWX1jqSBwCEN2mUtts6EOjIfPhssRNVAzgS3VS4QqfjWqld
BGYYlH5WaLjLKCrATGirN67hNwPm5fTIBAGDvO0Uexmvmd2k9GOQ+Nk8zQgxFbHCzqfEj2KTi6oE
GrcGEhWhof9pFNf8rI4GwidiGGYf4aXSXk99kcXQ3qcSuwl6szjgqriArYjJOsResznC4QEVwFek
3zpkAepKNXa9yLAvQ1nYRbxiNFR4/lMcrEdXoDTbIfSg7ZDcq5I1bWY92g7oQX2bg3nE5iuypV4o
1+EfBahKhlKGa2HsETsxmhoKepvPNR1vY5NkYZkexiRADpMAO8CcNrbdFwQHu2pVN5kIvyNgjK18
XntBvvEiTX1NJylPTHdcFXu0xtPy0E0o1K8FjxQYfBs5kS3I7tzZogZvINo4Iia+ddC0L5BuiuPX
0BIaQg5uV0uzgXB8nboKDTFUaHu0NsehfMEID7dJN3DUJ6uyUKzNxtZAEGAGjh7bGAYrndqjYlBo
yfc2bgZE0alPUxbP9QwPugDa8JPpFNZ/EyfvzYcwQHRnBQVWje/NrE3x1yvy6k+kuZ8cEGZuYcCm
Sz1Fm3jOsfzal3aG4GinIUqP2M7ceDtX7bW7KkRjZY0bHUYgVpBlf4w8RweosYIRZdk5D2CPxcH3
61v8LRRbbD6J6AL94EpYx7J85+KMJKLEFpgfNsVn8EHBA8qJxksiWjVfhZHoDvacDHtHwbfFHpV2
hzqi/Wh0DT4fVoZGIFZM3gs2m+JG2HDxp1kOzyudCfhRy/RWE2XH6hfIBuZW+jzNAkGtusd8SSmh
boKAFkH7pwEnMB3UlP+CTGTalU9BJlAb05ys+FmatvY7QI8bXV6vb5X19cU7v98ldUK+/KR3wDvk
n78Lc42BVwzNPOHj9Kg2a0GV/9GyKnTer49z/voyjkl8A8YPZuyyUq2iXYMEOeopoi6cQ1ug6KhV
ur6jjGR/uz7UG4L/dD9IzCJlNsDfFiWDRbxbIRRUqgmWSE6kpZhp2nH/xevDDNt4zFeluJTXIFGF
seE96Sf98KF9U7tovK86orIoqc7ErJvMbQpcogTasm0hgno1kgcXm8mdYNv36Jlsp9aNjnOYFAN2
aHr8ZGgVvh5unnswAbW8MNcj3yxdp0U6vg7CRh6Abhuaq26Lbs06y/rGurHO5++MK7F4NIBlExX+
zen3tOdRJPaYCX/gQtjoCP3+qeIuvhtmfHIGSCtrpxjG7fUVv/RxSaMlbEfy5JdETQPx/oTwQfhT
WuhHx8pj7FiNcZege3sj572wXwFUUUSFZgBsblkYQMaT21KLWnw27GbdznpwqHq9/3BUQDUKVJUr
sagE4otTMUPSg+CuNZBeUO4fKg21LOw/Nx9eNsjKPCwy9oH6soh7hamVcaLhSpwimoeljyvWoiuH
bRlHtxLNC18IoA7hr8pskAJdhAGZEyJwWReNj5RnuFJTFf0XFWYi2ozNjRvlQi2VXFZKhhBQUWNb
9pbRsKhjhLIqH/ogooFZ4m6tMTTWCJ1Gn8fK6j7R1GjvYWzGyQpUCqKyqA0m27Aqqt31FT5PbmiV
wtgk7gEjDRHn9DTw3Cpd4tUNAEulPloJGo8KzNSICk4GUyzE5HiHRBVeodwXW1V0yo236dIPgIgu
i7nceWflTb0vIRp4Wu03gzbgqO3Y46ZNdbRSA7Qd/1IUVK8rrUUxnnO1i4D93wA7nJ8XWR6SfRRC
QDpMiyxBqexxLuGG+W5lIkOXi3k7KEZ+Y50vjCI7nSi7GHDFQIadrnOC0l2L8xkybJ7QAG5Yzb6w
0Ty6/jUvjcLOgtFD3RZjefnn794qz/V6fSIB9UtVKFubuvda9W7eoBdGAa1GGwAINz3PZb8Y/kUa
JZNt+Amy4hKJKra8I8qNiPniKNxk9FPBopLEnc6FLiSF7yhF1LyOu8Mca8PnhMju1rN7aRgpUkOL
hqPvLIu3Wed1VuMFqDJg4PLU9FH4MI+Jc6Nae2kUmvjscD6+QSSxmExZ4b2CP5Q/ZdgLj9IdHKF9
7eX65397u07fdU/m7YBJZHv9DFKb1V5NLhibfoVdo9ia6qB80q3I28ROh+SW3XrPGBGLjTvk47ad
+uq3qQweVt11jFlKmuU7IXJtiwlOT0YhJhyhEtSuiwKrQM9U1mY/lNsMH9Xd0GAvRSVueNCHelhV
EhSkqXV0lyO7v8lBQd+4NM/vZzre5PAGXTsTSNKiZNA7BlG6k+o+3YQJBquDFlvstniXWB9/dSgF
UvMhQODJptt1+rEwc+u5hjR4T4PnvqJyH6wrrvGvehgrm+tf7DwYYSrUpqnfUw48owXOIyV7dLMH
dl9UoCJdaU8VrLUvaY38tB5a4Z/Cy4cbt8SFpSTDpt0qrzsYGPJKfndLBJnUH45dBq0mtPKQjX2w
ILJh6dJr6o26xVvn9mRL0v0EsCZpPm/aQIudb1S6kmeNPfiYVNm/C7QO5oNIA71dD6Itgq2lpKi1
wyduEfi1B+6S1MUpOsYFJd70wzz7IMSMV73TpIkrHo73XjMjjw8ovcHoHZuteQ2cJPjTRWmtbYj9
at9LU0WVHhhtvUU2muSvKnRoYclERoedgtA9bNBqo8NlosPQphhatFwVq0cvuW+G6fP1j3x2+Mlu
qAuBEmBTUWlYbN1OpVTupMroo14dP5fgIAhsb5bjz74qxAT4xzBqbUimZwFMgJFDW0BE8K3a1HZo
fIUPNawFzB3Nm2Q8WaxYfFTKdhREwdVwRS/rd5Gjdp6nmLFvIlW+AieFsl2mxXdxbeoxmsnV8Kw2
Q39I8sTAPw9V2QgRnHWJbMKN1/ucZMPrDXacdrCUGDvrS0fx3BRS0cOvVaf9RGavaysH6K+fI5CJ
cK3ihsVdWbTWr8bVxq9uiWbLSp0r9a9xmil8YJ9Boen6B7/wKSiEg5wgcKU7skwxukiAqXWd1G+0
KcQpr9d32Vgk25T6xkejfaYPAoSsUV789ANPz3LcT8IpMpeh+rlfJWJCm97EwO/6hC7sYKAMMOlZ
aZkKyz9/d2NAcHMIxizsdsYMsUaR4fTt5PP2+ijncTH1MRSneMPAXaokwqfDAGohYa2nxOdNTuKt
3hvioWsxl18h/UsoHHjZ7KyBsYU/vGG2knUausqvKZ2qF4gDk/nRmI2fAx6O9irwdgMvzdOfgyAt
L7qipP5UA9+okKu9GzuUTK/P+tLayg8nsUREweaiMKjmeau4QZX6wVzjm+CWA76WpbhxD8ulW5xY
sg3DI7MBScAtsZiLh3zGqAe1D6g+3qAEijh6VLYH5FmKdWGV+ub6rC4cAdjKAL2B1BHeL6vGU2yo
zWyjqqFG+F8EaE/glTQXj6aiVx8NFOHYydyaVoJksi8LNMOsCHeYVTh9uoO4dOCVxwzZihuX+KXN
CStWIj5NC8rKkrOqDyPZDyp7vlIJD84Xzrdfw9Seso0zeeFvRD2zOxOpgt+ONjn1Ci3lvl0h3o/q
rDmkOBNdX+CzyIGCHhuT5i+YEF61xSNelp2d1dmY+x3om20PJw8XPNT972rNw0NFMCaoB8O8lbxe
GpcXRsolgK+FkHa6kVy3AxSNnYevtpVzcI0w3SgDjgOVmGGAxNpc32sKaciN/WTI+Sw2MMR+bgap
ICYbcqfjBnPa1rrICj9Ezp/n35GW1VmgaS/salR8E4y1n3sKmsq3EIuYX8hF4No9RKb9S8nrItta
Ke5HWmHPMH4aIIZrI42yV2aRvs6ZEJ9SMVd3gR6Nzrqj4wyGAQFLRyo1az9A98d/Na2OOATdvWyj
lGqa7xFhhD7UVeWcb0t9TKYVqPRh3hBfpb/a3KWcVrsGnl59rVhfeym9y8+EKINDwOQ+gS8KDmo1
aP2NUPnCjUIy61BD5GBQA1osVaaFk94MQ4FGAWL0DjXVbemYtzbg+QdBGoRnB0Q3HUNzuRGyfqQx
rxeJH6dwnGK4QF+BicQvmPSY9a4b1QwX9Dqdf6e5ieB1F9Xfrp8AWZo43RF020DdwEAirVaXYSxy
BI1WKG6CukvIS6/bdRitvHjAts/KMIhHwvAYtd0UrmZbuXXpnB8DbhviOQ32E/C7JbdcM0poTnOW
SE2LbDVGyd7UW203w8ZcRf3E7kF/7sPflW3PWFQG/4+zM+ltG1nX8C8iwHnYkpJlW3GcxE6cZENk
ahbn4lhF/vrz0HcTK4IFX6BxFt0HLlWxhm94B0RggL6+PAKV1fHoejyPZTn6+BW0sJxqkYqn19f1
WY7sZGFJIRkDxBwFmVNgR+v7q5xKnH27MY/2YdFjV2Vk8/Q7dYMUE3MdYtLmGWYqk3DezpM5LE6d
iEYZP7t2ADeBrHhK4IOOYBbP6JH+CkUkpiseimaCHOsjLTDzQPyYXeBRF26Kf18edP8gXAMWASKA
VMfLVUojMlpb0uvI2RdXaTT8jnLnEzGRfSE8ODsQIULISdvyqZPP4Yw4mBlRT00XIv4UN2Ygd8ha
psdahuFb6wdEIXwN1BLYcAQ4J8+3J6UragQ2jmIOzaOqhHlj5SYu469/+u3PvPzycP+J6en+g/wj
sny5dqrP08gZovooCgOXWwuKXJziabOXNQDLHNusS/j8M4u4NX0AtkDCAKZ38pz0eHfIXnv1sSyQ
N5kjb6b5gGb+6pn6wuT+vRaZ3F9DnQRaap09ubRwyU2v63erC+lwmd6uOwnY8O9R7JdLuIixsRwR
1MeaJDQx1xALLeOi1uHZZePi8xFSYP+dVkNcs1B+uLBsdTF+rtG5SrrScqm7pOvh9S1xdtWowKOu
DN4QxsvL+YCgJcZzGck2ne4mMOp+D1cyvHBo/73LWbW/Rjn5Nu6CnwU18xpDpMC8KqLWv2pll+06
qgofSzsqdsBJhhtIRG+GbxBFbbgGIOEe5cznuOOv1CYvYHrVc9QeA0wy95VV+Tt7Ed9eX8Qzn4sv
tQnCkjQTPZ1MT9R96VBSYnpzZCZL1RfXw1LWu9bEzf31oc58LySKiM5QkEQGKTzZf7XXG1oC0jgq
Oxt+VgT6RxVSe3j7KAFfnGI2ewIqwstdobjm0z5jlKWZeIWAbmyxVRs8vn0YLiIO7SbMB4jt5TBB
DQFQpBlISlw8YuUFaofAYXXz+ihnvg4gborZaGlDvD0VcKs9EcrQpSNY9ZP4YmGtsK+jZXlATPrt
iTQSRgTPGwedktBpuu50WMJ4BkkEXm/2YRrDfp8i9HHhNJ25xhG+Y0bkpz6455Ovgz0yKpuOJ4+q
bbynKZwkNmB28E6XVfEQ4A95gYdwZs+RUxKRuPCnwKid7Lm5D6W5RL48ztnkvvNre0kCbIMupLBn
R2G//V9/Axmcl5tBNAYeoBiLHA3HlldiAJUZmmq6sHbb2pw8gQQO26W6QRLAW70cpfJDdAI0wU84
1PnHUq30s8W0JEUVjPcDy3qYjYsidGeSy41nC4qMq3Qj0p+MuniZbv01AvzE3rn18SXt4hSfa6wn
vPk+87PsxgLCfmfNmMBlNH+whuyGx6JLL8Edzu2dTaUWZD7Mfq6Rl/MPFkyJzSGVxyG14HO1rsBV
ecq/15PbY/TVhpdijjMVPL4l0BTGJJ6nWPxyRHhuW9Sr26NZyWNgjJg2BUu+W7Qv96UBxiBG1s24
F1MY7evSwXpKyeJghtqeEl1nF+7P5/jwrw1A6QnxjJBAi19FH/206uNbnWHrPvOOHXq5mKG76RDb
LUCnwXCzd91a4QmFuthDkWn3wVdOvSs7xPwE1nyP4Mz8WKyR8bbw7/k38fzSmd72JZWxl0tU2J7i
88/e0TLJccocqtdg4236pnvweRSE1dAHBiwMJOdkFFnbhd8Hln+sKCtuWg0hNnxlu0tHx7pw5T5T
PE9WmU4o9yAIUNofp0D5ujCtcV1S9wijXdyrqbFJ0wh8+82cJX/M8YE2Y6QZw5+zM4D37tzeKRDa
mbss0dOaX6lwFHliGLj1xn1Qd7/axmw2v2yUuPHhU+HjMmNLnTTpGGELiTXBreH11Z/FNszHrLe8
KllGAV69XBpcdIDeLgF2k21tJiOvnko6aUc3YaDReVOOrUsIcDiwx1CBMeslAKPOLKeablkzOFaZ
0G1pv9dr2ONDker1VlVro3ZluVpHbxb9R9udBn8/jg7dshw0yKXk8JQTQB2Y657KnssqsbCnqjB1
HRYuJr42NXndApqsq+iur+ysiMkd8GoMmuzGl0uX6IXTtQlBtVdrFV3CFp39HSCL6EDT0to6Py/3
KgXODIGLyDo2vQ24TLo5PhTKavHSRoSZMwuaMJpiE6oYyvvrimjgKly0aYPWsy7oGJ48Gc9rAq6B
uiCvOiCDkx2NPoFoc2APR7Eo90PpiO7DhGzDhR7E+VFImUBvwSA47YeDzBjHwjDpuutQXgU29E9t
tsWFQPz0nnyeDJ+Vzcf/YNty8kY0gEdnp7bto6EWnR+iQlneYVbO8AssSf8UhoP1eWGT9HG69OIH
NMceROWi8ifuz+aBvLgr4tdvDLosfM2Tc7zpam+aHvRhaDq//NoCTcIQjOl6HOZ5+I6pk/8b0nLx
oAA8RFS70gHR4SjVex+hSLy22hAPstrwmuaQNnU9x6af5dk+FYHE3dwYnPmqNGhiU1MQ4E+rjHIj
Htmz0WJQvpo0+HCr0rHvdjhhCyfQwcHqK1XsTE+XN94SrF/WqUasdrbH6jootfroT7j8JX2JXnXi
wfO4l7XZlRixmxDbS/bqlAS5VngviygX+x6TzvdAq/BN6Z1huBe9WL/7vc6sq9ktcvA6Q4cCGSQm
3Oj0uk7FbpmyDu3atjMelpU/G5eVS89LOV34J/Wo2ez7PgNNMwxW+KuNFNJQdVrbH3um7e4dFDza
GEBFWuDHEEm167fO244vifVub3tfa51xUZmtj2dnq6Va4FC5xdcw7KYNpYezGll6ONzVJsi+vTJ8
al7Si6ZHg66qHZN7jFc1OAuZRMJonH0+9Wjt5GldPzgqEGpXWz0L3I1uPyUOt2IfwwWY212LCA8H
Nh+pZXkmNhpRFVnvB1unP6y2/aMG2/4sRE6DVbVCvDcdNVyti9ld1dgbg7bHA+fBxRz4PbaD8yNW
nM1Th6acc0DW1LqZprpnd/hpft37w/Qf/j1Oe+V76+jGUVTR2C2jsb/PsgnfhqbAnjKpwpDcyTXK
wboNddHeVJNnF4cGizoRK9Ut+iA8e/4VLm7fJ7pbuydzXqNrEQz9bz9btR33cNnBs45N/8MLF8lu
TKfmoern8Sa1neG36ItyTPyoCoEoeqv5q1kt466XGYbyre6Xu5Ee4rfRKroDvVFuOErvrbfbMOOY
rZpd+5MuOrUFI++CI/VkNR5A/5ofKsdA4rD2ovGb2XbFzy5b1vtikusPhXLApwUjE7zDCxdE88oC
x94iGhQ463ze57nf3Ei3tB67fBhbZEJS/3PIOVjjcTBxe/dT2zvay6LCRKm5uqszv32IRgdDcVF3
cxF3ridlMupV3itsu/ENnNzgoYLeNO0NI08NQuk2c6/HyhNfIqtRj11tpj9QaAsxv4NYczVjMrru
itA2nsZxMhccgPtWJbYx44PHRrbVx4Xezqfa84MsadO8lMnKlMpDODiTvssEYMVd06rpri5792lt
beC9emhcAhowK3+0n4FEkbCthuus7K36oXJra7xTdmv/xExgfvTApW0OdB0yAoGVmVls1UL0H+bR
NR/Qdh43YIsRfR1on3mbu2RoJfase5wdcoUT7hK0UfMeTzxL8oyrqok9PF+7u0W44wdR1Py+aa65
pXQ5BtwoTWvc4cHboHeO6gDBhsprPx49CaOE5xU3QWmovekV0YocYrXiF6nW/jMCOdQE+9J7WHzD
/4WUcGny5DvBYzln7e+yc9kHuZ5wy8B6FVdIQvkxvx3bPP9dzqnKPmWDtB5NHbr53svgU8WlhdjD
rTVonxh87Oo7lIk6Is2+MOd4GcNSJLQY8b1UCLf8tMEsL3iZKvsHWMY1+5h7Vl3u0xm/zngx3AG8
Vl5X77QFnvDDpiFsHixsmaekH4Ygj2WRlf8ByIjSWNSeFvuyLcI/PPaqY1fO+E1OJJeJ6TdrmmRc
ZP9Zs5r0VTBjrrd3oEq1vzRm2e9oP6hvpWUU+W4qvK6NIyZGYmOn8scIyRx4Kry/HYz86E85lDRC
aiev2ySVWqk4Hb3Bi6NOwGYY0emu42AZMLE1ZIPBsNQt74CTG0gCOagHXOMvO/Yxm5L9WE+mc+14
vcTPsWrCr2IddGLD8ugTZWbGbRU281dou8HnwVTrF9AoRvh+sSPjm2lWZXGltT2KKwfc05gYRRet
cWP32CjaWcdFn+kyfVpXFyNONWH4uBvTEgzzAh/3c0qZ4XvRjetdla28KYMqeCAEIoCkkHpM5aO/
LHV13QllNXeb63a3sws8c6deQwWZWqP4Cscl/ZKDRz+6mTfAesnQx49BFVvf7LyObmVv8AwZ/Zp/
wvHFyPY5wJ2jpTrTAZ4+ancH0BXh5mTuGpkfJyGkujbgJvd3nG+saWZshL135TBh4wh9t8B/CXGN
KM6NJvy2VnOok9ZdO8LmNQ2vmzzMPo6N02OmhnZ/u/dLcCyQ/mWGl+dQ+yIZjcy3YwlphxOc9U24
A0nQsLPL2o8O4VRsTg45z9PeGJohfx9aAhBMFjVTsR+Zk82HlHhzh/icfso8iBLE9AMGoaIwbQTQ
83F5VwmnBigObLbYbfo+RVwXVvHfZBPPxoXR5HDIutUicA9HP+JspvJpDcq+OywqNZorMKa89HWP
10OCHcl6HaW0dN83NJmquA0Ly3lw08boiDaqLr+JZGde11Slr7rQF2LHv02Rbh1p1R8GHXQmqKNh
/t1aXXGXjVNaxl4GbyWZCIlH8tSM/TqXqhwSq/UQr8PGz1OJ0bv2U+/qLqL2J9c7rIdBJDljtPoH
xE3b9/Uw9+0nMVCOQkrYRhjfSnuDvIbPhIf0OoOKohlQ3otIYZMSzI5BojPn3zuRFfcwgR0/MdGI
wZehFj4Ov8LtH6B69OaOZouI+JXWalAoni2cv317vkbcG291WtrOfzBVR3c/Bdg1HHS7yDDOAre9
HryWJZZEKO8aa2qeIkrnODg07sp5ywL/Lirdgr8syYt3fdiJnxiJuv+5gUG3hxvNMD/NfCrNeuTG
sneIxAi2Vqy4ErmU2PGmXExR3M7bKrZpGzkJ5J35T5PX83+p5/ZDLLfWfAw0UNHp9UO9y81++KjD
AvI55e/qu3SNTO/rvAggdreRXq5rXPe+LOSKGqRZ6onvqT806i5YaOjGOqo4bQjlSGooJINxFpbu
45rmKWISGMeKGAFs2e/xGNf1jhYWXqllVP5cgP3g+inmd3jRqx9lBnMLQdG+j8c1Lz6lqycFrrDK
oW+S6gmL1ll6X4VbArBIvdGwY6MarXdTPmV9bAyoqu2GMd+k/8tluqE60s/ImuHIfrWKTfKwI2QZ
YreZSxAFppV5Ox/LsC8Y0JbjzdI0yy9io7LY4yMvbpsis8iRN0QGzkJjcY++Am6tWlZOGcPOVRYE
pnb5syJXkMcGbd12l09LRaBGp2GMm8HPHvCGFAWSQplxmHzthHtKid7RawaeVKSntEx0Meqbyuwx
DzH9El+PqRP9fsa8qEkgGvXtzkxT9b7MoqXc89fUFwWNtPsYFTWBXTsi/ZSowmA7u2ONtGzY6pTg
rZo3HKDhtQDQw/SbcCM7j2GoofCY5pn7cZii+V2mMc2N4ehRlOFJHdxYtFZJE36uiz/Q8bGnLnrb
uhUTgKVdWjkpx2UZCRgMQyIQCVt4/g5uZXRJ583mg+3O/H2FyBUyOk3JQcOIXeUPTk1LM8FaQxkx
kJAeeZNMq/paVqHAoy3Kw+++k3tBjFo6VrcNRrg/LB+3aIAAXYQBiIsLUuz2KNIngTPXw9Gr3flD
qRfy8ZKnhPpK1kcPVbeu/VVF2odbup6b342m4b1zVB61N8gd9U+LVbRyVwmMhX4u49q6B2cQPKJZ
F1Yy6QXSY3Gkw1rFjeFjKYUOBS3oRpOexzy5ns31OzR/aqeZPqKFtKT7Skjx6BH/yENdzYZ+GK0y
+tGMUfYHV9Tym+XVnLhFL6jcY6L7WRQq/eX3c3TAW7l09kKEZOu15oPc6blccKsSKEPvhs7HObkS
OfccSKfUTHQ5rFCKGhZ5tzqz8vYZ/CzQCFT7ur1ECCLbzdXiy/vJppSZkA/Od1Q9N4XIyV8+u7hg
yZsUtXD1blXzfD+rYIP4dA5H2Oel++CFQ6BivRhWBtigF+kfNyyZeWGu+n1mlN1IVocgXuwUyJBg
WeCJz9zg9Kw5DXjgzFbljLGvLf/3lFr1gag/VbtsWYwvgXLC4h3SLFgsVN0wYbuuuAYNylafbDEE
0WEATS6updvan/GBc987feQNfwKwXPauNAaE55oibz43xsDuEtACnb0SaZESIqXyj9G0lDZV30KC
akEh85MA6/p7A8mj/ga5A7/dITInnA8Vhszf4O0vcyKJhtOY9Cd8WiqWPc4oZn4J2iF49IqsMOOo
CZcnkYU4GuNjP+5UpEuKLcZKzG/g5Vwj0GF2P8DQmO9kaGL0vS6W+QO36O6XVFjBI8S6eO+93odg
GtnLRs8mnkuTLvCbnyGpw3swPgSJ0HbmDHvrLs2uVwgb18Noh0PS2uv4n94czzCOqdPixhhTJ9s7
WFaYOw8pjhHCaDM6F6q2J/3DrTYC8gsKIeDEDZOxVbX/6uIZOBlgBy+d48r/77aRs9zq5wvlGFWv
pd5HbtV5RGsjHub+lC+XJPS22suLMggNRIq7qEVSyrag9rwcnwIMCnotYGXf72VSIDCc1Jk5/lar
rN4oHrHNlRoQeMFnRDGiGC/Hyoa6wSKuNY9m7zmfUEnwUFfx/GvO1CV1ypNmwDYUYufMCpAvvo3/
oAa3qkwFuPk4SudDb+vmHbWLfA940/o+Rc2FKvfZ0aBAbj16jzrhSeXQBXo9yMyzjqm07yu9mVAt
1EkltZdDL5en12tX1r/DoQgEHNKkCk3j79T5Z+xGv9Njro9Y6drlzpvqzLjS3VxewZc2i50xZhlt
aGOoCCYCf+oTgzv3SVSu89UijFXxlPqVedeHIgOF163qq+Xj0BSLJksvEQX+3WAAQLY9ttn9AhY9
WZs6XDRWZPPKR4cdv5C0JTrVlKBnw35bn42PjlA6ZX7KeQAL6Dec7K/QcMTWkDoi6GfttaHbnRdO
zofXl/+kz/Y8Ct4PPruYKeGc8XIUkQZFuxj9cvRhnN4uAOXuZ7dtY8+w+0cMmKzdOKhL2sr/VmrR
Zce6BUoC8CbwBi8HhUJgDbWUy3FYTCtJrXlKIsoeu9endm4UYHEURT26eXCxXo4Spk24UmpejnMQ
toSQkXtdi/VtkILn9XNMNH62Ww8IxslUpk2pzc2H5chjYB5RaBD7GdLEEwYT09Xr8zmz92jNYRi+
KYOgdHgyVLeYQ1GTZR1RChXXXruqx9DHX2dy6A5eqCifG2sTFWIP0u9H1uzl2q1TF+SICq3HkYxz
hwMgJS65NnuGKi5M68z5h7XDBQenCA70qVN32gbWlPl4HHWUCexxpN6LyXNqWCnVIde6sCnO7Xcw
IACwOVl8uJOJ9Ty9TdCgcMWLuWBNpBFuBKObvpdmQXV8HSokF/R8YZec24p/j3ryVphhEZBq17ib
oRH12NjdYzRk3c+37w96K2zCzSzun/Y/Pa90JIS38DBZ1LXtdfUhHYz0+6LX6b/Xhzo7n02kKcID
41+vnWXInYaKinW0DWsmTPa8JE3n9cINeG5ngM8AZWz64I1PvxV47rJZApw7+9ms9+voZTcFle88
2Qwz5rizF1Tm3zgxus70XAG5wN+kK3ryoewyJTbJ8IGx8no4VCPlyqjvrAuX7j/Lt40C3xdoPmgN
CL8vT9fgagGIOqLrWtXiyqrnLiGAL9+GU33uI2+fiHNM8AD/6+Uo+Os0bbmNogTWOsKSfVz3xfT/
GcUNAQ7wMgL43A7cXyFfmIVjIFvPPQ6W7vZVJU2sX/z25s3fBYVnwG8w6oFDnMq2eMTxpbNawTEH
1b3zy7JO5iqqLszlFP+xLRlwYtBHgDtNYAcnb65bhzqiaRQc58azPzl9jaOmXCOCc7c9eCE68mKF
rdEo195HVR4eOqxxDksBLP2N8+XiBdcPgpZOMn3Tkx+i6qIfB/Qmj5aPaXk3zl/sYEgv3IX/bMNt
kC1U5vF/Ji+8/HRlWrddhr/hsUOwP6EcasQiwB399amce0pAPxErEzi5nOaXoyxNW9EGsayj0Zlk
0DQWdkSd2d7PvfbCU3LucsfsnYsJb2Ge45OhbJfyKXAVbkDLpvYJuvrGTJ3ltoQJd89MQyq79aLn
C5fG9ma8zDpYvQ2m9GxuQxD7coZ2y9U/KMxdw9LyUULr1YHqaESK1VfpFHsqr7409trYSWORIl0Y
/cykgewS6EQOau7oibwcHUtAkafQOY9WVgzfM4Se3StbT9mVCYoiT/q+NqtEun53YdzneONk2rgD
cGS4ZGyoWSd7VPYW3gvWMB9x1awe816goZfLNM/32nI689BMQ/etRrJEk4mJEhpCNLUfXa9BRclY
NrZr4WdQ8kTU1NcIDHp07h1XIsjjRctX9FaQ8JpDaxS7wXWHhwo46vcit/2fCCXQS1uapS3ivpiz
9K5rBQJVWUh7cedOZoV8T7csX2yjq26ngjLHboXDuiROnbo/zUx56g5shMxiB4O1JXZms3+ihGvk
u8qc1Tdg9CSo1Idtd9dnC2WxNRNozKUluNTE7JfxXd3qRYMrDsQ3tI0oDXmhQCi5mR208NyOUmJF
fqp39LSyb4FVjdVVivEN+pA41H8WcztR4Wa6fjwrhWSj4w7fh9kV12G9EWYQSGtQ+tJpsFtpgt9V
bBzjiPCGXd51sxH90kbq3ElEYoJkSI35M0IVvX+Vr0TR0Ng8eUtAjBvYghpujp+AdL9GXU4tyJ5K
68mx63q8sWnSpYlqLPmxLsO6iE1cVH6WgxPUB6t1KWKFJpYksZSW+sxLFX7CEmUs7sKlkRbl9Frd
q6WU1n4yoLnv6ZA7TjzSIrxkRHHmniKm8chIIXLiGHQS+OZjRZvUgShdsCWu8kH1j2oZ2AKvX1Tn
DhJrGW1+Alwip7irMDOQNeN+OEo9U56DBHBAJKr6ULdzf2c2AWAGFNcvxDjn0l/2cwCLDMAX6OuT
4+tUFt1VMetjBT/3ZlFRdSWLvvvlKFvuh2koE8g15j7sneWObmd4hQpidh05jfexGWqFoJZEJSA0
LYmy9druXH82fr++MM+6mycnndsFbDZkGzqBp5pIgZnJyi07fQSdJb+ZxmK/X5Ys+2nYY5+sc/6r
cLSRpDQ9jmy9bK+VO72P6jS6mbAfos0T+vTYzCbJstY+vP7jtvX557dBpuRngXsF2Pfy+hvygEc7
J4EFPGLdl0ranzLT3qQQzPGrcCL59c3jbVAmfHoIeNArObn1lAa5ZkibUF5WmI7aTeSA21DpOzro
cwv+LMsugLzPPKAU0wjsEYvaBCVORuRG8QaSZevopuPvsgwb4GtVt6uDpnhz5cdmI4KQ36hcG2f6
5Vqadj3wmS33aE9WCE2oJAVrtb6t13aMA1AyF8b7F+RJkE3hZ6tukdECVns5oDdlJLW0D46eDcxB
ovfyQ0qTyq9B1Sd2B8O6klbmBrSBiuAdtnTVrSmd5qfodP8EaK6lM2FcpNVv1KSTLQUeEkIberdU
fE9Js8oEMuLNgXukqMNii7Hc+9hB/RcVg/7mBNL6okFL0pFu6nucr0aE+QcPuEjrNDehcvr3XboW
5dvDKL4+0MLNNhJowslStXPXY9ImvGM5k7L2DWX0wMp1TAv5EgH8zIbbdH6RX4IJhtf5dh//FdIz
c2fijXOPXer8Mr3Kv54i78kd9HAhqj9zdtGZ3MpcTA2LyZM5RToLixIF0uOar/bXQi7NnW2X+xx0
7X6trPTC0T0zr2c8/la62xKwk3lJlLqdGQbdMdTU7URN9w2ZlJVOpjlcyCTODcXuYQdt8Es0el4u
YZa6NQTTRh2nhZ57PWiPntUs9oOVXqqfbL/65W51iHZJFRyqxBv2/+VQ+bStW4bHBxKP3rGnHbHL
u6m/cM3++zjylUwyScpcUE1PzcP17BUoUeXLEXhG9MGkTvKYwbL9ApHW/SZM03+U4Uy79fXL9uyo
cAf9bYcQ2W8n9a+daK2NcDIzUMcKQX+M5lZz+DKhOfzd65v6exHI5npdChjIrw97ZknReIXMzWl7
tnV4OSz24cIb1DxRkh7CvTVKRG7q/hJe9d/dDzyXN3+TG9iY8/bJKKHCcysdUf+DML7vaIDTUqVV
/Mht4n5SaXpJKfzfTemg6sodQp2Nr3mqQZ3N1sJDoudjAILq0I46uoYpMlxFum6/vXkF0dmC04Wc
Ds/J6W0VeZPnGr09Hoe1Ng8eFjSJ0r57/fooZ1aQIgrDAMN9duN+uYK6BSnZN+V6XMVgffJcHV1V
9pwfChcD2nWVQNXfPuCmfLQxMigTnLL9lxZGStGGyxFjZNHHlD7MQ+r26c5YKv9GChARrw94Zidi
k0ydnDLb9s/JAUAvyjJyxGaPslbZo1XMy+2cy/DCPXwGLL4JOjEKTAuO2ymPTLfeRAPYWWgwKXjy
ZEUfzQkuWSQaK8n06h7sXNhXmyHubWbD/BrM9I0WpNutsoHDKXnQS8Mq/OQxmNGC9CtDr8eZ6+Bm
CQJzt9SIUQug629fVfKFCFM7ywXDfXo7O1FmBQpU6jEdW+NTM88PBKb9hdfm2RXs5GKGwbIpgXGJ
QCY6iaYilWekav5yzIa5PSymzB8qwBO3QxiWH7we0N6qUQcIQm2Adk69nW6ljaxKNV1rus9zLNDq
vJUga9HEdaKvtizVtXLM/mMq6eQvRYXyyuZeXbV2doFKdiYyQ1wDQiGxLkLJ0FtfHq1a5itavqWC
6qLp3uNCr9oE0HDxGwY5LHM4RKAx2iI11f3cg0E7QAuz/rP6LAtvKPmkw1GqAuiIHSp/fnj9VJw5
9x7WeRZRMYkNcnEvf9zs4/9RrO4CGdZHncrPu4MzA3rKA2QSizSwL0TgZxKgreGyifmxORnyZEBU
heEmOtVyrDvwaQgOoaIEkp3OeyC1/GgXA4Drvoy6D0uYBxlUJNUenLRU7btBpNZPA6TJHzrwwCkX
raKvY6AoBbx9UYimYMJzIaJvenJVAKVyebOiBd3ePIrtOctjSy+Py1T2e1tYbfLm4baORogREdUn
JMxefgOshkxfgHw62qvbIVWPmHaXpfmdExXmJ6ux1YXxzjxeVBHRQkAFfZMy2/77X6FApvoJeFSx
HC2t68QO9LJrsrxNQClest45M9RGO4RCSeuBYPdkakFhuHoQi3vEHFESiAYdgOl+vjEaJS7M6sz9
Tkufix1iE5zXU5qjMlNb9qntHsOu/DGsSCXQeY3sn69/q7OjPPOeqXCjUHWyfeFw+alwSbMsaU/X
DqWMu7HvncfXR/l32fjT4dZI3jCw7vMh+usLQQmoC2CwzhEXoBK4SgYHa8MqO2kVXqia/Dsh3ILA
mkB2eRYiPJmQKUdvwgLNPjZtDouBJix65H13gbYUsaVeXuC0I7eDvwlZbGS8l1vOX8zZnXRowe6X
T6EQdzBq3+NVM1AbROCrWgIZj/YlkvqZuRFZUBzktd/iz5PUwWtWQ1foMx+bKm13vR6WnZp9c/f6
x9p++8ncfBSzSb43ohqv4Mu5uaCx8saiZZ1qt6CWIG9z31Goa9kVFR1rX4ThW3tr9Lm4OwGW8CRy
cZ8CZlRB0GCXZXQj80jdUfWddjVyghdO1OlH20aJqF8AKgE3wYd7ObEMiHph2dg/1rpcwVv6Rf/D
hph439j2QG3ZWP371i6aGxf4JUXL8RKn8p+nk1/A9g+2+gFSDfbpB8SC220ao0pvgtYvJrBZDrzU
bKndGwTYQb4OmT6E8Kbuxkk1jxbemyUlVMv/AtZXQRyZgvsevs+FD05cfPLJn38X0d2m4upTcTmJ
R1rfyFGctNKbVE7Ggwffa4xncr40Lqx1cpIAJZX+NqhdBJgqPPPgdQwllunhNHVQxhoLimc1ZJhC
Av11xW4c3RydKz3Jkld+9MYkM+za3zXol/woIxE9GIXS0WFFiffWqjy6nBP4cBkXgs4A3KTIuBMb
+iXxgFt2MewOE27G5P+oPMuvkCfPQx+aojul18QT5g3EFDe6MrOgsOGkAly4Tp3AuNNDlgKvDQif
QNMu7WdcBCI7noo1BQRsCkguM6pUO1MblgDcWKxVUqZhsLOcYmh3jhF58NLMRVo3deFV13nniE99
N1kfpSun93blww3SbhkmQyvLP9KiYkXVfsVoIa8Q/9mn0qjcXRUNrUfNqvcgWORTBK5A5uWDdFOg
jWs3tlFc2zm3I8yZaavxjuo2QIG4xEHEQlAfEkhgPvp1kc/vwjV38sQeXPVZ5J1XJrV0beTeM5l/
M4Z8yuOgsq0foTc0d04G0wWIv4212hzWvUWu2vka4vyy/vGyyrlrRCmRjcEN5b8O4gCY8dab7zp7
taqk9WVzHCqjKYHZYp+SjMWIMRcuY2ESNUvxFeik/Lx6S/pdppOAupcZ1ZUN4SK9qiT5SJIOTiNw
eMhCJy5DiG/SzawJyWqgCDu0nJdvwep4v3GLWrgu01m7iV8p0Ml5YOuraG7SOYZgAVeAZkr1sRKA
H8vRiT4MJX7oe+3Zxs/WTKM5hufiQASZRfV5GCF7x840LkOi28wa4hBIXLmzID/d96MsfmvgEF/d
aIKr56Sq93atNrHpHiNjSq/G1UVAMZz+x9l5LLetbGv4iVCFHKYASIlQdJS3J6hjbxs5Zzz9/Vqj
TZBFlO5EnrkJoHv1Cn/om9FTBnn9ifwN4pngu9tfCtRIpHjrZP5WAARD40xMwPxwttafC7J0qevk
XV6QYZE645bm0Kls4lGdjhScWk6TQopeyRVX5pwKBpSHtiry2Bu0rHoa7Kz6OuuzAdcxXFZIEqGU
jJ4Ul93/omGG/NdlY/7aLO0Ka7NV4n+NalCMA+hwLfS0dmr/zZFPUXxr0rU/4Myr+U5RpPIhxv2u
PCRO1/7JiiL620WZcADANLhylVRS3lI9rH4atVN8KbmdY68rc/V5LsrpB0yx/ms/MvyBvZhmgq4H
BonIkKU1Cb4xQ3xrOROcnLlo3aSapi+9bquPKQCK1jWWDj5rvVjSerD4EqNnF1GqHZWukVZXmyuA
lxIsge96kuR/p0yfhwPQbvm5cYql9Dpbr35EYVM2Lg0yuz1hJ23/shvLftb1PPzCFBDSDW0vDd7n
PA+dr2lNNnhRPU8p7tVNFjHyAOb1iFkiphMRSORnWZ5myZdrR33BoYUwl8St9Y8VSst4KCQlexla
JVwP1aiNGR5WcT37fE0o9pJTmk8hM6J/1lH7PYEgr3llpbtmhlCxY1/9j57TnHqLWkad26Hw/5rI
RfSN8nwEYi5XquTibFBFRwn4fPloNFHyCuMggnEwhEXjAlama90gw/qjzWX1zzg6aXtowyr6siSC
69NrxRDBbVqiN8gJ1DNLFQOFinVJ0t1hcNguhWKnL1IsIWaYmH30zagTo4ZemugAf/M2eov0uHtV
MjaNXyYOFoiFM+Q/hjBxTj0BuD+MBUHNVUxol5U5WxBRpKSu3NzIm2+384xtqcYZIIumryBqBRqv
m0unheZVYNELTdReHxcnN793ZlwdY00dTqUSWzsdoW1a874ctuZCIVVoJ2xu/3mYVC0KYaUqIH5f
8H0OH/NWD79mVOg+sq869PZE22tdbFO291XhAjuC9S/sC85zjlRZJipyTQmsVemDBorXcYDou1Pg
XVsFbRxyJ9GjYRR6vsrcVFUnS7kSSHUIvTgt2Q9Klu+k1tssXjwL8CdTFNjI+b7T3/+Txae5bqPg
MPPBgDc/xI66esRT8JM9mJeP7g0OM6q5IEMoqzFAOX+gOEaQUah/nMzWWO4mKR5+9klR/m5oyD+3
cZb+vb3e5eZgRAgqhEQItifTtPP1pkIfoDYryEnAKf1VWH13BwWhejKgzGju0reIM04ginfKiMvv
BtRQoIZFywkDT/V8WUedVqQxe+dkpEQHTUrnn3G2JDs13uV3YxXQk8RmKhW+4vkqRQi7apZTpCxx
mYJ4YTluPMKVlNN0r/S/+kD/WWrzHhn/FkVG8/pkVuvi5wLHo2j5nrfvBRhL5KvI0QhBA5oajFzP
nyiqM6VI8Jo6mTnwFVcG+fU08+IGl9gnNBdr2Ui8aqFB5eZ6yzVhZ1CFPITp9RfQ4nWxU1pceW4L
0Ddng44soKxNzcQdL1e2EzmnBAb3yV5s5VNeldLOMX/fhv8tzXhuxsqMBIRjKrDYTTShaahgIt9b
J2ftwbOEeEkkx3xJ8IRKGiXxZ8OcPrV9CTHFKEy01ckitRdNBsxKXySLflWgTUNP1g0covGm1tBJ
aVAjAIgEG+ak5Pr88R0ufHcput7bne+Vx39iBiRjLca1yD5JTaH7yrRY/tLDALx9fC9fPyNpyjp0
RKhY2ebn+yGhHcrlWxuntUomD5+6xEtqNdz5yBe9cBEAuTgQlIRqAQRwc4UgQxAadpupQQ5p+1mT
peShAdj2LastSuMkioLIMSBekXvfq9HY+COatzuD8cvDTNMVBBJ1Ocb2BPvzR83wQmlF+zMYShg0
qbOE/3ZJEXmTIRU/br/VK+UqSAauSoplMWrYahhmcoos67LIgZHJnCHcZJdnzJJ1d7JC0FP9GN5L
dZIeVcUqggzt78fZVEsPnZPyxWmy6tnSKvvP7R8ljvb5EaDvwq3AO4AmcFGqlviLSLHVyoHaDPNJ
bnJARlbr+E5Y04tW4afeXu/K+4ZmSc+P2MnxMzYn20R9cJBgciNUW6Ch7xS62y9reiDQ7bVpLwA/
7Cx4OQwzaZUZXLSb6ImfyqBjIzoHitRmD07TIKIWqs6dOrPTQNIm3rKkxQGAxvJkjqC8QrzWkZ3o
pq8RRhF+uxrU1FOUfq2GTvcgJjp7R0Bs8c3rJ/rAz6D5SdtwK+nbp7GUwwfpA+pNuKqzfhjr/Is0
KH8l9EJsDFqMdv5WxXAepV55kjAHPNz+IJdnHfcE5r4Iv2PVCEj6/ACUMTDBPjamoM4h9lsWjL85
BFF5e5Ur2+y9V4mmK03RCzIAWNc5XbVmDlY9HF51ba0/kR0rXjtXyTFb1nknt7r2VKIzhB2YLq6R
zacHWBeBc9TmoEoz6asK8xCmbfZRlTIRuoiOQJgZg9B+Epv9P9F4VdK6Nmad7oK5DqfeaMZjW3fD
l9vv7sqzoK/KGJniF+Ta9gsNKAipM4qngeGUhg+30vIquMcf3wesItAN4NhF4/D8WWQNz8Y05AsV
lTl4ZtbXx06pPoqtQaCbTh1zQEucSeCs56tUnSGlOA4NQYO6jo8Gj3xnJXrpDfRMdiLN5WsDWiR4
QmKqxp/Nxi7yKhWyEWoQDlEZLLBP3WIw4p2NdhnPAHCBzGWMQZ9c30LGUI+ZkswatKAmH30alSa6
m/VmuGuw2br76D5gKUzB6brS/Yfmev7usG3tHORJtEAdY9Mf1ar0kADfQ2RcnlRWUVUa8QK+gDje
+SqaPof2uLBK3irmjHjQnLwkllJ6GLg17tBWydPtx7pyLbKihfg2cn9izLjZebraLF248KEsunAv
zdTlD2VcLaeoAn61VKj+ofEi4YuRJS8NeuN/xmKhYwjp/6c8DdmDMeXp553fJK7987jMa0YIA9oI
ku8X12K6EBGXpVODroyN15LJ3mMst/2dEYn2mFXb5qFtmtmf1Nb8hGdP7emlmsZ+rmloQ8m9Mj3X
Ulv/iMZYfU5KLfuiabPlIrnb+a2c77Fxr/5cYH2GmILzJjdZjCVlzjwj2RhkRhT5Q6+1/3Db2a/w
K807NTVMr5MENl2q9iCT17YLWARG70CVaARsNmWnG1PVo08akB9btku2lwZprrYuihz6U96M1afb
n+b6gsISnGkoQ+LNbqntFdB5YqvBFE3yKZckyZW56N8yOmdHDcm4b7fXuxZGGBDR4iA/wmFg84DN
gk39oI1qsKCg+DKGjnLUnWTvEFwJI0Qp8k/Sbe7ibU2JNCBySWahBWnMVVX0bXwEC0UreXI+fJuI
UAXUQPwDvmOTdJvYWRQI9aoBGkR5kEs0zot03MObXnlrgk7GMhCpYYhsNqRRF3UfyuhSGI1ZHOOk
SgMHpan729/myl6giQBWgBEyAeSCkOFUcVgyQwtoN+kPlLA5miO1eV+iPodyWtPv6B5e+Upn621u
r6kp18joabFVRd8f0khfPEVCx2AYsMi4/WjXXqCg4uFrQQmMWPN5GEbbPMWiLlYCGoyzF9vq6EEG
2DN1uPZApMf4aIHpBmy1+UwzTVNSykIJ5qJIwJGPI7lZP96Vaf3RYSs3P14mELmp68kxtsl4ijTH
kkBcCqa+b30Z4RI3rVAau/3a3sEJm8DNGRIkbjYElC7t/L21cNwzu5PlQMYa2/RlpOj/R6Ov6zwC
fXM0ewy6vRZpk3+Kps4M+nqmhPIWrp+qR3NbfqbjZwilmilaXFXJF8QlYQTMHhJ89mmI8qbx+8Qu
futrIf0W3CjkRsJaQIQnjf8IQ1HJp6BhGoCv9jp8PKkRWRNZFMw56rZNNJrqIYYibdhBpg+23y9j
zPhn2hNcuHKuODFi24nKhMbQ+UvU9Vpb5UxzAklaUHVkDkV4dxpvwan1WNRhupMCXNmGMAEpwIkI
jDK2KDGzkvQa8LcVzASVo9xJ491kxrI3daa2EzKuLSWwYuTtgIbJps8fLWG+Pxl6Ygdx22nHiXGG
qzPlO4ZG8ff2VryyEt9JFwoGXBz0OM5XgjMwj1PvaAE6XFCHBkR5uZOlx1Wxh9PHl0K5W4zBaX5S
Xm2WitKldpj9BfJU9j/LTnbcEGLUz7RKrI9vwHchDmgEQstgS8qIJMuUpTi3gqHLU+apqnPoKZN3
YGBXop9N1sXUDnQBjJPNKR57jAPbqJGDsiuto4l2JUKTqN99+LWJQYklslzG9Fv5jb6bzFWXOznI
gHQFuiJlhzyp9buoXvvD7aWunCg8zumviqaHDQLz/As5OXw4aMpy0OdFdu8wUzw4SCQcSmVE1D0z
/3d7OXERnUdBmypOOFgQIjhVmyS+VwtVqqyuoq1QjkcwB9lpUuXoUEkyw1+C9IwsF52Q26te7niI
M8BogFmBqYG3c/6QmTB9SJkvBqVuVodQ1pvvZaEVbxZSZTtLXW4Q4TpC2cVTMgHd1vfOpHaMBesi
6ClaSXhrhqEdQru3H+hiFRIYlBmEqDO3Izvx/IEMdTW6YTHXoA7XATpY3j8YXbvXErtchZSPSRPa
GTyTvT29+MqXjDebMAgtiI7Q/EtU0BZ9ZweKGHC2JYSaDYAxkkucC3io82fR1BSf2rR1gqaCQpg4
S5u4dmoaPsT//NCi8Zm7mlwWT2aimTtF8sXuZ21gd9TJYMioUjY5eygUC42qCIMlQa+tiJzWNZX2
TVWNr3OvfL790S524ftCEHcsxC540M1HW+auGRZttgMLFakXGWGxV9TW0yMKiu3OvXXly6FQR5KB
bgcdXVU9f6c4veL+CXctCEFOu20i9Z4OJW7ny117IBJBBoQM34VGyPkqCD8TikPDCbIsnE8tkf4R
Sc3Wn4xy3Elw32/2zS6B3aKDBRIf7GKqO62pOY2I0AfKEs/3TYQQ6LAo+WOvmtFfBNfNe5QactQU
VPMRaTIh8+o4n614SD1bzYqXsHeMU2lkccB4cTVcBLfQIUTgOgbgULbHD39qZpk0eUQvmWnjZl+B
GSoxabasQLKl5d5QmjrQ+D0/7HZa/x9LMaU12MGmGL1srti5a1Hraxs+AjR+Pyom6x7QDn6HdrzH
RIAFcHFWhfeV6D7Qt9bs7b7CWSQGI6ETESZrxCW5reQepPM6oSUpC+xBORuhQoUDGvzIPQqjeKrb
1kK5r1J/z1k7vZnzmGtubS5lepeGYVx6PYaFjrtKifE5TLuCCRZU7smVwA29xcjEPcKr10pyyiUM
AyWWMhDlYRz2PtLbxuoZPdc14rKx9W2GEvfJnDHlEqTF6oW4tiDwPTfFF7W3aZ6XVZy4MwD6ZymO
FEBMcm0CmVKLlnQV2Y+/APHqH2HdJq1P88cA5DVH6rMSj+WLvkr9o1442T/9oCiZqyB5gmxy2RiR
LyXR+N2caAGga9hPb8yP6k+mZJU/a7vVC6JaZP1NoqJJDxNzHfVr7ShV6cMtlisvT5f+nll/96d0
7N4B0+xI+HwBbMlPc7nofSDmIC9TZXSWn6PlELkFVhi11zX1wIL6WMounIE4up/BxcCRwl3hr5Vo
EtSBPJ0Bx1YJHbIF0oNbTaM9Hk15ae91M+tU5JE7TfOSZJY+rSp4fVfVJcMH15pMR60ZjDdNzoev
MWMqcKKR9qahqJaAcGr74mimidL4UWug1Gynar9AXXfkpwLgC0Ph0ulV18H4oHOdvlptP0oN5EbN
Mso+I/0adgd94EAihqd1yJbLHf7PQ4Ppi4e3TLg+Wo2W/WP2KzhAKVurr2aqJ99Syrk/kw4XC8RY
qf5rIfPV+LGENyA0aNM6WlrTP1c4Agq8YmPaQa/VDSDAUXOaQ1SatXMAtavJnyQjF2oXUyz/nlWJ
DecYIXLjGTmCdteUiGJ7VqlD6jRyDVKGFivl+OEASmMFgSVKC4GR2TadDSRKoc0p5QO61UjVmmz7
3M1qG7M8VcP443ZQupymg3kg64cABoOehG+TBs3ACOnlF+3D2tfqV3lZlRkxjjC0XImE+l8VrNgf
deUS9O2VFw6iq1xgYWatDVypKtBi2PtBl/FEEBeRpoFFzZ24vRKBDABKXxBSbu3MMP2BSeTiD6Ft
/qocM6s8e5alB2nIof8smSmFJ7q+lvyoR+gnInuuaKOrFmM5HxgPUhxbXY6Kicwlmx41O1H/l8x4
GCMTUcb/a7GLae/U2B6+AycdfmX5pEFYX6osPqhJm/9qxj5FmTHqolfkRJHTQjg/sz+XFSro3YqY
NffoqhTBCKj0raHgDB/yKJRTKiij+VPoTgNeFeCFdJfIlZYekA+Vs8M42WATsrZAY6KRssoOtDRL
Xy3cCUeXZqJ5V4xdl/p5GDm/ZfpdkTusVvWjMZVigE/cKIOfGVbzmihl8zOPF9iPGvz/O9R4l9rL
sTxB+NzScuewaqjMukued5mrlbIU3pl2xnuaUqed7/Es0OFKN2iGuopd2I9dFWLWYPeLdofwLNi2
uApTJD0z6g2PvLJPT4j3lt/rYcZkmjQMidchztG7LrF4tkD6dkPlIbaPxjSdX+m1VQoz8mt7qma/
Wio79ugU6b9HOogR8vIzWhT8fqm8j2buF7cz8tZxmzBtqicqUey5i1YCcmqmzpzdOYiIvM7Cysqb
FbuEg6010rd5xrLSd3rJfuv5kj8xN4hjLzKTteOzp+3XaLEI3dRKQ0DndGieoqgdGV5HUYM9gyb/
ypxxWgInCaP+rrTLehDEqr48jYq0goLN6EvvFPYXJQ/dUzoV5Jgo0KF9v8lv+wQF/cmoqoeuj3QA
s1H3nYRNv2/B83ozDgfHgj/lztm6zABZFVdgGycrJibb2dzcd/WYOUaFRUkyHkv2x2f0hOudAHaZ
P4tVRB1HNmCByjjPABk/aGFpdBU0eSETQi9BfpkTaziCjBkfB6XfQwRdCRhYU5JaUYBrsrH1Jc/L
YW5MOW4eEFNbHsACFw+RtjovXTbIO9/t6lJCcYraWGAjNjm0Js9IR6A9/jCNhkULDpOANZWZRPdY
jN4OhFeXYlLrOKKpZRibpdqiRtbFXJsHqHzYIhmVt8oVDroLSIDbK13ZFsAN4E4x0mKspYnN+t/B
sAb3PZ+T+qExjPFUmKuFPZIpfbTtw0UjhhKizn835T1fBSHf2YIsx7ZIkbxt6V66Cm4sfgZdd+fV
XXsgMQpDpEAzwftv0l9FldtwDO36YRkUKZgT3X6qZPPH7bf23tY5rz6gQgrEBmkYw6St9lhf5Qz/
9C5+KEOpK9yyKkReoCnrFzPGJgGYP80cd16N9KHJuhDpXq2Nv2Zar9QM6spJvp8dp0SZpdJH+YCR
GjwKFW8ccFtTnQcNttiIfmMXpZF+menvPDSnn0YkR0Fc0J9k2KhimXP7oa6cXQNEnRhQMOa8UE1p
kbfo1GmJH3Cq6X9rcqy51poXnzVwzaclAVR2e70rXwopM2EBhUwtXfDNJp9Xp1vN0YhRekh7t58G
5YdTOM5Og+naKuh8OrRHKOepiM63no1nmeCFJA9lKsWHZcqx1pLRqL79LFdiOoo9cCyJftiJbfvQ
St/LYxb3rIJ5SLAqpAWqmekobC9jfVQZS39npLAno3bl2QRrCkwkIyUi0qb5iOVqIs10BB8Uq7Sx
TdJW2BUJbb2dnfEu8nK+3ZnDObSvRF+EPb+JEoO+6GFr99EDfgaN7ipjH633etgMkxcpRhz5Rpak
+pfJVKMf4dRFmmsjbYb699oO3ysjH98ijKAw2xim9Qk5+db2kimadbdEVGq5d5ScXKls7Pprny+h
g8kHczl3GE0cpBBQdwe5ELD0dZ5/IzgxxJ49rfY/SHprP1Lqq9FTY336wogvfTKhAf6pFKpRd0AL
6StGodhyKwxiZ7fPpB7Io4OHratk9VQ/RnG39n7ZR+nPNRrNzjeo90ZSkdkpnqPaSCa/agZ8T/TS
NiPPDOkberMV9bmfVtn4qxqK1fTxSFCfW7Wxvyxx09m+vAzL11nO4ALOJDVI/s9KVHg6LG8sXMIM
DywNtkx/aIBBl35B/915GqwmT0j+HOVTFUnJ22QUyqs8jY55xD0gvZcxZXvM6qh27h08Uiy37xMj
cUd5yLVD6ZRr72lOxdMMupL/ljtM7aGS2Eb7kCxYvLmkdOWEA94QvVBrVr+GpZJgQTiJqriYJWCV
vui5SbwpkzV2zaodBoEtXF7NOY+ejbnXn/lJHQZXtQPRvyxTnRgV8/qxT8mQTLl9oi6iET01YhHN
RhNJViZI5+e2YXyAkfKcBpLupHdJrNXuVKo6VgBLeDfme1DpS4inUJwWU2BAbqpA452vF1dNJXco
1QV2uloPeu20b2Arxt9hA+Go0HL1oLVVhmVBKEmZyxeI/kfjuthpa12eaEYjAqAg5Dg05LXOf8Ua
r/aa1lH6gFDxcEzHZn2kcNtjGF+mFzQDEc0UyGVkb7fd4sSIOw5eowZO7USHLsS6qA/1iZzeMj/6
GYHo6EgGcU3CKb2U80mjCBW6Tgu6ONJ/F9YiP/cGJwy+cYE7uzl9v71t3lEOm1DFZkGTjCISIMR2
HJ1W2FxIKFUHGpnoPT1+WjJQak9yzW41Cqc6qp3S3DWYczxLibl8dowy9AssVF6UUKdSyorqazpU
uxhPsWHPf5iY8gJWJtMCu7bNVEO6BoLSmD7MqaZ8X8PQVLiOSMHdXNO13BsmJAcPyZpilZmag36w
rJE6e1ak4XXnHYk7b/NT6DAAbCM94nxZm11WMEdYraaMHrQ8MXniOFy+MxO3/xr9XPwuCl19Ay9e
PmFWqI9wxSbckiwZKw7XkgftFxUmYcCBuXAfjtb6O08R/vPhgiyDPxYD3jelrPQ26mDraP2+/dsv
DwggDZm+psA8oWy8uYlwKlzpwK1hkJUpu0g2Gx/+i7Zz4V1ZhdejC74/nKGLYglp/QKdkTIM7LBA
9q8If8uR+UE7X7rWYDIZ6wFpIO1ytqfQBr2fYLtiB3aM/V+thS9DB4tzTZy3vKx25pQXFpX0nAUP
n2VoPzNy2OTFGT9HRpIiPC1FlVOPh23qVW1RvKTRkP5FyzZ3GXKGh4qGxamHTO93gyG/qM5SRW6O
7012/OCXZMhIlCMPhkjPK94EXDjY4ewsg3GK8xlCpE7Ubacy3Ik/F1+S52VsSgIoeBPIu5wH1EGK
Q9MZAK0X8OEO7YjedjJKeyLB11YBKy4UT4XaxraRNjV1tPa8zUAL7QVNujDywkkZdoZTF0kmsUNA
eOkNYppxIatca30kD3Yd8Sy9ejfltiosZSLu4KLxk2jJD0mpdzuTo/dteBYsxKoUO6IpRwyXN29w
jumFGmobBQmodLWfv8Wz4+lT/QqXN+gdZIDq6bFKp7t8rv8d0e63ogxLme45Htbn1tC9VctO/WAc
Eao7tV00HaoMC8ba2iknxAbe/E4CLKAdfiI/dUuRcQq8WYx2TAP03JKYhtdo/KxnM/81I51w1CAM
/OzJjDCswtVz5yVdXKjiHVmAt9EIZ/y6xRqAABCHnYNDl8I51muSHXSJ1nZbqeGn28fmSl7ESYbT
xTxJpeOxCYCdAQdqHcIoGGOETy1MtWBhpAWAXj35nuhYC+6812u7DtExhCeop6kANpdFGKoM8kLm
ZAPiikCMdMeVF/kIXztz8VYJiib8qKvBO5TiP0tutpxZIZQ8oQ4cJEnxoy0U9bBkkHoyO9pLTy4P
LqKuyJhS3lCDAsM/Dw+LM7Axypm3uSrrKQ/Dn2NXDzvMnUvcsNBBJxEiz+BW4cY9X2Vo2km2jSYL
0okY6zZ6zJRniu2G8KoMf0LFyacD0+DYdNU+SScXyqNOkS/lneomSogoMamw+STnAJ782/vpytbF
GEBAwgkqpAKbd90rsjCi5thQTEQHMCjOEyUdc7XezP/cXurKy6YIF5e2xrCBv+evYdHhTeXamgZl
WaDFBt3+0DfpXkfw6iomRCEwF6R/20Yn40iNE2+lgdFli69Pc/kSmb3yUXobEpVo1tBh0mmaUX+f
P8tUm0pYGGUaUJHhE2x1IwP1ydjJQ64cdmbc8F25IUlG5E0RRJwf4lYysyDWzeYpjGXzUZ4j6X5W
sfJ1Y1mfdq6YawuKisCGX8G6W6Yvw1aYvnJWBADdUIMeZYNIjRImyPMBzHI6Hj+8JZg8MRYnJYHD
vJ33dOi8OkmlxkHFvveSFbG8Jc30j79G4CqCkEIDUoyXzj9WXXVNsSTi4pyU5Ch16inT1fgQVs2n
MWVufPuZ3pGbm5vIENgVKBAmYWVLUIlHaTQ1xLGDuFbz+D5qp+YFz7/wexSvY7AOQhwBjJPy22il
fHAZuE7/4jqPkIZTRhUisk5eqkfRaygeynVBaAXb1065Z6Xuk3CSQwugM+XEY9DeYGE/No0XZvXA
zNQQdL0KAx+w9Us/3w3yLOcPkMtkw2NmPZs+1KbG17C9NA/doliDG6dh8XNElPezoeb5snN7XG4o
0TUCDQL+HT3r7WlkZJ30qRUqwZQNlidZHfjTEiwoNSEK6miz72yoSyod1R9DS7JqodsNx+D8W69J
3OOa6axBUkm17vWjWfxMmrCpvDrSptlVrak23E6qRsVPNL3WMRPOVO049IMTAb2NLTFlVJtXtU61
8JjJOKxaasrEO4vpQd3eKpexih8rihmALDSUzU1zMsmGmuKUH9viqfU42OlTV4bzR3sK4o1wg9MB
FTC7bcmkqn2PHoy0BhntaN/UcHZXBmveOWOX94gA+QomGy0bAtYmVIVqhWJNY6hBlg66j8NpfY+W
7/gioDgf9YoSdAqCIYkwzQWy7k0OlCgV0iLLoAcTjkRuYpiFr6IXtPNEV65tyPOkBkg4AAUjcJxv
JRs4xMjcsgtIt71CGrK7tI39MSsDWDVuncVHMU0dOuOJbtDjGnWnRByu1Sn2wOJX9gl9KcpFVIMF
qHXzcmtJAf6bOA0wGxJsVNQRDSm0j5rD8FqhVoqYRVkmRk/nz0vOninLoLYIZZj2W0sm5M1R+mGa
CqsQCgjHQB1ApKnnq6DMvphtZrYB7GXnGEltf4DMGn180zNdRQeWtNxEX2wTBsBWxK0mhU1g2rF1
LG2lPFUNPYnb5/dK1xDdV2ZNQHKB1XGGzx/GUePeKKSyDfrICE/YH1RP2FObON3n+bNUdMmdMg9m
6qKyEx1XyuEnaZrD+9u/4srRs+gZAh8gSSDJ3OwOa2yXBqOKJsAawvBMNS5OkmmGj4o6pjuDvEvI
CKdNHAcEiknQSePOH7jR1ErljTZBZCyoZ5WFD5pF97QwfcaGVYIqnoLRlBQGEY2eQ5uea/TVpv7b
7Ue+PBDUegL/J5ozFl/6/GeQKzdFtWgtOBEtusvbofEluNM7EeDy8noXbRNAHKZ8nInzVawGX2zL
5CI32kii7W/aRy1WZaR51PgpWrtk5/K69lQMlylgEZhk/LsJOFoySXI0TkBK4iTxS+RO/HnULf/D
747wjGa80KaB9rHZswzG6TpJUhEMRR569lqjdNaDlrq9yuWmhLgFYZuDLgTvtv17ZZSsQsnVMjAG
RAGSNVEPqYm5Z4zX6k59dbkUqAYuOWpvIiSR6/wzJbk9IF0kE1HmWZOAgSWGZ/dTeKAPsKtYeNlm
IEYK4wtBgKPK2Cy2avZo6OCrAzkJx1fwIgrWY1g9mFXDPhl77WsdNuAAndY2X2+/0svtwSBTtDaE
jKF4tefPGZYWElNxM7A9Rg1D7ar4VJSmcXd7lWtvU+gJgfTmJuAyP19lIoNKqtwcAqd3+qd61ldf
txfYNZbe7NU377zz81TZYMSjk6wxdYbNvQknNJ1y3RiLEbBqrfo5rjEPQwYeAv1i2XoSBgEnusg2
YlvjELvo9CHdBidA+hYhFPWnzGb8qo2MANvTyiyPOsLvOzHgyut4xxdjmUao4WSev45lFsKV2TgG
bT8DMNGz4m40Qb9jHZV/vv3mr3xfSHR0+MC8kwxuOy16NVSzOstDgFhleahXu3YtAMKH26tcBrX3
MTi2ABoBlIbU+QMNuJWtakToREz1U4jBc1p2obu22jEvUHS7vdi1R6K9zUyL64LrcbOYXtuDjbZX
G+CWpr/0Umjf1XGxF6evroJdBFwOkVxsVWDyJkHDUlXawF6X5fNqVvgP6kO/E52v7QQSCioZpCZp
zGw66Im+rj3YJlZpnNnLrPkNNcXUb63ly+2XdrmQSSzTaPFCvyGf3iwE/xETdGTeAnDq+Sld1vEO
cWf5iFP7HknqcjOwpUltkbGGRY/26/lmkJhDClx4G0RzVB7RcZxdU8sAzClrfnCGeA+Fdu3R/rve
JvlDMa9FOZ53iI1s+11H+MIdmjT8OppmsTPx0ETacx5bsIhASEw4CBsAJDZpUUqLZFHntIMvVcnt
zwwEwLOp5Y1zQunPKUFY40IOErkjRcnifP23hImsI2a4htldRlEd45KeYgQ+6JK80gcJ456JupKl
j1aFovWBja/ZniYXln6Me335HtFTEfblg/NJQVcJDHthLD/UpoyDHKZn7q6mOf0TJqXM7T7U5RvO
zuosXMFi5cMHj+vXpmoXdkTEVe38wzZxl6/M9YqAz27flXk8+TFhy7+9Uy97w+CAaXXQZ2O6ckEI
aiY1ysu4LoNCWbQvC223V2HhHbnhaMp3gy3nv2vQ3d9vr3pl00I1xvAR1iKt8K1mG24LnbYmUhkw
WsZWfUQAcgWiPZKbul21x/C7kvKCQGCGREsMgTMugfNXGeVq7TSVWVLZRvkj1SLOxKBuXg1Hyu+G
HFpc0qL6KaVQ5fo+HoIMn3Z641Ve7nzUqw9OQYPQtUXFsSVqcjuUPcV8yViykSM30xPtMzVqeRjy
uLLA60ryTmolUorNGdJEVGWAJiCC2/gtjVhpGKGW0U3h5SZZ+Q9qap/a0gAQPPzTIfPhqo5+nLT1
4z07gdgifRSTatHAOH/rodwnqrHGeWAaY3xXrtjSZZJS+gPKfAdEYKOdfPUyr6PsJbMg7xHQga3z
CqUZkw38E9D2UMrUa5l2ID+4mD9D+siVp5RZjMIwxkSfZ2XJd3b05QXG4lyQVHGUGQTj84ed5zSE
9ajlgYYsy1sE0v1RKfIPi6WRNxp0Eai5KfIRNzpfpZSsNdbbtAikUU38tq3qp1aflp0W8rVnIe7o
GGnADboAl9R2ldsTnJ6gA7B+6ENFe0xivbn/eAyAIAAhllwY9ODmjUXmaM9jl9IZxwrsTtbn4qS0
sXJM6TPfO33m7ES6KxcXG0MAp+k7qQgdnL+7XuvWGJ814Ejv4jLmmNduYYH1WsLI/PrxZ4OMwSxR
iDWx2vlaUxVymUH5CZpGwnGxBiVyjIqwnIluxnJCsA2h1ttLXvlogoZIwUYTkmRi8zoduhf9Chk3
AD3r+LbWOX6MBu7HVyHhpCvDhFRsxU2DKQGe1qTg8YMsURv3/zg7j+W2kXYNXxGqkMMWICmRlCxL
zt6gHMbIuRvp6s8Dn40JsoTSv5lZeMZNdPzCGyDfDe97I7Y2Sj83HqW/ARowrkVBdI0AipxZHdKW
mFM1uuIpNjTlKFUxPc74Q73TGzV5UJH6OL4+gTf2B5tjwauZ7DDy0Ms1w4KYZ7CvmhMwi/6e2N3a
wXlrd2Vovj3dJZI2sKQG4MySrYUAOyexdKFa1ak31DDozPIXVnwGBLe4evumX1IEKnXUuKgNrnZF
qo85wu1RfUKAvNj36ATc5fDK7opUbDGfbi0a208lXqOfhsXB5fyNZRxP3mhCi4zFsEuE0z85KFNB
usmqLPJnre4PhYy3Cqu3hoVDilUU88lTsxpW8yId6pyoTsuZ3yltHgWJ074XQ0qTzVOng6pVb2aE
o/LGS8OXMjJqpqtZrUaEnNVsqk6Vnj3nKLgGsZzcjaW7ESrwmAHsp9a62Dms7hBrEojkZcynMrTF
sU0mukCuoj5g85X/lyUi3uiH3qiE0tdeLI2oTiPPujaDg8lNGl219ckeynzyubi1ZyPp1SfIPVG+
U+pJSe6zdoASyoWmH3s3GSsfL/It8MCNq+wvmgoSMjiQKywOfDBrTAa7PsnG0B5Qe3cekJl/MxV+
UUNeXBcXsYSF0nC5X/UqnZQeSw7Oe+fdN4Ys7+1WVPvXb5Vb2/PfUZZv/YedMVW1kXi1Xp+cKbIn
HxBxt7fVlBpImZvHeILMPEB43sqnb11mxFyQ/OH2Lhfa5bA9rf9QB0d5ipbUApEnsNNlT4u7Nsd4
qwd2a6c6FJUXfxjqauuoREW2V01Uug5JCuV+NOBiZ/FQ+3GD6WdDYL8RRN/YHxwH+mEgdbhB15lR
C1cQh8lqOJWjZ/JtU7NzlWSrCXzjq6jVkaUwi+hZG6v3QDdap437uj8RKLX3aQyo025kuEtVpQiq
eRNMeGPJFt9A0niK8sDQlp30z06xBGDstG57WtwE6j2OAfedmRQHV9jW4fVNeTWBy0OHayCvEDIh
pLSXQ7lunwqjUMxjjs5fzkk3rEOsQqV+a7SwGme1+XMw1t3UuuzzpsnOdgEsIExFuHHEruJ+Rlm4
amTJIMeulDFLo8RGlSDyqDplYT3Uma0+C3vscLrWyu6hN4UBbjhq20+T1aUbe/HW4ItK8iLvgzjA
uvwJX6Po5z4zj26kll8tOWLE2LR2ru1k2nvefZ/q2v3Yj568L9pC1h/evpLsGLSuFiUFMoPLlVQR
jO5RTzKOsYzRuFQnxbeM6H9ZR2hSxCzkHVSVV1uzcWGsc40aR/K9ODCTzNqjUGps7Jarq5JzBgtw
QajBGwa6sv4WK3S82gmPVq3Gd1OUOk+GO8LzLtq/djVx0OepfHl9Aq9O3TLoUpTH4AoG4hpzqEe6
EVIIDo+eFY8flIqzjVhjfISgvFWWvwa2cx0TqFBkATtO7Lz6wK418tYYS+fY27XxAyfB/g6kTvZJ
Ky3lUYmi4l3YZvEjKvfVXV63yl0a2/Zd7hX1IfNU5XPfa4m8GxK72zhB1/cBP4wdxO+jXIWM1OXM
h3JKnJ6I7VhjMn/I47R+P0/2ltDljakGT7M0/BcwLwXSy1EG3eyk2yfOMaYi9C2eNfEgKf//N2dS
34hl/l7OF1WPvy8f6l7oVy8cgtWONXrHnUWtM1aMf7idp1xzAuCICIYaV11/UEpd+CoIk+9VpLZP
FubmY4BcVmgFFNN1h/8ijR7xe2n6HQ7V8WeGKZ7oYtVwoCcv+YWnSNcE/J3oys1KiwabV+oj7nwN
FcMO1pCRpT5b1wyDktfCggWoh1+o8kCtiotCtj4GINSBUkgFvgDOsVUYvo7nmIMFrQcbhrgc2MFq
vi2PnZIZ9nFWJJrODrWRT1JMdepLyxAH18uKe14181GLh/HnrOnNjMaoHu1eP2G3NhcJAdjaBYhP
pHX5M1JDQnIrMAiLMQFatDRSGG5DvDHKNdSDr136rshC6eg0rZ/PMU/kEMHXPs4a54NqlCH9qmha
fFWS8hDn3fgxhHUOnKj2nhCIziZ861sM3mdd93USvRMon/j32799UUBCGHi5PNeFxzxPVW3IcXbV
ExDretXq+3Z4e0meT3e5usgl0ZUHOHU5w32ex4lnTTh0AoQNjLlBR69xRZBKbytovrmpeOrQiqHj
R/NuVdSbrBmOTYkbaJv3TucXFQzJaZisk+hVvLy6yAq0fiph57ieLzMXjQRHOt396/N64ypZhPKJ
OSFEUOpb/QoFRGXdhCV9AKcxv+If0L84k4fUAWiw5MvrY13FgQvZZ1F2ZkQsCtZjTXmIKxitHoKl
VqBv5mp75JHNzI+FYQXmnPdv1opjxMWoBQYU+m1AbC7X09CHqPMQhQSkhOxNZDXyXmThV3yK3qxQ
yEgQXoEMIWIJ9mQ1EgISkYuHmXIcRoHfNlIQChz13lBwGJq1/2HRlso3wAXSdM7o5WcRDTnTnOvK
ETU340mE5bAvjd58ztBq2XjQbu2P5YXhYQfyjnf55VBmYcdKY3rRacTs8ewoZnI3kMTuQ4y5Ny6e
G0MR/HG/Un3gaV+X+sTS8S6KPDqli7zLqCDRpKMKumsr2WwESLeGIunGzwDEIRWq5c//yRCMYYCL
7M3xSZ20+n5yZ/PBjWfv0QVAuhHWLhO0ej8p7y0hEdxkbtXVxkhcq9ZTO0pOsse72W1j5w6VkUb3
a1UZPgi1qn4AB437IBxl/ymOva0Sy3VcTVkYto/1t2PDtXb5rXKxTJhDOzlNswgPzkLgjU0EwhDh
2k0KwxFhBAQ09v7Np91ZiknokSNjA7jmclyrJIyXShUe67xLf6RRaz4oqZa/y/PZfW+gWLARqdxY
UwcQOn0+TBHo1a6/U+ulEgqpHKHAfdeTJsGWVMTEoKly9/qXLc/9eknJEBZaJacQDaLLLyMLimCp
wW3XOnf2dqYhvOZ+9rwCFZzc0D9WXjvD/uNl/Pb6wH8DjauRAdct87k0/FaBSNwKJxyIXU+jnem7
AcT0ftYkEoBVH+7yVP+Vy/CZ+xt5qOkJBYa94yp7JCPB5WhxeZitpMRvM+oPkY7+sld6ycYi3Nrt
FEe1hZvFVvv76P1zsEgfK9MYDC5cr9VOeRSbP8rByL/Yslfvot5rfBfFmzNMrfC5ThDxeX2Cbrww
QJ5oT4FPWRohq8C44BgYasOe6zq1DjgV+Qtue90DyjXZl8oq4s9vHs+h/8H5ptDHplvdjoWLYRbJ
XngsVPydSmTA9zD9s6fUHcqNTbfc6aul/3eoNbCxww82QzsiPA45RkduPSEfhp7f2+9gRiENJ7Oi
pr7GdXjVyAWcMoqjieh5LFR3NytK9X4a8bx9fe6u0enUZPHfgATEmhGArDZzSfG+FHoZHtNZqY/6
GFb/QaHDVlU0jQD/lKILPqXzHSX+igSjbe6rwp3vsKIX2JlKJz4mma6fwzoz/RT08Wcnar3n13/k
jcsT2ARikFSRlvdvtaHU2B5aVRnDIz/nYFYgGoaqenbG4aTiakS/N3yqRLzRtLl1k8Hbg69D7AIa
bLWrJHMVNWjpHqcYB1JplPZLAiziwUlb838ZinoLKGcSCpbj8irrKJN5UFmUIz3XT7aVQbQCyncQ
erj1DN2Kd7myFpQVCp/U/FdByzyovcCMLOR+1ud9MhTzo1YCSSydAnKgGYkn1a3EfRg348Ed0um+
G+Dzvb6ctw7RIrOykIiwF1lzU0cvqusG3a9j46Bmx7Mc7iDfbxk537iFoHRBilo4bqAzVi+RWuXQ
LzPXO+bOBPCFbnd939Hk3FcG52iHAGi1sYy3vgtpcbAQS0jI83e5jDLsU7DkDZxLANA7/AlxgYqV
Lc7tre9CCnZJhNHigKF0OQq0nXKagXgfhxAGNF3n7EF1+uw4Fk3yIbV75e1hLs84zDL8opnMtaQL
KpZjWgMMO6JjOHyNMqo8FUnm84BQ0MbteuvIwVWm6oBulsY8Xn5a0lStq9iOcmzMqXqw66z86mAl
ssM5YmuoW2vFawHBkJeDFHO1OzrUStH+zCJY+4l9knHSnay83EIj3RyFZ5joFpoX2ezlB+E5VBsl
AhCnAeOeoJJG/AM2Tfbx9fO0XNGrRwluIUOoRO7IFq2CW7VEjQ+DCPtols780Cmet3daGaOoX5nD
s8gRcSMeKLYO2NVqka3yPkEiXca+IlKFjYgzsxhRc0l7Zzc2kXGfKrW7L+1i3tgYV/O4JMbsCw4p
zAnurst5JE1JwypW2rObj86j4SFg09TDFtXw+nJcfA9oV5Abg3ME8n45jD2gQpz1UXsOc03DSRcB
njqYYr1JsI4q8pEuRm28wyg37SnA9zrge7OLdqXpKn/euKT8EmK3hYnFXX1VOxaU5j2Mk/kltjXI
HVHwiHOVljlP6dTG452ROh5Q/MRGW/D1ka9iR9r3CwMZqJ5DVLBGk3tVTQwwq90ZWDz6j0mq6og8
OoO2dyddv+/cLjxYamH/MbNOcQ5d4ZobMMnrxaZ56cGg4M4mdl2Xf+pEtmFrVuVZK2vvFwh980MG
k2PjWrsGelNdW4pY1G7Re0AG5XKxEx73OmrG8mxUon3vVaGxb9Wh+QLkxvDtIk49gpypJ7yghv9j
sl2SQ0/DPWqSjjjYsoJIkCntAzjwAppV7mxMw43dSIpBEE9cyzWFVMblDzSGXOtUK6rOMVxIRAww
jd9BCs8+1DG/wgJ/8K2njfluxFfgYdLj4Q4g15sDXofUcUFALOJyvKLLa/RPKpG5GMi7cV2dRSfm
JyuT7km2ifVWhNbfUf662/0lBK7fNHTUq0mI6pwqTrNrO6V4bGMj3b2+ta9xk8sw9CIppPz1Llil
jFRUpTbEQ3XOLG16ceM0DqY+UU51NXCU56q/y/suerI8BJYa0xw+FpEc7nuyzDffZ4vcEVkrTzhs
MHt10Yha04upt7IzxXsbfWREHL9rVi2+vP7BN04SPH9AHeDRADldc8HIMNA0yc9OLqjq242HNM2m
F+n1O0CU9RePCTaS5vHq+UlDN6vdpMzPWYm7qg/pUnvKx8mC9lvm4/fXP+nWYChespCL5yIXxOV+
zDNVWNOMGE056c4ncK3KI9GYdz/Uc79xAG/NHjcDjRAiSIjTq/MXgtUe6sGrzh6C28YkmkBxoQa+
/j1X0dwi0EEjAa7AUk1Ygzx7t8ycyi7qc0d1+JcZ2dpBjOX4J53naKeabMnXx/vLRL0IFhgQXDQ1
IUJwKvjO5QROketgFxPn5xD3MQUsv6eNSJgRpQTZZGSlj1IdYphmUjoPdah7uLfnMxZAxTB0CFfF
cefgpoRoTWSiKejPEz1AuE1IfgftkFm/p7SXQCVE431tqLifmnaw7vt2EMlO05oWqb4odDLfbMbw
RCulQTSgG9In6Upao3lsUradqtn4kVY9bBPMvUJKg7navNNzmotoNGQeYtBKkUS7Fs3I1M96KzV3
kZDVsRka0YD0TmrIfmKW064amvGD3Rl6dGcMfffdWMTh/BhsWeurcnAzXJJjdTjKwQPcmqPcWiOy
3Q7Sd3u11vyxiROoP+HQRNy9RfmzGPqweO6kU8fHjZVh4lcLAzERa1u0Dpi6tfik2SLjHifIhNY8
WijCQ5t3nKygrbapZHfjEFEoXxjwi4wvmKHLPaCQXMQDrPOzKlNn79WQDiyhQhY1t/iD17KkDrcP
DRbks4m2r6CBNA/VYe4YyiIt3XXwX+/7Mbf3YSvVE2re7qlR5uiXK2PtxfLCdq9XpvkSoXH3vXY7
LSiqXu9QIUije1RhsydUvIqgTAvHl5XICW7n+AHygjzNKN/uTSczfiN0YL5/fW1unFIa+PSi8HVm
1uzlqvjnFbQxt/XKRcI1UiyDsEDLdlMtkEUOQzOo0/zr68PdWh/g/SwNTXWH/XA5XJsrGpRklUtO
R+dsNPLerxpXPShhtUVcvy5mOmDSUFKDqsgNBKf7ciyDrHW22rY7mzXvv+9GzpTtOlF6L9E8a93e
rWpRHV3uQenX3ujeqV48DT7ZqbrTGxCeWJ6HmRMIR4YvHho8vzoY6lSSZq3dSytt5MYrfmMtkAeG
ab8IkPCcr16AKiycvhZte04rd/xD085Ao6ZHuI+bS50fo9LZihuuQ2ITTAonkoIFnZE1cXRmf3VT
U6rnaGy1PepDOAIM/dT/p410v3cFaOiHHPWwYzI5w0mzw645vL4hlkt5dTcslCEePZaJFsLqm0O4
l4uMnXq2hLMzjE49uHH3PjWzP1aZZwcQAFsQGRysr8fkOYLTAQmSTtA6d0V9sS1LmzHjOMd7ohEJ
eCoufX1+iPLYaHa1jSHtXcZOuHPKOGSjRq4VIgltYFJXNILAZgbDzentxsHyezBtHhwUK/mN+Fx2
LMpmGn3TjsN3ip2O6Z1a2tOXGful3A9HamyNjWMGZRR0FPxJLcpnrvT5JcoK+YKGuoSn1SEFYFhJ
TR8F8zi2weAoPS+V2300rWICdTYuPz3Xh/7Z7r3+d21EM94fcJo/WDEVR7+Zq+FrrufpdycN4/ll
sJU049UJsw8luPSv02DG7+BUuR+bThc/7cis06DOhvSx1KJU2bcy9H7OWW0ngdFHEfri5dj/10ZO
N/gFmikvU1YAw7HN8APc/w79f2s2f0ZQaXliVU05q2kS/ohVWUq/jydgqloYFQj2p0Nf+GNOrcqn
9W19qr2kLnZ1G/UfjViilQ9CI/dlEjM5sBIAQbQJjCfgGkwVurQtxhaz5nT4IRUe1VyXVroeJG07
P4nCkf+R5zoA3ttSPDmqEoV726oGeZcNYdwdZDm6MmizomPZqs4b/B7Gmtg5cajd8a6iOlKMDjqW
aWrQKW+6YQ5SftCAXs6Al0DY9cNvpejpZvGMFe2jFRXZ+ITlQNXehRL5/0Cqac7jG5ruHJBbqzpv
uvTKu7gHUgowsYnYVShnFwGcufy7O6A/7huZ5rzLswFdGbBnfL822h3K/LOb7FMr074TnhQT+Xhq
i4BXXFSBbOqkDjS3zrR90btpsxuN3ioCMZTFQ5cbdrULcWRAiVcXyh8Sez62S0LFhlxf6UkQh6P5
C2ZgUfhKqKvhQzwPihv0/Ev6ZWd3PxciUOzXMtXlHuRTrvthkpa2T01OeXTGbEoOiIb14SFVtOgn
QHlbLMysSQ1YPJSEVSPkL0cURuAJ505Ngmmg2X9OkecaAkm0y4bVekwjkgq9fD+spzA9AoMRL+hH
598z18l+9/Ng9T6Blcw34tMbQTCVAGIFZBrhfqz7ls0CclI1qZ5bGG5B48XpQ1ht3rA3HjwoGCaK
dBDZueGWO/+f9xVdzcGbenM+U/yp9uS98y5H7XJXO1q3cZXeHAocLEUesh9gjpdDVYYxT91cqGeX
t+uxqBBb8rJuuo88/A/efmsvSlmUgkEAXEm5oVcad0Tw81nXi+aU00LYha7a78My7386mQuHa7Ka
H68PeuP7wM5QqqUPZi9Aqcvvqyvq+zOX2zlV1fq5VID8+pSwqi/R1G4Bpa9BSg4FOcpUS4GAZ2LN
zHd4I0TRqdMZg5+w801eDK44XDccf56LdgrgRClPs2YlCGS7czT7CWysP3i5aJPf86h+EFwBf8y8
K5WNdb7euCAhF/gQwMSFEL+KoQoRRd1MbMmj3VRfLfSzT2gR2r3/+nQv03n5MsPnWT6eHbXAIFdV
pMl18iiKXHnuMIAPTJNOdFUVpV+zvrs65hJ/fbwbn8V4xNEoSS39wVUkoGYIY7SU5M5qyBPTxEa8
T/FH3L8+CoX9W9+FBhr1MSQlCDtW2wh5xYmeanuu6SNPga4PyolSPP5ZmpLm1X7iUafjPXhp95jp
cXQSzpiiimCHltxZbZgUASDhvN55lhjHgzVq+tm0xj49AEx1PpZmoX/q0Cd1dmped7NvpWlI474T
ereLQIfindNVzifHbGvkyOuEDs6YaaO6i9QmrIPEM6tfdtTUqt8P0s32TaXEP8Owp0rXGW79UXem
UA8UtfamQ+M4iubXQo51YGPw2QXZqLjjXmCG/V1mkRoTShR64aeJDY5xLHv8EoRmtS9Org0vJSku
aeYkDeNQtmOX8pWZ8a7gqR1xwgGYvdMVmf9wo6T7nutxl+3ljFGS36emix+Q6WX5TtComQJBlFL6
1ujaLw12VlkgimQQ52hSKPCFeeJmfs8vS6B14kn6lHlzq39g0iE6KJktfo+xpyt3XRw3v6ZCJD+i
upWVb7dRS0t/LAQxWNg4qg9CARFnZ8nb0VaJBgzQjKoKUG4pn4cahE9AS0TmQYY1CoIrslbOsWZO
nxSQMD8HzRruzXqKIp/XSH4biZf0QyxxBJSlUPKDl1gsQdzOaKUpg6pKpKw9dIK1WXjqPmZDOXfJ
0AuUfyJFm89jli3Jg0CaeTeAYfwV5nrSodw8IyxpF3l3rxpStjvAm9Xv0mqT3s9tQTIiEzN/4V2V
7V5F9+pjndjGD3ZVo++Q6VD0AH5xVga2MZMsa2hn88+s95BZUXoiotfPxHJhrE86DQ+68qC5F42C
yxMhzVETmhcP5zZOxl1M2eRINpU2ftRH1S7Ow/n9ELYJfpf/QxEWoB5gUw0GDAuzFttqnXzQ8CAa
zkPZaD6Q1yhQG7EF/b9xlcHuJ9ZfrrLrelePYr6X6a44l0aYPEBNaJ+NpQaSFlO+A+csNp7HG1cZ
FTxAB7z44OTXdUN1dgctzhIJkSK13s3DoBR+4ob1m2vLlBZADQCkAB3Cp12um5JFfV8bqTzPU5if
Z2OBLZjoO7++O/5q1q22x9J/oxu2vPeAlC+HaVyn7boqlmcU7Ecj8KBLvEMO0Gx9FH6d1odxPJ5d
Rbbf1apsiTpHnQCAE1BEvuLk9rcud8Kv4LVM6ZtK08IOmGLzs1YQ0gazhbCMP5ORlIGpVk4Cs35O
f+lhG3dHE2vF76XepMke14053w1CIRvuwol8pBzkEPopPgnpLuxAd1Mek63c586Ae4RIG8TSlT56
iszCfRrUTPyS+Rz+MWWTHdiITefDLk6mQ9zjAuNHSeLlO1dFL9bX5YwBEE+c9HCQoBwQEEJKDDRg
oW3RdK9z0QUHA17hL3eJqGY1uZhudXmsinPceB1WHlLpMKpJ0mMX6/oeRaniT2m27ofX1/Q6lGJU
UN7ENwuIai1T2DZl3vStwYEws/BjPDndAz7y1iNMynEjWrn5gQsBmWYqHYF11w1/o8z25lGcSTPt
9KCT2j+biPw9oyHtUeL0qiWr2arO3fpA+HRgjplXQHurCneaGUMWhoo415RpRj9U6/Bx1o38kxJZ
+t3rk3kroiBhowQI/5n81lyfw6jNaePy2rlGbY3B6Iam31PnD6RdKEETlVPtK4bs/FSNmgPPh/pe
TGP2KImgAz1VvUPY9M19JhP1O+UshVpEXjxhBDDeO5nu/TRzGT022PM9O3ZcPHA2tFNTm8XGSt2Y
M2pAizgmRGTEBFYBmGH3iStn0Z9NnGPO5KXZPSnZeGqrKL5/fcpubIoFhbuAiwmwqQde7nq1xRFy
0GV/1rW6+0wRIs93pINUB1TqdXYWKrvC1NA2f33YG+8A5R5EaZEqBMSyBvnHni2mVAz9WargFq2W
UoAbdsXZrtT+UzZU7sZnXpNb2MOe9//XMzi0dUVP0H1I3Nzsz1HVqT/11Jq565TKTgOtGsyHFtz/
j8QU3Utez3Mw4MraT5n7ayk4UOSo0I/ysf0sv2Wm13+SYdJFe1gR8nNr9/U7rN1xnW7A/n4u4lDW
+zG0m9Mwa9WTSBTlYyu68J3QYvEZ+cr8V2I7re5rrfLZTqgUkPFqRXWYSviUwevTfP38cScujbNF
v5A0ZXWnuc4Y5+acDedK8RzsV8uY/rK+Zch0vZgLmhsAz4IaB1ez/Pk/mXVkS6EahZud86I/0Nuv
ITYM3edIWPqxog2x8VHXWxYdKhpMgLqBDCHesBquzGsLvH16lmE88ryMh1QNa5Cxee6nofYJ4MAW
DOVGEkoYgf78UqeEdLRunEQZrlaV7eTnGnHoPLBlPKbLowuBECbHnB10cuIfTTQU/zUkhY1vIj78
FT4Vkud6OcChwu5SkXuaJfLN3m/whMDQw/ymE7/Y+VzOh5sBuKOALvA47KlpQMpaSo5bJ/Z61i9H
WfW1tRyTJXXiauURd+9koUwpOViUnXXyBZB+sj8MnizuXt/ANxAUvFT00kEGsOjcFZcfhzN10rd2
Is5SIqibErM/a60973qlKo4uzfYH24xLkKPpcDSEo903bjJ9UaVmB32virtOldY59zLvfVgn+cav
u76nlx9HXg4g6i8l5PLHeXzv6DixOGfglADc6xYaw6rce3n7Zsl+FpkVJnheygCY/FwO5ShjMU9O
Lc4VgRE+Y2KkzCs3daSX6/4ywmQYWsR/IbDLAbscpiwNvYtK4nOTxHNHNTL8UtLpfEr6sUIjIkUb
N/TEnq6ITmetT/dKN4yf2s7O7sC6Nf/D/GL0x9pT/aFQsMz/PxdLFymCXFYjeY1n5QwnrX+PoWJ7
GNGn3nhyr29KOuSAf2Ex4GZCjHQ5VNuS/eMlwiHqDOHzX3WBU43p/vXtfH1TwiQAMEqjcon31l0e
3U3bItR42Kl3J/ek+dI3qGftWlCJ+6abu418cmu81aGtkFOKJbnJebJy8RmijdyZk0Q+tlYeR33a
Ehm4AX5h6wDKp17Fi0D7/3IWe1yEu9rx5Bk6DtIpeORVvhPrxX3d1fHnsOxGSh/x6Nx1g10+yNEp
z6iQt4EqpNyi3d04nECq6agtisjXip5dFCaaU1lUzWj9+JGSzw/IqaIwKdstI5xrljIhFPBty4Os
acHUWnbXPxtVtF5fCTcU51BpnI8ZdPok6LoWi3anFTaNrTSZPrgFhuSBIqfis+K4/WfkSVCezAzK
SsFYc5/tJ3IebPgo9m/5cC3X5Opco6CGmBacfxrMa3JXWTijIWdKiHZkOQ96PqWW38ABPBVG0wda
rrV3WCm1gdVr84fX9/yNk4X/EjQNbOawuf57w/8zNyaq1xovYn9WCjLLKCyMO70RW8nNzVFoIUDq
pF8L5fByBeyqmDKtC/tzjHrCLm/76s4aw2zj/N7YU6ChadMu2EgYJqt1xoUvL8PlPFk5QptGlH4z
p9bZWbR+NoKcG9/DSKQw6EZBlFvLFYdOpA0mDbTzMGMRVQ51vxO4Vm+Mcv2ou5QtyD75ByYn6wt2
4oerbsmtx/XHLTSa2g7qAI5RxjQHNFLEXTIrWxrJtwaF1M4kkqNRl1nFK4ISfVqn5KEK6KdDJ6cY
qGlV75JxGk7GUNgvbaaoG7j565WDtYPeBRgR7iXelMv9AciuSaEy4ZisjB9EjVBbo1df8YZINga6
auRz+TEILDi+Dv381RVY1dM05YVuYf3Q9t9CURuoRxXoyeh5p3xMMJrPDnWRO+9SpFIe4k5pdq+f
t6svhdy7FBKAIAJcuOoWNAoFVAjkzblrMtdvM2PetXpnBCkB9cb2udqkDKUvMAkDTBFjrr41VBVP
Kk7UnIU35EE0OlowDzi1v/mDwCMgyoOAFITiv1Zd/1wgAw3LwVPK5Oyowj5ALXtxcFffizj6+PpA
1zgVWoOsGdWDpRuJ6OXlJukLPIFCM43OegZqCHvV2KlxsxqRPajGqSoDfEVzyufzlEWHyXCnJ29q
ps9odyVPidH3OfbsFcZxZlM4BW4bMvptVf20UDArx4TLjkDG/eu/+eowLduajiXAGs4w9KXLn5xh
9ZiYkaucJhAJP9Cg6hRcTO3kHJtieMLRLrGDWm36t1p/caWDUV5oLwxNz/ZyWNsbkCWpouScG1aJ
SlIrgzopmz1+3fkWLuqqqrMgYiATUdbh7l2AXpeDjWE0xoM5G8Qtaf4jgWrxPJcjGbkeWXi5e7mW
p/fTPEWnEF5RH4CvnYuvXT83L1rX6sqzgaaO+V4mUXLMEqWofVWf7HJnmYU1oICjNAalUk/xghS9
T4GsquoIP8zU7j+UL8OnwUpBA6gFxDw/VaYJiGKBoBhQgS616P84Eca+WZGqu7nua/tBeJW24BZa
MjEnNOvsJKwoe45axymDrK9CvFbs1GgPHaq6KPhXc78bo6Gxzt7UTZ89omltpzR2+Kfr9ekFw23s
dzVBmtOJCX81L9RGJI8wD/xe1r2iHuMC+RMORGq2gZNEVu73mkxkEOt2bgWYwlf3Q6iGWOdEzY5z
Y/wszLRYdD2y9iHU80gPoryowwBKkDUivYg51qGHwYRjzZyA4SjG3j3h1Bn9pBXjWYfIHuqElBZ+
V5B3kxXeZ7MCViOhVPSudBKabcQbTbdrrNl+ssJmFveeOYs5sEwQBXs7kekXt8rq7h4ctq0eJi2v
cYPspChfTJnW3R4QXPRZUSXoxBY/Aj4pU6W6Uw16Ycx52yVAV2LrZ+gNIQcMAjCqCbmZar7bVVXD
46zHv3KYBLgO4ZuCnpcyY+sZFmL4lhdFh6WJ1+HGM42W8sUoMvegz532tUFaZDhMWAI/qa1SKIc8
KfIP2KR1hymx3EM2FWq8GxCifc9Mm9+1pNNPjWyco+4N3r6XWvvsDUP5iSzZPHhdWjyXYgRU7zif
prku+XmoxnyebL3vAoT32DrQalB2n8z/EDviolFn8c1Bdux77QBBbjHvyw64plOMrPRSfit1O54P
ijvgnV7HSfyliEX6i8L56Pl6ygW3K2unhaQsa+oUqGgDEopdYwwmvY1N/EsLENoNMhXVTi87t8DA
0LA7Pxv09r9mKVHBpxV/ag44ucKcVd9mN46/0IKt+J8zyEZ7owrDxFcwtX/feW2PhdvcfKOnqv8w
ccz7xoRFGa352fpgpIlb7jO9GsDD5oVR7MDopHYQN5p57uc08oIk1PU7bYq0CpmTdixZrGEKfbPz
aGujyi/S55oCCyF0ZqrCr134Wk031fe2U6v5vkCa/kfh1cuyV1U2wmBopevbqdKw1hUQ/P9j77x2
68aydf0qhbqnNyczD3Y3cEiuoGjJkuMNIckSc5qMk09/PtrubkvlLu3adwdoGCiUrUAucqbxjz+E
pefV6iRGJQfnZ9TlneZ05Ue5+kMTUfBRoSgNwPNgIlG8KoeslEGnYNCEnYx7WrprXi1hLpbteS/D
mJ/UMPKM0Ku95CErMjHsVgKMk5DzzvResJhUBLTG02WiWfVne+xkvUcXldxk2Vp7YQJb0b9sYQdf
+kmnzozKFHOQwlcyCG/0FyeofSLVA8/O1bKzyb0/o5TELqOPk+Ji5mS0ogae6YtPVgOnp7Om4kO6
4E9JVk82FKdUsX2Wc7i3sVawlWntWibhGA6iHE8Ko3dyFFSL8U56OJCHQ2kMD+QB2iOOZikWPonk
TLTv+Uj+wdeGbtlRM5VDJFo3vWEijvpxpVV92TtZxZqYYGgQEAc+XlkqVnNU8aH8oO9Vb4Wdir1g
ydN52rdUR2lgd7nX7ZbcJrukRXQSNMXcLjt3MNcuGOYlx8w59hIj8CBqOzvF6oid9tB7FtZAqZig
PuUt02Bk9Q08X0IERKyc3M5tXhhBPkKPCdeFBTbU18prdkllwjpOc8zUqrQQVuhrjn2fWLl307EL
xBfTlE8PM0Po2lq1FRNkmx5oGJu5vCxaRXiOJbPlUpduwzsdTOemaKehizAAKcCrHa1UB0PCmo1c
5cbjRVtiOnMx5ApSuRYLdl5I8O2lX4v60yxaItPzrG0/D5oBDR0cAOsACXOuDwayIFDXII5GQBH3
pKzHQlWhWeXtQD9fumdWYcbpbmB9jhJjTdJwNHw48S55a58mT8Dg1RYbLKzdOmhOhbb7UJWZ/s5h
WT0ziSOrowG09BJ+vVXhcw/WctooQy9Yb6zukxOvzUnGbKfBTk5DGWhpo4iXKHHZCiGNMd9HI4nf
Wh5BMIE+uPpBVxw7wnRWgonWz+Z1Uze8lrRs0yEiOLV0Arh2w7uuLcxxzznb6Am0l/Yj23d7BYa7
WkfB2iMDHs38FbpRLvdjDFT61hr91gocPx+SyC9j5rP03LWJpN73TzTfHb6oLV675a1CCcjGtZzZ
biHGnnujS7fctsm8jyDjN94hz13ST121aE9urPhnI+fPHqtQ0UX1St47bdMyS6/SHP/M/RyTH3RQ
tVjzLcxkfMQOT8/33eg3dojv4WAf0Y6xHSVTp7s7Eu9quZOc7b9IWy/eZaM1PwkNWsl+hZmhQjPT
YCS4A8r6Llnau9EomweEFzlx1zV6eyTwRrGvDLY7nl1iOjthp6reGVWTZ1EuWmo+v7M0M9Bx34L5
2i7LW0tPMrUDh4jF0STnlwq07OSBgAbFEkmvogsmrCusoG1aPLXFWrzVHHOks2NW7kO/5v6nHK+t
L828dk4kaEPV+wFZwi1pW5CmqhYbiVTvZqSQmL/vfNIL9q05AWcUWgJbtMwVMajjWsVaSECAOUS0
bqsr5Jm5Ea4ZPFuj75QVEuNo9uEMYzANndbEUKu0pWljftS6n0yjti7h6OT5tYQfU0Qdp0CcPS1t
XaLK7mIIAU7ews5F93+JJIStjagnlsK2FR1cj5RWbrjGHVL9rGNdt2dvqlF6dP6VjoHop2Hwtfd2
2dtd0Gq9WGAFWUYeaMJpn0bckD7qvVeaUGKd+TyzBQ936Qftsht1bNZLX2l3ojD0t8KsxByZy6ji
EKeZ9cyRa3FjKAOLi3404cP6Q7saES3J5KmYpLhdR7241/TM83emJLYvGDzZPDlAqmbQUBCWgXQL
XQXQe0khSsvJfMwg6ZSsZpnKgjoeuyQk9bU9g2Oqqh35IZ4Z1TaVSTiPJgPcbMR2yCtZiqO+yuIF
WX0JgjYpo/hUT6K50ZQck9AtN6/KpBHafZWUkHHKKXaOfez291XuuJ8Vmwzjvx/pk1pAAF04SlvE
zAgl2wDPKgeBIsgXiChY+2M6yaY6zrTQnhCRlAzeeJiMo8x8kiJs5Q8QEaC43mjVrHYkIPA7Vj2r
29CtEpgA/lw36FsrEx920TYWh51SZm99JAe0z+akgPOVL9N6ivwF+xIg0up8Sk3xydOUgRvyOtkn
uuoGNwTN1G5rHdZd0A9z+VDFM+nKje5XzUFSCb2zh143w7as2QTjwYUmNOfkPh3Lrh+vrdEYzXDs
i/STPTTzEBC20MqgwD7wlE5p/lCPa+pGGdYen/PUm86knRdgYyuwXuAiRrWv6mkm52CJW7sIEoxc
v3i9WV0vEHm1YFloJIa9kXRa2Lscz3OlNBLDCAYUR8xrtTC3jcWKLK/PjYNDnNh94+LysRvRSXwp
SJL3Q7bf+KyaGqe47mKLNSDt16EPdXSCXxbwh1uVVqP3pXSy/qmp6yELRYwpI2RWCDahKnEaC1xG
Z4b5UGZ/kJPvfjYGt+yOaTxTisKft9edVRb9ZZ97ysNfl50TLtXa3yOJwKfBHfwUuRbssitXeRpU
r6m1m2AmEeDWSLJcgyWc5+/KkSTTwJryduJd6+IWkN38OmIE0u47w03snZsqZOEA4v5rFiZ/gF23
whD7F7E5jNHnfOljXWhA9Dr7y2mWzulBj5PhAyiouLCkLK/miriSYLbcjkChLFm37JHlGJdDe+da
+RR6bmxfS7qmdA1rW71CPPqGSvyMuH6/N1TjbJj0KF9G5TbVNK2ZM5mnQAlJmEz2SKDpwg4fDwVn
eVsk9l7GHoHhhdUdugGSfNmKZF+syg/1JRfXtCm8sE9bc2f3YuVEN8ynuZXJQ6LjKOrpFLzB2sll
34EPfAc6/+th+T/JY3P1/Ub7v/83f38AkpJZkg4v/vr3i+xBNn3zNPz39mP//LbnP/T3t+1jfTPI
x8fh4q59+Z3PfpDf/+P60d1w9+wvO0booK7HR6nePfZjOXy7CHe6fef/9Iu/PX77Lbeqffzb7w8N
MNf225KsqX//8aWTr3/7XQBBo7ekv/NfP1/kx3dc3lX88P+9H3+7GPu7X//c410//O13236DhAQL
M6Y7kib63r//Nj/+4yvwWZE9bp7EPkEiv/9WN3JI//a7Yb/ZjIkgoIPZ4PmyuaD3zfiPL/FrEGQY
GKQLYJXf/3F/z17Xv17fb/VYXTU45/R8qhe4EApkUDn6EZscDm33y46EBnFq1prUjLohOTWV8Hcq
j6M0Bg3UV0NQWeTFbrbTGx8TAm11kCDryRCZNpQsOy32eBaq45I4J/Wqs5jZ8Mi+PdH/jLDfQSpt
8LB/P7wOTXlX/3Yz3n/N+kFmD8PP4+zHT38fZOY2XvCv2ay0t7HyfYDxrxh4Q+yjq7WZYmyA2I8B
ZppvNuPMLXkQX2y0qYzKHwPMNN4g8IekTsIiv+svDC40aSBuPy1uhg21CkI6hvdbdAs51s8Ruazt
OK9C3SMYymdlqhwrLP1chv08YnFf7nPDO19d8dEeqitpMW+Tcaca9wIM09o1Q39mV86xaoixW6u3
EAlPm8m6RJwM16n4kLXIodL1/bQ4SGY6F1XDfJhkf+TovxnG3is9OZWW/q6xEMlpxcZXrOyvVeoE
FQTTwBRPDjxpQVjsfCjLsj00eY4WonAe24n0lMBgArxfan882HZXX9paY59OngselgvzZEmrGL2h
M34Yis4OTAN9uQ7RG1FPBfIkNO86rZ37or9LirZ5m8ick3vrPLDRQtnNbRERbV2dJj51b227Ke5s
bnq0NjfdtmXuB2AO3skWlR3KQTrvFlXcJARbPLhpM4QiGcD+4LhdDvlo7xvgqK1KdLcjQIdXRlF7
9lGv3Y8kgeIiOvpemFtgnhW2l6GypUEyV3uFOOzEzJcqiPOuOLijvMHX10UA1KcPdhnvCMG5kj1C
QuRXyTVmySdD1wDzkcudSTwomuIA/rIrG3VCERXFenqq7AwO3Fk/F2deXp94dG1l9aEfhpPGM6H1
1XtNNsAW62WWceBWaRyidvugkolvaC5Ty0MEI4c8gIp/byek0xrjFa/+89KuOwyG0U99ajEbWjlW
Z1Z9spaHnvao5t64lR9qtR86NWdCPhMsrTD3nXORauiRlvEKkV/9uc0dnrA5uUO/6dvaB7REdpTb
6boTVtufEC5YfDBRYEW08C6rtjiRnJ73S61zoDLF+1i1N32i9OMS5/nbrrgwtebUjvNHOGN9Cl1S
WHs3B0/QjLUICL69AQBzGcAPsujLK8Nu7SPV6Gk+2VDeucWqm7QIZmyBak/tC4F3mSnqr4wDLVzd
RUTcFrwhqEtnVVm+LWO3unCNmMW2s88XaVQnpkUNlenWGrpd7wbekLwlja8OkgI7XMufP8Wp5/4v
luX/37Z0BKR/ttzePNaPyV358yL77Se+L7GE8r6hS8bxc1Orb9aZrKbf11lNuG/YwGG00S+EsQAX
858LrXDewEvZOn1w39DNbo2XHwutMN7ANGff95EY2Tizm39lsX2+kcNcwLIBeZGD5RdEdtgpz5fa
Jq7pi1bxtZNp4pODHfp71mX4ZCQsZ2ZoEVJx3yxufPjpCf04T/x8fmCb+GmB/35VB+UzOw/JJhDb
n1/V9RKVdbV/PZGZHXiqym46Rbfnf3ERWM9Q61CvYQn0/CKdEXdeMnjXRWJZnxTc9lv6E4sK/vwq
W3foX3vV949CdQHfBt8DD6LW86uMpMbJ0fKuydEBY/WMxLq2vGzasUDr20r6l8xDflwOvhJDxqBh
9dJRp8jF7K6jey0K0Z3pi3mToHU570fg4z//XL96RVvW4o8LvXQ8dmrfGPXZvZ5LKaIU3lFAw+I1
GsKvRh9NZLT70HoEth7PH56T9BPiAOe6ij3/Hd80JcECI+G0XFttj3t0WYaWk7xqTP7Ld0aIGgaf
WJpRRD2/bJmvmUpL75q4dxnNlkxhqwyWFcWpbe7Xxi9uRokEp3ZL9yO0fWcPsJXcZ4njxoEZQzPH
Tq46c6UPCzctBY6pdVVnr7yAXz4bOD80QaEZYbLz/CZHKcfOz91rTIv7vVkUhAF6ORA0VprZk2Gu
/lVLp/mVfu8v3jq6bYOhhWieo+GLJ6PGNLXS2bhe8kGcGnL2o7WO078+MeGFMPnx2GXZeUnjkppE
Jz7qHAymIjRioPuMrsr3EvNZhfnzEkNGCw/o+cykPOESLL3QpzjhPn+AbZrkUrbZ+bLiMbWTtj1/
8nOvbOjzAt+Dv+C2T0xo7mKxi+wjB/9fyZ20SDgaj0rXuyfOp4AeeKbQ5epdq/XAJ3glB2RjbhXl
MiWhuls9H0nYouUox33nXTFvEngSEeOrNUdrhsBxWAC4EL+/d3HJeS+xwkaNvnTyKZ36YcSGDUUt
ee4m7aAEmAQuh9aaH5eJXkkAOSC/HVqdlw9R/gSUwxx2iT6KItQzmoMRgdPrroeALgJm7HKeaIDl
LdIEI6qbrLizRZ4toeWuuQgb0IuD15nm+3i2ao/OlG++k2Zn0pKpWxPXACGr61xjCh4K/sEASpW4
D/SzPX9xRAtmX2IigdtT15I33PUtTiaNyr55K8TDI1RZQKlCDNpDMhrLk8xzUljqAbG1Pds2oIjU
0hueo49La135J2KtfCtkiiVnTofo9KRR6XCrm4WR75N6iE9q3Z01GrcGxg29nXb4hZMyRHRlIzg4
JoQpPHmJWSkIeMJIdlk3rM25MWdmH2QsYSoYUjvJgqSX2qNc4NxHkjXh6DtF7p7GoOnefsEI+kuN
r/USVP5CH8DqNPw4pJcWQP24iNyYmd1dJVXSXTYVV6Ax7Za3de7QWmk8zXvPppIc+O2IML3WmT97
GrxhpA6gqh25v1fr1Ntnne4nd6nvVjm9hLQWB0cugKmgovme9JbJIXRuGc8zr5+KnTG1cPnStZ3j
g04XrI0q158LJHtzG+WpTqe5dRxN2xNl3YnIdpIa4sLUzoGpZVA0xDq39xVALHQ/ZTeXwrHQ2pnF
wvl29FNzDlak3bzetUge7GnJMtBY9L5hUkv1oM/0I4IKW92duRTGR7dF3xKtKQ4XgQtit4ZNN+Oe
IRsRXzYFPYeLbp7RZcF3aObIK7wZUXQxnKPYNJ8oFx11hV3ZfGYkxXzZ5CYKwHo0lBUVdUUzoVRY
EQTVKEr6YAj4BqJ1bQwJaL0LbY+WAlKMb82WTi4XTFogXtWQDDKM+rtOVDVTTMfuiJCD2YhpuzfT
GKhk8Vag09R9mr1aH4Nu8py91uvMGw7Aesa+knleVHZ6nu9ic1weskVY742CVss8YEPqzpud7JQ7
ygnRxpp3c6fK95Zb2ddwnrJ7SgVvijLL72WU+01x0iyM5hO/og2GJV+THbLaak5wSdeWkM/a3meb
F1dAiGF1rwMmfuYO+o81FYVD7bG6pxMS+yLyRON/8Uszpo8BNR3Wgj9Ukl75qD7H9bCmO4Nni7dx
4hdFBP6rX+AoJr+QpD2LsF6q/FHxGvIgFvV0K4wckXGhxZ9pKINUIjdJvrS9sD4sptXScPHzmqzy
ZKLt5hfaHNq0ubPQsNgJAQfz5crTbPBEDdbF51hL0wsa8Wkd4gRi4w8xr6mzj7HqmPczOedJ1NQm
Ymctce33eKtOtxjrMAaJX/8AG1lLQoV2WQ8Efid8gqXDQSJZrfkDJhjxdafasjh0gBoZvh9jkR0q
36fBU+M8ekHLBRqBq3k2jlj9RD8a4e/GbugSke8LOxNPsxztlH4s5pJbjZz49AnnbAjQ181XQ5uU
+L0qlYaZrYlzkhntNrDpY+m70Ta6LSfAT+gtl3Ux85im8rpg3NNhphNR75Cs21f9XGlmmAzJ+l4k
Vm2dTvlcnOA95HoX9HbG9gsZMs1KHJOB/cberzXBCtQ1NVzP0ME1PDv3pEywY2Q5rmmlIWkcIZe4
cjZv7Ep6Mmz03rgcpDUgXNbMtIq0CarUqYbivL/oS0QeUT3UzFwbHYwPil7X8W6bFVCBfGiikeuv
3bbZJZJl05hV5MFyKHeT5hpnwszcp7oZfWtXErdyWM2tMLbwrO2D0uraEGMwIs5sAgbPtJqgykA3
E+eztEt1bsHknAJ9daY6HE1H+4o1SP+Bfg90nX4hEWDX5DpS9KoqrnTMIR611BaPnL9JCFjqjFff
yjTFpSxOUkhJTV8uO63zrOsWGlwN6cMAuvzgZb1+26kOx+5W9UmG3GJJYEDYWaGHrQn/m9axRLOe
tpuid1hKO9m7ZW5+tYG0VaS5Ei0dRD86fYtL2x7CYKwvR7NsC2hBnsR7pV8S9zjQehQ7BTl6CnW/
07Ld1BalCVnG6j7mOU4AkTH41cdY9+h5Tm4+Qr72GT6RhvCsCGprG1mWA9Ml7KrWcQPLTGMnapZp
I1rUzt2ClVyN09IMxw+f0akL/WSmnSydIS5DW3WImRarUmzxQy+SwHSKVtvpuZUmO+ubGqXXN4TK
Q5b9YNKUgcJQ6jQgY8ncEZKNaM/RA7RFGXGaQ1goto69D6AbWuASMa0kE5crG4Ns3AKm1alQ9DaT
CDLKiiGYMyhhIXaxfrJzi3g0IgpUQIQUMkkX5lrKNu9AUekudGOZB8hk9D8Pcd+wUzmlp/JjFteO
dq6XzZSeLmwF/q6xi3w5qfrG/IjeBBQq7SuIxZojP+kcFeYAiU8Sh3bhevCj8BogiEmLpX9bYSte
t7hsQCUIqkra12sl3C9GN2P9Efud4nyyDlroiSImw8mF8cKJaS4gw3RdzydbTUoGfBuV9hZSGrQc
GmY0Mmn7c3CgU18xs+PJ0vfJOIgqZDci5bEba7Ak6Vr1GvTmvOBWh2HtHEkzFk/LaI7j0YAuQU0C
7HkwVKwtV5kC+NpTssMP1Bp49Uc4HdWNg+zTO9IbdNGBZpujRtD7jTGd0rbXU9CfuPADy1796iB9
kazhyCZS78tBoteCATVbUasP7Gq9zLzsAaOFpsmidI6NdjcLv9cP3ZR0FolWHZRnIMahXYr9KHS3
eKvy4rxZivoUEb82nSyrBV2SEImKdm5imMCXedI+4ltHFxTwXdpQXGobvY1GxBJLvV2K0ByVOB9b
B1dgh5PKGHIGHgXeDi1WRnDvKMSGAa5dLthfgypey/fF6ud+kC6rxroMfJUeFo1z9uKl2u2CY7o8
q5xpGk7a3C+maC2z/NOYTW558q1O/Q/Q/7uxyQT/Pcx/kz1Keffb+WNTPz4Hn/ixf4BP+hvEhNji
kRu+2T4Y1Hv/AJ+A8pH1oZmmZsBTYHPZ+YHy+2/g3IL9k9cO/5r++z+xJ+cNAvitGwU5FzIQava/
gj3xe54VaPRVAU6owMHFtvvbyvSfmNdSDTUjySPYzxd3qrIaFRTDONwzlprvo+TfVoMv61outXU5
MEHF3J7gr+1WfrpULzCf6LrlRNrYv8xYVge6PXivVOy/vggdE7gilJ0vhapGa1B+ZMtJK1AQ2kY2
77Scg8VPL/nqe/36rK7940ODEk1qDJbl4HbWi4fGsuStXTWf8ImHr9jL6cfGMOfrxeriVyJYXn4c
nAqwkEe1oON/hzDwBffbqfWZbn5zklMGN4GWlAWbeNG8ltb068vAHAU1JYfxZSd7cGYSJpMWI7XB
vIXSE4c6sQOv4BovER+eFxmKW0At2jGQphdgSu6vI/IP62hDHTmM82BOgdk7QxkV3NUJJp7dKzqN
P34qRJRIo7HNdzAieYnTGVBX5eiaR8eJcWqrOehqrXwN4/jVp2Jqu2h4bIMD6wupiwu7hB3WPE7Y
QoUGnKZAn60Z7w09izz6BtGfD70/vxx+qM8nUVnJdVo1cURpZe/13LDDoa2Gt+k6WvQvvO76zy/3
gpjP4NskGWi7aNuxCjkv45FWp8eifKmPpZrrLw0Z8/ftuCY5xymRDyHcWJi8BcLwq8WZnCTCLsF3
Am0Z5Xs98WBk4P40ySCpS/dzWwnlRG4Td9qxLvyZTa1snPd91VV90PZpfxybQp/uipLq4FouhsFl
+757Lavm5ZIH1M5ih5IdMcWmo2Gp/nkd4kgZc94ej6nq7QMlvbyosNI9qs2u5s+f3h9fFiIh0HWW
ItYjjlvPrxRz2NWRaxzrZNB3mpm4cK/w++RcYYfTsLZ/LSFve1lcz3UhpDhQFpBSPL9e2SnRt4k8
1pnbR+s8qYPnLfOx1F/Nivjj1OJKqNY2G3R3S+V7fqUl78lbGbujAwk87OtGA37NXktb+8VFthWc
zY8dY4sweH6RscDJk8CGo7m42sFyYVJyjhb7P39HvxgNcDFom6OQw1/45apkwN4Uo1sd8btrMfQC
X8yTBK5pZ3evQK6/vBIXoNkPSwpd1fOPYydULdrSHHNPZuc5AN2+aep2V86p+fbPP9OvHhxaKpJW
KKFNFtznV6KkNxahVUdlaFYAH39C152Or2znv/o4ODS4OBpT1pIB+fwimV10eu8Wx7n2CNa0nf6Q
DoItpB5fs03+5cfhaAInwQDbevlxsDZSXazKo+Zn6tDMZgaAWP3oiv7b08lLqJ+5wychsppanun+
EuqHHEe4yZAfG9e/s9tSXbTu2F7MleG8q/EF/irapX2lj/TLS1JSc4BAJ/6H5hjR4jboQI6whtY/
Ybr1Xp9FdXSkqo9KDS0Uc42Avz8fGxy1eDE/Y/KA8Rhl4TOwGfIhtnsxrVx3HBJL0ntHtOvtJmfW
8VomAiTAexDoMC4on/NB4fyKwGT4bOoyv/eBEupAmU0vKeF1/bJt6vktFOEV8qXTyFNn2QpMD95A
6LEEYcfO/W/cPHI+phJr1V1a9L4KC+lnoNat7bnXuC5ZlxSicrzKp2bK9gLgp3/nZFuS1NDpOH2X
qxwouGKjwpHdLqb0zs5Frb8zMktTIeghtBSHLuNbQ4r8KbP9rj+NFY97J2OtudVg47X7yeh1GPHF
fER4Y6DHX1KdinqE3N13PIzQFRWyVGNFBiW8sUp2fRUjRfCLJTuZCCO4bEQef3ZMLFODSkwG+pAi
fuosu7cOSzGoT+VouUOEFS2+gU6XJ49AN7h09qOeAMhmLt7KiZiKKEt1dY6ADXd6mN1TGTb1MjpI
ZpauO/ptB/ul7SQi7SR1ES4xvTwRJvg0zMcunxBfFECXdlharsrD3HUyInk8e053sbtanwC/qZzB
OaonJNLFJTgMAiG42/FNh1IDnC+L271SSUEGQb2Irxaec1pQ9s70WU9QL0CjMBYgrsEio9mv1VdN
tVIgqMIhORghzWgBfrtoQZXQi1DNDQBp3NWDc0wUQSZR45MqhXOXnZYUm7V6N1rO+BnQfLjH2Wvt
o8ZKdAfrEjndwuVv3qVtPKebLqSyzWO3aCqLBgM7tynoUGKdg/lkyP76qrheraYxL9Z0BkJKhYAD
7C3UzCtGFwfZdreO1sD99RR7XtvRq9l39kyLp5368YD5rosFD3PtHTkpiQzNoTZPB68oPiCPXr+U
SSUuvGVJPnLqX4qdhXlzv+OEb6tAjnV1mzgD7Hx77dxPlfKaMXLZ0bNwVAOVDFIsrcJqCwklA3Lo
71WcuKj9iHvLIjN3srsRytBXEFUseP04QXZtQdqvzvKqYIrjGNDHgUDu85S0Pctaj07IjfKhSu/W
BV73CaTcOHsPv52nvdoOBsbzMBRZZCHSubHnyhxCspr8gcLNdLEqZknpgd3nWg+9NNFAP+3N0NxF
BAiPS1EbJXW3RCMSwyXyLQLVOQ8lWjROqfbBhMctonh0nSJslo52eiIHte49LW6/pJOfMZH0UR1S
1rR+l9K9LgMPGYq4XmkU6FHqOfKjI2gkHZ2lkXjnqNL7UHbV0gZ1qlYEc8Do6c6ZCv8DDciljcwu
MxCpJLrVhjaNFqQGZlm9b6EyV8HgC+hc9AetZdfhYfdQLCq7KbPV7ndqZqJftq5blRFtPeupRMCL
Lo0+Gv+tWqnoFNtdE/m8iwTNjBdjh2cWLCWZXccPTk87mWCmHKdIgJ+y3LdOb5gYfZd5FWD/NQ3Y
wxnLQ+6ZuBm0mYuFmFSGykIZJ7KlrWiX84dlai3bj1q43AD25YSW5jxWprt1QJBnBlIIkV44Rj/8
B3aBIrwxeAmw+GlX2xjCz8i7N9NdeX8nvz6DXLYf+UGpNN9wpNvySYgc0kmLpuv8HXER+hteBdFm
8Dcd1Jnbae8H4OLpbyDUWqaHAxS8Xs7s/0RcXAvG5WZloG9oCelH3l9BXLZD+L+2X0psXN/Ix0Tl
TPmx3eHzc5NGcbQWNMF2GAHOb0XjIR53MW5FOLLgsX4uui7x9iPOOCpoMr0czrUJIPbjTw/sFxDG
C/bw99sgUI7zFKbccJxedOZrxxbsxxW3IbO0ILB4sXxofP4aB1M2x1+ydTVQOLtt+WnsHPoQ0DFQ
JOVOYavjSMw4EiXKkZM44dGFIOb9qVNIRATIN6ZtxiItuXrlnp8fBCFoAYQSJgzSy33DytgOVD8h
SHm++qJ2GnPnpdNKY6RWhyx2h8vG0duzKTHsHYHg6bt+GHAtGnPnBJ5GwVHeImYGYmQgMVd2cauJ
vdfMV17Y4ny/Ne4NEyNKlu+k3J9vbdR5dEITEPk5wp25iq6Br5J8t6TmtCfz6hq+i3lS9/gSU76L
IwsYHiZi7F7zMdsqr5+H1/aMbNA1n7MsEOFLJX0xs9WLLrV2eEhDZbSquH5UUiuv7E6b8T70ECHF
VG30nVE7/fkLen6g/fEQXHtzWHBgsLx0lcaueRVe7PJ+8NLV0TotiYV2L9f3BQ7e9EfQ0pRkkIyv
+Uf86vFT6hACan2LjX6Z2N6PMtZnDx1FnSTmrtIWKKaaZ3gEzeUuKse5kid6DUGLJrX1bgZph1i7
VNd0XfzXTtjf3NievwJM2jBR2Zg1W2f9xTB1Vk/aK7DvzmhxQt5nrpbTnxZmR5QVrqsGKUN1k5/K
3FBbnNZS3rViFSb6uS5BsPBPOPp/Ms1ZtaCbG8wZ4AD+8mKazxZt7ZiT984jDDNFxUOoCN468UWC
YzXya6eMP2eU+mGCrPQys2L1ftKy7nay9X0J/NhtoSjtZ3wOtPMlz+xIUQocEfvHryxIfxy339bF
zQcCvxpEEs/n9pChGc509PWaSkeTdrVrh52ztOeDTC6MMi4vrdGybhSuxcdXntFGZX/2vjYQfqPU
6xRLpAe8KIiabo0n2fXZ3kPetBcGzOaQDq1G+aK1+ues6o2PBHOvT4WfLsel8dIzrH+zPZkJwyuV
+7fi69m9cAceWdbYOVJTcxx9/hjGPMl1qCwofrKM/lrRLQ5TtWFZOx/or72DsVOrU3Dt+O2qaB6c
+BN6t2DIFihQgyfW677szOwMEpCYPsKShg6Q2Nq+lzjyhLhcymlv6jSaNvMFtWuMasFBD++SMrDc
svRJ71q6+hW8/I8zAnUKewyzU+C98q3P8fPqmBOQATugmBCeDMNxGufxKOq6DEnRyyJixk3IdeQS
BrWRPywT2bMe9hevrdHP615WJ25ig5L4w87E/zx/tCzJSeY0y7g3nHah2wgfHoGlnosLf3Df11Vp
Hf58YP3iZbK5mi7dHyicHBteXNEc5dIKpPc0mdX8Wcc4Zl+Qo3pr/D/OzmxZTiPKol+UEczDaxXU
dOdB4wshWRLJDJlAAl/fq9wv1rVDN7rDLw7bclEUZJ48Z++1rbqNkqHAs9/rfrmF5djfxr1PlJW/
yYuPje+p7Zof2lnqj0yNh926OuXHvguYE88+kPW1Q5rU6ObkW3U+76TfdOjIBQbXwBXhX3/+Hn9j
g39/KPkesKCoqlhIcCb8fudcgUydoGWipDWdfbov1pgG3aQ/ewIyEDIw/5TFUAKQGPQnZCUrjtUu
fDG6f1o91R9imU+kn9FK8dj2Ur/wyRyo3Oghq9w56VlBkz9f8d+5Am+uGG8WFGTe6YAW7NvXKMYd
vo5IYqJBFb8weGDGJpjmwUcY+CQz6ZwcXpgzqpPmORTmr7jt4lun02Wi8yEo0q1cxS0qq+a1i4Lx
welAZXAGbLB+ZhvxQt2CmxZCzQOQqw9hLpCgqOxOuFjRdyZki7XEPN+jRqreqYH+/RBfXyMMh3RF
aYi9XR+cMRrosdjzIZtoJegK4Ojszt0DlRwEDNcr33mG//15aKqp4zwyWwJyHN7sHz5pBX6Z+cvB
WZb2szuKHxQdBdQXZb5jUScq4M+/3H98nkeUKrmtwPauv9/vj5rq52YkHtQcCu17HyLpVz8xi4c3
2HgAQpjBf2fBfWMwva4K0IbcqyfgOvlizvb7B4ZVCeXDytdDr+jKT26YW8iFmhdT0N8k1zO8F5J9
Z5jEnHomJOVwYnKPGK6z7McpHPNXd0QVN45L8M6+9Pag8PeV+YxdbCI6rg6F36/MjH0syBBC6VC7
1TEjYfFjnmELiTEu3S8j1vOGec3PEbTEDqe9Tv/8S/zXxzNFuM4dI8Ceb8HC3dB40iGE7bBZ1fLB
Er39lQnyUQCHHdNRj26yiPFHpP3+IslbfefLv6HC/u/vwo/Dr3M9clG9/P7to4geDUNPc0Dtooml
mGL/VXn9sGfKAVWj3PRrPLfh44gPqpCxd1ZWOD+4NHQqOGguQIipp18VlDWEu6nNP/wf7w6TWRx6
f0+AOWi+DWkP6olZhDW4h4BS4KS80nno8k7e1s4wfDa+S9hTMzxL3qoDcabWy58//d/1Lu1q/mJP
vZqqeUV/vzuFHgi3jLV7KAvliGfRTd0HY7mxuS/pYHjQEbuAzuES9GOqK03aWJF36kQjAsID05vx
/1z6c0GMAcBv0/jhW725oDzbJqupWoaQi6F7OI+geDKrG++IJzFfQnu8nUTrnf98G/71iPKhvL1o
J64EUDqfv9+FZvNgemHUOVS5RhBWxrP9a/T97bg2QXj0AFb8FYJmOY0RSru1E857gQJ/69d/22do
poNIY8YMYh6n+rWq/ceJdJEmcOQcBIcxc/FqV0TLlUxFTdGeQa8M4NytsjmvxTTIpOI/ucXQ1plH
d7RnnbTl0F4f3qx5L0bi2vv4vaTlugLqeM5E15/l7VS6CMAb2c4UHrJqgOyykUDg7+Nwas1+tGYE
rBF6AoBR3JgWjXoAsbOYtWYsWYzBGcfcjPBodqL1FMMuiw9thWoT6x0ktKTfpA/qyJQQogCzZEdt
nAY5nhTLewaYf68CPpoHeh94MGzSBd6Ou2FR1HZPWOdhAsSWna7dEvqN5UDLQWJgwJVI0gUQHlej
rc7iaCE2qQ2tfVh5fpUyRFnHIyo7/WC3/Ml9T8gTDUf4bu/Fuvz7UUReRfI07LoYG8TVlPvPB4Hw
3REqFjdc0PxJqnr1z2ijPw1OHd85BcOraLDX737fHdfAeS+A4V+b5tUHTIVJHC9dr+BtxiLmGXIT
iyI8gPQSzxVS4sdAxtYtoYq0SVQ2vKNKeUM+YHHmA1mX2Rp8h3jR8M3bToOB4ZF0w4MM2+l7L9zl
WHPmTQiks24zV4CqyzzfnNhTIzAnxPlUS9WdnZqFKBRjc99tYZX4udQ3buP3xwYrmkjJyah3Tb5F
n2UIHcismvpqLcZ3Sow3pPe/r56tHu8y/j02/rcbq5RWCXWusA4tT/i9q+L41W5dfdPldv6xWTjz
1nCUm31WrONtDPoOy+46JgwAMdiGbjkfhqDK30Psv/HKXC8L2P1V9YVQgDnkW1WRomXS9Zu7HTLQ
Sho/y6zp3TtZ/6Eg+LH7tHjS6s7QmPqrunkOuhSpMyjCzQ0vo5+R3CeEwGihp1LdxeBUMgThYiXu
Z4jRlrsEIvm3vWPetXJdF7nfF0HXhdrIQgudkou/Pp7/WAR5Epw2mMV6sKMlBOMWNwYkHDD3xzYM
si/tOIzrPmO4R/sQiaadlrZtvk66LfLrVu1ivxEzvAt8GDb5iCHa4IkoUmptMCUCRenkP8kQRc07
p4T/WL3Zra6o5JDFBezLm/3D9CPkEthJB+BCHqZb1x6/+VX0YNdu/tTaC8m8cDe/ekqLJ1iD+jXq
avBF4Fzuy5EX+8+72X9dzvVoek1JvQYtvA1LQxDFqYOa/xCEZiWNFYEUDp7i0gW+vst0QHKnluEl
6kx86cS43DNXbe74m3PorPk7aoX/WHpx5fF2MLfiDjEb//1XXeuudBq9UOEU3REvxIrbqenNs/Bk
dm1DODcu+J/DyKD2Ng/U9GGpljqZPD2n+CQ02aNqe2SmXhPcOtfvlO3/sQJxAgJnCzuBXe7vecE/
nzmnbfNQWcMGYGUW3l1H+3oXB1nRP4pFQbWp3UKGn8QqxiPeCUPSrVjd5WsR5xRAwCFFdwBS3tl3
9M/oJeOk6IMkIldxJSJtk81lc1q3A7bDMBGWYia7Q70VlJkFp5b3bvW1ln3zAgEwv1aTNEdYAN7c
6qg3lVtWs31osbZBZnJAPuUBtqgyF9lO+Xq7cx3qCDPnr4J78uiqMgALluljVbOx//k5vFIn/nU5
IUQKetkuWRhv2+wBv56cOBkcZNBs59Jq2/t25NdIbAaJO2907XRcr6YQsjjTDCAZHSVtPUbN0h7k
MFuncTSM7mzWCk4mOVYHKCVIAipcDLDDGlLWancSr6GP0kA3svw6OMOhy8vxewGQH3ZnGHz883f6
jzWfIyweRPYtXi/77XFCldUqKhXEB4cX7EHalXt3zbvDIFJX30h/Bh9fDX3qWMXKYCOLfyLN/84P
AYFOr/J5tMAP/j8uiQOWzwp37Yy97VGUQGMcovmyQ06j6FYFur8teF4BLHhb4sz2egzqevocsyvd
sy6syUIRtxPKDtKNr/KwWa33zjVdG1K/P4i06aIr1PqqO+UH+v2dn7U7LMiUs0O3+sGntWyKhEFR
d0dNP6dSdOKDh+vynaPefzxvtHx51q4g9Ags4ZujXuWX89REnB3wFnqYjwrnNCIYPJa6WY62bJob
JKXd5wIr402vreCXcatv0ocuugsQ0R+raFR3ggQQ0KJue+NDwLwXqA521YaMGSVDrI/AmmykwKI+
b22fvRIHX76y0dxqsanwnbto/900+Od99PhZry8yiXQRmTxvu+5VrRAvBrOV6gI5x95dNtTIIwk+
r2XsXFM38BZuODFoPRCD5uMZcicnPhO9qN2dh7rC2dWMqTem2K7pP7ZOl6OtbMt1A8U6W879arnC
7CxrXtTXBcZiOjOOOG4tniv8co6XY+sLXn3SNz9nuPMZvYDGgKRF9PYk0UL0PpEUYrDHPp3imuod
Q2CLzYPXBPIF9fFE7eaZxwqTK/1nGZpiH0hv+eq3kQb5hvCTrmaV1RdX69ykyHfsYR80VQM0k7jU
xLPxciWt8gl3GwKvrs+ZZ5l7RAhC7VffzZ64ddANQChXPxWcg/IgqmXi5Er+9XwzU+VkJwC6hgxw
Z9SaLyim6kyFUD3RyFG/Chxl8W7lyyXoiYmrYzxgov1g11tadHq4J2ehtK4oks5FySD0gjIiZtI/
hP5g78tF1JwV3FWQMTQOnzMgzgE2JAf+2yau3r0us8DOTOha7stmVTFHjWBSJ+0P81nX26gObkTI
94bawyNXUrkPsV6B2tvQQou02moZJDKPBjQRQ2NlR0QbvX0EKF0/c/NYDlV1vVEZYMQ9byOyB5v4
oR/N0MJLfPeJfPNi80CynDtoQhkPwg160+Xqh0C1kiU9bezCvpRWBcslVLwv9lDcuVsD6G9d6v5g
s4lfvM6tzpwf7XeO6//qtfEBZF5eJy2o7Ch239Rblodpm9Qz7FJlP57rKssvbelbaR0V9/lk2jNW
t5dIC1RXrM03zaL80xrG4shQJE7zcQVUMRX6558X4renp/+9KmocMsqYTbwFnfcDq/+wkV2u1sb8
rBFN7Rf8gI/zlNef/bzuDn/+vH/VLqxwnNTYYCGHXckib86KPTK2NlBzmEbxEt+WJqsuypL1l2ie
yVZHQv4UY22831CincmYhpNoEY/IMcvGHw04/MqFLOX2MSCK+ZnU9hLjYq8NSqTgzsLNmC5DtYW7
GIDhzrO0/V66A0vy9RJ/W+AoDG3YJ1TNbBXsmb9vFLG3YH6cML719rQFaeeFKjoP9RDU+MvHCXrr
KuUlq1nQjlbtbi8wkiXermkjgM/gQ75b8kgbguKvbm8bYzDjz7rovhRE1oc7O2zOwNArd39ls0Jh
qqi757ao0NxEqgUcYPXjR9V6N3hg8+aYhXDOLoPWinzzqpPLkwQvUIDTnoJut4HZ/iwDBNH7YdR9
e6R5F+HzB+dUnrTJR41xcslwaE5zt53zqG7HxzjLVrUvm8i/XM/XGFktZftpq/JuPlfb3HxH31j0
h7J2qi0FQCm/hxNRj9fIH7dKAkBIfVJjAyP6srA371JumQM8M1Lr7VbRGkuqnN+Lpp36wQJRj680
YdR3qdqAX3LKJccp2djNpd3aFmfszFgviRoET3jae14Eq0CUUc6b+eZZa+McvKUsG5a0wDbHKbgO
mFC6tDmIoTBf9gFjWyynMPowIg4xFKiewAdC4pcND+5MZrA52cRntZewjr31jhSjCSCp2fqjsUx2
5zgs7avVb9d77TxnADqwrmsXP9uc1d5fLEDRIxajqSeuDZGYu7TA9jfOEIfGwh5BX2x4QWDbihNe
Zc4SbulX/s6nUftAYmu/7HE+InmcIPKUiaws50uEL/JRl3lY7qWNMyBlK4oVy7DeXlthlEm32q8f
BXkAiqJ9nu+W1oxqX7h8x470IX3CYuvjwu5CodJsEsGSagFk98C/jeOdL2kMw5X3tvolVE1xT50f
4qOM8vkY2ipvXwrhDE26LbUeXp3QnvRjGHbtfBw8NiZwZ1L8wA482+fcZ89M1017QRpk7fBB5GM8
H2IyCcW+axylD3TLa0yzs0eXbCwKddP1/UpK/Yqkn/N8dY2b63RcWFATYjM8unNxNQUWa/shBhJb
3y7Q9K0kzHCao5Mrp2PDQX+E2wF36wio08y381zZ/MuqIga5pR+dHUpRROWh2/r6uWWbnRO3LdbE
h/rRPmp7DNj5iUGt9xb+yjbhaawSx0xhftd6kHTTbFuKZyCFhQd8O8qWW2JGtv5FbDAWdpBnLXMu
FNwP3JBmFcel9XEoeyCaGY8t5CXcbmCzx5QX/Oo8dfulPm74++XRxpeYGBr6zc8KuXWxs4wlvUvT
zwHDFP579LBzHS97u8D4v3eKwZ52gJx8LxV4rKc9iFN7e+DRQ2XcGA+orieBfeViWMMDxguEVNqO
+lMjsoFFnVMLhzwTfzWOp4N9Y2eQ3IpQ3fJDaubs1bScp0oIBK1REb+oljHyIwvKvGL2tpc8AfXJ
KIag0/m1No5i94o0GeP5BLFhttk373rbB2bi5ZSyB9tT2ZZsq3TRyeZwE9DJasS4SAttf194a/zS
6MmzL22z+i+jLswPnwxulrcOn+z+CqTRB8fUjTzhVmHKJug+6t2gNvXFc3oiH8i3IYxj1r3dwjuu
wZeznQpFURnbJF445TSlxqjiY0Ww+U8TWu5Hr1Lgf30Bsg/rHbKAmwFojrcDth75ab62iCerada4
VQuY0zu0oOX3rANFlW4ovz8GjHvVEfGG2ejniY2IPgj40bHuwkamSCzH6lHyxIz7CSfx+BRKvugB
sQsV4+JUhU7LcFluBoLM/yKpRzQpMRo+5O3C37wna+zHi/EyKj4CLW3DtE3p4E56pfwqmgoVjzMV
rBMd6uJux2BdjengB/UJzECI4LWeeNXpZMPLyecRoqVfR+OThcD7w6bVFbo2V2N5Fw+l7lPC5D3n
A2QD7xd3129vGg5YTqopkj6K1RMDHGhvuzVG65+uq8jWkRvUw9QNx9E6C0jyFMGFhO2X+8CNE4xh
xjkuC6/+caEintOyXvIPk+obf4fstHXPQZ4tZ1GWV0b/NHQvmj6AjeV8bNa7pRB64qH0g+pQC9sA
vYu3Bl52OFKkRZZ26t2wss/49NLGPeyeQGGsdsdwB7JgkUA9Oz+piFLMT8VoOXKX5VNkJQBmeICl
zr2LC26uvZBEwhMQN4p73279eFydBrda0FvOaxV2unjJRMFWPtUmVhdyqEn1aKlNqdjG6bWP6/6K
Bsyf1op3NF2D0n6sZBN8nsewW46VZa3T3drp5SV0iZdHRw8k6WEkvjLY21sImrvSHkus9LZA7Pku
S8k8rzBhMlZKUvuVHb7pbbBQZuCQyS4yCBvDHl04nyTsZLWDuVS4NzwHOsPqXo/PZg6BoeCKMtEO
FV6tWPQXO0ztxe2jJ2YHS3dY7D7+SUgA94V8KFqUTmT1eidInCHiRNr8X6BE9+dl9pebbZ7NlETX
1WuHzZ9dEJgjOmhrVa7cmaag+RZP9L5Xg6QuqWCS5IeyirLuMPKP3FM9e3MMWb60L8pphy5tAVR9
XIGCl0R9hdV6hnVfY4VwGtMkhsn0pRhrah3Ca1v/nAUb6g8x1QpWQAtBG5C4dV8hLoz2IWDtKzVJ
jTfI5zmqzSijJVr7DU66agL7pgsEEYNTrpfltu8jZrMgECe0y9FKg2yhwXzJKpgGgLXcnqqgoOHl
6i14RnYEY/JqZgUFUEtj3TeMzeTNlE/Bd7Rrcc/I2xmBeyjVlvQictXsiQsfv8nxCun0McX2F075
25dQNGGfzjPJIfuo27QPOcXoce+6G1gmqEvrc7kG4CrqTSw/iAi0voV2/ZTztnBdwwQ6gNWFBtPk
1vMxABk57azOcp+ydXOm/bXLjaSPCZR9J0rLL3ZBXok7pxX0y8N4mQWfEVvNqQIVegU8dALBd1SH
CbxG7IrZGkWXMZyEOJVtzb2x7Cb/QLgTGwmduOmEaUXmd4RkIjlw6Go1e1DmcYEpBlXLmZ7MciYC
yhmft6UlrCLcBu9n2MrFPlDzCZKLBHESgLazIDs0rhyfvJhBVDpXmieVkoLqqN0k5bAmuibmpL7l
HejPMb6wr3pjgky1aWGR2vZ8asHXzQdWjUCnqp6DFbxEjO0jnGnJnTKzRvk+m1zvaRhco8CZVOI0
+sCD9gML+W4JjKG9Xvden2R+T0xG2GZ2zlUowUAwGsVpUtE2fqPxad11gRZitzK0hCgfbbqDuBRM
4I/6QDLWtN3K2mnfbjDuEgXFsVqK+FAA19mOeABGGhDE7fjHrPcCkPaMRcszXzDInrupdM4I0LIN
StFqJCkTs6+Q9WEZOFarY/+i6eSaC34VS+w9CwrHXHuNk4bjwoCy0XH70SsIpcDaaAcN72jhfqs4
dUx7LdAQJFBINnVvSG7CttB7+XDydKWiJBsIiEx42bsw7eJ8T0jc3l0boOkykPW33G7CD3UctSZx
gimwdo5XD85j3EJq4HfJNa4BsYRfqpIkjMe+bwmw6LOKdSjqSzmfsJEG+WeLUVl+8k0rH8apIYCO
FZw+DKmYpHFETVxdXIPlg3wRfAv7cBkMtJwtt/1dnG+TuS09XtRbd6PN8WB6r6jP5OsUWeowaXiU
w0CFITEuO7tpUR1z7SKS5lbGkydvBrDoJXJo9E3HTk8BBYYuRDJ0UDCSwnWbZx55FC0Fklg0V14d
cggrgFgc7G6tb+B1eW0y+2sQpl7Ym1vHzjhEsAfb9l1urDmj++JG30aJZTXNVqv7UWY1sS5lBFA2
a+0hT+qSFvrJsir/eXBJ3DtJD8FYyoGF6ArZyqa9ZjfkG0kAiwvqBreP2S34S8x+bcrtu1VUgnNI
IfMLetN43C/EyN8IMbBlGwj4495C4TTsNpcwjbRgBJwaey2od8Z8+Jl7M4OvpYa4dl+SgHHKnK35
7kIwDNLF9BFCqbErJYyTZvh55cFk566oJ6IjZQsVZhkWeIcG0EefCpHlzSEWc0vPkAzV7hBh5tx5
eiDpZq4yLZ4b4E/Tpdquuli/8dTr9W0w0Gf8CSSZyfuPzCuHF5snukj8rS8BApeLcVmbo8Xa1zlH
sR3sQAw6le0V/r7U7niEOVIUZHuhDDT4k36ZShXVzTANFVQP18WqVIdNkFpe3xcXUZI9dRjC2v87
XuA6nnFnJ6nBEKFYG8X0mOPIjA5jY7Xf7FKDcOoLzypvWHvHJ8NRIkjHEpjy0Bpb5KDCXeslnr3m
phjz9kSfmwCzabA7BpA4P7/F/mbdFwuVN+xgSPR5V5roNSb0nNbl1jOv0DBUnZSOPqD5YFl1m2pt
Z+pYCHhP6RR52+ucT/18ZqKU3QLqUcG+dGzlgVIji/hg2wPnWZUXNRkF5RTOuyLeQohsOc9DkkWt
/DaF/eBDnlGKgBCHPwOdji/dwLBBZgJC40cxieLj5DUzhOi8X17o28lnNXTWXzwVVZVKKqSrTTXr
N2hRxSjv835ocZL6c/1D25jPvTUkKmQNBPVBuBKOk3ih0ctTdnVcJw6pcYikG4kh07cH2zlieZi6
XUUBF97KrQWHHbYDl9Oteib0yonpGaiQmcg+cAi+QJ1CmfrgNsQm7NkOiCcoGT76yULb7tlD07Uk
27xFrBPFgEV+F2snax6pgqrb1ovEdCtDEZxi6jjnzl2ncKJ6buLiURhndJJuFvOyc+CbPWPSp2Hg
ernGLcvWEn5gykOETYwaEWNGLkh3dvNlcB/6avWPSzn1oDhEFhcn3pj4i4sOFBybQ2pCTtGynWOn
8umgOyImMSuTKv8gczhmMYaynhKzCS8yXtWaWEOXexiktJWllNd2d/GkKkIYdVvM8sQg70Rc/RbR
FqYL5NYWRHDdbV23L4krQnNdups5eDqWN9YqrW9mDCOByy7sLiiPLHNZF+IV9zQdittrWwoEkwFA
kA6RUwfP8UqHv7ZBWRza3mHV98Nejzc+QV3dcevd4IEaS4nUwyR5k4XBplKvg3d3kG197fqiogzg
ZxezIWIq9yJrh9yvUGyHVTTty5rWs9415TpU536t4vrG72OLNnncTjSciyx7wsgnokMmjX9WJlQY
QjPSPuRGf+EwMPBfk4lJwPAgu7juXuNhEvG9W4OLQstShvTa0V+zS0bmi4pbNitqLKqGlplv0soJ
llqe4y7bTX2YtY+RoGA+q7LNnHO4erXeCyKNgKjaWg6nZbsumaIGfEb1wXn5TJ6VDyMyaLT1ceEo
u6ajofJJZ7vvif4pKzLKdF9l38oyYhlcGo5TjBwQ3iciysoX9pggODF6dqYTT5U14V6ha3Yj/MK1
HrjJ4Xcp2iDbB1lWrns19Ev5YC8YPpJm2+y/Gpum/L62iKt7yvqskGnrt4AlSmgPx7Dq3PK8LeZ6
RtRjTQhGC4PTZm5ChN5mL58LA6hhv3SLZhusc5QDseRh3fe2jPempXmQTBHyl6QIPfVpC2RBhpHL
VybxB7TYx87HlXycENbKg0Ijx9bkL9N4P5IsFe/R1YyJcTpR3GEVNfC5IhkN51BxGn5oa6v6uHRV
+c2dK7/ZOUMp85NTBph969AKhvOsC8JrpDbyM6Mp8rzcgFAa6or1dWtrPIYWh+7lwkFnYoDXTWBt
l851ExpV8lLEPRTxYpIu6MBh6IGG5baUODjL8g6nTnZDjGzY31qN4tyeDbgNLz77xpeRgSnhL9J4
32MafnnalFnb33kuTZGD0xf5ek14qukeb9VGs47u5HKDwdXbnvqKYPtD2GJT2Wsa8p9NE5bqhgfT
sB6LYA6/uFo1n+1VMpBseUW9h0KUm0+0yTqZs5133V0lRRN9VCPW18c2kOqCe7sHcEolC+YM4y3n
iyAHBLmgEcVuPvdYXxbd1T/nMAixRnlR+Ytzfdce+77asnt/WRnBkjHmfiehzlLI2u3onkhO2r5c
Gvwvu1BcD0knVUbYLpQQFICeOtI5KlIG1BlF21Ib687eYMYl/CjU4W4o3KeWXg9BfyaPf6KFm5w0
N4R5nggpZjY4Q8R6lL2/atoU3EkOhgY0WbVNMcenlnCgZnNod4VSsp+tcTYeYnsdzE7wjdY91JKC
A/eAOmzH5Ft3u7oIm58IbbZzVE/2d3qDyFjqLMKCZm2w/zlvrbuy0+1n4J+Vw6lpLUDVyt75Uqol
kMTPaXRqy6ShPU/kWS4c8PF2UGsJrS/S0l6R4FX9RasbPHTsFos6+JER6tllcwqA/4uxPagtjBbW
yMytE3oSsXexps2pr6VutJCUFzXyzm3NAn+5VhiARcEJZ8dvbc5+xv4FqyXq0Zdf45x3C4f1F1IZ
G/8SjcPSXHo5WHeE4RYvhvgbygB4dBx3Okz+4yaco3JUBAuxiKgwyaYX9A77eckSD4cvBVY4y8ec
LCMH9Eu0KVivS3gH/KEYLoynA32QrtWa+z5Wobq3wtUnVWFarzRee6jGb5OooL+tkVHHTqIUr3tL
fCWkosKhjsCAvEkgfHRE+v4Obeoan6HtliUVg1j9QzyXdZdgtFYDr/44e9eeRRiBswQkeRyQW4cP
VlvhwgFlu0r+1LIGn+hh9k0KT7Wh1VI0OPb5xmW/W1Ew6jTDZzVfhlr44qXMXGu7jACNi1NRV0F8
Dsu5nBMgwyBVASxG4rbQsyKDxRiCMzNWtO1mbilR3d6fqbRxqg5UEs3kHMXaQcDbibipnQey4qwz
deVIN3Vz1IOharJPUCpCBOwAC3wI3irSXweNcube1K6pL4vf9Z89YLvfUQM7hEy0o7SOQT3Yr5mr
8qc5w4+xt4je48igqnIlk6waSaLNXX+vFHs6cNce8dY6dNLaQ3ud1lufau/TZgXsTSZ3SyfRPhkQ
uzzY+IYsa16VePTNvoDCjD6F7XKVyGd0oJKGA+FKx1KvaUU1/L2rGvnd6qb8azaXej0B7s3Q4ARN
8YMW33T2zGSHB2VlK49mPBDMIONyesEulNs7Cr6g2Bt+GVq+0onQTuQNMV9Zbum9N/jq7JR2+Gmo
rO1HVahRnTUJVwatR0PiH+9zHxzzgg55YkMhXU5DVZnwpouv3U8aw0be2Yszd6nkW0VHMpCtnzRZ
vexzOJRd8JXZ7Zrdcnr0GlJX7ck+VC3pHc89miQ4kEu4zD8DZ43nxClych3Je0e4WvIkuo/bsIFv
rtyCPjjFnPYOpLXVd7qamf8xHq6+dbFEbuSvsk3qxQuPdQFGlz6kq9zd1Rpy5GbwMYOdccR3fEUr
QRHrx1AoW7UioZQT7r0MA9PBUx+ir/OCs+IRp1AhydyYq/CGUnJKAvacVHnwQQ8DfTZDHsqQESHn
y7n50TsQnxPh9e34Y+3GCYGPaUBQbyqfrT1yKc71a9voakcboIrvJI2rp6ytgp4ZGXqPfcwY5JM3
DMV6C8dsik8LtVbCFsWOYOi0ed8bHtiPOrOnPrVITDnFJTyqSzGNjPfdAngirV0PNGZVAlP6tfhb
SaYM8sz+4PttsN2URSzltqc/7mWIlZQ5FR3DssQge//Babpck9V2xC92Y85TvZgI3yxQK1ov7cbT
c79h8it5ieP+VBTAzG9bBXSPGSoNe9L1qi7eN3Vj9ckYjPpVty0vLKR5+qiF7KMo7cbSiYn9zJyS
NMSlB1WpKh7hLHKb6UhgazyTVjIbXLGopcPUAtJ7EU0e8z+wAsjJLNgq8dfSdY8lycPN3kI1CQGi
Y/y9z/Czlp+N2iS82SZ3sw/M37oH1CKjT6asGqubae5da9+g5y6O9VjFD9jGgmy35YEj9mbM1ZTy
D/SuxDX8V4SVCWLktngn0gvEJzOwcO36ZqtMwhqdZRy7HBY1essW/jwUHc+5ZOa8oxfgnkVtgFZi
HHWD/aTd/J5QQ1Ue5pWIviNRc2w3K8xjQJ+k8wS8YBHdOTcAbHHO5mWeIJesNDp1UKFzgcQ6If31
1iBI6B0K4O8zkvikYw48kdCt6M3N9jI0e+UXBScN1XRPuB3t5uAKePLfFjvQryTQrZ+VXU2Astdu
cBgYje6ddPxOkwu8bB9XOUT2BT2w/B/Ozmw5biTLtv9S7yhzzIBZVz8EAjFxJkWK0gtMoijHPDum
r+8FVd/bYjBN7OyHMqvMFAUGwuE4fs7ea0P2GAczRQlrCi00ibvtjp6qIfz2NaAVoLtL9UKbgXtF
wun6OPXZUGxzI6nHfVHk3r4D/t0Eguw9f9+jY+Y4VSWSSN0ump6Ad1QvUWePzFMZWrqBGbnRYURf
3AYlhzzoG57bpltz9IhGbuqFSaxGv2xDiiCxqjXEF2fP066sC6pVfHbdYDuvnISaKeiBkdqcOPLR
O2HAQkISVSnzNpe4RnrSqUQKM638fKZK3toWNXSy5ljyAepNNkrwPogM1gPQlUC7LcJ61GVMiVrP
O+C2pIBP/JG7otCB0rhVnsXHscrjS+EmQ3xpJ377OmVWQejokGv5icotp22BHX+XsRMT/koAdXoo
Bvo3dNYYo27jhYjsm9gV6JQqPqezd5GwWjsvZwbIDCFpLxkf0icsCV76mcrM5Pdx88l+yGG/JrvI
6ZEvmFaxHPREMU3faCb966DVINlsHc6s5iaZPRoxupObnKmgFoSNmrjjxWRHp26qBSCfxhFfkxKE
CnLycRo+kq6tupkzHQTiiNX9ATYKr+eZ/0NmgjObrsDuRvSUOnoq254cwJPQkgH/YCV/SBFNTKp1
t9vR+NB3U+Vw2lZE3c+OF23icTFOalmcQ1aBmy+HPn6seWYp4KX8Al3FDq2u8gt4r3n3+Gchyrlu
m5cNJjt+cdtA0A/o762IIwff7AxMS3YV9k+oJ0ZyjF2XGDlnMI95lzNEKd2JvinDuw8ESa55fuNc
a1VawrZkOsz/P7s2Q6rFs7Jq2Q220d0oG4la1Fu6sSlzX+Q7hzfWhDqc6Xe67yJvjLatAwZ+X7ij
ae4wN4BwSIzC6Q5tXQobpbtHa59TNhK5scssth2K7OSCF528Axo+fkpdY1yu9ST10g316kjkul4j
YJ70SEXMM5xCUujRoiMzsx7aXTyQyboxGP4wYGFIsyKlpqK+lqDyPye2tXq0myU5TtqAPHxu+vEx
wZxtBlCSf5jImaDjd+VnRLDqlkFHGwovnSSylsFGe9L1rlNukJb2Nac0bjVfkpPcUaIszbc4BR24
FT1TuA0uhhQQ0GJAZqXY1spnms44wzvL1twgtqvsR7GU6NP12RS3aoiQvTC+TYf7WLbDstctZFfs
0FH11YbHT8O8GrWvKFdQlwsZW4pWtjWSp82DTUPbzCJ9VwxN8yV1YFp8pLh/pxtav3aIfsYKiFht
jW+XnEWvl+67i70z1/ode6y3AYsdHw1uf2j2ub4lWmf43vrZl8FpklcrKogRk8sV5D7GzYU13IwJ
v/OfH4R36mCc4URDMQPHYfTLHv7214rpmRi0DqcdIpT6mpeZePLjtN8T77w8AKzs9g2rYUOHoZWb
QUXmk+2MZAUj2g0MIx6yjTEW5gdyuXMxLr8Ujwb3CHywgBm4PkK/2Sp6oyanGJP+Tstr0vD8Sq0n
hSY9xmyKm5FD59FGcfORC2F98t5saStG0nVQp+GG9axzh7Hj9hROFsOsrqapnZAht0c+0V6jpUdO
gt+ZCRqn5weA1MmJbPrP/DXlTe6Vy0E6rti1EPdv7UxA0GozaqU/f1V/9dvBl2OvhT3JF3a2gHTE
0BlTUH3HDnsD3b0jZCQrmqvayNVH/Ml3LkuqPctB5obHgJWB4uPtNxAzZI5NJdm0td76rrrGkrhv
5y7sB5H8MAjoBTReGWFi1fNVWQk64nntMp2OlvDvfmwXbBF2T1STwv030+/3tZD2Ndkb8bSLkrG/
zzi6025KfD/wmiX98edrvX8trDBMnRRVYzUfn2/NNCcV6op42ZluzcHcRR66KQeTmWBlc8TqmPY+
K48Tv6IY+ODa77SYKPT99Y4jjMS5fx7325GZw9SJNa8SK74fCwYAnjEU5sbr8i4kPlKLP1hQhnG+
3vHS09E2sFxhZCNE7O2XrJOl7hm1HoVKpTnfIICjmE1JVGFvFtT0ZqKGo5KOGBD/ZU0FSRj8HA0s
jvgcicSx9CwqEgJOql+S7t6+FVqWdYGuLbQpM8oBVg2TADOMqBW3UZ5z5CM/uu1OyMhy7SM3yfk9
tImQYyZBZA6abxbNalX8fa1kE6uoiTnAI3X+znmHPMES1+Intv/yopH2+KXxGlSWxcyeVrhEidiZ
TzejXQ2yvH7tjTIHusGNFFdKaebXyZXp30LjOrgk8cvyTsOvyP/Qep/9kujDi4Ix915Vlavv5jxR
86OoNDcJRD/p3Qnzm+q//Xllv3uguSpL1NCpeRwgn+cuTeRLorUg/uxrEr2OdH5qKjPLvqdGi8KF
gfmV6UTDoZ0ZnpAztR4YR9eUB4bRH9n9fpmTf99nHWECsmJ/WW2j2H/OKiCpGUklGD/tI10gr6tQ
B15UXWdc2Zlc3MvaMYrkYuHMl13zRET6Hgde6h5bzk54iV2mGBsfV7y5xcnoD5cIXhlioCFr9Yuh
1mndzIAd0dW1Hdu4lnX2mvqTLzvH9LrmOBpsZ0D3YhEfjK6OLv0EAcfGWQjIDOrJSKAiI3JwT5nF
PndK9cyILu2FBtu2G+nvbIiMgY+Q0JkzmDOYmtxwAF0qClrOWJeI77tnG5TM/EUuqUhvqrakoTt1
83JRD4nvXJhWa5nXRo+QKbFT4VxKlhpRcyrGj1dpioMxclzn0cXjHW1Hn1yjW6RtMUE+jsIZ0WKE
3X+wPM63AofXLfTzNXMN25N97sCc876k3ziJPcYDEcEY8Innoe+JzUwKF6KV2eD9CxqbHBaMT7Gp
IQjMvRGsY6LyCzF5I5qfRrTDB6XA+VuPfdgwXTBMKwoC+fyZQQybpwC+Juf9kvfxtu9ljTE142mV
q1P1gw2EF+nZlgh8Ay8KgBGONtQf7tl7r5pTreicXu5RrrnNKgDTq5uoarKfhanVc2hiikDKlaIO
u1N+Nz75yku8k6JBKG/mAUPKPlPSFl+lpzhvTzZiozv6b/G1XyCrC6QvB+siQ5Okf6m0Mp8+NXHS
5GFDmTyFdd21IrQ9ZhxbexSU+90MC+kqqui3Y2T5dcMrKLTXCxFOQ6C4+2noTqPM91E2aobkx+xM
f1KJnOZD11n58ugSxzVsxsYymesBNNEPPqnCe0vD0rZdx6PPvh55r30V0UWRugvITtKVo7Ar+1kL
4bQVXw3QmHuhO5FzIt4EFS4mLaiqTYZvCaM9RBNqf7O7QcLd2ozPqa32TMSKeNuRtecwj5KqC5Wp
DdFjx9B+79B3X3NoiuplMsVQ7tAgtR665Lr55LcGhpSm0dTPuircTb34Y/7CW4OOT+GbqnhmTGM0
QR8n+qd5StIooBwy2891Zsuj5PhUHC1lD/dmVQNmZzZSRUfTjaYfJjsrW3yFRZ44MqU+eWbpj8eR
6aG5ZUrdPa8vK3/ToDCNAzsd9XZTWTFMXsfLzZ96bghasUk/v5aoKB/MPGvdH1nmIUfX4sYpm42K
SIjB2T1KuUk6PWUIwWK5nGlIZkHZjROxVR7e0hC5Td4gwIrUznKLkvlqO9FXZPjDKQbpj9ICw0sE
9LSsIBIK/nBT8VvYwuQ1usa5sNWncu9wYF0Coavyi0f2ibFxi8Ggn+XU0VdekEu1lm2xlu6JUbVD
g4AZ+yCndDaeMM/iODaWfjhZ5Pkc3UEDVYyuz8NHzbiO/UyltXfIoR0VWzv2utcpHZg7FrCT000D
zUEDdWwxd0C41o8XQIGNeAe3tZQbjfNvRTAAsWwXsarlxQg7sTnRY3cxZIHknjaVGSffgeamNVbj
EQacricF2TitXjG9GBZ3Cdiz+Rri0iZfYB7m0tgyvpS3RoL4nb6OnWdbzRzTLtTg1daB6XTFg0Dq
bG/0ckouvCGzsA80jv26pAaNfpwpHjFTVTTfFPx4uq3YVj3ikGEVj3LRbqfKbb9x+nf8tTM1swKK
7ruVLbaxo4zirOPiOA9qy5ryYLaK2mVAHA8gjwbdD4yyoHwitIIkwLQ1k5NDSmoWlv2A3E4ryk++
k87HEhnBDzQlzdHJvISxsJFl1q424aUcS5NvEIAJGNwNPhmv3mqcYxcysCvQt0wKzcvEsH3e0kOJ
ELi3uxqlDv5Yim/YCqdBa+In2rGqvZJ9Pd0LPScydChq/RJJp9Zu595tyksal/Ai3cV1o/vRWGL/
IiU43N6ibGGReu1ifCl1QUetSzAQbmiocbtLZIt4ynQppm1LGTuFDnl+DK8g1RGW3UTZrZbn8XyY
J1pbCNlSg9hJSacDCw8+hQ2Zej13w14ShEa+ZBfyVzmPG1ndZVkn8xhCvUxMOtFaeYdqv3m2aJK5
m2qx7fuEuHTgxZ6sLpbVPb8RlAjm1s3QjmyaKRs/j8gBqpPnDda2xArwXFCTlsE8a+WyLetUTseB
9M1nSHxiCui+WDJYGMoUBFc4KUwnPw55KmgJjLUBW0Yvky8kjlTDwS+a5AsmRiw0ERlazd4g6+lJ
pugCgba5Ezsf08SSVZGztvnrvccxSRLJQChKP1ctmCF4Z/aUhwvKn91CcHkTEu7X4LAjnTjalVB4
F9SWRjrf9VbR+mGUO9ZtWUtGHCVhNPdd5NjGthXlKg8hmsoO1llOvymA0iT07w3rpc6o28OhWNz6
qFv98jySfvVsmx0rNYHm5XzOEeQjN0GylG5p4eNKNHpyBeKBTD7mbfUsgyozjd0c0QolgNm3Q41/
UQUuOOKWTo3dvDjEWaJQrRJAH4jm3bsxm9h+yriPvhYFs/pAgShi+/F8hI79CDhdzenyuED2KjaT
1RoP1G1lGjgDNIAjpLBVz+7jVwoWu60gRzNFpH1laMZmEpZG3pgh3PyCWdP0lE5MS9nHpym+t2WX
/WjHRb/LRdXEB6eEwMmGpamC0PRItz/rzFXqjddCCTrBX9DwVa5RvqR1JZ/1rMSlP6Dnq0JGnc5W
zIx6ZK5P9ee2jo1h23olqnS2KabNFkxC+B4z9OZb4kflTvMRLgXLQgLqYe4plYglTXSxIza14HDK
FMDY5wM2v9GciH2MrZ6YwrQioiSIO6N6xfHWIYjJa+5z3KCJQG6TOx6SRDfEwnSaW/gLuCsVzrDF
SKa1h101Lx5DWMILAWiMgTNPtnsYHDOyPtWdZ07ordWg307G4jmPEbEvKRlcVBEpKCd6W/4QNRvX
RoCxTdNI3hspZh4c4MO0b6keOjZyrFobH1Ebd4T8uZD0wUXe5sz9rv0OAdCWW6u+mjNhjvkmk9rg
7hJ2CX6GgDAYeFLLw9ad8IaKyRAdb9OmjY5DouXJRUx27KM+zn5xpG2P/4t2ff+SodMq8V40kbjz
RGGFrgLss0WMFLdIwHR46nrdfO5J37PCuETMttPdGLfH7AHCQt+arQ4Pv2B4lkt5n7Erv6D9ThNu
omk5+7HDw4F8t0x2czKpJzcW0YutL/50iPhKofIX9beMg+Kya5KienWlh8iv5cksglqiv8KyUBVq
2+AtLtmcMnph45i4ArUH7y58GHa/BAPGTrUZx2a6cDnyMA3Wl2E8aFoLlqfn8MtpGKDXtZGD63kE
1xsxu9Wmxt31qnIe+iwt5M6xUvax3DFJ1O2Enz+6yzx2vH785XKoMvicwIDKI3R0K+LBU3xrfUlU
R1PZzuUKkmeITcImis/FwjM5JR5WP28ykD5raZ+C5q0hmd9h5quBDnatlW+HZLKKbZsVM3N2x09T
ptuV9WNqZUMyb1Ib1j6dCChgnXc09Rfhou3sPdaBL+sHvUgNiRxNdY9DPedknZLlFBTG2iGKec6S
QM414/Ai7Sd0Z7TOys3iN1OzY6XwBEmTI19BhMJwyTin+QbgCueBPonBvtEYKo+BBzP+ekFQx9az
6PW0LUs9iS+Jn1TtxsmX6Ks9SPu1YTuxN8OY2tVFOQ/GLWY4BjyYn/vMIUbSLKdtWjdTevISUJ9b
AnsKpjoG4Qgr4jStQ94HiRWC3reiax76xUM3N0yh37NpXWnM4K/0ei7tC1VTzN9ZldQw/MTAPE9e
yZe0XY/SyEhibygCU6AsA4jf2pdUycu89TNhocNJK+9Zk2QvsDkhgdiUgGG8QyyzGAfwnCwa5QYw
oHAmBgDRsMu4xr+OI84RW90gQSKYCBtcbjIbsPzGIwPcC6mq++VAgU7UwjauFL5/0A/6NjVQN4To
JWttO0w5haIUmFWeayQk9i4fqob0W0PTzG1nWP0VSGmtOBU0NL8tQhm0gVWTvEQO33WAu0b1l5WO
TPaiKczcuQF55Aw/OzsahjBDxj8cy3Sx7rQ0sew9FVXHro/CbYL/jvajCClt/C96bJWHKU6Et+Fv
sfA4dUBvbpMu9hhBDEYpQpemRRGmmoa7jfDMXl4mlvTT+9wZY7Fz2L2G4+jlMv7kYsZc7ZC1Sdxy
loriJlnQk1wV0GLzHe4QOT7rg6w5jnezR65IxFDq0s3jaNgzxKvkfQ4eG3tAM5i6YujjdPPOcYoo
RWI45QQMcArHdokUU6fqb1CpIOTXxlv4rC0trTyt7mTfIWN34d2NgTkyu7qUI/3Sz1ZsVXeoH/G6
LzHSAMrLpHgWs0yIav7zef19o4tKHx3LGkxl+lA03vaQSpnYyAOk2iNVq66BQHytMfCNG2bGYlsn
00dw3rVx9nvHBnIIcwI4Ih7ADohbZyZ6n8N3Ps6z2qdzNjx1ZpIEvAnS+zHu1Y5pRUTkYzk+w5lR
V9S7H/nG/+ryNACAi9E6olN59nGV59BhbplKiGREvqQqDcRFZ1nt42jF3ZOvd/Jn3lcop6qku9RM
7eefb/f59deJDf0RxNzcCPqza/fkt74i7dOZIHIdoE7KZGiDg4suDPXYEflTH0LxaMLFq4ZVjYem
ntqy+WB6dN6WWLsgzGcodnS60gT0vv0FaqoJAeR9BheGmhzJtTxpSS0++3z0S89Rwxebd/EHnfd3
7OL1qrSCwIU5jCsp899eVWLNM9ooBjWvZU9MbJLTMJLvaqBVTbYixeQgU8+7SHXgGjmy73vQEsUH
/Z93tx4Knv0LngDC2CDR6e3v4HkjZmG+mX1MGVqdbAeo24UY1TAGABCb5aKBHFXex43V/ih8KW5A
qvTd7s/f/6/G8e/rn6IKqAnoAuawdHDF2Z2Ay0Lku45MPJ1tgsPnPqL8Fm09Lj9auxmHe2Qrhhu0
tFPs1SPX/yRSp052ObCm/qpPOz2/yq3R0G6z0q+6n2Nf55iAE8eVF9Jys+VACTAPm8HvIcAM9ZKH
UVS7E5t3jB7Jih02XK2dVZg1yGICrddzcbFMHoLaqYmrcVdbwokOKTCr4hH7hVU9oxP3jGsvVRgv
CORV8kAPuAZ84YCnOuSuGq0gc+iC7FTlWzkWchyHm0mzSF7EMGxXnxm8z3qolFH8wDoqSO1tkQ8G
NeCwT7TfdY47UFPyi6yYIvuDLvm7waSrM1gGIENa5tojPs/MFIhoZzcbcZaBdd5OKGOI+vZItmyM
5ClFCHJp59V0UlVRbSqq6xto8vY+q9fZuSKnpBJ1dfjzMtDfrQMGYQzgPMiXBAjTHDjbCPqlLqUG
h27ndx6cpxGnmXbqy1TXnvq5gAvgRQPOSHSUTSBNfylD5VIZXbf0y3hGSlihTxMJFe0RWdss9qh3
dHKCB5oeP/BWd08etnl5mAlyisOx1JovLjEPqD2nyX6ule051K5u81nr2jw9TSkK4BxQbrOThVii
g2VgLdioxoAEOxkl4gw4GSheimimNpS0/cKcICR0gyob3AvsGmN5ovthW3cjwcL1Lregyz54vSOb
I2VnLxjfVLG1w+g+apteS73LDP6htWWSan82mqXNEfo2U0uzXEXll1p3iccgHEhx0gXg0e6qlPbJ
hqC2iCPyQOsp0PveRnOhG316O1OouieOPwy8AU8vaThPaatuHKMt6SCWTXtvpbXghYo8Zz46gICc
J6XDzZJaaiKeQp/hPEq+qKdxqMxvnWar+qKbaL+EcQyvDQks+dS7cmG8gkK6Q5cbG9Wy7HLkZcn1
2LcjB+Ru8T5ZgzXbQVbL5b7jwSqDCoiIs02pDeId+U901VzyOxPOc8rHQ5ziU0DMwDCMOaE/XNtD
6ldbMA10zOFDtiHfwhJt8RjO2a6zPfWtzqVFTgfIldOkS0SxpCN1O5JBUyegiuMjxCp2UDCN8DoR
CFgd8V+FroUdWPnkZkhB3JwqUbDMbQRFQ0BuaTW+wDtFvb9hAcBmhrbag+ZhEKaZl7L11/Or3mlc
Szr5Hv2qN9/WWSfqTaK53TNHMgphpC9rBnVmxNON7PzGuddVlZ8QM+koxz0nj7HtJGqP6KnSd5Ge
yXhfapNuX+AE5EMnQOKSa4AG0TNWdxjofuZZLUgGaFRFq0evVtzjhyJIE8HYCLXxRP66251mrUXK
pDnl+FRknXI3dIKF+uAtdl4qATik7rXX8Js1PMU8G3JCPK9FnCwSuhZwPDn57d3SkvJCObMcSxba
35zjrtejTlihXnwfunv2wqIYVWowuJ5ZaOYD/OKXGZ9LHKA4+R7b7fj9z3vSuyEu13NI9PEJjkC3
wHTx7QvS1fw6BxKDG861Mc647XQTS3/X4oP8khaQZYBaDfmF8gfS5JLR0gmWMqY9s3bvi+HIb5kr
Sg7IjrUdFxfELOzo1AvKaEyirY9SLqAeqi6zeigvY2zR+E0T6/OfP8P52H39CHwCw/AYveieONtV
OZ9FsSIUfScnsC+4DfQd8Wf61nEXeq7SAIgmaANeKmwJ+z9feo2gflPZoschmIHUIyb/Piy2s2ls
VSl0kSpydmWC5Qb5YgYgtxtLHGSRsJV/TQQifiLkxkhdO0ei9dDGdHme+sZWW6OHAh5QNEJ26jhj
Y9QzlXHgkIm3AfzW8uLkDmvNWWhM4PTkEBPg7/HjnWcrxMyy0bUr0rV8sDn0n4bNnz/du7XPEIB7
i2qELUg3z8sWrRwiWVZDjTt5TrcO/Z6fMoXnqusYTVGia+kHdaq5juN+L5TW9JcVYo8KjYqRmvnt
apSwBsEPyWY/zoKuN5lvOuCqAkodzkteBFY7Jhcu7Yhib8jWIW6Rwsok9oz7Foo+yebAqgQGE+gc
PnMdpy2eyi63ehQICaYBzmP4kN3YxGS0MKx+0go1PUqjSeQRKRHN+qSKg5xTsTjg5is4s1ppf8zQ
cLzUnA7DcZ0es/t2T79u9d8Kgr+pX8uHvn197a++1f+x/uhLVRMiJeP+P//jzT9dJS9thSm0P/9T
b36o+89f/1m+VmsO2Jt/YGzAmOlOvbbz/Wun8n9f4L//5P/2P/53stinuX791z9eKlX2698mk6r8
PV4MOcxvq+5dItnx5TX/VrJJvv76ldYMs18/8f8y4M1/Qimlm0sSj0kZva7B8bXr//UPzbD+CZWN
ZDE2SXRXREf9/0gyx/0nwxgLZ6Dgp9gT+E8dVMj4X/9wzH+u+WF4/VEDGWx9xt+JJHt7sKKcd5jz
wlBdt06xSiTerle8m7gkVTWEbhXftIz9wzltpn3jTd3Wh62Hba/+e4f39ZqEn6FpXJ9JUtXOtVXK
oRrnrQTVwO2Sb8MIO1Qf9Tusy8PtMKJB+e3ruP33w/eHyPZfl0OeSwlNHgihIGdn915wWMnMpoN7
4Vv7zuKF3xpQA0UK9/X/cCmOSbqBXAt559nTj5mnFmATu1DqmpggUiDxttQc+RtRWdkHL/a3J8N/
30bLX3WLHgI1/fw2dkVb6au1MqxAcV3HZqv2Ce/Brw0T04deG51tmxv1yHmHeRjlgfXB9d9urv++
Pox5egPA83w+79ulMwgRceRA3QqvtrioERttvKxtoVKrdDs2xGb++eb+5fUIoxCr6Bo9xFkPwI+Y
TBmA0sIlipp7b2maK2cyBw7DnMF95ib/l8v5iGQNl/H3udywKZQ/2tJqw9rl/OVjqMUrUGGaZKkd
Rt/LD3//eo7N/JrEeuSf5yht/HVJmYwzbDFvIlRAOvqtGCFNF4ZsbkbD/CjAgH3ntzeVTS/LFWve
oVh3IJMchbdfX05FvljZ1IZrC/MWZVG6gzUUb/Oa0d+fP9qZ+Or9tc5qUN8YnbQ0mzZUZdkdGVqW
AZzzNhAZ3XoNkta1lMbtpFfTnRdp6roeJ+uSRqr/EXn3rz40CxbxKBl5aMHO9oKRHkNe5PwiFP54
E8n/oSiMk4tBNR8Vpmvh9D+VwK/PbFi6IE4S3Q7b7NlnxqpRSyKdmtDGIr9J8FFsbOzMDz0BTn6A
0PiFDqZdhBjqo92f7/f5zmCB+eSVg8oNOjuF8dk2VOto+uZGFmHxlITatWUE6lnbq3m7PPzNC7HT
8XLjs9ClYAdZi8vf+oLS6pWG8T0OszHzNqj5bKx+LpHWLsevkHaUi/k8NkMtRxNW97n6oHp9d48p
XWlKrpFpDrqld9DixDETrWoluv0huTBjRxwWW02XHqOFoJH6j5Hh41EupfvB3vfuDtPsshgd0oQW
pJOfK/gUokC96fAEI5RpwZ70iGV9Lz3NzSy2iQdHDXUIsMCh5Iwuo+aDveL95Q0KA071vNJ4iZ6f
scCo+cRSd1C2FqZ3hjQX4m4bKzDr3tFDkAh64JGHg2CmBxXE5BV/5p+/+fd3HoU0SuFVHM3TdK4T
6/IyEXGPfXDq6iYgavFHAjs2aBg37vV2qLYNHIPdqIv2g7X91xdeK3qisAS9yLdLrk4QZTu0ROGF
4Abz/cqnMZiX+4VM0GuZKutxmod7LxbJB+/280rJ0i2XC9J+pyITvN/fXljgbtNxHVWhm3rdVpvm
eidQMkHGx1c9laz/ulo+sif8xacFi80zDJKbl553vl85jC+HFlYksc3ycox9e9c5xnCsC98NACLo
96PXeQ+lbycfrPD3V6b+9KgOafyTCHN+rDbH0Z1gPGLNQFsEqlirvkhgCPVsmQdPWeZx0burXAr7
g4CR87c8riDObHyvdGrdNVTi7W0ejUbLK14JKLGQUwCc0UMaO+aFN5t3uvS145/Xsf4X16NPofPV
GgzFkT++vR7eVWPlAmrkdevLtyHh2O0aWHNgJY3i4E1RexmRS4FJD/DupYRBd+UyPfzeK48WF4Kh
DX0z61iPdfdJs1q0BoY/fvBdvFt6POPWmlPJ88YZ/fxQmc3oJxEujlunjjHwDoj6LH8kZtvK04M2
rVTvLu73H9wZxDZ89jevMMKNPJ/2CjXXr2i2t/cGqkJD3wr9TuROKIWEzbD/q25WZv7TyvqiuXZ9
UuwvCxiG4oJYdAbtaZQuzn6wyfHe18topPtpnKb8oUuqpSXEXOJJ2goVGclXFSnodmsQmP5A/wP2
JWkbKw2Wqb55yqYSMk9kNaX9dTBI9z6QD75k27kj0rbHfCmkCDFtRcvJi80iPyhTF3ClDMgvOy3N
8+LaHOFXdZitnc8RumV5VdNoBoYG+jvByZogXEu1vv8uJjKTThrj3CcG7oYIaq1dmV0sdSTpNHnv
JXM9SFxArOgzroK1cDJzy9hEXRXdNmacgxerKA53JXQI8Ul5o/Wa1dV0AHQyPyO2KNvAm9uSlLnB
l48ckEQC0a/3gPfUoMvbyNdKKBDmqI4IKX1mmHnByKNbau2yYRNAMtAX3TffGsx6t3bR9gWQofnY
yBRmUYl+ne4kiSbPqrDEXdu48OvaxY6+zigzhpNsNcSOEOPd68mbwDeNnIVWIQlguH3mRwzwWUYu
nVAAXtW2AoMM9XDgz4YTCe0AHWaA7aBOum9lS0cztIjyefJU2xlBCyJ9Hci0SMzSLp2+0TserlXl
OuNuJJZyuBng/mVBgt1W7ZKEhm4w67XCiu+gMYFLjFhgaTCP8vc1iD5T9xpGXvXTtAUoAlASvn2E
zdSrgM+dkGQKXUMeYLVCv4napbx0dRGjJ4pF3Zxiib+XODLI4a1t93KnLxqm9dJICiuwwYiTYRlJ
5xrUMf/CaftmxWnoehr63tAO23g0XGTecewZu9GZ3OyUWIhGg1ibux0vfTMKU4q6tbtZTOMWSkqV
haIjamey4OuHWpPK/ogQs0SdrDeYEXPKWnWkc+wkOwNRyKvva+O10wk4pamfwTL2kNCTvkqz75NZ
t3gZk7qmEC9GI6bx1msRWDZnqD7jxTKS0Gp7vaSJb1rlziL77JPJNJyvoe0jGcwdhBITyFV1bygi
D7Z6b8j0Toxmh80wm4oLKDxJscfd0ns32Hi94WhyhrweQYXIi4Zy62EiRxRla+UDzgMNGHkPdV+2
l/UCNyr0Y7fiCu04e9ue8AaUcsUscZnEidnu21kf96JUabVXthXdWnlLUCkVRMrwp04HHqemayiE
UXINpDMwcOOpSnteMLlIH/XOj554n6XMkGOBRZacE/8WY2+J5KV3cE0WeW6uacmGEuCs5uo7uBTe
UVSomoVsxJ+TXSnSZriNodmJOyPOERvS5MjvLEM62t5kKrajT1YWDILaqud2COXfzrXT+LccfHDm
111i1lej604PVW3o2ckvhLpMWj1uQ2POypcpSwDY9ROGy63tIa2mc6ovzJvQfAZ+As5wa2cGosIh
F4wIMxvaUxBF5lRtS79Qc1hUOVIFThyDhrvKkT/S3hBLKDEjkWVhVf42gZp1GGY6NrA+PHHTt0Sc
pV1yG8dtYwZJhFyP3YTDE9IyF0xejssnUEWqt5+lhp1709ddOeyGrAa44jVuH9+oWgc1p7dxHZ+y
YkSeV1Ujj3lcuT5E03LANU+rGUkqWmJdbPPCt68VA/b5EZomISAlm021T3schPeW3djD1soFIq+Z
4MXXAkiAQqfHETlMnCaCU4GbYs0bRBbUm/WC0ksjkd0hW2m3ZB3Sxml0lbFr2hFhDHnKwIy7cs2g
p7tZC+gdaXpTznWZb/FZS/NGCQsNm2hdcQBBNd75PnKYyJudZ1SsnLCgZXXIA1k2hwyhuto4Q4Rl
LJ6y/2LvTJbrRrIt+y85RxQAd3RT4PZsRJEiJWoCE9Wg7wFH8/W1IEW+IC/1RMsa1SAtLdMiUsEA
cS/gfvycvdeugRJQGCYYTIVstraDmoiJYrnY2Eo1YwpCldSorZtxLFAWJuV9FoXWvE3CMr2x4Wx5
BJcj4/fdomeuVTducTcRR8cCOtvGncPE8mvnqboGQDDTN7NbGo7ZTD15BKtZzceM9zzCy+rN2X4Z
etUdJROi3VjFDnt6lwxsR24Sfcfw07RBBd+daU1vOPfelMT9xhzJrGFhnEMAUQWgmqCwlgGMez5D
HO7LE6BO5ld6FfZ39VQRztfF2nixdBKbyIzKs2MZmCJyEEMzh9wKE/1T2y3Lj7IQE+gFKI7GARSU
G3RM4WBUlzEoC4IvJs2ngVQkOx4plqXIXNIrBnxjh+c11L6vKrD3gHHm+jirECUZPpYV3ltjEoC4
w8A31nTzJBchcb2BQM03QoQuGjikE0wDOmFNAa0QdqKhrGYVjBMCxw1gH7iOsS1KhKGF0gY/Sig6
eD9m8wmebneJftR7sgiIbUhyKjESh1A/dnPdTtBpq0LWfuYly1NkKK0OqpoQ001kj6QNZJpjv2tM
NLoQbW1oO46e4fGO7LkG3RWOSxgUMZSlqvoWScqKrXAq5xr5UfcBt0D2hViI+AQWBW/igskjCqhO
yic4gnVBWSajK3bBTqHen52nSjYAy7zGqJGvDVBgUENCt/bnDKiTDwsv0y8Thihgz4huuZJGsnyI
IIQ+AmvUBzgdndvezc4YentYI3bDtNOIvmlDhPlJg/QQ3xftkr0DopfjQpIm7F/NQk3vKy3Pvs6V
BDZsR4O9hUUrir2qIu/DzGNNzkqqg1Tq4UMiSsyyFn+9yr7CbmOiX2OKhE6LFXI8VWpa61xB6YNB
qcn8kRIO+vAw5MdCTl2+GxcIp3pvTI9jPZuH2oWl4acEpIsg5wsvNigHS4CuhhvdR0hfd6ZkcWEG
ERrfw14f5wBaVT1uaK55N5AwrfiwOMqgCZXrAEU6LdaxG5SM5TZUTO6pKrVeD5ZWj94jN+fb6lyj
5Rkylta4ws7bdbt8qF1uC5BLtGXgliKoQzoKFcrWABZNUoj6AgQR/MdkUeaXCkpdExTgu4mpJilF
HhrkX8hdeaFhwi5qjnfmENXzqYly7wExDjNp94lqUoorYVgJGRMxbSrRoyhMFh3XDCJq2CXJQymZ
uvoRFKWMzuGaM6V6Od2TP1htpUrcDyXBCO3Ga8J5BIvtut9GClEaQnZsknJA4NfMGK6iwM+LjwuT
7vqbTiN47yFvFwgwpqm4KkNSblHNAIMKltycMqrbqOkvuyVOL4ce+to7ZbXNKQ1dVTM3KmtWMXTa
43Fxx9TxvWIuDovGmBRSBz0jP1cC7fVsKbs8tcDfYvjaNZ0FbWw65H9TAmg/Dol4vW6VrhjjgTFZ
GFMx9T3UiIDB2HcgRA4zmAWB90TK4pjX7lIA0BwJNaABNz7mEZgQf4rL1r2g5O2RFbXeonw87e6C
5Nvtv3hzgXVDhqosiDnI8wsCbnQyz0BPU9m4YXRgWiIcIrpqWHfjFAvGkvC5tjkIiAHEqtE9aWIw
vkLUUNRFEJnJH7NasRmHcvEChZM+CugqGR/0NElm7I/ApQM8dryiKNsBJfM+5xMD5aHYOWicrrXG
Mw1/asls2zheA6OItC5+vdiMcWMrfSFCfMqocgOzz3AJTnhsQSWSFfI+bXrWRLMxShyXbIyHekKJ
jPvI45rlbLrfevhDxHzJefqqIbBA+9zi//IdOfbJJq5njFRFOlZUnNjlkkMfVUjtG0JZSVvInRGE
YWHqBMY5qfhMzkP6RWU0g/bdjIjFzxEJXyV56LXbqcZj4ldK5B9TOizlSl/nDU3IbSCJKhrNY1uL
nrJTUupSThrAyGhMEOvSt7DQfOk2jbfTOncsAzMFAE8VNzUlhXDZpkcX2Mle77wUfpPMrP7d7C4u
YtK6T+qDlJ1GFYJJdBNbyWpMgzsMWmzWdGvT9FX2UbF3kc3QGg54r8muiD5AM4JBIk2AcmXUmadp
RYduTUq9EV8ciRMKXfpNXAzOh2jSu5PTT622y8aQg56tT+OuApahbwde7ZZJSDLoFGdY+jdQGcut
8Nr8ADzcJG5RG4aHjJ4IOZ9OPZhBWuOy21eGtPhC+Vh5MB1iP3wwprW9rSNTfUtHuo8nbBqdDouq
6cQ31+3ng0QTMpACkJRPLsE4ckekZfE15SnlTZHDwF6xItjhxzP68yXo4hJss0EEA4T8XAKW7Ze9
4/W9ubX5nLQ9+TlGEUzllO5Kone0TT321VGbkYEflFNoX/lMSTK0HCDVfltz9oWlojw86tN8yyl2
YAPHiuuT4slbZmgmfE5t8dSRYAAPl0EDgq6xXII0hoZwsQPmhmXc5ulU3WYoLzm7jpa3ct75Pvwi
6chpcAq54OzNJLBrzt33KqVO4MdnL+VXUsONQeHxoNm51QaKUZHuV4YJ3YyAPQfWJTvmNlkagTcp
Wih94yksLgeaByLANu7cI3ImsIRFluWP/u7gc45JTMCPOaezide2PRCN3nf+MvaUdHFdioJXsKRi
MVxlQk2aCFHseracliPdsEGtnCcBNKmYxKSGksFNEv0+dyG/qCYCLE3yIcgUGXaSv2y07tQllucd
keEXh8ol7zuIrCkBC1jH7Q5JIfR3sPn4yAwxYQcEhUrLmUncmCKHGp0mADq1HBCgdA3vlcxdkMel
8YRfK4bhHJsOaVdIShKJbu69DkMpDOKYKCIfuL8HzhfThLnBEMauB0yvjt4xj7I/yAFjRKC1kbiS
CIYkC5vZe0D/3QLvjEbj4kIr8rkiEWUIYX/nWjxuq7lvFf2rvoao6Qzzsa7BEu/Wpk+zTTq75JEH
YhxdmE3sDHsW/UUFJZxSuS+weWHviTzI0ZDFwjvXSgFwJnVlJcGQFrLbWfVSt+8Gm8D673mSRoiw
CATAATNwV8x5yOUrtkMxNzxoWZd5xyZ1otlvmzSdD9bStwlaL6k32xwV07LHvuoW9N1q94PdVsPy
AfyKgZrRHeYHV8/G1YkYokmvSkCp2kRBhzkgmT4vZq0dJuiphW9HRGQFelIP32XWLZeRBuk18qWV
jJcJfFgjgPlSluTsVZ2xwatmTZeVaRTET5TO0G91o2PwDRlp6AjjrELtWGNOG7YiU837UJ9wRlXs
HuBhNXZwgowGkVz3mhN7O5eNTAP8bTrRoRwiRqJNpnnNLqc2Vhu78lDh4XSeAeh1WUFpJiOxUzgT
GpycU/FD5ppzVXvmYu5EtH4lQAsidnzV2BswFDhKjIgOdSAimpSAs0X36NAOc7duhksDId+ojI3w
+tE8zeHSfHYXpDUn4oM1+35aAPty9DaN04S3yQ2IQp7eOzP0rbspli12z8GD2Yz6vcfv6FZ0nD17
Mr9WBeQEvEh5igXRwBIEiDNHhMvPtNMl/qTUwBPHZo4XSvPMHbtVwem3X3VUXV9H9zoVGGx/IIox
kTpE0vtE7fYM4ZbRjfck0cagXApcQuiBSHcKlkLHrLnMWNC3GUFOHUeL1owOI1bjaGtQeiJo4Ufx
cmFPoZeAV5YVZCSyUlrWtDHqEmiYdM3CDPQhARzJpC/5MpndcB1T1PKiVsIuqZqViHy6G0nKQbrF
xmPMS/RgFAln9dAgR6PNo8wmOzx2LhepEcaTYiz+kbDyPhW97d63Wjfh+yFonTuQionL4tbtHZe0
5hOGn+pB4OaaAOHF4beYeIUFajSJnoeYkyQ7ClYSyF9147yjQlzmg62SYrrpCB/BUU2xWW9SCd4K
PGmJN4teQOuwLvfdddpFmJ4webZPjpGAziiozL5rc+486X1TvZO4luhaTK5LNV+SNENJTdfloqJx
E29FbFmXacSM+dDbJiQrQJD6Q8uW81GqYoz9uR+z+85J9G+NY0zmdd2UtMhUDGBvo0t+8LjkoFar
uokw+OVNepAYMhhb0yvrMTBKjGbWvma7MQMVCRtNctok+6ETnGGrlsIeobWx3NhjKo8zpopvYEvw
EJeNBjSXI0dzSw2N9LtD7gubwqGA2NBnyHjeOY7hQCI3cSIVYc0m5ozcfIvIbZgIecPbGNAhgyLQ
CTo2nbPwRa+ZM587joYcmD2X/3XmVlYXCUBgmAC6IukFLy453zRMug0b+QKjsCNf4jDrWJRq0ofS
jY5ni3aiaOedlcDSpsFaqg5xselwdM0W1QdO4vSfCpFpKtAEu/FOGUp/GmCggJm0cYxTfIjmLoWl
4V6EOA+hjMm+JhsuzUeeWEJ2igubTIld1Ax4Dp0egi2sLqfHkinWdxbJqDqxMRUZZh+H2V5VEy0W
liJ7R9beRB1T9XAB0wiE/N50MYDt4tQbNE5lNqcoYOPxZ5a6DLBobkXXWeZF3x0tig2K3g43GH3o
lK+scYZxXzNv0mHq8zoEgyTRKiBhS6uY3xe8MIoKg5yplOFUxtcYVAM5CwejEZynBFJYmA6q9wyi
fwcj54jdNIr2HYa6uVHVI8BhCZAEOOZtiWV/RpwD9tHvItcoV9/pdDSwadNzgA5GnEtHH48rdKxD
cFbrh4hcJOPoKRb9Oxo2eIaLheQRv6SNKXdqGSzg4VEf06n2qqzaZUY8J3s6IZzcWSnAGggJfQZv
dx/1gQ1bi4MLjmPBRAC00Z6Hrn+Hs5YoYyuHCJsnRrPznGVxOZPUqtvMS9zRuXUXGKHkIRS9T4O3
uI7rIaYVFVvLA70chmeuTp4RDFn6GrqTjp862dBpMO344+AN5Ddbqa3ioOcc0viR0PB8wm6Z+bbp
Goe+q2ZFRzKqxTfU3iVNJUeiy1xSUfnw/VAZZm1zz6dj4P7X8viiZlTl+Y5a+gtSmWyQTWZp7VkQ
OMmocZmGoAZmWW3I5tGwsTZzHW+BRfI6arXdhsxbwOcfqCx0SoulAWs7GTWd95LymRONm7pTEEcL
igIDRbqD67JQw2WfJfM7DQ6+t5tzw+p2LPSquoTkULh7dyFw7wDboaCqiXoE6JMFj3dnGnXzSD83
4wS0rP7uSJUNmZ88LsHImErttcbMP/QprK2DZZEMHyP/MXyH499jRjdXBqGmd+9t0eJ9THM9uuKz
h5edIiF5F1qVwH/PphAGNTZD6pcI8mSgd6EkazmMTN+2Ek5fpmySbEuXC6Z0D7CwwV+IUtZvTNLX
drirBen0UZTdeiRAcAoBQfIlTgBB+0kZOrC9R6Gg6rvkueIUXdhlmQZt6t5tcTxWHLdn+g7hNmLu
WW5cxyqxBhODA4gQfsNw6Hk+Prc4njkOASEqkYkuPIWVt5hfTVWj2J7N0v1qZ435QS4eoX1rr3fw
Q3MilimNzGwXETX33cEQoYK5HJqPdivcvQ3niRSpUNOYbzhwe9kgyUjfJbEQ+pZZtphQMo2f0Dao
p2kc6ZOEOFEBlI8NOvlmmZmOoISW0Fv59/sxj2UEbyXPifwsK4CqvcaEa19pRXLKbCcjUihaMHUW
3WzdepyMgAp0g92RYjN6Bu2gLnpPg3u5tbwujbc1vv5kP0vUM1dUf5xYchpy4YUUlQpvE+YT3QYG
iT7+aIAL5xiiEcw794xbPGuTz4wi91XD+3qhYZiI35sF3JLrYZrU/M6FzO3dViasjUuZ2Un/GcaV
wBNgkMNJeFTa3axxfaQtS6O235JVvZonM6FFE4HFGruzdM4FlbKoZ5tDI9h2eG3HqSd8AkO4B/FA
iZ258FD+HNP+R7rb/1VN+0Jz+0d17v+HultAkc8m1q90t3dV8QVX7nPd7c+f+KW7tYy/6FDQL8IQ
4Nn4ldA3/JLdSv0vhtqGgzpzFYUif/0f1a1h8EcwF5k5I6xdhbf/o7rVjL9W8ShLFYA1k+LFdf4T
2e0qjPpnsk6JgsoBQxrjfLQ3qy3+5WSdg8BI69IFV0NR+JQwnvPT9bz0hkrn5cP492UEsmP4dpAM
z40FJs96iCWetS5P8YW6XUQ8SW9slB7V29iZnTf0YIy0XtyYiwrVg4iLUgF6lGUiu315Y2HWL/Re
2E8ar0r1fhOC/WIOxMBtDd4qCLknNU1vhqjxx4LkUuh+pAmcMAKGeLYkqZCox8rC7t/DJS9c0DyT
9HZSqrlySXun1WrSRy+zhbYCk1EKrSRJx95CdOVFtMqwPAn4XZMzUxMx5M9b+nQj6G/V7vvESBlQ
zMsgDRW0YnCcxHdqK3HGi1Zl8/gVX4BSIegN4Y19UNAM8hRtBTGtMUteNXPOGF2vsMVjS3pnMgI2
oRpGiaPrGhgLq8s9G86EdJzWCEwvIQHsMBEDgvchhtAUwkXD/vPgEFXeCvQ7htAPHID556hZOz3a
67KxwWb14H+YipCCXIH1wKQGVIZQG20C36OHKflyZDU42UTPB7CKRUzk6GTHfLEZb+stlYK5jSfa
gpgdk8KaLOJTE88MXI2EEEyLcUvaesaWAupIukh437stcq5TMSiN0z7NF+qsIqna4qLAaPhRIpm0
jxFTrGSb1otR1ZvCcozocxfpRXfE/jGT7+i0hVn9mNO+/WAUfWmCj7ATIGoAbCHvoJLAeG8Z41rk
Fy67mYHYw4/KiBCdFH9X+q0CKtMGtq45+p7PXKPZimZ+jV2rvfjrmJmu+F5CrgEQxWPG3M5EVFpc
9I0wtM2CP0VIX5RSuU90L9kYger08U6axZy1MI45+WuBWoRRXCdydCyapVkYMrefVHFb0/6tTrZT
asQaM8ysS8NvOI3ml8QZD8MdETK6fZXXQ9nccl7hgqjOMv2ayJFRXKze2CzoKCimJMgzM2MCsdBm
3xZuJ2xmPuaopPALS8fFmTDlti9grDX2uymiYqQfUZR1dQFug2AlmHjAFY7GnIEIDJCrVqhNxsGu
CS1Cs8Lpm9i1mgIib3Kn2kXt1C2PnhIgHciVl4N+i5fMzoK+hT101RR8bTfAs0zvmoKYrpVWuejD
tQS45TV+SmF8QHYD7J0BYwnyI1yKw4z+zbdsWFcxGVTRtlQyIfkN7m1eXifKLZIrBZPO5kOfrfrY
TE4RNVcqAhaRBXmrgz4JnDHRoX2TEzYfYTsI+0SS8TJfzws8MX9wEF1sxm5QQ+1btADjfIOge0yN
PdjZxDnUbM3to9d03fg+UnqYi9VaWKq7NptkHhNa1VQpU7Ihzz4TJFv0F5qiO3CfMh5DEdMsRthj
PhR6U/PG26kJWSEeICAsxIZOFtNPvxtgdak7WUjkPnez14vEu2bNqtowaIEC5cQZaF45DRdNzXnR
fVpILbXwzJlx2H4Y6kpq811TTYwbySQUE+2dtrZHP1UwM7cNuKi43lRei/PASe0UqiZRIBDiRwY8
NsHB9SiAqbGUeu8s10gUOT08fF7qa4j7uqDDl0rTXxN1tFvgS7V7h36m/s5zUi09LdoaiSe63gWP
7VohvS+kWg0BkhrDDJ0hU320WTiMe41oWGtfEkyDt80FN3XKOHFelJFeZZtM8nX4joaaFEC/NFF1
0DfqtThYsPp68kA4U6To5rfdhHcRnJps00foN3PrXSBQUFH+3itd/IRXkcIoCgtyJCxnCJ7t7Dev
LRwvt0t2FbAL5mo6RthsYB45EzTbZsKwx9VjXwxW1G4L+h74n+wl+fj/cB3XwJvCXon1/0xcyr6v
97k0YoZhdDYYsNfqjlxa7z/alv/eJB2Y8dQmHnXI2SaJtw9JRshltIZgteNSTBeN3hy71mrBZ0pl
7v58Wy+1nOvHp+srtcLGLYKa0zu7HiHoEJxsGoZ0CAbCi0n19herQo/iGARZF6REMi7Wv2RhPb7x
za2f2D+Fzs9LUxOwigg02quu7WU9UOmzssOMZ6yn07UFvZ7vOI3qO11vxzcEuq8fEm6SSHuTUSkb
tHku0KUYLxSoAGYFLR7s2MwuAcVEb9zQ689yvRGTHBCHStD9yXZ9JnkfZg5CjlhimFULGFUmntxM
WFifpOxLMm9bdrk5Rb0j8uLX1/jfUv9fuAiePdGvSv2L7+X8otD/+c//KvQlNTsYPIlM2RIcolcB
769CXwj+xIPpagseDBTFPBBl1a4eOusv1L64XziheQ4+GIGuuvtlr9PkXw6V+fr/w/OkwIOB8NO8
iLfw75UKWyIHq3/+/rn57AzjgKAI6bRuuRj9fpb65/pilkQmSAx+GDeGhvlpAom5Jg7GfT9+8qa8
5rAc9iMbrxrS7948C4eJKnOsS5in4bgZpLto3l53rAFAHYT+fn589lH+Zm19+Yb++gWR+CLzZSWy
9XO0zRqURq7t8I1uq1FthRbKIrCKHP2iMQ2184aq+NVL6nCMsnFTCTTeHA/OliK1TG0rB8IoE9Qs
G8mg5aFGofX+z/f0u6tgZdYtCB8eKgyeiee+lDieM8GIJ/Whq/GpFWl3zIkde0Oq/mop4F4E6nxE
6vjRSDZ4eRVaexhciAT0a3BgO4S8qJlBRh1K24ouiMjztlQA3yVAgDdu7+VXtu4fXJjDLfRytIr4
fF5emAm86kZZ0VNewbezMY9HWurZzpgR0P75k3x5gvz7UtLiiIrhj6SQs09yKaG8NUvLxAYeXTD0
CzpdYipGbfmhC7pxf77aqxvD7MC7TaGOHR7D9tnT4THEMFKdjZFZ/8deNvrWld13RHbLG7e1/tov
t6XVFr6u4Z7D1nQOV0l1ZE8S8rCPqUPbmGlCGI0cJVVbOQaWPpYXXgsl9c939+qpdA1wB/Qk8Nvj
OfBYj54/lSGinxSOC6eXsXWK7TLWww9IgPFbCSu/vY7Nhegx8F/9bM9VyFRArXIdarvqkxXSLI4Y
YDz9+W7OnBPr1o4DyRY//6Pzt2eXsZjfmr3pshOmPZU4MQwE3Sq5T6LsQ91KzCEVUjMct9TTTdMe
eFwOmQ29Sa+uZo8SxGira05HN3/+vX5394YLgQJXs0BCcvYMqcSiPbl2tNPFKo+Glc5+pkhf//NV
fvOkrjxuh0V9NWX8XPaflQH6khagVvmMC7LiXF/Huig5/wOkDXIgkW/5gF69hnzWwPJ57Z11OxFn
jw4oANSzKeNfrACQx6X72VDuRedap8iqojfW6N9fjKbZaupdGWsvn1MLH58jQVL4oyzKQ7Ho/Xsj
qaTtrxCIbWg2zVuP0uvXEXM8PTGiLHETctGXVwwtoDcjyqZVydZcp7H7qTPck1eNIzF5NsmZe63/
lCDyxfK0WQhy3ghACY5q4Af3WufLiN+WvKCHGLXIG2vS6+cJl91qV19BTBLb38vfzV73TX7nGJHF
YPr8SnpgimJ+w4f0+nniKiDGhENdQgDG2RdskIqLyHM9uXa6PV9MdRxNTOvycNxHMM7fOoGcOXLX
l5fr2QDOMBGyBp4vgGIMdbSrq62JlIDipJRtI3lY4uyHbEkBRdQQRZ9SK4KLqbVM5baNcLWPepxK
FwPFWL0RPfO7D1lAIqHg0ulXnuP3SRdEwdJy+zg3hu4wMsGbDhPShLcMwG9d6Gw/o2cQW2PMhcqG
wEG4AIySDSbxf14d1uf15fZiUuLYmKZoGXMmOXtmTPQX0lZ8umWpYgOpvoAG0IfCfhinlGRQxEzj
fJQ9ka+kx1bMlf58/d89TSsW0YTYti5O658/W50quNdzwinezxzmUqjWPBjjTr/xyBs+/PlS4mcT
+cXNrrsA35lBu9fjauty8uxieieYGQsaUhBZu+YAxQUtrWy9juSykTbDZqA3+8GUU2H7IWGrKjCn
2VgxgbQ+vhmh4d4nRVhqri9GQtAMtpJqmQGka8qtnqjvm/JrS+K6c+219UA/1IpjMfnUW1EdZOnS
hI99PQ/GScu7Cl4TIiGEwSNi2PfaaCB4H1oGRrfxlLDxlOhYWxjJ/RKWe72tgbj4kTtmGgpGxEjI
Z/WFKe4USeRN/E4BcYMMKz1zaPqtmmwG8WM7iT3oaYaH9ZAm3yLcO/2m7LSIaAsGd0zy6H/G/Ap9
lu07Dz2l3xdlZfummIVCmFSF7aZHPVbsWzJbmxPvufWZgkgUl1mbt+a+sB0Uj4K+mTP7UqwgLp9+
Ln2V+O8uS4znh6YLyjCHFkz8qyGj/2rPpDQvV9BUHme0blRcKBo5M/GgtHXiFh6Xu3HJQxmODo6B
L7IR/Q1T4eS949Z4SbquqNQmbUFCEnEk63mT5cZyl3kZrieYGSiyh7rMPqu+KL61rYaOVWSojzbd
7KSI8BCs32SLEz4m2FHY/YcqjBAGIoc8mYSuukd63262dac2sTfJBEl4I0dPxSdk6smj0my9vVhK
iqgVujUL+vzUge0nfZQNQ5Io1x47kaNrYl6a5oz8lWfhB0S325zCMSpXH1CoyZvISyCrNQVNT7hz
lFmbgVhyeGZumO+XOUfInZLvQNylIaIvTcbc0g/JHFuF0JoRb70oT+qLWNXzg7QKd9jhry7AiE2h
PERNskoTkBuLnLn/2PCKZ4Wh+7WoCWEdwHUiwYiH6TZuywS5pzG771K38d7T2Zss/C/kckMTJEiu
29BqrKGAOyPY0iuw1Jrlrc3jdiopp9yo48J5mfPEOSPmnsHwcHD0ff1eY0SOk07Y7SU5F16yoR4y
nA8lPR79llzIlkgFMcS4B6RB0LnvIYQuHybUa5vaiHr9jshOu926ZqmhKZ9yUIwnKcnkcC8wJXVa
ckzZqgi5i4fSPhRaC/kQQFte7KfU1W8cTU+fRiPt46tqAm4AdT5PkBRoObndRkd8ncMhAf17VYKT
Zelv8qDDiU+7d8Y8QoBjF3+35jws/CzuJm+bl5yxfDh/nQ7EN4U+a6GvxnpDb5vcsVKzifimL8+g
2cQgsYsbIhLwE5F0gOKPmb+fYKKl/Uo0Pdj1xiCtzBR091HLFlN2sN3elBsThvplqpFFzoTKw0al
oPe0GyI2unec5XCT106zIFdC28oEAGx77jOYyS/tgpRnH+o0TOmQxiBhOKUYQekXiUHia4yKO7BX
HQCDk375YniL9RF6pBy3+HPzYxIBS9soSPzZxtC1+pGwnNF7zMgC7j7KMMXv15th9rXJaQU/qgU0
1N6OZOldVO1qh0XsUztbppogBVu74wDd5oX4rMI+N3YEirLXkJHZaDgF9fRr7HroJ4o51g8mp45y
WwPvJbPCyWyyISTaAb9r0wYnjt4goIxprJDLwQs9I70YZixjaVeIoLaT5rozKvkJDUz6o+ptPEI0
7ZchiJrGQRUAruxT5sHkZ5rHUCIoBC6xvYgFbIIBUTL2tzCcMuyhVdET151Zt9FQ5nYA6xvJgE2e
tZz8MQUdoOYozi/KvG/mu57oCBOGQdE3ck/KXom3SusRhu+6rNXBiCg4xEDHpwQdM4OoIOI9W7KH
0SZxITtQ9FPE4s4e2ppvsXXE0PffHSzU7WMR1xb6dgPkJEoda8awsxuo5YebSUXMrLql+jxGqdEF
MD3LFOYhydA4gixioFwiM1EqEd6EDbVl5qpNjBGL0bZWLfsYyb1nznrW/KoN/9v3+xfVybNq41Xf
7+rLXPHFPB/x//yJvzt/FiAsunoOgjhwQDTt/t35k/T31gIXgNZa5j4f8WuG+RcnVoufNGkUU9Ob
/7T++DOPPpiEaKRL/hRW11mr70+tv7Nj1FpfQ7hibMGpH07JOaNaawxlimyCiyK8eA+xVVwOZPHu
kAB+DXtEzs8+mt/08c4qWy5HF4/jg6C4h6p1HumK6Wq0wgGvY9+FZpDNKFtChFZvVLZnTOT14+Qy
TEbotLpgg85HJHGuLUxF0ZwbDaJwjmDRKUMTHRCfKS5mwnz3IXEJeNFaEwv66KprTsbm5o17PStw
f/4Wa0fKprHL7f6UITyrOVsw3yQVMtov6rZ6WsVf7xe8lRgIflRVZX1jsCiZdObdqYCZ6i9GrHap
VrbQjtqsvkGvZH62ks7wjYKkv30aJup7q4r8/WC16sNgoWdcqj67TDqNOZBe5cYFRC/DDhxyoVAh
hC7c0lYeI7ztgmDiKsUzrofZFiI79nFBvMNg5VaMgcPh+vijdlVkDp9jMsQ/w+27kV4dXts1jig3
j6sdotTxg6OZZWCw0W4KZqzkmrPjx7++v/+uJf+y6OH/n3+/rq+WkqDKq+LppVxo/YlfS4lm23+5
60Nt0Uhf4XTrKf9vSp9r/MXMjJxCRpD07n7+0d9jBMP6i0M5iCWmC4bOssFP/TNGAJ6x0pdcgxWA
ZrT9n6wlZ5GBGN8gk7j0BtahE1ON8wfeUmY7e3FV7Lqt7C+Lh+q2v7Q+RbfGbtmF+2kzB8suI+LY
R7N+dPf1cdnUu+G6+dzeUgiqHxlp6X4RnNR23KjtvLkfN3eXdWBumC34cB/87pgEyQbtC0+7Xyw7
RAu77Nuzj/w3S9TPztE/R8V/3wXyl593gSTp5VER/7XtVCN3kX8atvWmPXZ7xADog8wbcwimB2Ji
ttEmPhYX8vaNS79cjf++NGAZyGqsy0iTXl66o3sUYWYrduZ+2U2PGI3yT+5V8eAa++wiCwoMkUGO
n7C8Lk9/vvRvrszuz3XXVizdO7a85+fjxJ3G3B26YkfbZ1e62eU4OXvSDK9zZbxxl68uZbMGuS6M
bhqFPJVnn2/YCTHomZXsHKz2dayRfbaN9PRQte72zze1flwvvsmzK62/ybMF2B4JrsQNnOyUuB3l
XT7d//nf/5Pm9/IC69K+8svYxGnSn13A5WSNALzNdsw54uYj7izb3PUlT89HN0Npfu25RmXtLG0J
mx9FzVnmzu4srz6ihu6mhzofG8x1zlLN3UVdaL06VBOCr0AC51YPa1q3wIXbhsMb7ef1Iz77vVlB
GHWzGqyDybNWpj4RVUisX7pL1P1c3NgpaSf1G2z41x8+7w/n0lXYaPFgMTx9/uHnk0gKRbrPDvkM
briTVb2F6Dzb5nldcEu7vCorylIi/Di7xOD0qTktCIZDq/9WG1glV5RFH57GUN17uE7hG/gNaTxa
+cYzvP6bzz5Arkxjfb0y9dvZi6q3HEQR/CQ7+yq6na/Cm/6U3Ez78eMbD9jrd2W9Q4+Oo2mtteLZ
a0mvvkwrdHE74X9u/PpS+HowBmpTBd4WG9oHb98G5VvVE8Xl65tz8KYY6EsQCZ+9oKXnhEAu8nQn
9/mxurYO/SHcLaf02j5oR+PXueF/nT3/JJuef5QUyDokbiwmci22nz8nxMlYJRVjsiMway9P2rvq
uj3KYPK/99txp7ZqC7ZkC2YlaH18AG/c7M+hxOvLw6m10dMyszh7hpwwc+A8mRDjj/ap4Wani/Bo
HwHHHNRB22ZXzq1FkhmWlUD5S0CzLf2e/l/mzmu3cizbsr9S6PddoDdAdz+QPOfIe0VIeiEUMvSe
e9N8fQ9mVl+EFHVDNxq4QD8lMhxFs91ac475Jl7NK+8CQs+xf5xEfqSdusf2F0/mr+f8mx/t83I6
tYmGfIMnMydw8nfkcJnD0agfwFOjF1N9QKhCXAdg4qtbUu2G/KtnszXHfvkBmKc5bHPeIA7446tx
62bOTRxre2qRR7j5I7H3ToxwOvJ2xYV4EA/Z6XgZs4VvA+sqvrT2xqk41qLprLlrrvoT6nnBV0Xj
X2cV5CzbtEVOsm8zND7+SAjaWtenPr4fB8yV54ga+pucLKD5i5DZX6/DGkhnkjY2U4uxAZF//iob
Ucap4RTMkI2cy2iB1QIXhs903v1+iP86FTMR/dUl3zJ7qJ9+vNA0GF0F/ooLJdaLU0kvVIyVUK6r
+8Xr/GUu2bTkSBrQHqGkoE/08UqIKyibtYTFohg9oA/eGf5JnRWhWX+1wv/Fevvw4WyXokGOxIn9
IDX+j5dK9QrE0yDFzg6Km+VivBQ/xlv7tL8EVLTzLouretddYkOZg/pJ++F9caP6Ly8P5w+9Dar9
KG3ITf90py17U5IgSrEb9+1xfxyfUFKOyEQ9xvZ5Ae8jfP39O/x8PQQO1C0NFAjsbJhKPjWZdSdb
8YEyTuqs32EVXm0R/f4Kn98dV6D/D0zMp2WMVuTTSCRygqAQ3GF7YCShd0VT6I8O5qykm3CC3ch2
TEWv/PmRJYZrdu4iih35Wm6ANcwPLGLSvvjYPz8oAJHsMYH4s1ViSvE+fReicHoSzio9Wqi67s2u
S09hCo1/eC90n3nznENYOi3ONZygfh67OXGzfJxFuTM60VKt1uObpCqbw+9fyS/34my8dC5A64wv
/DNZ2ofhocDkVlBYVtICddK1Oq+Pv3jx/+4qG9rSQ4+BEuTzp9V2K0C8EXP6jI+rifqB8Q26Q6PB
8fvb+TwPsc6jRdJsuoHQ2nlNHx/aOPk+KSw9EhOF5VA3SD5drWoKM3T2X1xK50jKv/bzBEE1TGeg
sDEkLovB+mkD6hYqw4aQQYKJk/LCTGqc4pfOQK/Dy6KOekkVIDIAvDZsia04sZN1wJInKqThYz7d
lSucRehfNID28DBWF/t/OuCX8M0tH96dnHfaJuYlW1T92KZeqx0SNeg/TEBi6Y60N+0qd8y2iVI3
qZATe2m793Bow2y0iCwMrI6jLG4vkgTDUW76ETxpElnRouw7h5QxGZCETbRWtU7lKbngNNf8UdoE
7pKlSrdglEMcoG/R1lNMX5oRESCbrJFRah0hqZ0J6aUqKIbfYjtedT9IdWL8QjqUGCs8AC8u8rYK
HazVFeoaUpaOpCDv8isS+wiW1FfLv1xlNt15BeC4oIWbD+NltvgRZ9WXz3hXei0YPJwl6PHi4cYh
7/ycEM9x2JVgMdxQta6O2V+WA7k9ZBxCsHHK+BLwBw0S3l7dRqWJ/jsaadvJwNZa9Wri8QTHg4+D
qpBU9U5NILTgMmTOtWohdIdrvmrV3k51sJUAGpqLmh+qDTH+GN/jDgQ8zzGh1UgHE/gjDst22mdz
X5Ftii/EJXbIzpg/wZrWCAum4owUIPvKazeSC77JtSOgEhV7MFoG1lCU8nV7siCALsE+JTTRKqm1
G3oPglvg+FP71JlLlRlH+gKUjZyu0n037HRoQxfUSIPCX4JqUvlAUBhRhitmdR3BPA3bXsBCy0RM
l3CMR2xIRNdmx6ULGTM/9FPbPefGAt2mpoua7VzhLx0mSJPKpk5b+NwfGvi7U+dD/5D0AJNI/lXt
H6zcF5Hfq/kR8kaN43nWSuLD6areul7eEKRCeD2xpy2Nr8DQBCGgbT2RWZJnNXQzo6r6+6QFBYcn
W5oEjy5WPpCHSF7UkevMMeHgWAdKolj5AoOuK1pQFI1xQN6JAsgbqD0EcKElCdt+jb9JgGn6Dtau
/qZjoHk1vMp+dhvNxRQwSroro91wpnKZe44mM9NvGdOrfdTj/9F3OX/6uXLo4oXCdb0XmfkuKi6a
5+98W2tHnSImyQb38YIEqRgnhdN30AhMmu3UPR5rbD37xDSFHSE52wBrfE4LwPMB1aWctO7Rt5uZ
z5vEWwGDEejifWfgowiwOABG6tpCg1XUtdkYTpLZLYB/3MAwMZR/2pbxAt/BIasIx2nbr+cmja3L
3OYnDbRpLOdDIuY+PZ4TjsqYfkztZcirLNlpxBvfauZITviQZhrKu8a1Z9hLQOoCf029jSDdYWQd
fQiuh8zMizaMm4VgMbEoHfcRrUfMvw0uMOHO7r0xZeqxtfM2iRJhaTshqkKFFfGqBDSV8sJzF/Ik
Bh79mV3ZmFwbvDX30jRARI81rIyVrqMMugqqx6FDyHY6iBYOBBYu7c2YJQmXkzu4F3nLYT8yhQ/7
IxHdPN+ms6ThH+mElKbH8Fy8DLZVlr9DnnK1nVFYUxzxvbFqdYavlkhXetXvbGkvRgRZA+lkn8UD
fD7kNnnka7Kjr1hVJ/NozLd2rYtrY1BTRU7tKIwdNHH7LRG15R+3qOn7I88fHeJzEvBOuPk2Ylk5
GiUelDobrCDGikVZDxfMhTFk9OWAcdcqmOthQhNidjVcxHEm2EPX3NomirnnSxexF/f7pOm7dec1
bZUcqJglBpjPPiZxW6i0Dnpy9MizTdsc9QApHochocNG6zIrl9BM/eypXzO/2PmWWKuLxMVpBJm9
LYJ0AroHR6iXU5irbmQybSq6E54CS4nZBHtJmCfN8JxISUjYXFmleUonsjGOrA4SRAi20nubyDJg
qOVDv+U4d06+UXWlCm2yBZK9ypz1uz+02I1Jq94o9EXbnpU9FE/YmB6YPBLQsRILFCrT+aRijN8d
/vb0An4OjkBr879F0jPbGEqfnw3cumE9YFADimhOMnvvcpE6xJHRBw3kqCfFMVATL0FU0DO1T6sU
JUQePF/BorThrV0wvwWdWBtBp3E2r8o0x6U1xRYjEtNG5iBSXOJXiaPKCTnLKMJ+rcn2IidNMIca
s8fUWoM8Z9mziI5nMLsYpmgyou1phrK1QqrPXYOBzG8eHTcf6cmaOhgIHO5wIIW0DdxJ5CafMqEo
Poy2GmHSQuLUuyJhlfDVYyLNudmhZ1xYCAifRR8QdxjIhqbPHmiCMPEgrGheY6AxNcta1eonmMkh
taF91twj1MoGHf6ptK4Jk5J3q68AHG7qntfcr+Wp76GDQbjIFwWByxQGK0E1XSqvrdKwNSbzdW2L
tT1MHE67MI9xFUU6AgsQIZXM7jqlIbHektKsyDMH0J0mndbnyq7dt8X1gX4YyBJctjPJbAY+fV2w
aem84A/ffnmSdvMDcoPnoAzatiUDhGY9MMdpYfZyWqgWaTXo+q5sGLq4NVfecWg6SjyOcAXBkQ7Q
N/ep39ZPonFlt1kqDXALXZ8/jFbPzKvBO3VCa+7zJzU3zD9dt7Kz4k7aN+W0uBzXSdvCimG7gihR
3WrtbFSA744ysJC4k9UTK0IRNAktbR0fe3pSMhKCFjwedUN+w7sIgqPy4KpENozX25yFVt/R6Ve3
hA372i62LOBizso857JbfLYywIChR76OxWAos+U112YNFIzQWicJSC+p24s+U7N3YPUlOFZSp3nu
iR+Dg8qQOpZ9Ljc6RYuKobAyic4SpUc3VosfusD6bhY3qcvQnXTntR7T6SWzJ6MP7WLsa3hOdnwD
ciLm+44n945k5CXSEtODP6CDhdtbQ1YbR2vcq2QN0oxa71nnp/JJdTyQ61pq7vtKRYB8A9OpsN5O
Y0XUr1LE8TXxZA50+pLG3DWTaZ35Xcd+0Og1m9hywHLrjtZgee+PXrseICvbD4UcOQ5rzZCm+6Z3
YjuQDll8gQlxF3nV4M7kvFskHhaV1b0ky4AOrBVzW0b2bBrvoF8TvsW+IT0SC6TdB1qeqzOJysAP
2qWi/jqVUK/SDvDSacmFcXKyj4h0J+/6QK2tb+6npBj9nV2a+XsMIQhojqzjXZOhXCN0ks0QcCck
C2j5q2+O6Un9KltyUcC5Xqa+ewdTLZZ7qtgmJAc2RtqJJPmAgA/RecMeYLFd3MAWUFO0svmfDsJw
VnmEOXFwHjnntA5p2l07nata89oLs0ri4lqN0hmPAMcb0wGCizKDoYunhzSjJL8bPEH7AC9kvRy6
3jPHKC8YgWEOMYf9wkQ2eggH2c2uPdGzd1zKWiMss9QXP8iruKgi4pnTF0q53ts8r6xMydykOkyP
qrC+jW4dt2GFEefR4sdNjmu9XrVzs+O8d0L5PgMrt6DAEmFhDFCcIjnG3UxUejH7dlixaJ+tFJbY
mJc56jba0Jmw0HbBdQDtonuxRyqEky0/QMH55m4d5foEmtX6RpyFCfGcgw4cvKzoxDkIKds7gpgV
9yETuI0wsdFZ7ecIBIxBkSUTMjsQa5xkZy3JrxMSEaYRYKjJmt+ywgqKVyV8sYPRrlUC7FyZEPSs
lTmbnT46/17azroHHqemEzf1OhUUSd3VJxYk7PrgtjEZg6kV+zBOZezfjeTyZA/YopcHgXrBP8TA
2teTuRbai7+AGQQEqU3TEewcALQDgD01bJLIyT6ADtFgOdG6SdG04NPeDSNSy2uqXsq9MOqi83fK
EMwl2thbGPE9/JuRW5e6dZNXGsx7NcSQNMCCYrswkqKeD33PbuekJkW0PCEhQYexhR/auiQ6iMZ5
l9uGfdvZbn8x2+XsXUMIxFvuD8IuADQWRWEfe+wTncdM491AzSX4KIjZko7ngyaZiDsTky4iuFlm
kTsLrTiA1oR8SHXAh9nh1J2zL43aSq5QcaYzR6lVbmxCwL2BL8sZ+vpUx12Ur4bAqSwbMwnpbSyM
KHNoyhAJQQ+SWc5g6zyyjfD25suiwMFAWX4yNWn6AX7tdrhZPXCeZ7Y3gtzTevA2oVOJxorAM7q3
Nb9yA/DIu5rlYDYoNLX+xa7cVZ7YICjL6yY3p+9dIgHPM0lApxz9HvTPMlSjfi61Rmm7DnQkC6FN
RvujMS1WclQoo5l2dSURGSQWXpQbUDr1U9UYmQ69KfbfoQK3JQhljk0Xg8a7i1zer3aCgKFy9lPf
J/qlcvtiPVbkgbHZ1ryhcFln7XmpIgFyf9qRN1uPKOUk4J+JnRp0RD0p3/Vyo1d2bZxa1OBxo0yn
UIEyEcEibdkggsXK7pKFGsmFY/Yg4UwQfx1zQko6hw5+zb5s4CIlp/Bc1nkLwNa90JJZpgNkpr7N
zkeL9UoFGeC5+MQ0Ss/61lgaK2bZxuqHFSNRwTntfYvFkkHP7Rx1rw22q25xwpM3YSyTeGtjDtJ7
UGrDiyE8wVG8XtaT0iOS+0AA/AqkXbXQFvM0eRs1CzSlBQHRfK0GQDLfwDFWDws4f7B7a9aeg4U2
wL42BUX9AvK4DC2qCq8e3KD8uNLq7N0Y0LeEELBtEqQbzZSR7SVufQoETzwKtlj+8dw1m4xxbSvF
ESWTzmmNlZwhrsvi3qpH3wuLyZj6KwpC6X1pY4Q50Qu3LI7raswRCGrK+97Va/ddtfGo9pxcO6SF
ttbFEbCQDISzLQzBmdqapwAXN/tRx8GQfLRNWdXlCJy3DI2+nfSw6hWHi2U25jMQWT1AeLTE9LZZ
dLi3oVAue/9Gv08rpohQ8I/f4itnC4AUbxihTs9OfTsPIPCuNPz1xkm+ruNwRoT9nADJAoufnLXC
an4QXOZSZBlb5eyqmpMEvuF2bYLRcNd630C0uq44RoxBDcDS3MM+zu2QmniVh8ru8arj7gf97Wlq
YaFpOss4L+p00U8zsOjZC9u2wj9aOnh1Ya9gVZ4tul1fyTL1FACsAlxssoKhJeGXHI2XoU+cK5yG
VQyQfvaAY/eG/k45ZsGS6w1jfwC5BiAyRw8Aq1v6NjMKq+/ITGDWJcw/9Epw+8wZ+WonFTQUApTE
0chONMVZzjYG7+CkcpBNsYbAlAPp1WI0/XpWEjTR21C2Kyd9dNOkvVtSwF1HKhGcuRaGqg0X3t5Y
tAlIcUz9bTKBn1icMWQTr1TgtX+BhY247SI3T4gg2zrXT3j5SXuFncLhGo6wSRxyvj46pWE8TPDN
k2PPzXVMRtrCABNJDqg1T9CBh+1YrOUVQHuLEWCi71U2kAxqESnoCavICZfgoUN/iwWwv4DwAaUd
JxyuADSPnffS+GiGIa1VyTlGe0hJQ1zry44Y7TE/WlRhX0F0cZ/iNY1vnDyGmQFPEqZ6TG/lsIKa
p0cl8bRFhVl4HgQ1sgcOPUf6E7Dk83gyFGN6lakOo5ut6pWMDr8VUepsBE/OHpyiW561BR1uoMoH
m7K/y1SBw5/wFzz/Gljvp6Qe7FsLLu1tXBXQ+WZ99gYQKwN6ay+f1HNrtfMPs6gQ86aULgEDA6o9
RnVsleGqM4h2etx094T5aY9mzLvbDYaNmKslnIQ/DAKBtWVRo7PvTR7QmdeXwxTMbQdSF/S+fgXP
r/MikXcsk8PStbdT13jXfZJWl3NNaT/oR6148JfN6jE0cw2LYUiHIdDS2L1qzbyeg9l0k5u+c908
aggUeUUIO0DanBLnvJAahwDXXqn0ubXjXIBrHu2DcqpU7EkvwOQ0VAguQt/p+6vJVizuiOBoTa6z
eM+SiiOWl5qJ2BFMgNIYxzSUDL3QPOquHg2O47gnspYwuhFxnp5uWGg+Xgo2A6iNTcYK8uaE4bMi
ilXEcYZDbW1YSaeyzmw5uElUaNAJA41wgz7wNl1b0Nc+MFUUcrl3MNhG5ExTfoo+I52eENah4O/q
Jjmy1sbBDtEb1m0TO+6TVKiAohnsF0JjZ+reXTIrCuT4az1GlUHQRWCMY/KWK2t4gZ/Rt7tKptm7
YzYLxWt9qu7H1p8fUdxVl35XktsuJmDTs4HbZlufhre6N8WjklMH4qLJSXUuE8e+bmgF3NvwPjlP
6pUrg96Qa8tKLSTTgzPZwCDLKV1OnXhpHkYKsYS56aV2khVxl8FiiTmOG3HsvXQTsmpC/bL1FLAh
Yhs/a/2T0hxsEXRsCyqU4iDUdizY7D5WU/oPFPA23JE/lE/OYAFQFES8z+xPeo/ko0IWQNKAxb8M
ZIwsIZsxnZlijjuyA20qYIHrOB1wfW9RZFPNqv5RTo1/TCafykNng7WG8CnLeLeC3L9eMq3qGd0N
e2c8JoCRVDKxqWa7I9Nw0plXsdep6tZwKWvInGApVuvUvcuBuNxJCTMHumxuA+7FjxvNq8nh0Rwr
4LYxvoNX8nGQfnTEV9S8YYB4BiVCdn35rV7Fxq40O+vE6ZNk35k17qZM0TjCCuCTC1LGzvQdHDPp
Du5Exkflef7jSGHivY2n4cgwwLbvKDiPY4gdWYTbkXNnpPvEcaQTmn47XTYc1O5WZPWXlN9iCLRL
bQddWqonw6KUtHdZJU9AqLqvAHdKUmwysHKnVt4yyaxNvt713khgVe3p52LSiH4QolxfReoxiKjc
Dg8JnIzHRqJeBVOaL89+MSOKN3Dt4jKw7PyMU36JyorCc4JVriTCKffX4RlfqsWgdc353aeawb+W
k848w2JHMEPHS4baqvk/rFEx8Bh3fRsijp1BB7ZD82SJrET1CcJSbYEj8JKsbnJvTcnZllWtleeV
SNeab5TNRKAp1ynZXHtWTy2q6Y7LGdArURh99eoh6/+GRBrHpFRLdZdpQ31vjJQ5oPvO1RC5y4yz
CD+yodC5DxVcXmvcAomKLL4Yl34gt7bNMA6nZe0/+WkKI1p4MWUOc9W7Gwis7Y+E/RPUzD7fqheQ
K99Ao8737uL3DzaZvoxMK32jfMkUF9N9bSJsSP1Zrq31S0Vbtw7spornYAtVOs51lXc7nF7ZfZ4O
Ugu1xnBvrCTneJyt8djw8SFtixLNw+8ACYsw994hpAdO8WS2ZLJAbKNSxh4Bd5JlvW5c7DV0W796
XamCMFYnd0UW3eY4JRwvrfOw71OToRQXwwvxFjPuDCLiz90SCExgUN2HKVWsoMdXA/frHsQvsh1R
8HB2ueWTvZQVrOUCtBBjjky+K2xA7IqKUSfCfewr/9rlhH6/kkplBQyi+McsaTdueMkSuzSlK45t
ANYuF7O2H7d4Iuoygy4d1Cb6ZAcT7dfBwByBO+ZbMwtvDD1ObUQ0NBYRHR1EKIAuFiW+na7LeN1N
RpNX0SwBLwVYCmvuOc5swL88xBFapcyX0C8GwwxMQmSciLCJzfMEZDLb0YqMgVGusTGEnsVx5JzZ
3/nKfGl87k1u+k5041TASZ5Fof9JPZDQ9LL1qisx2Xi7uTjkuX28dpeWnp8M1r2j5wdjGfe0+3cN
PtOEWAVBPorUT6nTXegGmHzrwqQaSHs6shO5t9WxouTZW/Nx5Z2voviinfrvWsQQh9DawROGJfJJ
hKjKkgqIoBGdGnZ3L+iAXZQA6//4KgBKaNXqMAFcdFqfdCqdNyrdl2O5W5sORBykiQuLjMH977vQ
n3UOLgUzJPM8fNwPVFa2d/OTYjMfQCHqq53v7LFc77SpV+dUJwhoZYMJPtye/lDm89f1NhUhKkWM
GPbnPvRI3YZ9Vr5rzZ6iwZKzdUUQF/w/3BV6S/4mkhjk1h/vStLvRQFk5bt6JPitAIIGiZptq0WV
5qhFD/uFaGD7Qn/urm8kJWzKHrJuPgzL+dTLX9q1tN3C9KJqm9dmy7rQJocNPAcHDt3isob++sUt
fh40XHJjKnpkjnK9v2wuH15cRiqzpK8XNU0WHwFcpb5NsktkanX9xd39eim+Q3S3kP/x1FjOJ7UN
5qfFcWZpRySTQM3uWtr+CbWuWQEZ/P2L+zy0yNuEQ4FUxcDMAeb106WYvJxl5HYjEacU49Lec6K+
0zkk/fl1LNT3fI4MAHejff789MrFJPgozuAdTqZ5ZLtsK5rZNb7Qxfz6WWCRAxWECAy5EurVj1dp
l4G+ODqjiMaDecO07rJ5E0a1L9K0eJJlTbfElLP2xw8RwgUdHvwJmPiBp3y8bI5ZMJ6IeopqInH3
1Gj0485u0y9mjl9fFV521ORkpCIx8j/DSrOcpcZdCytKvQ0+nlkII6f+T+eLvwRt2xSIhZz26oZk
+vlF2XORGqWfW5FCs8N5XlMhgQPzF9Kiz7PgRgbT0DW7uD1wZhjmx6tkI0cnObZm5PTrTMMk1vc4
A+BkmokdETrSXf3p58f1mG1d5grXIAD74/XsqbMnKp9mpJe63PfCVzeAuee331/l188P88mmBiQ2
d1thP30Ha4MYnAqnSS3XMS4z2zUP0u6Gu7h2xdVa0IGCLsHm8PdX/XW22JSrTBUuEmom+E/P0per
n6gyNZkLdQLVCHHBQT0CPcA0/fel/jtsSxi1Rtm//eP8uR3+sZf16/OYNfX/3C710rRLnyXp+L8/
/i+uvn/9JJtv6MP/sG5k43It3/rl5m2QJX/1b/319if/q7/5j7e//pU7+n3/63+8NLIet38t4cf6
YG3cBtZ/7mA6f5Z9Nj7XHz1MzKD/YWKy/kneOwOIL4BvG7sQQ+hfJibd/Sd7Is1FBAsGTwM6+B8s
NMP95waxQiGOoU/7AD3WYaHhX/Q2whUGKP7zJx6mT9PItonaZOgeWz/TgQ/8aak2qKE1lJSfMm9i
E+sSdQOvW/tiuv/0Tf59EaSpmzwRD6T1addhVZWbaHPyNFGEOKoXfIoDlPcTrZ2++vr/7e34DjeD
+8vDdflxZCfoOEt/8R/1pSzaAK6tuhmXGqbmTy/56u+txc8AuV8vY+jb7snauGm8uU+XWWHB5U5n
P5idqrxdrVXyrllSFX/x3Lbn8tO+hufGZQjyQt6J+eMXu42ReZnndebDmlZ5QPvW/J7AGwpiaeiR
nwo25a7bHlGZqL4gv/y7CwPHg2mEcBSF7KcJsuADlL2lPZhVjmBmk3wFGmHR4Vp0cucU1C8AqucX
i8i6L3Bc25r8+ZaZtqwt4RoauLdNqj9tiJuM6O9eXx86IxnzexQnYEMmZ1jtfSMNAZgZljCFNNSh
5b6xjdGltNZS6/z9+/31g2UXtAmP2ftjQ/nsEiZuFL1RazzAAbN2Tpfcda0AWQdO4o8v5GPcNXUN
CLSDI+PT8JsEhWU3NR9IscH3z/KwA3mdhP6cJMe/vyXzL5PTh0frMP3wy7bnUpbCj/bx0daOoK7S
pRcrBB8UMVZGiunGAWiDTVh0m/XTZstPC9+iyaPiE9dPOKJqTgWQelgc6rvEYsArHcYpnaO6ifMf
sYsOL5DI456raSQnI9E3qcFKJzWOnHUump1ijKyBWlaDWJU+YxchIDcAZaGM7AZerEhMoK+XQt6I
B/3Fw38073JFfiOhHrlJiKNeIHQUFihb+ECmKw4C8s1wGpv6eu7ZK4E6KxLEfUV8EaaaTrbPXmWZ
1vkg/Li+BgmTfjcd4CcwwGatOTIovXdbFCoYlkI31WXbObLbIxpBgUgsRrEpcXTr1iHlEBmLYY1U
Mkh5BT0+rYVPrG/VvEI3pA5HPHKpjonn6O8WRWkggAeNTLMsKgEsOUuGYyjZKdmYwtk0Jr3dOnSo
muwoSRIi7VAxLvNO0RRUd2SeriaIFWfJkQ5m6ikVdfraazBXEI4R960B+3Od+FnvPS35IR0nvlnp
SI0XSpKUEs4ze/WUwuUseLAHTeDPO+lGw0y1263rQsOFDrQpUAM5g5MHeky3yF+D2EVZVlxhSqfz
loeVINcXmYwZj6Mudkvb0veh6kTmpbgQ6Pz7/rFtG0Llr43VavHLa5NdDTe5hsJnoPFfiti5pQba
jPNhqxIv5AzLYsxOK70vOm2vW7kyIJAUNs08KnloQRqLDBoo7qN3V5VJx04Bvg9NSvJ2XJQpCaQW
O50JQ9eLpkRv5EDH7L7HtPSlReEP7VUCdhvKTnyMpsIjEw9pmD3egYVYizkwKbq+r4DlO4JlUAXR
d5nHvo3PFDJsuVzZAPkdDaQZR+L84OSLPVUEcmmiru+HtM+bLrLjDedE+a8lIJCqZYJaC+Vk2x3T
AUVzIUf0F8S4aYV2Cqre0Q64mPp3DgETMHiz98791Ena40avvO8m+po2HC2nfMvLxkje27mX1sWw
lDS5QEq37qWRKHE5emWGiZhZL/2GXtvoQt2rNePgIghar+LGVtcsC3ZyObeJICSrq/PHuRlz96C2
pgK9bguhNQXSaW6+p4beygOaY888AxhChlM2ocoNJnsmWjOvEz0/1eu0e3AKQ0PMsJLFutNXh1j4
Ufdr4yDwx1JdTIt53DuJSXV09lDYM5BmDR0PzGmZPExxrvo9SQCxuIepr8w7fVVxfJmNpA3tPbow
9gOxUrZ5tziVlr76oEScF/rXpvKCslp0neqbBFj/vWt0X+Rbb0b457mG8o0i6pgjUFD+SCcZ/j/i
EC+AG6Xy+2IljVSGWU908x1nyxrhT9Mkq2SuQax/JmDc8C5JLkSmkztXi9eW9c5zSOyl0aPK68Em
Whfticaso2yD8r4uFMrVLB9ohy+yNc6msl1Rxul9ea076XyFFou+6gyGzY/GEkxQZNkkgLNMZ/o7
tTo93w8Z0LywHhTdLrN1HeRWOnG4ALhUel4xs6CnoTudHdpsYIUlZKwqDgaJMNdIZedvw9wRSTej
MEQTKBqSA8vKYRkaksyjxGopdRcnrn3fAH+oIyupLJx5zdpjIoTx7+wNEdvgrWqZ1SECqfQ8adzs
cVgmUzDN5/OVbqV0pf1GFERdD7HA/FAnBOx6tV1douJiateXzP5Ww11/8tjf018vRPyoGXnzIsn8
vJvtCeCpmxr5GxGt9KdoYQ1PjtC087azS6g6Y4aiUcpRS3eT5i2PDa+vjzo7d1sINyhSAldv/Cfb
x5lFubuvT9clGZ0wqafh+zAN6ePi2dWP1JjaifWj7n6MVQPhxcmm5rida/JqUseYLmrS3qvjArmx
3Hsz6JiIcNDsB5YK+1p1S3mvC2k+55WYobwjqixChXzrVi/K4SmddeteamJ6YYbK812DsNuLWOYQ
web0sIuwVR66jkVbZSDW1H2fk9kjkXYj1BCnO5lxBLFv4gssfTTuyyi1m9WwauKdxr4H58deUQsz
ey3pB06xLvbcNFLKavWL8VAyOMh4dkfUb3ldoduqpEEiNPw2ekskWE4X2joQHc5edLlagKO9y6wY
zxD/Trf0jcmfdVhYa5IppFGeM3TiC/opRhfhSIKxSX47URcmjaEKJUNP52dllYThRG7Ui4kaiogP
Rc5zgBAmeVlyYifpvqX0hjBIMRdibCJQvl/s5qIcYmooGrKUH/1kDwIbB8Q3CutL9ex4VIqixmGb
sTfp/Sjq9W497FYtKVp0Au0UH/jTfbkJ21WxK6pGniF4UDhDMmy/+07ExQNDptYPUwzPPzTogRAI
URJ7F7pGa9+YQzavf9dR/jsOse1bfTv2b28jp9iPZ9X/P4+uNseW3xxdmzpBCvT84bS7/ZW/6Rs4
4/7pb3UzG8MSZdWt9PP3udVzgXFju+J3cYNjJOaw+38R3sY/ObBAxdABYrDFZF/9L/QGRHDcgprh
bZZjqr/WHyX14Hj/uEWnnILdbUMS2w7gd4iOnw4K8SgaA6F8dZ5aqREmrjV6TJa9UZVhpxXDdD5A
mEbAhESnmuS3mcLnHK1ZkTYoATxK0vcEe0zam5PqnneJg0YtoXSW6YfR0YV+LnwsO0cFYarOc9EO
k87qb6p1T4bfup4M9dLKqzK3i3rPfrmPBqNPS8wlZXxAGK0h6F/SEWk1+yddvwJ8TT+zMFcHgJUS
2R2aCjPM7W6q7oYBT9CVMxp1dSZ8q7xRKIk0dPxrmWGBLoZr1jvrW0EjX5wsvp033y2i5ojI9RC9
HQkmeQrt/4e9M9uNHEmz9Ks05p4Jrkbj5fi+y11yhaS4IRShCO407jTy6efzrOpBVk11NwaDuRhg
bhJIZGREuIs0+5dzvpMZxYjzBpKdA+p+bAkDsaLG2wmRubSJOsDSxE5eMOxsdJ9GLzOpxghoR6Qm
X6Iy5Am426CXY47yj/VTPxwxBI+EoQ4Wi7GmLLvyTN5fr46aQE2nWXSjOWU7pIO+OBaxZc5rSqWC
oEUiYfxLhOsg3tuEwLW7yKrs9ou0ryrax0ZalCjgx/w7J0KH6jIxxidLOYkJpj/2k9fZrxUzP8+D
g4JS6adwx5a5WYsJrOhwRc2o/+8ot31kS0VkrEw3z7F6RJ5cysij6MYWlpUkRYejEa8yL4yMX0lS
DbjbSk7kVZl1HuanomXXmcyjXZULQVeC5ILzK9iQFz5foo7VHaA+wi9OiFTSIVnqmOpgXbU4BkBF
T4hCwyWJo3TjxtxQ9KhyViQctfxNb4VDSNuBfXI+rMjzMXY+cL61Myr/mSfZgAlDmdvdbV9nZP1O
2Er6l6LA2bbtpY9Rg0yXSTVXD0mSuuD8gSGwTLuh8qCwIELHYkTs3Uz2SyvBWV7IS7ayt9rBi7CU
dYgz75FtJXeSSJPAJD2wJ8V+QFzs7scg1ZO3QdLEMHAYJyffWClOzo0woFqya5268bnoZHeaLbxu
HxZPgvM2Qu+M10PZcC9tBt0XtaArA+mMdzKznVcXM1J2UG1XiFUQ+vjMUBSFxT7SxhhffUQnM09/
1hikHg+FV1fs8y393XVifIZzRY7OC94rWrOplGR3BiQpRSuEtEayHM1Z+ztWBbD1SoLY87WmXm8X
HarAZBf2LdkYg06HCAPC3BjWeyN7pDRhDwWegplPTn57jvuEH7mdu+nZJOFVF2tDRxIppi0wmhyQ
7I+GWHRg7yD+uR6mAX8VQQWc4UZnfes6K1bRHAWLWKEJewsGMxgRDo0kLP7C1aC8H52PyJEzQnkZ
8tm0Qd/lLcx68DpqSFV53yo5O0gQscDI7KH/EqF/jpkXwlfIg9BWmwpzTQdVo7czpQ49EcqP6O5c
F94LkSpSbzWac+d75aD93DkBurSlb6LEv4eFVZtLyIpiRpYRDPnrUOEfWgBTaZM1ok76KYmp7zk0
vUguXJssgV0izblZEMtZqGNgQ6TAbUgLeKgdww+uEXwWvvtUVl/AMOXa7CbXIO8zxpXWV6nhokNi
FLRSOBzuBS573h7iestNgqBYk+vbJs478peJgxHaWb3tJ8ag72MgsPRmA3laNPvV9C7+lHHXMGDr
e62mySf/yolH1ujQDQGe5iucQHrvZnHQHJGv96dWt+l5ctpsPo0eP1R4iSNirSiJvK1QA8FIC1Yz
Rr0IyO55npNBvddRNF8clZB0HdTB0cvd4akNADjy+mfmk1skkCVZ5yuq34TqsAcHvYhpcjd06sZH
NBvdR9bWzh4NLbJklUMu3I2jkF9mgRmVrX6Lj2GS6coN2vIgRmvYywpjl7Sq8KmeA4nXrRiibxJ3
xuoRCyrwD7SEfFNv3UaEU78yyrR3ArWdnjQqd4IRhdLT26O5g4RBXIp0ntraBrfoxjBwETJSSi+L
vvHOKGzVj8zIzPeMsHZv2beoBOxEZ9OLbfTFWVgRYjfojdUeEneNqjp3TfgtbZ+RccycQXZ7SZVd
HrIKIeKZ8M5ePYku6V/owGxwKGNr8lt5zvNEGPAmRCK97uOs0WtZVkW5xRBup2vTyMXVnPN7lqEE
RV3p382oQxGZhQUCFhlHCO0eqvQR1q3Rvka20ZB/Vydp9zbVY/YtwmXVr/kMZHAHpCItGZBU57qy
po+inOr9iHroCZ0J50KEDKOIrPhZd7lxyPFhnWplc/64gzrWbtmEL8ivjOMUzbyRAiHcOfKaZFzW
xZDvqb7tdosyJqsJrfXmozkhSjOzsjkhoA+uIVqPQ5t38jyiOTs0WY56t81RRFk8k7LzQaMSm94c
ZWsCOq3b9hW7MG7JZjLOpIJQtY6efaRkfmlxEPGQ2dmwKiYJAyBvJYBTLrE1DEyTZxkx72gXyRcZ
8bvkYUKb2yi7NX6bvmRjau5UlXZ71zGCx4wNAZ4yQ/keYaT5sKdarMmg4NlpVYJEsIo+aBIcpEXz
eLF1Ph3DccDNYYz53n2Ij0c/Sg7SR6udsHl4pJ+Z+cr0816tJkZ/C5kM/rOYieFb4vYEqOzPiF6a
3mTIjBMPq5tOP91UEqzlqofaA+l1QOZ8zxOam8GLqeaUUE1ixGvtyOMIAnrXIzDYFt2cvSZog5Zh
EYoNIu/gIsacx5Ix9mf48E6MgV2/hKyjx0U2ZMG7HaU+0rHIuvh2mu2R/XRLF+Mu7a0TXMI6lp+R
mH5leU5madj5ty5y3W1vJT1UKdvaxb4Z3BqsCs9obUjNcj0TfgwatqcBPPAlT+oYl3F+haQ8Lahk
ndUE6x0lroGzzBrKQ1/6wW7I4vLIYWys8NjH2wGV/GaaogolLmpEbC0OMOCilsdAxclO+4N/x8hb
LDOzFSftFv7NSMPizSYm/BDwWHJcNkiomLahrmKmWHhkLSvXfYvmh/jRLCJ6+x56PoCau1LzZSJU
jddmdvKVKmV5FgElKa6ZbUrs+wo134fXDT/jcMLsL5xw4+dpumstlE01eb1o26Kf3dCld9lYAwtV
Ee3SIs23tZ7sdYuzfRkxI8y7xDxVXbPp8WRfCX9P9q3fxosqSS++U3S7mtDs1SzDatv6ozq5fTkv
+AINhgN1HSVXnglHbbzECfIt+VnCuao0ay5uH0a/SPJJvzuqV8+IWuo1tnO1G0Q8ndJQk3qH305r
Djs01MtCxcVXOVvNt9rN663puQFfvnllRBfxiXX7Iu0EDwAnzQon9QarY7yDSFUtMnJxVnAJ/GVR
BsV3Z3ZGsSKnB1Nr0rnpFQxxbCO7dLtbRU14gkXgYaroSQznK9qkzYwFuM6R8RpxPEj8asSoOXlM
qFyADHwsxSt1b3rt2sTk9kKluXN0SBnY1u50LCpkqnaHSM2dcDMwY0xBzDCitoDID86l69ip0V6D
plZ+uYzG+LdhiG47M74GkTtO3kuXtnG19AbD+OyhlRxJxO4vjaN8taznqgdPh1DBF5n6GU9k+SFK
KZZ5TcY0j7VcNgziqEgTRP6TFbD2jUPaoXZeMLGzL8x6acF1igSXYL2z8qjdPMqhrUrd6Jcd0wMk
xNtFqG5FiMsw7rZxRVlGP0RV6BEPDQCY/wqRZTPGiTy2VZa8kXSDbzcMwo3CiHPWvHONBuTsl267
x6MWbtgdYF5uHczr5uzpxzQlpAOhsVhgg/O+R0MdbkYCAI8T6YgbPQz2B6KnYY8okrtDlMUKRkv5
O+7MS5a60wZHSHMuIFuAsGimo+32xUYyfT1aaNU6F5dO5fVIjJBh7otglu8ibl+ZaMqNDHsG3XHO
JnyWxJDWRnlSlF77CNPBBp1PuSUQsFwKUpZe4lnG20C0wwtcwvce6fpitqnse9DMG1Q+HDgaALEi
e3vVxnhb6bWa5ygit8CrY+BkLcM0TbDrpa4LyZc0hhNiX08tRx2UexsB6tqOguHQwr8jfaDQ7/3Y
fcdomR+9LBHo8AvBS15+dDqJqQpncxuQwpwjURznceVo31x1zlxtWMbIU4c59BgnyTNqNatcVEi5
91bGQ2ynNnR4Wd3LhzIkqtzsneP3ewk5eRsxaVy6gtrGsOSqrmFmiE46GzYDnzxg0w60wLwWk6ue
J/BTK5XzXTdOWG6YTWZXYOfxsmc7cnb7GP1J1sBD0NULO27kgY47HbyugKjfPPrfwnV/5w5ZdkSD
xpsJ2efSnEpsBdBJFr3BNY6/7H2gHl6AVkKsHjEbBDidY/tggrcjqHZat1PFJNOxwbNkhNhfRiIJ
MJGxnNzI2esPVj7MsLdnqPfQvSEM9j5jJixdn6avqzMLQlw+rRjXTh7UL3T51jKizHg81mNBa4Sk
VsfTzYFYcIuUNF465bhbICfBsTPbnF/slEz+OEuXedi8tkYcfAb9WN0IDaAIcEda5GAuIBVNHg5l
cAebNPcx9ppd/FIhZl3qIu9f3Hb6CRQe44ldZaBvo1r1C5WIAtkkmQyLqjGzp7xR2Y1fpJ/ZQPo7
Dtd0z/63fKXZHRiGTuY1DGvvmLkkmZaE3D+1sUgPE9iuRd47jAXMoti2JGReiJpVRyfVby59wVug
kvi7tBlBWtryMfGmQFG4YtYRfofDjI35phR7bItgmSZzF/hs9DEwdf1JPhD+kHDqd5ZZuR9JXwI2
SILqKRoUUEdelrdqQAWzCBqqujju+yPFwTcGkdY68dr8XODePrFeGj5FTEEgp3SFjZRwUt8lMXwS
0ZFdodqVJo12KePs4Pj+tMbEeyswJGx00GUbjI3TJgpzb4PTT7zToeizHixkfk7rECPMOXyomDCf
u7i5z3D1oVLZnJ1Ry+RVpwAEu/ioheGeurCJ9j36m+WoerkK8xBzfcQMNyity2C1IfST+bUCmr6G
LG9zSjFOAN3yxIE9/pobgV7YiqqSTCVH7p0KH3blBtBZXM/a+7q7ukx0t74N0TKJybCymB4vK4F5
NQ3B0SSyr7ch0RN3FYhb6nRMzUs72tsTNXLctHJJTluxSSryySuy5c6B1dRE3NDXM1fvr43v1/gy
2DPQok0ED8RWQ74xybUwZnsAHVPgXHzlPV7ZitfYMj+x/EW7SJJBGvKTWNjpIHZpkzS7GdXkKq9d
uetjXe65z/sj9uTpNgeYiAl/bo6AEug9Laeh0Ii9Ax++PBRtRRStUxHuMNl3D0XnGlbGgWWdj8vG
7O9BhxdOjolxn0mueDZN3a/QfhDGHNXu9zGDOlFWBKMmbIqOhmu3bIJNkexqGUVPbR4O28avvhoI
0cfQKKe15VXYJ2l3f2U+er7QUhhHBQPCA0ikER01RdsK0lG0ZmgZbDTv4tGd25Fqs3ffbTlXn/lc
+8EGyZ61Ym7TbicEHNemqdILxy6a8dLPWDhxWkY7P4KlFTH4/AEhyVvm2vDWpVcKyhuSRtg8lBBZ
JlR3JkX0sotVujInEYDaGMtDbrb9G4gYYATUIdc2rq1tbpXN1vS98BtXcrg2WEd/Ahps1+HMfF35
sElMqdKjKbW1A7M5r4wEi1AtnVJRJuPIogKmYQTsdILQMhzdkR0j0yxrOfezcSDx4VxN7oA0SoRP
QTOPi9JOsEOyaZ9/sdsywQiHfL/4ktwVrKQPZinRpp3TYZ2DfcBw1QXFNdFkcS/6GPE6MI8Jj633
2cSVdZIjRE5CNemh1ezINaJLTJZpXb5PqTWdzarPdnj9CXJO6+5KqGJyntgAbFpNcNtcTujyq9il
bvaG75Mb40a3lI8coJPTk8YB8EbK77hh5K/ueHA8PExAgs65j1syzBPvqcYot+UCsRdWPxRfInds
rJlF4azwpmcfpTT0c5vKr9C351Oh53Fvx4xlwETZ/dYvIrmBhFKtwcFAGaC9P4sG19gUBMPGKItx
LSJDYswBS4iPIyzlOnUM48bMlDmYLcYbcWXJSzww82Hq7G1NNquXLi4F66HChOksnJkQrMi8jc3c
HXEcyue4n/UpyEQFv9jBL8AqZFERxEb5E2U+zFxuwyAdqyVSlmKjqwFcn1DhIkhT8b3pdLdqWT1t
7GxmvQxJipvPdpoIw7CV0Z8OyHJsqyd8vRtfMaBye0QOFI9FKHuyh/s4vAmDVp18BtzNJFgz5sy8
AB996xjySxmcf4/ZLrMJBjpij9HAjVdwFKrl1Ku+WeJON7EsWt5aaK4uxvC63rVSs+fk9c3XMjXz
rQ2hZTXbRUcMeRzRHMXN2gYPMm8mf2h/iEI86mfdW59G28V3MWVuuuCmGV/jlnbWtYmPF5MGKGaZ
VH5exTLRbTRVdC0Y/oTag2lbkEhPssX0SayifelH6k22Y1SUhtQvsjfzdeHO+S8Fh+HLTCyXv4Zv
fY8g9DzemuHmiio4kRFhWDTuDTRREXvfIkWnjrjHecKUM5x1qqM9myvG473LwNgyWygH4exsQW+C
32kFxBfV3mSufJQidJMZsg2cuCpeiND+XogQxydL6OUQmeVbO7ASTwjZwcyq5bKr51OGGpUgDoA0
6Fy/MgAHO0rbXzLpT0YKn4up0U/Z9JeEH3i+mP3Gus5OhUdFWMBNsnHexCkakJi524qps33IxNxs
BM/jgroAOtuEDyvky0h6+c3VHOiay5Wapbq5iTpUyeOiyOEXVbiUKF7v2JXR/+sfUUR2j3KonCCP
fRRp/cWSP2NYIS0qkLTa2K5dPE0Wa77R5RunjGDpzzAzWUxO92KQmx4vAgWjdQwz+zyShbcxVEfL
KzL6KlFUv1FA529zmuxssAgH4TAWj3uGOkMRJ0tDJQltf+k0/mLyrM+p5rigMfew2s8v2mUe4Qjo
+wzTznNXUwearWnsdZvdkkEAI5g6yZNsvjf4Pb/VMW7iBrXVY2AeL0XDpKMx5uTajHF1ijwvPCOB
EOsauAIz9Ff29NamMoxXb/K8SyjrszcSZMf7lKyCRMurkcqjEqa+MLaRPGn0orofzpnf5j+B9pBp
41d67adMFLyopA0K+2SPlbhc2ZOBc1GPUA10XjzLNCMf0NIUVqit16VS7V5nuv3uDHYOUta2abW9
yN87bfniZI1gEZ61e7Opx41Ls7cLARYxQpnsDSuT4CoiKz8KvwjxjWb+U+kF44oKq302vR4/YJWO
zw9L0macJeFdbtR9C1OcdLRC+duYPQ5ZN2OvWlgj0zWvsJxlSEYkKgSDl7i27XZnYhPHa0vYXVq1
00zUHqDAJHa/S4sBq0InswIrxrDBKo0fiDjim/CNZjUWPMB9wBhNmVV7jdxiBkg1pWcZeuM9Qtex
7RGDX1qSpZiiTcLZIGD48zyPCXHC0g3FoF8XXdXsUtrjO4sotSWipz50jk9MW0CcOws0b19YDIND
BbtdtNFWSybSrpqLpWUW4anJx/nQDxSTJR/r1yz93yxv0GfkoQ99z0+wuVpRsNaGkT5DQeFcQ1K/
MZIxfC2mkkltWrf8DOK8W1qIKu6+PfkgDUiCOrZ41uklBt6EYcIuiluX8zh0vTOWjAkOYTiiNipm
4G6ZtswlFTJcMKyOOPUgs7AYR57GEoyhS1HKS555drRGBILsQbUffueoGxdJ5Cy1JGNMcqusXc0U
yRw0Y+6298FoSA4HIentQkB+GD6rc4kWZR2a/cW1s5fQU+HVa0PryEAi9JmcdcUuy1RyYa4LhKsG
IwHmpts0uY/uSOD1XTuyHtZ+z3R94ZQJdu/upQ/z4kklQXfhg1AftRaR97DkhmUWeUw3CzK7uPUn
tR0S1FhBl6vzUFXeDhIGHTx7qrMcivIKf8f9tEmix8E/Tvo5BUWwGDoJaAkBzs7oQ//E1qWgAuwd
JrNB/MOY+k/gKERyIWJrvjGYShFGOiJ+6kQyrDxIbIeq4ioEl+exk1NTuctmDLYPzMJqxmWwajCT
46xHgZFbY3prwuEBHKQS2snavqnKGn/WcAIv0xAgycib9wAgAMkiXl0zdm9/IPUY97R3E8NIiiQ/
yG9oBa/kQ6szEjNrP2f+cOVRR3xEs4qYz57jcbwN/EEMb5qmaJL1nI5zAAKusIHSzE5YVTeWysVz
WkfU/0HmOncae+GeykKJN+QXyP2WNbFgAMS4Ni3y3rSXIEScu+5n0fVMVID9soORiGiGzewHnfde
1n3JTnZq3HqXJnlFg+U2VgvaLrF/WuQ3sqQlymq4ugP8m0Uc2s+NK+1m1ZNgFm20ssZqo71BF8sg
8bqHbbgc0w2mSIZJo+08t12dq01LZNSrarjhmVQijNN6Kq9s4mBNaBEdDNZg0T7BMNotY90ieJrw
JH/vgX+gjZxG/r3sRx4YQTH9+EG/9V3knZvZkAemY/2NI5P5Ah5FsTAKuwaJU+cvBqFkP2Hg3oZq
9n9MLIdwHqM1akp5bXiQIPokMl+17Dqek0I4Iy9BOJ0sNVfswq3WuRu2XbabOWTZUeWN25+8PFS/
FOHCN3PweOsHOjYYQqHv3Zosct+TeHTMfZ9W6S2lgc0Y+oxwY0QuY7meUcxfXDRc88FkwBTcM1c2
THVizoZPvJ/Zg84YtmSCBCUSNIEx9cr5S/tKRgBfYs8ELebqdrPqAujJYCKVFv0LCWceURvYVobX
OGgbY593LrSmzgB8ucrhxj+8uRMtSqt+20Pkpjvh8r3OcBOfyOlKtllIabazhrb8mLi8NiLLUrro
zsu3niohz5Xg8hQr92RgcmoMIMAMb8MXZh87w4QUEY/M/HL7yx050B9HotcE44a+r95Jo/YuHq3C
Xndj/4OSN1tiLX5smducrMCsW9ncDTTdWbNp2e5tFXy1XVm78xm5qLtsbCLMzcGZfgdcBC+FHeBQ
RlYgXqXnu7eMovqnKWYs5OMo36CuqHVgJL5YjBmb3LB041Nvi+JQsa/+qbyq20zpgywAOmTcQkhQ
S1bvHki+Nq9PAv8EU6+ayS8SY0ZA/gDRbmjrYjfULKcyxGXu0HOYOjVBDXWBqrlo6zv4xYpMx0r/
Zupprtr2UV6Ntv2hlP6MsIMfE2FZv43U6/ZxJofrFALUJTadapcTGhVpTLFpp6CS7GYUBzMc5BZh
JklsA1VvwVO0xK6lbhNwmF2MLPhcR5pH2IAItSoQWayQXMYrYjL1OeGt3Be+9Zbr2P5eAzH+kQqe
n8xQ8V0PkyB60w12VcAuBb21WA3uFO4AvWZ3eMPznt3MC2W3HcEB88ctmgR+xMkszy7CaOCjwySP
DqSfHU+//4I/xnyFzZvdJBLhN1VOXLNJ6ahVD3wzXkQDGoYEusaSI8okTVBi8WVH+yarNrtHTazP
pq2HFbIHdXaE88qJZN87qJaHvmA/S24kPaud1T47Q6cEzpAGNkuZbkSwwXh6Fp56JWf2AG3XfwET
6i2nYX4Oa/NLT9EYLbqEoYPFtPVQosOjRSOSMQsTaw2IIVzNjCiWvLslqhAGcTVbtwX+3iPu+nKV
SV/uWlPE+yx/8MmUA79q5vBCXVmob0STzpvOVz/nyObI4HCMFnIQ9nPSWWopXEY1Ey7GTaQHBICU
No+XLssvtUIMIERc7cHo8Xohi5Wclo5g/xLH58aq7TWDpR+NE8F8QR4DTEI2ehl1A8vdCdStKrx2
x+sFdi8ZYKg9ivicB/Gpt2f5PMGagozb3iJXOLfM6ftvcZ4nvzulgTohR2q+gkHb566q1Q9dz87L
yBGwMPDy3YeyG36jU9C/60D5JEWm9mPF9+yigz5WZqhPhs1rFkT2c2Rb19TvvdckCNfcCjCxbCff
Z2HwIwIrtZR2XQEEckUCvrWpnlhF1SvDQ3/iGHBpwnG2n4kdb6461z+nLP4cfIehW45bdYfi8Y7z
QW0Gp62vzC2HcVM1FBdo/U+RnFn6upUIj4HWIDRrVzmbxxR2YfisWBPuz11jl5KAVb9lG6zZBWg9
InxwiWzNHAVOPUrfZQyWYYlEpPuGQpzJs5t5dx6NiXvbzQJwJmKXRZwYUB75Kw2zf+rRjzH08+yN
LAE/on4J1qY5k1M9gEjhfQqyaG3TlZ9xYDnXuki3smubFRLm8ZOnHgwBFdpLqhAyonemoBz5f2Uc
jjtPUX5Yfed+anYGO+G01FeDtmzIbmX1EhlZ/MKqaLx7zOj3SRtOz003UCHUGfGJHsk6IwyI0n5T
rBJ2aR68m20oDn4YuMdGgQsFQBj/YvrBPDYuDAglXEJwO2o1evGXgmoMGjQBx3eSgxtuu6xBd847
e5r5Mp60AVn8hApHbLDCTRkiZfhGZZYQKc2eFVpQz7oK3NYLTwsZvp0CchN3sfPUACZknOfaLO4N
JxZ0Pnm/C2bbB+gDMTIzXPJSoAYv4ep0JyGSPvlWdFN8MOcH0E423jaronbdwvw/O13XnEtr8MJt
w7plAjRmltYh87PYTSioxwi5fuYOIRMn9j+rwTYNfZhrlBsbNiTlTggf7JOdgkCx4BoPm24WTvKR
mkyzY84skve2ALSs7jc5sQL1uIW6aTFOeZ3eSIG2u7Noa+/uK1R5Kzeee4ufEk2N+c0dQRXeLH+K
nJMhuBR3McvdIVkHhQmXnbFVMOmDirRn3GFEe/LcZ6iOjm7hhAM44tyW6wbAePejm2zXeEJLlkc3
Vrkj1LfadbufkxsMGTIwTHDF+2zUYfrgIyIdTpbMOFOzXAxAw/z4M6hMK/sNzMkI1yx92cPm2bzz
qGAPeIXmYjFVjDXcoS5WAp/4pbQBjpoy1cuE4fIL85h5WIJoKI45zMiLyTu/Q30LBXoKi6BedRbq
GR1UoOPqwn8YkDLYxmaw6k03fOlse1eKkZkiOhzPyk4pq/LfzJKa776YnE/P8OC4iIjcEMTKk/7F
hGL6QuhrHTozEJ+D5XT+YSxUlV/VRLO1KY0hdQ9a1TxzU+vZX1USE9isgKWCKJGsbMIOMWeYGea2
8Mbpt4hplzD0k8ejp6JxFpTWwYNEPABD0dKzNp2kJyqivtp53CV6XajG4yrsWTc8d2Zo/5ZaDHtA
ZrQ/YCchwCbNFDKiQIipFrPLmO3mVbPujhEGZdEvWUp405OXVCpadUWa2vYp1mOCGay28sxYaivT
yReiz5hpmi3Sph/uBD2o/KkYLJPQmtKZ/L6+VrMxGSlsTjdHyZXLmqzsLtF+dsAPmgWbqBoTSmwp
u/7ZtSvTAcrQmh7IZnQiESP/uA9Rxa39OFFAn3X+hhS9Jaen6gko9v1wvDDSHhFh+2VRTc+x03RL
EUbfWSQMH6WaAVqNUYiywAmYIk0rywfiFK/V5BbRG4djnr21Lc0XoIg23wV6aooV+PMQ8vkQWMwV
SgOkwcLMVcSdaThORNi2VM3wlI55k93REDkdvkSwgcbfDNr/X5T93+wHfuU/FmXfG0RmX59f//ZZ
fv3bXf34jNRf9dl//t//no5o/gGhAX8wKufAIlMe7+DfjcXCQrptuj7+dttBby1Rdf9doW1Zfziu
S2oLEBCiWyAU/E+JtmX+Ac3aRGGAtJp0FMf9PzAWewEvi/Afv5FLHiyZP//oNjR9P9J15AVLGuJ+
OwzsiEbNWPsv386/MOL+aWf/i6lRgG/A1ShMvO6PkbSJFv2vftFmTCxDgBFdGmEa3lHQxXqdt8AN
H2OT+IPbxMCQkRi1YEeTams9DwlzVKvT+mnyymSiLfRg84jKRHoqgKK1mwn2MRQfVHDLNqaoPVWO
2/N2YyNZz1LqH24RdofRcKBdRrrovnErxv7GLvE3raAlTxUEWKv9mL2quTYgRaFxAjXwIS5Nzg3F
ml2j7Ox5XSE8IJfzLKMg+cOMAO+ESM/6ferXwzV12hyA3VDpyyAfua5BnTE8gxBUN8s6dMtTwWiL
axL2KwHpM66uBYsZEo7MMZh/j/5YR+gAIvWUGXHyLTHx3i3tVvTfalSA47Jxie9ZuOzXTn3up85+
aglPRb4yH6Yx8VlsF/Ywr6sZnfoCPhBntkxwli1VFiMV95i4uEvGPlTxllveixn520p5Llhjighq
KOqRW+UaTE5AIYYbpySGGsysG0Ik7UiLR0aUIRSgY7YvBkriH1kkaSsLoeXXf/6YPB62f3hK0B7Y
Hpt/IkFtXM0PM8FfXMVZAcDfnxoDUFYb7Fo924vAifu/WUn+hhb4Fw/jP+fzQWjhjxGY6aFyYN3+
Z5LSVDJhCHpWBxPTk32W+M/tQJCJ6tz2KJ2qZQkHp9FKVc9y0ElPGvXbf/F34KX/Xz4p+cYMn+TD
Z/Fn2OdfPmnEaayDojKWvhe351w3zi5pE5uLLq7WfSL+q9Dff7RhoFbhI3PI8E9exQc+6h+/2c51
ELGbKZd4odGnzl63yrs2o7P3re1//kO0/8VPkekHf47t8ZiJf44/rKs4TFoM8LSSRJVsa4Tg7yRQ
QMSaMMN3CwdmF6tThS1jIbz2yr1l/iLYNMk2Tp46J/S2+PHwjA1PKLMgXYXoBLAZO8gOurHzumXo
RHWyIsKY3FHE/eCwxlkdsS9kt5iYwHMqVHP581P937jq/p+FaPBQ/MdX3n8vv1TT/IMNiV//dxPS
H+BtYBBwfQSoh4JHtNXf7jjrDxoNEEyQMwL2JfLBjPn7FecSJu7B2eDRxO4CCYLf7t9dSPYfLqFi
j98IqA3v6P9WlnjwuFz+B3NntlS3krXbVzkvoD/UpLrb1dKDwVA2NwpjvNVLmaleT39GsryrDPs/
dtTdqdhRhDFmqclm5pzfHN9/lhUgCESEjosHsdlObVeYAfvLZOOAa/UCrf8moVnoJR+L8E7M9BfR
LA8rwR5qBLRVe45CNXocwwpbyUFZjzDfrxToRnRd1j7G6mbmZ4p6GW9pIkCgj1jwadZipGFQRPt0
RcLGIbTZFvP4vbb1M6epcTday6dEVuMRjSZNEQM5fXRq5XkVkHJEQwc1nAzws3byZ0qQX+W0UiRo
vctlTh5JhHgHrKeyY8Ip24lqa6vm5lEGznCzTsUPpFGcJjld0Oi8s6up/pdaxnHfqSW8cN22P3pu
jyajRkVUWF206Z25/y4s+55Lqa/HskFYM+k9PRIdbaoIJbVc3Fu4/hgrchLdNLRQbbHywEFoCkZk
t20ACKq/7DWdkUs6NOyywNn7SVMVaT3OtGuyy6cIOrRf0yOTjZ+LSt7jzvTKSYFEXuLypHP/L2t2
LihRZ5+TUouzMpzO4tatzqwyVqxPcr1Yx6g5EdX+q/n7ua3572NLIPvGf9g21/l33ZKY7X/7U8cf
7c23+kf38YfM1fz7d/3/AcZ5G+3/71n9SI7/x+v/eei/9T+6dyGsmSV/h7DB/zBDvcCHS8HOzNr+
7+kduv9DX1/MVDXNguyp/57eIREs7YNvE9tM4L/nthOZfkUfmzU2XsBb7L5/Y4F+7t08OJ5j+qP9
X/byDz6p5hOJFJjWHnGsWV+4gF/nduUUkGCn0v8BzasfgJ3CMsZIxsZDYn3yfZL434Sl/e7QKIiN
ArcdTJ5mytmJ/ZI2xFbWtiWNG17Emb8MOyK3Rp1NMTjl68png142bTn78sUv+2Jud1YQsEUh3A2F
8yOc22W4R7AaVt+INmTy3atJWd6kQQ6CYFM7ecelCOnr+jZz6IRv0NP5GpIHOaC6viJ3QYPvPq2Z
bpdu7TXFX1aHW9GfzGRNj+V/1j8RxEDOaPfkEMJZgsf1Yf2jsysfsgALoGSivqDOenqYxBkNNp0O
z+hl6Om6APBOyrJCqe0mf4h1nPfrL58fknYFVIcgzizAb+vzL+svbZBRhwosfy1wg0F3i2zT91Aj
xK6Fwaiep1SjBsjoDsgAiFirbO4m4S2du6UDIpi8iz7IEOzStqU87dzgv6r4u182s/9lIL0PyATG
oDhwEMdDVxKxGZbvx9Gc5Zabac+iyUOP+OKlawi+4gB2v/dslBh9EDzj6Jf0f+C9fHg35nMFmyMn
Rph+YF8+fK4cFkqQlhe9pgtjLtiMtqy6L1hauGiFpoLk3G1DaxhhU4afEwW339/2e46PuW3giA4l
xBikG6Qq81h+eTX08+SWPWfeqxVWofK2/gQY6hsTyerP2zUPq5vcclrn2ivVMjyUHclXajBZXvFQ
fn8l7yNUroSQXEQ+6ERCRo6JHx4ExWIb5kSTfE/itfE1DkRIiFFGJXUXL8eFhDxv5fcf+c+bp6BA
WpuOZ7h28JPe33yGCVdVLLZ+FQigyvmAJnl1yoMPIqATCEATgcZr4KmrTQcFKXhu7WXU2IDkSCam
PwwEh0jo11nKAyB8MjhHH48alrIPV5PGQP9j2VsvWW5YyWdzDwgD+ACih46q2VSIVWB72S24Us0x
YEi14UScDQ+1DKDTNpajmwc03zWSd+W32r2vyU93L79/ZmY9/WUtCQnIbCFIQDgha7j3keE5QPPQ
tlrnl1n3mkFgD/TRiL09T55vwdnwRutBUj4yk6afWvMll+nw3z4sh0Mi1RSkoxGMIJa2968uUm7X
L13QvjSVb7GGF6xeyCnHhR5I/9JDIFd+69JBl99gr9CMstWy1o5PfbTgCItOgNXWrPxLZkSY+Voh
1gSx1NZ/WFZMnubD8+IhhYb/6PKGg+DD/jR7UyOpL3svXeIGVr0v+k5Ww51aqZMRgKlFcXFWWI/8
Xbuoul1Q4K6L9TBJmZx3sa6QU9TratPCQv2gTzYNilcoR4NPN999UMcpUhoXy06WRBfetoP+BLoa
vxUc9aTUH6bpm0vtrwPA5fBoyG2kn+jpZ7C+f/KMzEaNUAqfQ7/1salAzA2JhdB6iGONBCek6LBJ
6KE0q2c1CJNEeVtOEN9E/NU89ThjHBAI/nlCv3G43l8cumEmkuO4YDf/MSzKuexqZEjyWWpmkdqj
kYnEtetk3nLpdYjZ6DhNxmp9qmGNLjQgZHrC644FfwruU7Um1pmuRbE+aWvogpsop6pIKlmMdRUf
y8E3r6ftPMoCmNSF/ngvNXmYpxXTC9IndlWZTSvn6fOCWgD/fBNHMCKRqCapRu8EElW+dMA2+mgn
/c7rDkFIohi69pxSSd6pt4+Po9QCMxJhdM6vwPvJ5spzqzGxQS/9uqRohbuPPBjLtvEB1tHaX2ld
JshqkFq79dZK6Vk5SxG2oSKOMLx8Gu2RBNY+jFLiDCpsLSHK79eGj0u4G3ghCUNSGvCtfc/5MDS8
BD2WE8vqeXXqDhHsDA4Cn0TYM211TkFzYqH4/Sd+XI1gMQva7Ni3QYTG//jETtsdrSHe9NXDfYrB
OA3CLH9uF5YMv2BEh/gMnQzICnK+oe/S6zckhv7DLDfh7LtZztGSMyYbFxQOVxAlv58UqzdyYoyD
+qkW2NR4+CgMvvUDDr1iNcrKrnH2Ognb/G6kZsCKg9dam+5TTLJgsUdhOCGP6t1UQXOIgofZ0xXm
at3kBON9H1nIwpVP58Ulgwjbh4KiD/10WABRNL+wM5tx2I4Z0cU52sHezPwRFsGty34PPwCRojeP
f0jyfFzXIo8NinCDu+ZuPc4E7++YRqCsmVQXPo5DYxPE+vSUEMSOVFOmjSDIEmeZM80M2xmkBF+o
ppvRawVIHpkVQzG5CQZ8gfmmq7A50mf0UnhmiVRrZzsHMpmyy4+rv5DBxC+lNjG1s0Q1szN0FNPo
92PJJUnx60uMiIDIT9DaxXndQMs/LNW4LdQYHDTuY0QdlbnVS6Qk+bG3cFhm6r7NY9e2F64tyWYz
xVkrzZKipWKjsTKHMN6ZffOtVpVd+Q0kbyjO8qkyz0EtUxvQFTvzU3nmmVtcKJF2CEVC7R0kghMP
0hT7Bbf7h1v7EGVya7HjgShnqtCRSbz3/m31c+mYFuLl0UtHs1L1WjG01mrN2++9HZVuAw2pVetT
6FL7Kzd4d+G4ejYHkN6W/VoHTp8eYg8t5CNRquZxTGSiGX2wVlhNSPPFDDEarKRZ3chfcteunFjW
aFgwq2DeJzZ/4oxFNyp94YJH0fch+cCtXw04HG+y2C340+n5mKWwJBf174Pt3WkX+BUG+mGOAtOA
70qkbXJOsf2PUNeZVhEsgbI+j3XYsjqcwls3i7CYQO9Jj2Xzp2XBTPtftiPzkSaPRQIKSGdA1PT+
sdsF5IVAziE1OHq1vvVLT3Pqkb2f54PMVLT+HvwJnTxI1jCE1mc0DDSELCx6PKVJz1V/FwZdlBSH
pBcRiwETcrwnWcVPzbXFxO/hAwb0X7+9tlRNDY9yrlAweHSp2+Z1pOVsXoRV5A5fcMGLx3u7rVuu
xC8RGj2VQW/Oqb9/2sgr/nHzZhNgkXAc2jr/caIiHOwscLLL5yxbsPDe9NQhMSSe7KS4wUpJ6GVP
J2aAWgh2bkwlR2uVqwub7rjZpyMxU9alTmtLXCd1FmJuPOHT8h1PEvtsog2CXFTYtNWrKKpV36PJ
rPW3aXWq6RbtpA34LiqamD4JRfzYDYdpAmN4o1WW0HAC1a52rjxb04jbNBrP22LuB42IATssWhSz
ZtQCAdCMSwWGYsiKccGhvagQxYFa3SAeggrWRrq1Z2egbCbjKXNwpMQ4tj/HJJ3IDCdvlM0rx1qG
okRCviSgfTqaOA4jZqXezodxtn6Gf+/mT4OoUpTJoncdUHMixr4pSPsuRtvuIv5OcUE7C10k86q1
p/UyifGLPOIzlLmHlMxeBvGmbGvxuOARX1qP9J/P8+e5n73+GmlqY92zY4TDq6+DQEPuGVPyjrJt
cTL6FOMvSYY9J7sBSENEdbuJy9YD6xXqtVPRC+2bUfOaubId5x1DZVE/8FuYJkR01dQ5xVmfNIqO
Us4BfhXQMUeR/QZKuVWWxzEgJ19lP7Ko8XqeMuKvSIvr1cNerjjQRN7J7JMX2EjO9k0jpAzPByAy
WXXVgDRXKYDRtMdPagIPlOcHiCjT4N8DHfPUOXrNjI4hxgoaR5yo8IbRpiQPMJFWCxEoOpATjbb7
fErpBM2PE+20QUtCcxIssCP9gP4XGmyoQJwzOJBubCePsMW5GSRRV4xK10OTcIv/b8iX/vRNK88r
/g7ikODjYIcL9bIOKnbHiyLQMsXSHaV6GKK+88shPNKE7NQY1wsSwROKZXTr41Xq+Wwq3+ZkQQAJ
XyqLwUMukPNkeFckFmV7XHjoEpLnYDriaLwNUNHlMWqn2ETVocYDvHwK0ySx1kshKmAie2uhj7O+
ZtVWmX9peYkOqysnV1gw3dHFUkTJHt/RCel5a/goesuSZS5pGa3Kdvd2mi252tkSr8Roh8bQ8hv4
Dm7D5wEjiONH4BIwDzTnYJ6sGw3GcXALYtH8Eq6fkAVb99jE9CLruHv6853GQymbTeaJeVVf8gUf
2d56aOrQLPli7NMIj72pp3VjvzbEG0ecH2t+Tp5uNev9lcenChjEIXsJKiyaCjKHQ2bjQNsJbh0J
V8z/l1PN5jnj8V2QS7IGS/MqrKaMMvEDj6mYE4fO4THiaRw5pkEgx4JxsHiDYlDDE0xc8Is8LzyC
2iNNYcKZr6MiNJec86bl+hAwsvgE+m8d9ZLAJ+QxBLA1ePP+YvE9nOLNoxlpdo1w5EI0P3ENY9Px
sduf96O156kXEm4Z3/Nn2QYPpY99qbcVU0wCaCPDzOFZ/Bw9ydrF/MqwwHELI6B+eXsYA6NGUyF+
i3Fjf/XNn7zOL689O9fWw89HbZ1+/O+HfPo5MgVueR26suYCUI5k4wvd7LREHdGQLty0cuEuVVCY
vDS3HziAp2288U8vql2BMab4oi4DrbmNEy/YATtUmZfgNoa9wFMa3Rq3PbKw5NgwKI+RWiH/tGFD
YGFV+6iJabRLbfUSn55gK5lBrGune8rcnDMaQiPkTM7ZQgmBf2afXu1peNDYXvF8ApHzL/Y+hkP8
RkrtGeM0dbT5GEBzAd9cWmWH2SOmnGLoL7hTqh4beRpI67CA/txzk+a34Jfd8e88P/QYXUhxzaWf
Hqi10hSgt/BsWxHuLdtvStq8XZ929WNqMlr2fsqHljkNm8FkPrqJ9wuixVUvTgAcE4S6T8TKzeuR
YPe2I5dtfqE7mi9iTCO+YP9rpkO9+ub6myFIs+lxqNIqzWmMjvi9mfKc1APtRM9cf+mdxgrU07gH
I3t65DFMVy5nzr2SX8IOQCsyop+8ZJ8fHbUG9iORWwFxUyqLwuzW7miux3UaNBFHJtio5DYrEgak
bHhN2XAeop1jOg/sr3yvRPRaRIeSYHFeLiBbVbSC96KljR00FuKpcZN0KWlDJ3YGfj7rVccXgka/
uqnVwP8v9UQSzbcnh1SRIpdf3Yxln5AUmHA85F9maTs+BU0ycwpIFnxL+90Us5QXh9lTLisMWMxq
iPZVzRZb0xPUJHF3DucQWNhXG/YX601atW1Znv1MJxd9BRv4MGDF1UoEfZ3AyETiuYrIGTo1cwap
dMUDoxeIRsInWGft1D/SyJlN8B1Otz7Haccj8iSVae6oTKeOfsvVdljlei3M43NmaUYN+SozxE/5
U8xkaU/YOPBzuN8+z12+aAY4P69g2fEnPMvIK8d0AjUxlIN8CeprD3gtPxEstGmrA30PHePqlGRZ
Hb/SCb4NSifueZrQimBt1lPqLeFYTtZQ+Uhpl2OCVXjwjPi0bLEUr0hM+Jd1GZj51IspJwmf0pPK
Uulh18ee1y2sNKjcaJXk4Q25Z1IF7hCV5OILbJv453qpuMuvE+FZQi9z0oFMvYk9TO+yTTuw3V2H
ZYIa55MgjbUke1QT1kIDxST9qqOoaTmB2IQkgYJnkXoOR3I2Q+QdmxXDZ+6K1huzbdR+YoabdjWl
3N3pSRZ9SyYa+GDujRfT6tdJ+Klch8l6gIrdk1VYJcKbZ9ZbxheWmitPoEBAZYaRbCwWf46XJktV
5cSrBmRUt5N8RtVD2zcdAVVQ3QSBAh9+oNm1662/0CsVc7JnR/Nw76GRrMTYNqqcUD+RkaSNAviJ
KiABGa1QNt9PIbGNQueNVaf7tUsQb9pHXdIGjQ2Xu3bl0yoGF2PRgd1h5rDvOC0xJWYU8eAMjPIa
mf0WY0qYXCPeflSm5t3POzm9SwXnjsfj+95ibuttuamq0ax/8ZKa1YTo30zevKvNTzRv2fukoInN
MMlti59YUvrfNfIJshP1npO7qW1glimZyinRYnKz9rSQ7gsmqpmVKFT4m59DlpiSlSjG0IS/OuXD
zXIK6VijSUSx6dBbHt0NdFqYdmK7IXuOgDqJ3XMats0sh39t0oEddSK+CMKy/lytNuNb2NQfwOfG
5spLCupMitMH0drClqYYKtbD6cQGwW4NjeOlHOhHOS1Y5SnRqBDhMRqsChgS16jpKxW7Oq0VHdsZ
LWHWw5D7knvuJ6p440XupiaMyyAJWg/hSL86ycq3CWchnmJcJ/5gJrl0TZlx10yzGZNhsrp0YCLc
aWrczXB1Z/SeHgh5YLPolVFgQizR0Yt3maHSx7Ht98erDwd645lBvdVQsfGdQCL44UCf9dQQyFe7
D1nbBlx1mEJxfNBTyzKrLGFmEEIwM7vofjTX/vuPNwfXXw625uMDUzix8cxx+PwPB1s9zK01dSGp
qtPSWJAD5io4BzCTfv9RHxLozCY7RNpKUsY/YWTfn6HxIjHtQU7z9xixy7mlcUQmQtwiLDGjO6a3
gy8DZksMEqEFr+zn4vj7a3mfQvBtm/ETAQzD8wKzCUqa768lGT2X9C1YVmM5FjznGN6zRHddFHr4
zxE6/+k5//MDXWzZKLhHWEjxrj/kFctM206FveA9wg82irRkxz8Pl5Jl7ufM/v0NfpTGcYfkbm0f
uQyIDcpRHz4QIpJIm74K7n+uGBOgJQYR3b80Xh9m0UUAcWSy6k/D5MGHqYfGrOfA8i16zCG4WX/I
yjnvRzrPnKMUQiBKo7EPmuVjWWyJAX6Hi6fuq9OkmojrmOMzZETW9Twac15BJoaFmRnDXuIKlJWZ
Cymkp4Z1OypO9ge/9losameWlmXLUq/4ceZH4tzki8d5cjud6lnytMz+/rF+fI28ONyejKCRlKwT
fayysu+q3p2t8SbrSrMyrW+BkOz8ZqCXMhrE1X//eT66Ktv8Lwg++sOFM9EIprLIhE7b3gxBDnJd
y8qK9WeXp/9Vas3HoCtyIjKLLNxM1X8sBx60RqfBEPXmtC0RJJu3EZYwNfZNp8yG8fsbfL/+kJ+N
KT8hnEaUYmxvPuYzJ3BTuV798iyk1anE8QzrIu85oJ3jj1Pwnx/Fq4uo4EWCk374canDkZcOHvxF
z06hyIielrVmdlXNl9/f1YfaGr8dhQYuTy5PkXMAK+v79aWBQ5UUs4y/2wVp6p/TirYNEypqWNIc
J7HVbWjQrIV2ww34LE6BdFLbToeBRzOHj8Vkswj+4bpOEpH/LPg+OUweQYxw500wEH3cb2ybehG9
+N1Rr66ddXvXn41KYrCFO7R/AWmm0L5tO5olunhT43buAOr1YYvWl0QRyP5S5MiSjNSVK8iJ2Hd1
4qcpKGFiFoD1YPpKhz6/xKUU9rVTquZ4pkFIA3cCybW6PURGWoYg42ufFOCVNzutF9zFpzpjGXBI
8m6TBsbufE3f1Rgj5RnGIHfI1RRISM44AIU5fq5WQV/b7mfghBWumY7lKdzh5EAPHQ3QZnk9HYHK
t6c5ZcBTcQ+n+5PwZIJQSaDduhHnl8YdeNyEfgFtIwjBTZBJD5/ZlSRFW96bLSMHUkoJdhmjt6bT
WCjsAvAehYGKnVIxiu0cr/ZTgPUW2VHxm3i+iApNcIHMnIwXZ54yoFWRxk/roS457YA2oopC0yb8
4Y5zHnUGrF0eITkWwKXwiIyFPC8C+olIUnSjJv+7nM6H8bR0ngIKN4AiviczFFL92BRZH7Vo9Ic2
neglUR6qJvcOHK8Mp32qAuGrz/4Sj2v7mTqIqbQRm9pucNP2HcWNz7kkC57uGOfIHA6ZVo4DMdIh
GP5r4UjcRRd+ME/us4OXTh/dkM5L5KcmjovS3RdY1wBskSxoc7/VfUaNH/zGwrvdTbO76mVDaxlZ
SGCLdFkg/KWNdroqQSx3dG1WxZRzyo8j1ONIC+3uKGwcCV4CQ//NdongINBsanpw9JeGjJA1wJUI
QqK0n2ukok6fBldRzX5SHLAiDVywRqf4j4S8iV+Xpjeb4WloADwiSm3CquQoqWOUOpJ2MDvAewrA
Q4v59uyWpUtftDXGn9lc2uhBNrFVHerchzqdpen04OPbUQB2xXMhFyMacNtbz2s9j2dkWKBx6sDd
zrGf3YR5X0GPFqP+TC9tfCZSkO0bZl/2AsOq+pLaOa7wtANxRoZ6ceQQTqrLbfzLSNrPbcl0bCYZ
XAVTLnehyDLerm1p+tghyxVtPtyuRdXTHa9AZgCv80DndEH9PaM5GfMzeamFlV7SztXv/Y7UOAKZ
9Gxsh3iXxVP0KZSZQm8g89e8U8muyugNXQQWq1jyqIsI9tBhSRqq0430Bb8aZ4+tKJrwMPErzyPO
iS96bocjeozklabO6gjHooJ+Gxc+RB27fZCw0lec6G0FrxJrn8dpXqNvlWUI2t5Qf57Aju5tt7cv
hB1n+aa1LO9KkD486L5rftA+lnwiqQl+M+u9+NWhBMU5y5HO/egWWX6QS2PtaVvu6QUQJEJYCnbd
Mg8XXqcxkKelPtomIRCd6Es+uvFyjjJi+N65onAwIgHMuk3zOoPWjh3dj6j3MfGwEktf1DAl/Z1w
+uLTPNI14aMhuPThRdAsH2XtN7vo5BUMIFqgA8eMUNpcqO2m43QxE2YDQi/hVOOlcpHD3HbBBubV
qzOBV9qsIGPghaJ3/DpJNf1QFoYrbu6s37quaGmdSCSyRjzdGblZJfE9cGBC7OQ6lfNFMGDhtLEd
md8sTshCzFFvS/d95V3QWlzJCz0ruFZycEFxgxclA/3kT8t3G6L+jXCYPmM39DtSnjYd1TT6hTuf
hvG9CPvmBoqY/rrImVjRpuwO23oo0WZgDwIAXOIr4IlvVMzpTHYrqJ4kMDauXfefZqcpP3XZ0pfb
su/TR5Ut6ouegQVv1DzM28QBBLcpuD4qwRG5QCbenK1bMUfTXex2WbVt1rHAP0auALzs+gnjGbWR
cnQ+xRQ3zqWroy1QZ7D/eSO+dVEwXxXUIUbKIWLgQ5MeKL2F4hmfpKsggnoEk6SMv2mLYGsXETcW
G7/o1F0wBdAjXQXCKM7X8IwW9OwO/RCakynTj27byOM4zM6xkGPwDSrnI6jl4nFV9N8clQRoXKg6
/bEYInrWh8OwJzxdHnoYpMlGC0Ul2fip2dk4nmN2Jo9g8XxnAzE2foybPn7xZul9LnTSvoy0Sv8Y
GOC7MWzda2PHdrTZKegGVf0DcS8EX0icV5buyufVbpujVzkJijHS3DfZYgv2spkVyS7yiDyVXwZn
dG4nW4nby7H0B/2I5szj+kf3wrEbD6Sp130lX6ju4ibTZ5g4xg91rdfLtMOIfg5Zco1DTn7TCLu/
0IOY7pou0Z91FInvXjmyOLhI1W/EUjN5yLXdOl4/XAKWmc7zaQbzCfCxOSZBDbZUBSg/ScfE56ul
k6skyfQnTOqyx4jY9qtao/4zG356xmQLr1fH6tFWBfkBWr9/ReUd3ABUzWoXrUvjMd51c1hTq70r
KQ3cpXMr1RbFin3QU6G+yh6sGIf+db3SsRguEVABorHq9nPqrXHNml3Pey8sozOHWuQW0Im4jeCS
UjHQ1quVuGjjrhZfrHm8XeqZGHwXDqTaoyvMtMaw39stpPJ+U8X4mk2WTIHSONWNJZbmqer1N/4N
5Lc+d566mgimGMLiZo4LZKG+dPKLuJXu8/BGTK6yyb5GgjQ85u44qmPmYrm2jTMnvBRJq2lFsKEs
X9RZJHfUl8FrQfGadhH4U1pr1z7Gyw1S7A1t45CMF2M6hGObPfX6SsUjBShn1qBWGqHqW28W1qew
iXNDwdNZu89iqe+LNB/rPaXoJbukdafNd5ZufJSaCcZJx3DsuhUyQgPj7mhCD3sXq7mtWgydZDul
5UVJrgAQmxMSuWz9ekigdaEE6LB6dtLPU7i2y7a1q+AKGWHi7CaHEPGyR/PVP/k5p1JcrqAc9H5A
4JQCWE3Oxj4IL3x3tpvi8+otiTtullnZsCpcFjv7PBJUKo6qWhq9y8bOHx5iIH8FyqC0ijX8sSSt
yq0l4vkhB+aOJ1cmqk90RFvrceIAXGztULn2lXHnaLaupr5wHWI3Nu0Q7q2whtf8onDpRsTgsbzo
rQUThNtqsYIYT0boSvZc78gf1bDTaQh3Me/q4V5H/Y4WJnAuJP67lvkQUXbF3WBx671woFhfASsp
gk3dkH7erv0M/NCrFwpS4VCUZ5Aw/XafTv50Xeakb3cF7L8zLxUggzG1zUJSdYV2zstU47IuBz9c
Nu5EVR4rm/4GStYM765IRLcJRemRIiSX+ORIS7/SwF3sPNMTcmzbxPH26Zi5g7slhMusdotmAIkc
5lNZcL9Yog0JzIZoyastKym8O16eBanyO4uQigL4GNDTwIo6c4ylVOiEEJpdLDn8ayzcguGRInOd
nBUK/lQ6js/rmqWPaSafU6hRxYZjQv0woTnZJxFkK5vNw2aRCDRluXC9rBa3gsSdD4cRKPhWKrnK
TYh8VIIl9OsH3UAj1zoAux/lgvV17OvvfQpOJGzp3YTtklxT+cSZyJm7Se1WNhtxF3eZ9xAibNK7
fDSIGjdjwGzQ6U2vTivLT1I1uG50tNBedW3TPgyq69P9MKdjck42Ow2hI83xed0Wauc2qjqUCqRO
g/UI/URZe1kmvnXtlrO4dCXF1DYFx1HGHIt2Lgyob80QDsd1dt1qA5S0qnd2PKpuL4Hp3qBrnPpz
qaF1x91k41oJYQNYdIcNZOzUCdpWhJrDeYcr6rxfSL4/rACrXhPq8eoIXXbcaSbltIFep2/Y5dn8
86CsdjlYqlcuIbk3FpuHAf+o7dDI7KnIU+eZjOB8QEwUH1s7rg+hDAvQe7bejnWQfbGb+rEqUKil
HNwOoZsUX9vJ7aFleG371bMTfTG4XoLTtZ6LCBe2QVwkEjZrmdpk3nNwZRzCvduCY8nFiK3b9zLz
wucySZ0vWIBOV0CxEE6AUTn3SGU/URRwS7OmzXIDjkFdB0niGbJQNplBKL6L0hzSl6Y2u/bsdi/t
GFmYrQQ5BVqS3G1wDjAWw9xO5/Q8U+5pSWKGU+FsvYp1BIJGXvjXlezcF+AluJa4FdcAnC6kQ7Hk
925JyzEmMsjX53UwuOGOI/xYaWKtMr2oZdv/S3JqywBi0xj9zMY76U1sRQam1pcg8rFpOcuV7z4a
PcPBWcdy2OSLJW99fy5ehjGSbA+cPA/tkKDSahPfu6KkqC/lgthlo1NCmqu5G+RL6YIi3+JmQWCb
A9L83vcLc4VJyTltkGRXX0eqaXDYCrrEmmL0Lkiep0i5cDghmEfO+kMgbU0OdZj1lwIqBWdZwhFa
RRMFW9cCr4LkZR39p56W56+hpL247LxuV2HlYsP8DJ0Hqn5RjFqJGG4T4EBbHSeCqgtWv2bazyrL
jPFETOiJusRqbzwIYRbkVKMQXGrQonstRzofUMowiDBSqbNCAOFOx4AST11ugSMCht6bY+y4TRaF
b8cWhweMWZpuaMpbF0Rat+NUkZQsaXEAXWyrnSGtlqOFIWIjbiFR4UhZOir3vlXIWa1mO8IoBVJO
Ia+c7Wu8x4IWA1mLmSkx6sjqbtiGbLj+ssuoq0VwE1GZi2XXjPA5yksAQKR0QK1xAJN31UjWytsA
mgVBdNCDVPmXNC0FnIqJqUJ5hy4hDwzcOKs26A8psVpzDs7Xqv/qIOWP/h6yZ143e19RA3xIbJea
0FEi4II7RZ+6ZRd3xQCa3H8SFjKuARjwQG1iRH7P7f+orRhSsZZd0Sy7WGaz/8XXvps9nJLIljSF
kL6KTcrWxWBWXtK/aSQF6BhMfYZ5uIav+LTaMyzlGupje66cLs6/DnLKAFM3EQk4i5NtUmDh4GmW
4/5pyEgoRFc9AeV8YxexTdf5kHaDKo8rVTfeFlte0RYvHhCWEZZ61Q9Lc+kN3B4t5i3qj26LGMer
kwevxyEs2AcIaHPvwh4GtcD29/KeGIezQ6oOUtJmCKiwx6gIddQ1IOGF0F3GrJhA1QiiInHM+7Be
sOnJxEiGF2Y50Ug1QVIHq5xXezmhBMJyQDdtdLUS+gEoxbYioTo3JrEcNo5QsYB4skKZpx5ZP0nA
3Y8Wqh9gh8BQaAIdmDt7VDD1q92URFmo8jNd7tugi7PdCBQpxM3AVRRF12BY3tT/FzEcsjsf1e4Z
+en8CrcYD2pwMFwXzrLUe+nViMjGmAK1tKqHIp6n8FwRwmH328hFbKA1l81R9zbqyjmSExgaeyxf
JWa8YJ401AMMbyIxGP+B5R4Ld3Ar6WRVeyJQTohJIX3/qAPR17ukBpNgrcm84MKeTsq5j8q89HdT
3jTftU1hfdMVI0eDZgWrv7F14WR7wgndQSL3y/E1tWaTcSGidvF8KwGZ0j82JtahHpwI0ZCr6IhN
bNG2e7HY3ZnTteHXaqwECcsQgBf0xdXF/AUzqqW7qSFIDDvIAEP/BUkGco4NDsDYGKA1UbC/B8dF
70Ry6ybl5F1vhCIOv54pBIJu9spwH5ZBdWGlHZ5rCMJp+kDzJ/EB2rrL0O0wTI0plQFbPtJPwYsJ
59TaQANTZwrMeYFBcCxeoG1rxkYSfxoszM6GDBMH/Mfmu4WXvRNxEsX7As3HD5izBAUlHKwri2W4
e+ZwOWWfwqKGkduhr8JAOpPBhaYrP39hiYSO7Y2iuG9xIr1Gvpm+ptrhyUfTOiOjS8BDlHiTzJi6
2NMjwJzhbtJVxi3QXkfVOqxbVtMQCt5c+vG9Q/oQYmjRTucOSYt8N6HZ+dfk4T4F9aETZw3u2cgm
tf+gkrQ94F1ofwn+L3tnshw3kmbrVymrPbLhmLGoXgCImcGZFMUNjKQozIADcIxP31+kquum1DVY
3dW9Zr1IM5mUJIMRgOMfzvlO15NL56KPTLtyxTnQr0uAL2u5FpjUssgY+hGzWVkj3Pez0R8PidOh
miNJDJlqEgPX9iYf0NzU0Q2HsnYh3bK5Yv+rEzbXR8lojhy9Gj6MLFCkKgyBmfQtRUG99GdzkMNV
YojRi4g5k+4WgYZ8nGZXoYZWNb8lKgX3FWqPlwQVBfhNq10q3t6zIAVSUy9Z4IA8QyZTtFka8UDP
UYQxLrldKyYA8OmkdDZw9YC6mnoF15McHSYUNjI/5CyVjEZTfr9EaW3ILSVbQNnLV5fTYjzNqu4k
mP3Ru+/tTg38ONtuaQgypkCkHZ/NMjZOXkp0CfKleKmCTsT+iWx4430pSWWbNUC6aAjzEG2a8YZb
B4903bv+gke8z7vQnaxsiYZpyeGddp6KNwNZLSXnb2eWRBUZhP4pZ7KftTiV8zWTqwJ6n3XBSZay
El8zHyVGUCEQuW5QvgAdmmwY/atv4LZoCY6rNpXI08fCngkL4blJVUd9ThwhIPXL++bcTObEGNok
K+XaKyvzBUA+fCTScr6afdW8dKppgjSrmT2i9ETAlYAK9MuODJIJhFfRzxrheKs4dwO2o565y2ud
DNqhI2G9jLoMxLEaVHNUdosHpXOLK+YC7l6Lde+ZiXHmchkkzrs0VnMzW3p/P3aLcSAcC55UPnrT
pVrTKyQ9NSMet+/hAZpp7USrr1E4VZk/72rbGMt7XLxZ1DHcijoudcKwTBtGHUi9U700KZrFSbyQ
hTG/+LESgewHHUunXWwqr4y/I3fWIwIE1RPJjO1OWLF4b1DGv+h8iQ3lkTcOK8ILXiDvPCM+2MlR
cdd5wxvCaXUrB32JA081uuA+WG99aHFUNMKqdjwPYIINXm9G5K6emKJpV1NrdF9yhh1kgdKotITc
AaJPRfOseaX1QOo7zE2Lqf5BylqwokMBWpjmxzIw/e82hWQe1L3zgALDErGbx131QkfbVPK+s/rG
sm8UMfKc8r3nXTRTXYsvG/HCvJB7xa6BRWhzYy1IfJbdZOAhMSKz0WeVHggtqPL1gMB8UU9xNk/2
h11bTbHPG69SVhhbnQ6BzxttchM5vApUNuza0G3kJPc5oOdVK1bKRk9fMriOTqfPIBNnppiBY8z2
1rLqyXt1AIhyqLSyKOeSc8xOIfBQ56GfiDRQvglCGwvtFzJpynjUXgsebW4a5PWWjUQ1lc2n3moE
FkYsWhEQkos1gTBkkwoMGxWTTOKLuJ1rsGUNkuTJqrd3o+kpWpjMnJ2ue268KR5Bba02KX5brEyk
jVzneQMgN+onh5T0jS7NoW/fh2IdxRLwXWS2wEiwKMmCVaacDKR00hX7IRPry29iOYlOnFYKcdIF
kguzz7CDjDwO/g2NvuvMJ031NMynfOnj0glngKfAgP/5eu7nDTlbQxQgOqvDi5OXBeyveAtGZR65
3Un9CcHtstAYf2hcTBvStEV7mloEBahRnzUMGFnOiu5fvICf19uXF4BQAPOuzwIYGfoFAvBHE3Fm
L3ijksz9Vvx4AdUP5Qk445IrTmvYi/3YlP4vzeFxkZ9/+fNHg/SqW+4/YTvWf6QyiIsg42+ml+hN
vf3ps1aZWi44ir/8+TRMb5n6H1/wA+NgeUBVdBOTE/IVRAh8ij8YLZbzGxp5IVwfH7SNJRxj1F8Z
Lab+m+BLIAiYOleZ+wcMmeH9ZmPptz2uPBMBNTv4X7gN/4zjIMyf7SJwInCgI+lyde+Cg/H8XyRF
LF0v3j1DRvRvM1DgsSFWZMSNbiGr9DMTbmfXaHJlJ1fDFgVzSSmiyYtRZoiRyYQjg5kqBLXF4JCj
OYa7nqXx0YDRQOk/xjyQCPfB5FFlPFxDe0hBwlPQJjFgSAcovdHXfb3nJ80fXZIvJqwyRlicaoMA
7KxGYJJ6uhIYOnrizjHAWHsZ5TewR8BDIavWcQ28YfAMVgalI1k7ABOlhGTvYbrjxbzmtvUBo/us
BUJ2+llDC+nta+YVV12GczCI2eclkUV3clsZ7lofJmN1Uyr2viPpkTYFc3Adq01RLtmNvirkeoV3
PTNpOxssL21+QcRPd3m8ZF/Rg9nJxuqWy6gBKdMc2HzbdPbjZ+5ivQ7tlT9iKLZsJDKVtdzTBjhk
YKOde4gBFA7f/CGn7S+TunSPuP00++gJZrfb0umcfrOspJvQmGVLULgxc3MvXTp5jXG1sVGMQxsI
U70x8FOA4PZCJ4H3OzrsLrEoiRU3bWqmd3XqE4gFl1ftpYVJ7BZnmjlscGKoo5lAYt3nZiNPzBBr
691JFhBZ7NKM78ii7YDkmfwW0R7pLRXvcpQ5mfOAFKW8Qug8OgERJQt/O3bTGkhCerYpk6KPtFAr
DQ3W0hc7MaY9UWGE7UGDu0Za+WY5NfjOircxoAttQpsRVdmVXxCzxGNY2s0a5gnb0UQfdHsz5MYE
xdUifACxXrYRy3xDZ+2w8JrWCzMH3QQ0fAIZac5RYvu7vJm7H2ibf8hA+UUidbl1HNvG2scf8B/i
8vv5/LWa1OcSWS/xWLhkEi1zdoaOKwdhnF4R2uE5I4zoho+oNTFHMZrQ/aCua2dvT6Y81Xnj3km3
scjdk+k5rkX9tFzeObaxc/SH8+jvmPCsX54VP17rRT3n2CiQhPGLb9RiJqUXpDVHCQ90YhjJVypu
L7wwj086L1g0khvBCGwmWmh/aarmddXnkwlTwN+YbU9Ud0dCOFNPRMOYydPpu6Oc5Ls/E54qNVjG
Gqz+ByMtSvQMeP6punnKo8KkiqzT+jsi9rM5uc11w43Inp8ZXTDByCTH0PM//cXO76Rc1Ws1YhoJ
jLGmzr+Mv10ggyJ+rmxN+1ySuLlrLfQfFWGfAANbk3EBgnqDmOguTXhhcZzsBkb9COG1Uv1LrMDl
kfp/9Dg/PnKH4ZTpGA7N1a96nFzM7jgxjo9yNF33TdWNcE+dpyLNjP2SlOpg6wl0ty7FZEcsyxba
vcu0a+hvXW0SB2fMqPdEqkVFOS70NFqKyIT4tgWpyL/4yP/OS0U7hVKVk9000cD9fHX6Y00TzCwa
FLMxfEn5NHAiyZWBpm7s/BoRn86ziQ/egLr+z6+2v3dnXCo3xKqucCwgnL/8bHwMXrX0XG3YxA51
AQgfJa8fqXWRj542imsaO7Ud0UwTeoi4YWgQmJAcsK2add3ohf8ZE+h3ZV22MTr24SMYveL8z1/l
L8bjy4eJgV3nzfF0T2cM/Ms9gVFxxr+YDlFJM8vbhFyeyVn8IAfW5uG60FAS6UQoyroMRsSEaiBJ
x1zD1i1e0N9Oe0b3xKcx/Q8uOfbXXaz1G0Ggx97JvGUPnmjYJbUh7kQap8n/RSl2Iz9rVtOfn+r8
Jn+FYv2RifWf/5Cv9f8gOktcCCN/+Cj/R7l106PaGf90Guo3kDfdn/7jb3/M/nToS9iwP5ViP77d
X4l5l6Lrgs1CnMmFaV9qrr8S8yz7N5N5K0Z02KwuHc7fqjHLArZ1OTtd/p1pjEMxiHROpX/5s2UC
06OG8yiskMnimP13qjFcyj+fLxdWHw8HpLfctC5KYF7eH0t6TDGOoXGrPNljfg9TwDq3wtE2jp2/
N2qQG+jfKeLfVr6rXPnbonYJICgs5+wYUr6BhFlgaNcr+tzSvl5ojODT8ECq6cXOlsXz08FsDpTS
AMFdD1sgq8OeRCMvqqpk2Y2zme1X09Q2EJes00K+7xWPVgRudeHvAOhZUdJbd0u/OttJFG+mWy+H
qifupF75btWYUxE4kvGQstrI1fJyj2Oo2K49u4GJDQO5YKUMNVkwwZJIIVYQ9YQee5HwnS0D3zLw
k/q17Xls+2uWXXuF3R1cr3wXkGHZVF5lXf6tWrP3DOt+cPkLP4ZInjKk1DhKvGb9ihawD/qifRj8
8krTvZ4V1ZrtnHnVA5DWr6m3JJuxUWMAf1ZuJ9/VNqsFotuVzELoIb8bHjKVeo6PjG3XfWYX7+QK
+zyGmofEJQxN9gwzM8XAfvRnEFVNjywrf3ct5CwppdIOfRHClk7PH1spykNG4XvjKVKsA9WsJI/b
atk5y2iEzGdvazNPeQbCcC9m19tVGF8YPcXiapbO9QD+abc4861sX3XFT+vL+rUca1Cik+cF+sS7
cPkrAnBfp6V7qJfkFK9Kboya/9m20RZOLRJKc9Q+RCaaCKH9yFRXndOlmKIOg/cGRRbitdR5HEAv
aw5aQKiMr+1M4o1bQnLvyw4aBOt9JgJKFBFJqoCuO20J+5gmYM707qzz8VAJdy9wMhx+deL64D5+
jy3tWOBRAU1QvkL1TiOfWK6g0hvEInweWQ5ktqx7uDG5b+8btDxBu5riClEkmG3Ptq6Xy6Uzm/0Z
irJGkNo4gIUdhivXSSzWZGvNFK13K+Me2558hy7R3mXr8CInAtIy4ktX39w3bfbO9pZMzrl5SB01
XxNS/Ioy5iG28io08/qh59Xmbf/CEOxWsE0O1okEQlJmik1uVO/uUHxbGD5HuH7TKLNMqOJmPx8x
wltb62L699GohFWqHdNOPkAtHtmS8PuquvhmNPYjLd6dDadlZ1Mxb5usB9aIXyzsl4LIKb3qo8aw
y9CpCvsZP0VNAjh4mgB+YxPmS3lrdPZeEU5A1nr90C3cZ4uffofqcDeWHkP4oeSyy+rvNo98jLr4
4Iml4yJ0dHJYNfKh8YezpMznIvKr6ZyTdcvEVo80LOn7MuetnaU71lhyhLn3AUiBnVxQYgGs3Y6x
7WxUsp4nm2tmtvk89cw1t6UbJ7wXSlxJtA83GX3cbu37PvKLuAyB7OB5vqTYULdDiBGQkfWCb2Cb
7RS1Xr5u1xUrFukML3AyZDgwkIqI3uh3bZOk31Tjf5iZRYaqln2P2SrZMm1o5YaosjKHPrW1b12O
xYt0+rL1t6ISOfSOdkxjDMijnPRFO2QNAqNTW595Jx0Sh/Qzi3KEV17BDI3RXJDayBuh2Xwbs4nd
QAEPvxyfS6KNAjYdfWi1LC2zjJfGZqkKp1zVuyEx5gNCYiDYRvdSeMl7Z+hvns4kVmPftaudej62
8VBsBTc3QXI9B5/VGOQf+xm5VKhhIDkZOMLRfeVeo0dysdvjoOfDvmDXdON5RDt7c9y+DE1KmKQn
gVmPdfeOcRkBYNaaQTwO59+vG1sRjs7NdlkPckuRbgpzouhIqSb+DdHEku01hKWBldEF2dbwo4j6
tyZC/7C4+P+2BDEuPMt/PO95fMuxavbq7ach0e9f9KPMcO3fsCsBXaQwYDKKhei/ywzH/Q3iIU0u
pbmJe/Qyb/lvMK/4HTDvgey4KKBBbP6tzDCd36ikBU9BYL9wZCCB/htDn587g9/RbQaqRUoc0Cye
7fzat9pUB3I1/R2BlaAx41E+qb6fvsSYEM7uoBlXKm8vys1B/ouJpSH8nxtRfviFFypQDRuUNzqj
058rnNhAvrVCmt8Zk1vs2VzJJ35nFxmii4JtG+trvYltl52/Eztq3KJ3PC0MsjcMFcqPvvNIMiYg
8W7w1mnnzb777Kdr8sCAtx8Qa01mxz2dehhKs+QuJdp1PxnmeOcVfsV+wLY7EaXKSq0ti7XxVsAy
eI/jKY/yMpMj6JH4SnqwfYe4dnBW9gFr0O7dsWa1n6vE3MI79t7m0mgRuqqJdMyx1VhIMShQ0TBX
U35kJnDJq5rBwRcM1BC8IWDsrexhxHJ9mi3vklDU0yqqpBLdboHCySTcGKo7S12GbcToXbEGTRBo
dQ0wP9LgWM4Z8sbMZ4cN4SDbD39a5UPRMKePBtGmHw0+5hd8sfWGR7aKvF74CRD5i+g34Z5PMAUX
o4ikZbtP2jT2L1Y5Gfm2IAuQI46E1YoVI3vtdXbzgkOuqp7BLnUhSyLqCDLwCtbxlXcGjFYf3D7O
NyNV7D4hFSbCnKRC2S3avsCKd7t4RbOLByz0la7n3xnUaZuawN1rlh08OazEIF9ucI2zoUwtcnXY
BwLF9GPpZtp2WvVuX8RFcUueXBZxcBJ22owmYsFp/qpsIDRoC8k4nhn1v6wIlE6LPljncUxGAs/M
9tkaKrE14bE8YRgkwygjtCpYqLaDWeT6FtWeB2+/k3iGWfjdsGiBV7ImqCTYJWfBmiIXKbUBxzCa
kaMGOBSVVk/CSBnPkTfQtKK279+U50dy6K59vdvA3KIARtW0p8zuD6j/2jsl0VPVop2xwSaglmTy
jfNCO5YuSsx2Fck2xXV0qrXK2mKi1A55XYpnRsg9KXb4CFgxj2Sj6NVrYSn3rneX5XuVkY/LdnHJ
HuRK0m3YZwvaaZ7AkRTLeLV6tjdQkugsVn+fta0eUrhM+YUAsqDWjWmSpUwogjywfD7gCf5Q5kgU
aCKbiBvjvWUSAqMHwaVpShdKQjoHQltubUfzPlnqnFN2qUr4zcYe521rx/QJfdKSc08C4MpbFrdD
fgvogwzeGQsEyK2NYI29S5kHq0TcA52QoDTXb05jHQZ83rJhLZ37lO51hY4BVYCPnAraWDt+mQxx
xMT8gcWEvZmefKKla6V2vWLqrUoCm9lP3c1l9tyo5RHL8THOzEctSR/Q8NwbKUGPw8WjgHUpJ91t
yEhdQ6YRs01P8wS+p+Jmon/amEn3iELlDf4LgLOZ2p57P4gdOygSssnjp8W3IzQX76wLH9PCeF2Q
vJwdwulutM6PWTEr87Y38m9LSo5bQHLGtVTaVbE4x1FD3tGLvTUxQ+g+K5PpZklNLM2LTWtMIohr
EGHK/lH3a/KT6hBtMBfhwNrekoh68Ihja+oeraW8anwrMPV5k07oAVZ7rxM70WWXHatFTjDcBZO8
dPOjdByyqqSjzoOZphgqKsSqXv1ooXrEXGDLvUrz9sNMtTrKq6TYzsKOimK5Eap50XJoxRrsiL3T
2cd8mh4nO4MyaqvmQdgjbUWZfDFmZH09Jb5J1lVbpsexWgMr/zI1Su0cgaLe8QCYc36WhR6u8tUe
kYAvZgL7IP+sjfY+ryBSASZCr+ZcL6TlbNgnVpg9nlzbe0y96xRIeW4S/FcVNRBzvv/copCSRnxW
7hBQc4IeHaZ7t7KD2mH7qw+hYDBIcZUdyxGDXKq/ro1+w9L17MouWDxoRqrUzqND4vCSyTs+3Ghm
LpWiS9jq80UXm/b3ap2jHH5J0DeY7RzigFgkBgTgHZAjnNvOJk5PhDxA29DFAhEM7XptcFJNeXNH
Jt0QaA2Bh0bMyeYgP8ucF/rys+XzWWWd+SUnjBkxwR3r35uiYzA0EE5LINWxcxRqU82/ghifhhUB
qWxtGfAn4OHxB9yQuH7DTY3XVwYYpeCaOA55Gf5BQIMKWHm2Ac/ysMfxsyE+72b02P1lUt5M43gl
tQHCfU1+M9yMOHkjTj4kZRZJUuoTN6hnp9UjJ6n1e+bXCIMXV3G5AuYcBsCI8rpmjcBK4hm935WY
KFlTFFdpNd4VPCwc0ZSR7i4bCEN6kDQm3KcJKdeKA1AapCqxkmV1Us9IbewnQyH7KwHvhdn8O72w
ZQCZ+DE+DuSUlU137eQ7S35yf6URmyWTGM3ZPcEYZ3OS5MUm5YC/EknZ0hfpAn3v/JjKie6Z2YcK
GkMncbVR8+PqOdqxdqz70l6TwK8s6AM1Pw0qNuo8+Hpc9BNXD9mrXN86j0GXizVRzMNXfeTzd+Jw
ptA4Znp9mYykgi6W6Yr5JicH79gle832NWwomCEJoY2LE+X82U0WjQsHeGhPG7cdoWk9aBlnTB+i
I3/DOXAfN9WzUM7Nih7xmSHh7F0tsffkMUcovHI7Tm5AgsqR8OKwLG3y4PJt5RjYO3PYSOaVap89
IlKDEctP0GusrPTLPW0EcAavLaLkplo8u5r7BA8kRNfqsSLLvxrYEDj9UjDLBMYHLsmObEzotyez
J66su11nRFU12TxL5xyTlSfSKvauUM9eG4MSSvK3oVs5tQxvq3r5rRUpEWyYpIJsYsDU2SMHp0Tq
WrtPEDasQNpyjGDuvrtVGfpKU1FGenrYq/liKEm4oFrKraR8oJs6SM0hCzW77Qv5kObpU9lnp5gM
38VFt5rWtzM67Ou6exiQspVzHs0EuyYImsu0foTl3gai8YmUoKRNpxSLQ4qdtGqPOcCLi3SX8lZ+
9Qfes7g5GJ2+LSZFIMSov8xsWgoC4JdCfc9jefZVi26s2vmd/3XOs3uyz/m1vA00CnsHZe7ebBhg
pVNrhanMGCYRLtpYIztPzT0mLu4h7Ih9NXFWKa58fKsxkm19D//OQXInQqmn0TrPUVKRoE6+ZTi7
9VU/kz3qavEaSi7UwMKOM6ftps3bq9wbwCtzgjktsRNOzkqt1bpbhN7vSET4tEgp2iUSf5mWs06T
y2xu1PyQdDVYYmye/EBn6w3yRGZcCLzJeE5s1wjyIbvPRzVGmTfJvR4nvGoa1LEnYcNgc4nJGON6
1jLdqBrq5lVX4YjsYteI/Gm2Wzg5JfHcg9hM6H9Er5c7HKxVmBukQ2pewoigF8Y+q4QMDWrvTbWk
L0rIHQmdR62s7yxIXMHEiYKm130FPpazNkwjZ7ns+CRtskZ5EeEkbre2SRneZMl7EUvkLSUnpRAG
cU+tHpKP8sxw6S5e17OwiFyHMOmHfuzw3rfx5yztSKuWuyZDxSQ7V9thRN7WSJ+yeeZMzDFKqk26
1C9MMbPjdNl2c22dhL30z4xEk32SeIc4y/Rw7LotnmIrgPwRIk7+LmAnhkndPRfacCtd49myvD2B
cmGcgMYa0EczwiAftahOxGOzFPPdGwiRYdOkxWHRmB+yujlrtgNMr5KvxkxtqxuA6fSL8bEB/oPe
3WEJVuGQSxp0eU2MBUtlz7lKSaWzz6gYcIXAVFMVh677BSVay9E24osyGPSUjU6WU/HkroBsTTnj
/+BCFYt6dsrlbLFBbZ11X7rjF3JtQwwbt8bgI4qf8Xgisc21XaPsb4tzSvCXbcceCewIBXEd51Nm
6p8IzscoQQ1GbXYyYoWQjTIHo9NpNd0p7G2/iFqkO2Zv929yiDdux2sYWwNjQ7e8QlGeArx5b7zW
N29KXqxev0ZaCLiJkM4AGViMGnJ896ryzlzY1Pc2ZB6OzCh3bCw1My73UHQm741rZEdtFVHsJQdl
iatMh36et7u+mq/qnpW71SaPNbCyHUnoc3ABsaZAL4PJWs64vlEM+GKTmDzYi4xA6orDlWSX3rwn
Z/DYuU4knGzdDvmQWhvEfOzNO4eDPn80C0WyeZFHq21+Fyx3RTVe5XO6cYzlUdMdloAucTBN9tyZ
3X1ZtNT1HLmDKiIET2NgaWqLKXTcDTmZxaWZ6HXE/BrgpMN+kzgM7uugSAcaxsp78bFsweoail3p
qWnbjIaPjWJ07lrK7k03QyUI40bMB0Ry9QELUrU1sizZ4dM2P6WyjS9ek0JaE5i89nUD2jLtAs6Q
NQ3yeRaBmPX4Ju8tMtO0psXnxb6aeSbK2w8Ik+YLymlsvJQZNXZxGWe3dFQiCWsMqzsyyEfs8PXi
sgHwbPPRGSvaubGks/RnYX4WdBqcGWARUe4W3ffJGS79RIoFlXZdHBpLazew18W8tdtOu5m7sfzW
THFzGptM22vCs1CX5tNhUusAVUBp1+4AJRxVNqrXOZ5hsjN42cYYq3Eht7XzkhneiCD34hOpBBNN
J9W9be337nZxvfabzVmPCDzHyQxNMH5yunb8MNZ4OSJfky8sgJ1oKlf/whdnDM5KHV5t6roNclJR
742sjh8AZHnbzNfM/QDJ8RvxouQVsZsokDdrU+VhLK8yDjS/JZC4aubvqki1myrGdWa48ZGI5YkZ
aV3t0I6tPEBJTkXmQuzs3CvMReBW51sqC7YPXZNaaDxWDDS0MDb70IyDC6XNI3YWIK3CUXtF2sTz
1GrirTH5HOas+lyJ5XpY61Vt0Mp0SAHn5FqZ5qEEZOll+LRalem7ue+JRGu9xtgQGtycNX+ad107
eDRbzbjL+/4yZ9D8/WRrSJCHxsHIkOSuDza4mEJBn4luD+wrtqLBIDfJNTvikr30c1oxleXObB46
uxq3XbVQPVutdl6HSjvrMYHOXTypY+oLgmvZ+QQ+/f5uHtP0DXqTDuDeWSjd1rF096PnFrdF7+YH
0dj9yR8SsiOm1D50k61I2ZMzO4MYEDJykS9tUk1vTq++9DO3QDOdEtqqXd2ZNm60xEEYztw/oXvy
04LGaciQtesx/tHi4lebx5KhCZL3Dytt8pPVWBP0cJP6ESiLFeVsELFm5/Etwvk1ZAYhj2M/tuf2
skkCNHLDy54fc6d2dp1QsEMTrwt7x75uTdq6pteDqTLmawV0kDsc0s6+T0Z1agjEYFvWr+/ksZSR
sET60oxihiuQl3ftmMRfc8Nm3p1Q7POfcd/H0EfbYVxonXO4i8jS0323ZH4eKAB+OjltuOOtpXdp
w1z7ei4mVM0mSNetYzBLS+0uA4uojQGcEeMTRkL+lW7C+zYkcgEeMMVXjWTT0gIq/VIsRvIYT+4c
NYXt3lhq8jYpzni8E6rfWGPBRg9coMYhIVpKHOymsEGQTBFbfEXv2W87HGhfLF/VtwXO8xs3sZMw
s3L9BiPjdFf0EB1Td11fC8FDj9W8fZcKb9kZBfBuC7rIDYze9ZVHhUWR7CEtKTCcbSa0RTWP0zI7
y9FGCEbAWP1t6CXVJOXrlfTb+paQDyuse9N4agVVXWooeRJLtzzqbs8Dh6YPQyxCby0Epo7llly/
7ZrFPYbKfjzRuGQH35UQN6FeRUaprVFlW2nI0N14lHAr9mnc5NtWt8nJxDy8HxZviMa8HfBs4vd/
07ivI56q+qYXrhslLt9aNSpGPRvHIdKw6guGpvVUQVjZQC6MT66hbiQGTKd1sx35CTPlDvWFAbMl
6IbKeljdfgwNO2VWCjCMJrlJ+BHJql7SlSh2f/QzMrFr9UQ0uHUUMQhHYMoeLaRHLcbUchGPsaZj
ziBMSezF5A23mu76z8nc2Vex4XZpmGPE3WO98diXGMBmLqqlM14VRiioGuev9QxpaDsmyVezyipq
f1FpV8S5LDAB6iZl/cT9++Bh49nokzIjNVW1sQcA5Y7HYkimmXqnVo9V1xRPWVz2FvAJv7xp7aVm
/5Vd2kKTGxKkPZMBIds7cOsekwX+PViKxds4ftqdEOTb9+M6y9eSCeCzIVqSOj2aPc0OTD7EPc9J
PajK4mwjjMG7KPIkyOqpjHondW4sG1Q1PFxmtlozhcpA372vWjbvpSu2zhDTEfqN1x3KoqrPFstR
pgTULLaREVA6puWo7UdHO1SpeSn/9fhWpDLeYoeod+7i5VztSn8cze6zcKCmNEpmH6mhDbummnYg
TnPmosV712kmfMuxZnKmMZ1YucqwtdKbHKWXaUdkdkoPOSVTFrZIrmgKmOtKiP3Z/Oz6VYbwLeH4
ZlaCFt5g5XYerIFeNGunDDOv42uvXpk0b32elu8gZDqQg6js9qOfgL5e0AHSI05+tkfF5T+WWNC2
anb77BYPtc9IyiUDOurclrNxXAY6vnKq44MFaIjSNeklzUCWDBt6Z5NPfJ52k7bYt2lueI8uY0se
PyarW5C/xhZTDbObFKky1hNBEHw3Jv6z02ImUqUptitzdifwh3bmdJFyPK4ssymG2fVDMhya2NiM
DHpOE470/TyUc4i/fNoZvWm9xqowvlraOOzKCla+Bb/RCCXoayaUzlJ9S8TQH+ZaxDeTzK1njcLm
xu5FIi5iPaYv7OUOfZPzRBBSmk99y9x567dr9ihL4eymNGsbsmFyJywv11eJbbV1Em0namEdakwA
Lj5zu3towR1tWBDpZPqly3LTrVI7Z7UzfyQgRZh3rc1DBlrHi8o5MeBf19MtcVQGwEMXZWtSFU0o
y5IV6kw8Gixno0gfybvQDjq09ieYeNphmTm+Ao8x7IuXD9+ScfGBXTa4mcOFxOwpcq409OciH3ET
1Ldxksg9hI514xMcf1iEZN06AKEkhYfCm8TemIv9unAkQAO0gHhukww2QYcDLB56nU9UGB0OEVoP
vZ3ZreZMjjjuviWDZJTdCPNs4oJ57GUrn0gYZeSUahPRgooxXuhqGbSXgimYN2BGD/BWrDeTG7sM
59LR2NZTs2L5mygDLOqyurMpiLG3RUh/iyeawfg0OmNzojEFklIr+TD5mjjOZWsIBiKmfcfYrTma
0lzCsbDmU+f3NEKwWugD03oJIc1wVbBXxhjfug/4rRN6BS0bHklSdL7kidfvtKJunjpfS9MdlNX0
DaqWpp2JjnOrs51W7hpOdf5SdksNkaGFaVCywAosK/MvRYjXBgCfCnvTZYOxMxmQz88YKZ0bOhJR
nxfDNswoXpe1gJ4az9tq6pr2xsq65sbT5YDZsMANezmHuq89ST8f2Pjxyjt1mp4y2atn4hq8u6FM
GCX38r/YO48dy5VzS79Lz0OgN8Mmt/fpzYTIrMqiC5qgJ5/+frsl3JYOoL64gwZ60NBAkFDnVJpN
Rvz/Wutb5a8lq8s/hdHWG64r/ct458lIwMAfcGJSUDt5JZ/axKl2k1m4exXrLG71LBfnEvzCtZV9
f4msSuxbO+tDmVrJtbKVeVI9+JpGG4wgl1p9ZSnFB6rzja/Uy4xyC4afi6Bh2Zii4Qa8sEUDF9Kl
cUvKMzdRuitrzThZYIvtkz04ff2Ycy964WPxuy0dLg8so7ZR5nePovO756Ud2NVAvKgfiPGpZKUv
1NUGskjKB49w9An36rjSqeUMh6oZ1mgGJdFLS21HnKLYyqVOaVkveGRayv3Qu5uxOMmSJT9Oioem
Z1mm26N87pJaW1ulbxwQFds56DxTrl0aQV9Iv7sb3nHNFkOjwtkw5+3K7uL424ZyJNdGWqmVPqg1
FvjkUKmu+cXv1WSCq7sfdzTkquuEdsPsvlw6fGQbPTGg8c0kTMuReCrvz5ZCeE3a3OeA8HDjaW4R
xoRbpi3PfgqtKoumx8Kti7UtsKkEfKk24AOepU1c2cuL1HS4N4lLZXiQ2gXIhWi0vAa3rCf2C3TW
nWj1aKVXHgklr2HX0LgN7kY8VUXqtZ+8W8aT5czLWcvQIhPGoFNaWstLbHBuda5Tf0LyMzjWNCcc
kQy/ZVbpz2XU/qbviqVulUSbmg0MNDkkt0BTphxCfhNLCHF3OBLoKq5DNplfoPswknnTwWj4WmVe
9Q2WjVbtWWBPN6ek3o/SABaGIWu/XDKPZ8UpYiBbnAlwvg0DILOK+ljQZDSiJZQd57yof4nSGV54
+bAbYaLdMolxAzOW46x71UrDHMO20PyNT196wUCOETEFukZxR+WmO5MjaOMsaZYHGHdIgTWUSTou
e0ejQtibIjlvmIbHM/m2YZ2R4g+6oi0BQhlHGsAbPibOm2lR3ijMwdzMuR7d0lHV3I6hW2yVKShS
cW2tuPQtaoVRiYsE1/8rdrSv3EuSV79iTdaQ0bILrcMKxNaPscw51bnvnnng3qq8b8vAi8lwV2JC
qnL4ZbMqxwudgeUOvNrUVqnyXmOfLWicL244dVnoDv3ehHET5mN5hr2zQi4Qj0PbmMcBEHXAtAyf
HYJPoPX6tW7r+a0kSLaZPCMOsNfNGxeNdZWrkh9132zdZnSeJiPe17QoBuj5C4PrElZJtjLc4iWO
mhclF2+fkS3ec7c4zOb0SVD5/rXLTjzEmXfFQnMZs3LNivdE6u0zKsujp+4ER7mfdP8RlstDNjbn
JVsKfhSm3Hl+9BD3jfuqm4sM6QKJwtgThE0aZ59xV3Xwu03aG3DkJuiFxXaoexwdBf7NFoCExPTM
QMIWQFZbZ+TWLV1Aagvb6QOhVLoqDKfBj58NrvVN4s6jByH23VBMabVtLRtKfZXhrNuwOpuJlJrQ
R8a2fht59W2XhEaTBc7Lm5/mXRgnS0Q4prxvpurxseORLsK8txFNcZGy+yY/ii1tzp7b2SMzC+iF
NnOHxDih8mLfVTaqsecVn2jizN2ybTbKtNGMegfBfrIuGvPntpNzvfOZ7Xr8m8afrJ74JrQqcimz
5+o4moK3JOytB8A21oWxld1w4+Mx051ouQy8C7eTWxw4sIY3vGsLPrk2Wi15dwfgxNnemJLoVVMO
F1ySxRTFWBaDRa6xpQkMUISB73njRm9LDikxtPVDXA3VuKNXhcwlzUv8kCq0uLEAtoWdaz1hr+1X
zl3ODQm1d2yjta55uZuZiMEt8BrMdj4xUVrremaJSuqYvJ5Ixv7dR24kxZawTptV3H1qs109ysic
kJh02uCXYj6yOS61lW1XED8WKIA8Fkl51gQdEGFntyeO6vFFirY5tZh3vxzRt6wEuVz4oa137W8F
BvMwZU7yRvirPU6zS17GBwS499Gmt6UGCBDro8NEOqQ1oQapxSkvip5yQvCfnLdLSrFeqHHZYAkz
j/oTq7rhBapCtjB8F465bimiPs2TLkADdZMRHVRsCqLMi9UUG2T/Eooa2u2T9IYMPJ9rnV1vzPEI
5GIv5rxHhJr0R6RGxcqhXLZcRaNjgiXYYVkZF4dIoy42HACZnGXESJYWM/i9PLe8VztxmYjQMCnY
FmVSvYK4zzcDBNDdQIrnQZ903Q5GwuiBsfj6mXuitWfPDVfCjDEfMt9o3MsSbW78TSFHZ82yF3rA
aOE5kCSdV07nuQetdp+l9Nhn2UmcXWhXiI6prSiJETqyFRNwOncWByxNOYDi3D9Gk6e3RdojknBT
m1ez5wEMB1P0fB4deXQpFEFe6tQ1q3kDotENm1RIsXLyFOjRKPn+0CFxC/DtpaM1PNDVhPCcxEqs
PXecn0u7r15A0MTA9CCge77XbRbHji6aHtW7KHlIjOrTLNM3WzlsLryE5iNbG57gglY7jSvru7VU
xg2mTbfi7jV8tokwtl2eiVNdtgO1blrl4Ff25W3pkvSJXEP9MHjLt5Gy5FuzHaxZUFFSa8E5m8lP
A69BHCuwS3JFWrL8WJa5c1NW7q7ctFBuGJuu/2tMbbnP5mpAL7d0RAleYkJp4o/OLzHU6Id4LZxp
3vA+MPdxY91xPQXxYmkuCXKq7pz9tkqwLPjDoe4LRpa60b9rEcHCGWz7pKExHKphKOl/UN4eaTHe
xG75nUT1k4xoogpq5kS2sfwdKoc51esVP4DepASKbqPQajw4Y7r/pwWO8JwZiRFCcfoxa9UeocbL
NWP6fIbbmV3ZMnvPSO3aY0IQ72FGBTqnkgxFghkZLQQlLUgIdTyZwlVW0LuZ/yWXgrFJpRpTXlc4
D5NBDwFsxYYOECNjoHSBVe6SMffW9uzZP3z+cYjUnfXaEmXf9YuZsI8S/oY5dAcGdNn1dqFbdDc6
7mYQS7Ix/RIxTtJ/GcAz4RbXNQnp8blILqXfRSsW686DRtAITwp97luXmHwI7fEONlA25FwaJNgQ
Sj2292y69FtRetWtx7N8oZeqOmdjYo48jJgCNNfT96ksUCTGnI0Wceg/hZYmb72woSDwE8Sf6Y/C
W1eyeFlYj72xsmO/pirrFDNKBuVSq3U1YieScVGHiKPuKaVR5pqNYtjUlFcTrrT7X5GyavL+HvZ1
yitOIGGjvfQlCqbR8Jr13e6xt5fyYs5ZulIdVDSAdDr+05bzEzADwobBTW5clB54yn8wE3g6NGea
j5C15rMALBGOtadeIc8qvAxhVHc3546f6HE3aHWthTVeKNibrkXw26FmhkAFPzLuJ9GxXCx3BRJ8
AuJguumRrmt5dIYO+IKZZlgf7qNy3PFvNa3p0Ki2fGMBiaUmzlDuKp4UljlX3a3TLRNt/rIsZned
7TELp1krPnSmu21cLeo9ahPvzUmF89sqmvuFghQdjrYphN6hkzfT5UtTVy8j5OKJQeLqzS0VZ9Ay
L722sNWJFfWkVjdt+rRXx7mtxBYJ32BDNGDJ91u+Vx3Wcb9ysQXsWT5Hr26mTds814g3cA0THM+q
voJypONWpxsigPXYX1vl+l9JnLg73VTYyE12RwAV8uzJbPh9BUhjzhn9Y8RkrRc9H/JmPBn4ieE0
8+5ogpTI7W/I2/0KceDsD4XFxsWKAV3abGtq4664i3y2D/3APbNrSVUgo5KCcxDInnXwLrUlyvUA
s/E7B4XIu1VLp98Vdp9bzwDvrXSpSbBcNcjIEl8whsqfruAakizz86DNmGL04cDfY8JJk+2aEmwD
IwpMoE8aldQ2IlTCnpTE7CNs5dBnbF7rCM3nqWQ/SKSgsn8DCsQBYHO1gw6nZ5cBv9ja8UwgnarZ
K0lHWxBz/0Fbt8BS8/q30PmFp48hD4xo/x6V+rdBTUI4/5zau3tOWcpr5L0sUwOwb5Df+edUTTVQ
JgYq0CdKkZDxwoMZzpEr3+U8WC+u047FLvKE8dCoCL+5zbCwhmsmaJ1qq2JHD6gPfafueKm3KLRh
ibB+0BPdLGDHJb9jAGBAEGNUMS5Sz7MclpWGgzb9L8yzfykJIJzt2ty3qRo0iZ36/I9//Ta6QptS
3q/pridOFo5wH6t9mhm8MTu0wA3WnGZtYbBYV0yfJ8/rCZ31DX7E/yL4ikX5X0KQf/k6nL/k5tJU
B+Cpjc4WWgQIJQBt69Rss+3/slT/X3CW/x9jcP8vBtwsPoD/3l1++gG7klT/kmG7/xN/t5Yb/t8s
23YojMAjrvv3xNk/EmyG+zcSm1SOUn1p4yw38X3/w1ou7tQAyiUIOFCk4XruHYH/jwibADbgIKWZ
SAT3cwqv+n/DW84fvz9N/zsjCwsDQwZZOBpxoFNgdf/LxwOvKnMebm62e8OwUhk9AX3ZoKmP3io3
ew0yVPOoW3xW50GeaMHr1l3VHzRTfapi2EfOsFNtGwcgvXqqMoeN0cA2rIy4J3k5JSyp/BWl1w8p
aJPcf4vUV4XPBRYyIlV2mAEuy955Gzp24LXVXQYtfZ7Ja10FOoXbmRm58N+eMn+xH+D1B3M1Krpb
k8r90GWfseUvqxxcI0bNfiKnz97VM+2Gwa55jcCuJYgisEawRZfDeDXL5KjAo60SqzqVhHAc0d6c
nKHdSXDwlmrZl7gJ0eot3NcsMhHocTT17Y9tLp8zr0Xwl7gN03GjxPBHMSTS3o2GHi/fWS6vTs63
JVgCHywAM7abfeIMYMgym41LqFosGcDPqn9vmuLWzxhIfQ3Luu3/stOTZcf7NHmdhEKC1SAquXTj
YYHntlFT2cTCnC+TszmT+LBq8VxmpHGGKZg6/IWj7sIkc1JoxLi26oXIma2Wd3Y/4Bona6u50PxN
3LXmlBzNFtcPDJdrmY4PQN+uVIugBHZhq1dndhtZgInoY2kQ//16OtDkRamgVp7tCjlLp8+KSrGq
XlNxxhV4jLLt4hYPSVavJUTywWsmDK8PViTPrHIu2FMPbZNwdor6qemzx3hGphKg0DYOAOvREu4v
MUU34ToHEnXtalb8YU8SDDC7WW2FtIrVQA6T07hoxZFnhXYojys8S9K2kBfJNUI36/6GWPwkEF6e
8saPg/K+KtZHv9wa/fIqrPho5dWTahZFr736TgFXhvZk6n8EbM2ANBP5YJAbYQsS9zX19HhVmnDa
qjQ198Y8HvqMmVkyg4dU96XY7lqbTspJrTgNt7g7b00T/VHs052+fitz4LkNKjS+l5z7tjJO8MY2
xuC6G39u542I7Ilbo39Oif4g/wL666BHwGoOqA286DY7Bjj/DRFsHcSqN36BfViQjlygGFXG16WS
9xz7k2mwfgpwlTNGJvYp75v3RvovnIZAd5N5kyiwozJFvKZyey8Xu1/NfUY9Ga5viA7DWjPr17zP
eRqN6jLWIysW1oLrWKbfZtaf9btBNnMdboOmxsX9zB0RlT/F9NZliK+EW7H9WiMMD4vqbVxt8K5a
Z94ixBcreNQF5kVqu7He/QJVWgQlq/OArZO96rL+qDfpi8Ou8q4zouCRpRyTZIVwxT+WTb/8Mj8N
XY8HPLK1Td2KEGHycHd9A3FX8MOMb5JZyEgpNv1elitM98Q3PHvnp1PDdMTCOJbrRBJ3k2pd84Ak
3UMJeM/3PzP8/nwUsl8xyNTe9CEnNrfEYqmBhR23j9WUJ679OPyghsdPpjHUOxMg5gmzKyxmn71v
s0AJMvCSYPSR+ybCPQHSZNzMeqS/j37zZPfzCQZrFFoTtkerjG3c5r4dzpNdgrdhY9HjKVhRzp7t
LZpuw7nEK+VjevYKnyott7qaC10dS3xQhF92VqvyA2xVhE5R31BTjnM9HFvp/17c4ZkG01eJSZGg
aLUqJvGTcuFfpwicNJdG1xgCiLUYBwuWQVthTXFsEgl3A3o1e4z6SyV2bUd3H1f4cdtWZnE24Lu4
VO+EaZyitI27Sgw3psZLRoYl1LVY7voxhVoXj8fe9g4U9xirGlzBbvG1E6aRdwVBOTDUoP1g7/QC
z+P9VRte9p2XRnHQSrK3OgZLb2mmEwIWcb0CoHvrlmi2LWgsU2EAGsonSiw/8uaxms0djBUD7lTP
58iSa4z58HnZIT9Hcr+wQsfxog/d6+wY7VnExqEcl/XSlwfMVPc51SS0Iexp4R5ujQwU7FLSqGCM
0pf6l5bz+qRMIz9Do72K+o4vl1jKIYDhOJdMIJobX8fii+mA7RYNIiFS6UXOlgOqv/6dxh3lL3pC
U2ln76hM3iUVxqpOW1URKz2KL4MucQ4jDj5XTy/05L4uNgzPZCgOucj3+DmCgtFhNQgEGtrjGYC7
HwxQ00rFzGZwnfeGg4N3ipcMXE9NiT3wPHCQjurPaee9sFcMxj46Ovn4W2PXtsR+mNtUhdCjcK5j
7adp5YtOOduaCjBaIxo+TNSh4S/BUxCkCQSKdIhAXHTRxi/J2LStqWNEQnZMEj/dmE0/0Nw4PlqD
9jFhtKvcMmGuaIizs08nREPs0sydDfS4nBgwJ9CwjB+pG9XApltd38IeYzfcEeyZoFRvZhqKNpnA
rE1Ft7YzSrG8QzN58xxAj+bIVGbXBeeVMKZ12RGImGzgE0k5ZQcM0dl3iidwYy2C2d92E3vlTtGd
8oeyhN+q/9YSs9gv84jYAuHrLbWM+dWe5+pjxsj1oKH8+TOtDI19tePNDMkQm/iE/Kyx/bDeCuxq
z5k2jOHivtHK0e0rRvoNkbSBC5Is7/ZQ3uY50HpIrWSxx+gTy5qHC7m2oN+MxcpSJJP96sC+hXyY
+hlhXp4i3QNhIWy1Gmb7K8t8IqYum1JdaE9M3G/G7HCWuY+IYVuqnc03uG9paDfibNI2DDlalYdR
70igKJ2q0pbTUqJr7WFnACfBFZvDQ6ria1dmmLU00js4q9ngABqipaNUcDQprtSGlZ4CXXarEyTA
AHZ1YEn71U0VBQJUoRgyLJSPx6D18Rbp7UYOOPxbr94hpjwXPhmivsBFqrDsI46O1840qGm4P4/3
cDAM/RxTOzvrdZa5nJnVSevFmpqtsHR4GPzo6iX9E2rW51yB25wnztZmP6b34Jf10uISMPWlD7GF
rChkx049U7s9uAGsgDX1xhcdCnQZjaiJAptpEzJ9/xit3FbGqWR0Tn1cEv0Q2Hm8s+xbXKa/pFEf
l9ZZAfdlTQwIuo55EGghoaBxW0T9LkprtEIDzyajORCn3nEOous8LF2ExCHo52xMY5emnOWRzMyF
ju7q3oyktvG0vFS4B/hKRiL8SY/vsR9fMRTQ9TxzoHX0//YgDWtb+45d56hrnGftvPwZhvHMSivb
sHUNohLPvB7vzdS48qHmyod2vyzi7ijfgOJey8LawW0+p33z3bSPQhvvrS+E76JVbT5VlfygOeKt
rPRt3Xkb9l0Y+OUJPMvehT6tbFYsZJRWVSaN1TROlEhrKQZGQspFM/+pcu/dxuRxfzfkjvqo3OYH
o93RRhfso+rUpqCqjX5LX/CWdFVADQvlF+PvYSzWqTMeBmv4WNjwaXjPVcxtvsEu7Z/M/OIv4+cw
G6c2PmnWY+wsD9XkH3tph5bVbjw2Ck3SnBwNeS4C/Z/ovMjuFKiGnUNA0Qj4sfTL4a5LRQoKoe9x
Z6rLb0MZO6clOpifOxT6kMJRG/pjzvdV8q+ZNedPmfPB5jZtnWaHbevin5WqrpXZPAzC3vD+ODsO
fyD3bvZUrJfm0WzRsbQC0Lohr5INeSCUcdaAknYNdoBRcJgorQrJZyZ7f/6YBm2Dh/0tTSXhoTLA
nYIbzH1Fnn+pSwyuC1Gz9awjouocWml/q3Ttg04TuRoqk+Vb0lPjbF7d+ddgsq/KEC+mFnA2gfMG
NH5f+q+dw+VFdf1hJhAxGWaz7U0BvFF/UfW7OzkIVv4vPknpqujyR5DBZFkdFqgMIzGOu/G7TBZ/
TRRlY0jLOrNGNbdlXewg58N31G6js6yLFnpO0zoR7S64rgv3x0ntFPPa/JoKdBm1IN9yjNHYHA4D
kYu7n5qjTCsF2r1LHvWFhRkMbjbptp8CqraGxxKfE0zjK/HCkDTpEdcgsKe7ZX3gCOgnex8tUYBS
/jEMV1/WlzluzqbwnvyepW9jvlu0zei89jgz2J30Rv3SL9+58wUG4Wcxj6mwbxoUbBVX99fewzzb
u3Yhbq9686Gpst9TlZK9t18L3aYY1prXOWr2yFeXROJijwgWXndAIV+TM/uDsfVhilny1+9G5v4k
JsayrDzGKbjuGEUmGaMrVpScRJ1Jku7AtLYEtFkkKzL9MEGiTar3ez0lybk4v0tFfhSNZw/d0QhH
6RL2H1tI+WKbGss6VsmuaZrP3BNvTe2E+Zzhp9a6fO01BpkKjgZZjHsxxhfWruyQBS8bFBlSPO2o
hxQAeGEEMF5oJHTycQCZkdR/RNYFRO9Q8EvtMReet6ZO2CGHNtCR3o3mHuMgm0uc0ab0nqM6+aiL
nMsWrI5YJz+r1OuwyCKczHI81AXBKmivr1axzGGPRW5lmtl3V1tPFQVT27LLiQRwlzS9Sm25mb4M
w+wSqcM7AFIK5bd5Byr4QTKQhVtLDW6bTDiLxuxXwdBKyGbSDlFVuZvlvrFOPeebXtxHrS3tld57
tybLkOaxzQVz1V4NrT8vsXPJrbvjICOWuTRYM0BJ2GtKDZyAru873Sn+oM0YDxFO0Z3rJSM1x7az
qtpp2WreLDfpQC3YWBcqSJB4Q9/JyoNsNZKYcxq96TSrJMotmVVYpPNv6685b2IcNVyQjSbZ8MsZ
gobICwmQCDB1D9bWpAiH0PECzjd+kBk6ymg8lpg3E8dfQ25D2rBHbFzqx3T1m2yWTSSJMMxuhF1I
xvgCmzEqz7h6GSZUZq5we4jVNMzdBjuQHzpV6j6lg5Ws+ZGSi5v2wLaYIbEWhFM13TBssbNxsN6k
VYGN36wFFPC+LDd1geUh88cSq3ut740cL6WtlPyMvKnY091AAwAeN8GzrWWb2eKzkbvvlfDo3mFQ
arHe2MUfj7PWnIvPBEbxrporYgcqI/s2GQNulfE1ykpCl9ijSRMd8EQL+GCI/hpVhgMfc8zPR66m
OKN4V7F2Tql6AHgirJNj84Zz9eq512vNX8+4wbn2iWTP0VIIJJ4YRYjfpsFVGPv+XYD80im7X0/Q
ibY+s/U2ho4dTkk/hslQJxFbVuniX8WFHjbeApCdp4+3R3TMoFjS6ActmvajMJaCXjvXeGVB+92T
f0F0PQ5uebH4JHpt8hXzUStd8YwZx13pNcZzSC6SbqSkhCQ9LvraTrqgiaAcTx3Hclaga5CHpyMA
+Fhp9Qjz8c7RcbM3PSq8j2FFF9OqrwjrV3Z51HXzknFVK4zy0Izpj+Xn69QaDqgKO5qIjpb6hmP2
MrXebRgHIDH2BnDmwSVnAos6bHsSyunQfkYksFpZfDf5eCHie5TzR+z2YVXOD/QAXPGkvouyxrii
djaXNqeiQNxPD9TIPngV+XHglMBzklUpMBxV2c2kQqJu+1s8vKkpe8woUwwsSG+2V7+zVbAoWRxw
2GdVyxErMGEFjgnwMgZPLrM5PWHeo/pcXSjjCFD/53M0DVdp+A88lqvEaZ+tmAq+RfxY3PsWs38b
E4XvqMUqWKaP+WT4lwHt/1X1jQZsbsFViMEhlebKFM0HRKVAi6hDoMbhRK8KZEHOqWB0/GPWZi9D
G7POUiMspCR9iMw6gY9FlUZeqgub9zTQ++VpgYoZjj0NapNAxdavoCTcEGMRt8uFKGfZqPc4p+Yn
MFD4/RY7WCNfDYpPukWxgpA11/cepNfdchfrBKbjBOm1qfaRNvrn0ocRE3SZ2W8yerAgft8cg4Ui
bYrT1G/aynvF+P1i4E8Jhhy7RLS4ezNOgJ3aVKEXicPBQFKLKTFLiflyyTHqLO/X1IHukwVLO3nS
JxoaniiieR+w+/+dCfj/1/n/A3nk3y/z/6eMf5r065+X+fz5f8Do9L9BNjFN/+5ltl3DgDD9dxid
8P7m0KCEz1DzDcfW2fX/5y7fZM3vWf79P3dMHHij/1zl697fIMTols8Ono2lQ2nuf2OVb3t/EXoM
IDSOr9u+Da+GLgLvL6CYNE6ihjTcoRqFivPnRmu56A0aK8gBmulsjFOKFhrpDfEJyAUq22JOzyds
W3y7ggszkndnXgx/1j4KQCe0zQXw4aiEcIfWjIv3CpeM76598Pxc07WM/6/5QmDXtQfanTQdTEM/
pzSX8kpXQ/lBdwJxnQCiNoMGsA47Qb9L5eiupJ7205PJKV+w/OrtAd13hFjgLZQuBLVXqiMZafzt
mS6HZDNX2vKEvzPnBQC66+LkWPJDHdI7Yy0aHPXV1YC0Z3rUNlVcZ5O9lSWiPhEFxBtJFAJe/9Jy
Y+Qdv4iUS0EJ90X5LIrOVFpiYGEKKW2VfaAy16gWcdIsFPwZvZO9WhUUnHYtB/yLT4LMrrdtc8uM
CfIU4zMtdX67IxuY+zeVjr62TjpIlfRLUdPB6qd3yl3hIcTn6QA6lAQ8XwvTq83pUNZMzqoraK3q
K4iFgUVF0o5qY8IU9A4sSCJVo/StPlseA7VrlsOWLgpcpWLqhANCDyBOP2w66P4NiXd2oF2/LjCE
xssBcOzA7STjrqYdJFHKPRl7mxWroTffea5T/6QKty3WikrOnjhkZ6RLojamhCAsV7PQKTA50C+U
ySa0YouXDdYZN74xJwpgELFgMHN9qDmMgZil+HANpSoumn83fHY1xnCcaP4MRQZAZ82VRO81sYOW
4NYoF8Xgce4JcDkYLVgpFEjwRWgwAOZMnpN797xnZPjSlqq9FXhPNRJ0d1pGWPAHWw1dOL+DuQpi
ZJ1jew964S/zWkrJRiSKcVGF7eAZsMxUYeuhb8zli4Mt8YFO2OwDD2fnsSHyqJRatAnsWe7WNyZl
NJcirrqTiJrmPCdg3KEHRqZ7R+myg8A16MBoNRyL+KjMy9fOGxKL+GYd/6FDIiu3s+4y3DRRbGkn
2ufzlnXyNGF3TVrp7Bxv5mebRIXvrwheiKtDeJOzi15enatj5pcHu5bJ+wSA3lh3acEBCBqVDSwF
F+BD7HJsow2zafsrX+xYJxYvmDHipBA3nf0UOTOUN8zmpea3mynD/w8DpnY+2cSzRyf44Gvcd0c6
VGNhznnoeRHRVjuz+Z25cdprgcfpk4SIDBZfV+KyTVos3fkintu+D1Mh/uRehlvQJE2arpCuIVok
xTgiS3Udue2m9US8UXGZPZKY72mY9tLKPFXTlHzIRhEjIJvRjSHqOEMxwo3/JSbXRUgpE1NtRMMb
k+x01WyxFUfVGresfLWr3CXvC3mcsUjI5Vg6rfrKPIUrPijJ8vKRYrHpxBi8koUbVJ4uSlvnpaXH
VGZBjFQbx5iyfrv0/sS93Wc58pV4Q+EfRLsUA3ZSrdL5L4tnbVxTKNM6z/1QkXWL6rGVDx67QSiU
MLzLYuX7Q1dU68aTffSF5XSYML9GnegJ73CKJ78nxVuCB2tRC/NfXdrxyneEv9hsvFIKs1a2bDQT
IlNs5G+QzSF4+8LAbAWBuG2eJjFjU6IiLUqP7tJX+WeC8GjOQT3VnXq6971RIzJk8v7KRZAp4j3P
J29v3hfeQspq8g3kl6mlKmk80Iiey2rlUmnfJ6Hb8v5eRyXC26H2najm6j441paMWeJfUjz76G0G
/aYz2+C6mt9xxpm4+iOqsAK983M2QSDZqcyeDL1z35hYOmN3f/UWFLVQHMd4gWvXi38Xgker4Z48
C+JMxYAtkhKYyWTpXNblOvWw2IWg+5p8ZY6FdTcMq6red2XpfXVZanwMoyHE0zDYy8TrtLcQFZ1+
vFGcoX8li8jhRY6wNdb9MA36Gm3GSN71gr0aOdOIDsbRIBHMsoHt/Ypw4igvXi3mcds7Zm89+17f
eGurchyIjNYYP1FlrT9j2ifVm+FA8u5WOLJb/A0ua35PTdjvDBO5jSba6MSwR/CFSFEBi16vISKo
GhYDzHSbtlSCXbXACqToP8R8U2xNtKKXobKTZuNPlkr3eSYTP1hGvD+YtbAzEcBIpnZlGfng5mHT
uKwldRto9p5J0QdalTQaM1MX1fpH1MgS9An7K7GNFU8PGp8k2N3OMUTQqcMLhKxO3xsmTy7u91k3
qjZ9RHQay730+KkklXxMJMV9K4j3wBKskeTtKDk6QsV4E+/KxFLUqedECmyirdZKV8J0znpr9XAJ
BlDxW9OUy5/CI1cR2FGjA9gomSa9NjWQTwv6Zq/9oLPUTN0iArWG+f486nJ+EXKCqyn5OeaXefBA
xEeu5zNLYcLT23WSWPysNTqc/QOQeW8Ts7BDyE2zZuYNSG92OEGp9CxaIg22uyButOZKeATXpVPA
V2LuHIanzMk6Nj3K0v/0yE5FgFF1NFcaBGjEhr6erCBrYvcmM+qRgrrw7fw/2DuTJkmRbEv/lZa3
bloUFFBYvI2ZYYMP4WP4tEEiwt2ZQZUZfn1/VpktLyNevUjJfW+qKisjHMcMVK/ee8539jiux8el
6hK5A9VRP4xI2d9SYxOIYAhRnbd9fmbFpWvNd6Rm1IpR4iKrOFc38IcKasB7XbcF5DcHIkUkGYd/
X524DvaOFUt0vXqQF3jHgiayqarQ7ToIvS+pq+b2JqxWNvKds462e2FC3HTfyhB1RRH1gc3sh56H
X01fZ5T4ZA7bTfyDmR34fZF1yWNvh4t9mag1qznnaDP8aGY1fQKn5SsllNQvcRoVnPLQW3jjZkCi
oDeCQiZkkG28Y9YyXTl0VdvTH8+J3tsCSbWBdeCsgRbnZZnaB2ND5bcS59jc2InEI96VxFJt/K6G
/NFbptvFGZY43uGWPIepnsVmyBbaYRUkFmAC1TSYLdjk5BvwBdHs6oIG2BGmnqVOfegWr2QeLf2N
XWql751q6dsHK0UlfrCBfXyGdHoMamUH23g2oVy8KKYAt5/mAK1IbcEIEYHZ8Bd4q12ZX+B+WsJv
WT0zhu7lYje38IQKJ8osq/Veall0sFrpegwPHnp0wCH4vFt80VZkVZpSID2kAcLEeTj4DbfBUB54
wADsbdOLNIc1jPk4kd1V3Kb5Z2J5Al/9mUd1cBabOedKtB3gQdP0X3QrVgl+KykbEGEKuQ3jXMyo
fdjwR6aSLfEiRXRIHpLmSHekC+uSdId1YUvlc+aKrUjhV1S6d1RXdERVIgd7EydxIE7AN+h9mY4U
v+3IOfM1KAIM7AzKnBg5tH/mb4RUzzQMdPBNx6kEDAH0uUH431jwMBYcA0x9velajWPLlKIjBQG+
4/iNqmWZ91ma0qdfF9e8Kb20j8qssMLiwSR3+LwcZNp+zGTDt6tz0lQO15kV0eCvC1NRRblq4308
WuzEFeyUci+zVL2QOi0GFiaXHgbhrDgzBwmBUM7uqAmSOvewmtxtn2Z8FHTTsgZ+V1qCVtzD+cg+
05BKYT8YojixvIDiO9qe0smOfo74bnv+dO7LkXy5bUlUeyCPCjlnmQ/yXaEu5ACUTEJvla/x05dN
YhjxIjpiwkNUc7VNU1ArSTWChvFrRLEHZpt2xh5StC8LGX71VjiEF+J1ga6xHVLjfuvJYvjI4xit
A526oY3yMqdMPfta6Ww0/ohwmoNG+odY8v+f0//Dlhyi/+eT+uW39VuR/gp1/ddf+uO4HoBu5Xvm
9YUG752Vcv/vuA5UnsO4cwbXB86fcT1/Ku887/+4riP4SzSEQQaE/A5/Cu9cQf5PcD7m/5Hj4/6j
0zo/5y+qO8UpnaMHKteAfY094dxL+KvGlb21GnpsNvsmaWFwQw8uPqjfASwhCHYue6/yvrjZxIr0
lw/p9g9d3/+qh+qWdLS++8//+Jnn+ud1odm65DrDLYBM+9N1M1hYWHrEumfKQ62i3Xjfuqs+Uin5
F7+/1M/Cwj8uFdIQoV0SuISY/IKOrdY0X4deLPsRVdFFKYenEKr63sGtx2jZuv391X6m5P55Ncar
dFSkI7nszzc2GcIA8h5zhKXGYM9pIdmN5KLvTNhnezJMp22SGRveffPw+wv/m9v06fkIgSTTof3y
S3BHNrEz5Q3e+yZQhAKiYfgcoHJGGUS2qKOnefzn1yN0wGGULxFHn7Om/vrktCWqaBgz675iNURq
l7Od7JJ2He/8NhhDCGAEqfzNU/NLZ4mnNeR5dT2HB5YXx/nlmp3f+3kweS2AvD4/wEnJ2D/s4PD7
O/v1Kr4QuG5Yn11eXNt1f3lg8HfOPnbNaU92sM+oEm6WoeD5o7P5P8rLf30DuIpyuCE05r4vwDr/
/PmlbmeR6TPNgNLPTlhZztlzrrVi73dXcfr9Lf27i0ki52wuhEvp16eyB4EhY/AvexFjkqB+xLu7
KjZA5/X3F/o3n51yBZJ9h+YjGOtfnkINHaemyp73pBrfFNprD4bR1t88ev/2IiiFWbcQDbNs/fzR
8UQrkLeIoPCD/JBuMUPpiYO/WTb+3UdG+5JPi1VR+PKXi8iUBMAk4E7on40Hva73mRM2VyV0zv3v
P7PzU/tfymeeM15YVgyX50Dxn+4vazDUrymgIVZeioiBwt+8Mr/8cETd550FZbftsveE3i8/fErH
FbZKVewB5EBJIdw5Rljg53Z/11QAE49z72BArdc49zajbkb91JQWhvLf3+P5Mn+5x/Ov4Tiww4k9
4Q7/W0KJZXUyWGe72PdiKtYXqH9EnBJ/1DUYMgvabqi35NvM2Mz/Z4/+v67Msu+cuerKd+UvC7K3
LpIp54BeG375YclqD+RzsNDHEt7jP79Jvk52eUXgCg31n59LN4VYW4ckl5gUkCbBxu0PNozhNKLS
IQujGu4Lg2bxn1/0/EpjyJCobAn2+2kdprVHrMLYlkiEbXjnEAv65zEs9IlzKNpTECHY2Qz6jo9/
eF3W33MOEuJ/vk+KiF+u64imxtYEqiFMIMz6ypCKXtckqSBCIqILQxQKj+ffX/SXN196Dvh7R3g+
wTl00+T53//4dp/VCTWG/b/dyXFVHdq4Yhc7uJv6ABSPnDI5/s1b88vL/8d1qLJon/LmU2r9fJ0U
pf7UdVa1FwOjWgYX7q0mNfMuTZbmb97+X98MiPo+jXBIdHyWPKHnff2vt5SW/lwkg31K+23/lt38
/gNzCK7gB/z11QupH1lZaI3QDbYh+P98AVpMZL9Kxz0QiuupSCxrfTGm+Lvg1Fnn2LVi1D0JEFVI
+E5Dp3hHT4fmGgusTVMcFDfu0c6iJJSuZ33l4JWFm5mB/wvaUhfuVdoBYGtVV+KpDxgM7lCOJiw1
jVGvjVsOF4AclmQL12H+gM+Bv3qQY/aka9mrrbbq6phPNZ5Bxpa0JFYU7dels4IrSZwKE4GbSQJu
LH96VolCBpRpTGQkC/kvRedZr+Tmul/svPd+qMVT72IU9R24zgHlQter1zNziiaIkAA+C0zUNIZX
jVYh7ZLV3WrDb7Lz+2aBhdt0Hg17V5QRkBn/gZc4BsnQcpTsvIBMgQw5/V3rA+Dd0u93QzT6Y3Ly
+s7zImn3pGm7dlzMxHjp3KaDGuJ5BqfiRESWzz528oSPnzPCTNY3L6izVaG1fJfp4rykpSzDzVLb
8ARCZmcLgw4HEi1L+xLFdo9w1h+GRu+Rl/bZRk1JDSY6ZmgCiAvEGwfIHjuqLS8Tz0y4T3NvjY9x
7ycc9gksR3drOpq0iTWWpIVAYk04NLpNu4NT0D3G9GVva9wGEoFjiiaZrjA4FiiI+XyELY7NoQv7
EAQOQ2fqk6o8KYQazg5VNUrEqQz0e1x5642XrcLZy6WV/ckqdHmtM3oCt0Wb0C4ta7QDE4mf/dWQ
rfXMyj8N9PYXTq9HtA72+5r5ALQlh9lX5oTyzbGziRZBGkwVKonOOnuUa2zOSW+hTSYm3a62MBzL
6rrwKsR1vRong0dQjrg6QJvfj0XRZqhy5/ozHJEPAJUOODWn1I+vscoa56SaROfIe0gtNBjWrQPW
JGo9BwneK0WfLWHXZnlHwhx72LFMXDNtoQeSCkH7jt9wllMbjbAyrTNIEevnQPsj3yeDAebY042L
GlLuDS4MA8PNyjwHsUxFU4xmiS3oCiIqR+IEk0r7TqoQZgyFva2HQdzx6+TEYgq6JVvi5qW1nTqD
Vkn5iNqRjmgNG33SJCLOyp9uCDVCC+/4cnkLEwfZr5OoGb5ezAHtqoiXXqOWNLkXWbMlDsJZyGdG
i9YBHch1VTFvS/r4pNISg5Rjr11yZwHMcncLrs0LPgnAUAVV6mU8twBq42ZA1R2kHiruOPSw0pyZ
qRexvfDIMdwQ9GmavLeYGoWwCkoJaOAQM4nAFzGtdCdQLTAqTHvGamhY6jOXOQHFVOFFVAQrLK5O
gGeInpgcABzeDleG5+4zbyap1JRySg8VwRb1I+pfAptGfcZDuYScip2gSTntUsxNxDmWanqB9QN+
yUML+2ybtfW+Yn1FFZklItkXsljerRDOKeMl0bvnkIO1Y/Q7I81aZdZdzEYh2MuZkr3G1Rz3J1rb
6Nwa8NfPJetbcRbJT+8ZSbdyt8A8tfDBFP7AyrVY1lYZaFWkA+h42gclgnJkptZVjR9mibzaSYOI
MSuaQYr+xN1PgsRyZMmmPLQLlIXIGxsUHPxQN9mHGqgrQx7LxnKSFV9iByr33uvK9UObmj/mOoP3
pBk9DOgjax4BFNkgtJXq02/0wJr7USFj2tplHCLUbkAlXBZ+jUSzqRTam9r1W4wBNBrng/bT0Tsl
cWiNKJyyirPyurJG+XaM6melLVqR8bUYZsozzWeL03S5IXhBAD7AGYD1/V+PWleZfeOufXNKigHC
vpOTmru15wZ9f5lW8Nic1IWH6Xblj7GY0+t+UfwxI5gpkHhRlODqLbeX7FK99zEIgNlXiefx5CMz
CMPIohse4r9YNVpJUrb4/5caLXnQjhLQ2jT4GZ3YcfY2NvuAf7RNWHgYenMbrh9wLqTwLPHWZoUb
uK16wDZTZy27AvYKrNUZaV2NGeRFt7BXyrziOfcGItYzIu+vQddk3ytXvnNWmBC1xeKmYnhxluvp
AzAaZDYMdYD/JgYAOMvPrikxJ+4oXfTrv5os27qMARYrDrV8skUXXneUCvxOy2wQT2V0IKHkDSAa
q/EiZtJ5NVCOsTA00eCF32rLuek8SPQw7t5J7CPsuGF8ylf+7g3d+jA551g6tU8F6MQseCihSu6L
RbwsbbKDrPCCg/voaufeSwCrCBr8JB7k+bVUUGXT1ftKZmoBMYBBVGWZK5O2y+VSsNI1eHmA1WHL
V55Vb1pQrC6daG5BHULfAaIzVu1VO6r2SfZ9ukMgceupOYmCPIs3jBYg1I1Ak+G1ONtWMbMiUay7
YKRB97VO9pYmaQR9SHoDOI0IhkWvHUkBLHyEkbV42oTHO8/sAhWjsfW731XDHOVB26A2GQ3wmiUA
qMjpbnsulQ6db1u7CcXKDwRczsq986zh+zTOA6zO/t6lH7xP0Ok/Qo6M0UlrGl45N3IYxkmgua/z
G2jQ65Pb2W/klCnYRPF4w/AoS7b0V8hs0AkiRLsOYFAGSBKopybEhVPfu+/Gr2iQ4NuPxSNkudTN
+UD88Os0Lt9isKzIWu/9gZjjYuy/YsbAZpY6D32AsrvoZtSbuvBmzEGLIQlWqnuVTfJzGLEPJEwB
I2LIKD8yASCeXQmReQP6xia3L2pb0X6PKWVJJHU6ghOJFoLIzjhARB6RYfG25r+snYzRyshOiiuQ
rvkZ3eRUR6M63oZm6m4D3z4DyXrzhUGq/J4jeZueepQ5Ek9X3CZRPDRlDjLeLB+r080Xy7x+NJ4i
0oNR8HVMBwB9eeU9j4nI3tGxex8oIvodomQKiwHozGz77t0MmBUSeynOc09x1vAnzKc2ppXOqxaw
qsLJFZ9Bkr3NYS3vHAAND0u/HCmPysi2bOvTKqqBwJP4bJ2yX9LAtM8uyJYtoZwXtqHVvimmBDdP
nKztl6moTzgfg61isHFn+ik754EjuZuSsDriEfscsatvzBJXsJNzJyp6tCBghLudHqxVkxntLI9F
CFijqCUTNldOh8zA1UKAtHyg9A1uA41hwkY1x4Xt+t7PADiI9SawVlgKBZbrC+M1xGgmse9/dADl
2UYbC0Kntsrh24Qkd9zKtpmY7QkBq6Hq98vZSjdNotxlDhC52FOs+pkT5VNVRrDHPOQvCkYjhm6Z
MnqZ9UW8VryycI73SNFpRw5+iCURYAHaSuF8d5lmb8N0foqBfj5otJSUUDpcLoyYSG6OBUhjJMGv
kmT1xz4M7KvzNAuKKvnj+VDLx1rF2b3Aq9ixUwR4xbLeRjBDdXuTIXY6g0t5qCqQRSTzgrxQrR4u
dAfxuZUuqMmVycS8SJYUr+eVW3LbO1qAbCHkV1GAjnvLPaf7eYUOkZUdrMAcxy72JoBRbb3gXayw
1UES7W4oAhG9ViTwAf3H6xJXvgUCSlrddsHicQsdbnxydTdLgIkZ0pzYL+EJajO/ZmuDLXAZF01O
EBs6OYNOckM3dw3hDi2YiMJ8xBfrNAurRh+sFxPf0h4EdWoxYWwZs8tF7XuYCnB26xID6LQ6aQlr
n4iGSGFQ4hyCg/oux1/TH/Ns8H5A7R2zy6qKA3mS8PXNdUyOE16z0YzTlawCf93l8wCSxLNrGdH+
NV0UmIb6I0C4HGWNZT+6UDoOVUBhuzEqTZDgu9k6bQNbrBUsYkOiF2Y+ItNZ2EyTcg/DeSR9M7Dq
t9FS+bU4TRDDTsYHK7cNgzZ99HvTDHdGuPoGldMHABdvtywGdUOHcKcbPGsvZVPxayT915Aa58M0
4VAdDFOt+4SqjpjCTtxMbv46kOu2a2f8xxYzV9jj0N8zyrLtmW6N3xG7zrBpAz0fWIdyMrLzNAk3
yUDBhZo1nF/XYiCsSnSyPszTmXLOJlvifMapPyJo21Qwuth0LWs31ueF1qfhkSa2OgF0ua7X/Dmx
EvciTWIEBTKPfIqfC2b36lohx70aCbt+8C0kAwcUCgPWryolkAEo/Fi0OBwzH4lfX2ZZd6thNl1l
g4sAGx/EbYskAMOH9nHitZhvKX98/r3b+V+82dY7y2uPTBtR/OWgU7dDliS3nKhgtTVtRwBRb47W
zNeC3qTMb/LqbL4gM0yqxf5h7Gp58mQBJ8B1OB15FhzcqtLLpWR9Ujv6QCj12/qJWQPxDTKxA4WY
TZ9B4GGBV3gCPyA3SemGHCC1V58oDRXqD8OYs0FkdfBz4Np5ALs+CU8cXa5diJiwNMsxOYMOs/FI
tNoz/pz+a2ZbI0FsgbhNARtGXVPITbnO3/3ZVDfa9qob3A/zO0/WE522ljXTJnRTaZVejVPoX1RG
HgKRjvdMR05qysgUXZqEzxaQszjZdQL9vm5e04SUoLCFl2OXgWSGYdvrXaxoL20cuQpU80F4lAnw
d5dFEU505TxTPGSPPRITHEo+3XRUNn0Cn7iNy+kQAnF/DAh9R0a/jMmXMonBLJ0r+zd2xpSL9noX
sJZSSVUUGIpQBzxvNzOCr1PQ+uZl0kYAs577Gq1IA6prQmQEl6KPH5LYHa+6AFsKqq9K+ZG2s/kq
lQSb+GNhfbXB5ODaEHGQbceqanfTIF5c/vmBKWw748IZvy2d/ZUOk7tPCiQyCyTwjScRoWZ1iz9y
oo7cB6q8Qj9pKNHHmNqyUbjOBQfuDdMd8UggyPSRjVnGmFg/d94wWdvAihE6odFhIy0USMGamuND
Yxw0G5kWS3fdVohLv4q2Ld9BFMZ7+sA1Sv3Wfe6TUJLNQdZTZNo0+K7mJY7q1m/5MWsvbJRdrQdd
bBT4XVRdIUuTrMk7tHUfPtDfjbYT69rHq11d+GNi3UGZ5uwwOsPyGnhORTVOEfEF3WE8nikddRVV
0+J9zRBXcKygunsTAbSpvFpKPJSmuCZJdXlCk4sR1tao4mkYkX7g9edcmyYjkClwQP8zFy9x4eR1
cEPObZ0SpCMvERgM8T5N1zbkd3Vw0uDt4V/lKz692hriLVBsMBMWH4ezibseIYQ1dw65Mynf/rbK
RHCZy96Z9663SmdXwEUjz3jw+6chSCj150b7F12n/Gc3LbCWpkiQRlZsJF1RN0Bj23jw9musx8pc
o6zpkz0PCEjasKxwtfvM8/FIEfe7bRF2fBskFeU2021zGy+Bj++0dGwiZxvbzncYn5Zxhz1c/Mg6
FvVdOAMSgC1BG+Vs5qse81CUFKFaOHCgajGtO38izTti9UjsSJmgu5/ms4rW6XqgH0qPToXwUgGf
CERFelfXk4vsdQodlSHYKSGLsjxjqOcxx4ZKOSB2xrgENWK30mwFuS8gACj9GTMnnnbxSMIeMu5p
vW4Yxl7lCxTbLZ5bVnXyKcZbkKAFdEUe+1trDHOypsMhBStmWo4S1HJzfxXOydweaybQK1jDmlOh
k3M4QYPoPo5lwRGFgNtVblEdsu4t7rC+0LDBUtZNXX9V8o2T9AnVYtyTHoAwph295Mawga+HZhZ8
wZU1p1TubahQMU04CWtM+VgCSwXAMnCXGJxit/CY8GpJVhV3SeoT2nD0YCu6ioHq0fauGgQ6IX0o
NdwlbFUWjRiksjuXpRbEi1JlQQ0KHOHSwEvJCbHpsZ23adOCQewQ+vmzRacKJEX4fYTOA0vEzTh4
0PojDhg5W4Z5tPH1jcjFWaikc1YkXyJkBRpLt2JXoDpDQwnp6y2Tg2EBnVEyb+dx8D6lTrwXE7pI
Ujsd5qCzS0IcyJpqBgzBUpDiE7ba3ridNDdqVSsUUntIvvMT/c8mdSg1Y8wrr57TB5+dnFcUkRU4
T2lVBFjl8LKWw0IsNwe/BXnQWffqkpaZOUZHRFHQs00EzTeCvguM+uGg5MuSFQlsTN8S3tFH1keN
uFjkoYUCDT+LJHgKrzd2f26C0d2I0aOPEZ2t8SZZULBurSCcwXiElhXsDNHp9Ku9aoYbRlXEa1+j
bToMnR2aU40YyKPjV7p3KSAaefJtH/FlMpIp4MU53rp1NhpOG9RydUsUtGy3Fs2tMiKVhZlUiAq9
39CKA/xfEiHwplTmfeWew4csWBDvGKSXPjqgsG0v6mHktiCfLGycShfupZmqYob337svgvwmxOwc
Y1/GniojWmPSYXbOPPgP0LDhUpoEacU2Hu1+uUGnPKKeDJ3hKROtVe184i7c70uAgOIL2P6J0KG+
kDjoqkx/wJizMY2jz3M2kwixFPeY1Ghbcp4g2FvS+nJ3pktFd4ixkQM6HiWXaGznVOUraMhPqlQL
aalAeNmtWz+elW1uk8IHuHIZdnYPZQ4+Wjg1kcDlTRrN6DFG7I9Zwcfqb1dPNVZybEA2AKAYddks
2wkUa3OLFrmeNg5td07TuuDITrieKXclQx0/WnB6iFMwBKg+akltv6shv6w7dGkSfELTVdWzQPNH
Jp/N+fyQFGZUW7TSZbxjZNjZW5++HvC6UpAjVRRmoOJmsebOe1ugdyeQV110I8dfUO51cm6FryqP
LytMVCaKUb7NL4gS7fXk9AjI6Txy1Nyls6JD7VhTnkbkF4wD4byxbsOd647+AWCjbJ57N5+oPzKO
1jz+ee2cUujJ6WvrTel6KVx7KCOjbd18Yx8Z5KVTNM37iO4b0XGQcU5bJphwO1rCCBhkl3C8nzVV
7aHwuwAZcgv995neQRt/KYagothtlhDWhBQYMD3OPRDzC+b4tAnGxHwUbod9VwHi8yI9VzJ8zcsz
EqEwdkd95bk1PmDuKIVYng/PeU57BKaOIkvVZVvMdhYG3erSWpZV4iCOXRyr6nzaullTAAb4J+MA
fDZBwI/S0+X5wy7nDxihCEvd1m8IFF8G6ypGf/zsLG3vXk7jILJDbM91eOXmNG5Y1FJ1YXlEMUbZ
OCqg3yPeoduhaJJ7+r7nFAykxrg7hY6dhr0ySEKeqWECAH0OYQaMj2TmJa4tkQCmGt3h1qWnUBx8
RdD8FjKGV+Cv95dvEPMDMi+lFj4tMxQCkUvS0Gc+DTYdZ3obIdb4gO1iMw+ozElYKTNxMbSxUXfG
VwUsoY5sJMZdPtNwOHwkwzQS43tEPzsjUjGGFHbUvJL9Pp4rXR8nZeZPyu7MZY+JB8Bi0wzPmlGl
RourbUGIb73WTVTgkQHAatBCl2A1lSzfHWyHC4XOIsOIXiboQlGl47KxiKoid8y104dgpXzaBfay
LhwkJhznuBJ0+oG+SGYkbcnuIYyxQG7cRdkPK1AptVFNYz2sCfrSQwPxHJGwlyjSOddK9WcIWp8D
eRdnJDEOo+zkk1yyg4obmsvOXld306ENva1cPNWl76IrtkU1vIcJIqbLlclZtllyY91qOU7sv1Xl
P+BnWr55DllHWFTW5FOKegRpWSTauo+DwL+36gKW5NJ3Yfi6ECQ839JOnR6W0DH+hQ58s16GLnLJ
I2ZtM1wNsFHQY/eiCdF0q6FhWynXiZiyMg+8G1Nk5cOcqNHed3IR6DpxQT+F55YQh+keGHEeD+/0
yDiBr226BocZbLrax6yW5JimAwyakSeNfK9yJcqINGTP3XY83TdrF7fkKhUVR+UuaOuDQRpdHDKx
+NPVoJFQbtEKea+ZzEj5Yfg1mMiODafPgKMs76TJ4x+ULsNl1bC5bla4uUSCtW067mc4lQ+JCdmZ
w1pQP1o4rbaFsVwSvFeq06jGJ/fVdHmWHmYHli3+NYGvdCYfiG6OXcF7Q9v2rhNoDEj6RQyDBQlY
1uxcP7bqS9bUwvnCqZipiKBV2/Oi2xIh9Fx9Cpw2sBygPZU8lmstsY2LsdrBxansE1b/stx7A+bs
rW8XjJQ2/PFqPOq15Ff1NTpu70rWOUV/3o9qxoIuRhpLjcnTvQIp1jzUg11OUQu0l/nHEpOt14QT
WFkDB/cF+i0oqZDQIweyirLHy6auOGaD8uoxKSObLzmWD12JwcrL30hB0PauNXX4VlWkx0ai6Ms0
6lvmJZRnQHRKXro4m6Ag+GSW8zak4rIvenpsnrv6H94qgK43/HO+i0U79NdFP6AMl6vEiHOOt7vo
YSZTZAk5f4cmQEwXbQ9maF0hLqvc1bzy02xehd8oDtAjfWvKwin9agtezi9hytya+UCxHPhKmN7E
PLSwTOkcql2Ih+eY9aXPKD9uvGWbgg8ljKeqVHLVciNU19Lt8g3FMEmCjBN0emFmT1YHiLxnzPdi
+z05ZgnBrPSV6fpPAnPMRceeOAExaJI3Z6qYADP7oM1Ot4c+CiNOS2ywJwF+SUsjLsLcDaYLN+YA
eloDRXWIk0y3UeJZZDlBadbQeJh/I/rMaY+6+Pph1ws1rkfRVeWKcxBebQSXqiMfpc7EcSKy50N0
DmrGFDkn4HKT5oQbaY3jyDE5qYOYwLqoxZV4FXN+xiW9DHxjY4Bb/ojpjzQ241Fk7xtmtx1vqqEA
x/2zFFjlwtDassiJl9ic8VReUQMaI3K8/76EyVwQduc1NLSAglE00YWB8aJtH1o0m6Peo2DFodiy
9947OMoCGNpUbjtrIc7vECiJvSULWczZ/bWcbstR80SKMTf2K7Na57GFWn8vcXKHR3/1AuTpSUqE
UjauXgMdrqj6+5YKh7lZXIH6WJBiE1ofeqeyNs4TRUnh7Uq2dYxOuRd/xaZJZBef9flAuhYsDoud
kUvWE5+2nGmFS3wc5hGAMgFMdnWiSw/iDEd2lnbHguftWTF9X2BI0ESKEHUAV+xFidWtwmdVPGRK
OYz4fXiy2S7zvbXdr5Pvld+wH8b9nWdEdgUYL9ZXg4QfuF0lepqNsZxsvqSB5L0RFGPDY6SYjE9G
u4wQDDUkwEy38XwcCG14MzjeOEWl43bgHPMFaqIuNTHQpbYJpCtXQPeT8afHwhb4mFLRe6SEW24Q
Hy3UgeFxMBO/IuUNIBeqp3XcA5CUy0nZOKVuCoODZk9uez19GctqmXe4uUAsMCCBs5nFQ6WjwZpt
Wq6LF4AdSmp1lZdxqw6krHfmTZtCEAha1XQkohzgX/eCJKB7m1OSkrd8jgzsc9X4BuCaUddFnLs/
EjCfjyvfHukBJNJZ7pVHECSCjE6pL0uZrDCd/KWhoxsMOWIZLybzJyM7T54a0gNxWw4eHaBILtPU
sP0J9d0EbkFgni4T+BMz3g/KtLz5hiEVtW2N4ifcLqUe8sPITmouyOWiLQ74UXsXa5K6pFvYaQc6
IPUGj6yyAHvn1tWL6Z7U6tAkvkJgDJPO1XGVPKm0ohIBB57MAL7yYOzc7aQqzl+2k1XTJSBm4o3H
uayG/aB805303DgjkY8c8yJF9ux0JEGlGAEjFgCqIBl6ejelEqaJN5Z2fuogZomtAxrvhywnBqS6
TXCsMmZv/cuJYu0dwhIsyMyQsArsvPXU3bBmBBOoDt/lZvFbEHyMBYqPEYmEZBzBOeyCnAHnoyek
7J0BJz2YdjKTOaJSGfSBZlYL+o8S3d9m+D4uWlJThvvJGedXRn9pGQWujJtNN46GFr5IXeAGhWV9
4ZUqv3YAj77id5reVJ95t7AbC8racdDfETOBJZ2kaqft5HnV3SipB3a+aybmA2qFxq007QnMJYzO
Npljz58+OTrJge9Ydac88ZwJXD5z8euc8zp/sClj9qjedt8ow+g3wM2oqitanRROyG3AT/IyVy/O
YvE/LU59SK/bQDKLyoicYBTRmgHzdenkGTl9Y+lfLcrKA7h1wm6vkUemLYdarDcbm0+JTt2cEW2F
ILrDCIdnlvXPFCuRPg6Rsger8WAOarr+L2aWDhIlm3CYbTDJJN/6liNramrFMryk7BFHkSTwFDmC
sdFlqZnDK1Tbvk0WTF3aR4rm+IVGQ0dVUFj2GvkICt+hrVjMSye/4WjcxgJjI3HHe5DeChOubZZb
0skonC2rFoSNxZNnlmMZDuTqdGlT9JEKesoJy28bhqTLWCVXi0OgONN6NTmXaxm7dOwn3VwmtNgr
/HCjex9agqFtBb3qkm8/h0FBYgMGWtI+37OiwwzW2NS0m9mAvsdsGIKOUnSrrW2d0R7cZiNV+HYt
iU2NWLk5/wUr39NljgGXRpaTxUjxB/429Iox9w4WmL9pWzqDviElDxiLQn8Y8OML8nDsfBrJ2JsK
A420DZjnh4LsownPj9mJoEx/BKrDYg/NtHhW3UKVj183BmCbM9Xc5m3uXCepsYjyacxXtBGELcZu
UX7awNa7fW8CGnUTkcTMZ2EBfklTAqZukODSh+bXyg5ZX4B4QhHQka1CuNPtPFIB7khInN4G2hHO
NqByuu/1VHoEQwXmzAaSDtBdxq1QCznw3I4JeLie2eUTjzG6GCzeRP5Y/5e9M2luG0u37X95c9xA
d9AM3oQdSEpUb8nyBGE5bfTtQf/r34Izo1KieMnIrOkbVFSEXeVDdKf5vr3XDgZQJBWtWQoIWW08
gRkFAyTp/zpM7Q22JR58fme4cAi4Kmfe0qSIBheVpXZffU7/GMjcMpBzv1Tehl3bDOjDEl4wHcb9
JrLM8YcqdHFvG4nxWmE0BpWk+Gx+XGqstwmpiyYxP/l3Kpr2DjfvML50IFO/95YZ/LSpgQIwwxx2
7bdqq67gh+kP8KHT8DYvK4XSYcvHtSJ9XfxQzAwiA4gdcEhtkFk/RAYi6a52jYZkGg011NaMfeuX
k2FbXCpGBkEQhRQiqKmDpDKnoRwsIOnAa5gaXA6QiubvYfwn1TcLpiHFdLBCGV3RhCBkaDN0zrPE
ByCmVbCB76uJ+MvbIfFZxgPJb4Sl7GP1ywo0BNc0TuxppSVSgZAIkJdvFav07JUvxcFJhKmiULHZ
3qEqZpNRk9X9S+cTBlbLYVGuUMk05AtZBmlddaFbPGMZUZ4hlKFzVmY6qtuY43e3LDMqWwcx0AMi
7CRyl5DD9OsQqmO/Gd1Qv4O8qEIWSxqXCXUk11APZHEQpkkKdjAN0y+RJckXBRFzB4QxlX+wnLWo
KRQsDIvG7AGYNjNhAblBE9dPLYYDcqmlCIw/ajMldn6aK9C/oihWox8VXuJknWUhGCIsfkOyTGH9
vNEeJZCxJWlp2BUBO+CFnXaIr0J3GA9zjaZZZW0fHyrETzEyU7WIvugtgVbLVoaCuI0yDPQfqAu6
FhQwoWQv/IujtSFrkmOODyaYvkCmglyaSJnsAWM6GXqVtsk2eTQ5wLhSUuiyJRFdo7nlOqgFdgKw
0C7D+krlX/qU9DOCSnmYelRXANNQOKNRk6YfB2ulDvkgqO/Rf6NrE7ZLoVK7R6bgWy+l5Wfi1XWi
ZLqe808oNna2WNsxOp+FgJkwLPOsdKMdobNF8ij1vLmScCgS4AS5Scm4bFFUqa0SB1vafiJZqbY1
JtuJ9wxyYTSQ7ouRC+EqrBHqHUIlHxvDZKCmbPrzUCEQin0oJ7VYB8XTj9SnS0q+lNJ84F5s+L7N
MQrTluhOtX7u1LLQb9nh4MOKWcmyH/FkimKf1ZqoD5ijyaw8jGlUzJCTpBhKn5MZxv6VCLqA/maS
lvra4czuXGdwI4MtQr0iv1YCp6GUIuRY+KvOV5rioLUNskG2Sg5mmtJSFXXVQ7EJnBmxZWORB0sO
O2KRiI55b0OfLibtp+nJWWIXoeQFIguLR/YDL3hMrqkxkT29kEOf9Fglh/wHe5Gu3tQDOcSQovAZ
tOVEH2HgBXnKOqQiq4YWFBV7Zai/q1MepHcayhh73SPWya6IbYQJnRZE5HFrzSG4H4u+7r9Gkaa2
kFn0ot2i9yNVCIqvj9IUH6iqe2Oiiq9xEBi/JG9xtqwM4Q+roNDTuSnZNSA5HWSRykJlPayZrJQq
fSj5FOOljqq2n1NG5swdFu0XXt+h9qA2mT9TKyPASZNNhzZzlDmlXzz67s4HLooOQsSWwyeFpGYZ
96YJXNLklPk9GwLHXE0G5hjCM1mBVBYRlaY/HmLWjwjCa3BjGjbAmaDzmxeEbAjfjDihHU46bhRs
fT1zKMsqPF3Wjjhr30SbEUGDnba00FKEQFIodOTdPqfr7eDmpt8kt5NeCoUdcBfl9j2qlIyyxGQa
P3zqvvFajU1Tpb6Tc4MpZQQwH8JcooJV80QgISVvbSrJxUXjtTHtzv4aRgYShThDDEDCUI07nhp4
2e1F6ubjxgpIfNmAZQizfaDRF9n6Jpezgh2YstgrSdzD1hklqeN2G4O1CgY82GuXyKrWsxsMA1fI
CsHghFODYz2zxhyBEHy0CER33bseDLPeeFW0gR0M55+x3upjpoZXiLNzfRWOFYgPU0ZTsKa/5Exr
1I4Ze6ORiuciCzmo37ZqQ7Y6OS+qitCrqeUBYBq6SB61Gl8Net+YSBvbuTGOz7N/5GsAY6vqw9yg
hAWnstmYlHtfL0vrWlN81bzt4MXjQ3VYzHaVUuO4tljRcfFOOI6luEKzAXKTglZm5F99qw6qq4LT
KQWcKlOS+1L3x4iTnEENqNBLJXuRcqJOj/49kN+VmC7hXVL6hXyuCwSi164ej5gXoe6TG0ZITuT8
EdUTPSIIBxTENfZjGWVqvTcH+n1AXPJ72Rda+9IGhk3OZy9NCIaLybebaQ0eKZGvFmVFNnk07R1j
iSs2jQHps8nh7e81zf4KCzK02ASWhS9XOjjD9on3X+2ipa+m7kw8cQc9uzFxLwD3HwE6bZSwHYHr
C8qP3cqNlLrexfB9gv1IBjwAnLKsqVHQx3f+IJu3iF5sQmyUXWtxDrufmnpEvgKgOdRup15rexQi
8DpfiwZ+xwEYreMQuBphMZ/l4qjk2cMG9IDTJJ6a8aoIrCBJyFsLZK7fdi7xLQ7KeHA9q5zo2cQr
zUxJb6iy1cU1LUsRvVg2MpqrqAjleNsDPldhU7iFOy99+nU2qYATpZTuLrLIuFtYFEkRIbpxbCwj
p7S3HIBpHEbs4lCC1IgVcTWgFoRPEZo/0qZEN9glnIzxd1sdMfcmh+Cm4y+uWpUDlmJv2RoGNgom
gTTA95ohDMzB83t2q+UjWViUnnZxG+ci39II0WFqEdJe8EUS64w47copgVax2e3q9r5T1VanlkQA
ot08d9RaDFpEWRKX449MFpz+NkxtltrszaELK2fTDwDHCWxAxB2swClHZrohYCfUkD1ANEjXXQac
GPxF6btsY8NKoAeQ0gkqZk+dfiCrcVDP0dpxCNBzVQxTSB8yBLvuRutehUb14BMOG5NFYKiOIXcI
xMRwlxq6ylLR8dsIErMiv9/WNFYmktSh1a2cNM9Aw/TS8ZrCiJ+rpKUNHKmBet+TH/grwhXTgiXq
xU+WtY54IpqEL/aUw9dGpNsuSmTFT3HruN6galO9BSWVfNPqSrzkinC/hjIPOwwxmYyLTR2yNVh0
jRjIAqBMj4uFcNjllNPd/tNd+v/9+P9Hx/P1v9vxFz/TaMLJ9jNnizHu/vi/v//3fzrxAZVjuMet
bKFBdlzVIrPmP+Q89390XdgY2kwdK53N3/xlxYeOBzSPXZVGgJJBjR+D1l9WfE38D+oIgwgclzM5
1uR/xM37YNMSwpy9zbNNHVu/ja/uyMfX6ky8eNGk18AcxfIyi4D2QTX9I7vZX8PM/nQEAgJX6JGz
bZxoIIE2kV6rKFdFo27S8c1Hwj6Ed6mZXIh8+m0C/9t79tdoAogBQxkzevCj9wwiJX4BfZIeSj8q
9g5VnopdlWLXSzvLXEyYJZpRUC7mSNXfCe+Q/X+jzPqY29GBUN3dUD+YVphAeZNvqus+NVJ5fvd+
3P35Y96TCLT5xn76jejlNLzEugGN4eNv1HrD1wd3oFPuDvSqNDQSJQkRpapZqzhVHkOteqo0fSsC
5aFMSOidlJKqRzzcmbF7zbK9A2aDY0QAMg9RTSIhyi48tCMP35/3kXcMc5hqqZZz7OIN2ZVPYNCl
R04sCpRqBB6KCz7miNTG+p5O0ldzwCnFeg6mfqDqYDYLIiu8wci2pN6Ipaq0cBCrbyzWtAhzuqzA
rGwVA8b52/nRb/zXL8VqDnFBNfBNH9lCFWHDBMN35AHsy7ySqXodRQjXDDYPFM3trWlpoJFrjphT
r67ODz4/quNHCZPAVC2YGrZuHRlw1dYprcQvpZfWkZdbiPhC5fX8EEwEH4YQqjq7XXmfLQP317HH
13Jo+IZGLL0MbVg7yi30HU8rrOvzw2gfXZv8+/M4uDIpzqM1B9358a20GgSgnOikV7v1zwCA84H+
dLQuDNJlRGaDgnHiYBVRuF5NEYrNKq4vWLZ/O0/f3835J2gOlnSXG8qph4nvvTNVZDl5nYlSewk8
4OskimnyZWX35vRkUMKdq5V9wBHtJcLkt+iws70GVDMWMm2da1UkZQgEK41+0jpBLObaBeGvmUFH
ipbqlgMm1iWL1L5v9GjxCLgAv+3sIHLb9bSk25ECWBKPpYHiov6CRRX6ZEtwQck23ggCzo+BfUtM
NWzByf9SFFR6CAK6djGCb/kZ17DIuzXAKEH3FxUo9hRzOTgxh2ITB4DpF7cOjt61Sa2CflMcL/t6
pqmr4XWfKOm6t4tdM6oagk+E9xbu1LBJlBcF8cFGdQP0CebcPaS+Cdpz5fiqgupza+jAEo2uca8F
2X/n3whj/nKOHwfFIOy8tqYBhTl6uWEYOpwxQVCllR+udajry5YwUWp904PNrJX30UNDNIpXDc6Q
r0rMYp6d1+YurAz1ZxuJ57Y1+tu+NVzENQY1BHQBcLaKccFBXFmikD3ITnCeDpiQuWTlZaj5y5LT
xKKutOBbEOfjIorbLYuIwHxSoatSnV/nr/PUByZsgSjc5AWkw/HxrWNHP4hJpjUTiFS+gFtoDsEk
n0CK/jw/0PG8P7/eWH5cCrr8h4Pvx4F6zXEp3DS1V6ppsiVzTcE1N6TKuGhVZq207RuMnelrzHvw
j+zlf37c5DGa0HYdw+bz/ji0CkNMK+nIemTSJz8r6RxCa4CmNwE0OX+RH93lv0cyEewZSMCYrT6N
5E9SNCnQDw9Q3J1oK9SvqfkYsM3giH4X+eUf58c7cVMtgBbC1nQcJu68w3o/ZyAUJwggUWtPbSJz
LQ17P58ZImE1K3iBBxNva4Pn/PygJ14ZBrVV1dYAG/M0Pw6qFDKGntLXHh2yBMBlfE2/flzoc0jo
+ZFOTcuALHhwtio0YARH07KAEetWCYRD3S5/BmPy3bD7yXNFuyThJFiJftj1bfOrIjhgKbPkx/nh
T14oAA12UuR26MevrFU5WOpc3pvakItMiAMm540kPuz8MCdeGks3Z2iGg7eX8T7eT7dFwOD7ee0V
k05beMqfozpdFXNGopVqT6WWu8vzI2rzP3k0uVkAFFizLUE555hepGkk4g21Unk6QpUXVIhLvZS7
MHKZfcf0ARFouIL6WO4sHDRrR6/jV0eWa1rexYYG4LQDWGxdIGucftjAlFQADfbn3avVKhCgITB7
uq9uKKW6i8oZv5fuDyqO6cKeBmVtqu2dcHVSHBpHXtj1nXwM8Cfm6hDpm5b+8THYGD4FFanKI8n4
oXF7z8/Ga7y1N6MevMXpGKzOP4RTz8CAnMOOgznJOv6MRksJmDFF5aWTu9er4qWK/zqW/q/Qo1OX
BO2GxYujFtCbozUssOI29ScAIdDGzI2Jm3+pK/W46bXxK27sq1a59GLN/+Lxi/VuRPtoqg1cErow
iTFigS6PCmx3W9Ylavq8+47yizCv2s5jzyxoDdi93Aq2cvjgXjup35ChR9SgoEZiy+/kfh4oRhC2
ZxvDlhypC8vRqW8bURYru6XNh8CjjTOa+Bz1XFt5iRI/2+lw6I3qhjj3+/MP+dIwRy9V0rahZRF+
7gEuVlfQwlG+D8gAVfKzzo80bw+P7/z7CzqalYu0dqNp4IKiafoBomUNefcW5ifW0eHSUz6xW7Z+
r3O2AKml/f6S30FUelvFRp7KyouNAhCzSQClCzoh0W6kIw60aqFRpFs1wrtgi+Dh/IWe+m4s1lfA
PybyLXF0oeDsI1RavGIoQEA4WU73JnGUfP3vRpl/xbtLLAA76iE7M290ujmMZD0G6YVDx4nFG4iQ
JqhCQAPknn0cYsA5i7rGKL26HQ5d0b+ixnvQZHxnh/6jWmXpSrjUyc9f18lZFikMd45RcTAezQm5
1eqI/uzS8wFE0ZDHJj6NDznb2t1gM/n5EZZaS2pbumiYpTXz6cIPOLGxpuLD1KZqBowq7eicE2Nx
GvQh4/mV2reiSl+UEJsYwYVgSbMvSAFezTL61ehpvqY2PLd1s9X5n/CbwXP0rXBWJmjcsvgZ1nE2
NuVp00rKvPQKUfveVKc/o0l76HKEi/XcW+mQWqBbgfTSw8gB59V7GE3XYWTa64Fz6opiSnIvRz/0
NCL5AjmHacou3QyuszJKi9jGIUl2qQn3KgdbXBfTjSu6gAKx8kgsrrzSgv6ZxD7aP4O4GsC0ek0j
i1WlxYlnGwhONaNTV02v7FKkF1/bKOJMB4JmmSsyJ1xlfLAUpMqWAjMo0rGyYIcgL81IHvswTVdW
Yd6Vtb2LwyIkCRCzkIBWtwz77IBgurk21SRd6BMM7SZ4Gjp8z2Vi7AfCOAMnQiIf4tU1AideZuii
8fAktFaoLWA+gQwQh7B3O6V6tKJRJ3cwsMjyMm6JGRcL6uz5Okz6/FWb0DqohX9VZXXvyUnJFhKT
EizsdDOqmCessgX6QOoS/Z1G2yc1sWcUKn5lwn6LZHJj5OMuUuJ0FUiX1n9Ri6tW0xTa2OY/X/kh
f4LPs7F3sSAffeuIDQw3oyPmNX1OD7knnSEMwntVRneBGz/w/7rwEZ5YlwHEwUNgFgUJenzUJ/qb
ML6wKr28dcclyOEAmqwKeSjZOxM9mL7JL1zip5IWxy9nxgRSVGVvJX5XH97NZ2YdpiRpWEjVpwrg
h0AISuErfixyG2F3jhmu4i+xUrrr0hX3WZb9LCEH8dPyw2+8DYlh6U5zY32FvHS8JXMgf4NZamxa
DSRu7KRRf+Eu/UaFHn2mcCeZJpilND7VowlydJD9um5QerLMrh273LeD0oAGD28do5SEPBGL7McT
vqZK/9WRHWfWfXthrjixgDtCZYdgcwShQDM/yvf3ra8Mu2ntgtUmQ8feVGw9Bd1Mwj7PT0rzS3Z8
sRaARXZpXDIl448DGbIs274YCk9Psm9WLDYcOC7ssE9szoBHAMeFBEv+5PEOl2pF1cZ1V3hJrz/L
viYLL8+fiVPdUpdB3sDuB4LVvS3pbZ2/uFNL3cwiRHMlDAdO68eLy6Heu8agFl4so33iiJ9p6T8J
md2NYX4nZuk2fqzD+TFPbIhIsOElno8T1IyOnlzioFBSG8wZSQJ7YfSnxwrckR0lwFL9/sJgp24t
jQTqwXO341N1ox1Tvxgct/QQ/d2hBkiWJlGjiWFdlTb52Kb9aFTWI8D6b+cv8tSNpXvxJ9GYDdHR
WyN6i6RhqNtoXmEFyTWtZ1JAEOCsMF2txagT/JIkL+cH/X0iPXpXKVIKB8C2TolMnT+adx9F0slM
ChY2r8P9ToK1vNY0jmumFG9Ggk83CsYZbpy9RVazpbwE7z250mBpLOfUDZJn3WpNURUITD9Oy6AG
6r9obANWVsF0X8c/TLOkFqjAniA4ET6TIZaarB/tRLy5SfNql5OxKiftC5AM8AqaezPZieJJxSVq
qwi/l4aOCymW6P8T54o6zeyNSsJVjI1yXUt8h7Zd6xt6lEgio+rx/O3R53np0+2hlMYhkta6bR7N
WyI1LZh3fuENMmMzZSvAweYDWEkQdT0VYm+OLegxX92DIClRj+jVt3TMN3Dpp0fay6umDeXaLrKd
AOoFw67ACa/MZtDIfLVQiqywfrubwkJzcv6nn1iYXE6+jmNQhjBoWX18sE0gIgRkJauERQb2wO8B
EIRcrcfaf+2UPNW2cpwL386nthXzKn0WekK40SyXreHHUdN0EHqN+t+re/xe7TAQyZZSgcD6Aacp
LQkGnrJs6QrF35QpVkNiKZhK4lyFl2J8EY54G3o84h3JUb063celZe6Hiuh3nE3KhZX0xKo0bxIM
w6J+grXp+JMr0W1XNv4TT3Up1DbxE2SfZhEB91gCvRnmP+ZnNuh4UnI7cAtn217vtQvr0ucJB58y
exWXm0ar6nhGHWL8F77T554yJrCr1Bt0CfCLxjXw4VU+utcoyJeCOMMLb8jn84PBTkK1TYqcJrFn
+jwjvfv2RT1Ewied2EvbWeykuV4ZToiiyFVSgcf5Idl05mIQ7YEM8PNv56e1+Gjoo1WEBHEtzNSU
JRIOUeKThVnQPyi7C0/4wjDHJXGn09PQrhI+Arc75GlLcRVXX3Gp3vRpwZ+vRjMpw82P0CAG7sON
DNTMao2YG9kPZr3zraq4SjUzW5+/Z6efF2T7uWWuswOcl8l3z0ufnJY0urigT0EMWWM+hpZ5Axbm
rXPdO+S7IZ6/4Kqqq62OW+nfDM6Cr9u2xr7TmG/1u8HxsTYcBgIGLxXs28Z968d/jFjEwJl9r5pq
F8Qge5z6KR+L3YWxP50z5/v7buyjC48VhfyKgLGDqN0IssNra+7UcugbrVXedU+wWb4OjvI0yPIa
e9+FD+XTVDoPDwCWviUVVroeHy8dDw3Zdombe53zFmJYr7Pgqq9uUWJtbVLEzl/sfC0fVpyjwY5q
IpMC5gPRFFwiJPvEny2sDqk7Ot9Zl/7fDXX02voqzUOOhrkHfxJeGaRQZj+te9Apyv+bkYTmsiwg
ebaOZhqidcvK0vhA2sY216WFHJJW0cBRdhpvCGS8RCE+eRPnHg5fJBEQxyXBjI6koKeNlM2t202k
kzBUd2m5IV5RX7WDkV54Qy+Nd/SG2H3StXrGQ4uC8s7W+oOsq13lNEtVb7b/4lYyz5iIHvnaj/so
AMR0LY393NMilAClY964oMBrYqbZHl5qpn/ak84vI30Fitcqh9zj5yYVPfcB8XNdoynp5mIfrK2b
1m3Wspp22OYXiWJ8OX+Bn1dlOvfUA63fLXQdVvXHz82skXU20Ga9sY2WMMOUlSTet6mytRaUOywL
8BRxCgUpGVCN/Zh29YXD1TyVHX2CH37A0XfRIrjsVVB5XhUhuyHzz6RDkTr9w/kLPbFq8IpygqNk
TfPg9zn/3YyaVtZkRUhXPalp4Z69OfQ4RHQXXk0EV58vhyIh8aQqO0Httwzr/cwtm4lpO2EPa+nK
twiM/QOKW2vDjmCZzlCqXiVzvRz69WiMP2BT0ryl5AcCITIofqmPiVL9cooSoJejd57txPXutzEY
ne7j7Cbc2Kj3Rl1eVYVxiAf9fswh68boLXedhou7j4SyCLsKG243qEv2+MoSie4X6lPyeiwC12so
d2+COjevSHSAuWZQa19aTVLkOBt5z2mWu6D9AM95ssucX0WnIplPQ2gyXbTtcuWua43sKmEkgozA
zrm9utdag3i5DphRnzSbTrrtHbiTdQ/ifdvVmu7lNlefZNMfZZOYN5Vvfg2ob60Ger4VHO6FnTWd
55jKFwOn9zUP6RuI2uGRqEoDn3ZAejH8je0QoLmeRt/eWiXGG/wJ1Y5IuBZKRFMscfhetdOwLXDh
4OVWOK6kbXUf4jP2WvB/t6aZaR4qOayVcMWWpuDUZGEyDcIZ2O2rr6Vsn3q4VAsDtaztYzzXSshn
1kiUdC1RlyPnsV9DxsUHqMtrnC8NBT9lPKCxh8+RTP596IsOm1dc72mWO8uKL2xPFh2Zb3PxsA+T
5KeCy3tPoEJ5o9ZsPXEdQGsK6rUbNwKWhR5fAygHdZqZu1qFzWxi+tr1eYDM2qD3k6X9LjK1DuiG
9miMwXc/6zFl94+RZvT7SCOwqcOYtGyc5EdupuVNN9VvHLNBd8JUNKifLwjIazwAPjGaVFzRaAvW
JoIw1kAsvbPQZ+tqBp6uWNt2pbN0yS1YWoSTAjUkAo+2sbEli/SWyvsc7e13oRcNjQ1RuRBfxxJc
/WII4vYKcQ5+CseA3RXjfl7GOpTIrA73fR3JLxoiF9ImKxzadqZ7qO6tlT2Zxd5s5bDNqCXiyKvI
hgqKr4Uj002ADWDZO31/D+jc53RotDtF+ofSGtWXXgkE+atBcgcTxVDWRRvbC+kOC2U0/WvLUcyV
b5r9N5GTBocXEEKjigoAgF5uqdW2GzSIYCQQ1pSPa5EvNH9cuHoIXzcINx1Wjvs2b3XPngjx5jyG
UagTw5J6LgawqSyvMloVO0Ud1kJKUl8KuICY359ttdlqWV98F61F3HUsHjhHJ8/0NlXAISggd1Vn
Nd9DoyT6S6eGDVZX9j8FcFUcm2YPJxYMRe9gFFfiZRK3T9GobW0KFgtcihj4h3Wp9EvIKs0cEWjt
B1282iHZ7JWqobsrYW31eOFvEQXWuOCUTYt7dY4R54RcybZeaS0ntkUxYhzNJ7fzUpILmVKUvr/W
g+A7URjW2m9YXzMDDtFKr4PptimRl3mBMyIv5NhzY2NIYs6oifQstREvqJFN+kYFY7sSBJBNy1KX
SJQCWLYeThpQr2U92IS1xkV5izWzO9iZ2+2lxjez0eB1rkFiykfwS9rOBF8NZi4zox9D4d/aoSMx
LElrXXQm0DrVV++VjmiURV8wk82gSJJk+13XyxsDWN/Sr3JAw8oglmVIhmpZuRPOwgiS0wIsjLXT
sIZJr0jq/kbk4iEBnC8bTtAuVZirJAn7RVYCGMfNtyT/7zZp4zukive9Zm5Cv3xBvv9HPZYAQ13l
inyUGydQgRJCNpjKkTRciyxROwyXba29wJ+mLKMiwWidmEpymu5HZDbeRJa7Y6X30+xEd6IaChOS
/BXnj6/oEeTKAsO4SVTtBRJUs67Y+CxR+d85kmMIMC3NG8LmjprdH5nDe4H5sseyGuy00OyXLDnP
esofu439i4HaZYqUram6K7+MvuStueqNl46sKXhM7Yu0spdQ5UzeOeA6FbV86N3mMXGMg5LBI0ia
4tqJ8CMpJqKn6qFrzDf4Z6QBWf3an0aa0jD+uDPa6N4rjc8n9uy2kBSUmcFW5BvHaQ+5FeyxPgC7
dnttoVGLWo2QXiDHhtd+LpZ+k/2MO26g+wxeZ1mV7hfiejbUuneFGf7C3+bFmTwEaXgVwjEcnPan
muZfut5chb3W76dEn4ul7OItRGOx8WhryhWrP0TxlmgVATxfvTGCV222qGt++NKV1sFIbJCJfVwB
iMrvIDluXYu5AFpJ/qBofOnJlD0b0G/60fE0UdzSK4b4Cs4lH5QfYQcpKrFwLmnZyoy0V8z190T+
FDvmmUXrON/4pr4lQGJtm3hKIiveQMgtMJNdwTd0vMB9sHxrg5/H+U743qHJrEPdaOky7ngd+1rZ
jqm5b3yhbQ3+YMBtfkcGY7qqTDGsbLVe4klbA30Sq9wFoGOOOGFNZ/LMSj4k+fCzH2W3r+jdN/tU
9oE1eKHVRfIrOQpddC8yM6+Le3yJQ7hGI2mBmU6mPRXMX+e3YaeO1bOw3UBFbjts/I5qVv7g260y
UimL9fraBtGSQx8rnFe9vx119RY17nNg9tvWiS6dqU8cLOm5k66jCqQydK0+7nQr8IBEWXEskrIG
JOxs00ZZJspjkfY3rm/dGaWy88n+RHHAe2791CKxH2v7vtHsq0l+V1Nl1VxSBHze/KLSJdVkLgrN
x4ujo1pvQicLnDb3AqwVvQ5aEuChghr0/F3/vCklWommGUk0qHU5XHy89CTRfUCWac6L3yz9SMcM
zywxPXTgEMDkrIrqUkH084WpqGdM1dYpddFNmP/+3XbbVMMKbTDVk15YO0frlmy2D9iAVucv7MRR
cJYgu6QQcmHGcQWUUFE1p3VaeASY7ANXeFmooIYknxfQzvmhTr2588GMzQ9IDM2yj6poJszAuCGM
w7Ozgg2Av4Hnpeew1kti0XJJU8gghYLSculc6nvO//SnM9LfQx8LMQtcbHnUcDfHdLwKIvoHbjov
/eWudyDfTyyILQizznQunGdO39//XPPxNyPJ4KghQkP79d0nrZYbkZekiOY3+tD8oyAzzmbzQZTS
P18oxydE+R/fmGESyVDmlJ2UnKOmod1zRFkWTnshaejELCCEpulzRBPP8bgFE+iFZk209z283QvL
fSGPnZaTsQ1JDU5IbfjnL42DD2K28VB15vD58apUq7X1Mm34Dka5t9RunxWdsgXS8DbVJSVEbu/C
H40vQQUAD2Pl+eFPfIUMSuca/AiZas5RpSQJ0wT7bcHjm4CuWA1U6ti2oiXOTPPCl/h5ioF4MTt/
dAIJ6TsffR1jKbtowHbtkeQmrkqRkbiYgTBDQxHNST5w/+U0rJ2psS60jU6c7N+NTLLkx1sMaJe5
AaacZ0tnN3cPSVv3zt/HE5/BXAPiMbrM01izPg4RTASdTBHfnxibq9zaOsYNUL+VsIwLA514O+co
P+p2KFpN+9jkAwO6JqSDOcZJ6q969VCPyR+F4qwrGVzZ0rrwdZ96PfChUEXHJUJP8mhFJLtqqBN2
1x4tsyU51hu4DRiRL929Ew9oPh/qaMhNk5br0VpQR+k06gSoe0gSvsEMXdfCvD//gE4OQUuAYj3u
LCaSjw9oSHMs5CpDDNF4IMeigu7hPP13Y8wvybslLdCH3ApdJijyVZa0HRdNcqnpcOKBuDoKeIqN
/Lf5u0H6bghUL31JOSP3Gld9xgr8R1ea21Ad/8XqzL8/+wE5qKIZPrpd3UBgpGoxTm5Pz10Wv3UG
LGpU4+vzt+z09fw9ztEts7G8V4LcIA+pDuE1CVxox3mqqOifH+f04/97nPmzenfflH400OBxPVj8
7lXbuFcyaGr/YgxYW7/9VK44tgy0YKMs15/XJ9tft76+rWAg/Zsh6ExSQISiclyLLZ3RGZAlUABu
lD1oz+uuM7fnhzgxk1FqRNSBjVBwLUeTpdq5qBNdyr3FlJJ1DzQiC98qmV1P7qV2/smHYtOfY1tr
aJ/6dCTUpBaPH0As+xNyerik7h9rVZDEoI4xLJ2H79iz6fb9g9fcInE7sqE8dEg3rgIlp3Pg81bR
Uo2dC4XqU9czb/6w1NnYOOyjxRQMaSrcQmWsRr2f5APg2afzD+fU50JCCtM+/l061EcPp9DqApBt
x8MZs+v5VFn4CSXG6IL25dQwSFDIBLFJ//yUSwtBPIOayyJj2GCjioESJaceANPnr+Z3zPHRrpXl
0mZ3TvdEQ0v/8eGAaZ8cP+UFoAh9W4xUE8MNMeN450lwLMVGiVGgERLR1GInKOdoge718hUcNqkT
2iKq8mXyI5vmPcS0MEn0m3TXS2CssB/e5735mBfTWrGTbW0AyjZuOiEuLJAnluMPV3C07suQREXp
EuiRwgnXq7fG1D1QPwfdrNemXnvnb9jJ0cDZGRgqeT7HZ6bAhUtsl7zMUR2tyN+BebxQwgp6/6/I
vdQkPPUSsNP4z2BHU3M2YN9zQDh4akit1iHuroXMa738m0si03beGKKiPNph5GHSSGeYE1EgB/LB
LMHHeAG695K9vWVfmD9PX9Pfox19oV1HzbmEoAml1N7YxugJ5TnUL2w3Tw+CjkOf1XHYnD++1WCQ
qjQrkbE4yrhW8nvVLVZJXV24lFPzNDv2/4wyvyvvVjQwHSowRxglIwlvqns1NeBdKfVq5n95OUev
eIk4uhsNBuqMYuVkP1L9VVT6hang5JuNUokEdk7Q7Dc/Xg1rndMRTTDvA6Sn9L8Mq/IKYjIpdy2V
yr1w6Dp57/4e7dhLg3YhgkPIaIFJ1FPgrib8oKMDvKv9x+JT1h93Xk2RidBXPH4ZrEotDRU2D7kx
+hIrwiZz7Av37uT79m6IozdBtoGjdsrAm2DrK6rKTtGuQsAr5z/Uk/cMwy6bTxY3NP4fnxD9nMin
uwETZzyIUMW5UaxLlVPxJRPk6YHM/8fZde1GjmTZf9l3DugNsLsP9GQyfSplXghJVaL3nl+/hzmD
aYmVTO40ejBAV3dnMMiIGzfuPQZIAQr/9wfg04MOeMoLOEVrtNx6+NEMFCT7aPiUJiun6Z8jobZG
4fY74fLoP0pQKZ1LZBgg1Uk5XmeYwqoqdEiKZh/i4v347U1v5+dJh6FAFwNUnLkxdX++vZbOfaoB
5c1wCUEXi+EK+IPhU/6OiOD/yTho16ZhvTLonwsDg6LGxpPQJwT0fZr/txARjRIEuCDdjs7FqJHC
s5TFuwT6m4+n9ufWxSgcziMehcqJbvlzFFjFArOd4Ht1EKsHpQQNwESLyGeofqKqwK98s7tzwrUZ
FVGSxFqkf45WgFTGeQX2U01EKgWiSUygX9j12uNJ3RkGZh8Q0cAo0MKcqxagCwnXy3BIkGjRCjJu
BzOXiyZdCUTTu5ktCwoccaRzoA0BRTY9xrcvRI5A+AaRmBheRUa8KuZkfRHhabaGEr83HfDJBEkA
2J4HKvTnOF7axkEtQcciydgzC7lcquMOILf8xwnwBK9nwIXAPR74lFmMoGBzysQCRMDDEGKJIgeM
ZEBwK+fRnfXGUSIEbABrBR58DpOsxbDN+3pMDMglahydOQkpOS08MWhosKRs+vF4JawNN5sTrtYd
5IxJOMJ1UI6ny71Iw2IJXQAYrKhwcHn9G8NBcQT6PShWAyTy80ulPuT4Wr7FcHmpQGHHcKEV6afw
KQtEKKlXK5v3TlwC5AURkAczAvf92cKAopzflWSSGB3cJXrKe+fGAubOcOThdsEwmM0gmASsCB9P
8k7g/THqbBM3fB6NA+TzDaARlBx+lVTbaxADNaKE/+dG/o/0oy5Zgv/99/TffGb5UMJRt/7f//7x
d9vgE98q+6of/lvG72z3nvyu5v/Sj1+u/vf2j73fmfpev//4GwCgIOZ0bH6Xw+l31cT/fIp//Zv/
33/4L0moy5D//p//+syatJ5+zQuy9Ida1FQeX5aXurwH3fuf/8E/9aVA2/0HLpkkxA9wBwTkG6ui
+13V//Nf6A7+A9UB/CE2OfAHLAb5l7wUzf8DkNBJhAJ6VBN9AXniv+SlaPIfQIrjfGBQQcTOldj/
RF9qBkgjkBYI+IufX35bjxIBniApJ3eofe+Ih8SkDxEQmZv6aQ2L/nPX/3uMP1o4Hlz7QJqkHP7Y
7Pyr3OlrujuzLtFfPz3LowUpgrPjiJ9mHOHkOu1z5mQ6+eF9sStRGH2tH8fKX0NMs/p2nHQdB51C
uiIduHVEh1qA5Z3ghYDHNGWp1QJXZ2oilb0dd+gW01VlNUPgml1F9jqUo31YNRSsAQdiQYZuHgWN
b6DMoF8nwKEeguR0BQQXRG85cyhgVMT5BQU3tDyGiKUoah0L8e6RDqF430FbH/Q+0pBIv1MFHtxO
PndFGV3+Qm18H9xOaBk+i7DzAm5a9D4pss6+Ogmenbj1s5AwaRKVCMCTaBGaVKjiAgUfptD8EGNo
RvCQ10n9lASr9VRXqVlLba5xuPQpYdz4JqThRejsEDAZRstTg91NfCBj8rMWuQz2234Tnumg4HSx
kcQzGDKQyG+AMoL/YP2LzJpKg8g+Dsow9BTwi7OXIhSZTVWWOZDqdQq/YRGG5RV6vRnafEYV0e9R
3xFgmYqB2tYVtW0hL3oZyoHVCC/oNjFsVBx0WQDpd2GyBR1UCUPgtlYnifgpRE2mQgKdVBJA8pTO
JzwrIieIJ8MVG3oy5KbdDjgjxvWUJPQouPmUuRa7FGOFTPGaUEG7DWl0AFIKzN9vMeHwz0Tku6TY
tCT/Sk/+WkezxLFhM6GBJCXlsNvA5FWykxkDpoFrReYZdfKv35+lPcIgIIWbtgI084dE5rchMBqH
ZBJZb2wJvoMnP93AIxe+GjKwX55KwV8psOGNObanx1O8JYz35jhLW0MCpJayLyhHgHEB5ilsytEE
OxfYGCCphA3PH7vAEiXLa9aY4kuvddq237anBOQKUsmYcRKm6yCb3dIKGm4hmm2YOU8D+OTCT0Mj
fNDNHs+SXooIs5MWCoEFJxHS6EDEGjTn6tIJCZBDEgTewi3LQgY4kXZpxpBAwUC8WRBeAcgINR9k
KruEPDPSrMnxq6OefcqVpzJgDH6tMgrZa0fkG0QU+fGT/kxI/loSs0REqGs+ZtNqdOKiUpP22OHy
x6oC0EtBteF+NbT5eBx6+sF7332WYEHtl+F92hudsDXK8tJ2gHiBsN3IL0InV7gHsgBBilrmbwS7
A4iTUGDoVTwJxKFuzDI559Hh8ZMsrIZ5slyBlQ6iOTE4rJGJatOpKePw+YdEZZrUWY/HuIFm7sx2
jhhHug6RiTgaHEaG1+Jm3+qEMyihyu2ibWtxeiUHSmI1aqZ0GuTbZVYm9V7ZFSrE44+Ffk7k1Bq0
M5L5nR1rtNxs1k5a6ufd5N9fnJ8dViIJsGRY4dEo0SBJTZKgQLaFAbbSQRT1C7a5MDFIOxukSzmg
5OLj8RtZyiLmdO0eeSf6z+HoeIECd7yigvq2pGUJA53vXfaUAm66ARNwBVSwFGbmJduqIZK6goa3
AwSX6SuUDCtbRUI0ZWxPX3uXSwF1znhqPS72wZEdHd5wjeaaWqVTKZmSm+4ZyDiztUU9V1zN37oa
YYUr2fxNV+Le4prHM1CuUSiqRwf4Tsjpvgcwf2a0Ehq5yAn8XQcMp8BdfElhghIEkwjGMzIIoyy9
srpv3ch7DzCLbjywNqnbZqOTCgC7NPEVqPsdCJg6+PeyCIvMULBaaVNmbxWKfFDEkNOI1WNOMAqI
x4DrGWsBvgvXWWRYv8cl1DJrTtCSaBOlrxJTqqI06GQ/OvnwBpl6BamvCn6L7petDnU8NN3hAGkR
oVNlJzG90EIrF5MsN6M0mU3k14o8NVDTTpljwD1P7kPeeO3IUibFI40nzKhOiwKoE9DeiRr2DCDa
IBupQ/ApDDFcRyH+8NKIRhzRGyoGmi+DInQdbnyQNTuh1pjCQP9EFeHWwfgHj62tvuqgtiroVGB5
1bYGDqEHl6fvTkh3OgjxwMQW3FiLywJ8KEhocPwZaNrnWmregBGFajOMEZia2zGd/4l61baAoeXj
bbcUdifx2R9nnxjEdTMi7IpGsAHwktzGG8qMNuCUpAfKrLXxXfwknf6Jf6633Zl2qpWAvxRn5p3/
oBngguljZI840KNSd5DVCWTwAmONv2a0p1TQaUns6U0NxZZk3kCZeDxpbiHEc7McgxJqSayTcnT6
GNg2AORH+C7BMdmXG78zSrE9jCFnwZtUZttrmsNNGWZ5kkiDXmqwzcWripdKOo39BmYbbzC8Botj
1HrhwnEZ5FJdnaQKPQSZCqBguWoM+MvE8P0D3NipoCTfs60BGW3Aikm57lpNBEo9gyMFYq4dAsFY
wgCQghOAEO1GEAdc2ytL2Y1eoVVC8nu30XLm7AP/l2TmwBYa78PXkEbCSst5FK0c+0tfZy6zSopE
L7Y1YkgD2lRBtUZPwZktUmFnKlfJlkpea7TvEDWgMi/Cj1DgOuybGF4AK6W4pWNolg+4XRKUVYw9
XvGckvRq2jkMRaxM78YFvROhuCnd+ZbyRTh/8woiGg4MOMi3PvRHc1Km1yAY5sphCbMyoXU5PaNI
YK7CnrYFn6HsmIokzLaDHSM7RqBsY9GKYxTolMsLZuU2YJrB+ljJPUDUQAAFHL3NIn2U+AZKclR1
gixXjyUE0fTPqO2AT3+8oH/Wb/59ZN/W+bfZjHDmFWsP7woJy9CaIg5N1H7hlPX5+PeXTpS5PHAv
QsufLbFhBhuQWz1TIFygEEqJ+EBpX8QvOAPY6drx9bMI+9dsZsfXEOQU21Xx4PgeGtDuG9RkNDI5
4u7lwumlO6USJ8Mfq4X8QrnJwn3J/M3XSP9cFAEg6PD+Q+ZToPWQyzHRyBmxh5r7yu8z0w/dW3Wz
ZFrq2iyG1O7gJFrxRmri62dldaoFIYurntjCJtRjOZeBtTNT+QDlBIVWP6FnaQhq8xF94NT+9fh7
zhr9f73i2ebi2xw4JVcYnAiSmd3nkOlUZsIuPHhLrtWxhQmXIWyA3JVheGwQdtLqwSXcEqRRog4B
Vbdcpr6S19YzK/Tm7GYFFHQDf9x5P3MF2hbKsETLhoMTQiNJCt8i8VqHOoAExvgVoXINazqUdz+Z
XdEZXG6PjQpDU3pyWZNwibcqMGUre/S1QdgCKp1wa8ni9FruPdd0jnzbX4UH28AmxHcbdcQD4r3R
ITan0s88sraVL7Kw6KcC3vchoBk/jknLY9E7lVY73anaFujcyOkmVFNT2vIvxSE0Uy1XGpk2kiun
wjtUp1buPPQ0zL0ZztIAFBDJNB4QQYb4WfKNmu5l0GpkuNcG8JKnoe4Kf1p4mgJyIIiqn3/GZuhe
x16F2SFria5cFUc2eJUETi15ufoQCwVzaVZyhRtr997jzQoTHA/L6F7kBseFTRxHbOt9zdW7cdhA
0adtn2IR1ReNKQU4aUBxzPYMvoQUjAzqOxnsmFLufV2M9D69pvAKZewK5p1T6T4lrbjdVpwNYz9Y
7x2qdOeXcDzOopVYtrTj5024VEglgpkevNR7VdRCBaFL5WRBBeNORQxTQRdWoOmkwnJD8Szon1q8
akRWoIB4ZeNuINdKvFI9WvzIs8Dagi41xFSKtCfwN9AGAEn1NRktAqY6pDnAmrFhdiX8QlIYIucJ
fIRLBwoUcljTcgz3ZbmvdS98GxucLkNqcpAoBYtK5njcKFr4Ah07WGyi412uhMub4tS9rz6LxwB1
Z0JXTtsOuYeClJ/CNRly5B/FLlSbTCbhkyvK6Y4UnrxQLiT48qxA25eKwnOyS024MUgdBIrCe/cp
V5t3yhxegbFNd+FKCeimCHFvdrMYDLPRjpbghogtJ3u74MroxSlXKxt4ATNXSwsw7HeYSG3gjHYF
v/GQGcETWItXyXZlf+cpyMV0b4srk5WdxbX1uhAHmFleBLPOlOh5PFTWm4B6pIWduQol6agZ52pe
yxnSXG0gvugDqXORAse5AIw4WeQMltLKbdjqUvtF0ocuUnlWC6Sj2MtFYue5ziTID2WYtsKgy4OT
AEBhr49j50xV59+n2RzkzSQo4LUcHhpeaXq8LwxKxwVOa5487RmnqNEbrE7qlF1t1iS+ly72c86D
UBIgNLcYMgTJUe4dKJkYvd5ajFptIQaDezZcdxTB9qzhQGlxryQfjyc7fYg7q4aZBeqWyOMRHuho
hNicg4qI2muhOW7/Q/rDX+9yFmnR3c/IrMDvV8jlS5VXpFN+ZRIVNrjbQH08h5ko81+DTIfgt/O0
TqVBGmMMIp3BVxVwadrxCsovpcy/kGpmeYdov3Z2LBWWmFnUCyBm37bTjGDaXl/6s2C2z8RvHmWt
bUSgfrYyp4Uc/HYCfJuTT0Rpl48Yxrtm791ptLqv3gHb/Ux+ZhcodenjtTmvrb+lA3EOz/ObYOSp
HKOBlItr6HasZO4zbja1r42e2VCwGzgQu9bq4YY5qhP13mxPcOJOlICU6Svo8fErYGOoapAHFzc6
PU2xN3did2iwydcALzMLlL8+9CzGJTBcJhjWpZzOBk9Uzmi9GnnV8166RmPAcc6Yz6Y9BFxqZfwG
tg5ywRwaK0/AGdazlaxyabXdkuBvX4aCxmAV0HhXfmuQksr2Rxqn15mDoVTDoa68D5y+2IDSXAWI
qiv79FZAubNR53AIqHb5kIDwaIeUduBWNyHYLWqB7zLIPSGnAU7YLfQf6kanESv3EvwQs0MHH21k
s1e6O3uShu6K4MnptYE757GnFCS6OZyWC70jIPYR6UGis7AjzOAJqpKhzHCHEYU8yewrs+/gowo9
CLQPfgPyroC62nRXjoH35cGr0Tvbe6es0GCVVo4rx/VtZvdmPEthofxE8EmP99yq8OW0JZ3WoJml
53qqiga8kVVe9k+DVW/AyHZqxd/WBrnhDoPxBqPhp8fb8Lar7z3ELD7yLQ07sASvnSvUHB6zLwNM
TRN9MJov2NYylIa6m9ZzcnGGyrH0+o7Sirgvn5DhQPoVtP5rKI876NCDlwuxr95hBaUSwYG8PH6+
pbrKHFkUoCEvBMwUJgK4l8iJoHblFSTrbW82o0ZbAlDVGxQjeFb+F+RiURt98cPMwm0ygmLIURiz
bwxfH4ZGSUC1BKEMwkK4c+ZwCyRk/jyKT5GBcbn+GeXwXOl+e41Cm52VMcgDjxm/h4EFv0vXysRL
yfGtOfZtY079NCEi8VxgYluZ7BtXSkfw0loV2C6cB76Onpj8m0LLo1JzDZZJRqHV6hN0EwxYCVu+
fH78VW6Zwr1VM8s0kzwuyGYK3lBebkwa55Ay2nSiQqlEgoeblaHvK0uKe62eox1rwnBdkhs5TbC/
9p7GDCZIc+ELtfFqrT8PGn9OjsmXu+OJQx4+MxWlrSVoSxH1Vsf99s6gpU5G0nSa+e5HLupjtUXB
Cr7CKvjBuNkwvhrbNTyljBhZSCD7WwLuEX/z3L5lQ98GJ5ncbfsp0cpkgPt2kZ0pFnfU4FmonYW1
m/D0zu98i1uW922QMY5AbZtWa4nF0DqN1hijmWuRQaIT5qrSttwFB/alVOKtb/CGqAT641WwtDdv
7/zbyAnTUvBSxsiiwagw8DMFPUBXiLGxHvaRmtq+tkaDXmoA/6GyC5BDmE4XjGBXW6zNqfEld0Qb
7tH4K7lA49pgZeSPh8jyLrlCbCRVWPmMCynkrcj3bZp0RzZACk3TPFLqpZfZPbx711foQrHk9na/
/zxMFNuyw88zemSS2m/BaDXJIKy1V7d0Lbyd898G6GiyiatpgdR6IU8nS2UAonkJlFwmVUh+43ZN
6L/W7JGWSsXULH/03GoQSxbDwQzd4O3LaVRSdAtPkHzEHZ7S95HC7z1FlGkV9vba1VNdZU1WcOE6
NkfVhqBmjlKJsSOZ1RIFV0FtLWG93Rju7bNZMbIeqlDkp+9Ugz0qs8aoi6g3knKhlVaiJadYrRRP
rzQgikxGp2TAlXCSH+B68E6rmQ5yw57b9hv0pVErUtec1m43zXuPNUsZWSYY6/CfWQS8DvTeaa6t
3NqUjG6fFZiJHGqsAYetSKuulIzT/Ctz3H2jJ06v1YaJsp9Fq4IBmXYs6s70LU9fC01LwXcuQZoX
YBIP0+ENR1en03iDVfJ9oVBqL9NWpXpKZwnH4pBvwzXB2IVbBTmrPEag8SfuNGIOIS14wIeEPcoH
xjX8CnAkCMW/QwoYzOlWiTSRBWJpJUYsTnWWzAmtB9nZXqSc8ZN4GS9obKEKVP5CtvAO82Z2nyeq
P8qDxZw7i/0onldC8EJnbk7LgOxrXpfTfEs1OQ1fo5oj9PvTqqMUYNSww0IUQD21XHvB0732znKb
qwqESY2KH2gizoi72m+XOUN2LEIfMJaPXKMi7UC7QYa1Nuur0mVlkktjsj+vv3Qbw08KanfOcJT2
yFOTSvd/tbXSyw2NIpvMvJVI9SPhNPDbIFgpYi8NOgtjHcGUbl9xwI71bxR3lYICKe+wkvsvXbLn
2p81EUZC2eI1chS0e2Q42ZxyPdqyZ/KlxAa5Pn5zS6tjFrL6vgPPMuaRf8CBGRc5AraEPvmS12Sl
SKJnwIEHV6Q+XBluKfTPBQpcgUOKF2K84io0crBrdu612Ib7COeO2lxKs3JGO7BKOfiqTNrMbVpH
y0qtn3zcbB5PeaH1BrLAz8XCBOEI4zgslu6LU90tqk3MS3iYzK0NiIHlX4ydn8oddOxPf3PAWciR
esj3BeBMOd5O+pTcS9PJGGgS6ZJk7jf9TJ+hte6HCv/Lc0FYeH087EJCxM05pz68IMdAxArat+fs
VE/vuHqK952aWOOXZHtnEN2wsDaZFo0yjyppsc+fMvPx6Pc3ByDRP19yDdOXxo1ZgA6hKd21J7+4
NtWaPu5CsRCUkp+/XsBiq+4zLCPeoO3agsmmAnTTdMdA0d9/f38nzVEbtem4ylfi902b+8+4NkG7
f5TYYih1DW2PGeFdOj4M6wCidOUEdWZvQx+St4KVkVkq3Z58dp8FG1rWaX4NLO7UdVCKhJAgIJ0y
bsBQ9tz2X8wVGqa5LX7knNo98zW+g39MVpb40sufRaYsHL1+gFmLAwCKFl2ClbPkfpoLj7Sfb4Bo
GklqKvwsz724uR4Lb3198l5JVxUjhRqMxytnoZUKYYafw3hCmhDdLfJ9Bid6R1mMTnNyaEEVzdXS
C0PL/IXbintW9p54NZZxpKA2vAN8FvnKNtMJ9FfDtbbFdDrf++qz5GmUCB+yYVhpgwaAMNaXr5BK
rHOGK/Pqb0ap9r4W6MXKrlkAD0Ft9+fciSEARzjHcIIcaAGuZ6Pu6zzA+bx6yGVGaTWUH1XeblW8
iu2andxC8ZMTZxEqhi0PIQz4so09VdBomSbNIFCind/KwUY6tZvGoDb0K30htsGBUNlj+Vlt/Lf8
iNwQd2Je5zidfKntZFvue83dsN7KObjw/sXpz79dTdgKgpDQe8IxWL/EItJ1wH5owO1CkkRnbI28
yC8NMwtXjVRyXgjikBPzgMj5UauMIrGtiECLhE+XH2UhFLdkb3FArtdEAVe6VBZrVAuy17I91zSh
0YBYilP9t4FpGRYrAMR19CEkORRoY8D5a4Wqd0Gt1uFTjnJIIFZHAmAmJhKV0f9gSXi1eEqKuqbb
p41aDJxOcZ0ZirrEvraR1qUiFNno9xhN2LgFCcAMvaskyDxAvIAe9sNbGV5KynZ58pp2lOFHPBRI
2xy6m3ZEuUYYP0fFPoKKKEPiqsGXKsHCSqPlAuXxtr3d3u7sFHEWk3M4SVBNVyGVh/UGhA1U4sNL
5PJc23RjJJ+kC1ckLXteGW3pg82icdLEYDUSI9Ja4qMv1ZgArSrIJxEpOQbTOT3wvVltY14m0Gcs
rIaAiQn+EXAWIa0/foZpbdyb8CzKknUpcJmLR2hKWukjnAk6FHHNulgzXlpow4En/HPx912WxBVs
BlG4adVBi8wQGWBtth9wsbQ+w9NUsIsNekNcAJt6PKmFkg0UuH+OyULirEy9BlmtMWjVrt9Qm/Ds
2b5K2bxeG+CKDJvUeDzYYribRdfYjzv4yIGa0NHDhRtci/H6yzAGejdwqhROlfVwV/isQYm5MkJy
t4dNGcX8GqDfy9SMmXeNEqDlUpdvLMChAY/WLegrj5/u1nq884HnAjE8XXNxniIqhqI1ShZHf9Gp
Am8yNtIy2LNnI/AOHJRWYZMO4duCtenRJCMLlOoMmuixTeBmn0AQwQnQh+MiBmvRzmD/zIywnBKU
CB5aAEQ1xaD5hAOsR1i/ssx7gteOzk6Rvzyexq0Qfmcac6ZXkrIF2wwMSh7IkbbMq2Ay53YfokSt
MrCJyhwBtWvF9R08tctpzRnIYkpPCGV8coGaByARqq8r+3banveeZXbQFGkdRo2L1QVX1lK8NNJa
+FnITeZOTYGYZSEEtHGxGBSXsksU1qn02nJWJT1xQQahZe3x65ye9N4MZidFEqKaWveYQRWAqgOJ
ww76yqGwqYfYiP1t1X89HmcpngqzeDrWBB+6GfYGWrr77L2wuyfvKGjxu/gCoaq3aOWL3AS17k1o
FkkBJK+KhMObY41qVzqx5StQ21VHRUK2wQNOg5tRK/MyucmfYhPtzee1tGMp1gizCAopBz6hfAxd
HmBu3gIrjfqU9yacUrO36U/mXaxll12H8S99u1k8pcqgD7lpqp1C7HHT1Ua1N309RrVp0HMjUF8F
BZZF2lpbfmm8WSyVmmDo3AHjMWjHSPKllgtnjVq2AKjh5tIerEg0XEzix2tU1oedB/ZIaPZgrqw1
J4T7K31O2/GzlgJdCwswjt+Y7hd3hL48qfrtSvlkKfjPGTtwdq07bzppWj2ze7PcJ3Zhh2qoo82+
aTe1lqndXjTB0bJZ9K834ZrQxy2A31nytyzwW1LJtVVXhwwiIr7KC3woSRk4/dE1Isgwc+aYmwSl
TJgTkyBkDvWqWKty2Xv1OtlrtGHDIECrRQ1U0RCrpKAIarBnDivbfiGrmLN2BKgu526Ht14As67z
CtK+X0EkEyew1zbSkVbbbWskarlmjLRQ/P9DG6Qo81IsIOriZNfRid4YtQ6AthG2o+Ge0baVLDS9
+F1tBK+JvjLH6Xi/9/5nIQfKrVVETUMWmnuEKQK+doCmEHgbfzOo8bPIUkR0H7nwSEQ4Q+GxO9ZW
YjPP6AirkQOCsJmbg1oqnB2/p6gRkIZwWS1pL01uFmSEQOi6YkoLOUaTssvkHSQjTcg3fWhDpHvl
YrpwkP7BJogGl5AKFHeinlaGnFHiznz8dZYKHXNhhnAk6Br+W1gQsRq+eqMSnRhKKfcu85oMRtnI
YaY2LRTOFa5GIffssSeJOuKmIkB2/EKb7iaNd5CWAQuKUcIjVRsjq3lf1W8/QE6nBq6OVrgdomRj
cj1gAefHz70UEOcMBNZzvWGYom2hodIlQxhdpy3gfQ3x9DdHmOL8t7iRhAz02qR0Kmp9utA2Z3I5
6Qo5zVRooYP8BoTadZWavLQx5xSBuOjiSMw6fAfwWLX2RdjjKneqLZj8WePRv7rnegcwaf6erezL
heNqzlwauDYaeDKcah2FDVNgToPzU/97tQ46HXt3tv2cn8QS7UgNOFUgOYAl9eyj45VvSRVBTf61
8oUWzqw5Dyl0AzZlCUT2llJzbPVQg2+LHPMQPkIdG5VCyaHPIiRROxuns84eoCoL/I9ZrmzLpfFn
cYdsI5YsKA+tTVwMvuJza8NJYk3pcalyzc1CC+XBEiEvCNIZ9/3efW+tLlPiA//UnTy7g7+x0UNY
EHYVo8J/PH6hC2k1N8tgXN7rSTHCiG2jSKgMIRW0M6uGPdJhjaOwUKzkZnfAEOIIPpHjleHa/hFv
fFZ+/OgLB+mc+iAOXJm4JX7X7Ua5biu5JXZQEJQi9fHvL32NuWB9Tkq5lPciNCgClIHTi3j0UL1x
pGOruA5lEwaMO/bExV3DQy6EfHZac9+iD9TP6GCIJNKJuUyt+mPBFGrHazW/g4oN7aojcGoUOJ+7
7OJzl7Q5Pp7nwpKeG01TNNyk4Up0Qx88YcNsi9X7/0KTC95bP6dEwJgi6V28Qm83XMNDdoUlq8kM
yvge7deu8UtxdM4YiEuJCgGtB8DHYjXw2zfCS29FNg0vowLlYzaU/U2xx/kpevAKWll9C7GUnQUC
iJGMDUnirdUW+i7ZE2XEZvMhrP380keZRYLBbcOe7JDfCBJKbCR8QsDd+miEladfunzO0foV0VY9
Hw1TQ3UoZapR2k4ZoeuxkSCxf3L1IoZnt9rUKw2LBUQp1ON+LoQMYkxFBCUWRyC21Ae37UDAD2XP
8o8uPN91VEEdAJhXRluIOHNI/lCnQktWOIem6x+AxCuJ08I3mYPmRbKvSopwEZ35Sq6HK5GHMnfl
OEVaU3W8gZHvnKBzkHyWtKXURQKOFzsHlA8G33Zg15f0IGyA0be5Y6rm+wqwlkzOFRJsF14PVB9Y
FyDar+Km0hpZsNagNAvNXEhr/fxo6DKJnRROXQNAWlKdtGkjQmHSveSbxkFLRkFhS69tf8ebcDEx
CRX5n8oCX8a9Pg5NCyH+RgT5FhEDlxNrqsMNshwOPMg2cL1vIUSKPfH49xc28a1d8u338w5W4/Cq
QQlGZhxiB5EUmTi4p8c/viCYwM1h9E3W1jhA8Otj/BY4fr3pXUN4a4urS6s+qvyApzSwRTBWhlta
9fOQQfBEKRE9rkTg+YyaeAzDXC4pa/QV9CADpJeRCKldFfSoq7/WqV0KJHNYPVHzZFRNXdOi+3hn
Sr2j9ZbXCyvMVRoCCWZTPrtvuN4/nuQC35GbI9NrCJIzMO5BydYZAcPq4adzEnTIEKnlptN7Ob+g
KYrKFn/ov7zX/j3YV1CluVaHx+MvVeznGPXe64XQgyyU0+vktbk2O89mdmhVqpyWOaGNiusnD6xt
eiLVeA1ws7AL6CkefVulfDXJsk51lAnry20yW9CjY74J0KKsFeKV3NTH2nC1xzNcQhXcgsG30Wih
kMS8RfCk9GurI5ff1pfCCE/BFg7ajmtljm9mFnD06P0Y8Kzb/T+gugtX6znUW6o6ZmQDnOSAlZpU
i9q5NaaWEMtjpviDlkA+qRj+Xib/h5y6m9IwR0S25TNKH2jt2Y1fe+lKPz9+jwuHxe31fnuNedG4
QgVlXmSnKtpkgwRVjxM4d8Na43QpOs8NFKAxBYW0ksOHUtmn0aKfyEhODPfAPE/ZKSpIQJAOQHcC
fI19YYfTxzLeUlwdmpXduJCwzpHVBMcXbVhnrEOzYSvTqbfNqnZFzGCpSjFHTicuF7Jw0kEnIfPl
MLfSC0nruBOxFiOptaS34pNbHPji2qXqCAhwrhUncVDS4jkrriI0INPkRQytXrAbt0BrklPQ6UhH
u0W9A7cpzmk5OWCt3ugk2SNMGj1EIdnkpe4DwV60K6ts4YS5xZFvyyDj0wD3H+RZsBH0npj6NECb
JNAZ6KOEK19hKcmeg7B5WCIyVBBQDnn1L4xZowjW41osx1vkBcrj5byUZN/+/PtEKrj7VE2NJLsR
jg3DflL+E412PWcmktIPX6wUKVHna2hovFZBcmqgYx8Rh4oGrRkGcrm0dqzeyiN3cqTbde3bkzSp
yPn1VPojow03gFFJ6m12KZpTMex5F35ffq8Iz+yeBikqCCG1ZpTDqGc7PjcYABh8yGCNlZrGk1BN
jZ0J/gRphvuE/Z2HsQ6pvjDEb4IJ1OuSCBlgUvYBWiOeG0kOWQP28nJTqxKmFSseq/H0bxKkBiqA
vUC8DQXUzbpAZlg7DbZl0auNp4LjpsHuzRNrh2TfHn+PhXv7HDIeV6PE5Tk6x6RSnnn7d2undmuE
K7nEwsae48UHOOpJlFsiDnOfZP3qeiubeuEkuyUR3z4dlAQ9GKLg043JHoX4zDelDFr5qxJVC+fH
HPw98iHNpf/H2ZUsOYqz2ycigkEg2DIaz850jhsiKwdAgISY4envccdddLnL5Yh/21GdGCF9+oYz
wNRoO7LYTPzqaVgbay1Axg5n1HspwKXC+9P+u2qZ9FPJFDqgSTiE0DxxYQIaa6sqZmESolvnHMs7
R+5GPvdPG/Rfi2UJ0msNKbBYBvDy5RttMnfo47/vn1tTwWtgtiOg04xdhA2E8u+gQTUSKnVIo6pV
EwOVtEH7PMCOb1b8GbjldffcRMX5LurqRli8BmnrdtNlRGRofbolHB5R2z7zjb2FbG58GUw4Xh4t
QRYAVuy80TvFxK1+jnqVR4mCZYgd2NVlPIRJ1EbDlp3zTRXYvhnZIaR47M95S//HfXINzJ5nFV0V
jiM6rqeDvS52gBSRo/IAG05PfXGO88PfP+WNw3qNx84aMbDKxqYnJQyuAZli5vnvf/lW0Fcvj/zX
Fpy6tjPsFEFf6/tdYbTopGbAv8CX1oCamDkFRks9kTzBYCmQC0bIieGbCiiTVYsStdvWxAjI8HPn
19w4eOrlv//r1yTQXDUXhnqq88egfeh31e67w2Lqvr0adtmddPvW1tR/f0qRyVq0Oj5boxVbKFh7
7SSCQS6bair8hlQxb6c7h/BWhahehZIRlhiX8fyFPkXW4O+tgftxt0okwBa55+9yCx6iXoLlv5ZN
FzqcxC4IOx7rQRtdHpIGxU5/Iz4QhxFosM0GLMoofSwj9kSPSgw/qRklhXPvNf8clsk1IBsIIAAd
Lq8JzAYoMtLLATgAZ927F5MdvMp/QzJxLt/yX684Q0hdbTR0l4omhHcOPInbwm9DDQzIbt1nd27F
G02s/5j8NLBttOmElVRWrZv888nAI1mDWQPtkdkvDvdwU7fe53J//ut9FmUpHUNHcO7aALiNGgTb
PM6PzekeTOfP1QnU0n9/gJkkVVpQPMBaty6y49O0uwcMv/Wnr2JGN8DimAn8aYM+GeR5SEKjgArI
oc7u9Kv/fEDh8/r7b5cG7aky4QGzFvUPCTRVHCCyJKjZnpXcuXtv1PnkGgo9LZwpqK+w+FUAYb1e
fGSlZ6NHuja4W8x7DQVGC7kh2Bpz0I7lj+74UEPOHchChX+Pdzd6HeQaJ62jo7SMGn5DgUks8brq
QMstYI8UenfwCIdrni+UZ5GPPpuivnu155UFYZFqZ4cDxu2ofeqdAk8B/+vvP+hGuCLOVSSZkzyt
6hE/aHkcfGUj9nqQnyItMk0XfIo7DYhbS38NkW4yS8nVESVTN7+Y8JSeN6qAxDT0BBfrXdqzS/pV
ngnUdz7D/DLT18JezcqGTmf1g49uXtzDSt6gIcDU9PetpnBKUx3eYltz1I992oT5W85nz6HWajDD
3Bh3zNjlxmlmroWkgj1D3a/SYrVDKbGrVEgLbBKe3dmTNw7WNVK6r0XmJBI/Rpm513egO+mQOacg
VEOKM7sD2vlzhg7ji9/fGNVqNdAMIa6mq2XBuMt8kBl6PXeugj/ntOQaQ9zDViPR4FWz5T3YSJp0
FajjZua9CdolBPzhHrj2OuFyUDrnctGAgxnV28UdNrBK80C4DABzQfvj7wfhRni2ryKQ4gA5Wtl4
zBD2H1CWdi/0BHV7b6B1IzeHN8jvHwHY0YFol+JOhyDXMX2cvfJQrC2fvlYfw4v+SqHAAHmndKd5
peNB86LwUyhz3BsO3doDV1lJrtUl74fL6wEWUkwxZNmdrPJrdmc8cyOAX7sflMxQxiy/vB7IwXKP
dMCzMXq+c0xuJK3kGg7bLqlidQrSfNhFwwhgfOah/Qjp98Ae3d5f1p1HzzNamOapXP19P9ygfhJ6
FSf6JVuEuNTL+ujbCAwrbSUUt4RuDHMnzGj0VcN8K0XDtDgql2A533nyDYwdaJe/bxWdd2oudDx5
+gTfrmx8DWAuTIuDNCKHMlQ89gzdELypsyvOBbj5SL2Ce2nKDSYP/G5/f7qTp85cgFmOcVX6LvA1
l5B4CQLkY7pK/PmtiOZdvwO41Ad5hz8op6VxoYK9YxsrFKveA+Iv+77zDS678w9n/xpOm2YOyXQD
kWv0uM/DYbOc2tDw6qhd31OSuvmdr3KbRiOFnZnA7lV755UPWE1v2OIoPie+9CCXvE1CMyAh5IFM
oJ/uHJcbMfMaRKvzpVXZtBhbO9d/lA6gPXuG1HDNP/++cjeO+7XX54yOfyZgYL91DhnImO32HtTx
VgJDrwJJMUIHlhEUbHyrf6AJjpPx0n0aIfpl9XY4yl3+hC0a5JE4iq3erMrcK9fmm76d7yzdrYzl
GkNLJVSC/wEENxDv+YBaMGwrwD5oFReuMt70bbtw0LvXh72xkNd42rldZNaYmJwMANG6bPBqoO6/
1CNt3WW9oM/1CaXs9mVcj2vrbl/2svX+sO2vQbYTVdRkvmzJ7rV6lqBxIB39tHzDT+IuUDdFeJdW
e6OKuwbVDrWhLXIC4qF/UKDX4NJows3KdxJh7k7tfetlruJJb8+DtuQdZrF21a9sfVy8tpD3vEdv
AAjJtYK9LWEOzjTsx/QDwnNKMHiQNUq9J+0eauNWOLauAgTcXuas76W6pY/pA8av7Dz+kGdAeWBT
kOegXoNLqB3nNd+Nflm6s893dz1zLtnBn3bCVVZSEPb/eKgFRcC6CRd6qCIn4BAiKELKgsaXd47V
rY1+lZ+02sTKhfQAKqEZDvNOd7b2dq+5Cr8ng3Yjw7pGv1JGm3TWL6PzJIRod6P4cwZ92wpQHoV7
DXSC2J1q8uamuC5qYCa0dBThj46PU+4nzUdPiUchgN+nb8qrMr3m97RNbyQ+/wGwJo5ZkhQAVp77
BpimddxVX70TTjSc2tL/n8L5tbI1qWATqSbS2CZapn1YrK68cmKQJWnGrHfryhn+x3h3jV8dMj1J
tbpftpnHRuBxCwaHk9cy8XtgCSsf0t++AWUnGFULHpPFH4Y33mS+ce+03bqOr/GscFptS8qGZTsk
61FsenjHc0he8UAFURCiv0kDimQk1/kUV0k8fyLs9+l3VW7rSr2zff4BTP3h1F1jXpOOVg50+SFX
25zBE3S1mvnj8qbSIDO2bAqWBDqN9rLv633Rvc8yQdJAPE28VnmYSOENpXwaJ+4R+PAZcIGuZ/rA
ypUBZWZnSoOml0FlSK9KVuh0QLy1REkWWRAb1qqNXtdBxT5GTKK4DqVQNdDzc0u/5j78+1660TIn
13DbXDVyORVYYWWTrPUffga6Yk29OSz3zUo7iTMv3Ef2dOdpN069eRXBcmfkGh/g/dF76UqFgtMY
YO4bphcdH2hcZh/o9ULiG6rW7p3DckNQjVwjboWW2BoMqCCTDPa3fm7h8yg5P+gpBJ7Kp9YCRyM9
EhMaP8uZMzPKLLDTeRGUOd9adDlIeYYsCYwKcAQgSGxZQWoArZC5FZvg+nzoZ78mwh00DkeEyaVZ
QPr93Fl3zuA/oeNP2+8qxbJp0S3UGOEBlHSQm8A4ZSHhYq4KRtGJONugvrQtziVaNL0+R3r2VSj7
WjRfEAd30/JzKT56oUVz+m2XL1xDQyseieI2ZNWxF4UdeqiDQzPaeUwKWBq2Xg4lC5ONmwqn3IK2
dwvkVFL6UnuxMMhRTX4gIqprxVXUk5F9Q+XEqzNIrWWKW/HXqSl3gxKVTtDCKGPGn4MiDjzHd9Sx
PdoEFii8o7gzIr0BTcJH+r06UXIqi86EGLKKXoDmKw/aivto2D7LOANgTbkz1LwR1a9xyMyarV6a
ZN7C99klEKJ2U9hgpALU7PnsDG9/Pxw3yKrwJP39bXJsqHI0oYs9+OMOvilOWPw0EcCb5kqPcPe2
LuaDi2Z7fcS29HXQAjhamdTVPTHWrr4t0LwMH5SL9VG7GjKvb9HMhI7GsO+gGHLPLPpWxLgGMffw
5oQ3BA4UAnLBf0GKfUMO8Oy9SBEVr9TrOhDhQTLxNObfKzRu8L3INYTZTKxOTSemoiVcAyjfnsiC
4QK4ftYhf6ltP60Pi3Ye68++DdWTTLzZhg/8K9Emt+3Eiw5uIqhfn32y+AamVmoeDuNunr2s9Cs0
/cwdy6w7FfutkuQaEs108KEVAymi1q5luoQOw5pAKA0yC1rQpm8OWPtASjdvqrzXErm1Q6+y0qXu
6qlQ8UhIgz2UYRpbq/Z4rzy9VeVdI6HZzNuCX/D9A5gJEapvfW/WWOF4+EXOaJNDBB+aipt5Y56d
E/8ZHprSW44apMcjsbk35brVNSZXOelsGfCEbi+H/WSt2Ru8hiK202LNL9bDpjxUO3Q+FMhiVl8E
P+XvZxKOrzdS4f/gqG0CWEenw4SgYmeiOid1fq2V4hcf+pMwrI4CFZJprlYAVbRAo0DrXw3tITfT
dZO3ftPynZCpryMK8tOcHO08FM1pEI+whr7cM57E2AHWia4B16d0mo4JpEfzav7Kkn7dpfO+MauV
LTCdZzXcfxgEe3XINBctEqAGxaaTeJWEDWXebJakQxdmDNIyDUZoXpZZYCTgyKrdg6I5s9s4FuRH
ROjomi8n4sM/wLX1mFfbspe70XmUYEkaagxMW9BxOwPn7aAlQTfZnqJ/4Mrzu2QMe1t89HmsmoOn
4XVN+40xAkgOPCdUN+l/VQIuMGX5Nju1x+lP2jore2q9YtGlj+um6MJ6elGrUOnQUxd2w7wyhSxC
MeSuPh8zUlauodX7tMqg6zfDLLvNxzpcuiLo+mmNZMluYthlrYlpvSdpuYFv58vASt8p+JOZTVFN
yFvmlN7UVr+yaTx0UxZrTtTXUALtuLrqOscFU0Bv2bbOGwgpEZzCWWccCkok573bChOBy7ACvsDP
ARJX+ltRRJW+ZumXaHufQAFItYmbMRvRl7t0AMeVDKBy9LDEPsnRem9tY+80Dosa2ltVQCuLfQ6V
Ln/1QlaQZZFwiODOhBWEmhZMnZSJ+yncFWMlhaNHJVvqYhVnd2go/uWgw1eeDK5pIHiBIR9wB6rQ
SvOaWU36agr+wqr3ruyGrVmYkTaZvhgKe1WS+V1r53IlDLN9zTJI0zuE/yxCRsvYQjg5YN1jkh3G
/qmxDlnWegqsNOpwhhKFHFbwEkBGT3l2zBqvSJzASKNC81iynnkFi4gKFou202NCEzcZDFtPhZzB
0fpKiKvnRwM83GzD0rhiq65eT82hRSqcFYln9LWfQO5pcqGZl42u2vlQa8XWzRCHLb9SogneAl2+
Jf1Wnb2enCBIXZIVClEIwNnKwzBtsxaQFisyGw8NbBrAydfwkuJZXXbw2KhGoCQb1W80N1HmTanK
XQLRkApzFEihHe0le3Bg2DiDySHq/Vg81ti39HVWYTEm4eL5aNr9VjTflfyecOZIA1MR/aOesEmM
4aHtssguyAvGdaBWUZQkyuTnhAHup2bQr+49VOlwYW9OWn3m5LgkZzHqIqZcPUBs5FA22q7Rm0DC
5Sueu/Sl1+wwtdBPXB4KbV+BETaN70shNniNecRsUoFwT/ucyMUbnG4zqym0Jpz1aCRO3HH90ZjJ
AzxtjbOdjO2qghWukvmKMZUbk6EpgcNbVxyGTRxCVtgaBAOsBlpPzK2F6pHyxZCZP83sDPXtccY3
z2BNK2ko5H5YFunZVI2pEVRDFUwFjFaasJqWl0GC2Q2rt8FRkIu6U7rv38rZwqJWh2GEh64CPals
QKs8h5QGrGGUFIOsLlCwVcwyD1GegW0JI53xPGksbOjiC9PwBG3xkVQZa9LneqBeSFJQfRFbrvAU
wtw7hfoDuioqRLUDuEb5l79D4Ao5bbkJkWjdiVhuOqFUW7EyMqh3OFb9JmtyrPU52Vbp4zgeevnd
scaF83A3R4U82/jqVo5uUecDsI/TUVnCo73qtcbGUla5zROf9/sF2uR2LrdKVsYVmv2pWlRekzvn
BObC/oDb0FCsR71rIaGtFGss8BjJcofOk5MGfec2W4rIdlDRuqbHoYO8Myg/WXlSB1cp30Evtp1H
OK6owy/LSUxXAVzjvXQidV7BeQQ0XWZ5Xelpv/B/yiVmnVfDkMR2tdHTAGXEQMBwByi5W/l+hH+R
2KqLm1YPQjvm0LziQYcCJpWhrW265KQsP1kFbhv/1CroXsAzhEKFvejTp6HJVgorYysrnzomobRe
CD1qq3WGQYdsq8geMhoaoK+ZDhyAJytqcV/1hg7Pi8Jr+2byCsjQQpbTxJVmIgpepBw3qXFGJM9n
2CnNkCx6NzFKSM2Ng/qK8BHaDbT2THOVqUvncVHjCWnX7SSn+S/tscnDyQySEiQ5y9Mv41ngLavI
oDQCiwoCtxP1NCt3sXmCtCWeIoBAyUHgSY+jqfsL7VzFhpUi3bUwKLJTBNElrn7KBaIo4Es81HA8
KCDuHXdW4XUCHnWMj2+k7Q9TB7V0CJKj9TEHvNzCSq7QIVcGJ7sh6LV1bQRKFkgDM2Oo2nR4ru14
2Zh3kJPBqn3kxb6FUneBsmgEeXHHl9goUEuSb0MFRZ/4s9gz9alaFFegE9CtqRVoLUYszROkoyKz
3abETzMQ6mR/MsW+HoIWkl0EjQAYo1awxeoel9MAgA/rHsBh5EkD5zweQKXbpkGfw2SEPM0z4hGf
Qguc7VbvvW6eYFjt9+q7zb4o/B86lDFh/t3bCBKgoArEKQBeAJqFQLwWC8fwdD3UtMBpzk36ZIq1
cQkVrjXsBN9gGpVWe2sOGuj+okNNXEG9ukace1Omx2o5CxQtpPeHJNZBBusj3q0cOH+ix/e6pBvM
HwkOx5J9wH0rtHVn61hyhywPvr0jOvlU64JeVohDbH6oZzNO8UXrVD0QVKFlnXdbBrsj3jQYR2E8
5xG5BM4yrRlUO4JUbXHFzMUB/uwu17KAWdaH/Z41Qc4XbFrmGZa+SttyAymq9XBZfHR07bEIeziE
ygVK7yIcEOhrfAt0brppWkPwwtNk7/N5X2JKP0h6bDrP6dZl1vn6JKO5H7gnG7k10Qew4KRNDHmQ
3VZXHhOj3LT6Bwyk+ZyA1t4NRyNXjqCceBICoVCZPPcUPSVlbSmwP5WQmJxGzSWTx2y2GydpIDxx
Cx6dotn0OhWes8zIrLSVnr72FC2jnlAkVWqLZA9JWabTcK6m6tcy4MJn1PBZFQK8DJ14R0QktcKZ
9FBhav1+Mdwe3X80LdUdrXF+ixiXACVgX4tlTWY71DnKSt2KMjkepvEV82JXktZToR3YVKOvw4Nx
FsTLzK1TmsBl83njLBL2xNDiwMWWW4/12IZgJMI/Em6y6AU4SgX7ZDV75QmNlORDRcsA3TZ3cdYO
PcHlNHJSHcanl80MIlDCiWufmiYyq2RdO/bPbKSGPzDlWPE4qdUPjcG/KsenNgcZ6fWIFUNn/qnD
2GmJ7EcAyU3Tdh26AeBbIgtZmvd5niKngT7S8Fw577r63C3PZEZaF9TlaYEdgNaFM/x7IDWdxBk0
K5EKeLrFHkbd+B5AjPJUGGhA960HKq06yLzeicHRXYMrsVVjxyrNig6hLiK1Yp+EyiBzOkjoXsaK
YoF5PMxZG24FY2kxF7TzCT5T6UbyatyOVgszQd5lcTZP6wGGPi5YsA+D0HZWN2crQx3eBO7wFUiL
TiSaD21hAWfO9zTBY1Uwb7CemYX0HZB99NnzI6zdYcqpVb8KhsJkqGAaOEIqZZB+WwK+NfdrZLOx
TJQN19gqq5MINqPPkO/bEKJE84gUZ+D5j+HADCWFR58JU3tqv6szRZKGbWfBhR3REigJwfe4nDcG
0MVts13Ye+68qSZCxZ4WTuYWOPB8gKknRPuLoEaTqTXbQJEIJcMEfRqMuzftMsHeGVQsN3f6bDt1
9qpJjENNm62JoVtaV5tlciDXhWKgScIyZb7QOJavVlekExiUL/N2SqswX3LPnF9UYr3XE8o0jW8q
DQcKHVdmfrP2LUOG1FU17NTBBAikaQZL3x70vPNUI8z0Xy1mvbbBHxXtoYbqSDM+wRN1W5HyOHUp
mAY2/hLsdPY9nqC3M2xMyhlJm/HSNuJtNpyVaItnno3POvozk36U/Xbi2TecQeAZCsc4eIsNc4J7
EfObSoEujZvU5xSOohp24GMHXyuchSIo6j0irBCB3m4KDKG1cHaiqnx0UA4g17icXVKvO0dfaRye
b7j95YhdAgfxM+1lLHOEXWn6swJkqPYxqmdr9nsG5hDRvvWyfzXHL2xCH/UY4oeXVFXQZMxPislP
5KdFYTdufIshWKjczkjk2jHfaobqKt23ZSuuBldq/mTYpyr3KwoVbrS6BfQbJvRSDf5mmOzoJBos
PZQinkEnkdaMGIcR6ih83XpdsnI92+JJ5kAPtNVKV71KhaA1SDSl6VNnTZEnGp8s9RFbu+KdUCyS
l4OGwbBy/arOA5KfE9BS+Wtm+DaUL1Rla6ur6hcGjI3ppTD74W+j8WraMbKEZYqKFp0MbZ2P8PZo
szV1QlPipkaZsjGn/riM9i6F0gT4RmrLfQXj3q5DSgvB1MHyBshAdQU0U5ETdV/TAuck2F0Yr8kc
MejGN+BZ51Ua6GxP5IcF+pI9MBhKorQbQtXaFejcQgQTPm1dEUq6tsQe0bPBDTOwrQFdOvWkQ1hy
wvmpO99WYUQCj0di+479nkKLpoEzth6bmEEmH/NTBmCCvOgPV3pIl+cJlL629Do0neACoMU1DpTc
J0ZoJjvbgU+Zh0qnRsbXKX5P951RIRZtyg5qt4uzt5EFk0IGGoSU0BDum8LXih4GZgjZyLLbKo1T
VFyGUwQpqgW9wLFWMVN7mDmavp1fz+kOCnFR26GimLq10mWho0EzM780EnKYC8kg7b4TuLHm5RzK
QSDGCTdvoiGNGrOEEuRTQyBOE1VaQMsEL9FsWJn6ghnIjXPfUqfDKGhsppi3E+NLTaHiVDUrXO1H
ZSShUoYJFBan1wT8jYaX8awGhrUW1Q9F6Jk4yo5AQ7s0YbEOZKVrg++MSU7cy3dK4gHgejF/tPWR
gPXBXcyXOrjOIQKULrLvYgjK2eXfsDBypbCeqzbWs32nvMLdO1JGmFTYYNdDhQ2rb3c+/G9tZ6eV
yIySjYOrdhAgqbFaoE8mzPzrIg2JapnS/pSJcXwzpTq9kUS2aFXaPVkrigiNcYoY7wL0J6SXZUVo
wR066VD56uBKM/Fj46ylvIEg+0jWZTOtxzSPdAeeSNZyXDQdjKki7OYh5lrztVhWvkMKfHbUlK8A
NfEgdXTujPpBVuNPmqJwI9AhSJKMRl3GH2ob/KnEdh7U2bHcycpQvcwJ3H+Vk9Bnr4UdNd7LV+f+
l10OWZQm2o9ia4Hok695fCjkfmm9+t2Qn5gR9qB+oObpfaP0yk8LylxsaIK5vyRwtNuIF0WHTwVk
3KDtZkeXYYuNiozs6hwEv4AqMM3ztdGdeaBNYSc+RI5f7xLtTFq3rL2MXOgJMU4sEUFerm0tNNvU
S5oQnkJoMczVK/QpkQhyQH79Tt1o6NjVEmbwMZzCHOdYCUhD/li/tAN5Nt6UOYS5txZpva9Zft2G
Zf7Ys11vth4mx+axw2Vtpj6aFWCyQhc7y6JC7Bv81xKvN6Hb5rblrmcxh/Tm4HEWSSheOgeDRRbM
swEq5jSQsBlCFZyuFSQ64smCGlPyMEg96Ct3KD5zK0yAOtdisjOARBQLZAp/UVa4ZYKR57MEa61d
MWNTVXXMrAgm8KC6jt2vrPf1PE7Yt5J9JMs57T6HYolrLWwg41T7KP042oRpA5FgF06+rQyc+iDo
gnAKOFuKHlixRiK31CJk9oczsH1pQlPYwj/D8TBhdFDDZ5hwb2LYGkVcPBp1igr0QbIAd8nMfJ1D
O4plO6CJI9lmW2JvrYNZb6GYaUOBBrCZ2nc+lUGiyg5S+lyhM8EP7RBrCxzhC4zqobclLdThm4at
kSYo4Lur8DkAqdJ5qpy4Nl8zDQTEcnywyCeFQC9Dgwkm9SOCGX8lDTwxFSsgcltxP1O/Wh1yv/yX
A/xc9VMPRxPTfwPcchFAIVMz0eDY6dUb+kxddkjqWJqPvNg15lZAKRQQ8ApKoQA3qUqAS29uYk2P
kRAs4osnQQnf8rLyKZp2XQA5VFdHr4pN3YWGCEX4bLD87AdXUgJrwok88ZYgzIa9gkYLvJv7HdKR
GiyzT+R4vqxXGrTMXirh2r9wqbTP4tuUYSrPpRUT6I/C5x4OHx2YHZA07gxnOCSVOMH51TVqLCaM
6tUHJ4lg/JnZT3gXKk78kWTP6XSA1rCyPDUGMpss91jO93WHOh5FtZVVgDL1kaXi5ZZd8sKVBZRp
mLeYMYHIWlGjc7MpnTKinOHEQ1vP8bXsqKwJNKQ5lMO3lRTPFm7JEkmYnqGYLZ9NcUxnV1SnpMOW
31koZzjBFwAkUCWQf4Zf6eyl9nEuHp1lQdq3w2R9aA6Aq7mUbmdx5MaTTPYmElqBKVgZGok/6Kuq
3OTgWfcGmodFiL4V43H7IBAHIc7c6tiyqGseax5S671f1pWCHm8k39tiNYL4Sz8MeL+puDRBG5ze
8V40i0YVNmfaJycrNDfdUqzNPIR6CcwDHRr23zhlihN0ZIUJ6IgMZDnm9Knm3335Ycn2hH47UAhG
u607jxT4dq/4rZy9TUbjygYjQ/oAsKiDz9c66ipDL6IWp6l6m/P9AmmN9LXlqVsZJ5ZEHPV46lLn
iUw+2m7OnjXogxmRwWOgszyKSDWgEEMTqIRzIX3R5MYC7KjINgNSWcQRy2ta7Pctw73fWyjnNcSU
RfHRGkJK0fAYGRCK5RznEa562AvJBEa1C2V2dL0cENmcMMFdl34Q8TmWr23jEXCKoN7iHLjgHiR6
LfRKtE0r0EexDgAxDBxufRFlR9ROXMe1aZUuNZ5tpBWJJxZPBSK2PUmIMFa4PH4K82iIY1V6Vhql
xpfplL5pnYvUK1mcNVFPVhhy4BoeqDfCzqF+gm4wK6H3pexm/tjCg7ze9+yYtS8mRwN30ypjMIAz
wMr3yYkN9QcZnVRSz0KWoiOPyTbFAgpb4SsTMDielHDFcDn2PLIXFfmImzV2PCbksRMp5id4Pyic
wN/MdNuvUaxwUurMZ01ks1XTIHk5tzCGa9PvxNpYyXoBCDbzaRkNX5IhVYP0EWj6ZpA9T/Avnny9
PYA3jFywRYGnnx103LcG7KNtlChoLqk4yzmuwMhCl0RhsUxLv2yeCwsu8hUGHhvWI2mksdJ+LDb1
rHxdQSiwFZ5KVxwQZzht6LhOI7ovpoDoz8u3kb/osKJXUPy+JKDJIy5b3FMrfH0YI/op9ykiVrUD
lEQxv1q0W88zsdHbdiuIxjeIoyUMhbtQAWESLrGYCExfEwm6DdTIZw0QILQXz7iBaALpN32lW5/F
9NocBS6WbJVD8ARpWvJtlS8jkMBoZZUItcQzusQHRmewkJ6j7Yj+hzu28Qy0pEnfUmPXEkjNFOGY
YZGmJ33cYCeUEj1CzwAdT/pOu1c7QDvR7PV18pKj+UCPw+RDNslAHak9K5h3E3SSFWn5w4SWGMAY
1KXyWyT7EbLSTkzeLPRzMqTNq9k+CBhG9q5lQ3fgeVSED9yju8xfl37gG2C/VN2q02kCpAilfy2i
uQ1qFqqjJxQ/aYO2iyFbrebv9hAXjPvTiEmY2p+MIXEXakdpCp359sQnnDCUnyacDYDSO7D6IR2C
pl7Jcd08SXgBQ2H+B7VnAigkeUmBVrSD5LEHoPyN/vSFn2meUKFQv9IdFywfe1wN6w7zgz7QcUd/
G2ytfVcEyv1Q4UsTEvTpu929TtqJnA3IEOjDqX015kjgFxnBMi9oVT7wVFv9H1/nseO4kqXhJyJA
z+BWpCjvUuk3RJpKes+ge/r51L0bDGZ1G32rblVKZMQ5v2UGoYrTY4sPk8/FUD0DyRbhCVbp7LiS
wWXYFvgcNtkDsuPovUTWl5ZwUq774gBY7+r/4sjPu+8k34C00iwuphdNOXStn03bUN2w8Nl/ZuZ4
7Udq/tbyC5CXqu1V+qkzUt+zUvCQ1Q9Ng1FtCpD3/BxOza61T/DYq3w+mty6igSFDWoDfHCimvRL
kgAgbupfVT2xSuT21oyqVTMdrIpremJv3TnZT6P9GtbTA/8nQYmTTS+u/wGWHo+cuUqPSbwlOsb1
rGoLP4CKSwUYipdvO92pVBqqLzlf+chvXjBIZ3fw5hVcqxPe1Tu8SUfJoT1tmunFyu8pz1Rck8JN
xuv4ZO76+lwbG2f2wykALUEQRhkA6dUF6kZ2Gd4ugoE2rbprtIDnzZk+JddCdOyttRN6MtqEdenT
DF2N9yUm8uDgNneg4vFHRo1XvZvmna9d7fyciG97M7QBUPWI5eF7sQ9pSK2BDZYgvYahRmn41uZX
C3omee2Uf0vr6Tw4zgzvcXgUEZgPHZvnRoVn1GtXq3xZ/JL24ETr9Lq0b4YJvqJxExK9/07ImpJt
maLreT2gl1K4/jetiQSAor72mxZr1zrk1ibNtrnmucyuVOQIYrn6jRCc0UHO6sspRN28UmwzueHV
tIsAhFuhxRA4KQ9U9zX+mns29QJuSveGeGs5Zw2Zn37qm62r/4z8n8tucHZ1tiqVt7B+qb9KPdyH
6QvMyWPpcSUi/ZZ8rO69O5lA+u1keEZ+a+2DNnCZa9iWX9zwbYoRhVQeXwKzmsagvVh+CiXGSdwx
Odsw5MNKHR5h74mfVWi7+ae7MFHVz+ZUHCabpc0MRp6tDBvqSnm2MTsU/0xD+6g0vLc5WN4EkYG7
qtUNbo7DXPq9XZ+c/17vNDZUNEDN4+jFtDRV1ZdJ/wHOFfvmNPq7AgCxUiz54LCrwutaWHuuIQHy
bBUZKBFtNVH33BrNvpvjnV5Wni3rbVuHf2paf7qD+Fb0ZNNALa8yO/HMbmtnWVCM5toRa90euFhW
ZRSYbLNXhEwISFdC86v4V4+/ddQI+iEUG1ZwWnRbY6fVhwcMF/uq/QdlX/y6irFNDNKq8exVl+Yu
m2gt5z85GD4KlI6LC8x5a/JfVo21thhyM/VN7JF7FgzWutWCRQQlVIslk7/J3utQJ5OQH6W5Zhlv
Os8U4ylrCC/uh8Pc8xIXYGI69hpAaj05V09u9xFZapCO5KE1WRA52Q0IIMjko75LfxqGx2IPUDtR
pF23jzlZJRefK2hqp3XUcLzWywlMLVyGD03cEyO9VeEu5VdblvJkKndCOduMa4KE+Gscn7g3xzlY
XGaso/UXjf9GlNYRCMCKAZ8ICsfXzMOIdNGgGSCiPcDjqH0MvTDD/QN9mAG+++sYbcthP4PEQlZB
JRjRzS3hL+B5dpZ2WGwgd31dZ5yCy76agYl2ywIbd+IWTqQn7MCc7iVB1e0qtNcVBs2QFpPNoHa7
aj5Xvw6aq8wZroDLoBTDcFXkXnla+iN1FngoB+fDEhGfrp/rm8LZunWEtuGfTVRKddHvk7ErMkLv
dpTcrTJq4Tn1BhmwcJvts+k+oXYhhxk5gaLfdR595mS+o9H0p+iQMmWoDAjktQgyyCCMIoKkaM8e
+IWA19137nzIcevou5mkIuq6pt8BTWABgXcZOMtNybRWrDNo4nAiqNuIt91wKdJX1z7N4zmDZQXo
tfZmj94OcLd51HdPTZDLBLT/nWgc2JM7Qx4jikaw4cswXxrt3v+5v3lir2SytsOfegLASpL7ZMsP
jZth5jfL+K2qv3KUYO54GP7T+zsmAaSo0fsK9q5+8MSxGTRGiY+M6ZExMg/A74xp5W5dmqrCS55t
8vLuDsd2WCv5RYVbltmB4mJhiLf5vQH1/Keya4N7burfKvxnCS9zWfrRKmeqx+euWudl8i0+78kj
ctb2ZpPB1Stfk5G2JK1Yx8lH3ZzUb8Gvkdl6Kn7D6lUShWpmV1ZASEjYI9M8LVXq9yb3J47BTttH
VXcwWzhAEomgGAt1twxsEiDHQH0B73LP7HSy89dsgU5HziIRB+RdYPLx5m9E30zmfGiY43Tbd/vj
ol3yxptG0pI3BG0E5iF0Ht3d5npuPiYVnt8zjX/zQ06BosZds30YyFYaho3HfpPpDBaoSHKvAvFj
ZEDp42L0TT+6Z43VpPZ6Yzsta+PJvQ7ta/OWuh7PAyAoYIUWQW4pf3n5SSpZXQTuR8mgqb23wCxR
ulVL15/LVYRCtvANZ1XHqq9fkxI63H/Mbh/zHIThFieQKr4bisQvoOdYrGGKLi7XQaXxoY8bs9/X
ko3GpTRDPzTyG0vu0SEs21wCBRpz+Q4H1BLl8/ihPJJg+qOCSqOtKdTsg4RDQ91NrErVQkLeKTJQ
xT7uGVgFvV6H8rRE52z+aJL3KF676qcKRZeYb3bmbqzjpK4nG+7xkIPAu9A/NF6oif3iauq3LJRD
1HDThCQkvgqwfaV+t1OOWT+WXxrp4cMXWfNx5rNrlKgMxXG2iLiy+XIQ6pv/pnBfpMpGhb+Ow506
8gGldzk0gVtkm8aBw4G4Wy41WroIAhQh9nCsQ86JyLd5tevqJ43PCch0FHktIpKo3Yq28Gba2VgY
4vbbUp6NYkQcNKLJx+7JGxI5DO9IH8s4SJeSGQJc2+aWauy1k43r2UKPk0cAD0Z26fNxVWvOScLo
E4yseIZ+k9Gdikm47shFILVi3h6clvU+e4prEgGG3GrRQIGY6PU2sym3EWzhRR7E7IowzyAm/Zuo
v4S24blkGQdSVMZTW33lLs9EAuDCdCri6qwJ3SvFTen8x0c93Mz+UvAHRvkX/zUnRcYobrn5G9bE
TL+lKvJ8jQVcf1boj4+tYFp6Yo5YdpmTQ1ThHBXFVvvTAe3dOAAZaeYFOWSom35pvyn0rbuHmqNw
+arc7y6KHr/lwPOfooqxI9aEk+kwdyeebj6NU4zyq/jgyhYacKJjrwYk2oWTfXY2EGo+kWnzBg6C
TQcBGcTAu9ody/ivg4ef2XaHv8Xs/P8IVS6LdZZQ6xE7WsOZqArxXjESJe37kGd7Q6DJitO9zl88
Es6BWsxDMWl3SSbBuC/N5zC7mmgZo/BV7cbOX1ztIvshXLf6Y9qsPuI83RQHZfpwNfBrhG6e5EeR
r4n7pOtDMOX7boGnCm9lBKJk3PpoX+kwh0+asrXEenFD3x7+tdU6hl2xnZ1ZeEy7VrlLlJdEH5i0
f+zq2wRiSvqdZUK3rNKWxskS5D0jSrV46sf+nBb6U26CVVNfFhd7ixjF4sdskUv0swrrTJ19uXyN
HRdp7N7Jf+adm9pve0peFBeuvV6soNQG+CeUj0Zb7RrJG95Li3PN+ZE9SAk3sDYqYisz8RXG856e
vudI7if9xUFWXGEhSJo3S4luHaB2y4KROMpwSmD3gdOE6pUJxG7G0BJYhhoHtW49OXaU3A0TgVAT
MdOXS7Uz3eheObTemAhHqx89yta6ZeyUBjVjsbwt6gMC4siJVFrX9XMew+QihDLDhzKQvdF027fC
pUpPEcPeHAe8AOSqrcxS30o3Dr0mdTJPqs2wiXvzO2qdKIAJRbUwxycRIiAxjYHuUI3pvryEStDn
W1Nz8bf5+A5GY3xVuN9D6zoPz6yfbXpwBd6JJvFLFEnlt2WbvkODwLKyWtapjBR6gRPGa6O/RHky
aPdhCcUq4xrjjW4jSDgNYUOm4TGbeoOawKZ6yoVyaDRl9IRirC1yOXReVNcX/V1aia+V29n4sgT8
l77Je54G/audWPEL1BR1CVcCZykeBB3xvZXhOQQZLXVzbuP6zba1e8S9GfX6GjG7uU816zIQvAlM
MDPFCiAsOt0Zg7eJDVdgfJgxGZVxPOzarjgOozRhtULYLpJ5Y7FpGpUvE8Oc54gi9EKlM1dtY2rr
OOLzdlxoEqmnsw/Bc+rK9lroric4RZSpPhvdp5tSck7QSDPIiuojy59cdKiWUf9aytGpil0SSbxx
MgHfLzZqeLGGIKU+xMWWZVBJPSsXQ5AES1JAeU4NBmePKdLRtrQ3GNwWU3TCp5Qwdc7Fy2zvlTbQ
3X1lbaLpPoiDSZsp9gDetr7ubzzWUdDTdAGdZS5g9akCHmmgAdOQZmnrdDLA/TXnBas613xJSFOy
fHZTuwdfYRuteq9on2vqJiK2mwv0tuIczPjJttYdUROd7ybgTBC9CTeLZLPIly0bgItBCkurEGuJ
o8FYI38IKsq65Oz4RsSPW++iRuzkHAcSBYLUWSyb13hcN1Jum9zYNWZvwr0xMqVoDhE9c/6+Nk8V
cKoUPw7nNsNvP3zlvUtgjfFRt78AZ2FbnvsoOWvVNtfH4+L+MwVgd8GG0ur72eqC2eZzqJWdiL8N
k7YTxcd+RlrUPte62nNL9Ut1N1Q++m2N/MVtw6+2bGieSUNEJKjxJs30lcr+ShxtYfKhGLCTb72m
bvU0vs9h5oWNoO3O9KwwQQlRKehwh27edK1D3OdUSfd3aGt1LdVZ+IoWJWvNCv9pFXpUXmpDdhRK
1j2y4VSlqKCwjIp/AX0Q19zkS6Ei6eyo0nIi94AE2/BhAHk7OlkEWZpuZeMe4mmCyaM1BhXTCCFf
TRHYWG1NXtxVAVBbVZlIzgbgGzGU6SGdGnCp+NpgamuAR2RWnhTIOGPQtgtKxElWH6PmBonILshz
z1mS3sKHQdEAd5KM9wu+lQLVjW3b6lqVpQzs+qEQO0/WQTVT8bQg7axG2w3Kh2gXnbs3xuTLh/HO
HlaLKLYuUn+LgcpkO0nxJlWoFIx7zyvfQC+FRcvI1qtre/galk+z2ersnQZyshalTcx4gkdP8SP7
qdPPk+My69Q+zdahbq30nr/iX1cT/RfaxwwFQsugXDpM6fZXpjRsMIrtT8VbWWcvmpjtywzNDZaQ
s5o/1NtaZvj5cHHqqx2/Ki0o9V4tq8cLVybkThb2d23zoBnvaFoCmWFHU1EQx0bzVyPlz7xBvCdR
tDESyIoGFC5TTdebe7Gjb4fKor+OTJhuYsZx70g42uEylL9Z+B0PwJ28wmL+h8hgZMIuUvz4PSjF
rGrr1g4WGXS4I9TrYG6c8BZqZyPs42uGc9NAhXi3puU3qYdxn3avIt/0uf3PKhL6SYaNhVyMLr8A
pXxlXOyRwP0hh1jx+9rL+ufE1j2bfFhn9HLUuJnRb/uH8o6gaLQhk4vmV6yTPgdiuFbNaY4RPKFe
FXoBy1/4dtxu7Rgl9pp4O2emAoGnazUSLvUYakv4CRVmT9m6uYJ58p3LF9kJEq4WFYjK1l1/JiT7
FRrHq7luy/G8jLskPOji0lmpF3HEZMPr0D5BOkEtjwVEauCWIG+ITl1suZ6iWcGgcq3B0MRD9jko
8SVjGjfbw6R8ytENOLRvidkEyvhiGibRqyPeBMMvM8W6Wcx6RY6cYeg4afNbZAtr27cLGSCM/+sq
lPCm2o3//qDHHiImBmRe2irrjwmbWFEsp0ijlRCcwgAE6ocUWnW+iNx+qJi0TaFu8+prmUn8mEyv
XXRP0z76sNq7U87PgQs2+3IctFP8xu4BB8JDan+FRACrdysHTL7Hq1EZeeIDhi+zjeUUpCNf9i79
1friF3UMQUJpYSGiEV0Ba2+q/CuEjYIUdSNC+yTdxFFQkw9TAWBnyXaoZ8F+t2vEcJ3UGXfL0CU1
oaoQ2mUOcW32rJ8NgSh2N4M5GMEw/MWNI55QBjSrIS7lVcYg+hz7E7xWFGuzr6r4PFyAqvSoyrTx
htp8dZChYPCobOtal8Ymweeyb3ElY1xRyq0o6EFUGLzlLHhhF0SUkx7G/iPR6b2uyf2dl7dsGRTE
G1utV0suQNCRNuk3enSaqECqHVOsGj29lMo6RyAiKwLmDIN10VFgFlSB6zFvt/qgIGmdwAAZxG5S
ie7RkPvzZIhjP81fkwJuaFhq6wsd9XDluE+NRueYOz2BuGbtW/vYlDs9+qtc4tkT7WowiJr1mHmV
61z1DlY5v+jhMyr1fJ2ln40RZNObbLk06+YeiptBgDV6QqkSwS9ep+wnZPlqm7d4/NA43GLx3Ntv
kwWqq72ogIbpQxH0lpqQxQZ/js9jc3ZHvANh3DRHZ4ZkCq1c2zpJrH+FuFULiNNogZOrwtB3Ga7U
ITAey52EOA+XxgVJdXZjm5lf/dKsR73B0Bw+T8mwNULHL7JJe1bFbygVj2vBapLkFYkUhQY2gozW
qB0UwaPy3aoRDpT0q+uKf9ESg5K91Uu3a9LwVQFeUOVzMgHJxjaCm87Ks23sTDqvD6reSvULHr8V
55CwHA0jQHQ07W2u/swx7XzCQFds/BSJOAFeyEWo0MnMJthykL5xjlsVB6azKcs/o7QhGHsiiSZN
HtQp1ggL/qnGN1viEwKTN02X+y7bdHOxtUHxIvlVkZIu42ecWMjdUSEOfNwcD+OLHJGGmmrJtpL6
FoiKvsAOOWay7RmjQdDBpsbHT5O2QdncoGVzNnlXfHSO+hSV7mdRFwzQ4Jf2XChoCx7hDogeN0XR
vvY24x2AW2oPJwKJUyVANx7108bBEIWC2YQQEX7bsu206UOmTrfEKlagNyC0CwPVi2Uj/65TK3wH
+OUAa/7Zev098M2i49BipKOE7WVXgoyBSZQnRZ4FfS5ex37hz80buY6oWYzIK0ZQTtKSJbYuTXJO
sswVlXUr+KeWLet+6HdSRQSyiAP1oCtsxZOGqKUVXt4nmySc6TEGnlHe5ohvrNFOtXMEgjy1A8C3
sK9aVG2RTxfR2L5P9MiWssI/hFqNhGen53+XsB8sy/OyIZ5p17W8WBbRhvXfGALkVZP7LrMW6jlm
61ZwOBe2CS5j1gHmhImM0zOy9mbX5a7YLm4D/BqbxzIF7WMWUv2ocpuTIVGaCa1FbKzuQ51hOO38
NLXY6iKewk4dmEtxonQW2vTYhS00w5s92gBIjnVWHHF3ssbTwnM1t0ebid4QcdAJwGLhcYwdMpd5
BQIs6t6aDHHKOG0r07jQpgd19wIPOeOx2IzjP71xDkXqrk3BNwz/xZ/3DLrbFuM2Gppdwl9L69Dw
Dy+VNgZW+snBv52r4pC4zjbsNizHsTxZLyGanbqm2xvVSldpXgi2uziDhwx7H4cfYcvpyIOCuCZO
lmMdWUEPu21OE1CseKmJiKtG6lzsq43UG7s11LPqNcs/E6VWH8pdU366lBgR//CYnEa0ceWvK98U
8y6dX3RgcfIVqRAp6NiknyhfIzndpu3yo4JotNTkZrM/1gMmshT1OJwbEH9mXo30IxyvjKdVD4ZV
8xYjulCcQO2Vu161Wzc2gpb4eG9+cDHGFO3Y0jeGQAE/V9tBeRubbGOTZOsmB316rTEj6QOFaKbq
iaR70By2lrdePiiAkY+XfuRgTwlskT+uNcZbUw93meV8xhTDDk2+mRyTWnEMbyXGmwJBnp7ZqMwQ
JtjaIWEOMjFvhl106ob7OCabesb6Z9d7AwsBpsA1gYoPH7w0+aSUAbIT2ZVjrtiRB+zzFWgZa1Jk
TfsMtYcFSlfE99b+VpK7avv4i5Cvfcz6t17/OPDyWkOqq/yoygUPaDr+zFOFt74uP7QqvdYJIbad
0V+1yXmJF5X8gmLxanc+KPmhdomY66iFEzsNVCxlq3x8DlHMX9PBgtjyPWFoUaP4F1ES9/EB7Jh3
i9OzcrJNVCE/z6AyT7K+xuGdZSauIIUPRfSwTQaNTNe9lf5YAKfjfVZemPeTJrwOFtTVRACAGo2I
rcOefQNInv1/32fowK1xvKlIUheUtu48bHuWEyGSfKWL8qw3s79YxX6OLf2Joik0sUaPZzLpp7WQ
KHA1LeLszrVNbc0/unC+S/3Lya+LkF7eKghc9A5JVuFGZ2FNXyjYq8xdDyEi8nBSQZWrx3RUhcWL
1oLmswL7UdpLnovywYQ/0h2YbKZ6ZtcldsMoobJmduI6craqCLSWdsIEdWl5pmgm6PXWc3ibycY3
hXHICsjlXoT7KTPuZhoHmWX4kTthxNjU6UZTUJYibZemr7ebMj0rInzCDNEnP+Po3KL53Yp+sfpC
5bOF2pbi6/GTZt1Sxbh24OytU5+VSfVsUwSVrdpPzpShhIodI2CJI8CpGAOsiJ/JiOtqJKGtEKn5
5YQZabNDQ4tmPv53XFdyRKVaxnoiGgXirMEKLCXfkzUFS4zmCMPkVL4J8YXybzF+asgCA8nD4E8K
MwwHSv0q7OWZnWlnc+uUGtyIG6nnAROU0n9PS3Z28sPcwHRElZ+UOdYKB9HQvM2meROL6KygNWim
9GSl9V6PLDwykxXIWtd9/D/r3GpAndR9E4IaJHX82mbqmvxePgJ8JwmK4aoL+mI8R13oRdAr1TKj
y19S3xCOn1cjGrqu0b7qxbVjoBUiXpW3zmk96XKibmlwALje6YjbRtoAbNxqfh4B0l6M8YODV2pv
Yt6ZIV+ah82SYf9piYlvQbX+xIBdR3eeD9O9oecW3c5lZQ7Fc13asDH3xQ6m6tgzSWgNoIHZb0YR
3nm/SpU4PeVfhUjemDKvNSVvSV4jTHRrpFJprfiaIXoviTo+YK0s9nk3kkUHyJumfsvmHiV+A1/T
jOPeqe0nWqtqv7OqW9fd53hjGL6ZGIcahFgzXvqmYoSOWATWVR4aq6bBklYFKqyrISYvf6Qvsa0Y
5SWdJMbxNyxtO1ctN5GW6ZtFW34m+2lkNquXq6v8FtMbdDgr+sMRSikOwbyWWLywSgPo2ny20G2K
fYPyQXRbNda+h65GZFzsJ4AYvdyL4TcyFuTnyY+j52DhCnefSy7Ya18lp4kQcJrcxHe8sKyFxnIw
YfAXZgk5XfC7gKLM65mLfL4ovNiDamFF0FaJnN6xDPXub2L8afZ26bprYV1gMqGJZ/zGSnOO29I3
cOSnVnvKl2tr5hvKUtct3JFR3Nryw0lf55Z7EK+5OOQjWvYWubhxbsmmyloBSPngK4LKwTqV+PlD
hQg/azG0okLrFufUKn8Gkbk5vmG7xQbzECnJpMabL9Y4iGJy6bp+S8+QVyTxGop3pmpQx3EbIH7W
beFFw+BXy9m0S34xjFwIIZJwtyoN0CJCVCyJZb6d62OhH3XmG3XTL3syYwH2Vws5SM6EoXV5fRBf
0bqqdzh0E1BJawdgZJqbfrg00iuAuaK7Ga2bkiEbdbb5r3mUSgGMiOxFQd2BTgKlUnxETL7KjG/B
/gybgL5KGSBeWxy6ylnGSFHojc0Q47ks5brBdwQ7kFxgNBWL6xVlRRMWXtKVwTiPx7qD3Dgl8tDN
H7Ppp7bl6dmhT2/ddLIRjOrJpVYVHs04+6gLc+cIwaf349bXVin3tgPL27qoMrFGKt+MHTvWcuA+
jNrgSOsuj/2lF/vKdenTw7jFilv18NqT9aqaf1ZRouuy90m0vKTNl6vJAt8KVodm1Hzcqf6s98gf
so2SIpAVh+jxE8lv1nS+efRSoNNY/6QZrsu+flEHeUygY6RDcHR7UIYIm5iyjtvoOUofT0Vys9xk
3/BJ66EWwLp4Rit3vXES6myRiMoIm0YdNXnZVu27M2ZjhrtnEVXvGDUQAEAIBPSXrVN9F2YEJQ8W
opJ5Kf15+LYsA7hIAg9E9YZcLPDUls1/lCSVO57uzjtNnWe/GU0iOctjleYks8RMYeXQg67YQzQF
oegpKWtYe5tJbpYKACJrcXeCPMmpe0naire9i1Sq4SwyVsxe16+Rotkvj9w+1bfZ7/1osOTO1QAO
IhcswXTRbYoJmSgWKCwpyvzWLBeknZn2nrWVt3QkFaCHb+CePxyu9im6N5BAFsYJtw3CtP0y+2tr
Y5aY8YONU/Gv7DA7z13IjCpR9mvNq0NXb1tIxq+x/4kN/dg22l48siDq4lqTXWRXItlWw60FOIZT
W7RsFQGCCYhjR+NaxDIzWVbQ2L+UG5FzlE67cPwXYVF2Yxa4OLy5A2NSKeb6UraI1PDXD2yeFLda
ePtG7RI+tscaKsRQP3LNeif6SKnkrsjTDyPCj1sW85NDl8Ad1HTL6NmbYF7DdcwRPmm4GtYd71or
nwRxPcj2k/hn7nd6oqxVfS0cuYNd2dQEPdV5cY/Jy2JuWpCqkS3IiE4zA+q+2fyMsktR+BHybFSh
yYy6Yb4mpJqvmLPJD0D6GyvOtVgWzxhDL+3Wcdf96H294V3yhy4+SDYnI1M8C/bRyaGum3CjgwzF
092cGczsuwB19btwXjynyBmxScdSiuGveDxwSUBt2cawjwh2mvA+mrQZimZTP8YLULem/sTyK8dA
JLjZ6Keywcj5WbEeNHqAiEhUsNTkGVXORUXDl7JfaBlhzjb+47CdJkYJLG/4F+Mk95ey5B5furMz
Kg9P5A10p0qfmybAeIsX/5pAhs5sby/oRckPUPmpp0jHNwbIEETFs5DrcH7SyGRRdryWWFprN2iV
z7FHWJMG0vKm9hPdd0QxrvrUhft4fJ613RBus0jxp+Qapscc7anrT/o9b4J5/C2LtVt+JbDy9mdi
QU699rCoyUfMWTG+qvnaoYRqPOkAnEpJPE3JPrt07PfFdSpAzIX2EHkmx8hhsLlkHBrucLMtv5zO
+vBamncx2Bclsj5r7s5cnJmBfXU4Q012qnxp4r103wyG5RocPB/Cat25dngRcvT0ji8tweMhdUxg
LCsN1SSjdC5uQ9hhh8q+yh3zYDxMtU0jiPyEFvdaMs4LrWMS7c6uhbRnSTmilgKMsTAufYsay6jm
rVQETFTV7UOn4liQs74ZEGB5DbYrrXhr1J88nTcNXpK5pt62XRYCcIaEX2QdZiPcaWm7a+tmmyu4
pXJlo2ECECTCFMf40QczrePlNxaeCNOLWvUuELO9rzWVzUNDPQ2quXMh/TtgvXr8iDMa4EudAcaG
29A2huvch4opHjnwobUYiGbseE3xSe7cMVZZois8wWl8G5yS43feCDJypmLT2xdDv+jGTgAJwUCq
zjFnVe/mk7C0ldU07d504tBPY+sdboLAEWjuNiZCCmIx5hsfNPMn0sU2xeOVLTDaGQp8WI54MHjF
jZWt48kiIEtNvwuB6jWGmpl1cwN8W5sMtWLZt0Z2KozunphIfpX8RYmSQ4g2w1Kis9UlxkrUmND6
dOuKeKsvGCJIWJuq2SdqY4AALG9k/6yM9rVO8TOM60o5hpLI6LmwvPphP8pgiW+SR3XgcDUeTmU7
46BrGht1t20Y/Jz9E+g21Hy1CtkWY33CLJB0xUo26rvShB9KCi0MM2XbpB3E1q/NZd3maw1hvtvt
piSwE8aVeP6L0vRQuijYMSowQVkVIN38UHaWG+nKtYOMLdbKdWjf4ig59WhzLBWU4jGf5zhwS9vd
ay2hTs+6Q4ycgxYoA9iFWesbP8UTT/m3hbuwU14jvfVdmIE+jxFs3CL+Rsi6U6vxlwVut5x/GxcZ
iAIlQ+jLMGOIEsXRATVsEZjKBEkRqsCVAR9Y5OW6M5unsCovdh5f6U3eTYW41vKUjoQqSfkPIU2q
bIVyiTLLJ3LjXQvjQ1jYqpfFmBOY8qEh3RUY1ikL0TilE4Li/z+OSnvkJP4fYYDm/wq8y6Lyfzj7
rubIdSzNvzJx39EDEiABbkx3xKZhpkzKlEyZF4akUtGB3vPX70dN766EK4oTjOiXrroFMkEc4OCc
z4yJcDrQbTZ0+zx+B+F5M0km3nYbcAYXJBNn5Kh1c908jlqLmhYQfNwNyH1ef6u9x4UfMKkWfvID
dIfdggd0UMw0Lijt8gkgapanwQwiQBEtdIeMIS9+NnEHaqxVWsjoA/RcXxtfoq3ExwDog4X3mFH1
Ypqqelybadk6QOeM/dUkn6vAZ0cL0B13wHeBp2TuC7WF0Th6nh45Rag30IVHi7kpmF7pnfVLWTN7
tAVOhp5DWBfaXbbvURDy+j1qeUBL38Ww50TvBvTapFEXLTvrjDO7eeprCB1UWGCkONQOuIpgg4T1
j0KZ+4g4v3GKVcER8YvCXIrZtDcFag+8ujWtYWsOyNQc/KjiWzB8T7ENV0+sMI4h8B/UAck88u2n
oHvAGQryEyiZWwmGmZf3sJ5ojpFFzhWvAK+H8vvYIKMFcR4Lm4GLn2xs/x6OJKKEwlmByH6iLWiV
6bFoyqMR1+dpQIBF4jBpRVb4W+F+YBbnJv6sV2DeMXRxv/6kM26ZXDdR7YKkav2gYBdBVxEgwVXt
MShapuRnmFEwykNUHn53JtAivBW4ZtomRa3VggwPrxUIhoL3L2WspuK9ys9sqD5Coyet0ou6Ayy3
iM3ythfIWMzMq+47x47Qge8M1PAcALNARQrREFQj+KWNrLyFgH9bj5/FyxSj7xZLm8cqS1I6wl0y
uLzeJefeTXYIN8+7x+oY1xt6AF6Gbr6TLfiCAABvzrvNXbOTG1Tct/7hj799AbHqRAHw3i9N81zo
aFqDgSRmRYTPLn2zPUJ4iwK4Qoof0M3/UQpzkzsMNVd/j3rk1NkDVBdQ2DDqQLtiuGxAkxItGVUj
5Txv0INrkU8fC6j4P0fV9xAXjgQyrdZNEdw4hjoKwNcbH1LyA1pnHVRZqWVeAbt7073Q/EFZF/0f
a5geIKBCNh6T9FvEHgmkH/M9IDr+NQ0gxTVhHq7MToK19b0F6DC1z0Hi5c0eGM5b+E/vxR1K7WPw
MFguheZHDA3UE0GW1uwE8lq01REn5/7P2gDMHRgnMC73IweR3E071PEPUF38NnFEUXz+0wkAeMCn
3MKuhp7YC3T18puueWI4bHAgY8Un8YVCF2vMr9FI7nOIF5BzoExL2W86KLO1Gw8CVymKOiiVdY/i
O3rSFrtkOJuRBDftEf0YsPiq7syGGFITX03SYwm776EQDGyc+bvKEdm42HvASMBMbQQIpHu2OEDW
QeOGyXgF3iWOzSAwN5TaiF7/RpU+iE78UZn8JoxOfgagj3OdAFMJlYUIda9qXw9nlckBTr2T5lXj
vcKhp+6vWV/sreJ5TC/Ak0L7/bEEscyGW0mOXQfqUKD6GCjPmXcx9gmjuCt52EBOXN6ZeXtTNumz
GYudg4ucgTwmSXFxhfgeBC+Gi9hytrgeheW+h/wBbtBISzcyejY9+KP3uRugcQzn69w/Jt5TRa9S
3A5Qi8i5hCAv9LxMSLQAq3WMFbZSdoWDeUTLgQFPnOKt4u4AyCywhmMEcZYcmS+D8xv7PoDhABpa
VD2Uw3mTXpiATZQAcAMYWETgsocRDgWr+SOhROdRcDh5t7XMP/aIEgfc/0DMEP1Nw09JcgtpG8M/
c2zo/oR75L8d/N0rkOti0P38n5UZ/pBB8Binx5Runfwhrm/z1NwZrf+NIJlN2hY8bvibpXIbNKDL
VCw49Fm8AaI7B66zSbK7r+OZzYj+v22n73aYxjCjiEJf7WQ3NjSHBPLKzM0gHQUw+BYWxygyohRF
818ECB5LZqchhFLBcO2zcKo5oTdVha9pk9zlajhwwK4SNPgDOGpJ+CL5wM6UZXPsSpSkwLbpyhwF
CAhUiRBez/aCBe/nqtLM1rKimpSpL8IQ+9wfvidXNkga+QmA8AUzoGlj+/sezKzpse9miAP55hso
WeOXm0BkPKtqKRv6PJ1jupK751SZrapMnSxzk13h0oG7H1QIGqTyf4Z7jsuGtfO++wvOTzPTZGk5
D8mgLBgO+B0xrjWP5T35hu7QpJmarXyAltn0suxSDs2NE9BHI7B6V/ZP8x6Y+PHJWtBInkmAmaWd
h3FBDMkiPMJ/6l/Sl/gP/1Pdkm+40dTGQb7UJ2PpSZOs7GdfXTvmEiMSJgPS/NT9gTsbzjm0EoFf
/mZySINvy/PgtVkQDJ7LtzVR9AaqrgqOUOalF6PIHRIcoti3gQzKIBb4dZTLz9cwf1NHf7eGUzol
KYr0l2gTga0EIcASAnGAxkKu1vKjjaw4WMrKBdrllALDkceXJHzxoI5OvBFwsn6XtFcjkMrkNS5Q
Bw/jM79C86kkrkzPgxi7rIHqdA4MfIWqY9LurMTZMYB3w4ltUKQHDy1I3AOh8xdX8lugXgzjLoja
Hep2W5yppXGqIFfGKhRr4/Bnk15lgJBDz8NRODKMXyV8OpvedchjHrwYMb0tR7Qeo2TXBsAIGlCD
diK0DEgDL73Hgt+2cPyukysAPvocRgz9rzyEdDo8GRq0bwbnnDjAGiHjvuzSl358MEu0jYLkquxB
osFNFJ3aCE2zUOVi+/UneLMp+vuCAhnw4zaCs7iVzpCDEAAtL5AcoftL2qewQpUEWPcWNAgbeJEA
1/1RGbeEX2MJHgroDgNF1QXlBhDJnoG3HqNirrxTV4g/hIMdk9QTle8px9qhKEqiCtTCrCO4BW0F
8joXAegwYObFDeDvdrkFC6AQuAsjD4nPjKpCs//UkfNanYg8b5NzxzYAzrtXwGsoQCtVdZsPxyGq
blq0E5SDRm/e1AeFtt/GCoJbK3ReMs/aZvJ35V14AItSkMOS+g4dxX1e97dx3z0zrz3yftgyqK/0
CmLzpn/Fx199esbqkxjHhWTZmLtZaecArVFysewKTaT6EBBIGIJ1/YNw/4H7oCqdewkUhSF30C7c
OD7fT7k5/fn7mErTbgB4hl7Ufm7fiTKurtGJBGEkyTIHOvtpCpEYJXaA18UQyJPCuvl6Kc1JsJua
UjwlI8XWNLALUpXo4o5e6saDfUcaJIYpUIGp6H1QJa8tWqMG+poUdN+SCnjeDmWTBlXuDMVTh4Zy
aXuZSyK0bbnnjkfN2MmgMNWhFwbgzpY+eU+QtY7Qa4DWimSgGMqjxVCd2gF7mQMQ/mrd5bdh+9Q9
ENwF0DR87q7w9aAKdBgvCDBRiHgA2JFRwNsEajzPdgltj6OInlAUhYqtuXG+139idQkUO37uq4ID
PKo3ONG+l/AKQSrwgtyRANYxbOxX4JZItY/PKygVgEIN07sDoOp1CiW2TfELzOmSbpIbiGFKvo+r
W6ihjIEPIOIFavbpgmHBm1HUJ3uAqR0q5mAU2Qj1qEuowrvsGJ+jD3IJ6OYmgF012dxLeI3xrX0O
09Zt4DpAXW4IzM5y14bvk417XbzzNsgsjyjkTf9ql2zBstxBj2XLUQp6Ynuw6A5qCzrjNXgTV+qA
ZPcS8spA4x7QfTxTh+bYXAR76YK7tRB3symkdoDZ0vdKO8Ovgm3zFhz/g3mgt+C+QmAa9uLdDjpN
e/sM07zpN3wHcdTt688Hfxe7yEMuQCsvFg5SY8pkPpve6Sx/F5Hh2MQ9tm8TDnFoc+5AV9lOU2Rv
AM/dQklgE7rBw0IMfp4fcFPbzktUAOJ4epZ3InfpGXwQboYXKHpv0/3KQpyp7WdODeRJaQ7i0nOA
Si/iK2kC/pf2sbnw5Wau8m9S++/mq6ZtIfu4E5cGmbiWDax1iiiDIDtxHVUseszM7A5v7j7vHpMy
p4S++4giBtqredfs+PCA4wc4B+F2NmwSqguJtNpZynZmNua35fHueU3WtYWngLJvG2jWQwqTFOcJ
Kr1QsYNaS7fLTVicpAsLYSZ7e9uj3z2MoZXLlUKLDrWhw0ifGIjl9tLUzaRthrav+tzOh5gzuPP4
4rYtwAGEGuPXC3iutGRoe5EQiczsoEEJtMwgkRSXaOHHgWPXWxA2oKvd26O1pwL83BxwnmujR2s5
tKBqBbeAYJ9YAZJHGMhCVZtBpKApalQuMsff9CNtAEg2oUIyAH0JcxxosVMSXtiVSc+UDOhFA4mK
XV+DL9OCOg51q1T+5CZEIWHt6wHVFo6OuJSJAUFRz4PmlqLO7waqtluV9+AKKJ5BKAHad1/PxEze
AJjgx20jtTvPariRnIbbCGhIGAG8Jrlrooswwfq3gF6hc/31sz5fLTAO+vgo4QV5kxI8KosC40ym
pQvsLtv1E5T16yfMxbS2GaN5XI6AZ8Imo4KCEKTJsSNuIcKwMa2FU2zmEsYNbb7C0rLBS8IjAhaH
hxIAQ4iZB9a+FcDrWYag+64X1clsc+86DMrmXCUg5kGXNgIjLB93Ebbphav/5/PJ3z7pu+gLhgTd
emH3WIUF0tTwXAIHNoTFwueam0xtByY2syPa+8MlKU4wgTB7VzoQvFlyF/n8uKJaAlm1Hs96Bj+D
UJUotEPCtjq1Jt2vWghUTxLrMFEFoLyXtoTwDafOrwqqrmbVPas2Wgqdma2dajUFMGSD0RwpHjIg
728iAN2TrD2PEo4CUXAhnfF6ZIPYQKh9Z3JgaL7+bTP7Ip2+17vPXkAQpyg8swdh76FJfmbRQgVj
mptPEgiq7bdSoGFcFhjXN87jdFL+A5DcADE02Nvjbt27a/uuHdZNkWbTuxO006UbxulC6M/Nihb6
JeQzRJlg5EnarY7vOrpggDUTBlQL+AaWp4lHDAysdlBFHowdwNAQ+vt6QmZimGp7Yll1vk9MjG6J
YAOHDs+Elv1C7W7ug2oBDBxR70fTmzugpVKQmyYiffpN8i1wnl+//ueTwxwtioPE88dWAX3DTXDT
GTrdNtQhXnDR/nr8z7MZ5mhxHKbd6EOlNzvZQLP7dPQ2hhDmGW+hAAj7PomFir3XUQAAZCakSr9+
6uepNEATHyMsUMCGjTzNTk3YPGcxs1CnZ8khVlCAyOIGtAzI/n79qBmDTuZo0Ww3TQZy0BidQBWK
r+jDmIA9vSW3/QPbLBVx576SFtl5GMocRqnRqWYZrhxpEULmtpDPkQBcNQfBf8kk+PMVxxwtvFUf
OgbzKijFAncPKpAKH0V/QQbw5qofbZAvFB8+j3XmaLFeJERxDkjqqaUyfCjw4S88J/OOX3+Sz0OS
OVrAB37kO35eRifuu214H7XXNF+IyLmhtWhHs7smHlfRiUBGNBE9JH33Rblwos7FihbunUB+arSY
leQRQu4pSF8QYzOgergdoSW7tM/OPEVqEW+xqAWCdJp7NN3aQ/kbHZkIhhLepocOyOvXn2AuKqQW
94M06nZQeEoEGa5yF7VwbYDAwwZkvYace2A3FAs72Nzv0WI9DusYzsl4ErDHAO+jjgqCr6z2kKUv
4SKx8INmPrzUotyBMa4XZ5CeHJzvrfqpVAWFjpevJ2tu7OnP3+UDdWI5Xh8mCdQVbloQciHdHdTh
wvTMRPRbTf3d4OCIVcwE8v3ET9CRb8CBQwH8hhZ7ni3sgDPBLLVg5nXTtm2KJzT1I6TSQCFcePW5
edHiYUhzmQcdAati7CH++1KBVFov7EAzq0ZoUZCSsosAyYlPkbmDSAaFbAX05iYuw66ACN+SB/DM
3AgtDLjKh1SKMT5lEHUj5jVTZ1+vmZkTQWirHtgzXtphE4OImGC5oPAoOJoCQJhaqfn49TNmrkpM
aIueGajgyCiMT50fQWvcTtvh2iBpA3AwtiMjQHVy9CedZyeL9oDqdXtnTNkRGctzXEtyNPy2W9gb
5yZSixHH8oImtXN1qvprwi9hgrSwyObuz2J64rsAqYJByUIl6pRDZ8JB3wDUAbDrN82L96MCyRbO
ZUvwk7kfoUVKPhpNIJNCnSKg0gvxWFcLO8jcajA//obGSMcxsJ34JEdy4NCQKVErD+ECIJbO1Gld
/f1uwd7wYO9mqVG8JHmKJzQElgI1xFluPPKnLiHHyqLd1+tt7lfo8e6HgCRZ6IRH4Gc3/C72AGAA
9iIbl3zbZz7AW2X73a+I7WywjT5Au8hMHlVVA2JMfn798jMTZGuRHkSMOOUYq9P40t4bz/kf7wf4
sl+PPffaWrDXrG4VSODqVA+2BZE483vJyUINYu69tRivoSHz3/CDBvADeEY+2m5w+/Vrzw2txWxP
gVMsIh+RBc8LtC2BiDQ5pGzGyIYnHOSRPeWsnKFp5t59WJEnduPXmCHQc+Do1UBR4uvfMHN82lrI
pgXM2iCThxVTA95zkbr0xkkv8qelc2hufC1ynaayUuljzcP007hHj35y4S5BSd6g3fn1T3iriX4S
u7aWtLZ5FgZ0Qpg01ia5qp7yG/INBwb7xbb+T3ncentgiL9+1sxKtbTpigi1qfRofCIpQGpi7zCy
MPLcr7C0mQo6zxzUdJQGBAo4mQ+ntsrCrQ7KckBBVhTc7RDeFGmCwm8H7tyO1CLfS7tqruoq44dM
1dk5Nkpv//VPnflyljar3K6ymuVGfCrgIwt82g//wZrAYxvwDL5+wlwSbWkbYkU7MNdhZnhKX8D1
BtpQyY36br6IW+8HrgRfP2Xmk+n+4E6RCQpLBXUSAcqsqGJnZbnwA+aG1vfEnHbAvOP9KYrsiYCl
aeQtvPVMbsi1LZEmbCjB/0HcjFhmKQGzn7V5D6XIrth9PTFzj9B2xowKyEOMbXxqoeYFnjwkPWxU
9JfuYXPDT3/+bstKmnSAny7yjiRBe+xiCA9dsFB0mdl4+fQ93g9NWQ1LSQzd3UKyG4Y65a5/Su6+
npa5hIlrMd4XoUVkB6gNPBv7+/YGmJfJDfq6/lVdt7+q54XHTIv8k12La/GuihDyFzF+BPzd4B0z
TN4RG8iYGYcQzTCYNrOFVToTyFwL5D70HC8EbvUE7AE0uKwaYoOHztuEL/nSAT4XyTr1YTKv5lC7
Q3YQwN4Whitg/GCr34vSBdwaGv9yqX04E3M6/6Fokgq2y5i2oobCFDk22PS//iIzC1ZnP0TU6Eev
QMG/JZByg60y+ZlBKOvrwedeW4tn1pFmdMCAvqyh/EZxAnrGt7eR//Ol/1/+a3bz30um+td/4f+/
ZJBVC/2g1v7vv+6zBP/7r+nf/L//5uO/+NcpfCmzKvtT6//Vh3+Egf/94N1T/fTh/4A9G9bDbfNa
Dt9eq0bVbw/AK07/5f/0L//j9W2U+yF//edfL1mTgp727dUPs/Svf//V2e9//jWF5H++H/7ff3f1
lOCf/e/Sn0ZJn/R/8vpU1f/8i1jsHzY3qCOpaXKbOtMH7V7f/kqwf1iW5NLGH3JhW7b513+kWVkH
+Gem8Q8hHU6pQamgkk6tmSpr3v7Osv5BLSFsBwwQ5lDbtP76v6/34QP9/w/2HwDX3mRhWlf//OvT
tUAdoR17vGgyL4O7MLTom++jMzx7zeO7ifj3k/4HI+v5v7J8WvMGIxu2gGYtXDNAiV83tHbWheNQ
86Jn8X6AJhZl5AaK/Uu5z8yE2Fpw5I0wUy/2QCDo2HjKLLPfQkFrqVg+N7p2znmGISoFucO9AX+/
DDLJwK2vmxPtiMvgktSjEhjvxx7a8WNKm52KB2fhIJp77+nP351ypleOXSoytc+7UuC2G407m/Dv
615dO+TEEIiO2328b5LYPvppDdfJeFUdgDpTdL1/81FW4P1D1HPPKpgDwBIvhKnRuvfWDjMr7XtZ
01oB7XhwqifU79eNq8UkPlueO9yK95UP2UlcWpoXFoW0364aXkepexLd9yhsoNsysDPshfcQMFo5
tBaYouiKzlbQs4tk019kUWOcPEkWMq2ZNaij0q1a8KYcMC2B+VJA3MVGjXXdjOhRadseDGRNfMgI
d8EcrWk+CTWuG1wLzLCt4opDFGkf5iAEma1/tPKeuqsG13MdW5hFFIRQJakaXm2ATfkNCO3KF9di
Hg3DLK+MHOqBw6BeRriJnFWR6SwUVee+phb0XPG4z9pK7a0fI6TOVxWBqaPfXD1pmdCBw7BdhdJ+
acCtno/Guj1Wv4amEDUoRIoV6PeQ7fI7QIDafu2ba1HfQoQhh62tAjjGh00lUuVtJ2HIu26hOB+3
wSBV3ghNrXgvHYXNSoawPeOr7p4U/rIfBx+hTNr51QgVAz+EHrgFOZpB1PXKV9dOZNts0CDNMHoe
XVbNfZYvVONmViDXop6bPI1GAnVMiMafEg9ePGWaL8BD5sbWgt5mY0BxW4Z0LWdnWZwkT0FmsQVY
1dzg05+/O4wLW1ZV37FocqmPf5U2nWQiqzJduadokQkl6LAIOVwjvCp0xy6D1aFB+sO6dagdxyob
GsOHdPPeVApazFYaH1u7Xnn+6NfLCLp9dRolMJqHjgAF585sf696b/2ql9ZjRFQA6wMJXc6kz38F
BkQ41o2thY/hWaIYGRxRDRMihSHIiIlI8t26wbXoqVtRD2WJF487/zxhMNJTUXy7bmwtgloZpIlp
4cWhygiGfvoA3NjNuqG1AEp7JhyJiva+FLU4q5k4p2Uv1q1wpgVQrIaAlxUGT2AjaFm7kq98ay10
+opXZYIzZz8oOHYBxgZ/CjTJ102JFjpVBBkoagdYJgXh2yqAIBvcxB/WDa7lslAOy9O4SaK9HSkI
nXmGM1g/RdZl+brs7Y0S8G7TEiKr86BWESRbavg0fA9Ktu5r6uyaQZCm9xhGzshwDoaNAYni8X7V
tOj8mdwKoEoiID8cJd0zAWfMs/IlyOi02v5WdKOOLkOAmmcDpCsL9i2DYB7Qow/cAktg3YtroekB
thQyGEHsfSM4paTGvYd21bqTE5WHDwcQ5HkJ5WECFnUHh3OAk9ddqHTSC6jLqmh9jOt1dEsdaCmB
tr5uPrTITGuFKyU8Xvdduu+A1nbkyuTH1MLS9CEfNBQKYqghvB1YCl3AIQjWxbzOHYGVEF67tgKI
4gNlKkkFKaukXJek6KyRlKBOFRoYPA9/OkG+DwK6LmXT6SKE5lHkMx5g9fVwLc8NB+UCI1u3tnWW
CI2olXcSo3sQfEAA3Zp1Zq6bcJ0RUpedTxqCoOz9JxzKcNJqoDS1ag3qBBAlQ6NrkmmlKFghQWj6
sfKhMb1ucC0muzZMTNPH4KIGsco6mNnKe6BO/2gsE/n9gGXSQV7PciiMA2wIwK57bS0uDRMyp9C9
Ak1EFnATSOD05DukW7kOtdiMop5EAzGDvQmnkw0FtGabQ4h+XS6rUwqstm3aXmL0jHZXKu5e0cC2
V64V7TYYeaUHEwhshSWRMHbioBqOEKxdNek6nYD7ErynwAZUHYYGEMID+dNIimBdeOp0ArOEBxEd
8OoSHmYjpLTyH+teW0tly0SOEP+CtTALSQTWNSTw2g7mZOtG105M0pl5FAfA70PCcBPAhNeX69Jk
nSvgQ4+miwuMHMH5eyiPapHIPJNCUC2RLQfP6QoHIycEUp0Be+4bVLDWzYcWmUJAf4tM51rclcYu
GCxYLPXJAiRw7sW1wMwLyVSWVQidxunhqwtVOkeu3MN1mkBQKTsJ4H+2zybjlEPSrkt7qBaTwkRn
ph0hHlNnw2U+NRjb/Zq5ljozgJYSRkZOjTdWG8PfVKsOeKkTAlLoOFZBVSJ7kJDINGqoOC7pon3+
AaWO+neKOoUsTYtYHO3zpDuxIVyDPqRSx/irgdGu5zhuiiCKvgWsekibNF61N0lHOyX7pPRj0eMT
ZorflfKUF96q7QNNu485cc+ZqEuOg4xDNRCa5MGqRSd1+L6hOClLqBXvDW68DMY4OR+sS12lDt6v
Hduv6wTLrs+95uDFEEJnHYiZ6xa1dqWESEhcwd0ac52Rcj9CDW0nIRiybnAtFlkiGCAdKQb30/xJ
yNy4DKwRAryrhteB+8qxyzZyMHxTjBIS0/2h9oElWDe4/LhUcohFyyJD/mrFZfF99LLGdplorH5d
BEntnPQpjSHBlCN3UNFtbPSbSA7Hda+uHZJZKwK4VyF+ksQ4BmqAG1UCGNa6wbXgzAobxq3dFJzJ
QfABfmmrODDwK9WCc4iYFXKYbu9ZKo9xOhYHyvpoVf0BAs8fP2ecxFFlM+yyQ23msIPyR+BnRARh
7JXzYn58QEmTAbc0PKAkfLyIVfM7Kkz+bd2ka1Ha5GMOzgLFvmXcW6LaGP26XreUWog2HnwS+bQj
moGzDcB02toO2OKrXlvnFIgiC0kPnci96rJjEJ5GskQEnDnZdBqBkmaNUia2rVhWN3AWNVw7gLXk
utfWQlMMowFhOniYt07dXjaUpvAMF/66NELnENg09+Okho1EGJU+HP94ejZ0hbVydC0849SIcBRB
PdRv8+TglPV45tWQRV43M1qICgENIKMOsRN6Xbtlwh/2AZQzV767HqNEjkPnQKQvdqrmWPqj4fa4
5q/b0IUWoNRLgEdPC9uVTZ5AD9sfoSQT1SvfXYvQFHafg+f5wIrHEKW0WKUOJDCWlvu0c/+9Cil1
AFCKgy61SGTDTC+LXsTYjzdRBfWrrCgi18hDe1XGD7TTx03MjoO+zqmwXOGVxgVOb5i/h763Lq50
RkA2QH66GzL8CsdO4RNcsLNYLaopz2wJOiaIImcs+hHuWHXTN7cWKfqjgt3czaqVb2tnaoicT1g8
td2ukfY2amv5I+HNktrt3LtrUVsmY9DHjbJdSGpHRxIH7KYt6nrV1VbaetQmiVPDFMV2sxg64CnU
9U+dCT/kdTOjRS1JCSuowMwkUTO5KNjFeILdHFn58nrYVh4nA8HwkCCBJxWREOSSMENa9/Ja2Apj
kBIOuvisRXBbkD65zFvZrbvZ6UKWiqFyCLYH9rMwCc9ZZfVHj9orEw4dIWRRI3FSmHK6UIMt7q0s
Nf8EWSjWTYyuZRm2flj0EEJze9h37TwqsmODrG/dmtFRQg6tmMim3TKRQ+32XWZvSshorzulLC1W
gYSPE7AjLNdvGuisSsX3raTxqnKl1DUrOfB6UclxwtZRbLpVy2pIzMNwe9WCtLRYDTsU5JuA4N2t
ot/VtEsuGttaB1qTOhvFjouiAkUea8ZqzSPSMfiQmJDIXffuWqj2Y2FXsqEIprBqrgPL93cjM7J1
J6yO60k4kwAjdWDAdem3glgckr4wDF336noaHMdpbnat7dI6myzaHGgZRtm6wXVCiZ9IFdBRwv9M
WfbOZ3EDPUOyDgsLjPLHM5s1RTjGdm+7Q0qDXwVX7BCJPFzVkgP2+ePoMY9KphJmuwb4q4fE4wIy
wQzOnavmXYf3QE3eySNQetysaIatJxl0KkWfrAtVrh2rnl0PykgdyzWhgAVF6sHeyjHy1m0zOqmk
9eCgzEyEKo8TcucBaLozcgm3uHVTo52rUH7ifcuwJEu0tuGXGsLCMenbddmwTiYxlQPnyxjRVISm
vaHwUXaJDPjCip8m+JN8VYf4yMiE9rtl2m4TVLDRrooKEuB9exZnhdytmx4tYnsRJKMHlqMLQavh
B/xkylsncWCk9PXwM79AhxKFnAt05vELSidLr0pPpVsUsbD4CwEbha+fMZP16fyRILclFo1tuSzv
7TMnIP4PHOPdy7rRtchN2zCFzDUMpmzZhMfcCMWhqo2VpWWmn7EiCk3SwiJqHGV06OGN5Tqt7a07
SZgWuKaPF8exZ7lgggpcAmGiCVyAWldf1pFFyoobXDCxdAJOYNsL9fY9wNzmushiWtxaASVFzUfL
Heyg26fp0EGOHobb676q+XE/tqgM7GrEDZxUfnLMwtLbjFY+rku2dVFjMOYFvOeVcAcLeyUQhdBn
lXJJWWBuvWsha9ReF0KKZjpkk/x3n1f2BWR1h/tVM6MjjGor9lojR9ZXM9Pcm6RzjmUdinUZq44x
ammBjY8g244mGZcdiUT5mvuZuQ4BKHWcUS/ssrMGjF8NcJGCy4MQB6/lID+vmx0tXnuSx2kqEa+A
Y9TfJa3Cy1Fl7cJ+P+0pn+z3OtYISNc2tKdVWbG4hUUJOnBbx5lcJ1jIdl5cQagbrUp/XRDoEKQW
HYrIFDH0xdEO3lXQIb/KOiNad9U3tQDGpW2UqYcCna+KYmNGPNgaBnr76z6EFsB2D39xmiNJHgBI
eMCpXm6A3OB360bX7rMWFszAe+RToEq3F+gq1u5Y1uvggZCn/bj5SMco4963bNcGQgbSuOANFlvs
Qcxb10fTIUkGmu7Kx9bjFok5PjbS439KR66s4eiQpDhlXdtaAveTtofIdMqNa175aiEGZnY3HZSU
mBnsT4jE1JtGfdOSwZg8FrN1J6IOS5LUIgEkBITr1F3mnXnSyO5qLFSyblnq0rQE7K6cwlbbtUqI
0HsgwLmwAxErv+s0Z+9wpVHBG8nzzHGrKmJXiUropVPF4seqRf+m1vNudB5bMCcJpONK+CjuSCOc
B7/Mu3U1UV0eFc6eJYwdmeMKXkRn+QBRfD/v23WbjQ5PSr1sbCSB8bI3xgA/WSx5CXyWva6bGS1g
B/ACnLYxMe82GR4BCKvh8wXw5rdVw+sQJVsEsROKwXFJbBb1zhqVHW8dWEOsK6DpICWLplUfyMxz
B7RkTllcOzA5Ktm6Ja+LnVqs6aDHknqusoz+UNDO22VWVO/WzY124Gah5WQcvGGXxTXZNAklx7xW
zsqZtz4GVFixUIGt7E3laHXRwQr4HOCUel246oilRIFW5sel5wY5cmObcnZVpw1fiTmg2gEbBp6T
yKD13CKjdE8YiZ6SNKmf1028dsCWrBpgk5oSN+wAJ7TbyHStFv3HdaNrB6zoocqIggWBZVViPNgs
U7u8C6rf60bX4nXMY0aRHBPXS4Z+30jDO3SQQFz1WYUOYEqg8RZVjvJcv1JwKymH+EawmL2seXcQ
Pz4uyQF+Vv3UZHMVU+YpMEhxjyu62q4bXbvNjjRIarsZiNtCcOEHHOli2NXScVWhSOhwJi6i3Iyb
3HMhG2a6XR5dhV6SraoTCR3O5CWdUVRZ57nCIvneGHoIS45BsGoXEzqkyWvtNCdxS2AaY+V7YP6j
Q2euE6yhQgc2mR5rfGu0iFunyh/PCpUXdww+Quv2YKGDm/ykRqfUZ8Q1RMwA+Oi6HAaoTUhXBZRw
tHCNBDTbC473T2ht71BC9r4zHoYrA0oL19hq0r4KsNU0Q1lcBMMQnXG/X7pUTcnR3y9VOCo+BhTO
aVMM0sIuPDTqzAR5+DG2u2TpRjgdRJ8Nr8VrnuOmNmQdHJ8CyOVuvaaH/SSU8924CGBubWe2GNcF
r451AoRNqoT3xB0qAU9Un5kgGGXVytG1kzaEB5aCgCu2ZNazc8p9Dq+ZQa1K/4T8P9R92ZKcurbt
r+wfYIckEIJXyKayWqrclf1CuCnTiEZCCAFff0Z6n3vCi+Nyxc37dF+8wl5VSlJIU1NzjmZ70gJL
FXttURyN4y64Jj4PP/QojAwXJfZii3oq434Z54jABNbS/MB97q5qZS6MDlvY0+ixoG9Fb469LOA3
uUxQJ1/7av15UVTeWi0ElpcVBQH9KOJ5gA8lN7u2lPVloS3abt5y8cKKtRBwtMguy75xRw0b6AuX
zWbz5mXs5Z7P8yNfugkirbUXvgTTUFxUMBJb7BMB6aA0ciyuJPNg/KYgnHcXygHawhdN/RYBNRmY
buQRZDKECkgysclCKUgWl63KrZrqCgXxKiBsuDJ2DLydagoYPYRlexl9GQI5/4xt0nZ+K22kr5zk
Q6oivNUOeiWXLZxfnm2/XQg1j0KSy4JfqRqqH8APqEfpj+6i8rHY6qNCLt1hXc4ebGTVpwWWwy+N
cObzZa/V/+fEDNFUu7Zq1Wnyg+YLp7X6oUaYsf999PBX3+4PUX+LgoJvHFsCZtWpXEa/uOGoFuX0
KEbf590trLutF4PgY2pyo6JeBHfSOS86Muov+YtjPjk36Lp6qMqEmF5BOrn0YHwA9W8BI9DUk4sv
DiL0yvqbhp9aC7ddMi9+4i1tyK7L3sI6NvXXPCaHuoJJ3jdv9hV4YWsQOvpZnH8FntV+pdencF6G
5rqD8S3sqEtRd9e8iFQBL0GrbZWo3szDO6K1bVQql3GEyDW+RF5886DuXOSJJKyvf3jOG92azjGc
Az7ksAvSUxIEXolF1y9D/tDToIbdyDivkJc0dIpG+Cm2Mn9SE4Qk7nr0bVdvVwMzWj8JbSWdEjcX
ZBY7eP/x4WMzDE15BOegU6c4shFPinFqpx5W8k3T4vuXdtWndQhikAaIV+pnphq/u496GusqdUMQ
jrd9PDHdps7NUfSjDRTV96Lkmjy3YwMHkR38GircvnpI2Ygh7VhZwOPRHyO52NOEMbXeGR0F9Nva
EF7qxEW6rlS6+HMOr2hglpnok5ghVYSMmMgntS9yl/f3NQxf+eNQcIMRIu55jCcNZzFf9gXAA/yh
Np2s72MGR4SrGHcTaM8KuJzAvc1Q3DvXKKqax3pulWM7HPD9eiz5ws2dsX4DFcjKA87g3QoBkLFJ
x1iEhU74vBbqqiSUe59bf1wM3M2BKoRXxDS33QwTeT5z55IxUs7YHfCM/uBSUPIW379Z6mZCWY3Q
ZVyTfO4Er49QlWoKk+rVeBzNkC7K4TJNoeSvvk6+ce6DrVhUftA519MAZQDo3cBeLWQzBA08H7Ym
cGPvefilMqypf45EeGt9AJB8ZV0yhR5+DQbQUz1f1TO+FT0ubW4aL6mhYEBhVdkJfO6+iwGTw55w
vY1+ElOUPqw/a52Dm6gjWAQ9e+toeZ0O5eqv3yn0T7wfARFNuwOLYoSvWa3idu8rp+fuplvkeYMJ
Db+fPfjkfTzvyq6f4vkmqHqfwjePiHDs9l5cjj5JIfpZwkhZRFXrXhjqDfYpaoulMnDLGvMwlbb4
HM5DL/a1GSOdkIFgmQ9aVON3ajBHP3RtmCoweTBpuu5I14pbkNgNe4o0+p00wb2xeWxDWNQ7mHVm
MYP8+w/4cvUyhcTX+p2tpt75wSIg+0OL9X0gqSt+FGHoB8dCxKVYk8KfS51DUrAf5a0b5RI4mAjB
11oWz7bEopJ3wVrGrLqG4swMnyYn46H8ZBAdgn4/1LOoyh3LQ9dfN3WxTHoHKGRR613QLKH7FHrE
rC+zN0zqQ2hiT9TJWKKITBLrB+P6WNIcx/GuwclAu7RxQtZrgujhzTrpCdqM6jChjz+wK0EmKFwd
QXUMoUTYQnVIn83K1eKSAqopowKEHOIpUTIGSwSPEGHrWn+GoBvQC4cZyVwTp1AQklOfmC62RQyv
6kATTPsCiatnjlAaPw2sc+Fnf/HGAr6HUzsEeDY3ueBnMw5+/1iVJtLPc9/2tE2COVD2Pic1m7+6
YqobSLUtRFXHJufTAAUqraAUlRBbthU9uCIUgAnIZfAlu5UTJROFiHen/Wk3RLkPHEHDPEOfZ+sW
sheBDIOf1sMlrDmZvoj75iAkCv0HSpgZ7vVUWxgAy2qe1gNHI0S8K6HMQL7htVqIQkZzxKs2wdHg
4gyyfUwAbdUDk4LfER3sQmu/Hwqs5nomdEi8opuZPUqtRk9D9UeFxUNY+p7esZGv5ESqYMR5IcIp
glmidvmPRTZT+ShF4+xDn2vOjpibIvjeRAEsVUGb4FHxAQe9rSXkYGULN/bStJ07RTpY9Qw8e+Rg
ao/+EHrg6RhMHXOpsI2FkWhM+/GKDHBRejaNCzov1bwqpds346xHB3e7mUyPViPO3BlYvJ7Fc0hF
UyqAJ9sVzRpHkNvte/ooSsj+J10DU+k6UYGbm09ebsO1f0RuXzfLbuBxWKubRahV7B01ar5Bp8/j
JGGsgz0l4No0gA85amMQtW1Jv7TfeDMHFU+6uHQoTpZ6CFSd2BKqPRLqDEX5UAs7IGTn+Rx8hfhY
07W7dapH6hJwbwYVJh3DGJ9MJGLzAI++uu+OJalLGR07Og0R2cMLG15urO/gx/bgokmyLo3Nwor1
zl9XvKtE07EZACAYF5KTXc+8Fja9XYiX26VanS/Xybj6nnpUY2Sw7cDMhHnUfnUo8nXJOPCiix4a
7YrPuddzpATzMLL5heK7w/xG+KyefgQO/osHPhvauQS+xt14FbDIQY7ZI7nTCbQEXfRELAV0tYhN
NcUJbxZc6X9W+Tot+qDQOYo/IAISBv/NoIq9A2FwogmPQ6gmWSddV7Ll26JXNdzkTC7kutZide+7
ZjXTXUCWfiTpqGXF4duNV0QmmSjsx7X8MDuDBZIyMwqIfPrcH6s+XWbWzh8R1WvvixWLYEVSsxY4
haKO/fKljptueD9E1u+LY9D7ZURT3YQ6vuVER0UI39ZeTiatKLSor5Zurki8iyfaqSnRHqLTk/PE
hJAcBDroMj90oT3l8TyGjyuRBAapoajgQZyycSygLD1gTqLEo4UPlAdSUutSWRY9aEWCMr95F3c9
jvKkh6/b+MWb3VS8qDoPjAIcuHV2SSZ04+vPsVRQioHJalP7n+gU136ZaPgJki7JI7t6UP8vofNE
92btFCwf8Q78hSdTEyz1DQ+nIXxCc9aP31Ur182IN8GoRhE21FWH8lcUYrxwLaS6joKc1x+b1fLu
u2CVYksSdP5M4RsbDzT8XvECxwBcb8Om+lQssCQtwPX1kPsks+K5PrWmrPMqCXygyj8aiOMSmVQT
KWElq8MRJrpYiJUojrxCHstgrUSiGnFw4h4FrwMaMBYZFLyPigS6wCo/laU1mEG5zPQWOUcQffQb
xMYDPArOUl/dCom456X3pTzMmrlBJnCS9/PP7Rr35hGPwhHkctu05saR3rAsbIPIS2Ig82gCSwrb
p14s4SCc1tDey5/6PJiHE52bhh3WAO8HCffUxx9GUc4DKI+mWD7nK2yIbbKUnt+OsJcgfXDnrdgT
j2SpAT6Dv2e8yj6pipA3FUJsM8b4+ktf1BynxtTBCYO4AL4Hez82hXgxEgpmKlGEx/j5tkaD9Yq3
OKU+rUsuxPVcRz1/Lijiyfe1x4Q9ymHk00PZt/50PwPYUl4DCiVAt8P12UXXY2eG8SdVazftCZRL
uU0mS8v+Kp/82j5LBdmNdz5AieXT5Dzf9kkPovLyUVZG6iv0Y0tHk4iEov84EPRMf6xtRDu694dp
Dl3C0CR072WsGRL6qXCKnxZdu0pctXBZB/G0Kj3bJjRXlr9QK2uO81UW7UeHIIL5QUWugg8mmb0c
bwH7WeubeW2b9SsBeO9xwVWL3wo4OIDePFqSwQcRpBO/Gqr4Q1VV9dSmuCEN/M6TsZSfGdSl6gc4
pnN2GGrsw6+F0diTqeR5zMHKorEPDiUNXqa89+LHBQoBMy5PziP8qiMQ6jmhCR2N7/uGjeW3JR4i
fH2Eerk8CNc1LXZbs4zdXeEtNbTHi9J1z/6MNDJRKhTkBHtNpW8HUs7+cbKVlO85VyX0pie5sPaq
gTunRhQw/kcLNJZ6sPk0yaOpR8/TyUS6yHtfKl2wF9mMzh5x8uk56QCgg9d6xwRWJa2Z2ZFxqsnt
ENg8/tiprgkQsyOudrSykfowdwHqkZjlFZvArGIEqcCGSMkePeNGlJ6tzLt6P3Htyd0UTaN48goz
s+thKgJxVa+QygYVYY6be79Z5VrAoxPR5/0cLzOsx7vB9jhtitwka1gbe0OIK8MnaO21k0zzTjRj
Adu3yAZPKMNxc6jnSSISugBqa4dgFZwclWkjsSfKTDCHBkU5cHsINZTdLZJPMV2LqKDhvjW2KA61
jx163a5dmO95sNa47IqK6tt8kuQsRmr7St5UbeDgz4Q3KccTWUYb7Rjuu839BPCVOVm4JsZgoDV9
WyQWTxheia6owvuZg4l42xK0RHY89GqFhwX9SyR+Ea3kBj7Lsv9ehG1knq2gmj7QBlk0LnCgKIUP
hTJy2A9mHKbb0LFQnYJcj4j51E7kVAUDjPDAIIUCRRLWYxB/kX2l4GlZrVP3XmIXQ9ahXqk+Dj4u
NQ/hZAKF1CqqRTmhYsTi9q6RHVvvpxAT3TWp9WbC6hNfisBbd4DzVV2V5t4iYqhusvBNgfFXKtti
U9jjraZeXwfFacaJCPWWttdAwaBv/OXvZY7Xxt+U9jTLsa+moTw1M9E3aK+Te9n1lxEAoO38zxIN
a0crkCetJ96XJnGG6vdLpPLHi559S5ISfB105/fupMOKXrOyqT+dM+Y3Gl2/EFl/qP9sWVKFo0Ox
LJU8NX1TqnofhCs0FWkw5CcOLBKoaxBcLHZjyDws+wXeEQcCTe2XKpa4a9V9we8rLKQRBVOkXuuc
BioelsQLhsXHQRSBfrgLbBvhB4yCRdiR6T5WSS0VE0nTAON658WiM9fFVNESy9qgJ0bWpXlLyfVc
QfzTF9xUFgGWXsaint0pFrg+HKYhHucrk1P3sycjlTsJEZW3esGvrLNw0xuYtfS9ySzmNEH3zrtu
qj72+M6vKOl3cb+iDJPwfA34DtUEL7JpGcSonwEiRz2OkthKlgQnhjN7ykdvOMxNboaruPUZvw2n
3JOp6sCYs/tglF4MEy49NJ25r1gTIiEbR2UjuDQXxqjhAYBBZ+8hEVDi8mDKSF+f8WW9txM5XKDZ
vqo9K/m+mfta7NhQLg4RE3GHHWVYsPk4FQN171sIwVMvacKpLWcYQOcQ5MJtFvf35ah9TlGI0Wth
ypTki+53zEF1aN8W3mym6yCa4+m+jcICemDSGdf9t6Pk/5Vg/atq9P9QsH+YXobRDi//uvuqzL8O
tvvxFUl59/+Dgv0Zc/u6hP39WXP+Xzf98PL1HyL259/6j4o99cm/wzhEKzUkjJ815/+PiD1lwb+p
YBF0QCD/KtiZw/jfGvaB/+9zduZHMWOUxlCp+B8Je1/8OxQhhVYGw4gCf/6/KthHPt/CZyF8VSlX
zMVTLNr6ShcFPZY4AS8gqZxH34ADRJgTAit177Gr+ed2NGWyNOvht3nO/hM53lLIP4+9iSeGWtgF
+G3xhJzmIW5VtDMcBNnLBt8EEH9UI5COU/7YNfUXFTJ26nDtuaALcn7yc9T6rQviQ7eZA8ZQPBkH
1R4RsRuPhm95hJyfcBtmz4Nv+hQxXwNUcJriKfBovkdHpP/adLjDFlPL3jir/hRdzx+xAfI4fIJ3
xoM+0eWsU+7kQTQkv6Ctex4cC/73yYlUDCQr7j+PwKwVuzwIPs4jwZ77n635hyXz2txs0g+TT/W6
VFX8KKaeJHKQKNHSqkyj8i1F8XOP/g+zv8XJjugEIGENoscC5aS7xil1NXBD05lX48Ms8wBJvf3m
ESEvwLBgurbQ2Sby/Xls2uixtvZ+LWBT1uSoVv19vl550VvkLI+hx9jxUDySIvziNbBh7Qf+6e9j
/5qSP03VZv/KaIBbhLHTo9F0z3QFK6w+ifITGz9G64d+WBOt0lqeb3V70IyRmV81cDrMT2I84M8+
/p6T/I0v+ito/OlhNvtd99QEa2hQUsyR5Ct3WIsbr31y8Got5I5DGiySyeytyM5PU/QsnEw6bFng
0K9zctvGEkzcX//RE6ou7HQugJaTOLTesvf6n37+ln3cL1zxn550EzxINOTtXE7To++VJ9//tkRo
g2BG/PkGGtbULUCty8Qbot2qD55VKQvGRDTgqHXxtZRvNel/bfY/PccmzjRxCz0LtrSP0FdJRhcn
DjMXteORhpghWFGyk4uec/WYFwfaI2cht/2SCrTp6mFI8wBYq3G8wg+jbpMzP7FvaZv8aib/6ck2
4aldhKysp6pH3U51wgZxQrH4GUXnVPq1SqBliu4eWpulUu+o19ikMVP3eK56TdFwa4j+Wan4tlLt
MwQ+n9AQurNx9Tyb4oNn4KUD1vVC52vUHtE0Wm4i6t2h2FugAGdOY+5/CN3wTbZk5/KwTDs6f9FT
u4c06y4uyxvrLWmV51cwK70u1/U+HOd3yAuuCcmP1oobryzS0iPX5xmraL5byuXeTPa4BvSx9syX
qtN3HTh1ic/0VTwNR9ihPVYhclDtRQfUmnZI2D86zx0aOIIMvC7T0ekDa+ZrXqlriLAdzYSbVzPd
+7R7ahoFPRLZpYvNszPJ5e97+7UouInh1LWF5qPUGZtwwJXzPCfhAsa3bVh7R0wXPKDbZnCFr9/Y
v68Fqm1gn1cc/SjqZMugDqxCH063lx3WWyh17VgVxC1TWeCwIFa4QjOlLsAUIHhvYdRAAMkIkD2d
ac1UUob5Pfq2T39/B6+cdVsQ9eSZtlaC64ySCFRPVHDKx7oZ6odaQ0josnk/p7S/H9Z+5y8iKBaT
QR7m0QbNNWpv2d+f/5VXupV9FIOhsdFCZ572bAJK1JOt42D398Ffm5xNEPX4HHm1X5gMuoku9bj0
EmokOcqRsAvXzSY+osAUKx3SIRu9JVs98MXYucv/9+d/bXLYP+fdxiHvpmIdMidw3kAyZ7hC4bu8
LKfYKkDO0VybKGig3zQ3n8UKyGFYvFz24JuN2sblUpHSDhmNwURDRyoLiK/SSwYPtjBqEXngt0Er
NGtyGqQxnjxFw/yivRpsUdQwze3A2Rh1hvro97WpICVdkTdyoT+/zmArB9mwYamDvhqz1qD/Nzi1
Q+2qfSMYvzb4/9qji9EywuAszg/KsDV1uVl2l035eYP9dpXJ+TxY6UeIMnoo4UXh8x1K629hy+M/
ZtPBFkLdot/PIVkxZrENbMLX/jA18p2W9Q0IaT/RP7mGMvmU8borLiC2RD6qPv/8PiYMUfyR58lS
8ifWU+p3KHdfNlebTRv3opAuGIeMDXAOLMHoTfrgLWL/K/kYGuT/fPKRVWeshKcylPW7r10LFM8q
VljhTHm0R7udHCSWWdp0mt2j6wx6sl7yHg0S+oSUQT90EwDNq1jsByCu/PuGRDRBK1HsvJDyxDaL
ux0W+0OGJgB3g14ic3ee8E1AGGUr5tkjY6ai6KUAEiGx01tMnz+nIcEWp53bNkeRscXLFNK7avkA
q3RffCTBtA9dM9zatrT7RhFz0b04iM7P8dtmWEcH4R+04rK5Af5oQN+Tjhdp2WOitlBtwYIcDRgP
R+0S5uCIiDExEWLz39fmnw9EEJT++eiAaum1scuY8aisdsXK25vAje3OWEovOtCDLV7b1tzgc+WQ
lV6PG8McBnsRdpcg2c/Tc45+v819rn01VjM0B2HYwhIA536ES/HWZecX6e9/XymCLVo7mgGTrKpB
ZzGNgxOkaOjN6Cr0x2Nk4lqte7S6vFMUlfJuMSxOQabUe4icXSIucP52m9DRiwZRNhyGbG3NUw+k
hO3in39/868cD1ssd+/VwTC045gBVPpdkeAHMW+5/vxyCfzTtG02t8tn3+ZRNWR1P9sT1UuY1H4X
477qAQ1SDMW0U/Uc7GQtPoVlGeycBs5AIlhdw3PDAt7XdMd4hZ2kcLF9h2a9d9dWEch1cQvoGV+8
1MvzNlUtCIh9LofjysJm3ykSH5uSv9dT3u7oCp9lr43YfvJWnZRRyRNE9SKd6NhejQ38t+PZ+ejO
NWsaAHn2GC0cMNxmaRIwm6p7Lw66xA9zQOjZGj3L2Otx88vLA+Ss2Lt+mcfnXLrlmmp0Yl3rlv0S
ke92MXVKnIBmOWSLktUBLxaJkBxdGD+LqZ33jqFLsAIXlwDC9W2uALvSbXXhabMFQxvnNQuoXzo7
y8nslkWuiTe+pd/zysEsNsdkWKooAJBOZTMsy9KlikVSke5FhAI1hwiMpKRGwyOhNW4ea18WbySm
r0SpLXQfjUPQwkmoMoTy8mRywN+8uNWnmV1iSoCNtgXvM9s0MoyIyuAgcOu1NEp6NrxlQXQOpn/Y
DlvsvmQgiE8kUJkIzj2nGPDZCc0wVA685UQX75I+6PlLbIL5DMIytCKpyYzSD3bIv5Cuf//3aPHa
G9jke3MlIQwHn8rMla3/ORr89qkja783oSSXpZRbIPyyatmJalEZKcmtU8uPWkZv5NmvPf0mRxoU
RBzhUKKyoanYzWgVSxYbkjsAm9/SzXrtIzYhz/rQGgAOIcwYgGO3ynjTlQ/AX6qWaL6oQh5s29wW
PPplWFiYhYqGyRwsH+r4EgoFls62yb0KAMImhbG9ZrCJrQF4MpdV9oNth1suzgIBi7HrJh34sbzs
Mhycu2e/H/1CRt7CAZbNmmk8tbH7WvjxZTnLto/MIAKlB0PCTAC4mIq8kDDOgF/g3zfTK0fvVv5z
iL01X6Cyn+mSEvSl5wDKPpco35/f5CZE+26eNG/aMONAdOyGZrzPF8AE//7k4s+R7NeB/1u2NQCD
y6xRYabJpO5djkZKEQOLaiFEkgLh7xItnPdGQHhlS4WbXQvK+yCg5sizaAZqOK77KomiwbsPp/kS
1tN5sja71otjyXhAeeYUqB+h/uix+OXvU/XKS96qgRaVW5iC8S5qfJ5MCmKgncypfmNuXht9c+WI
whGsvsniwRc419KoezeV9LLrzFYLFOgEov0qHLKu7hNYb8MiRQXPf5+VX8o0fzgLt1KgIRdRWQN3
ms31bTeKI4lk2swH1r3Py3xn1N1c8R2hx7l9Yf63xv9EIN7uhydhYMGIv+lriCse1vwN6tivftmf
nue8+H5b0UE5A+xXtyKLcpeE85xGc7OjWiZLzE4kv0WjIrAPAkIjcrrvuiHtc8RHHRxnjWLzuYmh
4dv698l57aWe//23Z3F13a9h2PQZkoND33DAJQegDi8bfBMXumCsFK6SfQaz3zvR62vHvLci8Stt
tGDrH1zm4EHDyK3NIju672f7v1Oriq8ozlfA6/qogWq+nOZKfSvz6X1A1UfVkehpXlY/VRzilW0B
GV4pi2o/hehb9ROtdj4EQB8mGhSPvcHPgSkjrvpefa4MmZJ2Zl/QbLjzNWhNl83QJt7MaP5zmw9d
5pHyJ2Olht3d9JbU2is5IN9EmrXtQ00obTM9N3dgGAMRgYtdEi/tV1ZcYtyFcLbVNXXoIFWTc00m
ivmrtcW30H28aG62mqarML2vvanN8jnet3Gd1bl6a97/CIE7P/b5tPlt3VdjuepynZvMomd5KueV
vlN+X98xoPkTBSr5KW6NUmkcaXCaAW667/yxeVqtD4agU80BINBqF7k6/FZW/XQb+R05FBVKhyNu
gsBC0PeczeyQj+5lHvxR7xxka3ctDGQPbXVZRz7YKqeCe5KPtpsw+SP4Waw84kZxWbTfyqZW4H34
DTx4MuyiYyi6j3xs3gjIr8ScrWYq6PW4uTajzGTUvcQqfqbhG6H1tZE3AQd2RFQQ29dZAcYJRB3D
YV965o0b4WuDs38uGS4GKOOurspa61pwZjTdLTCdeSsSnLf8H06FrVyq33mQcKQzhheHaZlSZDUo
jj129oSWewuKEA7fPem/+uejvXqJBT22QYyb/encNpF03ZUNB/0etJ/wIzwXDxwqEUUMPoIr056+
wz5N1/K9zFEbUJ8AbECOnEifvcsnvTeoTuKTIGjv8K98PPznY2lxid/zeb9tYpEjHoPnc9Nk80q+
yR6hlXhvbeZXXsxWphXdaHA1ZC+zYerRK58PfcUue+dbdVYAXovQk53Mcl3c9sw8qLdAuK899CYA
+YUDAwssBMRNlHwAT4ZVffPhosi51WVtEGDgAhe2GQ9PeZDpC8/zrSJr3zYdhXKhzPypYbsYsLKT
ssMlXs9YIltFVpnLrsWFE6P3+q7I7TPqcp8um5BNXOh63YLWGbQZWSVPgU1VRw+o991lo28CQ8n7
KJwnJrM1Hvqd6eV9kLP4wsE3GQKYr6EXaltnS1N8ouDjpgZeu28FnT/HnK3Vcw50su/WucsWeEof
iiGJIMl/uGhWtlKsMgCgGxwKmdE6NnvYPyLjinN2ddnom8vIiqpTEdKqzUCN+9TW3bcO7M/072PT
XyWIP8TiLZYU8qhS2rCrMsK8IwLxLbY9Dz8i1nIdnUgzgC92MvPpHKPnddyX46cQtVi2sHSBpcwS
4Irdeo/FtO596x8HaAA488OX7zFCg8Kw3/BbhlHCcUK0tleo/SZBu5x8elsV7U76WKT9px63Twiq
AitOAPQekmHNEMBVx696UP7J4Ryqz1o6CnJP+JcVy8Jz5ITzQ4PQ3oVf5r4X6TDe4X8yCUEcQJ/G
aPkW5T9I9IHmFMTCB1x2b3EY+Gv0Y5hPIix3iP5QAU+iPkx1XZ6Phd5qEM+CIz5di/EdB4N/xhep
1FPdniS+j1e+5IvC+/1uLP/1ORiSohYM5nwy1Xf4sQgm6HgOqOwBuYUSbvufaTSgLA/+cQyQv8wn
ZUzaTvf4bnX+Yid1wITgNJuIAuMs2NmK7FqRJ92gr0dyiPMCfz2cz7hFwEt8aqDkYG9QMfiUx0Ba
qk+Mn6Qrbi2uNVBP2Bcs/IRngG1tWjTtFaPPg2FJ2PHPVdDe5N24b3WXhrDYWguamPGOhbcCDSRI
LSSQ5k2tadKC0P28MqDe7NV5CulMUlzKLDnYIYTgw2EcP9cdB+VuuQGfdteUgA+qnVSn83dk9jmS
IdgPEDFcyU5fWFTYApRLh3YviHd1ZuqiAhWOfylM+MZ2OJ9If9oMm+tqUZqpJQrXCDG69yB6OXSg
7Lj3z8TSCuKyabVM/I3PeuVU3MKVo36AyxEwIRmIq7cT7z8ERXiBFg+Oly1YWYNtLjtrZBbaMjhB
UFKAHSnchQ++OQOUnWHReL7qomPz3Lr5To5vObBS/5UXsDkCNJrWnDu/yjqs/XKGEvHgrrHBINm1
x/o/ZzxGPjosvam8Kld6T8c3rmCvvfpN1tbMUHyb67zOYAL7Ez0vL8tjo963YSR/+hC3vI8suNxv
RN1XvuYWzwyL3CBUa1hlURDrGxdz/tgZsB67vEL5A7S0uy6qqxRyDzYNchuv2JM0/i/OzmzHUlzd
1k9kCbDBcEsz++j7uEERmZHYNAYbm+7p95j73Gyl1jol1VUtlXJlxZwB9t+M8Y3jQMc4U3jxj3D6
+v9wvfyXD/631JlHtG1N26l7r+6HG/gh2ls7xu279FiCU3OtCle3/4bihCfzb+lz3BAYsNZa3YfL
/KVbhEqt1df//0u9Xof/4d39mxjcWrp1BiKWe79qQpzPvEqTZkqy2lJ59BqTHEgCLkHgB/8m8v36
Yf46Lfjir2W8NO19oOopg8AF28b2Xy4a/w44jzkSzuH5b++buf9QiBPtvOBf2AWvP/f1qfw/AwEq
zIj8btfe62Z99aPpE/POf3iY/suh9jc8eHWksTUL6nvLvddyrN+0Cf9pDPbf/u6/zoa+hvXa6/32
Ppm8t7JJdq22/1DA/e/J+J8enr/efr+Me9cmTN4bHnSnBbQRcHk69gw6PRgviPcAnEPF2C73RAeI
d1wfOONJDY1gV+fCSX/f9yJI25p0OVn1VMxLLwtZJTrHUME/mA6UPjYhCwAGc4iYA181uSj1PwZI
XL+E//AB/tbTmnGdZn9IxL1bVNqEzU7hJKmxK1dNnC7qAfXMCkEF/uGNXdpM2Ceg1Jqjt5DTog7v
rxXVBiMRbvVxuw+a56E7Iagen6jZ49+hqbZRVzS8K1CtCcNAyRVImSqza7Ul6WfXPLpxAhMHO/mR
Hez023Pv07/Ji8MT+7eiN+q4N4Q1Ph0KX4Rn+//0kgX/jy75n76467H4f14GxJ0YEGTG+r71B/G0
ysHtMDzdXlg0x4dJtlGBZGxTwEYJeMjcVntFAgI1eRLTvR97M0CSdYkKx4AjEtoyACDI614bxIsW
MxlBsVKj3+VynM3tbCSG3n0UpROvpz1ShTacUzNAA33YXKgf+/BmhPagpqDv0iGy/s4OcwPc8ZV4
UXXByTMDKpGxVtNOQHOI3xAjL3GfPHqtl4eLfyesQRGNCFJwrSDIsDCaZrwdDLhcAzzjcJMjEE9N
Q66kpBci4N8P1rXfea6jLwz4j90aKNATWiL/EDfXX3EyRz9TPw0/cM+OdxvtgZ0AHKBIgEDYQcId
ptr57q00sirwhvBUL1xhuByDQQEEzqWEiH8XDUt7pDWJ857Sh9gPv2tB16L0CcnCqDWH2orlBJ0d
BxcvqC8wE1Vg5ugvGZspHeaJ3YB+88NoUL2KTXwk/dC+6Y6FZxaMYAYzNu5C0LqQGFRD+HEF398p
r7WgCS/usEYuAglJhNmGVJgTG0eaQ1uBSnXeSNb18rWViFSoCcIVSFvqV/REXGE8PURfTPvsrrbm
Add1ZgkSg1bNqgJ/twLfzK47MMl8/AFspece1JR66Jui5by6QwqEvJPAqqEJvxKxZf05L0NXIKxt
KdYu2Q5Ttwa5IT7gRd44PiFjA+/pgAgA07F9HFTqDn8tlB6GvLgWguqmWqASnCqHr2qS63HdZAne
Ux2R79omQU6VG/JqlPZAfU3SaqNuJzse5OBzTYcKWanHGleyysHGqtLArtXRUy3fR7RbPrw5pHmi
WXKsFcioNoEGC7HnXTr1Mik8E4X3sPSqb6Eq6mcjBEG73g31qYzqKoW+G1UZX9dnsD42cMGIwHyf
JisD3ySKx9TgbIV8bAAIxiZQII0WXYvzuYvSBI7gNgvberskuEMfjGXVj43KvpjKln4Db2o69IVl
/91Mrt7BcWwK33nevi+DOF8Tom/7eKEZmgz61oVI5MhGUtqvuqX8qOahKsa1XbNaeKFEUzKNfzwW
4gntveYUw2/3JQEhzMDymqGRbNZrCkyzd3oNdlNU1ZkEJwp4pCZKQYQA1G5yiz1s7TgcjerdVxma
8DTMwB+kfQsYAbTM7DTz/jiZCQ2vQ0tFtZ/a4D3UNEsCcTRmFnkH2sdBS77BKpMAnNEKdVLJRj9G
T9Ibf3PgLPlrIk8OLyZKz7Y6rmS1DwJRbUWF22TvzfGoi9ry7tWfFL2EsKTvezkxbMzalacJb+lP
2MQd0jup567Jg+PZOIxrMDiV/q0QSVMeQOCJVnTVS3PeKKLKMSWt/WMMnvhdrOGFLoIkgHY0DIEY
UYDPdXDUvNhxYiPcW3C6p4mIlyLxu0YgnBVGcOiSYKDaBCKNQNLptqc1wYuz6Hn7PYYbHCtxO6xR
bsPFW3d93cOEEMcgQaVRTHD9gH02PtBoqBx04Iv9VRMO6A2KCAfCR4OhVmPmP4MhODxq5y9QmwXU
PcTbGAF4EXRb0SbtmDumZ1CawBVIl7KD8VtssA6WbrjVQTftN9vTIhwc3FWMj0BIVYE6Id9pw84C
n0YJv03NSIfUn2O4fVYBpMU22rMefVJ0vcEQs489W2wMfnPAx6oiUbN78DAgzJc68orRQtXWTHOS
SUVLzLANVBkN739qgHq+Rmjj0nAFsaebZea0zsoeEKZNXYY56Pt0BiMkVXjgl3RuCAAiowtyTqo5
X6Okz0DemVkKDnagcqBWxXc8aTiZZi+8p8B8bICCzSyHtwBeusEGOxqOTcarqS2WgJrChY4VJArg
jffFlvlThfp1nINsELZNY5kIkzNw86Jbf+yDLMT//LSzdW+z2+ZLBSnuQXO3AL1dxs3TpJPyQVg5
YWpiPNAUhjbOEcAgCPgWcGUBcuQtAO9gZzMQDQhAAkqSLyP/Cxwl+712HMMLBf4jOH0lSvWqO7Fl
UUcqFkwQABvMdI/3aAz1kCYjje4iYP6WtIl6lDcr9vKqDKqTQFzwvgkmVnhJp16INuogWChvh9Xv
/tQigk1vWe5iZKsWEbIE7vCpaCa6Zf4py3V9mCByzuyQTN9dzeLdtk7kjVmfHMEloR+u81s8Xa7K
F3rlgILrmFa19+nL+pfX8TtRdyyrR58+tD3bUgZWH/yvbt7JtnyaA1wAHWunNB4VGCNJWOdRHA94
8haXOxd+bWxladDhB4qDpd21CjuMGJRRIC797gYyOXs3dvMI8gzKymmiHO/ohprLB4qgRR4fzsYl
SQchwsJQ1Ha6IUHatZBoCluGmePAPqJqTdcO/76iX4OqM0CEMh/W9GzGlfGAeuaXpyIvrUMEk+Jq
IjdwzptjB3Vs3g5hjKJ1gdYl2CW6Pa7CyH1nrp+ostXOCN/fx0jf/gBxSu1jZvmtIeW0A1vLe5yj
1i+wuGuKhpUUql6voXs5O4X/vgFQSylveFZDQumuH/0WdZYj8sApD0Sur9SXcgP6QQKNugPcDFCy
Gty0lcYfZnK/elD89oDKlUXbN7jGULsXtJMkb2kMNt2wdKfGS/BG4B0tiwAETJD+kNCXlj2zRR+E
yW5S1c+UDGtWIQaMpQjMnmQmO9ICI+pJ8xyBdILDqmO58JMy84YIeKGkX/c4jDDDY6O3N2rEr//q
zZQ+2U7Un3gMkB5co4OpkuPUanqBdu2RSXDugLcD3Y2RMqUwMEPpoH+ule0tjLrgXZTIvE+Bu6vC
NGboJPqgsvkoDAhlXuMyGQ7hntCSHQclwPTr8U53rlZph5vk1PXgEpUqIueWJO9iq6OjkoxcACt9
qbwpyDyofY+T9ulHhJjevGbNH7NO/NDY/pUPFOw1FHIYnTbQhxgw8F8YqckXJqBeZoZQ7RTKubdu
lfUuNElei3Unwth9jPgBs5H56hb4U/8Q97p8idxsLhuuz/zq70zU+oTDZM4tWaYXjWyDXzFYTscV
bNRjoCu9ozFObbyx4K3xeMHLMSZyT9sx2Ss5dhlM9kSkQOcGFwUI504rpNMvdIJTGInvWUL9p21z
KBQTeGOHkUcXQMCr81BHDeaPip5q1CZXNh8oligflh8wBwOezeMqrl8ZoAEAuiCmwMcBAZghaJmo
aBL0UCReMzeH7a0GEu8SaWQ+pJU/ufsNGMjn3hjn0iqQ9JcIPH8HHlx1nrbhDjVj8FxP0+s01mU2
Q/afr1vl5SsJuse66VFpQC9S1DNN7kxp3I/HmvlUJfJPlAwesKgyeNmiHmg3WNv7w1wF/kFE2wBl
f81v2t6HpLn0MHnvnVgvpUZLkalW6OudrdPeTWuKs7LEF0NU7s3aIwWOUvXRKLtNWdQ0Te4x2eAs
BClQ1Em8c3K8XXXFz9vay08W9fUeJuco3bquzUEiXQ9L3P3BDB/9jRvFucG5e3ZwmCAvOfLysgQU
OuQ2gwxjyfGFiduVBnjzfVR8QzAZqE79FQyxcMt0RBMYIBqTMj9qDz6lOBaZYNjazqB6Orf9EuW2
rhl4bEu2EpnIogktjlFwXcwuMR6zIMsscsPC26adGN47r4wvNdC5uwRFDKy5za9eA985rL0ugqbq
8UR5G5RcEwiZp1J5qC5MEpxnUSEfKO7AB756e3uOEBIimx/mzdEDpWZFJMlS78Dd1TZ1I+mek4F1
sEB0mKzj5/4NbNV0lGUFPG5QI7gRCMo9SBEdgiN4gnrXqV3iJZC523n40FFPPwcZxhnlm4fwV9SU
ppQLmOB6zMkEQFk3lONlln51qKdN3bjF7xHqBwyYX65jOkETn9WRS24daNkvprfDJQQsCxxn7qWJ
xSNVwVCRItfUFp7VLZoB5G70Pa6bmqwGp1Rf3Tag+uKeL+MMWwd+jOigXuN5uNYNkXfx8CMU7SiR
hihREUerEdmiWnPri8qig8XuTLPRFoAfi1wZBoIbd81TveInwOScH2GhERK/O5K8jZagjwWW76Mb
LaNF3Ffxq7bc1umy+vB4h569MeW83bUoPrJ24OzPhrnClgbCqAV9bDk+T6sXZLG3RL+rsvEPfQAi
dIOIHijJuIA0QSw7GUbvvZvjbPLAn2AJ+cMQK7MDEIbugqUELh6uMJdruKafkwq3nmir7lwxF50B
DfJzBHXV5xmU6gM+3gagbHddEtno5AEVtysBJfrul/rNKFi+DDoGtDe1fzdvwO5e8VH2EMrxDyQG
X2ETgoK7zq0o9Jb8nkshi84XQ9oCYXYYR9zYdhjwRbnRu0UnvEEGD0tlYzTSMxucULEDlXRyON3W
YemzGeDfR7RSySPIqRLQZIGQHDLLXHn4BcH1EOWqBRnaBEhxMSWHA4PF/Y269iRh4JLCLMo7Ei+O
CkqkOfUxwMSJv4ZPbYyWHqcQmryVAGQe4+l7HMZeFCUMDlD8TBxvQkSfFNWTl6Ll9DJqejjWkE+Q
ARWsdtb32W4q8VgFCdWv9bJAt4GDPJ2E/FNVq80mAPpTMSPBHi6lducngdrXyk37for8Yq7hDAbv
qU6raRlup8DIEUfygFT3Ur63jazOuCj5S69tcyQhkiebWbPUB1Zgv1VlmTFi0D1urj+KIF5veyT9
ZADssT1NwvW2xN+6B812O6A20Dnw3Qsyx+yaDW7tU1iN5gfsaPHl94IcxinYfq+aRjnxsGLrhmS7
lyvWP0BK/upaSR6idiLFYProJd668jCg/D5rTH+RXIlmYunKFWTgDVUHjeWO1fBIwSwbPndIErjZ
WlY+TEaZfArhf+hQnqDKb4W8cb1PH/3AljsGfdOx0puBHTCcXuBpRleBTuM4IaOhiPT8PrMItrpR
YdhkeIxFJR8PFhcUGJ7SnUusFFK5cn4bAZ2KwkLFN6Pn1MWCLg7DTbKCrwhW8GH1ITlQHRvxXCi1
9w1GVlE1yfegw9cEwji/x/SDgW3gPkvJ4O0bou5jiAAeVKZ7NBO7C6Y12S+raPPYyvp2hB0v5f0M
BKjQ933ceVEakgXZIT0Yo7muPI4lKidiZ3X8GvXczzYu32MQQgMP+WOe3X7Qgb23ovxoxrb7A5i3
zIzjueSLl7vFAZYa6V5kbbR8emUfHmPYwItGrzKjQRdnFvfcM7bR4LhhkLMb5dAUvVgmmIImeVlD
AhsSwatcRRaA8aT+Avi/STGzCPFOJT8ggQYYlbVz4Vv0sY6O8oRB10MDFR5mJZsqZMMN3lUbLSBL
k7pwAiiL1rXhswlMcOoVTium5sO6aPfob0h+aeX34KEfjSGp3DdsvUd7xA9ovKeMX/FEru3falHd
sW7Ck2zGGd1ZtLzZ0ePIY8cMDO/cED822DyfEdURPAom4a+krns1pmL3pTUeYMLAWU6DqQtRGajc
Gz86YXDi34Lquxa9x0toj5L30W23VLAz+LfLMS7bPm+WoNo1fbSeS2Tf5DMwLS8dxg03HkrT37Wr
MUcC9/gw2TVJrRhvmr5+wXcm85YNv1vra4yTElfMXYSFdG9fVxs/oSC7B0sAbbMffMmkfbadqo8Q
8/KsI7Oa0jKM0eaWuGoW8POBvb5Fr2JTvCw3Hc6Xcq4VMMpbewQCsgdE1uP1jZNkvBB4ejBvUMu9
beP1ky/0WmQYP7O1RIo6olh0H+7kmFwSV7O0UYSf6ql0+P+Ea7o5BGyifPKKSkgMuxMnXv1E5F4d
X2wb0MLa6D0KwxfGwuWV4nE9IOTFXKJORM8Y9SMpXAm7j6wMUtOVMX6dYV46t+/HuPvtKvD1U8Pn
Ho+h159E1CJwU1nvAAxylKEZ0Gm1RguI3ArykzTsIMmeB/qAHLgUhNK4oEqaPQEg5UQoeHiAUuu8
72SFXAjMKD2RsENnBnBJTIfs9VgNGdedKFrUQXlECM+VZWvm66V70yKJTi7AvteJMMecuL7dgnFN
Oa/RNHjVCYjQvDejwD3qzzsFN94FHHHysAW6fqE1vnX8ppNzHChduASkV5Ssdzz20SmGIV6vuAMP
TKGDRDXwK7Q9Jts9GzNU+Hc4t6Ic2OvuRm/s7Mr+wn3pX4ZKQ1yhJpOiFyd3JV2/prURWTegSAm5
N2X90rV7wpoJFcD2K7pOoaD2e+II5swGW/OUx4bm2CtJ4DbML9/odyKuskRP3k4LpH5Yd2yYkvoP
S9udA1qCT1DR163jwLYMSaoDftEzzEKIlLoYY5BKgMckHcfgMvZI0WiSaSzAKPxFcbXpZcjQ79Uo
GCeC3sB9AoqdU9Sg/lI+sDBB075168HrjHyLOObXtVbibkBDcZzXPjgDKhdmlscRQOwJnGiDOPEt
OEUjdrqBf6UK7n1MPbmvX4QO4vtYjYAEB1580omtMhKgz1sIOj7EjeNajr28iSK386LkKEW/FAL8
05Q3eJq9cB4fIDCtf/nOpmzwXvBE4AokEhDT0PLUD7zDbEHJArMGtd4hmtrL5lVfI/Jrddvf6i6q
044sZ7k9jFuUc2/ZSyFBzuUz1B4hqRCSEZkdY8FBB1uXcQK4v1bXuu8d8uAnKlWSTytO+rV7nLby
FMekOXABAKZGmfnQNluhaXK2uOCsjXcrtMEVyNLFhmc+FZ25qwd6MaBcn3jnXrA8vQdb5wwc88M4
4revWAm3QBOyDAjj+TBN830FKVTa19LlayjVfdMk/W5etukJkHFMxOX2Xqlg2EnyZYb6a6OY6yMv
dc6iEIsR3czwja5c7pArEn2H3Xbq12k6CFFe4yvwqAiUaRrZIe3w6lz93GLnZSx/QZxADkI16lai
Pnijf6qxhZIal0WpWv/qyrxIXPSES/+GqOoRK5Zs67aHwHjdMQhMlwMBT/DdrRUkQeJ1Ie5PPdED
jaB+HRB3MTHziHFBs6+jOc7jTYkUwWoX9HSXdvZsrjb/sEAHmzVNKTI+Js2NWDyC2BT8+P68FQwJ
NgghQPWquiYLlUieNusJ6IjwnfnYPywluB2bZW2mdVgAbfQUulVlTpbARiVdnhhMkmYxHGRTQR0b
dIDpN6oF4t/ZNx2Pa8FECbrBKC6N9pAasb3DVeUB7Y8yCTWeOyzVmGRTW2L6tC43A1L6oBj6Nswe
UEgSsK27DOzVX5FJptNmhcMczBziRe3VID9qLS/ozxHQg7u/tGJ4Ln161vx3GAZvvWdO1Ktys9yh
NMgbiWFIlDTyXNcWqmCM5tHXzB5ybyI1yjcVqV/jjOMi8ZudofJ9Li0/syWeTrHFzC+oNL1BfvEj
ZrkhUM/0ucGEPTXzdhqtsVCowgZNQLHOAj5/yACni6b2phmwDg3tPVv7E4IjPjD7BAE2+QLLHAOw
IROQzevU+N3F02ipjfT9ozCBzWZ604Dnnk8S5hbE094FBHJ7AEjN9Wyqj9rBq5Fsb13ijSmbhz3S
X28RgoANCXZpGWcDuMwqYKdtq3ZV9QSoydkn9/6MvnaJP3Hc35T0Zx5bkM43ZCFYt9mbhbeYvrbL
T8UStxdI7ElXRv6A4Hrwg0gf4VE5ouVRRyi9AK8Gyf0bETktOU0+Qvj2sMfUGGRvFTc5dGEtNtpt
2KCQpw605vZlIMmKeyWmFY5MviTQsnHzOQbz75FgNYUtJ30QwfRSXl/VKGmBzA452jd/YChWyARl
z5BgQDuV8qeBgZ1od4t8IjhPNCoItPvNM+b7P6Qlw4HAVaojEeRtMzx4C9pfpDwgoQM2TeF5YUGn
6AOj8SgPBv/PiMzZCPJBH0lKaSVam2GoqQta9t1el98SkP2VuD4niwHlXjVvqy/jjLXdjUou0I97
mTdNRTPinQXrtkr5Gj4SrLimdvhxqP+QsgS4ZOlrVLJASFcrsjZ6j+0IJOvE8iGdwujcOi9DtAi2
IbNoYdHpzhO+oml1yPKRZ4RSnfmMPwp373SoW+/pep0Fejk7z6i7JVoeYZUpBLV7ztwbTyRPFbfJ
b5A+9x7SfpoSjRB24r+qzuf5PK8/dTOmXhdiIB0jo8aMMKytQKGR9h6RaY8eKNrpQBXHUnI514jR
neK+LtayPnQDKYHzUeImRJLHPgns6zwanq2RusGOs8UxhDUJnQA2KVFQYzrz3bcQwzncrRu2Fq4y
MWbR9QdGXZiNRaIBGQ+LNueQ0QSAdtRPqogiseLs6Z7I0jx7IcX3M97SEAKJcvi0eD6zUdvneKzD
Qii3wW26fWo/+W5l8xkk4zd2jFtB4mDIfLUg+AdVTkbq/sltwaX2fvvMcIxJw/rAoKq+uLlp062y
YUZUwl4WFOsFHcXJBx0vVzGWGjWh+nHVYZgPtj900qJ1EnLC6hlz8bLG2oj4uv0NPnSYDa33NkzE
5qTG0EGvHRD5G8RpmuKC4oEaHhFQgmvNlhy95Gre0AU+lqBI7ZuBQuLJlwan0soOcUlMJhFykXnM
bw6Rm17Dnoy3XinLYot9SFFDZXdyaZanlunmFSFMGAwzMT7FHKM4Iar5Bpu/qCBLHD1xN/GHoXcf
WrAV9UeMnAMUCBuY/ra8QWvDnjoivWfcBPSRV0ifTPjygICmBcQfE++CwKFEiQR/97ZJ73k3KnzX
OMtLb6aPelBz8b+laqKbiuZw+rjLNaTh4ksFNeG49s907VkRhvVjHzugUwCkTdGVqHzzXfIwR1t8
DrTCSQISVSqZ/IKVVe0RgOpl0TYDZeBjjQUFQrDHZmHF6jmsDpvunlctLU5uOj20BllU/YIcj8SB
1yd6DL+rFrwFMt5MKA3O0cAlMtiq6NCT8oq6diVcSMNy2OZ+t/l4eldRkyIytHrHiV1hHzt+zhvY
m2lvsVJJYN3Nw7APCg9RXWe/GdiRLAHo0YjfygBiOLddMGaqDpLbtkoCTAJLB9MJrHPPwmfqEgSb
BJ8EVErerA+B41ABNMglSqlfg9IY1rgoSzDzEC9yB2HC8iA0uapvvD/U4vfVqJA+M6oAyycWi0fj
tnzpyJtesBuYEUODbgJL+jkpn3jEMLabcHAOGV4PqvEK1muO+QJ5ATUDg6UFHmc8QDWqwzFsDy5w
+uBPmBlguhiFuYzj7bwIfIkTctyOCETDkwyZTBUgUcphzTAy+ayacT31IRnyFumf9zO/jhzYzLMR
KRgopIh8RQC3zrZ1TB6CeX7GdMFLDdboDOd56Q7bJJPbZYurS2BttysRDnWs59nsJ0TcPcQAaGsU
buBkDVQiHMsu9TFaJP3Skm05YvKCi6wDiPMtwkYwib9eCqEQeyuvoRPYse2x9aX4nQ0dO0tWSoxh
yzjVc9T9LkcGNNDU+SgQoSMJoBDfvPJ71mVzjBDJdrR63I5z4NgFOOktBBiw7n7NeK3u8IcHlgnt
ba/RZEFvam1/s0aj98h7236yJqCnZVboTkU5vLF4pt9YkkXQwJTdrsYmL4O8C3cFJqYsl9sqbjD5
rLKlqoJbFRuE91CvwwQ5wjBVwgF7CdSy7LEFE8UgOexzzTgejWsxzluneI8tNH0zneffT/ilHAOr
7NmgunluUMk/Jro2v6spWDmc85LmHqJ+r8s26PF9SFykhXTGnzXJN+LE/YKh2R9GRLf3N4xbs6VE
jFk2lQ0G322ZqLyvG0R615pgkm9diX4Oxwzk1fWudpAlpL7r+WlDpBBg63z7TTdl8Y4Y0DynwX0Z
T6O/6FVyQMQQTsZG9vuqKtkPnnp3Qf5Ft4N+MX7cJjtmMcUDjy1TJ1bMo8Pwo0JGxY0xsdo104YW
3++B202xoWWwafV2EfsVcbQiRR7GmK+jNJcZqWr3VlX+hY8VyTvJ+6Jmdld7NVZ2GIbGe43PCW0O
5dC/6SX+cizqDj7SgHbSuStuAHk+BAPqIPiMomVAuaf69adsoQ3FthDL0kpVXxPh89HzKH/muq1H
IGbYnAfBuGBfg4MXC2nM+DANiLwJD0CCMWAf6z81nly/BrIeOVVtBFkci79C7FofsBRVX8j2AZQ/
QW5RjSgiHMBxeG8Nx0Gvl+rPErHmUdqO59xRrP3Kcj4hB4tnremxyfGR9dExlLkVrvtLy0Y4cNb5
3EbUHNuIQTqxNJF+23pcPkn7LapriA8mN+2BBPqKsTfAsyasPDS8KWao3ItyWXtMlQh8A/0cw+ke
i1vsxV6bATdn0jA8JV751Cb18LKZtYJNA1ONHikiXfSLVTNGSwR/e4Xkr1OCCBEwha3ZBX7jX1SI
bKlgxjqIt5DxlJh2f3kkqW4HPmHN1EhkOnoDv0NSHRAn2nwQa7RJa3QoOBPFFv6wrp1gb8Ocpa6R
VZvEkj/MPmq0aq4sgqqwNbnvIcvbuTEQTwgEgERAEogFEvxpNGs46q/C7d24dNuOTvhxiKv64wC/
ai7iMChIo9Gq856ekZ8ovuoGS0hPtG9Vr0iqcBIQhIOMocy1r/Qnr6L+bcZ3UvBwwe0AfzHAapAA
rRNkNYh9VM1ei/FrbkyFVaj5lDFf9vBOj/eNnscMJXhwCECuvG1ZRF95Y8cDQ9gEtnAUo6llQKU/
hshMW4y/8/rSFnxqofQI2zlDVgzUapXAPtxHMav79TMI12i/ekhYxxYnRuuM7BderzRXtd9AjY99
8ZbMyy6JCfbFc2L/h7Tz6pEbSdf0X1nMPQ+CQTJIAjvnIh2zjKqkkmlJN4RUkui9568/D9WDXSUz
UbnV22gMplstRUUwzGde86aZE0XDhN5Q4CPBrA9Gu8HpsPtR+uDrsHpxtx3An02UwmnB5C30DH+k
0CWC5E1gW322wTA18KRhsimj3NphOfgJpylOAu9z+iU06vqxGJ1n1Yr6Xg4Bl0KTC14WmX7kzu/3
oaLm2X4QiEC9N6eSUkFdGDd+Z6cbM7STu4ka2X0u6Zq3ea9hN1b/yjKVIUTVZvfDEFeEt5g8ucPQ
vh/AZ9JXt4ZP1ujHNDgF/Q0kwiEkJxRqDLy/3sx4nu10X5IJ+hx9lSLDJ1GmerTM+gvb376Zy2nc
kbFlxzFrxJfE8fvbKRxoJ9tgl5o2EB/jWgPJmZRPhGPYiw4yY/1C7XGwmnEnbcfegVDTSfzShDYj
YNjIb6MNgpbk1UHD9GMgnbU5f+2CYQYQpAyORZ3v7bAo9q1Tk6+VpfsA6B8HTptoWqO7vfVV+iN0
SsfrXYpWYSiyoyF6UBGqa+4UzxCeoSCF7vpiiO/L0ZRPER63N2Mx+p6h+Z99v5XeGCbaPeZl8ptf
1fxj1U73WAFZNyE0bc8UUXiT1EXtlUUfPCUjdYFNP1jaQ1T1w9bsjf65zeKpYG7me3eUFXrD/Qy+
JoxKz8aD7mNV98+O0QEiJtt/G6TxVNJZdvR7K7Dj7WTRkaoM3bw1AfuUO7yH6m9J4Y98wo48InXd
56TT87u0MdVbdDoB5ifa5y6Y0vu2oi0pTZntK5+CE75w7a2AvOdR9Zse5ljrdkGGGV87t/NnIwjt
XZjZxtYwp+Z9Vrv1h2rI6sNQG+YNkpxyN/A2fImG/ADibdPXRU/pJNyaESgLTXRPFNIpgzeGucEX
q3r0Rz3ZR1JhcEdDmz+7KOptm4Vch7p8pAH0I6Bftzf7qD+UYQUSOLuhEb4bnCncmHOT35YzAkjh
IPoPfTpVe62fog/RDGjMDmT37FCjoug217fVVFp7e/L5xyCiA0EMUWys0fzEb21uLd7cI8rOzyEo
Staz7T38idJvM7p4HwczaQ9cDP593fXhXQ78E8EJw92rGdrDpCftNx1cxVfNbBzFyWn8XdaLTx2z
8lhd88kPivo9NvVVuCnrLtpXxVzt/LHZBZie7ac88+/0Hqkx2Ur8zCgAoCFnGjt7SvN3tV4ChUpK
MPGycuLHwHWsI3JoxN613t0CXBifsMMrdjHuoLteVu6bhqYUrnaYLXmhaWTP2hhCufNL8qAytilt
d7K9j/V+eiSD/mgb2eQhporToh501X2gDx/LmbxWVnO17Q3nWx9Z8q5GDxsUDIVlGo8JrUhQkbAN
n9DQ+WrFxbPjBzGlgIj6KmINlC1UOfwScqb1k2TdxKWatzty1ZwLnxwDtT7xXdq+4WWFFd/g81NC
baNl6GNMFhjVNmrkWCMDz79O00I7TlaQHB1D2Q9amH/VhgkM6IxG3VG5UXGfRRO4KAemo102MZ3l
Mqf/ar0zEhW91f2CDpcd1e+mZh4/RFj3bEu6dVDu6JhjcDZ4CUaL6ejEW5BY1tEqaZ0ki3akh2pi
cJc6VrijKWrscPQViwdeXz2AX/44aVbh1WaZ3uToZm77fIbIPVtfLKAr2Hr1xmfLAY4Sh314cEf/
k0rH7xHifbsky8w9gAjIgAVbqvYN3NES5yish2EGcKGi8qumsuihcur8yaoVD6VT7wCv6HOkwRsM
ZzTqQb0H9C42KtUe57TEc880vpdcyFte91+xow6t5QXVO2E07YNsi+ZBwU6csVPb+zboRCcI3Tci
nb43up7v9LKn2NvEDm9Xl/PaUrdLM5sUJ88M59mtUGLbtDZoqnA21X4yRHMYowpdPuoU+9YCBNq4
oPFgWn3umwKPXdkhuiN8W8MatlfvFVfgI6Z74dsKBMSXOCrmX3Iq8g9SAMSw205/AtiRcBF1OfV2
zd5o+NH+ZWkNvmLg/mbCY23aAboHpanJo99p5a3mkgHuc0um79p0BEtEzbai7efb1XdXwo8FrlPu
S0BYR50WLDjtCLHswgyAB6c6RqcNz8dQmN4EN5UWl1a+DSnN3YyYBR+nwmc7h3pzjy44ISWGBH4z
ZHdpOsiRVpdP2z0IhvcdwDsPsBcv1pD6exdU4odKFOmOqH46ln4cbHVq7fdhJIItsAkqPj0JjqKf
svktUutrlCUCN3Ep0Rrfndan0GbrGmXEZNbcx2EkEB8w//RcwHY/KnqspOMzQCesgPdNH+WfKmUW
4A9xwZu3nXBjHOEq6cEiEM5d6CS071JyizfJ1GAAAeEyAm2jrHeR3fJWovHQkk38aijjP3RmHMW7
QPXOLzt3gKh14HZ8OqKen83qQcDEIZ6K8vdDJiX69y5VyTaevmMXHd0WGnTCMqF82FvQcfy4jz/2
AKcoSPXDXVuXACF8t1AHWSOwpWMOxERAAGvYFWKC2+qU4mPgBkFqP9kiA1Ki9XITj6D5iFTw3pPV
Z4qPoUf1lD80AEI+h/0PNEWy764YW9zmOv8jhpiz51ZzcVvMych7FpGUlGzQOlLTkYxIbnUjq2/d
DhupjsTo0xzN2Dc0fcs7pCOmGargVhVJc9vXA2QAOwbLMUqr9xYP4Ifcz91vfU9Vr8bGeW9nY30M
E6KZoi9GzCvocNzOQy+PUDZ6gldFPOOSooUTGMoxCeaY8rBTfanxBNyP3IVY7EXjvR1BVCQiUuHR
InzAMIHupqFHII1wVv3ZSm3EXBxH4M+Uq7OnsQH2UUSaf1chf7S3DXq9sx5E71scWu9H3BR3iIrC
mcnISYy2d+mBperJ1sP3oah8T+Qx/bhM/wKQpou3CY+hY9T+EcRs4eWDr9+0pQ2CywzwGy8CZb7H
WLC6n0DMsfdr3Lk5R9R2LJejTkcr9BWVfG1UmwEJ4b845PGDbwI+JUnOPrUuigMbOaiJ+o3ThHu3
M4ZHWfnB14Bf38ZOT1Yc83gWpY+MxxR1t3rmxPsGieB96QblDu3JYJtaVDUClNlQtOLOpV7/3gLa
vkM/kz5iEFXfGywzyAfi4RgA3N7q2tTd9foMez0akpvcdZpDNLvjL9vyOQsuL6jH81NuC55ymqsD
bhpa08NJaeI52EPH4V5uopRSTTD91ThQ36kPP8+i6/Y9jq03wgimcItuu3Y0VfU1lBVtSwBGe4A7
WCIAShngiOC/QZ0UioddjT8Gay43QUL7s7P7cIfpaOhVnMAHEc+wjTrRfqZlnO6LBEboTLKKL6Sj
btPSiUES+PnXJEm/9Lqg0Blyh5g2pA6/mL5oWjFDjTEtsOGNti3B8z4lMBig0ONovZks20pAj2BW
g5Eax8GsnL95yq+yUftQZPy99kM78VDzfhYP37Kfzfo/WsZ5LsoJAlPYNv/9+5eDn8XuW/vt5B/2
OVWo6R1WJdPTz6ZL2//+3/zO//yX/6+/+L9+/v5TPkzlz3//CwBz3i5/WoCX24n92aKg/H+cmZaf
5D+/b5nAv/91k/8o8p9NBHH27z/u5se//6Uvv+c/lmmm/l8Coz0DbzQLh7OFfjz8bNp//8u1+AVd
oA5h0no3dAml9T+WadZ/ucLGI9Ol6oFnvLChZTZ0jcJ//0vT+fOEbfCLJnct2BvnNZ5pp+q3ZE0m
5TBT0fIWOjYFa+lkC+0h3+pc65Chn+zsFDEggSgZbXo3lHqZHRotFOPDoA/coRXpEYC0NuWR+WPN
3v5N/fvTAE1fOJ//lxH4989hGjYATWEIwHQL1fIPZmBoC8xL/Q6QG87IuLBTJskfhOqpoLtRJX4R
JdMrr/w2fZ4Nlx/ImqJiJ9IqfP/yT6LWP4gNTsUg47Fdxco4K8I9WB0sO6B+HfCWfNaEFM+04oYv
Wt7qgDQAyb483Nn6M5zN98RKz9F1iMan84ZVpWG4PpqHsLXlAyLS5h0XCOIcgwiNB02MkKqTRJu/
27luHZXpO+9e/gFOCb4s/PIDGLqtmyBuLNte1uOPhaekg3M4ZMSDSTPv4IKzejKDJvP+wSimZVJM
NYWrL/v5z1Fs2HLONIBhRJ0EARJFlBSkbXxFTXZZrJNNZFtwaYR0DMlqirXaY8HmJRyroDcMTXM7
iAZAuUhhRI3t66SKlmVTuqkUc6EnLh17tU0aN57mAlvDA52D5M6qG3UXxSL68PKynU+ItXIsXZo8
ujp+i6fLlg/0bfta6w+DTfNdETnetpoJuKvj/n95qLN9AHDf5FKxDUPx91o+FNfEREutRoNjmdkE
qQn8TorQV0QYzibk8mmUckmPUZVjz59OyKCOSgvI9g+87xry52GV8CzyqIZAoB39x2vnZOmcYENX
yrYo+612XRBHDk7Vuk91PTfDbV8FBZHQ0LYfXz+OxW0sGUvonKfTWfVQPFWHSPUBTnj2zhEpTWsz
EX/9/42yWrsaI6TARMr40NG/vykSazr0VXxNJmP9hXgH7GXVFJeRsMy1Mhl+1gZJRT4c7Kyc3mCs
1W876imfgrAub16e0IWhHK4Ci72NY6hYuyngeJIlcd0Oh8bP5GYMNFywa9GJzyAd8msH9rda25+X
AxNzkI0QTEu3gIStNkOW2RhZiHY85LTSjQMdTqjkIUHgXWL0Xf7JVLWALsb/mLcxIby8M5vS6h86
bDayrRHSC9s5zQxpCCJwN8L3n2lPmX0HySMu8+4TtY+iet84CaBmGyvwbpPpwGY3pkW6uzdghr8r
6BI7u9p0y5YOmR190WXeUCFsYeGTvHX1eBjomOR3EaVK/yYTjUIcCRycV9qDnt0MSmvpidLTrKvj
JJP8kxQ94Em9ztsNohzAy177iaQwDGt5C11hWWs5y67zZRxkYjhkfmzANjeMnVlFDoE61MKXh1oO
yen3YSjb5vbm/bcY8PQQLfl3HkhzOCSVrt3RwlIeCoLzAaFa7a0oneJOMw336eVBz7egJALjtTCk
oTjBq01hwN2GW9FMB5VoAgmJrug3wvT1ow3b5HV66raDlytXrCX4i2qfIdZvRtDkIUs8HqZs7GgO
DuPNsg40ymNn9+p50dESLiACPhyPyOliNonUabIH02HS3NCLyyz5ooYxOw5pY1wRNjmVgPk9KwMo
JlNSwpFi/XAIsP8G3fYRREU87NwpdReK9nyM8kzeF0Ib/3I74OcbOcXaqy8QmiCUKRw+vEOsvAoa
afKntpPl46HOMG2DZR6X6Ram9oR1o5sN17xuzzcLR2F5kJkvNIv1cBXFQQnfSxzytoT8GKp39Rwa
uwx9wf3Ln2/ZdqdnwTAc3kciMtIDLsjTz6ecKEqU784H2Vk/mpZ2Cg5syavPNoMwEa5gtWQBq+1I
EK5aF04OspYlzKIaXRrQ2h1l0c5+ZZDpcIn8OdTqbBcNJHNacOJAjdEERheW3ugiR/3yql36Pg7R
hdL5TI69FtHnXc5gijsznOIMQQSr7XBQKSk4haq4snYXPpApgA6Rn8GZYw+efqCm1OJZryIBz8Yy
kLJbeP1mZV05xetchGWDlucKyUvMo7yWUQQl2oqG+/Ig45hGVK8GQ0K1FdH3Wp+avTHN2n9s0P9O
jt/+vcf+TMQurKGpu67LOyml4GSdTozXRImsUuKAe/vHQIvaOzsNv0q7qV//sUg7iQLtZY+TGpwO
ZGVTg0gG8nbIIU4Qz4LutgeouoAQpiun6cKcCDAgXpHQkWNZq9NkGrCf5llOB5PaonukiVXSpIPM
R0PVoPd6fHkbXtgb5HFSgX2xLEdYq6A96xyYeIU1E6e547aqqy/tQAPm5UEubI2TQdZXH29NZAAF
os8aYuTrUtPZVeFI632aPxj1VQ3S3xJYqyuJAV0cwXR2pb1exLwp5wrO9wzGt6nTBYo9AF+z+nnc
VHqouq2R5bAtp7STnL0Sx+VtZIYlagiAOt77ukjuzKgrhj3MdeV/ncz6dQ6ky0NElKSIwJcM00KV
8HRHTUYQOSXB1qGJh9CLmvKzQpznyrqff1z+9KUyACFGl9xqp4PUWlAWsZWgPeKI6mvm2/4H/lV0
ZZTzr8vVQjhkOfzFeKtRcPQllgxhyU52Gm3GeXyg4/uD+vsvOxRX3u/fqr2nX5bBiDt0Fk8BiVjd
ZfpEw12AdzzA2A76PSLHnbZNMgT8H0YAXPhFh1kxeGXZZMWxmEpV3I9ZX72pRa3Jt0GRlOlDZteu
aoFxGHV/FyQFCBMNTHCzHekyZxtFpTvbdwJ08NbNnHK8idkt09GApYO2tBIIK9eGVb5PYFU8CkoD
kGC0MnQ/JPg+SjilQ5qPt3EbzUAeMTfsf8halZqzyZKqfibBKI1NxE1Kcy6Y4ierC5JrJqjnt4ip
A2RCGIrvYZlrKcygmboitU1CKnxF90bgx+D5TRcE7iv9VpedTNxH0s/TorvkY6uXuaxsILFRNRzc
Ih8RXejlrrIia/PyFXJWc3MI1oQ0bW5F2zV5yE73soSPE5Sd0R8aO/6eodf7Qw5NdlCLjmk0zeV9
AHvzHnrYDFNmlI+5yK/+EOerquBLk29arC5VsNVOH2xQDQFQIbyeI/DP8MX+wnMcPVn67w8vz/f8
6FLmpMRpUXRdpru6lxPlVhnA2/6gTIBvoiDongP3movohQnxbvLsmzZjULo5XVTTgGETV0yIzClH
5GOWT/NM7iTjSt6+PKHLQ1kE+DZRArqVp0MJLQE4UzYMFffpU5BGaCCRyX4RGsybfzCUkiAxlOIp
PRdIhKBRoq91qJqo8eAyZp9LaVkPKkCN6Mq+PE8E+U7KUq6jCILdtV63GGPHd62OsVx3H+nRoUuc
927rP1ohohs2/N4rA15ax+Xisx2yIhKZ1TrOtt1NLhDxQ1XAe+HqxX5PmOMxJ5l79TpSX6NaSIGZ
J8SWq2cb5G01wXPvD+3CgnLSCk6YFdr7rBznw8ufzOXrn17rDvQ3GsJLcd/mbJ3uDre2weJXWEWI
Zra1zWDVVYWOhwVtRiCFosGKk4WBlsIUPUz6jIScdMx5emVJ1iGOVJbgkDuuSUqx+ingQJmadPgp
jIre5IaO27xxphZrDHvoryzu+QF3JNVsBTWLN5Og8nTGakyDFriacbBbZpMZkMXQRkv2L6/r+W5x
QA/SslnKFdzNq92SN2kK66ZEn2eqP7gdenpA0qINsdM1i8BL83HN5SahGGdx7k7nAwwpLOsRValR
T7u3qWqAhaYw3l+ez4VRHMk9RR0bR9Yzrw8dEr1mRbV2MKUBJqa0pLdUil+dAaIGQkZhuCgVoAmw
emuADhuzNjSBR6Mngx3P+49AklYMhffydM4/j2soom+2HDIwFLVPF81CTiAJrSD0mryIblVtQiDn
f+7U7Ksr98b5RcVQ5DA0zlDyI1o7HcpMKgM/shkgVAVhDHu8jugAnC61S7qX+ifMWrrIm8zs6iTP
v9nS/FtebZeaM6Wk05Fh9viuqaLIi4nZUJXJq2gkMURb8uXFPBuHKJT4kw3IJ6NKtpphAn5Mx0xC
oheloaM4Cws2FgJ+rx1l6dVw+XIrkuuuHep6CS8NliWlvlGhL2AO43Ygv7+Ssp/dhzRlyQ+QszKW
Vtu6OURI6YYxAmmHpknafqvpLc6YSrQi3w4IWSY3FDddDZSFmSOjk8pO34yWO4fxa3cNP4fxOzow
pG3QFD79dn3ZwrxLEMhozOyeNq+1Gyz1JnX1twP0T+h7QOhevb4mV5ZQOL6bS6y1GpHqQjspihXG
6FQwUpzh0I5G8CpvHIJWxStjLKGrWI7E2nZU5Yu8IcpmXpdVAm2LihMxAAR9eS5nx5tR2CScOiZi
OWv3ByyRyhZKjuWhLBKC53FQlpL1jxyM4O71I9mUC6gnUU0iHj9dtSEDz5VP9KLtTP5QxCR/FThH
bcGEOFd25rL+Jy81c+J+12nFKjAbQp2OVGkQV90mNSCOIp+TIma8Gy37t77qBK8MiqMhpup+LItX
V0Z+j8zcaHlz+a9jhLJr4h4zB8OTDRKjkxOgwjtlOczT1r+ynMskziZpK5t4bpmitZrk6EgUUgVD
hQO4+ckdFtJmWH8MtSq9VeBvn1/+fGdXF0kf9VOdJeXZUdbq87XzkJsxMqCeY8AnVH2T7Y3RKq5c
Xb8L6atpcQFTzaB3ShffXr3RDcRxX0JR81oYh/FWIeci8E6uunqDnM2E7d2Qo884pMiZHgQubw+z
NUEdicwiu7GzTDobbljY4sDnnediqLJgi80HypQjtMLu0UKB5xrm4MIZWkIYrkPyfe52ebrfLMPv
Tdqw0tOysfVKHwWl0BfB3WJu/tqrh69giN+ndWkqr5PmyY3Z+vMgPV/rUtAFU3vE90jcvPytL02I
UiX1ci4FExjL6YRsmTRSdyqToo+ew5LN3A2yTOkG4d74+A+GWq43MnSpy/Ut15ARZ5Femp7bIwma
GgkCyJGheYM7vDZdZek4JkvNjQCaWtPppMK+rkdfIk6cFmq+rcwI+aRUz67EZZeWDgASVQACQOLm
1ShxkoXcsprhmdOAAt5gOxtL4F7phql25Zr7XU9YnxWCc0Jz8mJhrTtFU9M1g9vEphcXWI8Ng3L3
aGbrezPQm73Ux/xOS4ziXjVz/CEuaoi24VAgxsq1pyE1B1Yar5aXP+eFW4lGAQ8xa0yIY66OAsJp
U+ATZnkFWgaPSNKoL6lWjUeemWCbz1p75ZG8PJ5ioZXkuhWrwC0HcwzFN0KWJHFRepzzhw54dIcE
zi6Ooh8vT+7SFWjbFBEl3QPAKqsr0O3cTuu1AJti+m802UPjqY3da3ajl3YQusREKqYluE5W0UWU
ILUTUET0IqvOHvrZanYlFeKj1kMcfPWEXCmJMhA1QsBs/fgHLmLqExIonp22ykM4lL2TG+pKBnEW
1iuHrintHS4u12JTnB48E8MnFLW4TXKEqHaFPYyocUTZh9nIipsiNEtI/cW13uKFGGDpuSzVXgJg
sqTTQa3YdkRRJwp48IwgVNx15feOHwWlgWGs65s4dZJ+M6K/+g2lpvnLywt74RuSkrk8mDa1YHtt
kVJYcB/GzCR2ky1V/TIs32dKM73QDqv9y0OdheGsLnBHsDIWVwBooNOJjkU9g35gonxNx9o31Yxo
dgLLVN4VQHUkPiK+OW7qWHYYtuBBA4emT4LDyz/FxeV22K1kHOQ3zmrThkVetOB9lacmLLkWdm6X
7hLU1N8I3R8KJKbQFiNIL3f2mBtXBr+02nxOgw1M15wK1+kSAGKskNouba9vZeMBuh+OQlPqoBlz
fGW1L1wB7p9DrfZy0/cttbrG9rq8Vqi2jxKWj1nsXl7NS6M4lLXwX1SEketEOBrm3shpAkFWi6ej
qcNDl9D4t/9gFGII/rKWnbOaS+QOeeOkfDM3M6ebxojRxJmdK4f/4lT+GGT5dn/AIQdjtmvkIFEW
DQ3zIKzxvYBgf+WrXLphHJfqES1kYiJ79QoYExhTc8H2JEN7z/3tb6YEYH2LtF8wRN/MLumubLlL
03JJf7HP0EFhrk+djJ2ornOSM3DA0V/U9hOUT53ymtvzpZ2NhcACoKVZeFZizzU032JsPDyBmuCt
IoveVLOvHUJRyCszOh+K1xN09FLmcaHurj5UAOPDngR7Lo8IJhZE7y6jbrWZ5+zHy/vu4kjEKzRj
CMcoKp1uiTFsxzFLYPdGcqj2ULG03aRX9g7J+2vNA8UfdRohMSkTMNKSTQPMWDbOH7sPfuuMy4iC
cDyo5uPIWdviu+Xvum7RRkUU79WBM+MxEhehTq1sjf5OC9QkeEq5jBPRwgxx1A4g+/DQgwjev7yK
5zvwdydLgEcCzmCu+yI2aWWW4hztQRANj6IqtS1CRWL3D0ZxJeUqkGTi7GTZcylq1NWUF0MNOnYi
699UmEhfabycv2HUOKTBJUTaTISwOr9xDKNuqdgi82AYKADbYtsOQe/lcTQc0gH15GFs0OmuB3kc
dIpNL0/y0i6hFfM3SoMK3LLUf+wSu9Wo1NoDd1Q66Fv04TD9a7rqDdo2ledMiX8lcD9/LF0OmXR0
JXhLnLVpWVFnRUEyZHkWPHJEqAtRpKDyg+RH3VO32gGtcN6BCPQfGroO1+6U88tyGR3AHJAGi1h9
9VQjDtk6bjtw/FCa7W8SV9XDzQhDNvP8OrTSXdu56oc9NaRiL6/zhS27tPhtAiPavfy/03VO0kYZ
JpmHJ2Xu7FxV+ju8O671+i9cLzrn3eZeXoKRdZXfRMqhddLQ8hqmysYBMyJzU9+i6ZJf2TiXhjJo
CcE14WjItbV9Hxa1gD/FhOJFEcsu0vzGnd35fTiV6ZWH9OJYS4hHBXNBS6wyqyjJSATR7PBC35i3
qZak99HAk1dG4zXyyMWhAB8C8QFNzA49/U65Vi7YaNTA0d0Yd4UlSWQrwiub+saVLXHpKEAyptoD
PEqa7uqCrm08Z6VRE+m09vQGt3u5k35gbPvBMZE0zctjlaE0HZVX75xLm5FqMdEA9UhyoNV6TsL3
kQImbp6xNdjXRZUhX4gA/eu3PNEwUErKxRbjnS4lquBQqel0eHo/D/tqaBwUz5JrDddLc6EWzVak
DgVAavWiklV0UBEt5KrqOHqsTTN7gzGT8f71c7E4vNROaG0BpTmdC8bApslVbXqBFkDREEh5owFX
X7kcL2w+RTrKdqB1TFC3uiSw9DDcQuDWIxPsVchgoq0NypctgOfMKyfEk0b4oYhDLKrSxmoL0EaN
6C43CMcVqY86RxgfkOm9Vqg9+ziMYqJFTi/cppAvV6MQ4kseNDv0uJSq42BP8c6dneRKdets2Rhl
CUSXVip4sjXNKmikyGt7Cj0Crz7djKnfPg9V4OzSSGBt9/qFA4rnknTyaJ9VXfohaaBZAQqr/Kh4
zrqlyt6HiKG/PMx5gQtkBKtGP1ASxRHbn+64wle9m7RJ5I1LVfgjeg02wmNTVE3xJ81wg3qXaW1c
/SpLdF42+oScyxYfO6NCEkKN49GafaEd4rFX0eNkuWX1+coPuBysk/iSKh/hJfcH7wy9oNVmFUPW
pijtxB76xfk+M+Ih/2lMNoq/6NX1eo0sl9WLjzNHqj4gKjrF7yfk742nNh+RKul1lbfhlUfpHFlo
LzgFwiWgZ2yutbNnFcdu5uLA6gHTjcZdh5dCvzELzIJwORwc9RQ5Tf9c+5ml/5Wi/Fh9Li0bCTG8
QOzoHvhoHOy1UPfV7RwRF97pdlFeA7mfRXz8jPxkOPFQ+SUEWkV8WuV0YWGJyAvqNimQUsSYZOtY
fTlusb6ZcxQwMwtLamp7PTQCVgvhxEG4VzbyOWSL5JpyLdcMMAcw6Ks7TUL5wOirT7wiKdoaY0F2
Nebqvp9+8fENsD/ooywGJBVlFIfpRuaGlX4rClF9x5+rTvT9yxvqLBLlx6Gay3WgwMIQvpxu+CQS
mpEggumhkoSMc+jq+Xaeff1Rj4LpDUrE5ZXNcn450bxdXl4iClrf60IVoA9o7Q5vH850wWPW6ukz
O/3V9YylRQxDDSAXp4Tu2GpaIqT/HKYZhVPZbiQ2V9syRvjt5cX7HTefnkbDBuVkLsRbin7Oapgi
nk27zTFZJwakqpiqyJ42VYdTIcZWUS2DozXZOG1Yqa9bd5TCEBoxOSjPXV7OSJdm0sBwweld9G1t
W4OSJMMu28nW6DGr03Q0K1AtEhk2hkZr19dihfMzQbeXNQLQQfmXDPt0lSa785VV1pkXqaBwUU0L
JiSvMt9a7FZKeC0UUW10WmUaIMyTNhIuvoGH5pUtcf6SkLeCLKLzQymPBv/pj4HDhmlOxLVeZ031
caib58oNFv0FhOle/mAXdjtgpt+9Wmrd9A1OR2rxt4jhEyRe2qvsI2zPcIftQPIxkZjszV2uXdkg
Fzb7AmhSZD0mW35diJ6TrCprNC68WIQI8U2+Ne9VrM/p608xtaGlaw/1Ew7Ual70n+NgiK3Ms8CR
7CeBUCmqecl0P8bt/LVPk2tVyfNPxqeyOF1ETkv6vEz8jwRWa41c+uZceLiZpg+jMWl7C1vsY+42
7at3Bz1BeOVw12iw0zM4HWqQLpt0jguvU1G4V5ODXO6M5BAd4Th/bSgIMgF0BdUHw4EUsmbtVAHq
K06GKOOMzvxmUkg9oW6P2wWJ5JWH4NIK/jnUcjb/WMFM0+bJqhNWcMa2L5fDuLEHWXLkEMR/7a5n
VnA0OOEE7K5c3fHjSLpQoN3jJVZabTsrvU10DAaoQuBfkNjTleHON/0yHFIJ0F2IodzVZkSKlBpO
VRZe3MbzXdzAJiBDba6Enxce0tNhVrdGNxNTjEhBwEOqwx0C5v43Z5z63WwGuKjSlEPa33AHRJbj
6dbt8/brgITGlble+or0QUiOqTKQQ6zmioVIp9FzZMPMUfeYTqDgJw2V6trUyytn/NJQAPh0Cm+E
9uY6TZnCAqAmQqQkjfFbCK+1p9fArPvRca/cWssPffqqAfAALYauK3wMspXTrVkJsmKKZqk3V6ra
lI6fbNO5udUEkH7hlz9e3p2X5gXamgyC9jUjrpbQbWkiqTLLPK235E6gA3YUeZcd216GV5bw0s78
c6jVlknawEbhBnHXiJMd7iZgqNmub/pUXblHLq0gMFYLvC3PjVqXTmwdu7TMCTIPrm/wgUJD/atF
ngMtpGa80+NeXfliS9C4/mIWsgkLLJn26noNZxTXoXywhshvo9UOTP7Gzv36beOK4Cch3vxodH1/
W0atdaWQenFJ6UgA3GD7AbM63StYfMYjLvaZh0mIfW+MEYIj48BA/+DTLSorUFTBXNN3Px1nzjUM
ulEW8aYQ60/T9sGholl1ZR2XDbBeR2JzSqWkfguN6XSUuiwowGY2oxA074zGUh8mTv6Trtc6pYdG
v8tKp4uuRCWX1hDoEVEqMRB969V5w3THgrWsUg9zY9hZNDL3NSn0h9efMxoSNPrJ2QlWV3NLExNd
gIS55XHffLOGdEy/hQFApbdU26Nk96rRaL8v+153KaKbS517ddRsXIFHYkidp6ZFllajDxLUkb3F
lth83fL9HorCITfikssQ9K8+WpbNYgbSc2uMyBROfZohxWJcA42vPhKj0ByllkLGwpzOqkQYqiGt
HRjiFosita8DdM5a8MJXlu3iKHTw/6ZVAnI9nQuGV6JMAkfc2onfHdDcnzFDrK/xM36TFP7Y578n
sygWUQglMDDWVYQJAXLd70dxS680GA9p3ZrRL+yAZH6Xj2Qfnj0nhfkWyjJygHVtleWh1yKc1RxH
hsNjKroqPJZ52TkYW1nYqIcWQq8YNGXVAnGXPLSf9ClPsr3oXcVvQFjR3sUNdIat1Sy+4C/vtkvL
BsyKsho7mxR/tbfjUQK16hFjj7J4/ISVX39nODnqEC8Ps3qqlmUzgRroSwd7iUhXl1BAjJW2Uzfd
2r6WHwTBLpqLCQaVONFdeUEuDrVAw10qxiQOy6//ER7yWfwob5mRbuJ/iint9C7MSn1jVHXz9uVZ
XVg8qvzsNYJe2iHrpMgsqcJkDUGSaEp9O00V2ie9E1zZ2RcmRHuEC1xS//4fzs5r2W0ja9tXhCrk
cAqQxN7cilawrROU7ZGQgUYOV/89veX/HxFkEcWZKlsHqvFiB3SvXusNjGlzyKXFEnPTLvO5r6Xy
RdtGn7krEjTbMLq4P6DrUGQMLJUjJRo48TZzZ5mKNyAN0pxb0JnvikLVvmXebLyA5lB2stBboRAi
gX0B8E4eEJfL5C0pNkOz0Z47p1meMJfC1my0hlATeypPm6uJvSdPHdnHYo+zCzcHKqlLomdD25x1
PDotP49LBRuYdsSqukI2vDyNOBrUJ8pz2R5s48Yg6dFrUBWoE/BA3wwSnI1rDXzyZ9S0tWcAV/2x
UzTnVKZ4PN9fOvmhXh5Mkuz0L4KKPzavohgfZyjHdntuK6V86pzCe+o1xIvLoURReFDtx9IXZhVR
FGqWPPgAil81CMEOWdNQm+WZelH53OFIfoyVB2/en0FYs1e6sUHj6XKTTFIrtqnW8lwBd/jTiyfn
sFBIfWbJ93r010tF10f2B5m716LeZSilGFJ1xJDprPcIlCQFHvJFG8WHqsbZ9v5S3QolG6ssEt00
jqnLULnRzmiqT+V5sK3vxtrqT3Fjx4dY9GZ4P9L1pqAvQ737X/bD9ujwFr3GpzRtzhNw3r9Lx6zq
c6bbw3JStS5Lzq+STjvH1a2YbHhyQVmbuiLwrnh5isyyxDlek+Ez/IvukJVGeoozkX6rICHuxLsx
mzwfPTp2DiVQkrTL2YytWlVXpRLn2TMLHP103CN8E3/qPKgLVfx4eEalyhoIcYtHF2i+y2jjPJGF
Jll7xg+lDCkRFn7jal+jWXmGqi5O96PdGBtaCvL0YmCyQX4ZzU4nUxgYz547VW3weR8qrT2iudzG
T1Ns9dpOOPmfuzxDQMNIYLxsKEv9hstw7tCBTyxSHMIxsf0MYt/wJ9FWO5fMjQ0CFYL3Mag5/txK
lUyL2We4GA3nxKm9k0ZtiiQIw/ke8thzPpTxw7e0BFBww3ga+NIrbQQTkJS6DPF4TrPO9WMeDWdL
xHtVlRtz98poQp7S4vzw9Mu5c6aqNvS5G89zNsanpPS65wx97qf7G+L6LvO4nTmieMux37eU0sx0
Uz1V8vGsROv8VV2p2phYLsDAoBEwdl33VlkM7dGjnj1BVxRtYXT4oMpvvjCaYJmd1gxtajXjU6ob
yYe2cf68P7Kr+SOIBVOBJxZ5KOt1OX/x4qY9bJHxHC+T+7RkWRlUeSIOj0exwS5QDIKUSxfpMgpd
g8VTyM3Pbo5EdV+iJ2h66x4z5uqzlR8R/VZqMhQyDFX+/S8paI+bylC72nj2ysV5jxlsFaLJnb3H
MjF+fG2oIJDhOFLQ4GpzZ4kyNGXeTmdlUjr9rHplPx+SJVmmnQz+xvrw3qFwzfpT/t+WQnsTO3Cg
V9OZz8z85CgjSifKMH95eH3oI0syAr1+ct7NV1R7ZZP0LVvNmqWxdzMPWEQCCnmwcOBxest7kZmj
4ApMZ7Pb0HYbe66S+Zyytw88Huc3JYTjnfP0ah8QhVMOKhYKBZSzNqOh6ueNvdGqZ20p8MScMM+p
R684Yga313+/GYqPlKQdNtYVeCWLDeTWtUI920uLe0iJyQhJLgtEwpu0/XC8v07yO7m4KSxL1noo
W+mktxB1Lnf4vNYYeKeMrFWiDJb9oGBfO5g4MacJ9heq+xEYD64nRvS9jUzv+X70G4Mlv4AyqJOr
XfdQBOaos+M16jnFHO0Fo2/vJUafI0iNtNm5PK4OXAZK05uPC3yLCXv7cqCZbWWDk3fqWV2SNViq
4T1oJ/p6+XR0nPLNWu5yL68+NDpDvPPQS+a+QppvcwmnRl0awJCY2naYG99WtH9ceowPal3yBdhM
HW8vHso0Ybf3lboYWcZnoOIFLdIDuiN82bU6HjWB3fujywV+gM2i0y3lD3eTM2XCA9Q9FNoZE4Lo
+4Qz6rESTh0YAn/Kh0PxSKbdxRkPZGF7vkOSWZXSbaNzBJMU6zp1to4qzhx+hNrJgxhJOYXyRU6r
RjKoqNld7g3IjRz/XhbxMFfSHzao7LOhN0N4f0jX+4H7nm8a7CmNUBpDl1HaIprNMsqdc461zHEQ
+M2tES2p+1Gu9zmIfAAysEbRh/G2NU68IGx4kLl9Vpq0PuUAXBHmn3L3WAHrwD4JXjoFg3VnZ9wY
G89jbJ0N0k1JwbscG/ZZfY70pnM2hIElAiVV/LnFsjO2q4STe4ROggxATZVlu4wymlrSTzBVz0Zj
6EfbaJKPWeIW59hQnDdubNSP3slkGDQGJd8A+B3X2WW8hIJGRVbQvRgIGb3kiHUHlRYVv99fsatD
kPuRgwIsGaKMJEybKFFUTahOJkTJ4+hbv+D745WtND9Yp50JvFwmvidJXGYcdOMlXn5bWwXRg1en
pg0ngbUXYewZhMOMLM6eHsflmH4GghsFYxlaIv9sVmqqIl4H6zSeWtA0J/jF2MGPGDZjl+IcHpm+
/xeKV4hjkDeR2V4ukhFnCWCjBXnp3kAaxuje16DVf0Pvd6cwc2vyZD8QeRF2ubsVSI47eMhg8BhT
TxV/8rIeIytjDxwkawb/vZB/DoenAZ13ckGu5c1wEkGHAnUx9Kx6M36JZ9M6KSm2sLDt7KDovOij
XaOQ26vDzmtObrNNYN7DXFRsD5t31mYbNnW6ZvqcTKdYgwqMe1RCYtgLNVTtucVVDwvvqFe1U8xN
frALM36ojvg6cJkAs2eQbZb8m8t1bLwhzdaV+H2lVBAG8zzo0mo5l5XInu9vmQ1a799YQAHQ0QBI
yNV5GUsoJibfhUCarmrhpES6FypVO4YGqvEHpMNWf9DW5WXOPBWhz8pBwamEMOP2jm9pc/00lGmH
BHPufL7/w25sMURsKDBCKaSfvq39JXm7GtOYMQd9pR0RaUAvc6z2wLGvn/l2qV+1cijtAELbLrWW
5Piu4a9yMtu+OldRrr4z1UTKQuBckk8GtsygPVCXBMmidKLF1UfPjpnT9r/dH+/lgf5zHTgdQDGg
SAcmcbPn5lzpO5zZ0OlG3tQvsB98aYpcOyjQC08j0M2dT/jGsUS2BOVK8scgxm7WPW4RoJ0oWJ/s
FH6qF9OIG7QaAxOvekxpTw5Noi1J/ijBw4La5hTdimforBkMzZroPRe596Wscf3LPL3bkwW/HpaM
RVNOqhPQ+t6ctpZWL1kyo4iSmQ1vrQ4rUt/IU/Emdvrxy/0le8XoX24egtFiJC2Tlfhtr2TqB1WL
iwS16W6NAPyNbYznrtpp0ylJnN74fcld+4OKNW/qW5ObBxamD00Q09gVKJDHOk8mPcfHek/J6Prj
cbhrUMbDTYTbetuIQIvCFuCApxMumPlHt8CBPvG86f398d+MAtVFIuXZt9sohVkqbe8RZa3K4Wzg
juML1esP/0MUigDyFgDM5m0+jNyJR4n4mlEB9n5U5lAEnjlnO9mAdv35cWfSDkcFAmAUjgaXx2DL
nSIQaVxO3pQNwse7JGkCU9Rr789GJ51vRYeBfQ2AWRxNVSJvCmHELUIYetO9aMuil4dBTXLzA7lo
gwF2r6Ttcwe0RPUXbez2aks3NrqBDgq+JnB/qGBt0swRAVwU/I35VM4uBFBbh9Q+YcJmTDsHxY1V
JmlBMR6kJCngtl9hTKooTDeaSV1qxRdllwdlNO9FuTH/pOmUvGET4lqxBY1PWjPbXd4uyEjwnbRY
fWEX9oIq5+oDqN8RsXOu7nf2EZV8yS2CHr+VOIjLmYRc2MsJyQEspwZXxxzKNdajZS3ZS65b8SnH
he3P+xt541ggz0GJr8VYQvZxeZVsrvUxg0ww0MU/NX0d/YgSq+9CKC34XNVeo3l/cvlMX1MFr7SX
Op0GXN6dMddOXqelCCfasfkfxdPxsxyKpVqCLi+M6F3WOnhqqXhV9kcNpmTsa1oyKN/dQV/f0GAq
vvZrk/dns8Zf+am08AE7NmqJvXypoGcpWsWowzTS7a9rFimdP09Tor8vhVg72vtrkp7AGVniSR8W
u/pURmKyz8Msllg7GnNeflfNcYpwkjOE4Ouw0qXd+TKvt58r6W1U1mVD9UrKINPX0Y5WzTipzlo9
JWvZBDyG14cPGR4CgInAbvPoRZ/l8vNPzDybHX1xTlqp5u/qsdfOtSrMnafhdUJL0gwxFzcicEWw
ci6j9E2rFRDNnFOtiPKDWc7KaVLi5V2SL8mhbcfkzyjNcWQYxz2++I3IEigFoIi6KpfwpmpXZ4UD
sNx2T6Y2PtmzmfqLMP62uujZzKt3c2Sjqh49WJFE7QZCN+0QnK9MuEdXUCatcvW5slvrhOWGflin
eTmljab697+r7UlIFFAYvO+RKgODvC3lxxxdMX1O66TB9MdjMnX/7ofSoyFtJQ+9gl8HZHJGIeT7
+q8tNn0RbZ2N1F9Oai5QyC7m8Y8lc9dv9we0PQsZEMUeSuykMIZHNfdym8QD1A4De5VT1rWWjV3L
2n7GeT6f/Kabvb9cS6h7FOQbcygBZxAFqZVQ1NocTVPheO5iY08IJn3yh7TNThPHzBGAyx506lYo
UGcg4SnsggbbfGqjXbUaVrj2CVlgXOZXfQwy1Y39JFv3YGe3JlJuPWm6AI5gm1Nb8Qp6Z+2lS/iM
kQQa0t/Q18X11J6jD9OK89/DC0cPnBPE5l9UZeTv+aVHslaFJTSJhcjNKQ7ixqTepOXY8Y5th9es
o/0P8Ui8aEqTVlOE3MQDJa4VEVoApyZLnTdEqbAiWUVoO8NyLDWl+nx/fDeWjuc4REIkYMl2t5xV
E6wxZxvxeLdWv9dNMTwj0LX82bpiT5fr6l3KR+BQPOPN8Aqd3UonaFObjjDHohNEtvYPMYiorvzC
Gcr+DyhDhftbb7qt5btRVOtPidbNmo+enjc9W/BWXmqujDEQapGoB73KTMgyqdrWO+f59m6iDsYL
lT1EY0wqCGzOc5PCkWhMxTml1loczAHH5nLqvt+f9FtBaE/ByiJB4hm1yUzRLKBFFncc3Zk3HhAP
U6Ai9Hu1Fvlf+fUpI4ciay1YN8mC6TbKEosiw+DYOxXL1D1jK4NkPL6Vxxnh5g/45sbP5ooSnjPo
8SdnRN/r0UFyJ1Kboh3BNYwwweWXk2dCjMWQxWE28QbNY0M7Ib339/0gN/YUu1PevDQ/OH+2969Y
C7euvTkOU2WRuQ7OaLFf0O1MsWJevb+0qIVePE69p/0Gn0WVkvDwOZdD5qowQOLaRcK/nzKvfzM3
+vDdwfI02/mmr5ebvhrnIs8ROARXAstKipD0YEq92xlFCCMrrXDA8PPBpxt7BqtJmZDyBznJ5rxv
IrM20rVIQkx+m0DtMN9VAYw9vKpEoUtIxiHdurZtHxr4i7NgfBAaLsrU9pwhzUrd8H+YMYpk0uGM
3gTFhsu9U07FIiClJ2FJQZx/4YE6G/0eGehqXaiVaOSINhkG59K2ZTHOXoTQUksUzUuPHfjfAKWH
8tGx8F+WsuyUZKC6X8mhwvxMRJYpSagUdnR2B0/51vRL/df9D+H1YLr42l/D0CqTrG2NTuDllK2K
Yc9DF2WhOpb2D8xzrfWL7iSYs5NwxB+ayCvaM1pzq/omE6b7XV1yXOjJRBzkQIo+hXrfzyAp/x7r
xtVPsafln0Rm2niml874No7ntT8bSTVl/mqtVhKOYLDTYBFZjACaUaWar6rx8LFzcWveydGuLinG
hqwJMHMXfi8A4MuxycqkHfFkYmyN5lemWb/kVbaelTrXH808CUXLHf0EDYYpMLvLUGqeacJGbBvh
FjvladwLP6WN4mdemu9sjO2Tla4mlWAJIKC0zh28uWqqzLGnqfPScGwgw2Bn7Vuj9TfH8W9LZX8Y
DGvnrLwxi6+1V5MqEoIf2weR0iSAVk20CawM1s869evbrohcX7ZtT/d3440vi4RTAn/IPclCN7OY
ecjGZnmThSLXi9BT2+lg5Ub18X+IAg9NJ52Qj6BNUt2aJi9ivc9CRcvNwKhQxXW0LtrZfDfHwnuH
Mgbeq9TeLneEMffLqGSUp1Jef8dp0qYgg027s++2rzk2g2xNkIlJdieb/DKKNVtNk6ZaFo4Ox1Bj
VuZLW5Ra53um0kFwtrrx+6JZsIurst2pYtwaIXGl+LT8xLY1z7qcYmQUic3rpzl4k74clLqxdzog
N6PQAJEFGnpZW+pl3Ux1oypOBi8+sQ51MgI1Wbtm56O6GYUuA7Utsg7qaJfzWBRGvI4lhO28hOTs
rNgqqKvqPXoLksXSRoIIQrGYJGuTwOXt0I9aUkCqX5XkCd94XuBd8eX+9pYn9uZE5yAHawZqGUun
bZApNY1lXJsi7JshOjQr1ZjewJTLBxWUnhzR7nmxXh8QVGVsiU5lTBCkNsesU44RhBCKR1bSj+/X
YTEOmKg1/7HzYucouhoaSRAFE0B0tBpNVEYuV2mKbXNSWz0PtVnp1BdzGrTMr+Jktp9MnX7xm7ka
4Zk8OJ8EpYFAfkRLBluAzfDiQRVIBnAouU08HxZ1mkIXC8uPTd9bTC2r8M/9gFfzKQNShAJKAvud
J+vlKA28iKIoGbKwmHXhHaPEAXlUJ44b9mii7kGrbs2p9IYAi0Nfmn7xZTQS2Th11IVoIll8XRv7
LzjRun9zRBtvI8VuysP94d0MKDvFHL7kttteQW/DXolNjo2ynZu3SqRpHxVg6H+Jlke5FpflToJ7
Kx60CF7hNA0cyteXA+ypIOcreKCwWpasCexZGY1D38fZUzk50ce5mYrn+yO8XkBKQ7wtyET5IK5U
uOOoKBA9ilAxq1a6whHtxBzfx/fKsmvjcD04QqE3aUMZp1S+bYx3MTSuYjaq0GGhnimMia+Wk9K2
yMc4qp60RYhHy7DQIpDhgxEkcduwPvTL+YypPKVm2QP6HJaY2on3Bbhct7NoN6ZQkhWwX+T6ZFzy
73+pn+Ruq88pfaRw1nhQ+4qI0g8jl91nWNzrj/vLdXX2MyAwOvCPODQRZdicKpCCGgjaZR3S2DED
lHp1+9A2nlLtbHz9KnOTgSRMG5w2u3E7c6aSjDq7TyCQW2SfJjvtuiBa3XR+Ih123kzL5OV+7aZN
d67ctIvfcdTFX4STugvgl6Z5P9i5Mfw92hn12aiILcM3VahMfo3iVvReZBU8rSJp56+gchDET6c5
Xs9Q8lbjvIDstv00HlvrODSa9q12hyGpfAoAs4dgnDnVj1bS5Ubh0YciETkdnZzNGnrVui5F50Lg
numajXmkvRVZun65v3pXGdAmivxCftkpQJ3Q8MuNktXzsgNZkBvU5aCfxrLMj27WF8xrIj5Xza4O
njw4Li5aGZmV5GoACEsZ4TKyAErRYc3Fh1Ap6ZPRN/Mx0ocm0GZh/+Z22vLUaHH62Y113kEj4h47
ud/N+BDmSACxWLtSfhVmPCmNVlRh1SV46mF18i1R8jkohVK8E52eBFZuotWjjN7XlGt/B4x4/dnI
ShGvKi5kqKLbwsEAgsReq5xPNMrdZ9sY1/dDTppxf3k3lFSpkw8AB8dN5PEMiWzfrG/nFTTgCrIL
15He2iqqppafpktnPNNoFYtv57oy/pMMhhL7au2s5TOv0kY7C5wvVL/WJheGqWInSOlYuZIFuanP
ZSDQT3L8znFmIelQahpMhZmlfudVi/1sKUOVvQxG3to721Vu+stNI29Z7nVON9712x4qM+RWJSgb
KsFj7S9F4aCgOHzGymI93p+566tBFrvlecaBoyP9fbk923xqkVYASjmaq6Wh6rkob+rKrMJGRMI3
0GdZd9bq1tggXFNFoMYOenpzkGr55K5zxEG61HFxXLP0s9cqyAfpyR7e4sbeo8QjfcuBklCF2TwU
ZyhTA4+3Ooyzpj6Ok6meVDHu+cRcHy0UkciNAIBhLUtn/XIG9VW465AYIuy96E9u+jEwR+3IOaoG
HRCpQK+VD0tj7mQPN9ZNbnV8YyDRUUneRM27WKAxOQvkIJcUASl9CdpmrANzLePjuBri6/19cmMu
L+JtjrFyXRLAw5MIc6dTn1dj1PyRd+1OFn1jb2DcSk4EJIckersbB5cEKJsWEVZN46UHbARQxOpr
1Tg4WeaE94d0Ywrp4HIoIakGGWtrxFQnaMAj6S9CDHBArc3TD0yRvqZV9X3to7/vx7oxfRz+NK84
CqH7bfNnLA2VKK/IsnBvboO4VupDaXp7ucN1FIhy1EYkDM5ld2/epxVEfDcDnx8WntP53Vz2io8m
Yf0oXIj5ImNEiE7CpshW5Cfxy206ZmXuOoI4o95pfmOv2pMdF8bh/pxdbwYqIq/AXuQZ+Ibl3/8S
pUsQvHartUd3e9HjIJq5No+jpWMgYq+lu0cGuN4ONH5l9Yq9R7tqiyjphzYbOnMeQoT7qtJ3W7er
nsgZivRdJJq8/iA6rX2McSvvLdncpwXGONHe2vYxFNXB1k9TF6rEdnVw21RBLMfQqH0Pe3fk9XRK
bJdGQkk7mgKkTBR+mU76Z+gqaYoaRj1SjkmUpgdRut1zDyHrIZ8ORkUyR8WbPhPdGcg4m32Ys9mr
mao4aonNfOjjpjlJzOTORbLRcJJhIBVh5AalgmQZWbLLEbVaNOSr26yhMVXt75rNAR9qVZx2QZJP
sXkcKrP9Y4lMvU+DKGun5U2t1R2uwzn41Xjn11x9exQb6ESBPoXuRJq8mV6zbCbFGGKMgYa1CqLe
UcPJNfY61K/kr4vMAHyEfOuwR6Um3FZ7A8XU2laBb4VjaeXrseuduH2XmWtaHehRYYic2knR+8OU
zcoLeFAPJdpYaPmbjqLbyotv1gbti5q2eLWF6+I0I9yQflF+7wcVurxL0db8VGF3th6bNZ28l0TU
EGSKBny9aOpu5jFQx/16yB290b956ep8bUGL4oDZDsgHS736cnmhgF69s8qq6r+WbgZBeLQnIXxR
2Z1zFEI02lOjgmR8GdRMy4/jKOzhXekJkPVNPWZx0FhmjhpXk+jiP3XZ9V+NojM7f4ytpA2brNNG
320UGONCaGACAo9G4HlJl747xJTvKphJpnCfXGeJio9rnPQ2aX602MdIa6P+y4Amq3PgJZVObzuQ
Bx6mwDY+WKvl9O2xqorMO8zOpKyUcuZlehpNHVEpnLL0L4a3ripfTZ9Y3xrNUX6IGkj3H6Uq4vKv
yIgK9U3hthkqPNFQRf+5fyZe7zLJbSObJ9EAF7ZFX89CmztEZe2w8zpxsHstRkV/Ek/3o1wehVj5
odwlk2ibF4OLzd5mLyNApTYp7JBwsvXii9UpxVPuWS1o77r7XS8zfecmvkyhXuPRruB6lBrzjGuT
XGjoMyhtnFHMHwq1/NSUSy1+VzIvQ1K0aFeofLSWzOduXKvkr15kYq96dzmt//4AEm7JcZNSAZsD
Cz1Czs5lKMIaVMtZzTrxDpmAvWHeiiKVPkj9QEMA3L48r+JcyU2A+mU4mOIvc11Q3TB26SO3gwCj
wmsVcNr2mDdydrNV67ynRQ7Dwohc/czjNNrr1V5eJz+nDIwBcAZagnhZbXKA2kDhOMHbNMzpBgcz
V/RLnuqe36VNvpPr3hyShGzxIKIDvS3uozGrOEk3lWHsGLi6ZXWNOkUTx3W8s+9vBiIDoNXP2+Sq
pjovFT2sDJErDsvoqMRV/LaGjv3x/td1K4pEa1EbhY9/xaAAHl0s+D0ieoabVdAnmThVhrNnJXIz
Cr0KrJDlG2gLg4aW1VUGdZ8wHcvknRVjVYszHj3BnXvvxllBpknSyRsIXtTWU6DBSVrLFJUHY2l0
h1I1m/GQmqZIgpgKR+KjdKDsPRNujY1KNLipV9jUVvDf7Bp3ygXijZ2iq8E8pNMxT3Pz9Pg6UQ+W
eolgwShDX36us5XybEBFlsYwUsuKTgltqrQ9+4cNo+Tnh0QLRpaJsDvnNX4ZZjXyGuwuldLWGd4s
TrkEiunhRzd90uP+MyyPl2E0z7VhPa3LAtTZyLydJbw5nfRk2Pngk+AiXv6CrJs7o+TCDg2j7Hk8
IvPZJ8repXLrwECajNQQniM4xU06X67uoHoFhaiCAZ8AaHXvRIOhTm1ne2CwWwPi0+KZhbQmqrab
g9bS5wz93rYCHSRsf2htx5+T+GE3DYn+JR2TPWJuyS2ivgXinKFwxs7vctcKEiNK+3d1vAzRi7JY
1ffHdyNYJDjRYFa5qTZ38pJDTK3SCl1U5BF9MabtG6pTezTRm4v03yhbsCXlQ1450BjCxqzH06rp
87Gw5jSwIdHvvPXlnfrfTPbnvqfOTc0XkrIFCPJy1xllhfa2WdShPjrauzJtegDh9LT8ToAbqJGx
/8RnsecVcisq6bNs1KFgR0PkMmqxGPma5koVCkOj9NvPfdZ9rsdi/cqb0vu2oGHV+vOgas3/cOqT
tVMrkg8XkozLwITJFRaN9cuKIUhxKRr9gWzzsbf5z2nl0QXXQwIKgIBcxvGSfO3JXOuwbdLlUORx
d8TLethZvJunFscFJXu+ZAQ8N18zBp+54hgjXOWs1D4MoMKPgPqboPE6+7NSxkswp5P6XAhl+tNM
kAqu13EJe8A2O7/k5oL+8kO22yhRGyxM0ZIul/GPOJ5KX/GU33Kl/b3PJ4g56fz18Q8R3Wokq2AZ
8r/NyDkMxowNVIemaJLD1Kmjb3XNnjHprSNMUsXIE8H+k/tcLmOUJo0NNpjLx3Rm7MjzP3mepeH9
odz62n8NstmTNt6GdlbF9OT1NDpO5tIFGiqmT62jNQ8BXX5uS1ljlrL6CHpuEWTY5qaprXGwGLZC
L9Dtct/Qo+z7/QG9Tsv2UPk1jNwtvxQ5YrOJhFbIcvYw/aWtdgCl4JOnpt8ctTs2Svym74b3ydz7
kd6/K4zpUCk/antP1vbmvMpkSOIxuVU3W8RWFh3Jipr8ZJmiF2C49bM25uI8jP2eBJ3c3tsBU2yQ
JBFkneClXw5YHWoLALkKu8zof6jGqPiZOj5r1fw1a5I9rOnNYCAOcKCh3wIi9jKYZkPoTdqkClen
6TLfg+DVPE8KRJtgzFJ9fMpy8rKdpPzWZJJf0neFRwEmZvPQcNrR7VuxSNnldQ0cd9aDrlziYzyp
j3H8f25SeZsDVlIlTnpzdiZ9oQtzxNGgnEWHafdaD21gOdWUnO7v05tjcuApUcKhL78d02JTci6s
THbF0v5jZ04GzIm6DhZjaXfOx1sHiXQTpGRLmZFb4XLNosbRE2yHq7CnVOQbVayc6JVbO22+WwPi
btMAeXFkXQnetYnXj7PeVWE+kjCP85wE6Ti0x65UHusf/Vwk5PyB5qGoQl14s0gZkp9FvYoKEGVT
mX4MNnkO4rHBCEWfTYwo7i/Vjflj0iiXvqKSmcjL+VPzJkkMd6hCM4848xcaLe5krjtP3Bvzx4tQ
IvPZEDwO5Zf3y7mlTevkuLhhYfWAYJpvDcDan7sBObVAbed870OWP3pzaqDxCAmBMqJksG1OjXlM
rDJdxyxc87hQ3qKFLwk1cd6KwG4io3hXC88unprcsdsnMMZu9/jNg2QmnxhdEc7JbaMntoYlyXTg
Nmq5DB/6dpmfU8VxoQ2q2teHF5CHwGulgoYFIPnLqa1AgekKns5hY2ll8txUVv07Z0eyZ+p6Ywmx
mKLPTgkLYsK2MjtZXWk4uQaibsGX2kH4PnRb2wiyON5TYL6xJwnF61dyaig4b4ZUaFCv0sIswlm3
GNE4l0/QFB62wpXldXp4iJzy0r4CKJW6XZtzS5SsEAC1c8MKcHd8jK79+jkThYzVogJI13vzOZvD
3ErrE6LgevgPluslgITI+XF/E9xaHMRGuUBoB/PW3mz4bLAHtVcQSY9KL/uEMY1rQORoh+dCWeKd
TF/O/ubjImkjNyQONfot4nUhnxumKS3C0erEm6RqeePWrOSp8cbo2Gs8DQ3Dqx5TMnidSFtalkta
o+TkbSZycqTLVprju1BkU9BlIgsqGiMBnO/pcH82N52Xf2MRSRYzpW/A5rhqjKrqxiwqeGRofyta
guuTsP8aq/YPdyodf8VC450WmDuXzI1tT3kWsAKzyuG/VTkFgZVmwzJTnqtG57TaihQyap2dTFX+
9qvlI+EAPO9h87OtBXvJQK16bIswRcYcfC80sslbn9OJApqBCNXjxRd8z+CbUM5n12yLws7gjDQk
QauqiVt/cErbTANEar35eH/Nbk0ee/LV1wq24bZzMGFMBj6/xpxAiQcfj7/6GV+mfudc34uyqVIo
qjnTfgFEpYraeIJsl78Ydj491F/8uf1krYwkQMoiq5vzr0w6ZAWsiqNW8JbOO2i8qTV0O7v8xpkh
T/L/H2Vz84/2zE/XCs4MMNEB6p92kM1TedTj9UETAhouHBXUQGjtgGakcn95R41LlcpOsBFm9Uzl
Pm6cr5Uxu/88ugV4GpHdSuFUWElbwIMY+wRh0U4P45ItkK1Gd0yzdO8cunE4QHrCuxoYO60BShGX
g6naAeqxktL9VU2/UpYPdgHPtG97KJXgR/TsrWPmT51dhmhq7WRr1x8vshP0R2mOgv8GEnoZW4mT
GudSxQgLPCOGU46Tw1ejVFIzwAatOkdlHls72+R6ywNrh0IEHgJ/Eco7lyF1c+D5FRMS9lX/BJ5w
PpZr0u8kiK/34OWxJMEQbBIYnXTItnve9bJ48PS0Cb0mw5zRk1lZUMRDl4cJOkDJAYhc0YYz2Jos
7LNhaA9GPkQtQjJGkaFhHCuLryZz0Z/rApmqp2Ssc9U3ez1vn0zQj/ERf97O81MnH9uXLFWbv9J6
qX+MwIPLQ6zM/P9LjB86n/y3XYKkrZIEkU3NkAIfetGdvCpr82NXG/k/wsJxcwftq11frFDAkSqF
+Sm9hbYVw4HUDbCdLPXQrcsCOuF1/Kw0Vo8fNFDt+JDjyzgFzTql73tD1H0wTev6OcpBDh5IC2JM
GbWpyA6ZUeX9oWuGAWysWcTaSzTWThropdHvSZ9dnyLyR2PQQjagAh+W2+eXzN5UIE7GkUdFFXDt
S5dMqV+NY3JStWGP83W9EwnF9iADIK1Wt6U/q8c/tOoBQTpGIw7FsA5BO5btzv14O4rkT1rAZbRt
46+oJ0XMrVKHdtGLEKxJ/y6JxJ5Iw80oMK945sHm4N66nDZvBARtpm4dFnHpvVkQazxhFBTtCLvc
XBwpLA7Nl0xmOxYjQ3+oXRkLCo9LUNdVEtBjXv2SGt/h/uF7c/Ni1s4Bz3OH9sPlgAq3qZphBW2W
9kX7FvcU7VMH4ugYW9MSAmUxgjTt9khs1+88dgR1DLpX3CtYm1wGFWUD+tUBRzpOs/7J5nJ+6ro6
fgeP2fNjVelOQ00P0nMU6+n+cG8UiHkyyyMYiCISNttCewMCTYnwiw91iA7iKe/qPA5of1NLmfqm
+8O0IuvPMuGLeZpGFYTOUkSZfZxXtXGCjhaEvZMAXV8NEjmDDob2qpG3zY9700lmQLd1qLVzoful
F2Ezq1X9FwplxWkSxfzt/hTsBdy8OeBHR3pWsblUJ/84jJX1Po6m8TfVypd3cbSnTHczGnhhV8K8
IXzKrf7LOSP0yGrbgeEledX/Bh52+Giqlf15VIdjVEzDzvre+j6xGWI/y042bbbLcNpqJlWVcKy5
Yx393uFUFkx5Ou5kLLe+T5IiU7LGkMLZqmyp2WK4kcoxo9ElPKaI3n3KZ6N7u8xK/MfjqwWxSSXh
g4TAg/RyQFEqTCwNXUK1YvqP17rVk5Kons+Eu6E7x+UOY/HW0KQmq9Rdk7eZnOBf1stDFnVp4qYO
RWkXb0Xk6EFV1MZRUzNrJ3f4P87ObEduY+nWT0SA83DLmqtbLakl2ZJuCNmyOc8zn/7/sg2c02QR
RdSGBfjCsKIymRkZw1or1o6GwNZQPCUoAzw0NyWFXicZNrX3gK5Gy4hDCNynNrWcwS2czvKvci45
0cZrvXZAqEcTroiBqfYypA3QOYPuTnsv1dDkd6vUqoqnXpbHLZGRtdURZOBSNRgGaKYvVpeO/Qhg
vjiBOkx3sen7X41ATvYSxPmDBH59Y2Gr9mjAmjhUwmhr8eEQ2iy9TuWiVdRS0ZZS6Xox0gNAL5MA
r+PYjY+R70S6w2vOubQpFAvFs8XRDMZpGJ1MHE1mOrle6YwuA03+bs3xW8t47odDaD6WkChEElCI
JCzqCNDt4N73dXnqJpRQdlY1GPvOGa3fhhTb3wZIEp/u37zbm4BB0bAEpQIBYXnzEGop2MmoOmm1
pB/0Wq5f66Kv9kHvbzECbr8d5UZCdTCatJ1RJ56fFVOrdVyyUZwK0FFfvGRoYnSsZD13VV7EixVH
1Ras+PYeQPwB2wavkO4MyOK5ybJCBiUs+XimFIcHY9Dj/TRM2kYVYW0PqWtRq2PsLEXBhRUiedkK
IugAPrOtupOEdNavtJTsae9pWrTxwdaWxIQsoA9i7CBt9PmSMiNNuo7u5ynIPGvnBfmwr5z4Me2s
/079eyuLe2aZQVdFUMVPWtME+0wPtX00xFv0qNuwDEAZxFZBkRdEzMXdGkDOglEeOO1aGV3iUVX+
bJUQKj6cmM+jBOIb0I83bPiQ1R2ET/FG9AMPs/BZQQ9JQEqy8uTneVm6SmeY7c7wmTK/f/xuoQr8
/wwtXH+u+VqsN2l5Shsvuea1IR3aMO/+cGAKbBzB21iTnSQjIMJCgwyS5PxUWG0Mqr4zi5MxKkF6
yGNohoNS6/tMkejN6HZrH9tEj09Wl25pqK9+RbjQJP/8ocgxt212DPNEzbo8ZaFxSTX5Hx9uOXo9
zalEmSz0+1/3t3X1+72zt7gBbWs5U1hiz/SKds9AmtGNVS/Y8MSrVqgrwF4CU05NZb6qLsv5x+Lj
dSh17agjtyD4UDq6v5Y11wGKgQ8GVorOrvgV7wIRK5xULSl0ODdZ65/pFuKqfKX7UlF9+3Lf1NqC
3ptaeKkW7cgxNTkiDDiKjJ0GcqPdpaXuff0f7CBURDRMhAU6db4kxagscExteUpIzH8AsIxNmI9e
sCVUvPacEHoI5qpoTS9nRTFZBCqMjouS83L8W2rHhNpdAg9XNkvrJFWjtuWu1j6WkGxAU41YH+LS
fGU+JIekUzkSNiOIz1pWGWfg+MOTWqvG6/1NXFmc0I5hC+HF4EEWcYAVehrjmofqlOsFZEpF7urn
Am3vaE+fufm7zL3m8V4rjTOhD2HrYizcEtfZymFCjwjcXpoO5q9sHNA0ZaZfFmy4qpUSJeEUiD0R
M5IKLZNxS2YUh64P2UmKW+dVKczwUMGoftLl0nsGa2D/EddldNQH0z4Bu3P+MEYptDZ+xcq3pBRA
bkyFgzxqmdz4mjaCbwV2acI2cBFhzY9jx6AkV/Ks4eFsgwX/f1tLKmTmmZGVhwo722vSbnRikziy
yXdTZWwxSleX9dY5Eajjm/mZKOXUVhzU8DsT6qGV0dQX1Q+9b0KpamNVK/6EMW2ijY1/JCRfOEgt
n9pkisb81IZqSQjn5a9D4QQPdxuYbfLOyuJxCVtjtMK0pYLXRuZ5sPLheyZ19sZ1W10LZ5FWEKh9
VNbnN3uYrFjTY9ZiWB3CnbanHVqr2JJNXjv5UK4B03DoLaqRC9eop3yaQuXQ6V37dTSk6rNKc5fe
Q+C2Zn8tq/7Yo77uKqa0m7SqebhsQD1PA6tEmA8yffnYVHVaQdHhHEpJx0SasOidvZ60xZZSz4rz
IqKDbCFyCkRuFn6yb5BrtmuQbeC/gpNjT+UhqWXbBTmuXbwqeXzAOOLppDCC5q6TZC/tdRSZIepm
4LaV+JcYfvAKS2trXsfKGZlZWXw8GVZZVZledgo6rzi0fdHtmrT6977fXzOCPg9EQSo79FkXl6pN
BsnIfSs7qaWnPmdyZx44DMnDVWSAVqBqBFcV0s2yIV+mzGpIMly9AhLlqUua4NloB3Mj4FiJSYGa
80lIvigmL0chedNkhhQUwdZDlPgrjqLuu6Imzs8OTmL1auWaVDG5IbafiGx753R/I9fOIDOsgHjR
sSDrXJwJT+8sRvpCdE8c7SmbPB85geFFVdvvkBCTDWNrXw3eFwIvWEI6eeGkLCOLgOaBSg3TuHhK
0UC6ZrUSbSmJrTh3qtdCChJxfUDviyAf5lRXBF1EETULxp99Jem7Uk7ifSCHzuM5EmUjPh34ODps
S+CV43QtM8c47Pnkpz+h/yiX1DCLw/2PtLYg+PNEU/RNqK4sInkpNZI0SpDGURpVevb6ytj36Jq+
pK3tPx7OE5KKcW1C/g8wytzDl4VCGVHDlF7mKcKv6bSfoBdvRBWihDHvE1Jto/4LT1AAd/RFiSNA
+DkLPCeDZGb3+8EJd51muYg1fTSt6h+y6sil+6u5zpg8DmUQpmHtE1qJ2tFiLx2mTCtBwRcr6rra
VUqn/pRaf2s+99pJf29lsY0+omhTUrHAZGD0k1uGevikR6m/Ub1f3UfCQ7SuhHsyFu9xVo4AA4qY
omlW9MAL5LFy+6Twj2HQDp9Q6QleTDo218TpiBt1s7U3TuaK7xLlfKrrQm/1RhinMVtlDAIIXEMc
Oh9yX4kOnSzJn8eqNz9kIWRV28qtE/+zs8VlXrkUYFIobCPBzuDdZQkwCK0kqJH7R9LCql5USGPf
U2Uwfuah+eBkN1HbxDsKFWwxKYzdnl+KSjLKkskXYEaRkTqErZq/yExn/nb/lq+cmZmVhduq/TjQ
lBgQ7IR+GHMSS984m05R+cf/wQ7OF38FpQsU13w1zGHq6rhkNWlvNK4G6aNy0eoft2otax+IliX4
Kz4RYK/FTSsKObcHGj2ntskPyNnqB7uP/oSf/ThqiDYvgY1ADAEbWU79UdRJ4TBgKAwyuOB1+dFD
uWojwF5bDfIszO2CCSTg0PNdswkDwnaCsqrJXKWmaD+akxns0zYaf9//PuI0LZwjnGYkwkURmORv
8X3ybuzUvFawVHY7r4VttNNQFznEbdO0u0SxMzGzqhgu982uHT9qswLHKFRmlzVgBsm2+JIwPUVM
jXNtpYj3upraj78viEaiYUebh5h3meMlkxOnkgV63YjSaFdqan8Mrc0IYG0tlKPA0yJbQc10cfSS
FmyKVjbpyfYtz7XKNv/Ua368UWBb8b6UUxiji76rEIJZFB8aM2E+SCOsOEn3LI2NbBwMyMHf/bjN
d35Q2t8kw2dAUuBLaHWU0ZZU/sqZpLCtollJD4RqhPjv76piUjWJsSgA2pEn8w9pCwcu1rrhaSw3
dSxWdnRmahEn5oYTaVEAARTun4UGiPVL4wXfCAvWjYBRUnnOhL+dr6dNmZje0C1CTCUpwbLXvzrZ
N88Pn3OcBGUpkEpoIi0DgEKpVSH3StYlBwCVel4LhSj/cN/K2qdh6BnDLGkaiWdqvhQt1VLbj9iv
OvGzHMmqBt04I2mew0rqv923tbZt//HOuVSQ9hbJUKiVet0rpMtNU9JXdAS9TPaLL/+DFZrozCIR
GjDLZnopjVUBGIPD1ke25So6uqzxKE9/3TezcqkA/pF9AwGEvLOkxcqNPiCt1xHrRs34CUUnsy1d
FMAgrOq5WdVuKgftuHfauiwPcRC0T13r9eHwuJ8SODa6HiiPgSxfeJCiLqYg7xG+nAb/rzEKlRdb
CdON/HJtrXRMcYMwNkHLLd6UtJbBN2o8XE6rBS7TO+2db3V/GEbzOVC1Zy3qPnSN2rixMm2glNeO
Jy8ZF431gbpZxBo9JOpOSVOuc2FYe9Ix+eA3ORjwMk42bsLqIt8A3/RcwEUvFgnBfyoUEz6WZzS/
y2TY57VVHS3H+z5ZE7Mvh49aq/1I9S3x4JXQ9K0nQcNAZPFL4Z2m9fwyjiGdeVldpmi1+NMPrVTr
L3YlVdaXoJEj88i8UsYfUkwYp43HYXWHeUbFUC5R/FssGzEQph4w6fMEu8R0gV5KHdMImFlngEDZ
0mxfyeLZWBCeordFcLLwNqGex6WlEQsroWzsTZlZO3COOs31dVJ7KzaMrer0ms8R10MUDki1l3AN
IVg0Jb2QTMyFXMMoGd0+9WStce+7g1U7JGsW8TcP+nIboaC1SAahvNkpDqO6zG7aMdliazbpuhWY
3G9jCqg5zr213hYaywHsy5DUaScZBaMVo0HZuAlrVsSdIxjmvSZaXViZ6iBXG45ELsnxPgkL/2Tr
sfV6f8fWDt57K+JXvAsKYrOmzd6hIurUTvQ7LxCfcBzf/5l4vfx4PQf1RzEC3SLWYpbL3JSRSm1B
HZeP09bOvi8Lfz8B2H08XwF5zjV+mz19w+KWPTvJM4Nto6Mb/zaL1HPN3Nb+ub9ta1eITgZMf/5Q
jVt8HKoeAYMgcBcAZ35CsHxlvKGzSyqpc6NhCwmxEuKzJEphhgiqblQ7YATIdoKexWns6pfALrwP
UmqOn3kQzS8wBQB5aI8Nw3pDKhB3M4ODHqpAji2OeNoXlmQy6eJER6vcISNkuEWgTDuBON64s2ur
oyIBGs4Rq1x2PAIl7kpfUnlcwrb9EipVliAubviH2pu8Pxs0Ug+oiTx8uziCEIscUgssw/eZH8Yp
6hhubCGHZ9l18VGLU2uH/Hj16B3GClkz3E7qlwIjO7dCSamSx1ZPz62tDcmLWjBE4hOzOZJ8IwC5
ucYYovDAtSKDgQ+2COqkDgx4HSbJGRJdBU9VD9wmdHI3iuut1+PGL9korCFyAUtFEPWW2VIdSmof
mXZyjrzWsV2ZsORYDZr66A2jSPrGNkelTAhMimPzzjHRTQLvXgbxmaMTXLPe8H4MUVOjZZsZ1S5W
zGJ//0rfbiGVKeIbgJ9wzpATnBsM2nowhraMzkYQVK+OJPd/e2XfXmA/OBsY7VskMc1nYE2MLSO3
FdOH57YyY2SgdlRFZ2WA6asNRv/UoXf6sRvl9keVazbjLFvnyen6+ikrmvic11n4yQemtLHo24+J
q4RxJJRy+JbLZADFvdoz0pRF92lzlZs4P4ZRpGxYubniVPDJAgSlREyyXhYLumAwuqaww3MlqxIS
IYP92jvduPPDqf2rGuTxU95P8sO1W2GVPipYcQqGXMP5JttIkVA7GMOz3I7Vl1aTh9eKKvOjyDGs
YIcxJIgd3dZfpD7ixTH08FwihraLy6Z1S4oWGzt4894IKyJoYzqYsLZwV7aZForfG+E57q30U6UF
tudmTqAnQN7L/h9DByJ6/zosBiThTTCJAjU5DadU6PLOty9Mu5aBxEy1m9RYCf9wpCrumOVXadpH
icrxdLanQkt3WmSk0661OvvXoJuVt6efInsHuYir5kml7y+dND4x+vJp08bu5HVD4rZ4RbWlYB/l
6Ue5tSO5dBmjkklfPN1pvBeld/r+KUGcz7wqTSyFh8gLu+pyf4m3N54IjhaJ2E9KgUtPRjpeTbIW
SCdEsvscseEw/uWUmQ/k1orqH/eN3SQYIu7hgolcGCH9ZYof9Frhk9pEKJEUxdGamuJpyuzqo53X
3bOeePLvESAYNWOnO923fHvHmf3Au4qeE1gykC/zD2n2ShHVphyeFSmxD2adAQCJquzRZ5xGCU+q
GN6B8yRBnVsxYrs0ldrkjvvO1DyRJKrxEXYTsyYB9yveHlxFG59LJCnTw4MLJGeircEd5P6JOz83
nWo+f7cn+WdHMj2ZCRCSuk96HttHH1kmM4CxFREY9G6Ya3M74SCFplFNSN53sf2JclGR8coy/Kvp
GjBE9xd1c+MxRiVBUDsg7sJJmBsrhZpfobXhmbnxf09SA61rVF56R/o4SVsDjW4uArZsHgBEeejL
YG1uq3KmFvlmMzjnqlcdmsQzz7jm8skD/Xi8v6ybp4DSJ8AgJAVo5BF7LY6Jl6OymzYJjmyMlOhD
3YeG8drHqv0rs7og2FWt5E9u1lhb01BW1kj9Au4VqSGA4aVhEMsqM6+D8NzVnbIzK/x01zBne7CH
LSmKmwvHGnl2iJ0d8PsQPRbbOfQBrQeugh0hfVfHReV6CkOn7+/k2oI492TwtHlFBWxuBbU53Z78
ODrDTQ0OiS+xFk2ODlOcb6H1bxfEpsFTJ3cj8KMROzeFZuyUO6Pun4t06A7TaCuviVNtQRxvF0T0
zyg50lH+BW94biU1S3+q7EA9JU0c/5XY5O2OVkTf/IqO7/29uz2FmEI6Qch10FJ+o2W+Cy4z4rxC
NlKVp8n4mlb+tWjD1yxTfpZj9lJXxYbvX1mZAHQJ7497vGH+ySHVXVgNyqkIGvvstcO0iwy1uCaI
z264jVVTQovwbYwoUubzTawA/gXA/5WTnFlfJzueLmDNY1eRmmDjWVmxBN+AtozIAnCLi0PRwsyC
l6wop2RMtd2oMw3aLEyZcRXgrO5/rltfSMLBCURLl08GFWy+qKwak960Ea/N/a7ZtZBglCT+246k
fUUXYMPYymEX+opCMAkAFPOh5sZMzVflGkDZqaYv8FEOu+i5kfPxcH9Jq1ZI0KH8ikExSyC0Ao62
gNOjnJraHF9CNHIOchBtZbmr3wgENKGjUKVZAk4K+NsdpWTl5GTwh1w4u5T6SscL/y5Ls97qrK5b
E4JoQKx4TxY7F9g+5K8CjfRS762d0ivVcTKc4pgUj2vJkYISsxHYIGxLpXhxzGtNZ/QMsJSTHVTG
U1hm0Tkbq4fVjYUVkRghmAphaSkwUYeOHTuRwfZ1Sn+pM709elNZbWQQt86IYwY+GFIrYAGyz/mB
C7xysP0gVmEnCZFDOZXT+jhZRvqsekPGUIoU1pnryVY0bhz12w9m0NkCDg0iAtrX8niggSSFUaUj
Yhj5zlOKSIPbDI59DabiYfE/3iggJwLHBfqDB3K+SGkYPKvVB3jBFf19xW6MnWKP3cO3SsBbOBBw
eCgmLVEeQD5l6tgOswf8pHetsCncJB3HjRjm9u4yQJN0jE+lyoBRFh+sCBgdYrQBIv1N0O9I8NV9
0dhbtaObhAECOHALBF+pt4jUb7FjhWQ7dTIMUCV07cn2MvNfvVWKQ2bn4Y9qmux9HTjZ9yRvtjgA
t8cCjwFPHagp8RL50dyyLPeQmOG9nGp/qM5p50+EZVZ5SIvoYUSQcE68VXgodELIkOamEq+y+gAq
/Km2ocTCzTWYr4qk7mWsGXU5ha11FD8m3TVDpHx/1AWDkCNKJxjlH/7MbetqPqH9Fpo8YIr3O4Q3
tfPVpvz9sBUKc0RPmBLAzYWnsuTI6rysNZCcEiNrAzvtvjVRoW+1PlY+GuAmgFWitARabRHDJ04a
BWXqa2IolnyA/drtq3FM9yHYnsduGa+jQOOBtBbeQ7ws842T2nz0ZT1AJ9EKvMkdtc73d5k8bhWh
F/fsPzumxZdhRfDmFh8ornC9OWCqizba0k4JAv0QwKLYcIIL9/ufFWbLAMmAj0SIO19NkU/TEERY
qbKo/RtelxWfIs/vqr2cquO/XWrH2iUcbeOxQdeoGIhtfGd4ccF9nhcwQWZxKVBz+5JQCmHaZf8g
SuLNis45Fq0XoaC/WF7ewL4ejKy8ZBbJXNakzjmopPHXQ6f8xspiLZJVFnmdpuXF0NvpQ5DbzqcI
CY3SvW9G/DXvwE7/mYGTR7wkDuBSWFztvXxqxri8REH3bDb9l4yV7Yy2ndyhQO/vvrW188fLSBua
CBfIzGJRtp94U9SkzQVxMn3Yg0crElcdJ3mLULt2BIlu8YTYooqxuLvgtxrNyuMGkdMaIFUmoRtB
2y8fxs9BW3bZB9kL/OKgZao+nu+vcWVHDSBcgApovwB/WjjgXO8YlRfl7aVugCftOhloyNEaUuSV
q8ZjpnacJj0Ir/tWVxbMYYQzgboQbeilkn9uKuVk8KRcksiP3NgwvZNFhMAA8VKXd55SRk+2pNfF
htmVDwoEi3lm9G7FSIRFYj4NlR/3yYRZVepVpnA54VMaTOrr/dWtmgFjKNpLfFJ5YcZpsyJ2wqC6
GF7ttS5DmzvtWxCO/pYWyqohQKQU8JGsptwwd10IP2V6F5rc7c4K3cFHGk/qhgfHLohLR6vsrSAs
OF2a+BXvkuVqLFSKMnF10dT8eZCs9mwok3e6v2eLaAcj0POFn+IWUK5f3uy4tVSvHOvyMhhN/GQV
9V9tWVJv9u30yU7Uqfjk+Z4R7JNMzbe09W/vAKA8EnQqG3BEeKfnC8wdtW6oOhWXqOjr16JIstqV
lH5E8s+ymE9g+HX+YNfzbb0CrykgH0R3yzzdMFPZ6jXWq+cEIruSYv5rkUJ9ORRJP150q2v29D6b
v+5v89pS6d8RIgNmg7y8CO0qqQmhlKjVRaFxXZ0YBARyNNUJwxB8SELVbbNcHzfuw+1tB9BCisPz
I0ouy7VCHFVsH+3vyxgN1UvhtK3yOUOYIPkgMa3Ic2GJMUeUh9ip/ry/3NsLIkq2YB3F8aVytbgg
4FHMoe7S/OI3XvrkSWlKB6N4kCklviW1WjBDtLHJPhyx/ncXBHpgZY59n1/acohPklqWn/rmwfHR
IlwQVgjKSTygjiznqoEztrMoSfKLjF7Yk5lmzr8pvPc9aWWWAhZKi43AaHXzgDcw9gwUAPdjvixb
T8Dlq2p+qfw+RhutDU9B6Ff7+59oEbf+tyyCExwLGjU8tHMrEFMMvYmRE8/NMd/lvtm6KgOW91ru
bZWRVhcEXUUgzPEyS79cyZ6iQYxhB3ujPdptn120ZNiKGlYXRKsGnjGI4pvTzoMaMELLzC9eRDzk
h9W07/Suf+2rsD7e37uV20yGiJAKcBdKcctSVRkZVg0lJr+oQT/1bupVjP8tBoQXlNGwnhWvUDcY
TKuLo6pNIRPhRbD686+l+jlxKsOYLoMWWz8NRLjdXLbC19SxtubCrX0t/CPnAkodD9wiKGLKA4Or
5JGDoSrdAaUrcx8A6HLvb+HagmADQOEn+hITEOYLqgVZZND94oJuavstSirztfOd+uqX8hb7fM0U
uHguFFcVCOeiPNZJjVlWCaYCUu6dX8ftYWwyYz+2WXC+v6q1vXtvSvz3dx6J3GwqafnlF0djTuye
SrcZ7QsCwY3nZM0OCBCuFC8oxZDFN1IyZVIGxc8vZqoNxzgwzFOlo/Z6fzVrGwdaAqgRPRVRzJyv
hil/qlWWERMHsqLwnuEUZ/pOgeDgPfWZ7W9F46vmEAKm0c4ht5byzZHcM6PTmjh4Y1vsdd8JzpFa
pu6oxsnGBV7bP2LE/9iHorc4XxnMDcQ8anw6uzbtcy2d3Kpoyv3D+ye6ojyDoqyDVvPcSpM3DnZK
Lm0j9QZTTNrmD8R7mc5NRUfxN6ytvPZAkAiwqZ2ipWMLp/Xu7EWR4Wdq5uBbPUs+Rynym746uqNv
u3Ei1Yyh9uON437jB2nIwr4WIDLBelxWckIJxgTCcNnFSiX5kxm9FMWukKdm3yOUfri/mau2aE/x
jtCoopQ5X16nq4VU2Rx5ewqImqSkrYpjzpzacl/7kfapkqx+w+nenBKSCBJDwlPaBQKvMDdZJEag
ezRwLjLTID8kVIZ3CUM/Pt9f2M2xJ1AQ7RzaiRRCsDO3InmDnthNgpXc8Hcqg3df8nzMzpFTjhtu
Y82UoLLDqwJjArtibirsczljGnhwGQY/dyl+V8dCuPYmCv3HoOtvUpECFMCQIu4zb+TclJx1apZM
tX8p08Q4e5LsvKitlTxXjSk/GmyKAj6vvujp0PZdbqBWyEFujYZ/8SMr2I9S+UcWj+Hx/le6OX5i
kgehLFB8yJrU7ubrSbLEs8K6s86qMb2kinINvd52GV3ytZO8B/sD+HSaQzSoyJURWqcTMjfmgffI
NKZ4XCLC+4PZeEHi2l7k7Uv+t37jJb455RijJCBi6P9wR3NjutL4YrZMdomMSN1nweS4k5ZtASXf
ivOzEhIZJhB72lO8wASci8cEHnOfO+BbL7baeJ2bZG1d7II2TPVzYth1fm3QLxmeAPgm+6rgdXOz
PgxeykBpjA2tj5tvKZJdHJYKkBjQzJKobUxiHo1ts71j5pS71nPkM7g/44cdVcOHGuGYrYHJtxZx
ylRtRcQolEwXL0EhW16TlU1yCRuz+l5bivcM/zeNr3YbW+ke+EyoPPxZxdWj6cs5Qi5uyYZ1msY2
qkJPLhUMajcNU2VnD/oWUfDGoyCfDAcdNBd4W5BOi5Ma1BziwTO6Sz/SjSFSaV1EOapdPhlbksRv
r8n8BJGzoytFFibSouWK7ITb4Ndlcwlaf/igKyNzfMqg9rEoR8/Mri0PtmK0rsY00VOhZtkzeZv1
q/cNyw09PXyQXMEtpZaGgjZCV+Arbxi6kDkAkJZpdWE0cfUDHKHqVk4TbxzW2+tJDg044y2MUAFA
za+nXCveNDh+fWk7vQ0Og6lJ17ZDzuDRYE+k0eRmTCoAV88rMbczeSGDUYO6udiS0nxMcyM5jlod
/2Borrq/70tvl0QLD3wV1UAWRjd5bgpaQJ/0Updd8gixZNecJOO1VuXh630zt2eTyBU8AS1kiyEq
S2DxmJQagd6EmcbUd0QwaNS3ZLjhhDjwfVM395vSACsRgszgi0nc5ysaGR0ODzKfLqXfl25QdL4b
R0zspllZXZnZ9eO+uZuVgRYDzcu7R+cEpNoiFqr1EhCXo7WXeGKucVI0CgqXyO7wuG9BiFdMEeCh
ayW8NoLgi+NXtr5sj8bYXfLWH/cWK31pU6V8ygvv4aKRQEPTP6YSj+44ye58E4M6MxHDi9RLm6JI
gLxbAQvLTDcCE/GDZ16EvhZEKHpoJsjFG2jGZBYOI8MTlWyw8Y9B71kMQ43DX53O6DEjK9TntMSj
btwu8UVurFKIo6ksZJmWuY02aI40OoN6kTvNO1RBVR2mxg6PTpn0L8rUdE9WpqcvlZl4v9H12CpY
3Nw4Cjwg44Q6OR09ednu1fMignThjBepMuU9gv4DIoP1wwkcVsg/0JUFB8WZWeT0IDJtxsRzC+ps
yPZjZ/5r1KW6703lQfg8ZU1CFaGbCx0BAPhSbN2D2J/EQy1fYeZIH3vu+bXQ9K0W3vKovFmhsois
kFAWWj44A2Ft6oT2dPVkm3H3nfS10vvPKvAGV0xsB8V8vH+vl25EGCQ6p1hL0Mx7urhsjGSIRgvp
/WuSmoPrW4G5H4fAcnUt+aPOgi/3rS0PBdYE6UIlf2OC143kYFUahWnF5XBtofbv9Urydk3YlBuu
UXz09yefcAd5HxrxFGhxxsv+uCQiauB3/dWPs/y3kSv6Ph+m7jSUXnL2ylr7nkRRdmzyzZB9zTID
tKgkiRYHp3/uTxrNK1PDivqrrkTlfqineq+Wdb3n54xHO7XyT/WAno1XVs63+zu7dJpizcRFAsmP
2AW1yLnlKhmKSev77ho3mXwAii/tGNwgu5k3PeqfmalFW42RV7xfpKvLyHIIgaGobdZc22IyvyJ1
APO7VIKvhTVsMfze/q75p6TkRAFcSPCLBHLhoJ0mkYOwU9rroJmRzDzUKQ2ukVSb3TcexyTcB3qf
Rl/tvvL989hpweTWQxrZL0rnBMrOkUEJXQmqfOkwJvLg7w2dGUUbnvZ27zWqzAKhxqN1S/Hpdb3v
1WFor/CowH0wOrD42EV2fnTaZAsqtGaLvBCYBIeYPu5iQ4wuD6OaibjXMDXzXUsp7blP+4C7VAzf
7h+p28vKQQaSzjh53n6Kz/MjFfuBksE450jFRf3FsRv125hED85pw68CX0VGB3UWQUBZghZkL81r
2zfra9c63i5MzGTnm3qz8YlucsE3MyCcSPqwQl12vhg1Uz0AxoyPmXQt/yUzz/TfwUdCs2mi5hAX
5vgUMBHkSD9aPpSNHVyMoLc3alcr3w6a25tSEK0x2P3z35B6xjREtlxf40jOXgyviD5UajNQykqH
DQGBFVNikAoxDStG6Gzx7UIzjQo7H51r0k3xVY2A0pSG1J7M5mFsCxwJjj4NEDFWmA1eBKLqlDZ1
56X2VU4KxfWrOjr6fuFtvFPLaEZY4XnHw4kGNU5uvnccUoBBhPHXwGr9I3OabSBJUX5GVNs71nUX
f9MJeK5OmobHYjTj0/27cOvYKalCbBO5IHn6sq85pVnH6DvPupbgAT+MrflcEnFfyG2mI9FCeZw6
RfmowXPY3zd8+z7z8QS9V8hMQc5dnBnVa2rDmCL7qlvJ96BEIx0N2xhxy2R0a1/eij9u7zyXHXl5
vJho/y+fTgR+qpjs07pKYYyEp9/215oH53B/UW+z7uZuneoAp0Yo41EyWFYFqe2XAHkk9apqTKcD
bRgY3ZU4VW73FihmHLczBP/UppYrSB+Xdv4xsxutuqRplYegJHl5aJk3qvIxTisrvIBQ9/7sQ7oH
7mgPrXSuq9z7MCU5WtAuLAnDdxNwAb4L4aXeErq+PRughollkGHnqSKnnR9NKpIjWZChXOn4wDIZ
vUbWGNg1JP1HhYpLf8yk2gBgUEqUnGxzLJQNjuntGSFHp3nB+aR3TI47/wG9NzXIXfvqNVEYU+0y
grWxv/mZPf5pD5Y17QL2pd1wMDcHBVtiLhRMMFOgORf+VCIwgNXaRNdqSoZT7AThsQYEcb5/UNas
kN0KTCUp7o1g46h7uUEHKL7qhRR4F90r22KHVMKYbLwPK4ZgBMOt4fCznCUCFwJYo8RTH18Tu4A9
J2fNofSr4OvDyxHCP4CgOC2C5T//UFVYNdIQhMkVXAaUWGMsd1GIzuF9Kze+n5ofZCRKxvw14E7E
Wt91ZYoqNPSh98Jr3qPIZEaF+iFXkcfQ1OTBUYbEIMIUhTGB74KYtKjg1EnMFHIziq6giaa9VA7e
jiE01oN1xTcrAtcB3oLC4lLGrc6qIKdLE14xVpKaKEle7uIhyLe83032xXJ4oQWClyoH32m+c5nd
JZmTZuG16yv7cxNP+iGJSuM06LL/obek8kRrVHmwOiBWR1saaJcQ+yVhmRulAl4OEUPfrgEzXn9B
4xh/JXYXPAdWF30pNbP/FJmIbd4/I+IMzBww6ZeoHvHRBORjWUSVjW7UlViPrqkqpUevDGVQvXjP
x61A/4MACAIQDJI2X5oz2RRl9TC+WlGoHXQfrUtP0bfAtSvnnXNOGAm+mz7u8okMgiBux9SKr6Xa
99GJEWH6dNTiOvB3qZNuwtfWzFHdo7bOQBversX1spADsTWpL65l5XvXfuDJt2slOAI2yjac7M3L
QpkXJ8tXAgJLcr5wsvnYFXVTFuXVc7S+2DsAMZKPECLMdAd2WWVUbegUKuHW1HYnXysQALz/AW/X
ymARgGvUrESUt2zwdoVqtDY8mKvWGdOenf4t83Tvgm7auuO3Vw9LbOib+CSdi4Vr9P0qQ7+wKa+I
q3gfCknSGcZuWZ+JxbV9PBjO2bCm8DHpRpFCoaXBuw21EjWIZYks6EAyG2GTk7hNwwnCY70rB7CA
XRlnGxduZSdBDqNwDIOTjpm+uOVeLHuO4pn5tVQYHk6NRZ2iXa/2dX1QGtmTNuLVle2k40qoDDGK
e7c8pCAEmF7nEG+YWtAfFa8ZnwHYjJ8sWI+fzClRPjHzaWve2U2MTkaKNxOTCQjUaQDNrzujc7s4
8+roapESvKDWph2sbsgvUOwU382KoI2+TGnp+C9FIhn1qUlTa2Obb/0aSSQzR+Bsi0bm8ieMUN61
vrOlC5ppIcPLLdvl8djqLK5Y4cnDVTti3j3FuvlCy1Gl6RL+H2fX1SOpjrZ/ERIZfAtU6pymJ9yg
iQ4YAwZs4Nd/D7MrfVNVrS713hzt2dkdl43DG56gy8PSUfYAdt0reKzi+f2z99Yga+dprYXjkXVP
Bqn8ZYi6SJYHxWu5VbMc8qCCOOv7o5zvywBMCEBEV8QBEpuTb1bhSmF+qOjV7EHTYoFq5VVTg9XJ
IueSttH5ULg0UTZa030kjKfQdwJWjIoC21zVoIRNeQzfIgg5R07EocdjIcP9/szOdyNSGGx92ElB
qR14mOOP5MjOzLFO5VVbSb+oZRBcyWoBtJ5O0y2HcdzWS1hStD21G0vtB6W5cRCQreKJAPsbFzIq
KcfD13J9d51xuYJflnSKJgwAGwlR7TAZjCfmS2J657sFw6FYA37kall5mh9L8Nv5kDTLVS3ncM9a
khawHuGb99f0/BOCAoQ2EKCiqAkhiD2e1ICYwcqZLVe0jNEv0UHSZ2So0QcqofF1qfr35mgJSlhY
QdS8zor7wwTHbyeZrzy363dRbODy02GX9vBoen1/YufLhzcO/mYwQAYuBp3644kRriyE9CeDMnjQ
UdTBhQA/KAQi/P1xzqe0vqUhQdiM5wY6USfjKGD0kKmZq6A0bgYTxWYvoU+wHUb3kqvUW1NCiobM
9G99/1SJh/TweFqAH7lKnLHeu0SNW+pA9Pb9Ca0LcxxIrn8/EsBwdTE5e9fayZkCsFe8q8QFmB7K
YYGCSReDMze0ze1ktgjW3Uvs4+PXDZrOCCexdmDqoAsOMu1JXKnHrmQeHBJ3s2Xtb1RC1Y3QENcf
WStvFohlbyrViQ/t/f8OilooKpUg94PbevzpBGGz0zZhvAsQEu1t3Hi7umpkDvvzS2HX8af771Do
xYCPtLqRnV7KLAzNENIl3lEP5Cfl1w4CMNf9HyaEGiFKBogTMKOTvTi3kkEGp4xBeab11kyx3NTQ
AN+qfjZP7++StyYETTSUC1afxLMSyVTBNaVVabyD2I686xDMXpWgi18I585GQXINWZr1CAPuD27k
8RfqXC1hQ2SdnZHSh4CoUxZJ1H6MaI+Pg6MLjZbVdBnNTXC5jkdhKUSSiPWS3ZA2yWfka2XBu4hs
p7C7xJQ5vi3+M9Tanl6BWch7T28l1wCz7JEm3VFtyx9+Wc8CT7TH0eQBeOLCST4fDBRFTA33EuAY
uNyP55W2Sw1CkUN2ClqXOxM76U8kh03OBoBVL4x1/qUwFkI04AjSv4S047F0TJ245zFZlRvbIZt6
KZ6bjogLwc3bw8AF4D/WcKfVzLZNBZU4ZbsafhVZHUNOvKflJWLzmwuHa32Nn5BLnGK7uEOUkl5J
djYcXJXbCYAPYYaxaKtOXyITvTElcN5RCVtV5chZvEbEwN2+TDEl1rWZ100j6mHVpdjpzVGQqACT
hvQTvdrj78OCCnd+Q8udacKyKmij6M8k7pZLbZnzpcOnAWsO/H3UTgEtOR5HTnGH1F3Eu1LwMBN+
X8Iqcxj2k1uFF4qkbwwFUBOYUCv10kOh4HgoNCcsoq+Q7OBbbqFKEM25x8sYLcJRf3h3AxeKXgEi
PCh+eKdDmcT2ZqY92SF7J5lrQpJTr0kuhBLH8e16OaBMhS0H3iGa3SgPHE+oS9JRd4kqdyn6Z+UX
0Tepe9+GAXVhCmtHL+OLaesC9hTVL+Z0Y1ksiQ9fyfdv9vNljddu5Hoh4qwixT3+FdHcOIEnJgJ+
Ga7blo8hOJ0ByUfR6u37Q51vSvReoEGDEBeRPU7A8VDg/4rKQYVw50Efe9gwCw1nkFOa4NLz+8ac
kNRhIIBmQLg8LbuUOqI6cZtyF411n8s0hCNGWwcFuoRT8f6c3hgKdzvUL+F+u7JU/eM59bjYwzF0
nR1QY91+7vyv1u27rLaCfHwkcKHwXgHyBGjaade+kpUG1Kij+35En9MjbbJBlQOaC8Kxmw9PCoUx
FMjWgu2qiHo8KVOaTo2eT/dV2H+t0srigp+dDS6z8MMXPEj8q9gSin8ILU7vD+aouQ3Att3TUPc5
3ADHPCSWXpjPcYz796StXG0krquwKzo8x/MRE4zeqPWgidU0Wwdt7Iyw+FczmJu+UZe0Sd/Y5ejh
kHX5gCnAxjgeLArU6v42sj0rxzQLLY2f0nEiF4rOf/fw/8ft65xQbgaNGPoR6N0CZnc8jOMzuOk2
2tmFThDWNjNk4tX97KIq9LD44CBko9BmNR5dRJfBv959Ehp056yCfEeULXZQctewGPQLdwA46vso
VeIdUAhNy6cPbic8EIhI1pAf5RZ0Eo5/qmepo1pK632Q2s+tEn1BVf1VAa904UY9W3osPO7UlRkM
uDgwCccDlY1x9FC1aj/BD7pImj7ekCFoLhzEs920jgIZEjDRsHNRETweRc8wZGiiRe0D6+spd4K2
GbLFoPoP68zFyKsFPzL86DVNEALhpV1hvYgmT+mDY9xKcFx4ioxJxDyPiXWDAvXIadnycKCXruq/
kdXR9sJ46NKv9VUU5VGSOJ4kmTzCVLwkuzCsl1teT/RKl179B8ohSboJa4dDEnQwBJyTRrFkTwhv
bB44Duu3QRde5H2fPZZ4nJCy4eb7K40ZnaQGdcnR24Ew4m7m5fdhXna+cq4iSr/SqYLzRvw56JKb
OtAX7qcT2AmOGcbFnYEgHsqXeElOxk37QJGGUoJ1aD0v86gKspSXaT72rrevR0auPdLza9n406M3
Ov6XMqyjl/cP0JrIHX8M/AgUhaDGiCI7uBfHH4M1JgwBdiGIFFrubv3Oh4IRkBJBtK8lCjdZypr+
oWK1jS80MM5PFNrEgC6gMIynANz345HR4e8Sf57JrvK6ts6iNpl5Vi5o9r8/wzfHwWW5Cnis7/a6
Av+0PFkTN74YB7KLBp38oNUyPrpBX18IId8aBTEBapiI61ZBnONRIEPGvR66iTsonyU3AHGCGSb5
xzQY/rNlUGTA0UGUilvvZBQEqjL1KXKjBTFbsLGq8mzReJO95LW3/kWn22KFKQJZh0TizLdlimjd
tBOCfGTNPPc9t70mydgVQnaXiqFvrdzaWgdyFgUbRFXHKxeSyhm5rMpdlWj+Ja77ahdVjb/9+C4A
nmwFQoL8CGWJ41FUr0sA1li5g2jrvOGBcPejIy6JCJ3f30iQ/xnl5DS1eupgzYq42yZc3aslaq5a
FkIZFmrptyCtJJv3Z/XW6QUrGvklqqDo5p+MB8QJmVANQoTtxeMhXtLvVWemvFE9Gu7zFQRdPqad
8ncH4n1CZxMP7lpGObm0AjwRjePV5Y6yud+lrhYFm8jyIRLif0dBlI1dDhIIotLjryW7Eq1H0ZY7
p+zpDvcf2UP/y91gd1xiX72x09EFQFsIRGkIMZ0yv+1gETYEI5RnqujTrCZ3tyRCI+ZRcv/+x3pj
o2Mk9PEho4DsOTnZgqFToRnhTeUOSHGdjb4TbNxwjD6+0TGdNTwEEBf360lEBOZ6PFOhnB2RYxfn
ZUzLG3hxe5dUud5YN8iMYQMAS0JWmPjxJ8ITb8HuZXQfVWF974jaXgunJTCJ6NW39xfujVMFmA9g
vgjmwX49RU5DInPBgg5sPyrfvR7KOT0ox+mfUhkP36JE60u1wvXYnNx+awz8d35IvE43ucY76S5O
xfYgZkxtZrsgZYWvWdhmU+zon4hmy3Tb2IipT0E1JDqboRWqf43JqNUGcGu3E1lb9jVkvYPAPoxw
m+uAvfKqKFMaNqa5SpKBZkvamvCHicfyewnwz7DBYzuhvkbnoS164UMUCSofcfoD2ilgdfaV57K7
0vq4YLy2H4cdHaTzk9RgIuNhg0fu1usHRjawe3C7PKRiDH9EvQkhhm0thIGDYcIvsIHtx5xaKr4o
rVdqBIE9/S51YBx/4X56Y8ujfwiYMHoNqz7F+uf/vL16aWFsgDbznljWPMGuWGwBf/ofXsU1NAfC
FFkiguaTrTiapIFUyMyQg7Fog+oKjJsWlDre34VvzuWfUU7u2jqhcYDUle1LT3wPx3EqWtQxivcH
eeNUoZAB9sOq1Yom0HoU/lmwek40Q3EfW70ydpNCWz+Lp9rbMBjCX5jPm0OtCjLozEBx6dTYG5iK
OawlJLhh2ggXjwg5hoEOwA6Gzx/r7q7XORQ8VsYW/oHq2WlCqQBGljz2+V4wyjdJ5QybciLTNlim
S0Z957MKAUlB5QttCyzkqS+2BMUSpiSE7wGFD/KpS6INoUn0OFzWozjfEBhqVcJG3Adow6nslihh
xgODMAEhvVFmeKG7zBsJuXCE3pwQiFLAFa96IaeBZTcIowIO/4VScYotR8bcn/ln11bjhZfjfCRU
WcDAQWAJ2NkZcgEN8ypADtDsu8R6IoeqwzzkTHnWQAKRuJcy6tPh8H3W9x3oBeCHEACenCdLod8R
S1Lu6nRehiz1pV/tOZUUOF13lVV9/2SdhkrrcKtoworRhrj8abYVtX7nJhrVtA7Kunlf8/baM4Es
+oaPO51CJ7N3pXshjjl9uf4OisP8d12hlnNynB3U6kIgfpxdP3vs2UlMv5kjHR7aYDa3iHKHC9fH
aSqL8daWIDQVUAfFVE9uwpJV80KX1EFzkDc4zv1v5XuvstcPNpXPdem121rYQwiq9/ur+8bHXBHo
OHBASCKZPok6oNlWhhR25ntYEEqS1cA2P81xV/cbC4rjpav4jWXFaEhWAXtDtfIUIt6NUCrzhoDu
YYYidjZViOh5D3QKraatNWSeLtyVp0d9XdeVxwBpDKSqCNSPr+U4YczRCgPSLp0ykmogjeGufuHr
vT0KcCnYoyty+iS2TtNO1ROBvn44A58IKJUuAC6NLlSy3lg8LBriT1TLVoHYk7l4AfK6SMEBIQbp
JM1EqPQ1cFD0hsVRDdNB+P59fPVWuQqgbf4S5k9DUncGTrsLe4wI39t7gKnHq4p7ycuHt+Da8kD1
P4rAFzq9jiUnUzoLILQdWTVQUafR3ez4/s4fq0tF3zfuEjQokUrirkR3469nzj+vtKM9m8IlEu8Z
AJhPjLXpvsUFuQmYLmU2g5WxG4HPuqD/cn64UWf+67MMwBL68ieHG26TxG/cRezn1G3Mjg/GN9ch
jTy+BVSw769sPMqfQ8kBZKo8PSbFNMi4vLB9zjcptsyqdIqgH9vnlIVquRN7A6ur/RDx5tmydH4e
x6F9+ujH/LuuaDrD9hndspOLs3O6MuIe7JSA7hmvlRVLXjbKv+OlSj6YloGahAgImuQrGRqv3jrh
fz5mz0Z3aMCi3U9q+tU0bgcBpr7evT+fN1YN+JfV9BABEA73ySBuNAhHA+O8T/WiHpzE8bM2Vpfs
Q8+PNhqKuIbXmxhF8VOMOgosHQgnRuzrNuIPrqTJK2wpga8EXc87EJ8uF7bkWwOieIoGN7DiKK6d
5OmhjqspsDP8fJJI3PiSelcdE+GV1OWwVcncHT68jLgeAb9HdrsSkU62BZ2B86bOIPdRq/TWtyM7
+Nyz3/+HUdD8gH4VeAuANh/vCOFOXlAD37VvU9PmHJ7jLHOtrr5cGOasEo6th47lqpwG5AvMPU9O
9OhPQdgFKKZUk1L6bomkKbfE4a15acEz+e2gbOZcD10jDhNE/cgeHGm1HMTidAzZ9kCDjQOxpOXG
9mHSPdbj7EudIWRt8LPjWMcbBqYm2a3DtBsYEluJwNuQnwb73OS+aiEPQcYu7XZ+r3WYu2bhrGgq
2qkvbjn4YUHjcomfy8ji3QM2rUuKYZHJfKCBb/SNt7Cpy8pxYewpDEVc/aAK1MWMjqEH93JTO35/
7QdLwl6BuAEkRtQmnXeiT53hOYrQDS6izm3HTJTd4H4rfTrPG+3buYfEN4c+Exqs9ZRXQrWPhnjc
5sJ3xqDNp9kiMRdlEyYMDadp9DM/aqk3Z0xqy/eqSbr0t6BtYIqJedq7IRNdoryHwJQqbB2wfmXq
ze6ukk3tPjKoe+tCkcm110y5BC7VuGOTwqhG9wVxojp4qWLSkCzG/g5zdIIoy+xg5mnMejHW9A61
1MC9idxFmrwFh6fKbWXVDwI11/G+Mm3qZ3aCqFY+KN3+nhI0eq68xZnrR52m47xBE9Gpr5zWtTDJ
glb3BFAK+MvFVE1LshlSwXHnhmWvbjunTsat48SOv0ceZevnmaJvdCh1GUNgZ6kiW9i5XtrnCfLE
/k3HfDltZV9V3lcIZycWAssAd813GEXPW1c7RP900HOMvwdNXSL0MFSpDa18rjJwUBq5mfvRYSwj
Ey5rmpnEG+1dGqHFt2lBmgHOWRLaobaBx5YBeRLF4sEb5sC1WRAPjcr6ee6HTMolgBpb7/XJrZi1
TDZjR1u/QLmlsg8yaij57S8OJY9d13rtIwmMkdlqTFvF2VI7fb2vYidMfvYshjLAlAaD/qWdqAnm
rKwZvAHyNvCc5nlIBoIPkLaDna6aYQz6KymG2bvRCrT/nXQIp5uyHUXJDhUiV//1r43wLzsFIrmL
QZ4M9q3y/PHT5KM+vdWOkOWWycmzX+ZUi+Eg0bvmOGvuOIkNsB4pZINpMLF8aTooA2UDZThMGewd
GzTTfN1Mf1BGs37RIU7qnxunTIMtegWKPTprZXxb9xQFIAZ0gcgpsQHSPIgYiW0zDeYVClS62Qxk
ZHGOPWN0BsoAbqVyafFVTN/01bbqxkB9KycUr7I2nBLn4DtyeFxiNSZVFsolLW3mp70h9wt8JNMn
NcJe9cHtrO+JjCjrcsgOLmmM4ies0xG0w1A9unMN2r97uIJZ/7WOIEpc+I0hJAtHuf5NAyS2Co8L
NlxNyuUg2IZD5GZDMvfpzgQ8IVBNCUv13CLc9LO+D/i3thmHYNVr74dgm4Y++4HKAfDIi9dX5X7x
lrHdmJZO9osTDUxsUleGEdBtegT3u2bG1htv9PtkR5AFtxBNCQdxH/qdAz90tBtpVxjWxSILIGRn
f1hocE4HvwYdLQ8TpaFLCTU47RWc88bbWAhKqy2PQBZ9Bc3ck9/T2YUzvFkYgasB0ArJb6+GwZDJ
pjq1fKf44OUm6A+Rb4FLSrs53QRQFnkIBKKMXEHekxZNHBtSiIrRPp8r23ePAtyxa9QBbbXxKzYa
gLFjwW/KGU5y2eJABxnAMDIOj+liHRTpwCp2bgenpN/WQi7jWaytXnI8jGX/RziifBk9zaerRY2l
HAFVSo2SRcJrFuYobpoUZt7omA8wo5wnxPjZaPhQVxnuMuHeelyG88ELJe3v4tnn7iddtlBQwDEC
K7yIVeU4Cv9bAdn5zAsrN37AyvrLAQZgQfMM4cPI/pi6MR4KZeBdOGVDz7oxS02sIP5J6jjI1ThY
xbM+XoJE5roLAOMPGt6LG7GUU+tkbqvX69tXsSNywHOrB7jWQhcr6ZT80djK0CpTVA+64MnQisMS
tfhtEHJujYCUQxd7113psPGwhDLGKra9Vq7Ati2HNEscsDOu3MVvvCtS1c0LAbjLXDFv7lUGywV2
VXeT6+wFVjXatrACizMrMExRqcD70pOwGvOplRrN6BDCcMUyYsTbCo+uc8cpdsSUde5EnNs01JF/
1XWDoTuViDT5IapSLHfg8ZgeL1bn634/iTltg2wyCHYfy5iU+n4gpf9EmgrFI7WEw+fUhN7PUpXQ
oFJ4mco8lZO96elYf0EMwR5aAwthCIOiB7d3uBt/iVzfvHZKTVOOKv0S3jDo70bgW3qGZ3yazB8B
ff3fJaDWYh+KsavgjmSwhoBi9y4KBBBLC4a7KoEhz6v2jEh2ANfRFGokCzycCihmxAmWKS7HJxnN
Ab9OB4+DA9XhPa7vrYLG8C0Qh6b6JU2PnkTW9IGuXz3omNQZj/WcNFlFVeybDCduqXctwJ31E3NZ
OmTVUC7hblQy8peHbv2XV9mIKu4yR7bQFsO+RbC+JUqPJnfTkf5UcRmpvDYR05noxeDcOl0wPHg9
qvRXTsI7uoZDUZWJjvojIgul3CJYxuiHMw0cau6Ci+gneMN1lRsiWfvklBG8HKIYeMnbsWS894uI
i/iPZ4X3gvPklK/K6JpvICfHxZ8KCdiUK8C9P9pvRSQIwjQsaNaqDUxO1vrKv0mIGF08iJDZ9PEq
Fm3kxDk6SQDNySAuLoSd+Kv+bW6cDnUSQ3sB92YUANW+xuLdTkyqb25qL1X+z1NkZOCgGa4tQgi4
nTIMAPsX7TSbes8hT3aooxENEW+JnuZUda88HtwC6gzh40enht4rEnOoAKCfjO7U8Sq2o6tNIpTa
a28SrOj9sVxDPvdjhD10VZEyAqmORj+0hFZi7vE4neGuXzch2091KL8ZCWGLrHWn1C3gCuL8D6kw
+DTgAa96ZyC8HA/mgxsULHPJ9rAMAvSKw5nupUFMPect4FeX0NdnhbwVlgq4MuR7UNQ+Q46qpUXY
67XNfkpwFVInlT9wKoMMypjL8/tf6yx5xO5A7Y4AdrKm+adbpGpD9GsaOuzHEq9k6LhVzol91QHv
d2HwYY4G9DHglQpmLjweoBt0CsWOW64nS3wMB/pXzqal34e+jTMZAQ/7/szOFhElIWwLlNdQKwQl
6iSvc+deUPwpIAbVnGyQncQvxEqQ7kHU+/3hoRAeAqUXoGwPpvjJViQdPte4YKiBYEdUY8ozaJHx
XSM+6HuLXQ/HT9QMATEHnwdt+ZNZOVNjRtYN3t4LIR41wXux4G2tMhNxsn1/VmuGfXRHYSgweVYn
PHgyY7DjPe95UwL1aOnvR1DR9QE4Yv+7cvukzXxKxWvA/PKRUUx0I5eGf8xI+D8TBXMJ4CwUYYE+
OFnT2qMDDxhGp8h+t0jBEzxJ8SW7kbOSEOYIuDJKlhjjnBGLHKSFIWDg712JZoCrm7Fwq1RfuBJP
DxnqoaiURKsU91ovOQUR40psu3jx0r0Bh/rQBN1ykOH4e5Qy2YajurR0pzsf/Je1zYLNiMEgTHNS
OhkiESeTqss9YDDNtlnSuXADrXeMsEt0udP1W6k2ULpaW8sQGIKI4fEe4dMIvNCM0itigyiXQKRC
6kVfEnA5Xz8gDvCJUOfFvQGcyPEoRDeCOFOc7icWfx2Yd9NDWytD6vho44V+sLaahh5KnVi1lQkF
qKl/PBhXxp1Kfwn2QBa0thhmjRi04VJ8f/94nX0l8AxjsIZXoTBgh06jDYa5kDL2xEHPmiIsgudY
vmIeXphh0YVb/nwslCJxN+FAA+Z3JokQpWMN13oI/86MBFc9Hq47bjvn2gI4fWH51nP5762BUvEK
BcZ9i1oLipEnnY3Kn22liCMP3VBzb2Mq7sc/eFeiorH4ZfKgW9AC7n1TVuLGsEY+uUNrzP6ja7vS
HdEeWK9LWAqfbMtlxZdRb6kPQd+yDY/Z+OoNQMdkImKXROjPjgBAAqhbgyCw9haRaR/vF6RoAJoz
qg7tYuh26uOoSCYeX7iM/2phn6wrAjhggCGBs4LMToYp8RNiv/brQ2ORqBaqwc1czLVrRI5CS/oy
EOWVB5QseJc1Vk/zTWpotNyXchYhKg90cSFqmsafPMsGiu8SzCgjgtzFi9IvxXQ16D7tXktHWHiq
1bQiVUFYIqcXlbQwnIwgvNDs28kdppclHDv74rVpZG7IAj2ITaib5Ov73/A/ldfjKaMlsHb10YqD
sufpE+APEokISSkswhRCny1yP+uKA8yi+VqKmrvUfI7Cdlxe+m6Zwi8TBJ49nuG/4cEd0A5VVMRR
GZR3XAIec1vC22PKo3LCtwpdtngPNROy2o8oE6GORWCGtGlE6ISZBfJT/TQSwJ4cBAC3v+ca/99D
w9C43XiJ6Hhu/I6VBQpMzHkZ/Datc9XOTbWZy8AxmwaJhogzIl37Z0TnBAKX0q+RZlddGu2NNZOF
v07g2R3Wshe3yyQVv2naLoDZXEQQG8EuOmB5OwMRB7Js1dK7hLZpuInG0uqMSzeYryMJ6o/MU45O
/X3SJ2l9z/o6iB9w0Lr6ZqG6rOH9O1PwAVJk/tesVp3zNEeEh1e4U5PmOhQCph1LEMzfkb237oaZ
RE133oz08AAcAMBXmacZYtHIKSv9p1omlDFQEg3Jhquk1HlZVVW9ZaMKRbEgLfM2VNmgQg04Tf7g
jGLWttTueHBF3Y3bpZ4lyY0qyx9MylohwY25yCAeF8nMzvFstnz0bbrrS9/7jidB1djsXOm9C5u6
tsB5d5D89nJwn2wzxy+ONbN8gG5Y5Gx4WTXfwSp0//DBp0+zcPWcjZHLUJl2SOdeRdVk+ywYB/6J
o5ZKClDbuyeRLNODbpwRRM5ocm6GeYigCtaxgWWcI7zLfDN3bZ7UStBcRlBhzWvfSHJTwQHip1uj
wr1Bg0J6n1GlCecb2pLyR+VLyPN7TciHnECAa2FZXCVLmlcm6l9U3I42sxayv7mra9IVngeVSpqB
kskhhdqWpN3FkMdsX5hLZnWdxKWlBaVzbXa2A8P1mpVh8M3qcJE/Ygoz0z3Kcq2zj0IYWj8Zgocf
Toyu72R9l5AHHS8mWHLjOcz7BHK0/1LXcyi20ptQR88ahA3lt7TtUvEb1dj6k+BMjDu3qWx0P1O0
Ugs3bIHaUIvAJ5lhQ588KTimQMTHiViTGz55CzIjt1my0WkdtF99qB7cKqaq8a4RjvutXoCs2vuw
pBQmlwFNxgcy6aT9aYkSr2EVV/TeTKp7tunsec/KAhqHRn81o0wlpiU+pLprFSo+iZWvEalmGPb0
UG25KlHD/TOhJW2y2R/tlFPHBG5GXMedbpqwr7ubKjH8JXAWlwP4gZ2fBWIu45fJ1mT4w2FzBTlY
KJCyTMMi9tWGvB3u6GC8eBu7owsr9a6Ko6umAx77BtBbFT6KptS3QdhGYhfEGg5qTcl6Xng92Jko
JnWo3QXoQCwPLXjB1QuaAziNUMaSXobtxRJESkjJbiOatvcRXdAYicrB6JwFpUcyz+1lvZFO1Xn7
0s7NUqCU3RwsHbt645eo5G4SF6zWnIeqDrIhcCFoi/o7Kvws4elP14mW6hpFPRZtZwSfLIfdqP9o
ZyajYmH1IHO5+ANcptN0QDHKUkj0B3bFUaJkk97DgQTdjziZYwM7OmjiAVcVNCbnfo/eUjg6vcmi
oUaNqaWxDooUoHgnT5K0EgcLi550pSAFIuvieNgnacllzpnjq2yseNTuhsQXLNdomfzyrfZkpqG1
gJY5qnUijwRdnjliO7YJAu3eUw+NwE3g8e4O1H6srqkGfZgqp/sZ98DabsKAhw9uS5sq4+5Sy3ye
3OVntzA06qOlTQ9+AAXMDRtIitITAoPMmad23iSibTdNuSyf6Uilfx3MUCHdJah3/64cXeucmsZE
uIuDMi4cNiWfJ+D8u3zGs+RlEjaht0iD6q9j6yd2y3xhUML1u0cPrbRfmpvlx6AM++IP6A3kmrAu
yPtkiLFyXiXrwvp4HlCkSVBc5W70s9KcfhVVakk+DKDq59XgG5s5C3jKBVrXKbu2eM9/4/IMWihA
R9bLmnDy0H0Dr3MsuHHbz9G4pGRb9csCvoxin9PEKWE9PFnkGWJMBdCvRnKb9aRGe5qF3WPY1eS7
DXTj51PU1tc9uo0LWDCsu+LEH71ikkMn8wDWj33mkdLyDRHa/+FJPFs5igRYT0YcKDlWAsopWQRR
lwmAXQBNdhbdgRIJYxLYja95SnKEKAsQLn5s2gL+n+N1OQsw2e1iUKbiwmRYVbC75nZofknu1uGh
ir2xyoe4AVq3QYpxDwn4JNwEElTMnPMk/ZX4rf8JCqSuk1FsYTThfNS6xqXuNTBtxuAC7rgDvC0p
o6iATYvpswGG4VEGimr7rRwB1EHJ2a1+k8H6X0sbzWIj+2H8bIxGA9a0Cfkk6Zw8J2qUbAt9LXlT
LiPAgCmEMnUOuQGEUAzelDpzgGL62kPkGv/RNpoVSx8wWnTUm25BqB5kAa+Gee80BCsDhife3zTR
+I0q1IoXI4XiVY4SVu/hPWumNMMOcR+7MG5/9RRvN9BBwq/zUuHx2XSpMz/iy9nPQ68iJ/OEbp/9
pau6TCeo4WZa0+BW0CmZNgTWNKpwAdoaswbY8Xlbg4v5uQlCajJhwUFer1a0dNF06XAxGHjsboAk
ZXfaDnTCraHZkxuKge2QN0QHH497AJJ20kVZbyE4s43rUT3LVic1VDckOgdw/GFhhooLLppJoF72
pOu6/j/Ozms3bqTbwk9UAHO4JTuILVm2ZVu2/xvCkTkXySKf/nycK3e3oIbOADMXMxhXk6ywa+0V
cJqz43JXYsr5qXPpKAYUn2YZqnmxn7JBzPXOnefBO6zCatyA3or5TaysEB59bLPQG7TmuVwcWew9
Eeu/m6Xx+hBR/kTzI14R5egjHdz7fliqH4Kbjs1i0Yl1WWIv0/aLO5i8YaGWH2al6XGQOk0TbzEa
hXakjYldiFIGPb2C4NgiKNOFY7lrrWoMrMZZi1Dv6vZEl2Epgn7GNCmMJxDcsATefpILQU27Gbr6
O3JqxgJg2+68APdErdgNa+dlYTu6mGutI+9sj4Vh3oe+lelVqIRc/lpWY38h5VF8q2gff6gtH9Oz
mmkoSRJx1iaom4lwxmkquj/AuuMfDfzMZ88ezOcWR5fyRAalZhzTaWofzGGFvo5+kFNz7S3aSE7s
YFVftnX1icKr/VIV9fDdjg1kb6ZeTh/juO7qA2iW+6nsZv0rAaaZG0wzMGGAsIYyN68W8cmFbvA0
1WqzF+oLLDx0paV5YKSmEnvwU/NhzSx32FX2OudBM621pJ+18pL6vqN5ERMzrLZ+aHcqqI/H95le
+0nATbN4yjWJ5aatKkO/WzGeqnbTLFTH8uDsC83JMX4bC1vgru3X+bvj9/FnTK38hj2dmiqQq5E1
IRlu9hTog94ZR24os0hDR9lLdZebnsyOo6hZjXAAs/Gunexi/jVarbe8owC3xC4300n/HC/K9Y48
bR/fdV0xrgfeUlkdVZU4fFDX5iBAG97H36F3pMt7Coe8+WrZohf7mlydPhz9PlcPLXy54SPaZ6fb
OdrELa0zrNJqAisZ2LyDscmlt280I6vCtMcV8SvObB3NdM6TX07sr/EzWvuZlk0di3ovNW1G7zMV
vUQkyTHyDlqf1e0So3e95zjlOnowW0PWe2y8uuI0Jg533hlbjfXgxIXhPVg0+OQPW3qD2GteYfiH
ZpgH5xeCupFXoIsFslJNnMK+ZhCyM5FLfLdrL1aPfpKINVqXZTYi3bWXrz3zp/9iuStOukGB1Kl9
R07M6jzCCrE+A0MZYs9LynGgSlRcj6Hop9yPxnjyh3tn6LjpzHzNMepnvS7uZ6GXXjAga/Eeetuv
jRCTTds5ZAUtXo7rhnIT9UeSh1o+tuqOIsKdASjxuN/pXK3mn46BMdqzZcgF8gQXW+/BpQD90jXo
VLYuZ81h2ejcPnKrIau1FqnbfUuo3ZPPoyCHdwgF15cmrJpmaJ5tVNR6SIOl44xLSImZAkuT47xv
1SSaH0s1IknVi6X17y1uq+ZjWU6iPLaLkSq6clYtHnOjJE6XqWgZTPnU0xJ/j0W/KqOa7XJ61FVF
6WeKbvbuMzKx/XXnVZDAv8ymKpZdp2c+Seex3dj38Gmy/kCMn73eISey62MNRlX/rkiJSD+OpU72
emJPsR4idbGqQw1pHfPLmSvsp9JqhwVfmsV1HvGLd8cdXnLmvDEZ1uVP2ymYfoGqF6/CDKC20j3G
MJ53qieVd/sm0fqnfhCNeaQb2XKT8Yqh1E5tChXxEehZ54eude8fhLnk6RxoU+W3J6du/FvWfi9A
WeyYUPEBXMgIvYTNMMjJanxwqigb63FfJ3EcsnC/AIQO0esAxEsjuQgLAMyQhIGenQM7ZuZpI3hk
Fc16k77T3fX76mYAHv3y9e0DYVWEcAa0G4PUC6A9s7xG19iiI9qncxiTLLKvwTOw+HNv6b4vO4KA
gLizGzbsxy2SxbloHyhVUCXXhFz6tW+/Q27ih0U5PPstLvfsKOYeksff15/uGh+Dj85r3AL56Fdc
sS4pqBouqlWE6Ym7G81kZOeYzDd/LO5K9B0peukXXGUSFWS1VUPu1jg+llkWLrMsTwTxCsKLsSa4
gXFev8UNyEfdt4E/WE5sM+efRnFiozVJam5jG5bp7bC9xwmi18fhLiHekGtfb+slBkD+cstK94WX
STMBX4IttYc5eQFOWz0PVqixiVz2szzY3NbLQHaeccvB7Wryb51O1hieVttKu5Kk65azajBkoiVe
lsCKoXF4sb9l2sfF/vUJcoXug5uiGOOMBqhlrV08k71AYMXxeYkW1Rh/laqcsBob59vokSmVJe30
1m7MZhLClg3ojh6OmXn+9aaRGARtXItoTTvjs8FKe4Zz0P70BPangtynG9Dt9TeDJaB5iOtpKvjo
Qs/HawmTMYkMLaN5EGbotK73qa3r+s3tBEahikWzQKuO6v18FKeOmxUqDXGCcEapNJfS8gJTtikU
Rl/Ut2yFrh+K1jtezrCYEJwgVTofTnXKhz5XZiTL4nG8T/2x/59XedVbfTFoSW8WnfgXbamrqN7O
x7FaUF7oLHkkaSqESTpwnhm0HKu+uBVtfDUPt4bM5km77fdskxd7YxvHUupyziNRNd2usPzxs653
w25yMvM59r1bJP6rJbaNB9TEs9GHRqB0/mjSWSy5JmMeOT0FRbnOcx3ETq09yKoWN8D0q8/F2kL6
iVIHt49N2nI+VmL2WF9gdhqNVjbv8ZoUO9eqbuXsvDQKwUMOR9nm63qZUUpwmpPpGgXihCPirzYu
lm841Yxvs6JGH4cbNB5hEAlwySH48eK8tFWdGXNja1E8o5XJpd9FY4nGNajqYg1yQP0kmLNk/fP6
PnX9dJt9BccMnS3oGfbFPuUX3OOcbOijRfr9AY2BG7Ztmd3YnV4YhWOSNwgrHfrM5TvkG5pjCR+O
3alsj4MC+BpEcYsc8cIolE+8QHZ2uEGXJ1idce8svHqILEuMpJ5LN4RQMOxef2NX56S9HR0MA+cS
2Ppyp63KrgDa64ZI65Ub5n257+fiPkmKew9ybVj21q2T+WoNb7KjraWK9TPamMukDSezQP8VpaDI
x+Wp6jt59BPVHxo3NiNZNPONsuP6PRI2QyAFoR4wkXDWPl9XiNykvmr6FOWDn4SuMOHajeX45vfI
JsFZBVGBc5Kq93wUXp6J54IrI0RxyV83M+lk4tySkFM7YYF/R6vE/6jXjXUrB3j7g886cFt9s20X
FFa4C1wmVUxDPDYTOSmRtTbLX82c2r1M6/VeW/TqbqEhmoRdkdvPOteA4+tz5/rNbkPjQcmMR+b0
Xz/0nxpLNlWer0M2R5pP2Ug08BIZOajn66Nc7cHbA+ITju0gZxndsvM3mxZpb8hqmqOs12kp4s/2
YHZ0wTDnvXVivjQU3jTom+BAkUOzPfA/D6R7VbvQc58jozWtQFOq3y9e5oZ97N1qFvsvfDaqASYk
B8yWhnQ+FMYdDXV+DuFaL/PvaAmTlvaUI1SIz5RTH+Nujd/r7mj/mFI1laGWyOaGf9n1QqT1DyMK
AhGvF5rI+U+QvVbkMxHp0ZyiCTgYUzEnP0oNPM6tbLm8n+nMdDf0ry9NGdgb21aDShuV1/mYpswM
OYL0R54F7qGNiB3FWLtvXvIQUUgkQE7sbrykiydbgDTisWQUATt+3zQ9PclSfnp9Xl7Zv1F0w2rk
JrOdBBYSv/Nncenv1fhWTFHqpgizSShiF4vtZV4fQaGsMahMqX/AnmXR2Vi1Mg4Wx8HrriRJbzjo
ANz9MS575Alp086EU6o+LfZwpfX8llEHv+Ryj/A5hZnanMdsFOe/dBUZObfb+2Aiz0+p7gx/ymbK
brz1F6Y0q5TNALYiRdPlxWcdaL+lTTdj6GTXznumdOKEhaaqbGfGpZPddda6/JoNfCEOnt0ThdzY
XnwLEnhhhsEGA33AOZQdw76oPMiMVK6klcJdtvYOhaN199iW3ooQvD42Cbtw/rNUxycJf8vzN5rk
foYNfaYi6o1q4MNqmR6qvjT8IO1w83iXxkLk7+hGF7dS5l96QJYtDCFcjSFBb5/hn02qiGE+LXGh
Itfv5T3o4kc/r/q3r1OqGwptEpawVLjcCWvTSMiB4fnKYekOXqpX+468qhvz8nq/xUWWw5ktcLt5
XRFmFF3wpFlQ6kmKwR3CGzcP3F6P7b3r0Tu4gQlcDbfdhgxoQBt9fCPvnr85q5qA6wgvivR6qnFs
K7knZ4thnWLEgbd8zq7OZQZD8MlFFjTHoS44H4wQjwkrFNON8s5r/2bgyfVxlIMn7rSJzX6HJEm4
T7LRi2cT0zwzTLVcL8NKJl1LI8ouvqdoUrnkLElavec4cNsPy1S0X4Rh9TLsqiJ9ytreV8FCp7tD
QiWnVt4bsijqMAPD+T4RiOTtwFqr3/T5yioq/bL8aqY2Lac5oYezwxQL5r9tLnMT9Vit2HSttSL7
DEBuZY8xTZ760DvEmH9bEf78sVZZGr9i4VRlNNZLMn00ao/zvkPoPe5EIzLraa1sVtzILQOqiEH5
uh/XeJChpYOVBpNyJ+PGV71airxoi3rc4sKxoY0XS7EaxzklGsmOhNS+4MNpsZ1OR1G0yL7Kwgrd
tr+x0b00j9hJgRv5vJuK/vzT2pntrZPsnIjO4aIfBrfASDxBNZOF5ppMby6zYJlTImIiDTPVZFme
D5dZc18uEDei0vYwcGhp08sq/vX6aXZVDDAIVaQF5LKFQF/ePjkYZDotrRaJJnXDsdYHwgdoUTxY
Rdp90KrCubH2r7YxBrRAOXEZQfaHQdb5U+Hf4LdeOnFD9Nf60YppqOPJbdz4VC+OgsIbqfcGKFkX
o8xp4SNG87XIm4rpg4Lz9WWZk1uqlJdGwWsAu2qoTTaw4/mz0MFLGxPVaJSaRndHMCkJumAuNyb6
9bRDEk8BrGNzTLF96T9q+MnMfEvtCK2tsRe0kcJSr2l4Wuat4+36gZDZ/AegAmRSqV1MOZeWK4vf
sKNebY0PhRQqx7j3zQ8EGkx7gIsg9eAVurKZfSaGXD0yCVVWftb8gsQLW8/b4jfGOtbT6zP8+pnY
/Al4YcF6TLjLqTDB751V33nRZpb+FbJi9lwWyy3LlRdH4UZtmib53FyOzqdCPXZD28azF426Nz53
Uzre6yJTz68/y39r/qyi4y4Em5QtGcsoH6X6+TAGtbmFMtmPaHUgtUKHLLPDggNBFyLVIqbHNRfv
j1R68b9YdFN+TBNN/qwz/BUOsBnIs3aIRdIPr/+s6xkKE5Q7MEAVeBl/n/+quSK8syPGNnIKPXU+
KAgjw11lV8X6ZYEZ8uf10V541TBP8ZZiWwQiudLFDMnUdrNiNCezQ9aLfXDwudm9PspLz4QKRgey
cLnkXkaWjOnYaEU8+NEcpyOUr1yLFIpviHyjDF4f6vokwykSTAr5ATE6XEPPX99WL9Bu56PaVl4d
PQqwYMUv5ZT1Wh2IxNb+mNnNRfjCW7QAmcCX4GNvAoHzQZuWbBm0ZnE0QqULW62sQm28meR0fbwY
lOPsKZARMHC45AmncKykbsZxlCLvfGyyrPiFPTsG2RN+iKSZqRvH2QuvknJy8//WaaUhczt/qnZW
sWVjpRDJZPQDoSHN1xIn/6yBOe58vTfum3nq1xsf8KV3ie8imaGkWKANvPiAmj1MaTznxI2VnNSe
N2tH31hviX5eHAUVMQ5SBIEZ2sXmvOCZYFnLEEfmWv7CU2bep5335is0MU7konDY0MuiCbn9iH9u
GZXWuwW1uYgm5Rm71TLEoSyd4kaV/MLiooLCFx5IAAmYd/HC0g51IIeaiJRlZGFv2NWhIlkPQmD9
881r62yki5em2RgoJDEj+S1mZi5q//tEs1nCY+NVkGmGagnKWAz714d98QGZ8fiMgkcAeJ6/RqOu
uzbVeY3llMU/AQv0IZzHvltDZ+76H28eDMmZA6oPAAkd/6IMoQq21AgcH1mUIB9MvYEKWC/Vbhw0
+wZ29MIcpLdJZQFWxm5/qdxbM3OFGeHGUab6GMuMDr25ct7q4885CvANysJhilLwElHI/NzVB2WJ
CPN6OIFaDsPWGdXdm1+bz5Pg6E55tcGZ599IioKI6yVLTrE5lCEuDP6+IpbtoaFh8eH1oa63QTp/
7LFcWdDGMu/PhxrHbIIkuC7RqNL/WSr+4+fm06o1hJuUt+LWr6ceY22BrkwEbVMVnY9ldKR7JdO8
RCj4TAgYeMbjDe9hCePfSku+ng0MtTlgc63GDugKb8uczCtsAySxdOawh+u0y1b5VnfM/7pWBHSD
SVBkX9FKkrahslpmK6qELneNm/6Sq+/A71LNm/dxyKlAoi5/gZZd+ZbNDaR8nbsJVh3rB2slfbfw
B3UDY7n+QJzzdOC4moAgYel9/oEKN85S8tCMKJapdWiHzopI+61JWV+tN1+DICPQA0aUSn3Btzof
CjJH7Va9MiME25utBxHruircN9fzaAA3JS+vjmrC3Q7lf86M0pkmBw2vE0l6Ibtp9H6kpfNuza3p
xq56Pd+ofbkGoYVGFQT/4Xwg7G5Ws3FzNxpS/a+0k+zOKpR1o5i9LiEYZHsMVIaU8pd9qpg4y7Jo
BzfCeaSeArMVCDwKZ/3KNVlAYsUmAnsFOGxvtQHcrNd1ZgWb0iamvAwlmqXQi76HfqP6obtL3fFJ
G9v4xtNdv0J4RlTogHxgCugBz19h7JU4d7WSUqXlztArFQei08bj6/vdC6NwYd1MeuHukhK8LYF/
ZgQ7U1oBL5E6v9j1brKbOkwGKOKvjwJMwZ9zfh3aRN1s4ZBIQRKNi6WkIXjo0jaLo1Iq19+JfHL1
u2HS05+4K8jnpFPW79pqNHEwU7lpv3Ht77wtycxfoFfZsG9Dt5iM8p2RARw99WUrps9bs14c4jwe
zXcGHd96X7hlHX/ksuo5+1mLdXlIMMoRKCs0c3wHV6C1Dx49sBSFWAWophsNBPKkLob5Hk3OvByx
/xjRVvmVX+zXNnGtnSZ7G/5t1ozDCa/OUn+wF1s6ZZA37VDskUeNy3HEumO9cya9jPdxmVrWF0uI
+Tmb+8pGjoS91scWMy3rrjZFOu/cPob5qi1mVardqCZnvStXvbQjUwG6hPZQ9bS2lrQbnpa1SkxU
Kd3wt6/U0L9rmpyeodHL5MsscMneTVq8Ju/lbJJwUCGs63crO/EKJRt25M7tevsz675N7hxTGMD+
WDmFBTWlta9dmNLvlWvUHweDJ36XzIZZHBwsoru70bXWee9npcJuxSgtP5osTKDyHb755RI0tcA0
R88X/FfIQh6/TNm0/C9vJR46Yh1LO5xy3S6fiM6E1to15owuSDlOMgQlPDNSrbB2VXeTZXIQcXJB
GnGzlXBG5C5Th+BGN4zqI0Ks1H+XIuer6EboQj0CXabu76UTWvljaJVK73WJE+jRIrlK+2a4K9oW
SVydOC2G43YBqkiUM+jn7Dw9zDN5nXd0fLtTBz761R4aopzrzsZwDTGVqOCsWMrbrXLWx0Nek12y
mzH4UkfdGuHiVx2tk1NuW1V3chtomjsb75gubEYlxZ2V4dqwS2EQ1ce8pNg7CUNXnIAWn+WBq/fy
Z1zs0Xh0lY7oR8Bq+dFrdu+BD9hOf7e2fS33bj0kWPgYeTvhnWKuH7M4drwQom+aPVoTgMODvQ76
eKImH/Ojk+MgtEthwuAVNGtqsZFfKewMltaqMX5bhGrxBuuK4V5VqojDpbIkvhGNsVZhP8YiCcbB
zNVOObmNpMMWcgrWbsCypnWcFEVBW47laYjFpIKsLcz+zuxhT+0KbJWHPWdKuTBXWq0LKdol/Hgx
5cn05PqKz5vAv1Phknmeuvd7ZzEPhMAmFq5p4yz3czol07FJbPQTQe0PxvSBtOiOcKI51sTeN2F6
fYsJOx0e/KnwvqUy1z5hw+b7YRa3af2QEHFcB1qJX2kgTVRQYbH2zKfNU64KPWcScbAmCBHCqUn1
LhTc2mJAYEflIYnTyRI6JTIAihUrUwEacp+gRkCZ9/Ui8k+G3opPpMPn+YeEMDH9Sz+vlfqgM18w
ly5cyMBOVyg3qItuqL6jtR3G3QRVTeysuYS22zmJN46oJ+1y6UMVY9QVZJWhxmNqzt43243n5pgp
i4xoPafj/VOmxHvCm0aS1YMbztZTKdPyf6Pd6u1x6s2lhCmtTc/QjvPiaXHhwL130QTMdwOgR/8Z
AyS+fzb4zXMnpkTfoQvyoY3rcynRN6TJ+1yuq3bwsVT7QcRwGb/TSY9M9znrWP1cJn0mmK1mud9P
eMaiW0X4NzyMchmhcMNRbUJ4/eV03FJKnb0cbH0OWCW8QrQ4qf+dbTgujijOxj6QW2Dk3eLGlryL
U9cfDn7pQSztXCcp/9LZaL1QzmNi4F24YhgpZl/Hog4gcH1wZeOUH7POQeLVLHNvfHTEnKzHMZm0
+WAWxvB1jV05v08Q03T7TGvLdjfxKQeUmove76upXdVjViQx0sJemBDDikQOGnkio7B24yxqXPvs
vrEeOGpj5CoVbclDas+FOhGlYLX3pRrkHFUYcIn3/tgWVtCns2s8FOOMjGUwfTVE3hobywNFt23+
ig2bkHRlTuaT3XW++6VoPVF/jcE0tU96mY5FVI5aNgTpquz1WBn18JivSLEPTo4Q9gtBb4PdhbJb
bLFz4mmZOfNVjBaZaYLnH+6RHiIjnGbanYYoqEKR4PVis7Qak0Pd4kx8qLq4mEM1CGk8Emyyrgdv
btsmlG2yMLFWNIpHrx0d8i7LZXC+sWPJ5ueKO61ww0Yra9RFbVxPB7pi8rMrFmsJx9aL3dMgaBew
PSRrGrHA9Y/O6jTaflS9NO78XnfFD7RCZX9IczDIA12FUjeDuRBJ+iFb8NiF0N7aJY0mS6wHZXPT
xm6OSz8mZMn6PbWRQw+BscSi2Nk9+yZagbrp3vv0b4cTdHbzPbqStv6pqT6Jd6iNuNgSca7/oX3F
tUkW3trcQQjryBuTGWxipHW1/dvKEppv+G80/a5kb6ZlinLdHnjPq1n+4fTppne+8IQfLH1FoISo
cp20dsuV4n7Ic2R8/kJ/ZW83WN8FWJLKOKD/ZwOKEEpJiWmL1Q39ZjE+t3bV4/02NIi51tVzHxNt
cPJocdc836+lJTBnr7Sh3WucndrR8RfqmrzRrCFI+EpzhEzRtEP+J6/8ILC5XQ6eAtLcOV3qE1y3
pi0rSenj0cpn8dxnBGN8cJdC14IlW81vMklk9jEXXseyXDFmYTfDWmz40Ql8v9KAOVJPn9ZJuP4n
H3MH1EJ0D829V/Y0K7CRx28Ny0unOa6oOr8SBmUhn+JHxhz3qWuS2ZgIA2foRWwZX3WpvuCDBwGH
/Xd9wD7U0qKlzTOxk6jEht/ZnDVJ6PdT/QMNVIz7LDSsnwqB088Zfcq6X/ONJDS7o8F+nKD+Qe5n
9MUhwy78N/mimdobiGjyJzslvvyhSqrOoDicWqMJyhklxm67/JEtUS9N9pyrvOifa+wzkcUaE7YM
Cl8a5M+zOX+g15ijxlnUKj4tjoGqIkg5x77YkNC7J8WFv9tV9GhzpHH98li4qSz3Y7EMzbt5mpLx
nSu0Sd0hW9QeUDSQ3pa6Mi95zaJ/GrTRokOcI/s5NsMQu6EHs0AL0eYiBqG65BchEq8/JpgtNh81
YpSdo2cp+xcW5sy2cUjr9H2cNorENoEN2QNQ2LTeUx2v/V0bG5l6LL28r0N8sxf3GGujPv50ca/7
UK2bTyVxSc58bFY9mz6Yk6z+eoM36FFvSf1ZTL41/vLjuDP2NfEuyyePf9UFc58ny9elEkj7y7nN
jh3FaaTj4mCHuJLYM7Vbzl7Zju2oDrJaMakYjAaQJOhk25P903q4ZJ5MTD0hV3TIWkLY0jGHrRk3
2X7QhPk58cAXD6qWKdSBtbMIucGU0XODSlgoOEfLy9myfdHI0PQSmX4309kzP3mpLdvnQTIZIuzk
SDOy+fdilwybp0MAx2WqHpy+rFqMBfMKbJLJan9MrNHVHxsmXPfZS1pj3HdxLaxjzW4PDcNZ7AO3
QhNLgQLZy31dIUolw8bKpvvC6gvvAanQ1NxteqL2T+l0cbkfpCcc5nOJUnJyK3yMS2w15RHxHdRL
kh9UGQyjYdQH+MOu8d4QnYj3dZbGuAVir6iNDy0Wb1oRKC2pMKtQSSb+ll5cyEMl1UpzSCCRPOQI
ICysdrOV1ZNom7shLSYcsDq2tCZUuYofx7azPiXdgOLN7jM1vCP3tnaiRJD6GyaaqL7iuMeEK3u/
0Q5xjCQymNB6NMe5jUf1vkwTt8IbE0QPH5fJGsqPtqvQxQXSUZvje41c4cGvin79uNiOZLoJZUxf
K63GVTJH15iGcZKvfoDQrtCCpnEJ5ko5Cp0tNzT50c5zXIfUbdCH49VPd7PJNhQsuqTs4nBzbkXm
bPjs+cXSB9Dn+srdkvvyZe89rqvcrmLfB4E0k2PmY6OqpGO+W0ysN/A++Nh0KWYVoloGrGatt8bc
0CqBuw+mApiyKZwugI5EyqlpzT6OoIxUQeOJ7BF1CZF5pKU/vn6J/g97vHhU/FtomNBhxizq0qxP
ePnsdsKPox4n2zxQnpI/E2QYnxoEuW4gjbb40RTpOgcVZ8yTXySaH66FyH69/kNeeOVgYjoYkmNv
DbeLZ8bTUmsgBooIq9kmUG7RHfjo8oC3TX9ALj1GflqR/ZAN6Q7F59Pro29/+sVbgJ0MBINbHAl1
l2IGbI87DtYyObHC1u4g+9VFaUlJ83XFVxQjnwpZ1i384nJMrjNwojcVDwyFK06+JmZlse/GEdpx
bnxu3B1WT1qP1oKZg9T05QYqc0VNYjyQdUhJJBZqcC/4Pf+gMjrXf1Y7s6rO6Ezodmv9kiUbaq7U
sCO2Ln5HgT59zx15y4jpCvLcRvZ0OvubxSAI+PnIORFcA4AJOE3eFGGRiuU94nWMnLF2+/76h7yC
77ah6FHQRqURSEPufKiBnvFcz3QAYWQu39DhV4epd7pDhVHKMZVc3yCI4f/x+qgvvVq+II1UYHea
CReTt6dUkp6izZToxdfSp7+Up+peH8dfZsNlFnFsUDhYYLw+6guvFdkNiDh5TphRXsJsw6iVgpuV
iDpX6nsZt9SBpauCmBSA/89Q9JDARTcvxct28Zyj2m3tWURuG3t7XGhksCCqBk9IbrmHXoF6LmxS
4GRfg7HB9nsBHjrCtUohRvy5uwn36gnvd3PV6huL4aVRAJNBxpG1gQNdzBPRaFXNMuGLAYnsakRg
IVykWx2FF2bjFgQJO41c5C0f53w24miUK8MjwTerRf5F4s3wpHiT5qm3yI4V8+wByeDga9y9PjNe
mI+bTIWmiQePh03tfFx9bVdIfEl+0gh/Q0falad8VLio2BYGmLXM94nS56cild2N9Xc9J8GWN16P
j3IQUv1FaxfegtMv4CAnTK1V2Bep+jJy9w4BjG6RvK7ZMKxxOkJY9UHv3La286eMxYKRnSrqk9n5
xKISYVqoH4kakuyx0HoJ6iqlbp9SeO72nQ5W/HnhwjMcOi+WuHQ4Ji4RTERNPr/+9l94B4bLwmRW
sTIhxJz/LsfcOlWYSp96jbAPulpTEgy0IrnnUjYeXh/seoqx0cF2oGO18R6ulsswmxr99OK0zibG
L8PU+8GIl8m9QpCI6YqppdVjm1fxcmOOXa8gA6QTgSgdWlh7l3M75brc98Qmnuq2E5tnB/cCqpY3
bzyM4gNZGjSE0aBuj//PoWUWORYqXl6esEYQX4o6i/fmso4kLsS3Np7rRbPx+Fj0Fm9zI/efDzUQ
HowgGVDSblrtlNe5dWxxmmGHWDv8fjLs+EpU2UAYb96LGBiIkEAyuk7M5IuBS2NAWV6VJyMX4x6X
qjloyyV+a9/RZRRc3aCTUnaQL34+ijvZWHVgMHTCIsL5bVaYWnrm2n2LvVG+leT531AIRDfBFxWs
cT6Uxr2FhctQsd8bFDV0Gjyv+P36xN/eylnJxiD8+ZqHXpgUmkvKnYeDVN97K5+rKL0PuAgb6w7i
ArBwUUDJbb3GviV5fWnKcxmAHANvhY11++//TMZh0J1hmcvyVKm1+j6P5Xrv5ljivP3B4HFsPUha
+P5ltURDS++aOitP7aS5B6JIuPosC/8YqLytqdDePh5zAjYmKBbkosuFvPRe61VZWp2yjBTDdS2f
B3qdgSymyNfzv68/3AuLDMKZxlznUNyyps9foT06o8Q0j6nh7SpXNcfGKj8ZKdec1jTi/eS1C6ha
d2MXeeHDQdrGGYD2E3nd5sVJsfiJrAs8k06FqLxv7cRmyKxUt8rA641/u7OhDUINA9PjssLu9CEv
Npezk1mggZ3A8g9pbRb3g7veFPRuh8jF9KdGpqbwNg6LdymiWFdgHW2J21OHSc4aVJjWykCzsY0H
4XdJKZlpM3zW+nL4AAez/zF37aQiLU5IbGDnzocdEpDlU11gGhZkc+Kbd8vom+V9XwymcefZqyBb
hqpT7AigqMa9m8li3o0rbYUT52i7mYSzxA4FF2jXCzR8lNcjp9EW5T2NUv5MPV/mmM3yQcICrsiy
B1fAtLIwuyY5NbVM3JD2YEVEYaanyx4rCu7ZOBljAQiaHhd3AuaJHtooez04nisFBVZRfXOPELi5
cQ9+YYb47A4aF25ceHFzPZ+XsTdYzJG8Ptn0ab7h/Kc+EldzK630v9v0xVejv0/ffWMc4VGxLY9/
dhCdmeeVo6xPuFCZ7T2eDZ7/lbgSurPFCtQeaAamoycagrTpZNrN8sHIzKTaoXdfsl3jTOYfPCn7
+ejFfduBzy4q3a9JW/0UKGntqMuh9H+Xk5bKcASATaLX1+8LUxy5P+qd7RSB4Haxfis8SGOwt/ok
RCG+lczBCU6bpu8XR9hvtrpAxMe1CnYKf5OOeHFkEWblLDq31RMBjOOdVHmyz1yzPdAREzee6/r7
sx3hFczdjWsjLLrzD+MOePmYAHHsEKtj7vHwHU3siKr5/zg7j924kbZtHxEB5rBlJ5GSs2X5nQ3h
Gc8wh2Imj/6/Sv/GzW6I0AcvZgADrq5ihSfcITm/vYC3zxaVJao7DEaCegPzcDIv09yUq2glLu4P
TVFgi5Aahp9HWDVR+6SB8faIt5+M6514nMDm9anchKM1EoFtvthFWHPODig01Rw7GmnYhWuHt4e6
vd0lNBv4GcAPsHvbVUQctmwjcylDTZTtUV8+VE11wGyH4qAsJ2NFWkoZ0Gjner+3pp7kxamAnIhJ
5Qr8caoK3FpinEDKME7zzE9G95jahXnQhPkycs/vvJd3tooO/B4pcocEEnz59WiVRBRXqVuGhArJ
seyM5NFMinfTPig+2rYcgigbgs7moK2IcWnojzUh4jn4T+lUW4G3oJzK59z5ancmJGWyJQQdXh7Z
9/WEhjFGAlkZmnAs5/lz6njxQ5RjsfL23rjzkcA/8q8DR8PjeguscpH9hl5WNmHXnHttZNGqbPLN
mbaOoexsiDsz4pVXHYlzkjC7TdYwJ4RqNTJ7YUw16CzAW5yTpVi+vT2j29RLUqdIuVg2AqgtG2My
eFejzGbdFjJcQvucVpZWwH2zapzOZnVqDjl+RevOSt450BD/eQeBD8Jo2eLgOkcMFbqxTdgWrXqe
gQX7Vql4R0wF3g0656mCdgSaRWaXINyvt4aRqfHgdlEdJtm0HhtL9MdMjHvBzJ0JcW4JeEkmKcJu
q69rAtxibfUmXHswSGUs3G8lAPqLMWT2u7MgHl4NdB+JOXygrdf6iAAv3iONCBG17k5ENN6hFJl5
WDSsFd/eHnc2ISr3FAEQyUFga1szkxjqIRtrERpIGpog3D3FOy2GGPaqTPcG4nGU8lq4cqCBcv2R
5jkdMwTLRYgDZIbUxQRNTFH2MvF7o3igmHm3YMADxb0epSgWc/R6tONQglU/Jcqqu+g6AmnbWbbb
ewJ+ICRL8InyTtrye+quRLh11ofQi7LYeTDmBaXnVO3j6bQoHsp66eKIvbDmdnIEfbwguD4gZUTa
dT057Dvpri71EHadV4QjsQKNnrpO850w43anS2dWDH3IwIG2b49u6/ZtV87qECKILc4U6QcfTll3
gDy+Vx2+NyXiY9vx+AMuQv6UPx7FTrcHKuH2AMghyc6joc9orSh73Je7E7Llew9ZhIdqs3Cw0Rzg
j/EYFtpUflAckAYozloGTgQK3O63T9TthUsOZ0nrJdwjUOLZ3EajYWVdC5goHO2uyo9TPHnO2egU
kgfLKYY0pPyue5elKOPP7x+ZzADmPd1AHkm5af9YzNW0saERq/KQC6OyDxX6s9XFrD1wLMsC1ump
7fGBO+r2PFbnt4e+jalkGYUNR3MBpZetioNm9onrpnkbIDzR+k5lrM9aYiGku6rxw0qD/nNrG+0B
vF+0s9y3O4iXE1lCDoYJDW7LYmkN0Ym5zLtgUIR5yZqOl01P93DPt+edNeXmkk+azNE398o8a00P
srMLcjX9NmYlvrVl89NN6n9tq4se3l7M2+0Ko0SCUKVPPbWjzWBaagJnUm1UgdoU6e01Xs45eQUq
Htoezv+VbHad68mxJC6eeiKMrc2eiVO9ikwzQaJHxJ1zFAmYkCOq0IN6nJvUzCXUE8yAhPSsR4wY
1ScaEOPwTfr/Yf8JhFDrfTOZjQjvzLnvEdAGWndOlYkG6Rgb0jtzEiO4rMyJf729Tq8X3vbHgx+g
oEyKQi17c66nWM8mTTRN0BXZmoA1bUvjs2kgoHAqisptUp9ye5EcprkunDCC+Zkdis4Yu2Mq5hxY
dTYSeK/N0o1nfKjj+JT3VE0Kf45LzX1s1NYwmy8lytP6i5mAdLgorZv9bfF1Vj9PuD1xOiEDP2ZF
omk+SKfM+ggQAhvHiWp28UXHaGI8xnB7kRQD75Zh/BEXzc+31+HefiHIt/iQKj22rYtSN1Yq4BIz
h6kGzEVdiheiBct3mub9MZAj62/YdxP1U6TaPOJo5qbGBMA5GGXxpp/M8YLB8IQlZrye3p7U7bl2
UC9ALg0xTua2ramLzvN426IqqHmIP4AOKo+F7hTvvj0I6WRLH2E78qUt8ZpkpWscF9/lYVaLI1qj
0YPelNpO7fzOB4LCStee8iXpy1aUrVQAV1nJIAJhJcXPVtPX7IiGe36x9LoudgLvOwtHR1J2WWRD
AnWx61dgXLXKWLREIGXq/pQQymDkld/5Orf3IYwn+caQUtDb3dbpQZHXFqiTNsBGaXpA2HZdkenu
+jRQ49z8HdnKIHZofbeLiDAljwtRMZHxDeEOhiRC0A1PTFJkyfe5NScEKhVvwMibyHLa+WR3Jihf
FTQ7kAokI9zsdGMSgthRKsGBKhn93LJFC24QBfVzvJiJCfZ8oZX99p6/N0WXFjkgD4KiG5K1riye
6LGmCZqqaT5D3Bi/FrUrnjL8O3ZihdtdAqmONwbeCxVuro3rXVKYZYO3x9oHJkbZmt+WuQtFrm2X
/Pz2nG4HwkURYjXACtSobmBCiobJW4l3K5yHXvNnIwd9GhvNu/cjo6BIiM4F6CBz20t2y5gCs2X2
AXYxv2JLXLRy/jg1PXybQX1/oV7GxQThVDwIXbeXhsAuV7USpYdL1hc/B7DVJ7DB007ifrsZGIUm
NQ15ZBypMV5/IfSdgKSqYgimaq4e0UNzfDe2ZwlJ3MvV73wjCqXMiTic07ztUjkqxj/UCaZganLl
ADwDk28Jxn/3TqALzoUOcIJ6xBY8NSsVvQ+T+j56Z9im4BX6SdHWdSd4upmLbOfJywmpE/mJNsuW
QWVyxgTweo0nwMdelV72Xe3uXEY31wPEVA4NMCHaFJJgev1xzCL1Un2YpiA3HOong6ae8BjDwUQp
0suEGb3/9trdHQ/dBVIKOmDGNr5WVUS9DNRiAuzHvK9U2KdTPc3N71FP8ouiRbBm3h7wJqBngghm
SMKaDBCdzf3XKgUOBZ4xBZZYzFMaJw/zmv6cJ+1CCvpJi/SntTT3wov7g3KydLaiHPx6VdGbF2qz
2nw7Vf3pOeuBBmPrdw2mMEmSVr7Td5+mctoJIzU5l6swUs6VogHZA+ghIoHrYTFNyzq9reegjQHv
j5p6XEewnV2p549RryhfMUUZv89VlYLsLFvzqy1M8/ccWc9vr/lN5sjvIGv8/xV+KfV8/TuKbBFg
s+05iCvTRmB3EOUXhfZyfOgjrZIUp0r5Ai2X7OPtge/tLsQ9Xon5FAmdzZnR5oHykO7NwTCMC05c
9t8C8G2Lu6Tf1/Ffbw92c68xS4/YkZoT9yeJ2/Usqbnb05Ai7ZhQhv804CwBrl+xf0aR9fvdI5GL
AqCCscq9s9WPnaIez8MV5c8Z34YQLx2obINWBPOo26e3h7q9dRgJhRTeHoSSqT9dT2pFLrZocsjz
HsD2F2dw8l95K6ydG/TO0tFFpSTHFS0VhDdLl2g6xh5VpgbYpWafq6ZwHstSiT7rY1fuxAe3Q+lk
nmBtocjSR9tWO0k8C6Pq1DlwM2c6ZVE7HWcdhlGS1u9mTFO8fRWwIZ/gAd9mcZSnNWeGPxTUoxi/
OUU0vhDqpTsB3e3h4jHlG1GbQZeQgvv1F2omNU1FHi+BtorloAs3e45TKfs2GspZG1JQ3ECgdh6j
e6sI1vNVeQht8K01A3w+d5nNcgnSGPCjBxPpx8iq+0odr8/v3YF0BBFelB198E7b4k+cL22nwYEL
UlrgD0UPZhaB8Pn49ih3J+QSLEgtdSQwNquoDa9iPdoSIP/8fUH+7wSqDdIrTiE7I92eKBCPqKQC
TyPO5ma+/l6pXjhOshhLkM/tivOWF/lGDyvs7fnc3nwECaDzMGElxr8B/a44yM62V60BLe9vdd8E
PZ1Pv1rEfw1ahv+XwTi6EvXLtLa89rbQajeCmBZ4g7sgduGszncTCDB8J7iioUewp+90Eu7Oj6dU
xiqv7vPXqyjZlHY1Tmswu1D8Do3dzgehQnURnt4B5aqWnTnebhBTo5kFZJyPxj7ZfDZE8N1lAe0R
uFHVBho64efB8zAda71lB8B1dygwYgCrULOk2H89t6nDf9VdFyuQNP4Lmct/GAnOJ26odmdSt3uR
SaH24kjOg2xiXI/U1UsUuQIZR91R0nNaDSbaTVRY396Ld+Yj4QOyTkCrDm2j61HSpRq1waxdElxc
j8ayVX6ZJbwjjC6tl7eHut0WLBrZH3gjl67ZVtsoL4bOKivU7RrTAos2lBDHC8OITxquUThTesrz
2wPeWUFEI6S/MYJotJw3EUZrrB42DaYdrErmfIhXMAz9ak47u/3eKC6XBre78/q9rlfQaqEWYiLl
BEbvVtyyXlX9peZ5sXOr3xmGYqncdHLt6KteD5O2bk40arrBUqTxSRkKDI/pRb9/08mLVoquUTEC
HXE9SlZ5PQ6WeRRoKeb1eSm800AIt7Pp7syF+1V661BAZ5zNh6krLZGeeC6p35L8tsrV/aTmcb5z
VO+PwubWufd4NjYHSGRJq/VW7mKBvPQfnKL2jjE62Duf/84BkiEE+BESZ8psm3JwPGe9AyfTDVQE
1JDDE9oHBEkxN53zPWHX14fuOmegvMYzSNlBJbjcygrZVdYocYkwhEYmFHdPiF/6vXCAkIDXHlzt
R+FAii59FW/cMauPrMsBvQcsOjIEOJdvCe52yvJjcb+rS3cokw+9Av/DLr8nyksksgfHw7hOGPNf
rfL77aN4e/YJHOWlSQWB9HX7Cg1OnA04K0R8C5CURtGk4dTo8cFoTLTAo3HPU+H22zMee+u1msbx
34QMpKnKuGQwiGrDnbE8quojnak9UI/cp9ffA5A9hUHqClTQKBlfnxZsXnroOytSgV0zBkRkdBxS
eO0+TGfvM9izPDT6VjxhiFe9kGVNO2pxd1aVkTmslF4lO2uzw4G91jZWAHFIdyEJ0NfAqBjrxSPx
WsqTlO3p/N5S4qhaW+w/GBuycbMVjFa7VHfQhIvD3E2W+T/NxY74Ka5AxR4sjBaHSy4RCw8rL41y
XGBq/rasUgJbErNwT+/eUsDCZR2Y7JG3fzP5dMjgWNdFEuKGqh5Hc9JDLVNgjaA0iw+id3x7OLlj
Nt+aK5FOI/13Gs9bKEGLQh6dm6QN4Nynp15rzWCeJ/3RE5l4ABiaPbj2Ov14e9DbD4yeOdQ7khUa
IJSFrzcYJoNO1tteH+BA2nLsU8SIISI6qRNgq4WSXV6v3V7jmpv4Zq7kYIbkyEjE2o1RUpRIbWS6
qEHcDa5ySBHLHg9t203d6ZWM8DSO9frsaoZwDuWkiuzn6vWDfbLhCX7qR+rWqEGpeIdWCUYLOfdR
EuUlNxAwF4pXDdzjPEWl+gDVrrSe07WJan+ICXg+avpotL49wBsKRDeY+Zd2KWrlZ6XQuqCXPVuD
9N+ucWXD2Lw9TlY61P8U8xA7NAOSLiaja4ayPiYRrNpvi47PNy6pCvVYp+jG8qRObjJgK4sS99mC
PfWsTL3b/rTSJM9POBE43skWg+pe7FkqeSAn0P5uoe+mZxFDWHzMo3HM+JkOTDJ19BzoXtGs48Zo
aC/QQbBLRPFm+Jrm0zBgVFh3uOaOWaHlB/A9a33R015V/6eY2qQ8aM26dkiaKs34QzfJFHM/igtP
PTVdlGsv2eS588dEkEf8xtI5Rz6gjJc5/28yojZ50juUYh7jdUAWtdCKdjroqY1MRzoW8Y8szxLt
kpdrmRzcQgBPopJj5+pjotYuHdM5W7KZsXMUnJzT7BapcXZyx2mCYXTm5Fuu1nGcYJTq5ngWYIva
QiYnePLB3mnTJ88rdI6CN+fiMI8pDMKWaq5+8bLGcR6Ydj4cjF5Nm8/R2ue6lBmtupdBFIqHFIW+
Ng/4BUX/CqVfyxco+/G/NpokySlFwT3+0DSaGzUHo4rgek9dAbG/GGq0LDoKVUhDDXUn/DEdLPUU
0QzGlLruDRNFlE5VnzuC3P47cJJY+7ZQW06/ghbux8Cwlg5hJcSu8R8faiRgkqx0hlMKNlR8Hot8
/Gs10JD+wBs2eocEVaD4mKmFt9LQndC6wi43ao9DgRjHqbOqLL1gtDnMjwvaBBa6D9XSnPnU7DFD
5+57MNa6tY9tPttJmDtZPp1V1t7B7Vspnb9oZXvxv2LWhuyoTZYnoLcULRzQSi3rT6JLk/q4upMo
H0TjdPmTmqj6/7C3t/OPrY43c1D3s4A90iU4cQ8J4sgfRSLg7SMXU/SHOlK0r6O5uO1TmqE8cigm
fbQ+6nx22oA9agxPjp7ZH9CHwnVaYOLZPcX0PrUzEoKj83WBhpc8p9i/F59SD5DLEWyQ6H+KeCk/
osCOWEnJQvWX2tFiJUzGDK43qiq29qNyW/evHLkRNJVLJM4+KiowiXNCY2S55K29oKmiu5Gu+lVm
lNPJMHk9tWDAWNR4boc2Sb9PlrJon6yoQYQ0hwWIB2uDUF+q+HgiLTpepFjRnGcPx3SfspSIwtlB
NOqwpmhlf6iVSbyk1Kgiw4+MMvvQ5Fr3NE/1iEB4iUfvxWl7w1J8F6rfT1r50VzDISm8sfCRLOPK
O6KvlMRfScDiFA/gNG+8oxkrTnfucFftaulYqjBrJc6jswHKTP24FNzOfhSVQxQs1MZfQMu7KbJU
nvWDQBuVfwCPE7pDyajbB3jGCnXORLjecaZeKY6zgpQWWihlu3Ac82HGFsWrUWRzFlzCNHxvMYR2
Lcy2ezE5gYtNr/c4qUnzr5GwzR9z1MfqX4ISnhsoBm6sP60lz37riZlmP+H9RO1jp83jPzDiXHyT
EY7y/EltVPeguPFoHlcrXtzLyKOvhOmMjdFH1ZtjI0gE3/arNeJ3cFEywyn9SotF8hLPFpU5PD/b
+diiiSEQyjF6M1Bz3O6B2jlV+UHlwVzwApmsFRJLn6KJmtT9dJiauFmPzjC75qdkTad/wFCOL+PU
d+rHsXRzFyk2JBr9Kq2W8b+3n9Q7MQzq97K0zKYFNLQFH4qMbZ7UqwFrPlNP8LHmo7Ka1Qe8gZLA
QF31goaUib/Q2H4YTYH0i4tE29s/4hUJfR1NQKewwNRzuVAL2kbyoOhaUSemEeR9jHfkvMZ5eSKe
gTs1jfgLL3xO+1EMHfSfqSSD+m5owml+aKWyfOYyqsSxStcBiQ9jbbGEx1E8x41b6E6VJSfsogvD
8TmY1RC6bjcgIwESpvut55zVaa7c4Rx13aicQNLMGHFD3jLP7ADvxyKMlkfdyQBz+fPQ9fWhGZBu
O7ewGvQKZSv6aK2vzyZO374dj84/5aRF6yeT1vz03hBP6jHCcQTw/eoDuAnxFETz0nWs0rBCctw4
KDz/rc/5TdzL0jconw32XKjB29/mJnVgUEnQA5JNIkx75jrmioHXragwpWEXa+NpVfBwrmturv/D
KKDm4OhB56ZKfD2KaJZqXR0jDZ0imZ7cllJmbnXWzlxuglbQGGSLsjcA1IpU4XqUacRs0HRqk0BO
t4gA4MBgFa0XT1amdCFBqxew1/d8j25XUI4qAYFYCNB03aTEo0ddAq0uMxAIwdWoB+G14kO0mHfK
CPdmB8MRyQZalHRA5N//AT3MDUpGeLJYAUCQYTzxng7p1xHnY+OgN/UCvsYo+vFxFIbS72QDN4E5
QgqoRzJF8i6O32aKlkCljN2IFMya/jOU01Pbjn97ufNfkkR7vof3x5JlGRheSIDIv/9jmqJarGag
+Ry08NYQUYqi7pKuqocDhYECAJXqn+/dm0wOATXJraD1uwVcIQq3WLrC5Kaybw6e9DtHelDs3IHm
nW0iORXYRnEXSoLZ9bymNnWiutK9oLZh9p4gfJm6X+kAyw6WhVjdYUGXsX20UNssjm7drbzpxQIl
D1Mt5VGkqZ48dKkVm8ekSKwU+pyHI/nJWsU8HiOnrZZH0xYpEleZM7qBJT3Q7IMelQiqKUXnpj96
jqZ91pGqfEb8bYL2q8bdeiBaMbpnDVmt/tlL5zi6NLSIB0zlx7gLrDpPe+QNbSc/lmBLiZhJ/NCh
wQEHacQ2dtUDkKuy5/cUyhI22grptpiF0jxYUZqtJ7TzopfGVorR9wZvTt9bwwPvJYEigAUAwIBc
ul7XLElMrOFV5EMRPUoPNvpwsPmR3NyBI9x+P8ah9iDLhYBTt2ieeNb0Qeioq2t2lwVebxWPKK7V
e9uEX3v1UsrZAAag7EkchGr89WwMUgAICAgOIdE6PxSJmx5MY9g7z/IluRkFiWFZx6XAtrUGFm2b
kPOzF0EkVS8Ckd6TmUb9l9rwkp07+XbZZNwhualUcyWQ9HpCM2vWo96WhI1RFc+6Por57KSo8O48
nvIzX08JCqqOehE6KCroLvk7/rg2FnMa9HpSsnClS4NfogbZ4kjYCI24a8118Vu4brhkOcpg+0Ve
9ju8Uflhrsd/pexLACKbgzbh9fiGhdt31VLywxVwPqCci96xkz64xvDsFuPee3r7AXE/pkKiElVR
KdmWxyGFdtVQIeETCfFLU4vpXMES8lcLNPp7b0fpEklIQttdilFtXm47xiKYTi5RfpFSaivLf61q
ejdsiX8Zxi3FfvoTANk274tj16nepopCUS8lrRlnAmgxvpvexiiv1WRcVmwKaZubYsgcVzjFEodx
NRd/Ayeow9kq9jSObjc8xX6KQY6HDjUlkM0oGTgLEnYnDtW8oE5d1ZEXJJ2956R5ZwdIfXKuI9pL
hNSbYeKlHbp8KZNQqRLzi7UaRoDZ1hy6Y6of394C94ZCiYvKK9VACYy43tpZXwxr1blJiLzodFBp
sZ8Rss0+IjnT7Oy21417fYxcyZw35UGGGPWKI/rjGLdGh46jBit2ympzPA6e2Yx+WzVcuYU1UNwG
rtwWv9pKyzTb1zQUGf256CEOWsmCmu9quUnx1IM6KB7FGqfa2V4ruOYVHjB6YEz5mOxUpe98b34u
pxH1ca65bW4D0Lju+0bLwsGkhvigUZc2Hoa1Je18+zPcDiSjFAAOOjAbXqLNF7fNcm3bPC7C1u1q
coQy/2x56Z6B1e09JpefjhtpCI2XbT6Q5yauG2gxhEOhxh8RjJR+yd2IsK0GsxYN00js3Nz35gWa
ECkNcLI0SzaH38RENcNCFdLusCLLhQRvekqjzHz/JeOBvZQ4YzYxaPfN+rUZ3rNG6sDspz4fUv0L
oBWInWfg9qzQF4G+IkNKHeGqzfvdesLRanOoQ30muT607pwh+TXowxcV/OyeT5s8edenRaqqcMcQ
ujq0t/Trk5k76zKkPdxgt17Mjw1shJVK+aCUqIW0CC5qoKmLv5OprGbQfTOlKO5ztA3evTFlwkWO
gJ20hDRd/wpHiTpyBgr2TmfHvrUWyhMam8r3d4/CSwQ6ALyUjKLlyv9xM8x1KsrItqJAxLn2AdJJ
7+MsUO58PxmF/7misteIJA3EdR4k4AibFY3cRi2jCQY5whaDuHjwqpaHuFTH3Edxdp0eEhdZVL+2
Irx6356gXKbN0HLnUKghO4DKsNk6qh072KY5UGydzEUmdtaouWv61KPG7yStn/BYaf6UDipBNv3W
neG3x5CZW5CxoQhSCoDAt8lPZncal7Is67Ava+XQ69N80NUl3ulS31lfbjBVXiyvOD75K/74iiTH
MVYqax0Wi9b8D4XkqjpUfTeeZos0Bn1n7bBkqf2/9y4tqGeJHSQ246rZilXMC0LTmla1IVTzf7N2
ab5qZTmfVNkFjlYnuwAOmg59Z7vf3h74dlHRkARFyJZC44Pe1vV0JxVDB9Qz2jA1PFx/IA5+FH2t
72za7Z0tp0WTDnNDWYYgZ74epVHm1anMpgtxcuuDxKUxN/TadM70YjosppFd3jsrg3aZRzwPAgQB
n82shgL5MpDhVdiplNetfgQxTzl2Z1a35wECLlwoGX4ysy04A41q101UV4Rx10e9r1sUcQ/Ctuf6
6BTaYVQf0nVp26Ad1D0nrddX7vosSv45zUBSSqBTW1GdprGyAQGQNoyGVY+f+L+/nbiIz6YUlD9q
4LIRAeuELO62ld75du4tzUPWx7MdZmvT5wcSY033gWLgS8EMSYAyD4LfSVncNTt79jIUH1ZZhY59
+Jtjci4HVG4+ammz/Lf2i/kP0f9YU8B3M3R+42jOgtYoLOegWgqFXARg2+7UYjtaQCXX0ugSzWLA
uiHu1eeeGjnF9aZEWwmsZj/7iFbX00FR3Sj2Z6yJncMUlYb9uESFF31Yp96uztyoi3XorGkpfC6p
rHsYst7SUIGvdJSd4X2332fUuL2PXoT5jp8OOp29vk3/M4zZSf6tjbVffxiKmWQP4MYaQbMOL0oU
05LxW1MabRXOCqLwxzJuPPNxqmc1OhoinqNANUcMBFy8pscnWhHG8xx5rFtdUqE4Ir1g0MlQCpRg
lca2foJ0rbpw7qrxp9kZzW9dqKl1bJGvLg95tyzLY1K4YLkzizQ3rIDSvVdWkRcIvybCUxx6gHht
3yK77rxYiwTV5sJbwjzHktfueu1ZrL0a4DVQfxYtEAqfkveecc82wKBGIy0vGVMeDDC912c9d2qu
72FpQ8LazGXN2uWX3tiN4GnwlnHdI+Lc3i1ESojEUbmlMU9ceD1e79LZtSPRhQItMvvSTIrVPhlr
aeeHVAj7W1LlQ79T6bwzR4QFEBPkEZT2nps5xmClcLJbIcdrPEXINra+YpCt5cb6Xo01lpPZgTjU
uNIgAm0eXT2qFx50yPGFxfsg+2HiQSCl9FI3XoMLg5cP57cvzzsLisqyBVwHYUiJnL9e0BJ667pS
aw8TFSAiSFEodwcraSvjFMVm5/H01taeBsCdFX1VqmE9EceBkHY96EIjVU86ZwwzFxt3P9XU6KT2
PRJKOSS7nYzodob262PEdpFOxVuBF6tKXNK4eQqJe4svpMEYksN8uMCFmz4PebYXudwZT2o1QfxE
xJW13cSfUT4jgqbraziauoj9tMTIxx9UOOv+mpQjTaOujPbwqrcrii8mvD7+EJPC6rpeUbqICs4/
oxpOll1/LOaquFR2nPxquaV3Er97Q5GUod0EGAfW1eZ51zu9NzFn0EP05NO/aqWbEVSngR+2VjXs
BCy3YzmSPStVSugWgnW/nlYitHGgRmOEqzENAWGN9piMWDlNDlJj7z0IhCsEPxR8iI5QfLkeyhQL
CiNpYiOLUkSkDcPyVLV6/nXV++SEjF3/7vFAknKTSQEDqdm4yTPrJUHH3FTsEFuTzFcShDbKXD83
uv4VHEu3c4e9altehxAydiAnokgnSWybTGKwpkRTgKiE2Yj23gFdgbE4FFFTKF+jsYhmMEFRp1Kv
zimMz1qMTvRsmnV8UVRc9H4ks1rPZ2q/zt9vL7tc1s3v0lHWgb5AsZp21WbjUoLLtaFCdWDusSUo
cag564oT71TLadfcjkNZnqYY9UmYSFuBRxQWOt6qPmHXJqCbailG+GBjg2B8G0TW0dpsexvnjgoH
8P6yRICujh1Uu4Uuhy2aX5NjFOspb5rBOSKeYKhf+t7FKDGp3Ol7vRau/py7eWEc2VsC9xdVm63z
ZBcubV46FMqB/pHdPDZDFUFpmNNK/NVPndp8KIwkis/cUXl9jPXe/YwncOadImmU9GzTiX6iK8zd
oaNWruLbgDj5E/2VGqs2BPqmx9wzRfFIgFKHNVAu+skE/soBPyr3uXSm+W+SM7A0S0M7/5jr7mT6
NEVT+wA2IzZ8zEhw8Whnw/rdFZFwH0DOlmCnqnXCGSJuoZ+2bqGsxwS7zuJ3YWIw8TuPx3UIxsTI
oyONccMMywgw4HkdEu5wdcjK9d+6wc/oEwxGoMUJco3l2QBLIf7uiqRML4NalrwzEZcz2vYR5lw9
BfmUJw9yzhgUcL1jXN71JptiH0Gyon8gqTebY6aV5ienzob+05R69ovhVO1yxmucRn6OKIFytmYP
4ZUELIeLVEET0YO0nSg6tkaZfMEGr/IeQe/gyiNaNLBxNopn8q/V+UEFqmgOBaFOdyL5dMrAifLO
xIlwqsUpGiZNfeoLNbJO8JuBniUoUMDscESJTabTGQ5akSLpo3Plqd1HbPyQHwS6pmjnEbbWP2ic
KtNBENGqT3TcrRjqqId7V9UtOOWorrKuJyWhT3aUziB/W5PQxEXVC/FjwW7HC0vqkD+9JDcFuX+m
Jxej9ArtZGNB1T6vM7SjnUPzmtJszibwfVlltcFJcGyur8RYm2tdW0l5stRAUabU0/pXqkn3cQv5
49+zi8LyKcb54x89ycZHI+XzClxa7OMS0+05GFZeu+dxUL2vZm7EGY1hwuKDWZjaD2dQKEc3EXoo
gVtNHBakavro4nXa8l7JB2pAYAkIGVFFo+C2LSI6S7/GllXXoZGWJWClqv1kY0K1kyDeuWFoplqS
JkDNAqz49WppXTTmdhs3YW+CArbXNjlFjWgvRrVLK7o3FBOSSbysjWwz7KJ0Eqi6SxNay1RhTeXM
n9dc0357iu3uVEju3M/Oq94VAaIs7W3uZ5G1xBu2J8LWm8wPaJJo526qnYf3vgK0JxDhQxcPMi4P
7fXacY+NmAEWIjSdqHqa3bq8pMSq745c5Ch8HuJdWVOTy/pntUcxrW4xMhE2c7p8iuNWAVZZgCFE
K/b4/gkZVJZkDYt7ydgsWxn3iqUnSRs2g1ae3NLujoSEe6HY7cehg0nKZ0Awo9a59ez1FJSCcm0W
4TrXDq82vZYxMpOd2OE2oGUU1yUSMxA9BzZzvWwKBUiz7VKqRjQun1AsXi6LBnFyafXxMaGme3n/
2nFOqfnTVeC/m/EiC1QFELo2zGx8t4o6Nk6NOrY7s7q3diZCxYalShLqdmP3S1ENoAbkF0qzkxhK
UJ6Ns4cBuj2p0nAAjXi2nUoyIH/FH1uOpwToepm1vM2DfVSdwXuoPG08DGsd7UzotkDFUFRMuRYo
nnIHXQ9l9AbRTzrxmcBrHcoxeXHH7LJOmuGrqzoTklQG9mva17e/1r0ZIsFIfUpS+NGQux62L+y8
imy9pS6WZQdETlUcKvFmJazd24j3hqKxRbrKcJLYez2UMqwjPgK4mVqKhSMaIs60h45OOU/Ht+d0
b8fLe1VmVLDgrc1FYXuJYs5T2YZ4X39w0LICjJcOiGiWJTdGtJcO37QZSRZ5OtD4hbcuVYU311/Z
Z0raqYw3xXn2pKV98Sl2neFB8fAINpfKOxYDYaZC1vwyAcv/OCU1fps41P6M4r48D+AaDrEBAc4T
+eBbUazsXNCvnsXXsQDtKsQpZZwOYmgLZpu7WS+UDG/CqOzr9exZOTGpl6teeiBNrACrq20WnS0B
mt13RZsox7a1vOekm5Zf7prbk58oTmv52WTW04nytz37TuxxMaa6hVhWxURsv9PWafZnKPG9b+Mb
+SXtyWCPzpRZGao/fZ3sfGq5Z7bz8mT5HxggxeOtVzPhYdSrgGlDgZ7TwU2m4dSXmDK+e0NJsBUq
Rsh7sqc2NYE0cRWntuouXCK9PxpVkn4VSPFg2tDW/0PmlBT6/QNy4biMiWMEhZ3rowKYd7W62e3C
GAcH4MUYT2bNbH7RcfP+f5yd2Y7cNteur0iA5uFUNbZ6sNtj7BMhcWLNEiVqvvr/UW9gw6UqlNAf
EsQ5Mosiubi41jv8p6VhuJErXh1N7c1gCNoxsZSovYrZNa9KIElTH1guxHff0AWhe26wo9zZvWN8
vj+7N1HPi1VjlKX+hzbfGwNrdUCrSoZ2jVMuCtxao77UtJ8HuAR14YHvMkuh+fEw6e4ugU/uHFq7
top/sH6s0GgPJ1t74FIdncepdVPtUMdpZv/VV4i4+VNVF2gZS7vBFanWnHDeV23Ye8EchxjT8RSw
Ex0UBUj++rGX+QhXt0U3+1lrlIH3TDRomCZ2ceedRFFo3QN5cRvv5RR5VNYnYMLqx3EUofwVKzwZ
/y0xlfS+lkbFY8hU0SF+0mM7616HpnX+tbSo/ElJful/AZNHbS7Js+5Hyr2Jn31tZJ6fY7UbHlI7
d15GECr5ZyMx03+gALhfzIUU9NGbZst66uY2H5/ESNnxvdEfrg3YFRquwKk5R8vx+uN+G+GvgPvp
taAGK3DwvLb38wQsH3r8Wxyw6y3GUGj+IpjyprO52tKQplwMhm0tKNI8/VKXitxTwoNl0BlpvpH1
Xl0ASymdDBG1J/iLvH4upxWNE+bUZasFymhav72hjaF4tq75GY3D+FRqwtza0eswRPxZAOlI3y3a
vGvxDcVsFdB1sxEkhI/6ME6zTA7zLNOPMi609wrYE+1IRaAR8qijU7+uPZUJW6OupBVkSaTuUQt1
/UbtY99Qx3/un1Swddcz40PiX+Nyw6ECvAp9bjx6HoLQc0AGqcR/6+3o9a+2Og3zgaIYnIxw6o14
J7W2lp8b6DbfZwQ++6BI4AftBjY4/AeqWhiVdon3JEuzp1pQulI0LzpILc/1pVL280cNPsvsR0iC
lK+YWybVrhxr+6mmfp+Bxkd7cD9rQ2r7iqNNEDbnDKpENrQYBEUJsgm+MCMxQkvJo/QI8GXK9pKP
Uh4JMZP+aZ6q2Nm72uS6r51ZC9QbstYy4CsULjD9PscYtuWEySf+r8yPo2KP4ysxP5x3fWfBDVLr
RoY/YsONf6JMSPsqimcrPYZeP6gnHQF1+2ehJp4BGMSrlE/4HrrWQcHsNTpa1gx0FSvKzNvVdOzx
Dp7xk3+qctf+u+i7ItwNw+hlfjqP0BIsHtq/1Za2HnGibO0TLkHlsPcSK9EeNCPqW6AEU0oOUUAB
0PapU+QpzmntAlZNhK6E/0Fy0Ew/qazR3ssSjatjYaRJgv31FH/BGB0zZfht3u96mJX5Oa9E/iJQ
Ff1EFoMfcDFPeXzIO8X52VP9g/4XIlfiD1bP66Rrlw5VEifur2xWJ2onXTon/jypQj9Ktj7WvaES
/0IXKyz8GuwRbtZVkmg/ImXoq4Me5519Sptudndem6jxrnLzHDI2tiOwrUdb/U760Xofch3Rz+dh
6rLq6OZplz646APlRzVG5x3LeB6Kg6/3mrQ/WLEetwdTKT08mxOeVDA9pxRayP3jsEbILAePBh//
ACijX7auEUAwF1AQbR4dwpu5SNwWg2EjdlUwAHlp0+jh7TPhWtHqyWk0cGHY9fXUbGEP396flxco
zXIKgSinURzh1r4McDDf6CpBqQw0qzPcV0zVY++czeQSO7MzVHFSwH9oj67ok4rks8GCkwqK1SOw
HUXpoU3Lsf+A87pbnHKrDItTraiYKi+SNM2eJpwV+70uBJJaXqn8KEIxGRQ9+8w7Ckxf+13utsX3
pOv771zOuJ45nSzMfV962bhTe0XVX+tK1PprW2TG33aEuvFRmeLS2lW5GNozp9ZInk3B9YOR/SQn
1W/LsgN1XWl1upHbXC8aTVVVpwEBIYU/VxePW/SoFDU5XsVV5mT+ZJWZ89mj6Rg+jJArZmx16Hjv
k0JVMkzTGwRl/K4rrPav+5vnKlXleoX1DdABvB3EjlWOJeDpRYnZesGIY8Gupc5FR9fcknNZ/pbL
nUF2/8a1Rk8PKs7q6hs9XOkqqXhBn/X6dAQ+ilPkrGJx60orezLM0igOUR9KZyNlvf7MPCFJWEnr
Fp73mhpW0vwfm1LNHpu67+nKJ8dWcyTk2vaBQWfM1WW5r9TkZIn2+/0v+9bCvZz0MjY1MzJ0dwGP
XR4HLx7dDnBh9qh2YU/FV+/rX4qrZp/sNELiIUpU+TWtlOQ7eALRn0c3jsVOUdCawLqosp4muqY/
oBd4JXDhctD3LnBeeUBocxye405tk+P9X3y9F2hiLBo4CzQK0O1qTwJ+zjEojvNHVHI7DNbr8ZRR
n98IV9d7gfeKR6sdeVlAbmv4KzULc46UunicpRKOgQeP8atGzSk52omK2XR18MZx+nh/ate5FzVn
nvgAXqDe02a8XAtbtKoY9DJ7xCvAOVSjrf/lGKVCHKzTb6YtqvdqYWLlQ9/dgBC40BKNK6RbZhnJ
AD35UUOqRvgmERqHVmWLT3djyd70QxbR9IUWtkqVeQjH5eQO2aOwEFmbOvB8VTRugRWul4wqNxUE
6gioM5C8Xn49L5/caAajsFTjp7MmoulDLx3xcZKdfM3ypP/HUtvx63uXjA9IM5i6E2BBRNkvB6UR
YHZ6GBWPbp41p0RE2ncX3atfnlJr+6oX2kZ6fv0pEalDkFpbMMHwDZanwh+vjpbsSXY00x9BfAk/
mSl+kmYWu/uzWv6Wy6BwOcqyUf8YJdNMekOAEB/VxIw/2GDckUbHF12C+fpwf6grSirwQ0xf+Q/C
cdRY1xWgeEjbbLan/HEoZPPbTjuPKzVuhUV/be6yc4NdfHi0BR2qw5yacX2wbZkonyksZe4uLHU2
Upl4I35NeQEUvYic/qtlC/Ezab38P0K6gXzERDvQkKZsDqXa1RMgNiQDXqifDUBpek1pdlNed5Hf
SrPId0UZRg7gNnpL+0pTpHHAY7v6WxHdLF+7fkijXxEO6qEfKnn3FSO0MX2haL/pkne1DhQWrUXC
jzo6utNXWiPaYAIhi+OgISXZWzG6F7Jr9IMQdvreJX8b6s3hEDYLPa/LJaf3W+C3FsWBtBMHlVWT
/DOM/y7In0/3V/zqWbSMxGUOaopWGNXhy5GyxEpNr4IwIXE48sHyxt9tJ7LOZqpr+7GeOsggw/Do
Tl6zEV+vDs/byJTxERkhi7BXcyzQrHcHweccrdY9c8LUUwvOd+M2vzUKDQNErHCmWNqHl/PDMg/K
6VwoD25Uty/CHfvnsEqd916DzIXiOgLAy23Iv5ejzOAfFdDHygN608lLXY3iMW+tLVTWjblYdAiI
M8stCODtchQoVKTHWYfSD7YBzimpavFRB89jn+/viavYDTAXTjwtKo2WGhyny3HQzhhQ5EijQLHV
/ifS++4PnA1aPA26cXI+D1Uh+9NsZeHWPX/jhIGyYUwYl/yxxpfyIl1IPaECAa9ZYGZJLLCZLxpK
Ao3nJRvB7tbn1ClKkltymHmsrqaZ8Y4dQZkGsnW8/kirTK/2VmUTcu5/z1sDUdxArg2FIpUIcjmQ
CLO4yMOQgTzMtBE+kWdazenX949C8fiNo7KUU1bTge6JYnAxREHnKP95tZ4eMj3cYiLdCBf0LP//
IO7qOBHfYeCBziVc2NOPwpMU2qyw68/QnuO/66Q1drVmZ4RIk5f8+ye4gKxIKCBPXnWbVToTfedW
QIaF9I4ON6Jf4w6+8cq6tfkJGNApUDGCFbMKiBHSHn0dN3GgOZM8Vn3V7Wvxyapf0K03jzmJ8Ma0
bmx6GwXChXKK0QuMlcvdQXsJw0tLTQI9NM2/PaPBd3Uc7Vk/0OCYtgwhbiwg+Sxl6wWnTj1+2at/
JBPNGEHM8twkmBIqX8OM9Ac+mGLf5x79GzXVziFl229pGqfRxkRvHAOCFjqxeL2A/r/i5pVKLbUM
rS5IDsMZFQeeLlYVbZzqG58TOycSTnresBfWLfwaGcY2TSCeQazUTqo1/jIAjh1Ek7jvnw9QPSRi
IcRQSlkDLepY64ZuctJg9Lr6JROl+hM8UroRjN9+8EX6h4/zQvtbmt+Attb35NgSK6cqTWEzOQp+
EPDNhvggraWzMboOSknEcBpfc2QoVrTrW2UayZyAvdP7HJURj/N6kPtOtym9zfGA7KaRuhSWdHTF
1H1jCk97rETctvuwa+kAqeB+vlWuV/7uirqHcuMl5tcZcJT5nDZKYvozNsRzs4v61LI/w2UnCyyy
3tKPtmc17dkujLz+WGaz8T2OVGD998PA1buMCxYOAhBoGgxYBqzSYWD93MTRgMUqfqRo5chpL/EZ
9CdFfUm6YotfeL2fSD0wXyJ5oB4BN/zywIiYjkmKrEogS7gCaoouDaaGuQ9nfwsXcn1AGAq1NbqK
ODDx5rwcCiJjWDcCllWPVuuxsfLoJKry3/uf7zq+0bzwUHQA58jeXQuwNmZlh7mCCupUuMnB9Ab5
Y9Dd/KkqKm2PDuzwksX9lvLjm5nT5SZm/1LeW5ABXIRrknFrZlNNXQOug8xy2/azQYnki77AUx6U
pJRp7Gfm4Hkv2qjHxUcUsoQJ1NCSKCiUqhrGX3Aq7dVvSqpn84+y6pXnJptL3R/ZvcmOcnfzxTT7
6aka4RZClnJR7IpkWUp/EKGOspFZwvZTK5n9lVXI3PoSReL+FEdKsfX0vQ6x0PoXGQGqYyCJ1oUD
0QwkiXbTBFbvCMuP3ap9nPRYfe2idvqm9qI7tW06D49FPEljI1xcA2zJRDkaGM5Rs9CIHZebSNOz
KTfSnhaviRjbfnBMSbvImBX7k0i9LvvaJbmQT3VWu9UnPv0UPWhdVv4HoDs2vtu1nPSdmlCC/XR/
311v7sXpC4o5+Q/Vy3V64pGxeq0ri6AzqNfok5w/aOg6/L4/yvVphVXmgZym4UznbG1dkjh9An4L
LqczAeH3BZDRZDdGPGrP0E/nLa+K61i0YDPQmoajuzD3Vh8bvRfdmEMOE9bBojyYrkK7xwI+K3Zz
bI/frcywft2f4c0hWVabzUVUWmPuXJE3o4cGdNDg6rVrB9U+1NLtj1Up3EOdZlvmRzfHWySKwA5x
qa5JgjZWCQVyYASlcQjFMR3i8JuelcUrjV+umKShjbJxsd4YktoN3u0w6zlA6ySzalSNd04iAhDS
8qzETbPTjSY+Y6fe7DNEdzby8xubBoY6mjrkDaBf11opCJkJWbuxCMwpa46alk/PQ9Y4jxIhu63j
ubwELwPhQmYluHMUSC7XvsV05sxRtTsQhnoEwiTtrMmBVeDaXyfEU7sglcL92JpD9RFYPj2PrGDb
7qy2NYtjYhhoLFqObCeM7+RQHu5vreurgW9AZwjEEeUAaH6XoaOQMssotZaBWxcdsrzGQRZp/R8F
rmI3NhRj9t0gxUa+fevj/znoEjf+SEhRhpVzG8KCU/G2Osq88PZaGaG8qWrV/7DOJJ/um5IqJcLl
p/wx1ISwvgFXBqq7WWrHkvsi0NWi22OfvqV78laSXq8zOT3FXOoq0B3W06LZBbpFK4MQdfXEd1QF
2cjICIcXzi8ft8Fyp/L1zgt/T33ljk/6PEU/qF+ajR/mefpeLWRvUcSg00cCs7Rs1smqEg9erYXQ
/AVakb7SUkWb2+S9fsiMAkpoEbSDKQ5Wc5XBtIoxxMiFl8EsM4xGLVMC1nTq0/19emPLkEKoy+cl
gSEKXq6jPZizMig1OOpIKmd0rmcCXzkHXUjcvT/UjVtrqUiQUpKzqKSdl0PRFZ772LShf9PWB6Yg
sOQWufVOqYDls8Hmpa6Dzt2CYLwcBXKUlKhYIFgw1IjwK8J46eZM7u/PBRYdf89qU1Icp6UFcoV2
97o+Xni9EwIJHgLMqfL5RwLEff5pQHeQT0YRlXm1mxWu779ymSkFHd9E1PLg9rPe78oJS9DP6qxh
oIapzdgf7CRuFDqtGE0+NIMy6b+LTBjfAAFU6YlqGw7zepqp2s7orDrazWlsfFHNnFeLBEniPvOY
T1Fztcdacw+NVQMmavFUsM9xOWrNY2PxtvcpmJQSRS7SlQ+20sxV4lupljiRL2vgnqkvy1SJT5Oj
R9o+n9BW3Vdub1YQWcp89p3eanJwgLJt+59q1U/OubPaogwSJVeTnY5itjiZ1tATYsO+7SDjxXWx
m/oIDESYA1kVva7Fn/qycKpDSyLp+YYmrehF427qdmWaTvmnKAKiVfr9mOiJn6r62B/RlrV7vENC
szyXde7Yv0qhTx2sMXcSDyholuanArEx0NI0ep1fqaVGduCklVoc4GEk4b/MtrF2hnRDG7xIaKhU
4Mseoe2k85AMm5HKPQpW69mcIhn95da2+BEOs6QondWIkDaUzesTtqnDz4nSrthbXmeb/jg0+JM7
ianU59hUuuTVmVByRdIRP8jGN7Dky0/IQerfo36EZe3biUinbo9wbqv/C42YqIUuG5Ksss+dL103
exaauw0YlrJBHyVLSvzo3KJz8MKIbYkDO/ZvefE8t7zZT6EaFrqvVfNYH41QrZV91oWJ820cuNv9
wTbk/Ar2s3b4Ugg47UBzTtqP2qCK6/emlfycjaTUIQf1pjggweM63ye97D7lao6+TJs1cn721Fjm
pxbtj/GA+yo3pe90Ddxpf6zbtH1Io0ppz6MmeqSdHY9IBd2TTecL4ASFb5DLDUes7vR/B8Oeo2/3
T+GNiLKIEVBWXVpUV118k21blJkiuBhSFPrl3KP0HFW1t5FE3QiSjAOWdEF7U9dfxRQPJd0Se8o6
yMcMRjTy3UgkTx1kIZ8aidhClt6YFl1LXsiw+gCVrB89EE4GHR/EOoCqVu/VuA6/6jByNji0V767
REqqcpR1SBBx2Fuj5U0R2mNsI1sJXMMLX8HHtD+Al2ufcoBt7d8RHbn5A5lsMZ8nUeL4WKVezZbt
y861HoSRWtnzNLlpvfMEDeWg4TZsd0rr6N+R8dPlSzsNU7qLGrxy93ZiFjWPoTD8L4n6HHXyWjHS
L1Y7q/EHdrzRPqfzbHcPTQJg0x+tHiKqqrRooiIU4Cb7Co5C8XB//yxl3FUMX6yglx2E/MOV6KTW
al5jmxPgc1Poi1I4ElBp5NIStACiK5mKGGxhgz9SYwMam6XY/97/AW9Luf4F1A9gRfDqAfu62lkW
xIhpcR0IkHWwrf04e+JDKJW08PMmxHW5izNP3U26sJ5cW0nnx66cRbM3+knX/CoraA46rtIYPL6j
Mt3ZSht2h8JMpb1Dpa6OT13YJD+7epw/FMDNt9SBblyCtoHuLrc6wogAai4v21zFGWvoyfZHMEd+
XfX7CkmxXSSbJ7JdayNXuZFT06xh20JY0Rh3latkqPNqiC2jTOXMjW+xq/cCDfuZ1o05z48cpI22
2vLkXK8OGR7YZyBeFK2W6f+R5PI6iKuky4gv2aQ+60ZXwlWULTL3eX3GbUwNpmx2Qca19sbOvBEC
sPVBcgWDBNrH67aR0tsRYnW5YKrUG3PUFPd12G7xZW7GNcgytNpoxV4jxkpjREk8FIFRlf1OkXhE
zmWj7F01HTdC6K0J4XVBYR6zIgrzq08pOzOi/s9QkRsOtW+koXYqM7PfWLEbG5K3IMIlKA0ZFORW
jZsRKi6KbZYIujh8hqBR/tWZ7n8GmmYP5phF+/vH93pSkGMoHuisEU/sdcnCTUWKAp8jec83+UMO
VvV51OW0kTdfz2npMlAeB8VEg23NXKkjE2AeqitBOWbhP4tMORAaOxcvWmiG6s4Ive7n/Xldx8Xl
dHHM4D5S+lrXNXsNlfAhG7tA7Yt6PHRm3Q3nsukL89BneRT54AWc+lw5DiHSkq7R7TKlC8Mv93/G
9XmnTM+ceZYAi7LWDr2Nqk9qpDZt0JcpbqK5ar6ALtZ31OLe1OmSH3FoTxsn79bXXgTWuOYpHKP3
cHnmI0/vw6jTWsgjQzoFdap24NS8VIl8/FqH6AyCVGwZH79lEJeRZmHLL5R5PK9AjK/KBTUwpi6D
RBNwk8bKJy/pGuUrghRd9xEiUR99qbw5noCgldSoYCTjbj9rnaK20FvAZO5yzexmqgyF+Anw2Uv/
SvQGwHKDu2v0ceha2z3xnDR/qmEbJbB2KAp/Tcxe8fbWIPLxRQmnpNmoz9w4HaDvkMPmnJHOrGVI
wlrx5h7fisC1sLawh3z+WFK92DiD1zF6KTWBrgccxU55q5b/EaNbKNo4BnVdUPP02pdkDPUuJPHp
fVUayXerGPNjhNDTYxc72fvbqAzOIxC3N6prSDFcbpbeHtpuVGQXzADhTyVFH9920JC6fw5ufEi6
p0AigK/w5lxfQ3Oi0CqKGcXOFTMwRq34rorO3MgHry+DpZS+KNui8rWwqy/n4o5eVJWxxYcs0+mb
YffjM69D/WxU+EP8DxOyOV5vcBke7JdDxcSKQZdmF/TwTZE1gHBWG7l+/B9GoQS5lD7h0a5LkRJF
u7gw4j4gDe33kTAG1GurrUrAzcUBSwmOF+w39ZrLuehsPj2NRR8gv+0dU22SJ7wG5h/353JrcZYm
ncvNBsDoCvbQaE0at24fzEUjX9teT7iznQr0mKVsFFCuh6LcBKONfiD4P1iZlxMKu8qRczoQ/Dut
fChMN/sVSh3KBO27jdv65lCgg/GaWjqNa+Vf2KVR70lwUTwL/nVoAfuxVVMb6JUth9DrVYLzSSnt
bccBsV2tEsCpqa3MZBEMQpljUqrc99AoOdxfpeu74/8hvwCUkxBfiRJE+himeKgMQdfp3bwvaKyc
4FlU6msSsbS8k2oz3d8f8/qSJKOGUb10cBeo8+q+Am8P6SBnTFdK++Nk95PflfVinKJngW3YyVFx
q62jdWOioKZQDEJFnIxu3UfHxQM1Dxj+gWq0wBljRHtzXD1eY9eun8JK3/I3vLFReA6jS7uIZiJF
vJqk7UwQOnp3CJQOBktn463khVV0TJvee/etxcublzEPfsr3RMTL7Z+hOgLRqhgD6erVGQ7D+ACD
dAv7c+sDQtWw6bqjFaSuq5SW2cN/yOIxqKvWrvALyXDPqTo9mYJEd7qvxZzr78dYLNw3KpnQ7Ugm
1933sqfda6c1As4ZCNsQNiWiNVluZhvX1a3FAnzDsUbnicmtFms0qxT9+nYMQqNqgiyy9VNpoGWP
YlC9sflvfEayJsok5iJaRcPpcrHsiYZHKDw1kEKzzvHUZ/tYumKXEByPvVF2G+PdmBp1IEIj+HIQ
3+sGXmdVqt0g9Bmo+Cz8nnDBQkIwtMpHHgDWxn18a25IZFnmwiuiNL/8lj8SG1nJqGZXaMFYV8rB
LfHuLsy8+FDNKOjX4aZI8nUgoQFAhQtEGKw+fQ32yeO8rZWCtpmeudaLSs1zr5Fv/FVmRfUQAjr9
lE/oB92PXtdxeWmG4q7AW9dc5NkvJ1mNYN+wgxoCkm71oKWq4kd4WBzfPQoP+AX2Sh5NrrgCYUJ/
SeeswKjWrOdmOtMdQnoCwZC6f/crFzQICmCMASCEYuzldFobZ42i4Vg3RgcHTLPDj7OiNO9VpQEl
xVej8U9jUaXZejkKvlxmWmCUFgiXnIYXvLkPEWr2q8p8rzA7dwoQdsqE4IohMK5zKGpSWgzPeAxa
4Os+rMgS3xkt3zl2LP6HbwfGwyX8Lkrd625uXlGBHlt1DGbY5X4XKhlaEM7WdXl9gpcaLoOQuJNQ
rxGCpVS1WU6o2LPdFfwtB81Xkn482ThIHO7vultDwdaHzk7uQYF6tesG18pNR9RzIByXri+ZR9z5
kDeG7NSDf/z33aOZQDXQAl7kLKGKXG4KT8c+jM+lUqvykBqb7GIvh8E9Ytf4Xjl1NgWwKhTiCRfg
Q9YEcSmyWg7ZoAZNE3l7HdvIHepW1fs/H8BlzhD3JC+rNfimRSx6FNjyAHEsxY4+O9q4RTifjEzZ
kne8ikL0cnkfLJUcXgv6mqmtG5BC8C5zApcy9T/jmLR7MSTZp/srdD0KLBBCK6hiLnyu/csVigYz
i0WDQmYzyuZE3X9+dlsB+/D+MFfbzsCRjlAKnXkBf6+T6qHL3XxQMkoJC56lSDy8QY0akxxr2toI
V1cUR8nh5U0jnP8DJXU5o84oxqa3vD7oUhl+sfus27f5rJ0mNW+PUlZbYPrrqXF0kRel+Q7uCc2Y
y/Hg9iM/kWtDQINZORuTnvpDJ+LjqMmN03RrZrxHeJYsutqcq8uRphoaYGapQ5BiRn2gpUWbMBmr
o9Aq8d2Mq60X8Vul4KIAtEQlkqVFep52/HpqTqfOkUOxNwjbONrFsMEfnQKhuq4KqycXrNePrJus
RzTtPFjVuneiEzqcZiBzQarjITgZpflkqNPWKbzKCvjKOGWgaKmx1pazKkzFidNVnaGMQe5Ukz+b
xrwfq7Z6iUUx7BoU1z47WbvFzr2mTlEJ4wY1wA/hCkJv5vLzj8Kqa8hgetBRm/c+hWk3FV9yA2ru
56qCAvUjcmczP4KsNvVn6hYTCi9t7crHIUb/+SDD1gqx4GlIqr3G1D54iNGZO/BW5kw3u8BTdtBF
FP5qKbe6PlXOXPnPViIrz7AUHVWo9EVaNLt4kIl3bpPMrQ8dHsHlU4cxi/d9CiuR7smBK+nz3MuV
fwTS1bGf1Jy2PQo/ceTjODEZ/b6mOhXuKoqkzXtLAnwd8Brg85aTcEWhosZe9KQzRuAiAaoCHtB5
DyVYB49GmcqNoHK9DRgMJDiELV7rPFsuFyTMHWlks7NoXXv230br1tGnuhnMcq9HllGeGtMK84Cu
5bRF1Lmq7zFN3kkgOchAKH+tUvzaKr0onbDTSBvX9A0vk2eccoGydV3zLDs0MHdWLeShyuzw0/1I
eh2wmSg4W57WcLqY+uWkEQIuRtcURlAhGbKDNds/FHY1bRAfr0MNo6AWhRsKOHtGuxxFF/OY62Fi
BnGkT6nvVXbWfKHiKTxGg6eOdE0xjBsp5I31xAMJ0C/mHhQr1iVFS0GPdBoYlKfg1O1mG80vmo1K
ae6EPirtLkfMJgK1R/x5uP9Vr+dL9MbsnNLSm5fHakEFYJbZGkwzAK9lG/umSquJDie+Aoe4jIvQ
N5uobvb3B72+OYAELYxDisSL+89qKT23A5gBDRxck+c+yMhkGDj9D2nhbilTXm/YpavOe4aXtglK
f3VJGdaYNDXdDBQ2cT029PBDnYuvw4yGv9nHX6WCk3PVmxu76HqvUmZf1B9IAHnGrd3UFwmPITXA
vUw2UI8Uj6N93yXyvQBDCiLgBRZNzEUkaM3nx9NMhbWGxMTguHI3CiM6tWZk+QKp0o0Vu+bv84oi
jcEW6i2pXcPcpamDfhONGxRqVNS/24n3wS4DcgVkhV63cwL8HIbHIioSZx82kaGhcU47Ak0Wq7BO
Yxp14tk2Qh0v8o4qy7k0QjJVoriscqRVBBZgrdWU2Rb1YNlLl1f5UtkhXlJBAsa87p6NqRfnRV16
ATgvOQaZOlhwK2CHZvt8sLXksXSF1uxwzMXLxlUwnjrIroy+3t/x1xuCiIkwKgpEC19zvVQDAkcO
lK4wSNWq+xZlAg0/GClf7o9yDZFfkImAIOkhs+W5rC+jl+YO4QLRDgNkZTlUQMew3LasHGeioqcc
esY/AkHczFrgH0OJb+VHtzNQ75lAePUPStf0D3qTKVuVoRvTdyn3YsdkAc6DK3H5u6oC348ZeYeg
mCIQCbyZPeEPdTG8G6yzcDAWaQOQyEu5fHXc26lKIoGt7iOSsNlOG2V3UmqEXu5/56ugyRmAt7Qg
LSjNUGG4nE405BVWJYLCAq3gD14dy7OAwPyiOUX7iNt9u2XKcBXFGBBtEpBVdIJ4T6ymRZ6rzKVC
OdIcOu85bvH0OaFaJSp/SlrUriunzH6bzTyhA8Tm2ogzV6tHSx3IOjc+67cw+i6ni6JwFioV+ArM
3km/S7qyaLR4WbmR1tz4rNxE5LWLFAxCtau7tyqLjO5qTj2vjWflmOtmKH097atn9OZi42gZ8bh1
P1zDmZEoRaiLFvtbN29dh0UvFMvuCV3/cUjHfteUaZ0dyj72Xl1tdDTfdbvod47nHjA9MHd7YJHC
9bGgTr/H9OPD/f2tdeNbL8wvHH9d+lfYzF1+60yK2CnINAPDlnAQrD5+CGNLnO+PsuyXi6DIpNFk
XZDGxGDs5S5HGZUeHqYstUCGMju3AvGPJgm9QGP7bWyeG1uXovrCWgGVyx2yOvphOcuCTr0WDKPa
7xM7dRBTsZCkVsZiZ5aOsQ81dfrQ2NEWQf7WJEEJwgaF3cHQqywjtQcj8poGiTlklZ6B/U4fFhba
r9Ie+vfe9xCieCySzgB2WRRjLr9n0U4ShK+mBQ0Y1jP4Aees52W+QQC9sTforNMlovy8ENlXRSUF
yZSaZwznIxXilDT6P5YMjY0NeGO92HXEmaX+QoNutV6JjJwqUXjsRXavHyKpi0eQrWDfjNaW/pTp
zuccx6BDGclxI6zeHJoUeNEAWIwKVnsf25lCCY1IXwBe+UdRIOluZ4X2de7s/ruKOxLmRl4Ictje
Uj68EXnwf1o0Y0BeUQFfnYewsdpkCGctKEOzf44SGR/7tk1+IECNt+tcv9c1kNuZZzxIC6rgUBXX
fkKAwDRt0a1Hmd/RXgul7vbqXKc4L/ZgBe+f9Vu7ZqmCs2PoSCIXcbk36zZSKb3iJhJhWrJPiyw+
VjHZz/1R3hRhViGFep1BfRV+ILf86oqSU2gDZTb1wA6rxxERlVwoD0asPKlq9LVQrIPaO//Vhvmx
i72/tcb1Mcg4dJYBvbXUnV1sb+ETb80bHBh1RDqVvKrWP0gbcUcrU52OTVvu7DbMHguovOf7874R
ZLgWl8IIL3HKfKtUQBFp3M2iRlYyLYrPXRZlQZQm1mFu5i14y61NulDxQM3zoa9c2FS17urUYSgV
Fv8/VKj6wIhn+2sYh+lDFnrte5+GdPKA8ZBMEj8JOavjmIeKas5uZgay6IoPFOizvYcC4a5S1PCo
2rXz/iC6FLcoa6EzCv18Fa+1tNEirO30AOfmGfdXQ98nqvluARpmBUAElBINQ96+qwVr7G5O4DxQ
qHEUibKplu5nHV1kNJ22RK5v7EDE6cGpq/y7nPfLkyd0I4RmhrdOLMv60+BE0Vm4Q7URNbXlclmd
PJoaILqImbzPrjobfT2YeaQaQTS33ol+RAh5sgw/TMXUlz5wwbZB/saIfaWCv5H1XXgYdHw47h+E
G7uTA0A+wY1L9Fqr2s0NNdOqQlszH3kKUSmVYaDA4gDmM3g4k5rplhz7rc+LIq5JzEGz/KobNk5G
o1VIjIIKDKe9lbr6rhTtfLw/ryW5XX9dsCpLkZu325X6eu80IjX0yAwsa/jXFsqXerKe6Um8ct1/
dpPp9f5wb+/R1XhvKA4eMoCdecxdbhqnKHRjioQFFgG5yhOCU33ywPtpHvYtxYx4n88pWvPOmIkH
Xm6RehoifPt22dyI8pcVp4X9oLjd/3F2Jkty20y7viJGcB62rKm7Si2ppZbV8oZhSf44zyQ4XP3/
oBfnqFiMYrTtCHthh1AAgUQi8x2a5yoUlvkVwF3s7oNRxMpOqxTDPTnK4Hzq4DzJLDYecZso7Ew/
d4qa6X+LLEGoiGS5j5/aKU49PBcN78Wy56naVVFG5tTi/No9BrOupqcpai3oAYpw8wd4/6Lzoa7H
4tWoJxP/m1YoCnE+mMt9NLbmazVkmXsYdbVz90ajmMAmYTTBhkV83N3rDU8DP1FQifVNJ9LR2Bqd
4C++fPdLy7Mx3Kd1nkQHI0hQZySxRU1rqKhbHTMQN5k/BWn+1XUC/fdEDXrYCd2c8v2IQQ1PBzVQ
Xu0KeuonS61C/amM8vash05V7PrabP6KpiCodkak9q6PZq+RPdS8U35UikpFwu5yM/In4iT8J01J
f2eqEOlpiEf9lwjgjO1gDDUegWtAfTXPvfTvMPNgedZ6nqt7LNh6Z+O4rWx+G4w/yYrUNb6pa9Gz
xdomR864EyBLi8oB+DPY8/7+blwbRXJSWGNqojfJYFlQ3fcGNn+o6JavTtCiFXPa0olZG4WbmsyL
NzsPk0VIFsAnnBko0blp+2hviNE5jIHY8jZYGwXcIY8qsksponJ9sAZuFs9VAuZiqeJlVtPhNRdp
eLi/Ym9apcvzK9kj2AzyWW7ixUh5scFjiNpmYSKvPMnm2FPJK4XCNUIm+h7PM4AxrR2Rys49Kpb7
BK/D3xhotsZeS5ys/eZUev9bpUaTbP26lbsCfiRRU/ZxVUA614sQTSWQqgDcqo027ffCarQvU6I4
DmojloGfadKqvhQq+jk1Q3qkJzedaTVsPfTXPgUScODopa7YDYW4s3NyGcRuz3qTax8h30d/ozVg
bZQTVlIzepMo2qEVQeFiieKeXVOhZEICSNj5NSVBeBKc/V3Wi35jWVfmg4AKFSe4IRIVt8hcIB0A
MKkD/RyNA4Q0q3B3ueK0GzfR2iguJ5FzArmHw3L97YRlpQUBVz/HvQaOMIf7NpSEq/sbeOW+A9b6
/0a5BfcNKP82g37Oy0E8VWluf4Vhpvv5EM8XrW6rl0yUW4/O1amZUK/IlzwyiMUbpQ/TOY/anKmV
bu8rrTc+1IVjbSzgyoYACApUTGYMFD0WcSZUos7Uy9E4J4Gl74fQe1XVydjHZRptLKI8RosggNok
BQHH5qXO7rv+VLi0JXYDcA22OGBMpc7s6dBNbtoeRVukn+xa+VpEc3NJmsD8fv/7rSwlQzM7djx7
ZLlLDJfHbEYX8NzwgD5khPADdglbBclbqpwsDjA5hDrIwKhJXs+wVqZkLL3MPGdh8zmwtP+J3FWg
yfVHV7F+enG8T5TvTq18JBh+nWmHomSjP7ugRXySrD0N2NIP++FL3E7PXWPPO23eOv9rK8EFCRoC
pQLJ6rv+iQatEEefWAnaWXgTT7N7DBP81O6v91oBkXo+f5QlBbOYxfUw5Iy0n7zePAfQ6QELmGWN
frGYzU/xgDH0EVnPsP+Q20ORPelzSu1U0xGyOZr0GjWSodTZeritTZznE0QIIj0QdZmq/4FVBFuP
TDIsznPeY/yMi0d+UBN3SwxodRQpP0kVEX/AJdxkpBLVMT/zXFtjdyx1YR5jUTf/YTtTyAcMicgl
714Zrv6YSzwPU4RqhEl5NhOHWrWLk425+8Z5vY0MkDkkwh6oDvNZPnUHUdNDKivzbPZqeBQuvFov
1rpjVXbvXzY5FNASSqG0KpaMpgmZ/MxoS25gNbQg1Tfx8OpEm1yYtRmBzgGrRXVbkjSv102IrI8V
g1hnWGaCSkdCRSZMLY/8NSg33ixrY0EkpEUAZkaj9nM9FiRT8Oc2+w0l7/DDWBvtzhxc5Tw1pbdx
2m5vJ/JE8jeXTqRJmXxx2Poe1f5RsaxzOeC/boVm+akwu+IEQMn9GYOi9mvRqRt78K3ycB3OGRUa
BmpI1AzoJF9PMM67QnNa1SJ15GX2aaZE/28Se0Vl78uowoW85uEQ8T7Tq2cdkYb5EGRN+zoAExa7
qdVF46s45zwHqEMkoLyHAUUAzB1gKQrJaOYR1VdHqyr7z4EXlf8kDdIRu940s3mXwhKafSP3wuem
LONnK7K0bxRRm8bX2yR4qXq8PX1dEYly2ohscjGX08ZHge8KH0S2shfTRpoitlrPPsP7Dnz6uMZD
Q9zfpQERxew0HmSJ/aUVifGQBdj54FmBNcYYx/kHjPPK/f2fcxtv+BVkCPJyAza8TOcUvC/tvhht
3GmacI8/qQOzbHI33lVrG4ycEcoBjXPNW5Yx9R7HkLTR7bMZK+OPcdDbHc4Y+UPQxvF5hlrsC1F5
GwzPlanRXaMxDCUA+MeyUyE0vTesPkYuqQ1/aNiAPDeisF/vr9/KlU2whlgM3lEmqUsootUK051b
EZyLMLSaH6qj6NDsPeTnEz9zsAWYR4GAXRjGrn7iyjbDc5NheOsjipu17a7O9TT2vZAe8ws26uVn
t6z19NFJgmyAlG9byTmO5yI8J32ROT7yi7mxsSVXIg1XAFUReKhcOUsUwjgOBX+FDpKFQ7lHeg5P
kg6OUomOxvuvBJZLWm3JdtxNS2CeiznlFDpk25l9rAOv3St5qZzSqu82hlr5/ODUmRTAe+LU0v6i
FpnACmFiVqC+UJ9paO6WzlbKtjYKFSVZn2M+pAXXp7lThaeHY+GeldkCCWPg+SL0OdgI0CujULni
tuRBRK/qrVj5x32t521WdZHET9GoOnZ2PJ7AbW2x4tZGoWuiQ2CnU0Qj83ouU+WZcRKDWircHl9b
ZEofqnLcsoC4zeIl3JKbms/CNbr0e5zMlOIuB5cye04hVU2/mdH04BgzZLIo3seBfaBP/b/7x1QG
1UXQBRlFnwYcIUIHS0h85djIyXupdXaI7BxPJXpOOcuvblNo6EpEfLb7A66sJfkB2B54O9AklpRJ
IXLwSYlQzqilx7vKNJJ93Nr5xsm9HQXJWokegDoPZmKpbAWhBER3PztnA4mSoxf2OdRZCmfvnQv0
CIvqBlkIzYvlF2us1ulIrr1zSPH0OShH/RhDmnj/KNAxSZwk4w562uJeFI0Y9Smg3ufI+mQP/vEf
O6U5+u65wJPlywC4AOy7BAXGCZpmLQiUM3CA8HnsnfGYzWn67T+Mgi28BFXKGS2iwtBYE3pPSXDu
2r56mF1shSIequ9u7dB1IbJROOZBRip/fV7JCMIKGe3gPEOt9scZ3PIQFls2I7dHB4wBtGlAJLDQ
4K1cj2JPXefVveNBtIzN+KwOjfG5CkPjaQJdox3NyfO+vnv1QDXIBz5VJt7Bi1cwkhlYqVGJPYNb
cx8DNRV7uza2dvXtrQdAhdYYTAJQouoSPYVFVC/iLA/O0VwqpIxTchRTlZ4HPdlymVw5pmRZPIFg
UEvW4LL74Bl16ZppcA6wd/tNuzH+WJW1u4F3XR2FJjE0NXY2j7vrD+UFXjkPTh0gUlh3OF9E9YOK
XNHL/Y+zumzUymTdmhb3stOXuBGuoBWj4GQXHFQ9jI5WPGdPg6y/vn8oAASg7+RRIixcTyjSvbw0
ui7gk9TtTtOFuysCB2vlLtuCKqytHWGBh+NbEXBZWrK6dugqleZagWf9R3ce4uOsx1taKmtrR8+L
UjkniX8u9kFaa100KOSKUeBUD2HpcfdENkZlQ9E/3l+7tQkRGwAokGqha7vYDMLSFUiyU3BOEecD
wB5bRycT/ftjNmY9XNeSbo4DwyICqSGWjG5s0JOM5vSvtBi/gW7WN1LstQCEfJW8fVg2XivX20Ao
Zh5ndRyc68pQTvTp0o9aGcV+LNT8q6POxcP7l47CCzcY+5t+oVzaP5KtCNHBqgWcd+7spPwqnMh4
IkxsufSsfSD4PSBL4ZhLYOn1KDZYXpHggnqmnDEeZhx7zqY5e1/uz2Vtxzn0ZmiWoxYJYOt6FDy8
6Uu2Q3A2hBbvQxyun0ITEcwa49nj/aFWJ4QMimwavzWsr4cymxIlXI+hAIbr/5RlM11icE1b67Y6
oz+GWQSFBpuqJO9mgkLZ6U9qbH1SSi86VQpW0vcntLbvOECyEUhewh6/nlCoBcgetXpw7tvumzCc
5BQq4+A3pegOiLFm/v3h1iaGZCiHiKYgKhiLDTFNeKhYucltnprOS9un9fcSjk+2D3DE2piaXKTr
dFjaqKLwymsCVcElE6tDcA2amQgvs2M1h4mK5q/W6oOfeTIWppwhD9NROMhw3p/jyh5BGAtCJSEd
OMoS0SeGGfqREChXojZ4KAhen7vRMX69exSq6NwZIGuhXC8Rr5bS5ZkGIvocRTO+aBQkDnFX6u+f
iyyWQbWV+sDUHq+3x1A3AZUZ5qKhUyWD0fAU1mq8AfRcWTHAJw6oQax8KG0a16M4Y1i5LZY952BO
BLano3qwG6d7/9nFPgeEIjEC/YSl+KM1VXVaUhs4o4Q4XtwIO4wAZdMN1ZW1udAlAmYJtYK/FysW
z0kYd1rtnPPZFH45uMGhszZR3bfnCLE33hEcWBZMXb6JPOQebQ1rbND6M36MRek90Z91D1nUqe++
ZPnz4ViDDiJT5TtdfxwcXrJMUStsUZ3R2Kstkh3c/uXGsq1NCKYskRVFC27BRTrcVrqVeQaj4LLr
+hFqKDtP4BxaYla9sadv4wJTkUkdB+dN8PB6QsqoDLoesaen3v3ep8pZRPXv0Omf8omTlE/tRolu
dWpS/IwOJXWa5e5WOoxI5pGpRYWq70Z3EF/dWrc+ZEbn7O8Hha2h5Ob841avNHTF0lQeJEWdXkZ9
wHg9d4tTm0XxxqxuLw42N/YrUCYA3N0g+7W6nvM8dWxU/q1ny2l+ozv9GrZu6wMm+n1/WrdnSo4F
wkOyoLnkF/EhtzPHa2TtLla82gdR1Bz6dt6K2yuLR59IZhGgcUheF1uw70dP8czROZeQ4OcdesHW
Tgxjqe+pYrobp2ptMGIyWQIZJX5bi5wFQWE3aUPbOYfhmPkK4CY/y+ZfOFUb7w579JHZ8Hwn9ju1
jes9gZ6y1wyR7p4nStI7NXPEsaF3vXGoVj4RKGG5chSgeKUvokRTY11UR7N7BrXv7Sa03PZKU/77
7n1AQ4rLSAo+8Khd7AMu+yHOdGoBWtMpfld2+UNW6lvOB2+c8OvEgVefVASna0MVd5nwDziXKwPm
ZGdcoufmXAwi+dIAYX8ZMMmz/VqfUMLxnD75qKScrH06Z2O0qxDQhyZs1LbOocv5X7QMY+9Xc5gr
fdc4wdz69tDpzpkdWD1rXj/P/4TE3eBXhtid0vlqbChl4OPdGMWvUdlo7Q5kOXJT91dRbq1701vk
YEgiSSEvlyc0uXh+HkVbHmJjFI/DZM/PaR58g2A3UpaP009tG2c/7w+/svOhJFFIlpVRMMmLGGUW
btCbVotjswd9r6mr5BghyH0JM/vX+0eSjTdwbpD3ePNe73zhBsYUyYebauKS6QpVOVC1dqiMQuu+
P9TK9icRo7GI1AAwlGWeFLhJZ6pxoZyVMA8PAeZhJ9bg3TKvlCNAyKNjINcPbN31hIJGn5WqiJWz
UTXT0e0reGp1+MPs1C0xxrX5cFdRbbXpbJPJXo8kjDzP8slWzlRb3b1AQ8MCMQT5fmPd1jYDH0aq
oUI8pMB7PQ4dmajqyii8OE5Z7ue8Lf5y3LB8mGdnON3/RCtoC7YcPUkeuyTMlP6vxzJqZaYm2yAW
gyIisfdLY5TfpkrHTDWDr207kerbRfFFKboTiprfonHaqo2s/wbmSSOKA8Az8vo3kHHUjQa25Wxk
dvs/K+jqH/2kznsXZdhjFtierwVtcErzxtkPrt48u32n7RIi+Mb7/63nuYgCNCslZ4Vig7xWr3+J
01mJipR9fZkR/sh2JpoA3jfom0l0nEY1Mf9RszH4WZmTMj92bYg2SEWGg/WklhRKsCcpRLgKS2Ed
lc5JZMpLG08KsrIRDJz9DHVEOwPOVL5Bi/G6TzjX1vHXwe6Vfm93JhTxtFbLepd1udNavjM5dQ8A
uFHPFXAD/SMUe2KpGsTNwfJiL3sdzGr8ljRGk+w6FyMFX+vGoN4bQYw3tM0z1jgqo/rWmLKd+VHt
m1F5ge1KHcCvlbqZP2CoGuUvcV4V4nM1zOFzIbrQOmt5YEe7KS+8lyjJRm0X6GHqXQx8t6q/smlS
ix1QJmXwMyPyqtxveXSm3yzYTMVJkDOUex4uEX4pQVp1u6CMPHCo2jj0x9LtCuXJGJwsO7lVa6fn
ybG60R+tXNN8S9F5FZhuj2MuYgvG5A/0TpwHyBRd6PrUAJvfiarl3pHWYeeRVmljwK8btTEpdqWb
0y3N1KKdPjtTltbPelMWxV/K2IwGgg6dM/1KzSTMDpmmN9qnEeKT4ycg6SttPyVOUByAeESl74ax
M55aK8ebcm9XoWVe0N/Ksyc39uJqH+qzxUN2tjNtS4t/JcRgk05hn8SE4v4yAwqLHNOJQAvO0tb4
gvFMCFQh7Deyn7d9vNjnYE2hZ1HBQ3BzKRgAsVXJorZSwAfq2kXPzO5bEmnDLg4kxBu0hHhEplJ7
jqfZ+zRXav+CGWT6+X7sWZsrjt9ACOWlhzbr9WGrRqPGNNALzg6SbDuNsvgh0ethI5iujcJrHSwy
YvhSZfp6FFOrbW32uFntJHK/hnkQ0aaty42GzErIlhAk6gHAOyiR69ejGHqBiLKehpc8CCAWeKX+
VXa3nyItVLd4SyszArVBj4SeswNcbBEui67J5zlQlHOgEqJ3eiBe8GlotuwM33LgxSYBcI1sB+9p
ICJLiarE6dLJNRgnFvMTujQ7xQ4TPymiD0THx3b0HhLV3fPi+TAO8cfJCB9bF0PJtg8/ZXa2b4Cx
dNp0QtD3WOT5311WHzEdO6Q5JIhQKXeTOu6tdir92DA3rrWV1yxwTcl6AtTACi1uamRq0xFB7fAC
XPO1J+T7VJGVvdE2T7nBv0v7/axADqxs1FPFo3a8xG/mMLvwE2/Ci2FFnW/m2vRIpiU2CgJrVyUD
yIvakg/nZePPq2N7DMYivKgubjVBnpyiLIM8BlbQsj/agRiwlXF/Nm2Bs6H9eeidjStybfOxplyQ
lCVAZy9WNqtCI4+jKbzAMdF+x1raa37dAOV6d2wAAyubGJRDwdwtTi31cazWZj5ghEbNPkkbDT+I
cEvLc3UyHCMeNuhS3bRKJqEM2lwG4SUbzJC6VAntxNfxu93fn83tdqSCw1+Iykrq3xJqVSIobwvV
jC9qLezsQP2lwAh1TlECDPXeST5ngxd9MQrETTbW8TYuoWYC+R+NfSpj1Heu4xKA0gxifJledMt4
JEVIT0h8OuSuW/Jvt5UPyaKWECLgubf1HJwCOtUF2HWJuf3FrlK1JvfN2ok/O9o4Yc0poBltnPK1
MdklHHQwuaTLi00yB2przXVYXCo+4/OUaU28680O2ao6661P8qX5fP9D3m4YvuCbeBdChBT/FqHX
SVwDeHGBHIap9T8Cu1YfU63ItvScb78a5QLe87TCOWXoQ11/NXI7rROxXSCINnhYLwubZ7M3nkq1
en8hBKYjHGNpkcNRW+beRZIa2lQxFCY5Qfk4aXEwnoYuzTeOwMqUgFygzEshU5Wdr+spJUWTAlrQ
ubTCSfENq4oPpZb1YM70LdjC7UeiDQWGCcw+pUV0bK+Hgl2haDOS4hcBR+4nVRfv5ILI2JJDuKkY
UDYC1UXkAMJKk3pxtCr0ccGqTsNFU2asAR1kw4ynOtKH1C+ssPwBcS9KnuY6z8WpH5oAI6CqaLa8
FW4mK/Gb5E6UfqRvzNJ2LrGwf5thJlwyrKw1uHKdhuQbzPx34/ckuJohOOG2bJcvGr4ObgpVyMV6
UdNq2PdjMn1t+7m+RLOufL9/ym7ONYhkaaVHmwhxQlAa1x/Q9OZa7zNDXMzcDr83mSdCHxwSFtS9
1VM7QhH/3QYuEgQNqgEeF2o3NzkVlgplV9S6uDR6Un3E1LbwU7Ua3ys4gdGJTTBGHZO+OR/hemKB
i5mZ3ZjiIugiVg9qNudfYtTCtnSHVxbQAdNLfKJvLumG1+PUGMJo6mwMF9No6YEoojNPUZP1oZ90
bjchf7ZFOZSf5CpXZGZ8LGo8mBEg+LAIxUOVV0rTyxFrr/8309riQQhtPGVWiFSXoUU/Ct5xu1if
RHy4v1tuIoscmqevQweVO3yJt6udEndg7uyLhSfHg6k38V8Nxkknq6m3yIjrQxH5icnEseWzSZ2d
zp4iMVz6wMaTvlJLIz/MWaZ+0OJ5q1C3crLRuwd6RWoCPG6JgQnjkKNdt8MlLW3jH73ozEtPwr9/
/+pBBsF3VKK8AD1cbxVKLDZlDAWL6VxP8OGL9IL3tDk41YdSQTzo9f3DoTpIsQfGmIdiwPVwmT5W
0WgGFDZDySV2uvpYBcPrMHdbyoprZwC5b0rWkqRqLXXKYBwjnZak40Wdx/knaLDqHxFO2vCAlm8W
H/UqKbSNnbg6JCBGKTMONmap105rXQyFlY2XkDL9Q2aoje0XXmL93VVTnmEgFpKe/4f1fHNKlypH
zrLlmWmxmthOMl7sQuQ/bW2ajtRi0AIbwnbrBri98ChFAjjlMU2tlZbG9bdjFKcmpRovnd4nu0Qh
RvtKU0QPPe/d57FwxMesK5qdmxjlqayqrVb1Woyh3UX6LPFAN/UCzZpz0VFuvYRDLbDyCvJTl5fp
YzP9NHual37r0uwFXKjPG6t8Wy+RzFo+KcIIskq6nHo15CiCTWzbsa7H7oxxfFTvSgMFil0hwuB/
oRqK2DfDpvgctq141hTTryg4FLt3f27elvwGMhsglt7iZpxq6duJLw+XcFIdazFjt6nEv4QV9A/3
R1pZbJl+4kSnk1oDxbz+2HGkQ4Nx4vGCy8z0qMSm8SOq2/KYN6P2sQhED3dH0Q/kelso8ZW4hyC7
NH4nC+AVv9hmpZeoBlXYkZdEJQ6j0SXHPg2aDf+BlVBOFoo6ClFI9kEW88OPPa+49MdLXXXVodDK
4lPn9MOBnC7euPVXdo/UWXVBccgCkbns1CoJJmdKEQKvaOxx/KJnben44N2SpzFPlWHXBlFT+EY0
wV80RnzQdooBReqYhXR2N3bQ7Xcl+koyPUUdgPjL31JhFaC5UchOVpufhdf/1bv2YzuM3xsYAD7F
ZT8w+2/399LtF70eU/73Pxrw+PLmHhU4cVEEB7QCl4gYRB1v7NjbL8rbmkoHfV3w3TfsKrcNYxyF
5eXs5M5fVd0af5tpUsd+4Abjv/dntDoWiFFpA6+zfxZ7VAsb8hp0Yi7Ymg071RzGA5VrZTdE3vsj
vGTN0NkyaAlxSy9yRiN2siLUmVYWdMrDFCfZg63mxXF03a29sfKd6KzKAgXCpBReFmeCvH4a82jg
RRNH6bGlznjOsjLcwDXJtblOFZkQWiz0VwgsN9x0d5paI1PH4dI5MBeyAmpo9KlS1dQfy6hEwm5T
S2t9XtxdHEL8zJbeH7ZSd7rasYTdwM0UIyDxoRR1sgHCXt0TwDCoOVKb45Bd73I2Al4ByMpcmh69
KqGEIxz/CuCyUbybYoICn5TgpbdKsZl6xPVQYaC6kUlt4NL1TY90JNCwmk7x4f4mv01nqD4g2w6H
jmXjJXE9Ss7zrCpKbbjUpgA7Y3U+puPprsXz2s97Xkj/YTjqzS6wFgmXkD/njyihFYPR29C6L/GQ
uE90+IbP7ag7/xOqpjxQXpo2xlvbFeircceRhvJP/Xo8p7SRGEvFeAlq2vt+hfhL6sdu375/Gfnz
odDQNib4L3MHY2qAcFXKdDEQUnU+uC2ExX3m1kPLaMMco2alpeXj/cVcmZx8FgGFROMf6rrcrH8s
Jg1qiiupUC8UwsEYB/VrjIjD8f4gKzuevMhFz4xCCDfKoiRQB+1E9bJRL2al4S1sR/azzvPr0azd
asv34Tb5hE4lWcqy2sdzbxGb5nimAxk2AmSxnR1HO2GE1I3nA64wtrSQjQf0jod+l8RK/GNqrC3z
m7XJ/vkDFqchK3otKKJeXNoaZr6TKIlvCGX8rGjl+B8+3p9DLT5eKXIwUGknLmSddLy9yPCNFC/S
+19vJROQMGCyaXTS6QIuV3RynUFrJnFJXXfcVewYfwhxP83bKdsVkfZP0iee33b2xq5Z25p/jrtY
SNr7c9AMg7hoVkKb0ajTJ6yft6D8K7eMBIQAbmB/ohm+WEND4dY3Iwo6Jkbce5LcaB/YWgB/qQz/
VVQR+H1Tu/v3Lyn359sOpVi2LKZGSHtNwqVw5eVd9jplfXExE9F9TuimH7nk211st+FnmnfvRopK
/AskZKyHkeggJ7k+76qL+3CTMV2FavFjGIpXV1TNQ0w/dCOBfFO7WNzfqNtL6CGCWXzIxb4Z7Dwp
zJh6S2Lm40mPuxH4Q5OhsJt77j4PZ20nCgOzisxsT3FZeEfTjbxTElJeMMa2O2ih5x4Ad6mk3Z1z
DOZmi5r7lsXe/Eao2WBuyTHoVV0vRzUlkGvMaEA8uqt8V8vzp8qk1OCm9d7rjBCr2djaox9VHbOS
BztmcfoZ0w0d7bVOOcx2Wr3c3xpr4QPqIVUBanLAoBfZgdbmltb0qrgklRWeFDeJvukzalBz423x
JFa3vuyeEfqpgi8l+qdcdXP0nYeLM1PCPMZjnpegHMKs8V2rM55UWwmGXTJGWyqsayebK463Gz19
yUC6XnU444npTCmv08Fu64PVYDvkW6M1mxtdrdWBKLTIAjGQpWXRylZaddbdfLi4LoIQCU59fkOl
bCMMr+Q/vPel8hhvbZKExSbq4NjGk2cOlzK2kewazZmMru3K2CduYjtlN2q7Rata2ybSD4TPxire
aGxZDRAbVxb9pkHzvglVTByzePqgkRhtxOHV6bnsRMmTAPO0iJBJkWtFnwXiUniF+tFIBkRact3O
fVVE2MGP0VYLaPWrAeyVrFhp0Siv+D9ykkrYipaViSxezHFwEtOcpb7o03JLQ3ZtZuBUaVJDJsUv
avHh4IwhgT10vHFBrui+lWrk4r0xja9IT5rVsVTaaqOcsDokeQmJP2+1G05XNuPmpcQ8nbxIi07N
0Bcvca26F3TPjS8t/aCNE7A6niRSgBWlQPymHvzHWjaiScto5AWQN+ZerZPpWGEk8ajYhb0z3eHr
/eC1PhoEVgAHEp20uF30yvJCOwKOauTouONlPH+rW6WFxmPjN9jO6sZ4azuFRol8RAGEotx1vVPC
udDs2PX4gEj/a341FNQopsT8T8NwbVLZg6e/tPIs+iKZvZgOXtN26ZdUa8dPKGyO/+VTgdMhhABB
AkJ/PZkpssVcDbRGNKUL/1YiOznYrhP/yIahfB3SdKt5vLp4Ep7KSxcs9hLgqwWNOQjiyKUdpjQ5
KkGHW0U7qO1f9zfFWqiSwUO+49EYXvZdUr30hiiLxgt3p3uwi7Q6IkzbnTG2snb3h1rdf/9/qOV7
N8p0a7YKyq/oAsY7uj2VH2r9BzUwH+tuU9F47f5k/Xg18ZBncyzCx+xhqlLV7D6k5eyHoaj6g9fi
SipQyThMsJxCv6VEfnj/HHlD0a9mTM60cb1N9KKHOZJwxlyMug5D24X7dmj0D3MErsJHSHLLNnTt
RcUJk4JWNP4RMbkesLLKQBEz3w8Ij46FS8Hh90uhZd+7oM6+DvB+Dlk6Kc+Sm9j4lVK4//6HKUsF
KPpbXEFLElXkWspYZTQvXDXCdEPknqrsnIESwAAu1fHLRtqm3h9zbdeCDiC6SINR5I+uZ60UltJD
Mhkv/RDq0y5IU/uZBCn5WGZckxv7du0oQvMFDebhlMN9dD1YGuTeGKh0LFRcOF4azoiyUxVn2Mr4
VseRZssEDrLL5W1AW5KCvN1QzM40AK0FbpV9JJqNQLb2YIS8SX+XlBrsw+IWSJrIqCvBKE44ic/u
PJXHvsboBuOZZN5rnVE+DnNBfpnbwUYJfeWrQU9EwwVvTtqhS33/KlWdmSSebgRACA6HZ+2w3An9
WWnz928QCNMsIuBYLtclUEVpwsxw6PJcWIbwu2PkU+5nSu4ckkLvTu/ejPTTpKICcB/g/otIY00d
vjtaTI4XzCGicuGQlkclU+forGui2SoKrQQ20JCwwfGZk/ZBiwQsHNwJYBTs7MBsNHcXkEH9JFnQ
dL9Xzf639JeaT7abOeZGaXRlf3K8QaxyHWEEuWw6qKqoXC3koKMZnD7U6Ow9hUWZbeTrq6NQHOKq
xXEOdY/r00ZTqVHmjk0CtiJ/TDs93E1FvKVfvrIVJScXyA/8GR0DzetRCiefi6Lpx0vZWPb3SS/a
pxYMwnelLRjw/v5Yufd4MlILpelIqF7SEVKzDRvF9tj2vYMiedyZ1s4LLHS+hzhp9L1bW9r7Dznj
SUkwKr/0Oxd7xPXGGBtMnh306dsAz8fMnj/oRlbnux7YyA/B2yf2i7yK8h31sG5Lu2tteSWDG1Ub
KcD/5iT6R2KrQa+plWZCQSCr8i9DiT7oPqqxQd3ZbTfWG3Fl5URQQ3+DCVNSR9Di+mNSfkjcCcz/
JW08gaBj1Cr9DivQuTxoqT7Vj1WZVJ+cuNLC4/1Pu7JZ5UuIiE0dH8nmxdHPpXeh7U4qHB8j33eq
k3xyWtt6LywdnVbOOlfQWyFgecMmeILSnLdU8IpNdclVsztakVQcVIW7MdQtNJmxcFcnlPHlKA8t
1lKYbYOJZqddYosCnz9HVEjBkYT4qIJF+oBKwzQe8iHJzR0FIKTgi6BQJE2wi/xEaO2WqsLaChNY
ZV6PLQz0y+tvm0yTHVGRUi8NUoB+n6jioCvdlt/V7Shob0kGM2gubCuXSPOmscY8S3r1MqCl97FX
OvdBc1Dpv79bbgMB2F1SNFnc4w2x/I5eVIM7p0J7mTyQBaOn5b/qchr/rmylw8zejH/fH29lVnBW
Zf0BSXNMneV//+MUljVunfSgzcs0ldP/0N6dpv3kGdFWYn+bUnDtUV2h/AyL/gbSEbc6php6UVzi
MjaehN2HH+xCiR6zJKyfkyywDklk6Sejsap3nz+Ak7qUzuKrSXDH9QxF72h1YRbNJU+C5OBYMx14
RFi8l/cupMRnomNOsonTzBKfkxrWBAMWp8rerpMjkNHhaTacraeY3MrX5U4InXgSSYILsKMl+0Sz
m8ZTh76+WIrd7fPMyfxmsr4CxDKpfhQHB4U1v62LZz7Dr/sTXAE3MLYU6CeloCGuLt7qVpOYfTWp
9cVVBnDekSSK5K7T7GGZ9n5Rdv3RyEpnTx3e21uZVr4YaG+9/2uCSyU/pJ/BpbxEjBoDhaC5Ulou
5Tke/SZW+3Rnz22yZfR2exBl9iRTNt7WVL8XByN2QI+1udLRV9Od71DMumlvh5PrYRdqTv0+CfV6
/nx/iW+vRF7Y5E/U3Kkh3LjZVqk5KmZdQQejWfIZrFXp/NNMSVrtx5zW70Ycvx2N9BcOMk8kkjXY
WdcHg65QkRMV3joX5cnoZv1zT6hGTaXYrNOvjCXrIojPYrMuRa+vx7Lq0DPDOC0v7pBED7adwDot
8uxBmXVt46a/jWhk2tBz0EfjxYn08PVQMeFsYIXLS6nW7d6qxu5l7rP2y/1Pdbs9GAVpX7gBklrn
LbaHqtdFEMLhvKSO1uyL0lY+hJYr/o+089qR21jb9RURYA6nZIeZYWsULCv4hJBsi6GYM3n1+yn9
J252o4lZ29CBAS2v6ipW+MIbQndNlU9F22k7WIo745E2c7Hw8mBxuDWXE8kaLYOe1qHR9iZC/6mR
L74yxrh7AxIQWRBbMDtPb54kg5E/AB+SgeLmxEMebwpD2DWPg4Pgbb8OLz3wimNUD91F1Ha0s/9v
P91v6RjmKN1yIStcf7pcJAOlYrpqGK99y4xeOcVLMx8fT+r2JaIVJkXGQE3bCM5t9oddogvSG6BS
1KzTggSFgU81WivnMl6+O1qSx37tlO6RjvOXxwPfngEiBzJaMj3quHDZr2dXxqYeIb4CDKEox/XV
IzH6M2u0ZXwPVtZ48ynggubVgxMkMZzbAzc7U1pBOadm18QiNJY0CRpK5Ttp7e0H+z/xLJnbgtPc
CiPnjQCl5SZrWE5zPB+g5LhZgKD57L15J0KWBeEAoh7gDYnl9dql0STwQhr0MJvn4lK4yRh0TtJ8
EFiQHkbeyp187PZbgXYAT09TGXkSqoPX4ylWnNlYEBlhYSu6h5WqUdbBHLWN92RWpv3xrTsDrwWO
GZAYihFIolyPZrWAsDPOdei0nR6sSAKcYmtOXvtcVXYW8s4rTihEqAzWk0N9o5jdTr2ee0vSh+UY
5U9upkOiEkn/d6/DV0elMB0PVe8oBwlGey+GOi2hmhiLcXw85Ts7B4QxKsSSSEkVZnMYFC9LFP5m
APkgqkPf50J5Z6OD1e5cKbcfEqkr0KUEZFJqZptlpnqUlY0lxhC1IZMmlE4bERS88pz0k7bzJtzO
CfwUxQJqSdBnyMeuPyOQCq0YUIoOjTX2DrpaT0dBeOI/XrnbTBblOMkJpZchiWmbzYLxUqaP2NCG
zVwpf02JOy/ve8qBZ9FN8Z9A3jIFkWVr2bPrkL/+OvSEo0Y9BGohmQLcuOvZGXajOW1Vz+E6Ndq5
q4fpDDtYHLtKiPcKWopvPoIIu3FxwV4H58nbdz1e74i2I8TjBkuWAjmGrD+VXWceUng0O6HtzYdD
uAdUPQQCTgWJ7eadG8vZmmDxGCwpMuKjNjmnbkzFW7e8HIX8Ax4ZYReP+PWEEquwWzBLRkie9Etz
G9fXx/rNrxuDSMygRJFydW1Lt9RTGtQ6Uxuia5U0f9aF0xZxkDlJkZ61pbL/LYbKm19j0YvySdRG
7u4EKnfWEkk/YMCUBmQKu7k5myprxZgLNfToGZ56VXEDQ0+0nTrjzWaUEunS5Y+Kh0HOtfliMUcD
mqGnhiPtoXepOcOF05Sue2e2TXpc7Cme3rodmQpoVqJXCu/0RzeHO43GGgcNUwtxb0i+4+HjfixU
4b4WlS7+enzC7ywhObL8hGwY+0ZyrrdIBOrI1cKhxZ4xWnqQnxB1dt7uO0uItxdNLLhwGIltNW5S
s4iIERwrFJ09f05SVQvmqlIOOAIWR2cy8tPjWd3cxDRiyPsJE2yCcpLx6+0f9cniTUtnhYhy295R
GLVG1c2tQf1rqzNmz4+Hu11Enm8AHRSFSBUpblwP56mN0feZZoUeEQMuiq2O+Thspeb7/zAO9yE9
X1CYKFxcj6OmM6qaMK7CQcvG90XaEkXWVbfzjN1+LAptQA5oVJJrcH1cjxI1MF3rOrdDDt5zqxb9
QbHqsNFc5ZBlzbfHU7rzpXhhbIJj3mVJg7keTI3cJnWr0ZL21enB8JQcX0u9RLa/2WMa3RkKFxbK
sty/PC1bNFsc9a432osT5gqAor8Lwynxv6hVFKfTgbLUTqB1ZxlpBAL1oXJCW3AL2xvGxBEW8vCh
TT37heaX0/qa1+dnO1aBp/etstequDNBFpGojhuDP9uUpvaIoGy7dkO7GqZTr2TDKcpxM5vG9s2I
ItnNkhQFZLigiG1hnr2dW7W6TAyV9nh8oNBmjEc0bbDhrKpc3bnn700M2J2EpVC+ZtzrTYI0RDku
g+2FeoSCzqA0f6ROmj91ur5zkO8MxMSkJB1PJtz/TRyQam1sZ+MYhQUUhXBO3dE69m3XfjH7WNmz
07s7GEhH/gFgCerxelZwy/Iiwa8QNQq7Nv00coe/lC4HzQF+++ebjxkYOlml4BEjKdxMbEpiNSEc
j8JMt+bDXNXVU+sAkVVa+/B4pJuQkRSGkpkhqXTSbW1zewDmb2qn0aLQbqvsG2V964LuunYsm3k5
dFm/nuvYS54eDyqX6ipelINKrUKE9ymTbJt0a5nb2O0yaKEY+kk49G/TzN3Tj7890dwf0ktEldgo
cLGbD5ZyO42jxSu2Fn9V0/oVODUCqlXr+Eva/P14Sre7g8FcWZ+nkg2RYLPns9htlCHlFo61Jjpq
jVU+UxCun4w1S3ZgZrerJ4eS6BCQj9SV5bz/U5e3Rq8flkmxoFmnq3qM+B9nUMZkwP14TvcGAm2P
ziOLJ1sO1wPVsZm00ZA7MMjN5SlPLOuJC2bPxOR2B9JHpVAmK3NkLdt7vqU5Nc9u4chKRO5jg4kI
f/1z1tVnq/c+QBr7+nhWv70Dr3cfPA/IwMACganCprqeVqE0dpo2kxOm2vg6ZO0hqxcU7CG+jRdP
HU6p2aFPRHm6Wr1Xp5zioHGMPaKL3A83P4I49behCpf/5oRDEePKgqYa2mje4d6RN3mgU518KtoE
OcwKIeaDSOrFj5xx+PR4Be7sVTDiMl6Qpl9kUNcLkAnFtPqocuRebX0wMMoTtHrU3FqxZ3d2byg+
qlSNkNiemzNYtQlOuKsTZqDhX1xd2JTQaAGWU6Tt3GR3disn6jerEcTbzZ2Z1aWDaQwrWrWi/aeA
7/OrdZo3yz8SznGb8OIAl2LxNmtHctTbFWZeoZgT8aFypuS1zQZlJxi5nQtjYGlIYMDJQzfz+gvl
Ub3mlliyC9K+BmwrZqQGZlJNe7KLdwYi4Jb3JBsRyPHmiIP+bcapNbMLkBoVSQglPyAAqPtv3XBU
piGcMgh4OmxQrqeTKgtReGxll37u5iOaCmswjKZ2pqPR/g9DyTQCkD3A0RsOhJFUC0p2lbgkuaOJ
l9l2ojGgqbAaT2UTFXuk8Ns3hisEM1oiAslX26p0DgXitbzK4oKyRWX7a2fUgdJaxmvc5SD2CsKg
N1/KckQpskSswSWmXq8lTgWJEM0kLixzi828txwzEqidF/r23F6PsimqRkKHHqP14gICwkPX104P
sCV7v27SfGdCe0NtruNKaao2xT/kolp1f3HXVn9vNEP3YXGW4a2VbxoWGGTjJ2tJaNfWv7N0apIw
g6HmGMWyOJscvwOPu3MR3d0TPCsy2GbDb0GcCkXWrOpVcRkzVfGxtDzPvYM4iP1uaPv6zbUHpkTa
Qt9Ctpa3NwUWd1bW1Ya4TMTYgVeMyzGKhvTFzaa9D3V3XrYEUhB43ILiqrmaC64scUmN9TXPswM0
9Zch0aygHaM9GvLt+0jRWxYfdFinEoJwvc2HcSmckvLhpVqt5KvTdavh6ziZaH6mdZPhj6VU0/Dm
cZgPa+7sCh/e25UI2ci5ctsDbb4ev1YhDBhFLi5toxjse7tvAwFOrg9Gqjw7R+DOLSzbaEQluNNB
iJZ//5+IrsdxI28zznSPguorAXd1prgenR/fwndHAcpM1xr3ZnCv16PYiWvPA25nl3SaPQy6zfRp
7se9KuOdhUMdmcge0oVDRXjzdBmLqlNb0biAK5S90shZEZmOXJTunF0W2r2xJGJEYhiobKqbTZJU
ZpHH+ZJfxmbx9KNW1PFPJ4q61V9Gr5qDoa54N0vHhn/WIL/7q4SNpAVa4ah06ZEEfVcp1vpraEvv
tcpcT/F521XzzfE6UG7EzrgKuHXoU12v+zqo2qDkkbgISlw/ADU3x2lShp+Pv+6d0wnOifojlU+w
k9viajYrTYrqo7gsiv2nMNInFzznYcXzMBb63ke+t5WoAdH8BRsAHmmz8E2SFGvVlvkl0d3q1AyV
lI1YAHvsvOZ3x5GblVhVMjk32anNRtWE2+SXRonyQ4Kcsp84qXl4vHT3thF6TnLZwDwA+L3+QE0y
1Wk/1PklrY3X2VQUnH7a1R+X+O0ZFUk9GAfZOgd1tmWTVZbXKtNo5hdlFdOh8JzltBTJfHo8n3ur
Jn3KpW6LjBI288nLOumpf+aX0uuKQ7HkI+KshvnjfxiF54XLUXZHtgedF9RI0A3JLwAlq9PkivZo
DuB+/r9G2aqlUfxVaz1W8gsM7zSYxo4otV/29DXurZhs6krPGN7QbW3HiZliUjNKj0RsUI1C5yZA
d/vxXO7sM9JbwAX8oXW1bQJOVqmYQyWWl6WIW2zfcD4Y36nCKD4vc2zs6TvfHU1eOrI9pYJIud7V
TpKmpo1K60s3wXf23dK0g0gTxqFLTfX722dmSyAIBU1Sva0+SWLlUUYXZHnRG7c/gxoWua+znt+1
PBl3njH5u68zZ9lHJR8BfS0LIJu7p1anpRxra31JMqDeQAp60V9Gd1Lro7Cj1DwKJW/UwMXvdS8o
ud0m0mfF9iQChc7I9tpb87UyQbHrLyZO6V+tCQ3EzILx8Hgxb0eB5YSMKnvFAxS8LdaKdm5ZT0w2
9NheT3q0VM+qNtZvhXgBOpaxAB4rUtpjGwsrWtmusTlg5IjmxYcKy/XnQam1Eyrpe+/07ReTubIU
sPudBm6ZWzF+isvsSAe/vHACo7aLn7rSmO8HM3YP2qJof9uj8WaQHvPDxo9OIw0e6kubaEeHbL3M
gvnRx0xX3x684aAvfL5gTEHQO+M4Jjvn++48YX9SSmWi1DevT5xbRxB2pRe4kU6qH89OAiET84YW
w8wTNd3Fz2z785s3C7EF+reo6RjmTVO3GCJLbyfsKNLZni7K1A/veYjfbENGGR8qHGBHWWYHaXM9
M4++nFMUKqMkCvhtO9WfjEhtzo/n8vuauD7aqKvhGcADKekVW/yC56alGisIqOed2U1/iMTIS0S7
q7b7XAChS59lO2/yi7TqRz+C3jhMwZqZqL5ZjYosOZF5EQWdtsj/rKPT/OqlYG9DNWmcyTe8ss2P
ppH3rQ+u37NQHUyLIQDYL/aerdvLl5mwEWSrG1b19gleEaKqTIeZdI2BcRvGBeYvfJTxMe3EWu2q
tN+5MmSmBAhdKiqhX7r5PtFQeolVJuFqzbZ6HBA1a548NW7csx11mnYZJ5Szw1EzB+8Lynll/Mwv
LKjArCnVfZRxyxJMsqU0gbFgwFv4VrSsMQKJyvRZH5xBCdzFiMp36dDq/WsvoikL2k6d1b9Suyii
Z9tsqglpAUT+v0x95Y1vbilJwT/yIwqXGi32zaVvLe3aqJ0qQlEX5NH9kp5KL85fO8pox8e78DaQ
5tGEqETBGyQ1gc31WuJzgqRL1uZh75kzrK81P7atq4IhYPdE1fpm6xpQ+xAzQP9Rz4G4tzlbbu0J
NdLXPByjti0OqxXl7qHHuuKTrmeWuhNP/TZUuD5jsD0RjQcgjScxMvLX04toONKhYLgCE4y+9Neh
MYZvLiA95zAICt2lj7a150C4MZEA87uss+JgslS3/oBlOyiHTBvSH0ZrI15Lp76zTyKLNeOSzA3q
MdhleOUXL830+VDHjv4vPrRRAaXaKuHcx4aSHO2eWu2fuU4ydlKMFV7GnJDav1rl6P1LvanJfJ3f
44XrsKjdOUfBedz5xjfnBV0Fel4SmshDC+/1ehEgmZbZUpVZOM696S+Okh2El+8hBW8BdSC92K+U
ZSSbl/7r9TBd3a/CMKG8tfijHJdWQzjZKq1T1kaFP8aJ7mN2gx9SaSHAQ3fx3C1rugOHuZ0q1F78
oH9DYSgxbH5D0lUl4S3QfMQY9Gdtiro/tCTp/nh8aG7uO8pqSExJhCL5DXTi65kOHrIOiFW0yIJG
9WFxlzrIikg/W2qy1zm5MyGYmbzsIBWlM+smu6kqo8P6wm7DOtd/9JYwkXDBI+bxfOT/ydUpYT5k
nZSiYWLLAtv1fESR1G68rm3IURDmsV45oofITC3joDTdZD2rVA7s40Sp4x9afGLxu85Q9l4R+W22
vwJtE4aHn8ZMN7ceglpd49jIbRdNVb1a6Zid56yYztgyWoB2Byc+l7Ob/ysmW90BGt3cgmSpUpcP
qgGgJhoR1wuwUEM1W4zZwigZvo7CHN5HQ/fFalzjRc2SfOdWkudtM1Hp8c2LSRYm7eavR0PPNDKV
NO1DpWrtp0g1oJ3XWYWmfloVURcsUzmSL7fuuncf3s4TGqfss6OlB4Z4KxGFdp6FhRECKEWLQufz
5Aim2+hachqbsc5f2qhqmp3b5/azMqZshxARSxzc9rAUOLv1WTSH3ToSteTlpKjvyhaPq/TQqY3b
vRujfqne13UivlRVty6nx7v79rQSJ5CxE7chikXx7Hq5pWKHNs221CHSrK8i99RnU12hXeFut/Nw
355WpNS5atFeJkqlzXs9FDejXscRckC5nk6fzSFb3i9Ah3aSmTsrKosdgEKh/EJZ20yIHpbSqjm3
qL0ISwkQ+VJ7X3FgsRzLalzaEOsoJ/rYkiSOvkqltdi5ZW+3EYEXSGJ2MERAhG2upzkMmtnlFYxV
uKSKLIQIuwuq2C7SdxCIEOlsIQ3tcTBuP6NMMkhtEJVFq2IbZHooB4K37dYwFmN1iIfJ8z0VWCB8
jy9v3TDcPhTBYT1hBXTjXB+v84AKiwaFNLXsJ0QhuqPRaPFZq2dzJ/u9vQrwyqR1xwblRJJtX68k
ODezFEujhU5uReh0DXoHmWXRPxEapp8MbSxfJ0VLdo7knaXkHCKtCgUfTMUW/WWhgbSsPaBRb+rc
J8Q/osWf06b9mFToJz5ezNvNClqJ5ZR2rVx12yvHkSJoeWPp4VpQSMcnQktI8xM0iE+NdBcP4kQM
w3tbK6bv8VRpex3EO3MlM5Ec+f+DJm6OpBPpAvKuGoemtPgyFzrxeAjNzyWGkDvnEnAvn+v6Zv9d
Z5Bmk2TGxBjXn1Mb+6Vc47kIoSCN5ftKGbPBjzsrWTXf7lFge4nbcc0OsaZ13TPXpeoEepeYyp95
mWbx52aAghqaoAc+jx2ChHUw2auKltlklll36N1oTY+OJ7VqUy8b8y92ZNN3HXO/K0lQE3bRF9LK
NpDBbrDOsen4g6mIE/oYxYvgcXdPYm66P0BBKIGwkQouxvgv10xGX6QIP2Dt7eQaEu4oQvjm2AxB
lVt573eiLaqgmGzn0NnLP42wqne0Mh3xQTNTzcB0asxey96ZnzwrN5+73oqyQ1SrJ0fx1u6ITV4G
y3ztOw8IHnK4vt1GVGvV2tCyhh/fuh/avB7boPCaeEp8AwSuG3SK57xYmHdC2emXS2Ho0xIMw6L8
avuROD2GnPxDepNHwZxq3mvp9qd0ApWEFHzju4OW/9H2Bvmdu46rETg8qH68NsnZQGZyCMhnXdtH
3uxHGWmG3+sI8kb2ZB1dQsbZX+tSXYCj4byxRMYKwsmqD6kTc0xclIz8KLLnYMIVZAj6yj4ZS452
pFmqB5dnVAkgwQE1LzN8av8e+A9+mEuDUWfXLsL0B08XZWBkSZIdRTt0w4uLjtUUIKBY1/4oVs95
yvUeUrldRFZ/TuO1aA+GQI7kiGtHrD1RZYq+meqctAc+zsAJLodh5qcm61r4SYciRNCZqtI/D1pc
Lid1KdZu5/a6OVtALOEEUQJFdRAi7OYhWgdrrjF7hJnQuQmtJ3AHf+hZl5n+5Kjd58cXyc3bynsK
yQqMrImaDXfJ9dnyklrTJ3MwQ4Wq5dHKhq95Wewpsd9EwlBjIPhRQ6YNgzbRJgaN7SVT+SYu93GK
bqNBaSYOVnPtmNKaux/Vxa2iwDXHlm9dK6L8oJS1muwEiDfvq/wVmK3yA4CI3fD4K7cyFJqXbjib
Lh3uWKXn57XdO6vOcCv3cJl8vLS335EAF9VIDTckKms3VibT0CMhO6DdpnUohDrxnP6dlJFXHyi0
Nx8fD3b7HQE5yyoA/WYpOLO5kNWmb9SECk446qUIHOhlh7ms9vDUN6MAd5cKr9KhBXzzltxILdmK
Yy6MsKsyHC/NJu4SwPxR6e18q5u1QwSBTBAur8OI5AnX29Ko8jGKisoKFcy47CA3RfxlHI32396a
0x3w+52xwDPzkEkoFsoT8u//0zlfrGpMxtQ1sOzpmjVAEK2zn5cs17UDTp67Wiy/P8XVcwZEilIH
2n5Es4QLm9OgTLJuVAyUFON6HCgpjl7kq6IYpvdelGB5umSF9wmISZo+6Y1Ozdta3WJ8sQpr7A8t
nhX2uyomZntZsYZMd1b+Jnbi19Hvw2hAZq0szPVquG0sWh5+eBQUg484NSXv2ladQfYpFQWf2anf
FS1srZ1k+eZwyryfDSzxSCBstlppM72zGAcvO1zmxDkXrZdP3+K5yZ3zUEdjdSSXX9/aU4dSQd5G
QRDY1e1mbkQaddkQV9yzo4hOwnQwFetWd9q5B25iNXA1dFLZWWhTQFzarOhglok7RtkSFqUWHVO4
9342jf94tfA+O8aCmEEVmR/jctrrFd6eVqnbSumYvc0v+F1a+s/GNjIh4OnWSjj2ph12/ZS9AFx9
c+2RSg20WdDECAuB0NtEZ4OVuq0WZSD18XthH1v9F2dootfV27Xiud2bGDhimQ0pQLJvtkhQrxi6
vnQaj0RQ5J+GwXHPSdm7p8aduoPTq9G/ttjTpbjdmL/dLfhw9NKkZtj1eRj6Pq0XOkQAmBPjlWwp
xxxt0pz84HaLspwTpS28t+4Yqqs0xcF6yOSenXM9ZkmzojStyQstTau/9uvsPBlpWwTAb/BmtuM8
f2pELn7WZa/tBB939gxD0waSOvOICG42a9FMFGJH0wsjEelHvKGNoydm438ZhY4a1T5WFOL19QQh
ZKWd2lleWFC49iclMv0OXZqdZby92LHT47Wi1ySr4u6mlzarYy9QYfbCWY+qAMEp99DWU3uxK2rk
b3x++WIMQHpCdZR/3ewSp569cbWB9HZFpv2ktli/K8si+fV4lJubhFFQauVqBpUKOlnGWf850E5S
Vf3qyf1PDXz94eDk8d5Yu3L6kS+J2wWKQ/x7MtEVQfNQ0Yofj4e/tze4ZzkGMpLiarkefqmrQa2G
2OOhjNKgKzArUddh3nmAboJFJsmVAreDMaAhy1/xn0nmS71O6JS4YY4+hnmwE6cDOyfWZPCHXPUy
P8UV66dR981KrxKmIygBMe2hbO78ClApJqEbVXeUODZHkBgcsiJpVtgNo2sd9WEu3w/quqh+Yk7e
xeiGxPPzTF/XAwrhif7VLBKsiN+84FKal2YpJSG8NTd9Fk2puB2Gzgu9JS2PZhShLOaV/c4od244
rjaiLIpeUNK2dWolcqZab10OozuWPh7m36tIS33NqL5ri/P2h54eHPB3rkzZZtwGqksa6dmCmigc
uVF9hc4RPwHS7V+NFjM1x4z2iJp3LgFZ6idWlc1nyI3X26kWcULZLYvCEeM7pAggJ2VT6vlOa687
BbzfK3Ud2QEKJjCGGYLnJPDW67HiWUVVBLfOSze7a3cQvJlS7gY/VD8WpfFxdkSUn2yEbX+NFXIE
720vcVNf6dBKzRN9HIPEQNf/MGpTPX6tStE1X9RVEGknKOQWflm7i3NQYy+23tcs7/xeq3CqP6+m
M/8grLOKczGWQ3YYEf9QL0PRu9VBLBEtuhlP8eEw2JhOPBVjg461MXWYQugjZ9kfm7Z/nXolNgPN
WTPNF94QZx/MoXTAxVitnZ5r2hlzoMHE6A8jmEn3kBeRYR6nbi7/zh00/M9r3Bojh9Qcq8BTNOvb
iMt06U9ebzYHFSYKyDulypqnxbDXym88Ox5QkpeXsybWeXmZSgdZXqcmMtvZ47c3J9knACaZH0mK
wqa2OrbqABQdapUbq5fJGfXA7nKDIo+G8nqG3swHCcx5RxN7z9D9TszymzjJvUl2AfThek8Q7AIS
rTldUK6XI9obU0lrUhXvhiEdjsI11g9aJNx4J56+c1eDY6DpAm1G1sw2215MiGNOSa+Eauul7RcV
RxM24aQrxU4UfbuyQLa4OMjrLdkQ3qws1L8p0doxviRu1HwqmjFKD9bUL/lT30auSHydnmXvW6Xb
OB9HF7LgTin0zkxJe6EhIStOe2tLxcJ10hmdJoZ9OAzZl2pRzaNRjfZOFfLeKDA2pXS5vEy2fKdZ
2PitcpTDaTHjY5rMaWCa3ZubKmhvkLtTjyH2oguxiVg8ryFh6SA1dmNbTr7u5OsTOjtzHChNuWcn
d7szecKZDyKnUMjA3F3vTBwYzampivjSxfNwGbFpOowzezIvjOSZAlT1DXetPUfZ23WEK4YmJW1z
4qQbWYB2nb28Gt34opFPBl7fxgRmzZvRuJJ/jYwilS2p6bPF/Ao6DO2Y2PElbWPt2Szc7k+P3oaf
6BNl18eP9J1lJCKjmQzBnGLFVriRwnMM0siIL6ZYg8ru/0YbBX+Wqn+2qWIdXGXnwN0+aMyNpg3g
TyldstXoS91cS6JIJBdvctXYj/M0D+gSml+8hjD68dxuQwOeMrrG0pqJisV218eiUtYG+9uL1Tu0
UNb5G4pS/0S2OvqwsPackX7DSa/fTypfWKsBoyYvp7VxvSNnB1mkuo2UcHIbLQsGmTaHtjXGKo9F
qqjfIzFyc6LxnYggBq6EZDSgsuo8Igml+l2Sa+ZZE5bVH3t6Lt+RJ6Yx0U96hYpT1btKYJtLVf/z
eJHufBAp4sTvpetE/ru5am3U1h2ja2xE5VGWp8P+TwZ46iXV8534+/aqpWIEV4HbHI0qijPXy7N4
PI+jJ+ywB7IACZK+0ieChHkKEsU13mPlMIRz0dgfGjPp/n48yTvnFjlfsBJIPv8uXF2P7ZqFsOcJ
oQFy3/SU9bbqU/XzdvbbnaVEMIQNR6sHVM0WWLTS3xwbGNJhmjr2u2JRaVrAwJ6+QTeJvr59Rqwi
xEWSGYm3vJ5RM+c6QYHtUHFaymNclt1Lbbh7N/q9dUPoAiFkhqAKs9nSTTaXTTknblgP9GpqQAiE
G+ZeeHPnnFKSpRGPL5xU8NvMpTPAfnUo3eMwM/2lNOvHuZZCi+QOvtEgpvn2lWMfcjFwzZKnbZ78
JKsza41HN8S4130aqsw41oq1h3C4txcQCYE9Rd8fnZXNKPWoF2hjNjQNLGf+c6FL5JLw+hOyEL8e
z+cWYwXCCiUoUMy/ORVbF06vmGK7UnQ3NPG4qH3Ef8r84LlD/1xazhAfjFZM36qRPNMn8M8qQGh9
lwaqjTzW8fFvubdf+Bm4+8n8F0zu9a6cKrfs82F1w0RRNLK9eAlMu3KfHo9yb2159+nGUP30kE+4
HqVrEwe+jc2Ex2z0FXvqz3lUDr6zTnv5172tCTScHFaqDdD5vx4qi4y5rg0aE2Ai2z8LV+1DfTSH
rwhb6r5b6d7Hx1O78xxLN1XSBpPohjN3Pd6gL5OV57WHm0i/TpKC0TxVqwaSIqn6P2jOFkEy1G8W
4JdyDeTOUoWADskWIZd2WqXNsxRHcTPkjaJBeTdVRXV07Sb+H+4t2QSnVUFCg/bw9QQnmJlREnH6
1pF2aaz1TtCt9Z4D3b19SA8GwCw+IrL0eT1Kk8bJZLXsQ23uphelFMkRGv5eNHhvc0hRO3nu4E1t
WyExurdxXczcjiO7fSrT8UOaVOW72VHLpzgu638fb457+568WIpeeNTptqJvtd545L4c9Izg6mmJ
NevzoiKMaCemcXo81O/vsAlmqB6BaPzdA2SK1yuYuEgoRavqhYY1YxTHz8k/DF5vaP66TmYfFI4z
FK9tW2mJ7yoGOol606yKH1dK9gF1P+NLP9ql9rIIkX/2rCz/EpvW8q1GguVbGVXLB1gr8ffM7DM1
qDrlK6VQ/VREGaCDzpvq8xQ11vxk9nVeHGu8oNHdF/nqHDkL2jczd3v10LlZj+NOWlBb00Rh7uD/
fpPetksgsT70PJBi5H69XgInhrk5RKQzep64XuPn+awOftYaAH4Ry7CoMtGynOMfrp7bxl8JNuju
wagsExJlCtghVNGELXnDAGp8mvLJbgKMzOIneBk15kdtudanqOuy6LlU+y75YOZK/uvxZ7zdMZJF
A00RaBbh/VbbpoWr3HQ0iS61Yaefp9SMfFes6wW/pX7nUr4T3qE8AbNL1t+l+MD1aumJU4KC5lKe
9WIFzKDHGoKS0/zUVksl/Dqd3OdhXsajplfR2+sFBoVlLmgwzZQct+wrFX2staaKHboVTBcvQ3iA
APvtcQrxCe0bwFGEsSDtrqcohAUxaYZpPot5pQZHrRkshj70xSEr05rAdcjf3komhkAgC4kn8Kg3
TSPHKdq1nGOYjB3FJbsr03NWNYo/11icPd4st9cZCG2uMYAOoLbVLXlHxZu9UHFvvmQ0iwD7L90R
jObw7FazcahEPu8csNtLGsArwGyVUTEv3AKj4jgyvW6Ry5nP4zGhrHrAzm0vJLkzK3oNCNDRFabO
s/1olbaoYqmS/GKJdMGh0zwvOQW6uYhOijs7O8HlvdGA0UkBUq4NpImut8hEnFx5egU2QxPDoVHb
7KSXGgLwWvOXXVjt6fEn+02Xvb6jUIOGUgJlV1YLtoqWYibZatKpuBhGr2dnShMgqxQIfN1TZLpF
dsm7qqpfZhPegj+v0A8O02J5ZpComfkDD2bXPU5q1eVHe21BFjnt0r5O8DBAH4ts+lmpRtVSNy1S
h0poMRc/FwKF9uBOQ/fDrKkWo0YwOJ8tjZfpUMyVl/6ZAIpZPxDELO0BToxQj7pAzutYKfHwaWht
rfGbadFbv5i5nQKjmdd/Yjb66K9j736wQa3iMKk34+fBNOE7W6Ru2dmu4AkfdpaPr7FZPbI0sg4i
dWnkunnkZiXRVxO37QsdjCTQjHU8FFWxHh+Pcu8SlsBc2V2mLrCVMtOAttSD1ZSXWLGsz7oyu1+i
Kaq+9Wb6ZlY6HQKarvyhzkdMIo/cf7pPujdzKTVDeVFj3fLRN8iOVq/uSb7cnRAhAf1VehI3sn2p
M3g5MM3ysiCTf0KqMz2WIApPxbCbUNwbCoKrJCEgnUNWcT0hRbFT1J/a8pKk0XpW8BRBILYR5xoS
xs5nunMdkYTKfpXEpgOnuR4qKb1CSRSjvCDSOpxa241OJkXgnS13d0L/GWXTBKXeXGVVMZcXBb3z
n8MEhKYbHe0860u2c7/eG4q6ngTYUt25cUvp0rJTUf9mM3T9J3wj8e/r4ySY53HPoOne0v03zNgE
9WIWExBDwow41kUIDiENck/xXh6fo7ujsK/hX5L63RAVYiNRGwWP+IuBUbZPrqkGtpK657ePwgCA
32iDIWy0iWOacczsUTeqS57b0VHBn+jY9uWeO+WdbwOjhWkQq1D833YtKRkkaVNq5aWg1eTTEJ+e
Crf91ERK/uYGAxIygFbBLdLhJyXabGvt/3F2Xr1xI2nb/kUEmMMpO0lqtmxZzieEPYE5FMli+vXf
Rb0H3zS7IcK7wK4HO4OpLlZ6wh2oD3XS5bCWY5/QINWixyiT7sbi3J/Q/x9mtQXC2O1cq1XLoLfz
v7XU0R9IAgYf7a4th8h7I4GHoOoFy9NAXPZ6QmgdVs0klTJIZeIeoSjV3S41IusjEMPU3XjP7wwG
AZIkj5uOHb62OQP2laR5Y9eB7ub9KUmQUalqkf+ohbMlEbaEBqvHiI49olbLY8TuW7b/f+5up428
1BOxCBYpDtSGR+1D1032WUyZttOLxApytzG3Aog7gy7a3os2qk6ZfRWvVJVwIrfvRIAtsNIfOzsK
5T5uvf71/VN1C0jAR41KzQKffiuJXU8uJyvSm8kuyTzGj2MrENtUf2V1BZUyfUorI/GjaXrFsvvr
++PeuTOW6tiCRkIrAbLP9bhuq0xjGrZVQNWq+CYmmXzEd6c8bIyyXArXa0ccAX4GGbkFI7eGOiT2
POQxJzpIpqTTP+nlbEe72uSip7ZY1s3JVcNUvgy1EZsXaQEP9Duzj7qdx1szBngYp/GzPtPEeOoK
ffQuZR/1zUuky6S6zCFSZP48znGLOr/svwIHFH95XppGT5U5R8XZpkjrnAyJhzz2oVZNGBOx5AdP
AMAErgcF6qyCxNZ26tCSFg1SDX/Gg1nYvupO0T9OP+KVpNV9JV4Hp55fdKvI++Ocm8qnnFIVZrNt
mvzriTru93aY6t+1uhvifeMMttzII29PHJ8SDBIGRguWct1FUZDnpTOcV8GUQxt3pN3tpAW3IcvM
auNw326O66FWJy7O56ZLzKQKYsPJDhiddwcBvfePjxijUNRe0Fy8wutKihhHBBM9QQ4eRspJSw1j
V+MO8z+MQlWblwtOM56W9vVGl6aME4zeBJfENDsPvRGPNcoSk51ufLTlX7Te6lx7y6NCQko2fD3Q
yFYLrYatHmZC2zXu2O7FOOAGbyqNfMSdeNY2Tte9HcENvDB3KS3TJLgesXXzpO9IegMz7ty/LScV
X42qq1TfohWx8Rnf+p030wNtissOoeAN69Px4sxQukagFyAs7PusrK1fRreOpyPpU/NdaqGsP7sT
SlNUpGyt3LedOY0nK3STbyIpatWHh6yWe7cUqQdBwJ6RL56b+EcO/cLbuYK3dwc5QzdornpWv8u6
OR8+22afO37Xd5Z7jGd4Bb7sysn7xMWdTScTuVZ9F8mog1BMTWzyTTexzFMX2Y30Ky5RuceheVZ2
Ua05k4/Vn17tSwzIItd3qVDIR9UZ52yvl3Ga/fHTD4ES1iFCS2DeaENcrw8fYXEsmlmfJKkPFCmV
Q+almc9DtyWCcGfz0fVfgDAkuzTiVzF6BQfH7mpTBM2Ex0fe9qhCt0ZPZ2pWT3Me/Tm4HsUFpOVR
3losf9eSYk6kx/QORxFYaZn9nhEWk34d1Q2NayVRtrDId+4jprYoQyPEtHQQrz9kgnKQXSeMpqpz
u4M4lu6cONQ2yjy3cQZzcgDHgi1dsBOrKpZHoaXJCKWDkWbNJzZp9TWTYthzS2X+YETzpYm9/J/3
X8g7Z3jJsx2AGm/FkdU7bAxzpiUJg1r5qPu9mkvOgPu3WQzz/n8YiW1IPMMmQa7l+iOWnhjDSroi
iLoJOB46FsL6kBQYJB3MhKdlY/PfWzMCDNYLPXSK5asAinpVmqpo+QSzOoQHAxOkD5o3bxlE3lsz
GlCLU/fCP1t3GrzUTEOrqJvAE+ps/WVBTRv8vE1wC01rt/ICrL5N96AQgW2BKG4jNwCGxE/sfshA
ZOHX3zPTZhxnB6cJer0vf2a8z2PkK/AMFV+JKi3z47LtEDZK02z2jchRGj/JjNjeeHbubSCIDkQE
tKcWUYLrn9HoWhX3bd4EllaZx7oxq5dwMMUHa06ax/d30L0lpcFC6kd9Y3ETuh6qSxCbxwamCUTm
9eEpsmLdPo4hCgSH9we6d5th1LggExZa8bqP2UgNcXHLYlUhbz5FudKBCxG9ePL0af5qA7fcAN/c
GRAdNNqzy+lfGvrXM7OVeYYc04ogdXpAPkby24vLzHejLAGjvAU6u7NkXNJUkmmyM791PdkKowHI
Be9CpRjiJc6EPCRt675Ic9wKGu8s2fIe0OxbRDdBSF5PrE4x4dIHrheQgwCbMzX3x7I3/3y9EEfk
+QF1QZC17r8VeaIN9BV5fXjFX6l1zHSAkkp/tobR/oIs2xa9/banQu3r/w+47j7PYCJQbLJF0FVa
TiwSv1R5/joD5gZRfQG79a/wrI0O9L1PSSpDJkPXgSB89ZrLpOQTOg6TnBWt2U3T7BU7pJW0Py+B
cJksQDcQQVRC1jenZoRJ2ZH/BI0HLTWsO8UPhVbuhkls1XnvXJ8MBUYQfhZ8irW5lJJMShOORRPI
2qCX7qrDFHhhljwW9ZQ9TaneHQo13IKA3BuVzJNaBfAZqGGrTemElhOmY9wG5eREDzJrtWNkDt1R
6qYMzL4VD/ZQbEUs9welg0PfD0XPdblnKLLIM/OwCUo6HI+NmHtfl6G5KNs1+6Tk3c2rzc7Rrek1
3xVdcwA13JpUSVaPhDYZKRCzqg36WYjmGCpZ/ejyqV/QGwe5a1dtiQBFXu4b1cjAVLt2FkBIwost
seCbv3+t3rl3AE9osDzgJy4wzevLII3gjvBk82NKG6CGGPcdIONdhGXsBqz2zsdG0w+xC1hqcJ3X
b2PYz3kzIHgXDO2Q/0oMNfqJFWP9BEs//egZSkMQUkWn96d354DSN6PDijgzZ2ctiWOKnkjDrLpA
MefseS5L5wk+ebkxyluefZ0IUUZAcnap2KDau56b7g0YcZp8RVvUzaEYtRxx/MZGrAHnUbxYU1jr
+bzPs6R7okE57Ysun/Z6XspjV0jUwhBhLf5sZSGW45+wNJiXVjblzFX43872YKedI8+qS2XFCOvy
MZ29+GwN8x+yD5ehAJ6TrS9Ow/yxGiqpEwCqTTKekYVUfN3TIp9/2j7+0Vq+jbKw5QkB+M7Iul1v
1Rwba8MZxXhWjVzdxZbaHAl9po2If41kYJhFGA/WChcRzcl1aRGKQtY1STKfjZYqcJB7ddychmZy
uAtpE4By19q2eqjN0igONnalvxKltXvMcHqJVgUtvL/tPJ3Ll9KI57jwu6Szf2TweY2DYZZOgGOr
Vh0ySBrNoY1U5w+tZZbfzwxgj9EHx7JkXUKhn+pq9WRN53K0qfzDxYj4DRJUVmHkGxv/zXrnPxt/
GYwzDXSPZ4mdv1bC9aiEmmqXGufa1uCLUSFrkA+e0CFhH9Dnt9GNa/P0IaVopvu5Rn34iCWYKnaa
nlZyj4uQ9XfLY9R9GYraTj5EatZne1OUMbKpSjSfvGnqHT/TFPm10weRkXbldqP7RVe7xqFNuib7
2muzIvamJTvtaMTIlTD2lFYbk11dlbS5VPRzsCBatL5A7a+aA3VoU2LGniroexcpCSk7v3PGH+2s
y43Y6c5IS1cFuT0qOLQ8lr//n+p20UG9dwu9DSgdCV5g9acpGlpFkbJ//0g5/ItWywcXfqk4UHOD
a7h6imwYvWmdZ+bZ8BB3gc+TdvtZUaNdrofWS28kxV+V1fyhy8uyaZC0XmDUBtMjE7ye3iDRSFFq
3TiTgWm2b4KOPM2w/grfbDdJOasX4G0wOgQQ7WFyUCRdPsF/vqVltK2XpbN5RjLM4FaO5z1E6maj
cbRKFhhl8djgBeDckQmtpwRfXxdO4pjnCWnMR7OPo1cjN92LlWjzA/a/wwb/7N54ADoXMh9HnM14
Pask90ZUPhBNSJLQ9oEtVU+anaSPhozAG5TNlmDfKrh+m59LwwUHEWpWEPquxws7r63QibLO/KL4
B0pvw7GmXfVYQVT0K9R5nunPz8cW5fqNZ2wdLv3f0NizvNGOgF6uFrCtdBeSKx6CQkkan2MZn7pw
/KdFqetxSOIiaDQr2dekZKcs9EpcLj38Hia++/tn5eZQLlJhS7/bI/nEfX61a7sSGnZDDRG6dG4f
KTyMuxDeyV6pq60W8aqM8DblRekN0adFrGudVPetp1aziKxzQ8TmF3ml7pOiKvfFUKkPeiPPUjLw
1BW4/8VVtFGlubPWtD/h7ICVgQGwttcs4L3kVqfjQ1nN9k4ken/iCPFhrbRDCKiOD/DYkV3K5LRx
763R2cvEr4ZebTNZN62tiNg+N0IMh06bkBzJVOuDqdfOcQZhvwtZ9qd+KOWuFTI6mdEfAq3efgJ3
/KK5Be/5hohrwvbNaje1z0la2EehaXIXt2JT63N5LK5vXppfkNV5TRBLoNu3OlAE9BUap+pZaPbo
HPsmpMjQCWwQD30Sq5XvIPBZ+3qbaB/MVvTjvu/onO0azym63WxjdLaRy94uOwQqeiIoiJPN6mtG
a64j/dnlhnpu4/o887SOT0brXIif8e12rOcUvYyNWOv2bqYQwT5fvjPAi/XzA8Z6QpzT5CMUVn5Q
1FjzMTIcN26Q29PEFUmAusAt6VGs69Jzlgtae6FxnqQ17GQt+8cWLO++zMPoWAGIRud+rn+hU0VB
Pu63FOruTHJ5Xxc8k0FYuc6nxTRTukoK81xplYXmkZcEDoCGjaNzdxQa4dw7pNDuGh9YalbR5Mpg
nom71Se+evY5jTJnwxHpDdez2rY06IiAeOcoUa8rizVuwkjq1c5Zrby8P4sk0yIk0ASwNjwZ67Z8
1pW6tS4IN3bRZUptb/TNuIz+cWcnDT+2dS1Vbq7UzCDnOS0aB/EODa7qn3LCUexBgUaoWn7RhM7n
GAzwtEMIOPmeqC6ad8KyBBhSJStU56PQ8nbwk4nC0w6ljPQv1Yh7/dF0ZIdggVLZ4x8KyXIxcO9z
QfH93tKD1d1kxcDrxig1z6Nwy2eBvjlcaif78f4rcxuR8YLRsaGRguIHB/H6XqCUatbIDpjnMgrH
1yKbu9fI7aDL98I40Hjuj41S9Pv3B71z9PF8WPClZFZc76tBTT1yWn3GO7fWuvpBtwsFM0PDeCCu
MPGR85JD47npLu5EtiUBcWff0hnlQaUjRk1y/brreZVgyoPjH9Zk/R7lMGufyWJLMPb+KLxnCDhT
3F9fNGrHPgWL7pzHfsoPdKbMJ/zXtkrUb5y11emgmERsS9l9YZqtMoREa7BEiGGApUgM4gqjgMcc
NNyZxqY9CjvNfsyZanwcBzV59VjaX7x18b5v2v4XEtrTx/dX9c5WWlJlavMU56krr/NlkWP91ioY
VwJZfaIrcmkzvIRcSKSxDMdnTzHS4/tD3sZI1LMWViesCyhN68AliqLagqKNDlqphJdOeuYhGcz2
oTRHdeNWv11SVpP0iNWkIori0vVBSaQVCWJB5ZyDeLD9STq1vi8cO9U3QvvbObGcNngYqE08kDfl
OjccaY61yllpxvFHQa6f+Y5o9C/h4G3pit4exGXr8FAsnSsKSauDSI9OLb3ZZawwLZ2dmvdm6ReZ
W4k9QKi49VWzSdodoj2TgaB+qv+h+RSXnAX2jUSQP0Hvr4MAr5rnNtLKKMBu2vVrKur7cRTf/3SX
MAharSTRdMsohF4vXZwUXWciMRk4bW37hel0n6GDzrtSxvZGE+fe4gG+eAMncnmvaSmaxppVeBcE
VVXoDw1WD0fRFdZTFUfaxnG7OxRuvkRPGDmQBl7PyoDASErUQXeX5UuTmPUDpeQvs5OLjULq7c5H
rgZk9OIaAjBp/UTUXpfGUetFQdeqyqVT++KXFpvl/v1Fur09eOuAn6F19CbSs1okGSZjhp5oETiF
u9jMyvJ707Xid+1Z7fPYRt1HgULgxnLdTm15ZbmuFkkqFMZW7fZiwiUssxPgii5YJhhD/CUsO+f3
+3O7MwyUS44XET6TXHfARngOvNxdjelcS18jN5NnyZN8+vNRQAvyHnCOiPOXL/yfykNMiJOGAnRM
mMtuVwPF3OWFtkWiuNl2BM8EReDYFzV0YJvXo6AhuxB6lDbQsz7c5TZvZ6TlGcIcf4pcfjOBAB29
FL8W7v76cgAH19QZgLxz13fdqzFb9c++Nv4Q2PE2CuG6SazODrihUZP79hMZPypsUTK8ljPKsHNi
dxuR7M0WADwCMgsfDRSuCAuWz/qfxWkJaLiH0GrpRq3a93Uc7b15UwHpdnFIpKk78R96W+BVr0cp
EUTxJgHVCtkoQzsks52dvMIzhr1e4xby/n67NxidM3o5CAEuEObrwWwTT4XWCL1zMsyx/Vi6+kgl
tSym0Ndh5m5c4jcVqMVpc3klKArxXqzf31qZ62oCzHC2TGH7dt5mfmXFB2UsvsdTuSWseG80DPfI
oDizdFtXZ2nsFSS3ozk8g2TRf471iJlnViuPHZld5FuR9Yfta3bhwq2ntk39g5bGOtFRpVQ9BQhn
YIBo2ou86Q7SKqcWPeauLk/Ek38ox7eMuPh3AdSChUA1fVURSPLI6gZ8tvHb7K1/UP1QPjbUgV/f
3yS3+345U/CWuWchQ71V2/6z73PYthqtKBGg6KR/9upQfINeJB7+l1EIzbgpFjrFai4lJCQ0r4AY
eLDtD7hSU6ATw5Zm2s0TRX2YxVnqJ4vg5roihz0YXgh2JwOvnJ0PmZqIQ4+PwZORYvSU2cN0yGvt
DwGWLBNZIM1xohcUJWA+XJ+y3GwsBZ1oGSBWVxy1Kkv3aiMRjIY5sH//Ky7R3lU6sRpqdbVLi5ZX
Q0840At3fjXs1NxP8YL+1oxkn+Rj9tGb4vwxU7Lh8P7It5kMh2zp6ZASkptRg7yeJVJ/FtrdugzG
vo0fsxh0nWnn1V66Ge4+IdrffTv7VRs6J9EqPYLn8IFa+L5gJv3cbYuNH3R7txEw0s2i26RBZ1jL
ZPIR6rkZ5RBoLm4qYDeVD07ilocRCeuNeP/OrgLnBwR56ecunfHrqSOiKozOjMegb9P8BFfS9vOu
H3xtbHJ8rqrp0IvY2DgwdwfFvX1hqmPgvqYW0FsYcgXRnQBzzPIpAiZ2zGqzDyj0i48O0uW/Uzfd
6sPcFMZ0YA/IIfNmUPe7AQKRyERFU2V9YMdqkX5IRWn5iJb9Ey4mXzOa57scPW9fAhjSTr3lbIq8
3llVgsvFuQGZraWufv2prSrp27qLBnTnQnkcnSnZiz4iy5HR+Lixo5dzuTpMFDUXNSpnoSSvSUS9
R21hnIwB46moLf0yahzLj2SSv2jZom5jpGP4q2SWsy81PVb2eWci5z/3ggpT2KSRtXG6701+6Siw
BnCNaPddT76WNLmRHMGFr8D+z7F6b9cNyslTi+a0MfclbF7Pna2MoCdRNX+uTrO9GJnYMhmDUNSj
RYekfknzH3ruWpBt63T87vDB4UskmA37PcYlvoWd10bLSrs3YQMdRMIT7EcQxb6esArHtip6Dpbe
t2DoMs+Th9qOvYulF1aQRNrP2tBRmkqqMfmeZuIxVt3PdmTGmZ+57dHTC3NXR6gcnBKBruFG9HTn
MMB4YRkQ9+IsrJNSOcHHtzJ15GGUuvVkUSa2doJ6uOPn1jTrfmI1n3UR6vHeRKYo8anPR9NG6+Xe
j+DNJMBZBAio21x/ogQjPq9XujHgFWrGve0i51jYInzUUloxrpfJnYjUfxunyX8Obodm6vs75TbM
Iho2aWRy43MTrVMWBJYboeZcQ4ms6WLm47OOEeeuIFp9ELXYmO2d9419wF4g2aOxtjajL2rMHpw0
nYKmiNtHVYQ1uYuAmuGbU/TsqkXtIwzfBjWx31batBYgW95xVB7gLGKCSNFzDRcMkzQOm7icAuqi
xbFFr4CuiouNS6rUH5UQAUyjs7DQEMIULgIJTfXqqS1OIKknW31f4WAYGPPQnqJcDge9sX+V1Vzt
jLLeijiWc7E6vf+H5SHSeWPKX28KVxlaHccPUHiszVEiqeF3qWluXBJ3tt4iOczqcz5pzK/iGqPu
tbqKkynA6C5+VnQdoEYZaVgLzOZBDtmEzpolPvUya37nTiK/vb/z3mzNb2aJtJ6Fow6UpnX4WzjI
o9e8OYBH5HiaBzc66GqsIByBJm9ThfLViLzsc8SVunMtoHlupNR+nCfmMRkVZ+9MjuFPkaXt0qwd
Dy5F1Y3DceeNhiwOkEBHrRE1xdWF3SbI5WP7MwX4f87ncpjm19FDo8ePjaahFamH7fc81zYS1TW2
7G2jcictukpAbChDXi9/I7qy6/tpCgbFq3eWbDK/j4fxA7/zE3sX88e6Kg9OFXp701n8rmu1/yxq
a3zqqTOCOHe2tC/unFt4gti5g6dTQfSt4tJ2yJQpTOI5oFlBS1gdejJAT5FIN3TpmJ1E47RHI6dB
MrhK9uX9jXJvFSio0Nex2SQ3lDdKpLLR0WUJWlXr/5kMRKkdg3i/BYjr17kXX/I88/6XRaAWhioG
gtVQClanA5213MAHbApcR6rB5GocddkKVT1lpa6ioGzxevh6nKg4weVj/EWBw1k+ZijoWYj+Z03r
k3S5XyvM47+//0Hu3NlEToho8ONAxemr1UAzL3QQqJgCsKyIdqQplHVfix36HHMTXUZj7NqNt/Le
jURngZANTIRBE/t6S+LsqpaKhaHQ3OKloYy5/WmWc7FR57xFfnBFA/dfLuelPbUO+ruEuZWhmIJK
pwK/D13XO2hTRCyuDFWbPnqO0F9KUZv/2mAG/lUQOouODVQj8B9S17YcUe6eRMCyNi8VxFxUba6n
PVom+shKMweNkdrjIalV2/TrAU3VXYvq0lHNWGEXB8i/PLNIOyQedPXn4IzFxZZNhCQg1ia/h8Rp
pq0vdSe0Io6HCEV+xP+u60ydNxhKGHdzEA6G+bVCX0IFVmXNh740iSMsbSoCT3rolKD/9Dsz69OM
Ctdj4kWUvCTcxW8zUgI+KmCO3yIosJFSvfUtri93CFRoymDygko78c31l2vUMfe0slADnTqrfJJe
qLz21P+iB1OY1HLo0WfPJfeo5ieKl7xaY1n+XeWKdRE2RrJNNw2f8WH2xsNCUeafbzuI841mnh0F
hVEgMjKUG9HJ7Sa//s3L3/9PpQSVf9tuqpjfPKH40uaesUME0Xt8//TerhyjOIRb9F3v9D+nNlpw
pKEaGOAs0iDjeRwOblkb+Qd1ro109/5wt4k9jztCAAtSFzgjGlDXs4Kh56WRwx5WZgcspdE1Rs2z
meA5M7vZseuaS9+1w0fFmSqCISqKCw5dGV5zdGUqHMRGNMTf/03LkFebgxianIQaGzQ+bpXV5hjN
fE5D3ZgDwCBD5fdlmR8GkDDYmlFUOCtO1Tu7xigzdQ9MJJGfNTOuf73/G26Tk+VH0H7mQVmgZuvi
aTPa3NhoMgRVjR6pP6R4dvmRURyz2BopbZpKHyiWnpOjueMuQ8zqEWEr9+DElEDTTqE+okz5l3FK
6n08opD+/u+72Yz8PDxzINqic+jSpVstW4q+Z9h3apBzbgvfiNPc8hF7Mcb9+wPdvO3LQG+iZNAP
qViv9oerKtmcIKgbVEOeE2gUf0Xj+E1plH+EVe0BNh9ttTy+P+Yt7IsmFsNSVwM+SDy+esLsMMdO
Gi50MGnA1HedVOQXq2pCkCJ9KDDoHGXzgZhXKQC9pUbqz4VhF/4E91LdmP/to8NvMfnOXKV0fMF6
XH/pyYhLmjSTGjRm54kPSkwA9aTxij6LtIy8Y0Hel+6lbY7hAQxZbaH6D76HUFCCO0QX2Pz2/te5
s/RExOQqNPyWPs8q/osqqdcwRbSgNTpxDj1VvqTW5G1l58spW51CCk/E3+wuttpaBVKTrRwr4tBg
Ggb7b7srgdfHpdLX+zKLrGKnxJNInlS8DbS9ICsPdzPOGD/jzps8f5QTDQ4/LfUa044WqtIWm+GN
i3P1+yi7Ur+BXEkWxCZZrQs1MIUooM8uaaHl1qEetEn5qKO1FZrYOg74kGt6P04fS/4/RAW9FEO2
Y+gQip4rsMXZQXWUSRxyoP2Q8LNMbR5EjOfjNymiadwXdZEPXxMjNYejbg2K8pqHbi/+cadqbi9e
mDhW56d6Iqq/hJHSKvKRpbGsdh/hRVTM0OgGo9xHZYvTvT3N2fjbBl8RPQu8LmRQdlmhbFybt1c5
Lz6lI0JhnlVkUFYbI6ntURdjlFzcbNKBECL587eZ2caPcU4H8Jm9LjQQ1ZYH4tlUUuP7lE4w3Bsj
Sou93mlx8Qo1RhgbV9WyENcLtZTYQE8uTS+20+qqglEZpk2S4yXmxMOH1uq6n3QZOMuarQzeh9gZ
VQP7GuwIH94/KDdXF/UtxFlImIBWgtRY7RB1orYUlXp8kTE85gcx1JF7ypFhw1LMFDlIRq+7QKGK
BA7yaKlurMfNOaWQChib/9KTgMS5esbyoSJwsu34InJvED5Go/1n3am2uAG3n5fdTzjMI77op6+R
5k7FMzNaankpESl3d4b0huZFzZBu/Wty4/LfkEzlF25T2DG8/3lvIhWeaFoBsHu4HUARLvP/Tzy0
CPvoVYLESj0m7mOjeMqpwm74ZFqVshEU3X7KJRqg0g9xFFzYWrXI64fCpclSXSZhTw86DqinGH3w
/fsTuh3FWrTul2EoeNEJvp6QEud6JWRbXdQmt+ATjc6+Mpp6I/a9Sc9gNS5zQCaDY3FTZ+r6OfQy
vasu0vSqEyqK8jS4pfnZ6XvvoGsKYff707oJpxYaJYUcDfQ2iN41hkj33ErmhhQXYn0dT1GyVAzM
DDCVx8lK7PADgWhSfYqgHY4HNIyc4WfrNXGzRaS63S/AVKDEkidBRQd7e/15+9kzBBJ79YXKbvWg
Cn0KjzCqa82XjrZJE7jzmZfOySKrAb0QI7Dr0Sy9HCjTxuKisKUOZVM0D6U7eQ99ZOipr4E01Ta2
z535LdxmKmYUL4HhrLZPmlXmBNRVXKIxtfHMSQHGe6nTfrccZfz3/TW9s1WJRxb4F6gYgJKrsaQ7
qsmkquKiJYbodqYRYfqp6pJK/fsD3fuMdIaBpS9d9pvqSqphkAj2SOCUmqg7AxuygNKUeNZlR2cg
G8ZpY8C7XxEp1f/Tg6AAeb1uatu7bjIN4lINJOxgi9UntCvnJ9sl1Hx/bneHAnlmLhcjQfTqfXDw
rZezJcRlCD272M2TatT7xvIi7zHunOH7+6NRNOenXz2E4BMJI90F0rcwqVcHACJhPpTYIl0QRMb1
2NsJQ6s+oINbBBjbV3sDoedvrq0Eijr8SiHRH4rZK4+ToKw/EWXu3Dnrn0cJ0MHHnbT/bc7C/meY
yt00Zs4ujnLtMYay5ZeGGNodhhgkBnqSYZJWab4h8/gkihxN0K70km+xNgWiM5xnT9oaSb6i+FW5
+PRmXn6hpD2ex9Z0PzRJ3ByIdntckvqgrzu6ukqYT5cpk+KgxraLvpWD4t88xd+SSRMVnbNWHqIo
xiZHyj3/qv6oS+VH0abPdliOD7WKRNuQhDL3E+EUse9EbXMBSK5F+9Rwi0+lYTVnRE+yczaG6qm0
mombQg19JDM/lKGbH/hV48XFlPpYy2yqZfxI83KMvqVU8V+RARx/a6IIs309eVnQLko+uzoeWvvZ
gZaffHJCkDdPtT3zsTxUs70vFp4x6R48IMuzdOc+D2Wv9X5e5Xr94E1O9bsZhzj2G7XGP6vC5DI7
ToVNidqPCz1nReaSyI7vbZbiAs1bm72nJFKcElsi4fzlmkOaPLhjv6grdEU/NPGl42mePtsqVPcH
zFbM8Bskv6S1dzJFWcLaqVLrhgfLyep/+9ECquvGY2weUTEbq1OnLYpmapLFyXEG3U/sBheJjJij
1RxCBeeAvTG1Q3JEa0zMB5iy41mBIvRLl02NWWdFuNfPjR0dY23Qx13ndGgkD9006ns1Vd1qZzXA
dH0PzWY8VdShVdFN7nPx0OVtXJ5HD2+nB6tL9HFPhlCUnwfYgt2J/nGPdmGYUwlHrcImQMD1Qg1A
cFnaKS/TAi+wOq11aBauErXfujxtlM9GmA3/dmZjWF9KrqO22Jl03LKdVqmtd4y9zOlPQO6JrHs9
h1g6GW4rKLbxxh5xLujLgzZkFUJkg3R/6GaBBgNIJZn5TW3XuA1RAcsOvSW8T3Up1GyXNFNYYL8W
JpVvetGQn+ohq+UXEyL2/COJ2yn5JHJZ/ewxE5oehEimdF/WbWv7TmXVxUvYOgW0nCR1IKjYcUMx
zZxSEgALLZeo8dNMpvoOq3A9JiNs8/ynUcel8OkN9Ib0+4GOApLmqXxFQMk1n2QW5V+HMY+A80Lw
aj/WoPaMHCCFpncMsyhnGW0xQYlFdS58ilpMxS5WWzv2coJCt3vqLFxSL7NZURFtOwdPoiSxh+GI
5vCUP4dpGMsvilup/xKmN/E+tsjaOED40x1cTUwZZhdq37yMxtR0r63X1d2irpmrwwULHmH4eA+Z
vV+QzcxPTpWq9W6uLArftnAXJS3s0r029FH06bNHdx7ZSC5KN3ZNRXE2KD93ha2cM9S/3JdqGI14
gsAQ5c6egKyv/jaBrXhf4rSr472Y7dreKZ06qZTSpUSTb3QGGMxYUJ+mzHKHv0OtqPJnJWVQHEL0
SByHAXt63QxdHnh4sikt4jRO068RwOjiaKZm3/vY3uMuFCKp8C2eItH4lpPE8gP2w1Ppq1M2yDMC
cWV2Uoi1lT0ZgjXBmZam82JPCKftUHc0HV91OlMcJtat8725adInM3MKuc/1oq6WVysj8LbyKjrk
ttnPp0l0eRGEKJB5fpgauniUjaUPlynRUXCQVoGbk4Z6FVSXMm1CGJRLJSOZa1X/aNlsil0SFhGu
zyaOaydVnerikYo7TmRypvTg2/Cov6IJSMXBVmJo3UqumvIj5keGCj990L2d13ptESB4YCifKlVP
mhd+SKt8H3rY6xdHC8f4ULLB7Qenzo15Ty2l0/cstWv4c5PN36wI4b2K5Y3NmNuC0vfOac3J2jnI
ng+cgTDUrR1Wxq21LwoN/Wo2/SAPzpBO7qmexi7fK6qok4+hrSkll2gqJ98FzT6chAndzG9IQju/
7P4feWe2GzeS7vlXKdQ9fbgvg9N9QTIztS+WZMu+IWRZ5s7gElyv5jXm9eZJ5kfZ1a1Mua32AQYz
gwEKha7WEkoyli++/9YtzdWsmaijtAnbP79qOva6jl8mjubVdPC40jKrPOXdTcXR0pZ0gEevLj/E
E6Usi6phsuZ1237os8wrQ6FWjeXDpO8+N5gF3ceuE6kbR+KGhDMiwvvTGkCGhMJYZ89PJ4h+2MvV
SblLZmQYPnegDsm5qNAoKcVgz8fYxyUDi1sIQhqESFVfwsL8pDat2QWNhVzySO2myQxHtkn1vYhq
8Ip8EnPip8WalexW2GH6U5kWy2aa7da6zl05Z8dd3kuUSv2gGBPY6qzgXGcmWZ8Ethy8/Etm9mZ3
XisemVxsWlHj467nyq1lCONMtEgjFj+bq7n23anqMV2dokXZdnVpLl+0zM3rrT1FzqdBWKILyRCj
2aurTT/5jTSjCmsqcmR3+EQkuq81aoVUZSbb1u/0yXy/VEtVbi3+wpsFdX/3qV40zAwQVyFiCdg6
CrFV0e98TNWlFOxAy1JdxZKUD7p0iHhCUMou3sEOyyFujOlcbzKewrqC8nj2laluvYDQJGD+eZDT
pxamzLQVDiYnwSC0hYjMavT0G4QKfXk94OpVt3BMyzQPKpH2ShijjnbPEKgb98tombjWN858UWL1
CUGzMIzhA9kmU3cilyHv76U9J6a/xL3SHUOJcio/1SbYHa1rJd0GFm9e7LBFytJwqRs0HsCP/XIc
Fd2S3s+V6rTbDmg1DXCh6pfz0Rz6cau6XeuGoxl784Vl1N6dY2ZVexTVmt7dTHQw7UCvrag9ap01
1LkWETYuUFnd4ZrQlazY5oq7KKccJs09btDE0HsiT8kNpUnySBspS8KOhw2cbeGleJTHSyMu9Myp
nE9c/ygRDOkY48YeaqU/J/BOr3axSx5dsHTkHmwmSxQ5W5Ih4nNYDCV5EqxO5wgdpFoEYopNfYsj
G6UgaMewbBYqlRVdBtMK3LK2Er+bDHPZmbUeF5e6IXGuHKp46I69rp21E29JHGKaKg3m+czUB1WY
m7zbJqpV2aGq5fWwK+RC+dJkevxhcpkWJ8x+KHVqQmdtQ5paMZ+Sqje020lDCur3uUjy95FhpOey
dLQ6sKMhY9uIjLkg0VPrBQ9nbCJk0CvuxqlnJKFeiohP6zrV1Zji8bpNzUUvd6ZGEbaNe0/0J3VD
dbsp4qRRbsg1M9zQ7LpEyX3MKAYKPaJZvGgJRj0p5ofY6zIv9WWhkMmkDLlogqxo8NFAAy6ardLW
QKqtS3pq4MgmHsNJixTlg7lE8Zc4k7p+oyRN+1GLNLz8Q9Wap+7IRrZByneSivkkHVPtvlVMeF9R
T7fO9zo7mrYU4fV86ZUmATFtVbXvpS487zgm/K7yKfC6egM93662mKMmOMcZVuFxcNX9B4u+34mW
RXZ2jDRfotfjieS7qWDmYyA4tmNYVFb5qI1qZYVTJifzSPSLcqdSgDk+U9eawn7R3CqY7MxQzpVJ
LdOt0Qh5IoysiLaFqhgzQRCJVaG1VypJwkvLNlAsJjFLsaVO5SZhO/ZOsEep2e2jsq+Obea99Bet
nbC8MfLyStFn26UAo/w9Hw2tMcKC297s2/kYW/xbTDbMUgnEMneJ55zEdOpNX1EK/YYsACM7Muu8
cnxlZvc5rZfZ9nyzxqGRZUIhvONN9VFIW2fQTkUZmfOpXDqioSbXwF0ispqJeeYsKVMG70N2om5q
yhNbd2pxTMEhRZARvUzyRSTHp3zRnXGnLWYSbyNA9cW3J2m327wpU2Mz4v+bXLMWsmHX9AkAUE7C
kctlrFzEWaXFU7ErVxcbn4hKnKYC/EiHayPV8uxLhNNUH2qdkiVTUNZNcyXivPk8J5mJR6CdRnXD
RmBI91RAi419mqgKUb/cJbNoi55uvRyKblETzvF5SC9y1euBn0ew0ZNZ59K1oxfiRZceBZWx9SbV
i8O8SpZu8qGORe35lBqC2gseSbZRZ4TXR1KQJgiLA1NCI7T0dEnOB9E1TZiV0lkCO4M1GfB/l93F
Gplm7CjhEABTM7rpCSID4lhtXYLcZs5i3ph5M1bndjY200bPKFHuEbs35gw2oNjeUwaSJs+NNLEQ
A499kUKoUssYDTg8S2VqfRgUdQ/6WHqd62NsMeSPMAOX5vr5jv4fj9N/i5/E1ffLePf3/+S/H0U9
tyRZyYP//Pt5+tiKTnyT/7n+2D++bf+H/n5ZP1U3sn16kucP9eF37v0gv//H+OGDfNj7j03F8Thf
90/t/P6p6wv5PAh/6fqd/+4X/3h6/i23c/30tz8fRV/J9bfFqaj+/PGl469/+xPS/Yt2xfr7f3zx
4qHk5z49lU+vv//poZN/+9My38F7xjcT50iur/TU//xjfFq/Ymrv0EDSwoSciOnMs761Eq1M/vbn
+k2d6J//p/6OThxw1TM5aPX5+utj7r2Qf76gP6q+vBL413Xr373PXYVcxD+woldeNHm5eLDuN4hq
yV04XTMwhUfixM7Ikra+WnIzQVKAS1nMpb2YSiXzY4jo6ZluxaW1s5xyuXTQ3sXHtkOqlg/1U2l2
ulE1PXerRdZr6c5x65RV+WnWB8MJGuicH/M+dz65AEZoyKNcfHSJT7D8fuSMq/2sISceB4GYfNHP
cjAQS/pR6xKsF7Qt8xsJUT7P/BIy24Y7zY5Fvo0LyOJ1kHZtpnzLi94s2wB7GJysfHVK0lz4uZLp
VJVKiteDr8aa4gajUYv8zMUF3dg2XZWcSbVXxnNYp1USLoWqj1unmLOSjXtxuytLTW3zOJ6TxKh8
SD/WfFJzDosHgr9o17iJbXBBrSDMJxQASl6wC+TYHsy5IIp8l43lGJ0lvZRUhJHKTRnxWG89RAKV
0W3kpdakYkBrLAbFspUqVXKateRyfKgMtxk+c7hN7R2xiZMW1O1UcrEaq6jkUEtyPQs9TyRGGTiz
bcwXS9HoybVHS/zzVJZTfRxNYkjYjoRtU9NjypHhrGRBL7O2MR+BG3XGL9PiIMZ4pDR3pZs2XRhR
Y8L04V6lcwkTsMwSGsoZVsPljTdrmTnzYhxHLGrm68sS1cM3NVVm5EneMuMoGGpVncDRGiPItTuq
LIn2HLC/cgboz3Iy5FnRCFoQtMjo/DzqQzFMR1YNvonZAeLV8iizMTz71sC00W9ik4JzgdeTBJbi
5XeRWssHaHdZYCUF7tZeJSPFx9S+OKXFUGfHQhZteQ48puZgpo51DyuzNY5ij2vwSTWW8GK6hH55
IBYzDxYSZK7HaO5CaXrNdU32dUEHQhAn1I22dm0ohjyW+jBuKPH6O70evXsJefZLZmeXels7H9U4
U9Yz1jCvQTjKR92N3YYuco9LvK727T2xSGl7OWVmcV+rk3rTxBiOVEPtfVpiPT7HvdOpQqvWuAM2
licow/tqO6bKDbRROjSNKE7ntKC0534oP4/WVF8XWOZ/1s0WzxY9MWVEuyAFAywWY+uOruZLZSyD
ctTT07xSubIotJsrPOqiBKk4oEXKjYbLLKv522K2Asd53Qo5826HQlKu97p9ZsuMX2Hq7fvYrd4P
BDP7emFO30SdtafzLPSNqCIzYHHkGxMGRX7TlSQ8Bd5kZYOvoted/CjH5mVTQC6xTx1RGAkW4xGu
342VOijpUg7w0G1H6W4HL+ryi0LVpmxj2NwWySQqs/HrChF4QdmNkXoxDGXRwFKJFftTnHUzr3ee
uKL2orCsYEiWqAqrpSiVi2WKuiVQOLOcS0+Rjr3R5dhQhy558i0HTyKrM7Lr94M9eFfTlLZfXC0H
s0xy26EzPEld8ptScecpbmvvMl1BP1C2cmAyeWVVbbifaWuYlFzqUMxmpl91o0xkgP+5pJEYq/r9
qA0tfTTNoC+ij7U5s8qz3NkmJrv1Q9kleXuSm2TwHCn1EmtcJJyo3JZLEhuCG8OYDB8NekHTLs4H
oQNFxlly1mCxrMLYaLtF+m3U2MWTMwLKX5l1U9dbSURWqx4tTQt9FhhHKsEavFCctpUseToQCil4
DMCx3wswgFVPOCEUWt2B3r/6BhzA5Yk+6Tl6i8hvoeskAcxzVVDKtvLxxUn64wh7eWTtYzU/xlnt
Xlbx9Kp22D+wMHyYFscYIkgqGnLpZJy/aC3dg1+Psg8Dfx8FnAsaItECq5f8/ihLPA2FPdI6mgbP
ODJKLjqeKKr3a1/cb+q8O58jFsWvBz0g6nwfFbWOTYcO6udzabCHAY+V5/KGEJSWlR5IKvLap5cl
N0QKZpvezNId+Di3KtF4oAUCGptfq6bz4dd/xz6S8/3PAB5eWerPcoWDR0ysvEMvy4qg5ccfXTWL
zzhq8Zx059+zt15Hgk+J2g+5PVg0FMb9x4zmak5pRSi+jCvv1loibbt0s/YGf/P154HTgmUIgg9o
HO5hmlbllNnAjT3yuSQqtBz1LkziKjqb5fQWifX17MRyAeoAxHD676+8F5bZQslkE9FktZE4dWft
azLq8W8hbc9PzWZ6uPhBmgB7h0LxAoRaJi6JDo0SUfzQdo4CScf6SkcT/xaC+JNPBPGDuYgPpUOd
eFAgZl1iDzGCHkJxmntFHaJwwaL7+HdnHHgoE37VB4FoP6sXXpAfaqsxlNQcPX8xMpEgUOslaNVQ
LdRVXJPekhr87DOt1twAlat/wCGabXOvBcXkM+V212/1VnpAPEux+fWH2gcoqaspqFc7qHVHZJBD
z3HHGz3SVk00Aijx/G5I8lO7Z3G3ytCfiEr9+tvDcS2AkwB9EYrhobDSka6R0m9GT5Up6cepMaGO
F55+2tKguTDm2XyDefF6i6RRC2QO45jdWD98iDEwkdp0s+PDNVo1nPEDBJ7atwftgh5U5evDW9LR
1+uYESGQcuCzzSGz3t8t4jQ20gEDa7/RhQCmayafI8KjV5o3v73/M9S6aRiQQiEcHcx6C4hpKDIi
Oam+J7rawD4opftbx23FNtay9M7pRuP3wgzXhY3sAq4u3qQGoz8z5F8sg9bGqmm2+pX8pg07pU67
DUnpDQ3notv9era8XgL4C7C7829YVbzI/WdJPjDxOBHeBdoQ96epgi5zaLrhDc7Y4RJYiwJsvVzI
hdRUXGn3R0Hw1hELWjLniyH5krc5AkytrDZyLobL0lLeisz56XiEpEHlZB2wAe+Pl0VxMbtZE/me
k81hYrb5rk/N+X5gW+l90wHu+vVjfL0IqA0whMOOioMbucb+gClNPggdHl0UEG5fr4C5kKk4+a2p
T+NJ63ljHsx2QyfyvzAuuwq8KsouTLH2x5XToBE8l3MEjKV5W9SzFlSFJ66r1pKPs6YON4rAzvPX
g76eM1CkMbxGKMUzfmVdb6Yg9wo5rfgdt0Ppd4VqfMEz+C1rnNfLfBWmQMWhHQEv99C7saD2Qq0F
tLdib8fWHH9lDxK7zJt+z/b/+0GK1oRyC0IjRjUHb2/I1HZuWs3zhap1n7hOt7VvLp15ZA0aWPev
n97ruUltTCMEfRN2bPYhH26y47bX7I7BIpCQAsGp0jmPY2x0O1oYv6WuWD8ZXGM8SqD06mjqnIMS
LnMARxal8uitDGqgEkMTKkQ+vfGRnjekf3Jw/hoGtTfyIbQnzsEDTBKcQiBwu/5MXzyCtg1u6PcY
G8yhrYjKC/Ca4Zlmg5PcK9g6L8QQd1XvG0ri1NuZ5WEFegQPwe9jMKDw10/89XzlIawlBQxBlOmH
dmkWN82ooxPrOzV553bUq9sZIOCNh/B6C7AstBUk6kJHguJ9sJO69UjgZF+6ftLlyplYZnEVkywQ
am5X38wAGPepaRu/5eS0Pni0nM9sXBu+KJ9vf/2PihP1w5K7Pu4Q7i6x5jLsPBhJv36A6/a893rX
YBGsdbBqwZYSM+n9UZyiVnJlgqPRzlX7aKVzrgC45nSiUr2ked0CUSsXSQMl/MyyUuOtoJ1XSwY1
PRYRlIaQANdElYPxlw4vM6gLsE7WwAzgOaLdWm06mqo5b/xFpr9nhMFzZTyW6Or0CXsVt8/9EVFO
1WnCNu83Dp5fd2YkIhBgrNfN40XLRu+N8/HVDIUtSdoOWk8LNziIv/vD6TUgBDxTkHk56qEXydQX
YvrtQ2odhR2VIh4/CiyT9kchF2IA1jYsWPSgh0YltJ2Vg6xrQtcCYKP6axNZwxvL4vVlVmM/ICYJ
4yxgZ2rE/VGrRUbtYALZ5F4MtKdN96mtfag858JNulurhHAX4U7qDLeJsN+KTDjQmawvkqXv2TSH
KFExGjpYIFIuEgkDKp5JsdqNYqrLcRJnJH0t1nRlN7TRnEZm103Xjzul07ujPrDGxvz66wV08H5X
vxFMafkzqOj0tRDafwaZJqrKM5YyAFPG70+OMqAX/nsmn9wAGQVaLhvBmneCtf3+KAVw/0JGRBlY
E5auaZPUIdzGt7ir69/6YjNAB8GtgjeJl7CGb7VxsBmklT6yEY1t4C2DF2+ryPYeZJe6RaDoRjs/
RLY1ZtsuaQj7HPu5WN7QkB2UBev4qwSXkodynLviug+/KI7hJNXY1BKwawBivefkGHRfGIg0AIx7
WrS/fnOvR+MIVakjHWpkjrb1zb4YzaZFFpPwIANJqq+f8+gTOrwZTkTg424W/nq05zpx/+GSIwIz
Dc0BNjyv4vYmbYnaVKuHAPmDsjJ1Bq8afbvtgEgHNZvkSY/pqR52WmvPtw2Ud30Nx3CVne0VSnNh
th6qlLAHGbEfWjXSnJBUH9mEjh5rt4MtShBtHPTr/DonU8MM5kTrnVAHMPo8F3qrbrJcq72tjVez
THyYg7m4jzLVzL6/xR+Y3B4E9Q+w7/8PTPCZXP0ff4FxrzDBs/TpMZFPBNA9pXvY4PPPfccGvXcc
dXSOOHLptQASMse/Y4PeO2Qpq2W8iaHG6mrOfPyBDZrOO+o7XM3YZ+AnoC77B1bIl0gDctEZahSD
yBac3wELn+ulF5NU1Vj4KvK99bqPSvtQgtOj8LHVtrH9Wi9bir25O12keYlHVx6Okey3QMzGRWJB
XoTPRygOndrQ4KgOUSXbt3BJZNhUZn++iM7c5TCQdBl/Ucz03i3jNiDo1wxK27r0oCuEZBf5mcxJ
cUp8Jc3bjziOedwjXf04rx0IWVk9w5Jos3FT0zHQ/SaNGlhcpfiWWEUdQtvswqksoiBV+uVOweAf
UxzdOa6zYl3EFvFB4Bpb1y3My7npMt8dyi6Ej3elKGLwCebK/FwbB98w6LvKqkq2iKyTXdRkznsT
aOr7HvBbK+NWlPxzCIDvAef/HqC+exIrFN0d/qr1r3m5Ln/8df8nsXT2PZy5KLT+9do5fyge5oc/
TnuEbf/zv/+PLl//a8eZ8vXhj//44+jhiygf0j+Ou+Kh+tq9xOn/8bu/ry+MQt+hmVqvRGuaElfM
v9YXi/DdanfBPR71FxdqzoO/1pfxbpX86KtzIMI36u5/ri/jHYc6v3EV4lgA6ObvrK+12f1iedH5
JJgQP4YVb0DLrx4csHDrWxhmantnR83OalSyfeyQjh6Eyz7kh7dUartMzG+Zbxze4p4Hhk5gczsF
T3nVHyeQRG+kNOQdycIbZIWsXvMOn4WNUrAsVK3c4JHTAH0P56j7QKkHcAfRja1fGlZAc2k3VnnY
md2JOdlbPSk/Z8u8SdL6qNKH9xmHS0EmcKzWx2NTX43iiwaHYC6rwI6t67LIb0X9JcGCym6Qbohl
05X2bTYP557dAHNjswDV89iG8gbXDYaC/cmRyByAb25VCcPQaNTWj8bsS4LxgtoVF/Dm/NlMH4zY
6o+H1r2Ny2ITt/Unuop3tNSPEfmERZp+TWjUQyG7tlvYoSu7fcVkg6x1L8bCuQWpf7/+yk62xyQw
Z9y1xuO8dS9Hojj9invrlnt+qKCQnSQPi9q6t6F/9QohaKhm2UM39pKfVWr0ONdDe1yN1VGlZF+T
pM/WnqK5c7Ar8aKIHWz5PM2S/IJESbbqpGz1ZdjQRLhTTXE1IYJA+twqgTTti76Bj161XDBRZDgU
nrCz7dApupO6tsPKLDHxUzac+AF+JYCK/Ru1ynPC1cE81emYrBUndxN85fZLo6Zryn7SlPYOemao
TtZpYsENb+ZNk1rXc9RnvmGPl3qWUnfEp+T3bsy2CvLCuUiHIZRJfVNLZ9vMtHOWtLuPi+kDZnCh
FPUuUawjPZJhtkSbRBtCKzWPnFK/hlGySyPveG6M0l+J6pUNqSuaPpQw5OlC7NTMPkPmck8idojV
A+2E6bSpqkAZs8Rf387CLBYCTcrgFcGk9e9Va53gZFylUDr9AgSxKKxdntihmRSfHTfx88I6a7px
CAal/DwOYOEwy33N6cN+rj8VVnsC/e+CvsNRb8TXaJ6uSt05y4rpMjamS2hnN14chUWhnDa5eQcz
8YhWxd3QxltNFgF6CZwH4ewn5kWOG5RjTudD/AjgE9pleRXX/K1JFRReHjYaM0STq+fPsVv1J0zQ
M7DuN1pG+I+93oB0LqNsfuuFG5Xt/osd8rYtcfzs7lrVu61t7zZTi41buNsZDkOrVnUA+HoJrX5T
y+xcjrVft+J9NCBUrYLImi6zudm1TXaW4iSjYhZTZxAgav28tmCfVPWVHSm35txjrumc1QusfQMa
a7HkvqJNp2TSHFuTteNGeF5O1fFMHjm6sQ0Whh8jdsIuKoPEMHdwDsLMmU/TnKxtW+yioj2Jpgy1
Bcy/pDgbBxj8KvKjpho/tJTqdW/wF00bohA24D1hLuXWm8UOld9Wn+JgVvXt0A8BzuUB/ro8+vpq
GKojOvHntTcEU22zhvONwy4kJP4JdXceG/SvjT7M4LmXznSqt8sGh85tpo3npafvIMAsgdTKACd7
SKhZSIovjZIPpj1cRmN9JPKvNFmJUYUkDsqguo8tZB5DV054CSd9Vx+R0H6VJRQiUtjHtcHOHylX
Lw7RH6X4Syj9ueV4uJIRPCLmpjWAKfhBfyVzbMotQCMUH8M5kFuoxdYuRoOAcxwaHciyo3XkRvF1
4URXteNtlKzewZUMlYnHyOSoK/HJzMoN1kirWRixfQt20ka7bU3zKLLNADOrC1gz4ST6j51bHeuG
cddE6eO6SnTWbcy239pDQKrUsS3cCzrmb/QhDnpI6+GmY7qBnexzCAZH9N5FDiVE49iEQSCFcZrA
YMxR78O5HXN/it66x2kH18bvo2GjADrFZZk2xP5og9IaSj1ylBKKeWKVYgs8FhqyDpz4VDbWXYTs
Zh6ss7YVwVQR6NeXA5e9CM1RVG1+/XqfbX9evl4uBc/w1YoI4mNwiAgaVg7bdBzGu9EW/pI1xwpl
crEeqk1lnw2uHdQkJOHPvmsd82io66NRWkFtWduS9aTmfUiKx0UmjQtZcKJO0UnSO2ciae7xD7rC
ruO0YUclivtYePDjB3GF0cYVRo4fzSU+HRrkK6l+VyrDexvmu1/N/ceyzy4MZfrQFsYZN4ltnMVf
y7LZDfh/unN/rhZWaOTpE7z/W92eLruMQSiBSre6yecWxVE8t/7sNDDoo/kDAmLoGFH9KS6Na5Nv
QFDCPq8rt51qn6GJOq2L8i2z7HXG7D9WWkurkQ7cBXpchyBTrUVmmiQ8VlsxjlpOcaOIvr+637oL
/HuF/r/8rv8LK/3VTOFfF/k3bfrH2UOV01D4zsFdibbrj3yv3V3YsaziNTd07f/Qyfyrdne8d1T0
VO8r8LeeXv8o3b130JlcLn/spT/uv3/RaK13wAImcc805QiuYbX+Tul+sOzxVDSe6yG8FECMAV32
l31NM0yPEJJutHawKAWm5lTaq3gXqdy4ffFUfrJrH2xo38eiNQBwa64atPXrLzpTaLTyKnWqiei2
IglTQ6nOl7ouj6Khjq+gdGrBr8f72WejBY3fCkmRa5dhfzxnskmnczAz6EQXh8MIWFOWeRmaDWTd
Xw912GJcHyOEjNX1js9H8bw/lJkCL8IVGjemF3lXmtK1X/poBnUfsd71myKKztvMxThLyeiMbX5/
cHwUWM+rxckrtGhSUq+bG2Xa5FZVHRlO5y5+tajVJbY0mFhYWnel6pl7jFwje/z10Ac7yvMrpc3I
JRMYEpsmJv3LV0qLzlBopE+wULLynICo/Mio+/SNwv2wJ74Og/xdJf2BNg6dpINZ6hT0w2chp02h
TfmJGLB2d6EfYq7Q6DftOqXitEJwaRdzfkWlJP2mlPPVklEdvXEq/+QTAygxn+DXYV/xDB68mMSR
NLGyLNVp0yhNHpInpgRELYo3ULJDDOL5E9MwXmNjOArwod1/sLGO13Hm8k51d1yWbanl2tnSFGns
43Y1f6ajVlKEYcKWbOVitwQtGG58q7nFm3YWByjh819Ci5dKi/A/3JkPkAAzbr0hhdG3QcBvH9Fq
ij+YkhwypZ/iRyIJkrBydO/9b88rdGpsSEDbzGr7YFDXbUaopcW8gRzNy/XiJ232fi8D3Hn+ZLxA
A1Oe1bb0cBB0zU5OouWwGeuU67SdQKmu6//ChIFTSncTVA423yHK2vbktpH9zIQxCNnuyziD8mYX
b9yBfjItuc/STcV6k/n5Ki7NHiP4S7QupzyPIMsmddDqpffGDv6TuQDZjU1uTaKCTXGwDlti5mg1
ReNGQvaEIByvF/oesjEkfjW0JklX3zHlG8v/J/s4ag/HgmTHNkOY9P5aMPJIDmmLd28zzui3i0oE
8cCeo5b5m/Gba5n7okRa5wQzARIki453dWj3h5gPzVJHC6NPSc/xvSo1HlxXmBnAFLI2H9VXU+0m
bchTtNVDhVrSmbMnpG3dJXn1UYMrWoNJvSuQ+O1+vSh+8hwgLFATc/wzoQ7n65LNRhojttxAldFO
yhFPELK1vZPR1JM3XvRP9h9eJE0SGvdkxjiHBBM5qEMnJpIyYEgFCpc4zpfbVBlONDU+QwVCFytz
NmWdnOYK4uNff9BXk5l2IjIhaiUuIuBGB6t/6CNtphXUbUbHioNFj6iMXTN+Y1qtZ/Leq8buxeBA
WS87sGsPWY4DimxHprXcLOTdBaJuZr9F44QfbzzuALM2v/5Q0GVeDcjpRbcVYhDqPFbq/jxGtb6Q
oZ2JjT47hgyKqeibQKWmGOieycgIEjfRv9aKaE1/zqciRRXhpOmRWjtt5tujmhh+3DEbt4Bfc3yC
QqPS/amx+zPyo1Z/EjmIRySgpRb27jyn2wKbDZecOESQPmIW09xIAhVmWPgDuhgM7+IMF4tIwxCv
SpxmhzeCM4bSqhtcztebCc6rSxY4bql+cDLXEkR4RMl92ReajuiPwziEP4IMUoJuaEGnGb2Gltvt
9Lu2VSYPu2GLPoaDLNsI7UHPkqsqJx7odKmE7V41kx0Zm9njEu+PZpY8kk/vFb47LxN0jX4W5AOS
NR5UeCjedJOW3eSE7sWBrk1S+lBJvPKmGjKC70r+IOTifWVacdi4A1tE7TbkL5sxLStfdnZcBaib
i0vUOTnKU5HXV5UKdzcgUKx5KKJCJ1YPeYMa1A4DcVcE48eRJXuIZFcMKBbS+amLywwpqFp0TxEO
2MumZ9MlnZQsguQ48pr0LMPiYvRL3rW1UQx9CedmsGC75W5uiiDvF+IT9H6JxSlocyfOLKdecD/A
YN5LebuNYhQXIm5NNewxVjB8BEj6ECxgRmVAWlhEv9SqNcMnPbLPjwcl6tRjPVKqz7Yhl8qP0zzO
g7pqvS+x6LTkWKv13NmIBdFua0SqPMHeX78g9sn5KGU9pH5rORFaz5yJ8n7wmiE7caSuXOPPbWuh
iJD2+cZUuUNIdgsa1Lyl5ghyTaJQmtyuH7aybdLeF27sPdB564tdixi25jqLOsYfbJkqJ0PemA5/
/kzcWSW16NyshjminUDJF+CgrZw0POQ6ELirZlsPUZA4NQYFDajOtkMPZo7MqzyOjfZE0Rur9g2e
5i1A/SROaCvKeWMseStPhWP2l6WJPUwYlxqqoslR6o858R564CLxVkkcmvTLdIjSs6loui5Ukr76
Rg0wf2SzS3AHQPL/KZ4rs0ArEeGBLHVafdskj5p415ZEzmGxKtJH6TrZ6OfVLB/MosZbflmLa7z9
yvZbwQ7ghXgCFDepPfE7phqV+ybJkiU7wha22Vqd2tg3k6EQPN+4LoRPXfBqN60pnelqmZalNH1T
R3oeSrRYW89CWU3Lw+okM0Ltuj6gg61YoTqYZRnojdBX4FIt3GPh2lg8qmwKYzDpRaNcwFit+0eH
/ITyrps8DwtMu6/vaEDa0z1qgu56GhB1orsy1r2CHCHmbx0t0VaxmOksPjxIaHOxcZGdZKnHRt9b
SwpZNJJnpiejj0Zn2MRRxBkN196L9e8wz/+GlsL/a2JccgZfnCGvgPerp7Z/2VJ4/vbvPQVcZ8D2
oLPCFHZp170ABBX6DQaXedQIEGv4wnpb+oEIKuo7rk8UbmB1hKPSZFsP9h/6XEVz38GXw5RshdRg
qqPd/YsU8ON2/50P8XOF7v4hTvWEyx9Y+3dSAEjpwdUwsXBsiZFtbxoVVKvGIGhna3n0xkVp/+L9
YxT0MWSTQx/iI+2fqW09Iupna9jMbf1eyfCX8dKHZHLOTZF4IZ32K8UQ3168hZ/0Mfar4O9jOlDE
oLzQzYDruz9m5dZ4MCQdrkDRbG1UJVLQGfbRmdUtD9MwGOdThanVr8fktbwoVr6PiW6Mt00jCeXd
wZj/i7oz23EcSbP0q/QLsMDFuF0OSckl+b4vN0R4hDv3zcy4Pv18qkJPVUb1dCIv+qKRQAKJyEy5
S5Qt5z/nO7PGKtWpyUh6IhJWmOtTrQAP0C9e/8nR7796R5GCzlZfDBM4wP7429FFDpMu0EZCfnd+
Ie1hJE5m1jdzNlnRSub24JizBnrW1se/+Dvyemfb79+L/M4i0R9fGR8Qwq+wKWsrg8mkSUVbj00H
+RdLhZ2Pf/KO/tvzyXeHTAZzcbDzNpezP76aqwaZKUvI3RlXG5NYmLhl+/nhv/+d/stX4ZWY5xPd
5vz3x1fRq7/WdenJ3Vgv6XXQInwZud3v/tqrnM2KkI+x31AFQ0nqb69CPtZRokjlrtbteseRgTGs
5bV/8o79/gz+3RLJdw3BEpHp37iFNFgL1cIl2416c6KusebHzknh5zHm+5Orzu9vGy/FnZkbyPn6
/++1bpXjatdoWrVb19CLw3OudG6mv0bmPZ/BsT8gsvIBn8XW36MkcuUEHjBF2p3xcTCpOOvM65b9
9Q8H4eScF8TMyTzj/Lb+i2JUS9VVdj9wmzHg26imdKJmDP6sY/z3d4yFgbWeJZByPpIV5m8LBPE9
eCuEqnfDEJYHkEiLdZFqYxB/sjycvxb/vDVh/sfzEpwnUuwteAx/vyDzIchppHBo5wO22iGEqYMN
Uu89EwEFAJzL2j+Z9f0m/vGK5ysoag07E89cGPy+keB/GieOKLtCMZWtB5SG0aJviRgBuDWv/5GJ
JrzA/GftVgb6l7aoiyt/ztY/+c1Rhs7fo3/95dEgeF7YHXGknS/hv73JijTr5E/gkubM5kQLPmRi
cDNtfos5q+l72nX7czBcFCUEpbmSYfNCeVUW3Ot0zFYUgzn7Wk1B7Tpns0VdD8s8b2+uzVp317GX
NqdQGTlKJlhelvdxngmJlzNJdmOpIFBRJzVncdOJTR7qcu7vlFXN076de3lldtjAIkZHSxCFpK+e
gE8CJMg9BcqryM5UR1oIAnrlG8/Wu1KPnp+Y8A7UbpiK0ErUPK+/FJV21IPApBRvmTVAHopyryku
zWwQ1cPsGmq9VBUmhbF0sbWZOFqmOGvzWSb5Cnjnxqq4XBmXNrTI4MoXQPqSLDPGq67oiMvWYQth
QLlm90xrCze3woReFLZcS3cc/ovLsl1lmXCLqZ5oRAnKaE6z9SrVjtn/aoMG1TMYz19Zryr8Mq6n
VJqAEKCQ7d2aHEPU1bqxI714hr1z5tF/Vb4UPX5RLYOd4S2mOCOdnAAXjnLvKlF7XeyDXLoU7HRB
5GzjubjT1WLfGSrP4hZOcJ404ZC1kVPYFOOBSO3cpLXsDXVWLf6D2fhgj4Bd8H8BuB3g2ub3/jY2
GeaJKQq4RJNK1c9SDzMoRppWsh1cpOwjt1T4EDi982HkM9wxC+/QFC0CHAgy72zOFyborx4wiTUv
96rv53eV9QvcAwwClLlkb+Mg5I+CBuk0aYoZCSHtshFEXrp4bwLcXsaMMQTT1wvlX3nMqIHAGoFx
S3ii/1lR0pwfShwz2157oCERQTx/AMxTqlMmc3jo2geaGQH8gM7sV9gEnLUrABbYSAFG5ps3jELl
i2oRWi4cTDPMSiX1N/FSpuEF5cmeA04BynuSslO4Ub9MRZVMGqKeUZX+h86K/s1oVu91dgjkNHfB
5DEmuQ9NIAjXUIy7cdxpH3pZkRYz4Y0cpZmPDJOSA4u/2FUci5AgwyV88aqxn3eNoQBPFPNil5eB
oSeuo763tXsSfKMXnXsM25i4/2Al6ahaiCqZ69+KKhUOjkxRGJFYV3u7yrDcW9eTBK2QvldIf7dZ
tsyQh0Tm/drsun/q9XLGoG0aKkUQzggWrQB6YgBIMXZtb/n3a1dC8EohXYkoneb2MZ+7oT7DM/vb
juYiDsUaNY2LVNaWsWXl05M/lkD2sH6ET1UOt/q4OGN1k8tGYDRohDOcFZ2hunbmQLwbVFCSgtSL
ZV6CwFnK2JA4ChjF6BJ27MbEMcnb3L22oTB++UW/Bcko/PQ0A6yv4zD313XvWpJk+QwigFRXJT2V
XQ+lZRlxUNDcBO/K8uk96II0gUNTkGxr2wk9BbPXGTrrOmCCWa92iivvsAtzGDBRaQQr/EqzXYd4
bA39PYsF2gxCSIHQ0LrhdMpdH4bwJIf1RJKu46GcDeipnS2zX2uI+C+ZR5oC2HSff3ZsZSs0SKi3
0YrP5msUU/PiSAFDUI62eF8DkX9UwG5e4BA678gCg38BCoZr+Zo1Hj6aPFse63Cy5mgojfpokqm3
LoK15GxhFtARdmT1DJfpvC/e69lZP+d16B6CvCqxtpipHiI4pf4UZfnmFjFp01rsnM5On6jlKOyr
zghXLD15FeLfEr75sxNqGHZjdoaA1nwrwOBmLhYsr1DeNxc0sPKtnIb6AIksx4fjZj4Woml0DlPt
c8yZmnx4rZWPBcz35wboWS+6Lwnb8JJGJJKadOJZ7+7mb2+NrBacf5wweohBEIjBEBW05cC64dvo
OwCRjkE/4ZSwKl/ESDzLj82clRXXtm5V5K7jpC5Hx1wfgrYKvsNzbxZLMaeAuM6LDZriVPef9Nu6
v4yyMlTkCMO7x3eJNDsLKHtRhqhQRhN70I7xJMxnemLyO7yZZKlTqGpQYaqO0P9ME8XnqKExxYI2
rILvxkhFolGGltyhQlaPKc98BhgVaMlFIesMRc/pxuayt0R1W0124V5oB7cNIYB6rHdpLodvKy8c
/HYiw7KiKaWMqqUY7Dsive694/bzTd2azU9yp/1dacigIlO3Uue4rVL+mDGtFtE8lsbTvGzr23KG
HcV0efLo023p/MrYg9ZjDX62jcr078TitVnd/Sp6S8atYxIJtEbNegmCURBU0Hl5N52pMXFTjta9
ufU5yXIqP4Y9/lVN/XRX9g/dkuP4ts3cFTEk7Po7HLZwjWp19qPlgbFeqdGZ/L3Npe/e1hNkJjsN
rTzKZ291D57I+9egWDoAdtJqMJIYunipu9au4tDvfBjgq7N+CyUdNxnbsZNXTDVS+2B4dZhF/Ubx
ZeJJs5gir4MWeam4uTwEWAlrunO8c63NmdbrU119a+nq3DW6NvV96IyuFze6djy6LBzfQO8yyzRe
tDVdNiO0Gj6XPL1f2OIgFevRpOrDt0Q0VKl6Zs1BhWZjD2/KmaNXbPqT9zUQzLmoe6m+PGcLAbyt
dbleZOdax2msaVPJa51X1yT1FxURDSUTCcza+JAQoN9G09/6eBWjAgxZiFsxLJW72xbJzhJQgI3v
l32KPgzb4DtmyY/VW3Eke8sZO4RbU7x6dmf/3My0O4y1GNu4J54CqLv1inijMO4WrdpTxE+c/AtM
jbrlGGB+Cqeyh6jh/51Hjs3jkPSpMD8tJay7vtDDF2c7oaMsc/Uzw5EajGtqqmtiQErudBCkhEkn
vTXRsAnn3oIB9WQ0VmMdQ2A7V6P0tzoegeh8bk0wD8loz3zJlLNWx3TQyOmLrzn4VYEoI61DXXEm
tsYj+E07ZbdNqwcumER/vLIXjyDQPRmn6YY7eQY3wPHJM6BgMWr7O7ARLhFsP3sgsjOHYGdlbmLL
VegbYJZKnlefdr272meFO2NuvX63Cdo2S8vlh6wsUX9CS2s0jjRl3eXzsBkE1ZyUTKmcoXYGJST2
yHbgpCZMq9WzHprgWooavyUD9BSHbaOs4WncUlvFZWOm48Hg3FDs+KjUGokmnbwkrRQlQikzi5yD
bM+4X0xhA4eTgQkkqIqwJV2KKtx2QhgjraAjGKbIbbsc9ouWAj74YgQ6XnK1vGSO32v7jCkeGqBO
doXBqwuppQfh0brvOtDmrd66UEUBINYxwkLKF4B33/g0zX4AOrnMzfMom/CeYTudW8tgtdiJPXu6
85sMx6uL7AQvrK26PVH3Te6YHVBa0EJtB4wLFJwY8VD1AF/NinkTpuzuGscBmGy4NvLnIHOHNcMe
mpKD8mqwo87+ZrO7hwU3rD5sfg3+NG7x1AvxqysyAtnDADEEEZ5j1E6hAPvkRIwJojlsI2svUJHN
ZN2U5mKRlf0KqnLwHzjPjRCZhrZ4xlFRDAzZlHMU8DGXyM4WeG3tVrU/pZokFWdm2CWlS8Fw5Hpd
/uXNS3s7dVK9mY5cnnnXmq+h6MEUZ2W6kUb38/5zUzkMLnziXpye+7LI4LbhR9ch2kVqlcrFWueE
N9x+TB2HHgWzyVyUDDwC6FhrZIuFYEvqaNMi3qLa52lamyfTR3eLQnPwX9ImqH8tqd14ERWPwzGc
AhZh0jpufczcFXScXdOLEFEYqa/tUZqUcuWV/9gPeW5FPYXuU+QasJdjp0jbD0uKeUvqcRn6WEjq
uSNl1eFnTUxzjMN6olCwK8flme/XGdBmtMt3Xk8cfatwUz88p57p3eH2xhJbTXWxH4a5vHKk37BS
VgvM59Uo1x/9OAfMu7ZyfN+GQL75uQREuG32+itbIMRBNw6s69aqzEsmSOuTW/YzvmC3srtLTaGc
v2unLPgVgBs9AeHdFLuRPX6M7kpNu51m6ZWhqvoWN6zzJMJ+vs09b/Riyy+HuzzTbHC4dR3O1dxD
D7lwm+8QtqaCZ3smDbmyW17zLkydqKDhd44o2MvHqIei9nPkSeA2UuDaiHzTzn7QfGvcGvA+f0EJ
Z7Kgx5YD7dSUfGDMFt1dQ9CZs9ss56e1Hf2nqTx/M5vSyL8DrquP+Nnr/KSo9s05is9Ee1UY6AJO
dNfYyQpxA46Osbb3pTCbdOcHsInjJZsp06ISMDxC4Ws/q2CdiFV5HrVWpdsBV6vMVQJrpe5iYkiT
Ulif08DwE2R1ZcW2J0GvlJ42YayOGecQF2jxjxSSfRkZzLHeGAtKxca5rYJZe+M3fJ423WFp0Yen
daZlISqLYrv0gpYJmpOmwU8Q3GQ5hppWibi0apOecKnNxE/X7s2t53y9LHtG0BG75Gjvqimc2khO
Fg+C1+u2jHo6555xvHj3ZVeuMAv5maqkw5T73vuz+goHh5m731XjLTvK0u9ZqJtbYMLr+6bC5tl3
aEeJ7GYpvlM5yH43La3+6WidfY3TUinehq3VCd3IRcUAaB6+V97SPCJ16UM7Sz22TGmLR3zybh7L
tssOduNYEOX8dfrwvTB/HU1BTUYmM1R21Ya5xRBKe0RZA1rQ9t6o/CxJy9C50q1AtWAyyo0N7jMU
X0Xf5HzSvUV7NuNisAs5kzYwu62HZCF1J/qdx+a+7iqPCRR1G9gn+O6OvkxsKlT9RNI/84jOWY6g
+w22Z6iSXOKcoVc0Q6aKCTKgzbQ6SBJ5UDAXVW8vlZFlKtm8hjFWNle+5oYR+F8+N5x7E2b8l2H0
JQUp7nKuba+sTfHMZ6CAzrRAsDJFM9TxgCsfYCNz8I90MP0folSDEwlvtGSk7KAkCMDB34lBT071
rnPyIY9HbjD8WD6w/8Qpcf72V3j0nGuPwdozvPK5dZ60NeC9fPYzbW6wbqdQjjQALEEePG3aBcuP
BpE7SVi2utz5/OmrP2zmMSf2k7FzyOET2OkCGNw2VXY1FYoNMYAy6MZFXYCd7+Z+SegzW/IzywJp
k8iDWE6i7L1i53nagLCf5ZRSkAIof3p2WddswAyi42Ir4W8UOQnwKJx8MPRhsZjXBgUmL4Y5nNmZ
/dq9mAtA31I1gRtraj8k3NIUfFNFBQa6YLdeTaVcvu3QsH/psmWjs3HxNZEIFiWjXnHVj2hlqCvO
M+7YRjVQbnKV5TDCKyRHeaed/E4bFk0TFFbJu3p1gK9n1Dzk0D4t8UZcyaW9bwHmygODWhxnbDew
AiQ89x3LQMg+W4x1e8x8vONvVjkG5lW4tW6x60SzsgIqple71bf4pCJb1q0nz/vrxtohKG8296gm
M0tL7dGSx50wDcqrpmzTSSYb0PTgOJn5RGbUDUBKXwRjviwrWza49SilUe+7rdn14q6jL4KLZx6c
5n4O5dNC00R3U7ZOFyQuLhBUTZMCFH1KN3DuTxI8PqDsxVmo49sqFMCoD7UY77FBbOllvzBDvsrX
ZpIFGRR/dG9CilKJuXX9RPdCFPaiN14kdGZ1j4G/nT8CBUX1JutnPYGJtlPHvxA55SrJama2eeqx
FIyMqelzDPBdtHmIHd2roUje90oH5oVVaz/cj3icuVhq4CfMoTQ8TjZIQ/Qm4Ter3yaKwkwvxFqS
2EOo8Lp6kw5RNmyFoAXub1z9IItdE13hJ72dYWbuGTWRHIxMKnmgf4qtr7lAOwuF3W5lSGKrtW92
bDV1/WXgNriGMa9aixvXbLg/c7sEQb+OlNPvFpwKFVuCgxhJ9Mrnxs0v0KLQFBS2aJPeAK4Gz6yB
JRVAQMYpIrgAOp9PFBb0LKAW73flNr+CeSp8xM4V6gEziK75aqbtvIqgnbXupdX6YX0JIbTUYISy
jnlRqXgPfhY+5pe4NafCsnmgi2W4WoJsmJ/cqXOBRKQduv8d/hTTRyizaxeGK/45x4qCrjQI8M2G
aItHNitVvUCL9uyYRNeWJ6J1h/J5JQBBYMgZguGykhBLHhZcDbwT3kKVuyPGNLikVWKjhqseRwVV
fE3R/pO2NTsbX5MtAIYnI2c4goPDoC3/4GBddY4VoxU7dpuwsd+aVKYPjHg6itIW5YR1cZG5gD+X
42rhvtlArXoL1YkFfUTGBH28yBy04sqRY4qGzC3Jr2PHVNokcjkD1SqwPvS1vJp96bATT4ZLfwJW
3XxU287zG6bQ/xhR/U94BaYvqUf59R9wu9V/7Mf21w8NK/t/QezYYWL7/w8jRKPkdyn+1Tdw/g/+
YRtwzL+dQ/AQaTCiMfY6j8v/EdO3w7+ZJOSJFXCQxzR/Htf/p2nA/tsZpsMfWwB7zlYD/uw/PQPi
b0QRmDedp0H8xfD2r3gGQKH+YcLCkRrLj20xXeLvoDL+DdrIJmiYTv+yusK8VwMnyNDAaGMU5mlR
wSFfa3HK4fueDVAgxN6d4KKh1sKxaUkgLOm5j5ODs4a6+6BKsL6E2NTWeAv5DyZMQMaD3h6poNmb
sjl1zeWg06tunMaIB9t6dbKTYz9Yxo9aewdbpztHejoZKWF56axf/WSR470c7APdObGrPo1BXtJu
Xx1bLrSJb8kBiK6p97JqotzSnFZpGPLShJnaV4oW1qI/BqMq4ipwiB+NaWnEjAhIBt2WtRPuhBqP
NZf6sHHh6t8wSHhwt4fCQZXuvewRmThCSjwNk4GLC7aAEcbuNFDQUnXoGxpEwajQ27GogrI1OWJN
F5wFD4YeL6TdJL6q4S2ZpJIq7tIfDLJkks1n2HBoJLmX/eqaIOGwQYXJNcVAKJRHh3iXzEyyVyHV
Q5szntTEz4/EV+ZubLUZVS4zJV4IToYB9xmBWdWxaa+7WX8bXZ4EzfeYOzuxdRedfA7CXzmopc0b
WO+28GES1g3HIDPCsZ9fqFSjY47Xles9b4vnHRwLWPhiBhkGKN4Vbjeu4Lg95l+5miNhEa5yiXJX
fvlSzsN+KFTUtuUhWAMKA9eecKbtD9dmQcKvKLOT0VzZ4ke1uG+ex4E4tI33rfkEzpYY/jUKOFHp
ytk5PQzuyLI/03GjLsEsxkvcGepm3Lg7t+7LyEIGMIbbKh+yy5GfCuQ8c82nYcabl6UvVlsnVuFi
+HJfvWK7IG5+04zMRrgSq9Pqbneh3tAxgktwRtDkw2OdGZwDMvdy4TxXcIlwrp1J7NZp3ouZiLa1
7PJtuOysMQIE9IVqwhPdydPitWeU7tHhIR1y+W2VHO0D6k0A6qRjsSfGw9FBIFTSELVE2cZ5KA2u
6eo+zdV6NrhxP2ECBt3ZuDD8EWQ2I7XQzC6siXqTdUh0Gxz80dzxKcel0e+smkoThPqckp0zS2ar
7seQyzcnhmgBFhQEzDj7YGeL4jb1ObZWmCom694WVJwFjwJrmSlnJAIZJoZC9HCO5tzGMiA8nQ1E
xY1TMYm4pP2DkuZW/VTdE3GZ3HzhtHGWA44rklEnzhmbULVH/B1x5WzxuhqXPbI4hXlxO34sfcGg
4n50+6MN2dpqzR37UX/LULWJ2nw9LOb8MJLYtbbuFiWXQ4lkEy2Y5bZwoAPzYe5eU4yL1INGFKoT
rJ6SsGjU3lxIFXJINDn08VVSzNv9mUkfVUdv9kxLGrOue0o9kr7jemPSBGQbV+1y1O5DpbI8bhox
7vV4z1k0Ms1mb+vTIubHcSiPnNawmYMokDrxyvaKlMmhyFd49bf2lO0oaI1HO8MuaZW4gz81BTuo
wcyFFkZIRb8DJX2Rlt7R6TldV8ZdV717uf2dZkVci5wmqSeO528pqdko2Fqeqs+WGJTPzad3ukRq
hivLp8Zm2qbVrsn5prlWQPmBilKikPP5BOvHPergOmAt3L5S4xuFK5qYZfQuEAL7AipVWaYsETeT
W4SXm2O9uUXNo93Gk5V9Wms1InE/dx6F8YNv7lyjumpczLjlKW/seMGhGHF2PwVivpOyihn5saxx
5DTO0pGfl4dJiH29zphRHXPZ5ykL4MaJcakiPfHWVPd6ew2DH9yxo5lpnZm3+w7YOc9duMtM+liG
LuWHZy4ek95JY7+Zvn1JnVpgXG3Lo5kfc31hjiK4F07/pBAi8ky+98K/yDPjUFkpUmHTekfKfljj
M7j8Vyh2IrFFfiPdQt9odxuifCjqT+WCY0FjjRiMoQuGHxPfWrou7sFKwzH3zHfFXiPbavmQaF4x
yEPrCimTWXx2EVLMFOHCYQDb5bdN494z+I9a16UpZZ6LSw5lNzJt1o+wREcfrGPaqOt5A7rhSm/f
62K66bgNRBaO2lNlj/th0+ZhENZIlrxFbMrUA+on8zGJfAyKoj5C+nRQRRQRX/oJl1dPFuoiC2v5
7LSw1go2WdMz1Nc0h/arZSpu2gvS+OQpEbudXb3JFqFNNP0pZbZN4XnKFYExGa1y6YWaG2oBQ5TI
bjpQOPWz6a3skpQcNRwB9YHlHDK4KcfxVE/++Jy6AVKF3JAqAlYiJs5TUmg0+3wKXs9dFgXjcsZO
xYuikArPxrIP/fme1iO+kfRsL9ZzaqQ7DD/427uMyXpgvYQr750UD6rwsotKbnfTFszHerORFsVr
m5uUXAw2ysqiL7Os/xYmPgqfyrhPa+gpHFKpuSEyjdjc07DcOL7zz1VnMqQKcuvZdtNTNY2Xq8gP
3NNetZRJui0/C10FCb+B2NsFczzXOzJ6P1q04ySq5QOmwoy8f7ETbEqx4zJD8TTSYZaPiR7yV7Od
3zrXfu3xjGUVw6qunY55M9w1vdwbnXqVcLZySYujZy+IJZYZ7LN2OHTZ7aKbpGbvV/523l6i3tx4
qNxhhl1nGAcq57h/I20XhaEP21m328ZLjBPBdxOE8rLuz6o22ICXPjUgKazpkgyuIvZDUdpZDg1X
9lVdOPpCeErf4x/uk0YocVv7frrtK1p8uKBifHlqMWPuMHdkH54YcpdVVko6QXKxIgPDEKTBqo6p
EjtD4VcW7b4gheD2qx/jVLbv4CZwICpKdd0i4lxIsYr7QFYFshwDOww2zMOOnhb9fUr93VltKtn8
V5IDB0YDOq7mFmbTUEl0HaQAllCGQ1FbpCXzSaMLT7jEOVH640z4YFRVc6oGvkd4oQ3/km+1uq2I
6b4LSvgohmpwPTcWrvTBV+5Ha+adn9TBVnwCEpR7bzDGt46HYTcxSjQTYgRWhiu6n8yIMb5/CiZd
U/N7dg+VlT6yJrpMMzArVRt1KPjNfXbRar1ojGq71E6W3dszG4e21vba0PiuK/FTYg8gju9yvHgZ
22o9ajEDJa2sjMJIz7lylnR+xL2yvAt++hsvZ0Oay/QsJoX+LlDKu4f2GVzTctXd86Okx6JcHvw6
nZKmRD+ievKlWq3wWIY11+BmFCriB9h+jtRyXNQWKCpKLZOwCVJcS6kJO88BQLU4KedB87LqHeOG
YVH72RZm+5L7HTmHWXt89Uo7GteA10NbzRKKy8YGxXznEP54Vn4xXzFBALRMC0/o7Coi8fvyPGck
Kz2cTFy3sGCr56yWr6tlpBdhmnnneVYG+Wan3NL6IE3RnbLapuisddcnY6PspiFm9FIIlYJRqeaD
Mjkp11bOYGGkedxeA+/ZR87cG3NnH0I4ckxTZqoKqErrjysVMvuwgpLCyCvasPleCzmMl50zlWcn
ys+iS09UVLyiG+yL4H4b1HuePQ3dNpNdnKrrKgceVBYdRzgu3ak7H1Ho81tN+ftOzNNTAaUiGiR0
D5av/Eos4snQzN02k8rydOYClGKesOg0QGsuvpgoGMAJqEN1Kv/KHpZH9HrG6RxIOBseCDSmR0bT
6qrIOLDXxc+sQMDqS+8Nat5LOZluTD5jP5XuXSpmdfImcVVW3zWfZbLWxUNaKn1nludStLJoE2ag
1a7MtlfXsF9bd+FoW2blpc6HOKPVi/tI+FCj6rAMXq5Ia9TEzveEBF7bSSPgKXXSauR2gO8ls1r7
IhxAdkzivTvfW2wuKZlfnYA4UVq3GrHnzdU1GgPXkLDlwhSKZUlyZOXOC0+B8utHFlMOxdLacGcx
WGiW0d1Lw37JikVeN4Wwj1rnYXnnh6pPNp7br9LNh8TBdHOUhuHvZmqUrpd0bQviDd1wPFtdcdyk
4cxMzFXXWK/Gm6ooyouRMUYXNdT98M1o8JIv8KIz6Y8q6WpsaPWQNayn+QR/BWvJedSBWSIPGvtq
3TSiCt298teEM2iO676jkZnnO0EXzj/BG/JuO/mpXw2lrnApFdRGC+aC3SwPvSHTcd9XpltcejSz
ie1AD99GhcFWkTqeLrzV+qJ0F/PL4CdVjrjYW947l2LGF9vyI2MeE89GFv7Dnv0/oa30/7tK0f7b
FMb/kVSiFX9gO/Dv/0NPgcpGP4IDWdAyPSHcf2LZhPM3fDzA2kgY4hPlj/6fnkJbGq5zQrrntg0X
LMQ/5RQnQJ/BVktNmhDi3BfwV9QUC4fsH+SUMzqCKKUJT9YPfIALvzNkJBvzys2u3AWSJz5TVCoL
z5p2PQWdMWFl9NjB0VlU+PrZmZvgglHqB5TPpCyq65wMWLz4L81WUiLWvzqrd8ISSR3SmlTSOmiq
qYhNHjiRElh0FrFfBMD8rG2YvCiSoWV/5NaD5TlMY0dKL7HCgvrrJtQ3JpXtfr3dU2VEL2Pr2Kel
sq4xRf6wqsLeMYU8o5VGrtgMxxZ/+czSjqGykXWc3G0O0LSWk/M7EJIPd9uoXuhjIe3Xz/NxcOk0
yqWlSHJuD1oDBpqy8roQbfDglc14P+PL49Ss690yKeuwSAofDSz6isPA7dg9qrSDXsbMXxjmPa3A
DEoG7ms0cmLOZKVA+GyOuiq7PXsqso70wmdl9rdZ2rv7sKlu4Dbpwzpl/X5bHK4Ck7n3PKs8crbd
opxubq6kKXK1UbA1rO8DievYcmoVb81yNdn4fEbrTGSqwn1dzPpiofEtIjQ4XsoqjPo0eFbCIByL
76JS5TPxNnlonPM9W43ejqrGMJpIcNqr8aBS1tqV+CKmnIioZITDGtev5syw+a89B3rHhiDVoi/H
IfeLZOjbZPZnwPL6wp2dt7ZB6bXy7SP1e5zHNTwdRF2msu74aBegXv0WHTxakHdIEbeM0+swCnxt
vhlEEiNLmc9hcGsG+c2qpwTh5a3twwfpeaeQIPmB3nnqusj+cXCU3KhSCtOZGejVpA5vLkBlG7N+
meogvFHKbPcYqj4aS8+fogN93Bo1WDL/wdAh1Cq33O4aerXwMUDmajzaW+nkWqLGsK8w6q6J49MI
PvpupLfUJzNrQN8D/rPLWuPOSsuvNqwvqnUhQNl4J6djNBmUemN3rm5SRoj23C4JCtVnab50snzB
TEZZSDlOn/QRa6bDBEsXOXuRGOb01s7SOm7MxthXQAgP/pJPL9O6OicoqRDneCQRCquHHhQuIcA6
u3PaJk/KiTAKvfRuPHpz+lXUPDFFir/CMwG+ldK5cZx6iRnIDmzvhpcE7Wb/X/bOrDlOpEvD/2Xu
6YAEEritoopatFuyZN8Qkm2xLwkk26+fp3q+ifHSY8c31xMd0TeyRBUkmee8510OydSlu9aJ4fC5
9BSJWc0EDBY0brFMnI3ws/wM8U99wUaUE9YSIHLITTUBhWN89NQSXJc9Q1W7K59o22FFWvADByfi
8B3u11m3L/VM9mqJxvDJGwuIaI3F4rTyfLuUPgsFFKxGMRy6hn4YO19du+R0hNgdVfeuWN4Cp5iA
e5rqNM59HZrkkOwouuFZuOVQAplKRt9QbaYyNGtAu8xFjQ1jrX8iBeNCDRDpCRVH/Uw8YXDXm6mi
d03pdSfiPTd57+ovhmFUhyVldLbtcre8JkBwvWfHzMPMGjK9vSRRPVE1WrdFDX8mrJZYDJtq1TgJ
oJqcocPk8+1Qy+lcQsZ+8AjvgwO3+FB+igBSDqxisBQdSwyJ51yv0bgKdzcpb3oK4PZADPdi57NB
eONJt4zgN8QA8SJh/h6Ebt1Vgjezs+FM+AldG9nqe2txGqizw7qzCG3cLnmRIqYoWPUMSatjL0lf
JkbIDHbW3KcfK82XWX3P2oymaVxhdrJIED1ufZZn7nUOb/ZuFuP6pb84dWflrI/QVYc34ilpG8ga
nPDDq4OjRbrjRgOAvDnas7YDCMgNjD/4BZKAJNCjVWJXY1fpfnU1yJ4h5PixJrbyqnfhoG6T9eLf
6EDOI9LW2f8XzaLGpiS07c4itqevwpHvezRVOt/bYLkPszK7s5O60zcVkGhIysmUXiR75D0H9fIE
Odk4TouYyYMcGt4qP6dqVEb9lbRfdTA9PVx1EHFRaIEeOoYf7I00V+faMrywYiu+wc7ff6GwLndE
EE9RNtVYt7eTC2aOM02zFWUVvyom8WJTOeX4OZ+kfytEMhxUYfX3tAzTPnWhi8dscVuhqJ4TbbX7
VKblk8lf3+nV0kecwufT2hbxvuBcjTrXmWtUFRY0kKUa3G8VbcKVTov6M6z1HBKplWVhVbrqCXyn
30Jh9TcCJIE/TrpSWpMp3+JoNjATv45RfpSbCjX8Bb0U/nGp5LoNGvizqdB9BGFijVKBXqEI4ODP
TlaZG9U4aaiNhEjDZu2vmiJd4eqk8mw2nn72IfDeA04X91mcvDKytUjPpB+wEGcj7G3q/axzJ+xb
w9rNQ+O9KDhhb0SO5o+J7S8nWwtxDqC2gblOgPbLTJ+JVWh7TC1C/bYLOaUHZbrtHnFCeWck2t83
6zjdgDI80Z4OB4zRwQc9uP+LdKp7SiIvHPJpimYPn5CmYrcr21FdFRrSS1wgw0qn1TuY9arDrvKN
g596Yp8Ujf15WRvWXrKSs20Tu2gb8bPyE2iucCevNPJ/xjXBPT6I45NrSIYKfb+fCUG3muFTbHBs
twt6jKrcxyOI7Bibx84ePyRENi+2Svd4hkPG8d9o5nZrUKI5pLi26rdm9k5zBbSeMeRxhl5snNgi
H9AjL7LK+9DBeog2QZQboxP+HmfYKB3lSzLaENrlGF/z4bfM9V/6pQljB+Ag0HI++K0ov439Wjzg
x5p/HGawEGZD/QtUHG6YUd8iizDAVC37ulgmc196Tvbsk+r3sOT4rTLgc3cNpM0tnm7TxmXydKKG
eICdCeBBvQU5P5IzMY4QAUn29hDGp/uq87fQ41FUThnMnVTu4TY8yOqSF6ich9SATW8aw4ub5J8q
Y7au3FJlh4xCq9UHOxahj2OqMyQMqpAEtLa/butlKvcDzZi/0uqOKnk3VBWmKQeyqr0CEDyxAd3x
Rq1wDoBLc3CGsdrDUjQ3jaOINyFSc+dX6pEJZHvwIGox/Y93xVJvp6r1N2pR33ze22FSD3P1QXvT
AbbkpyCrd6lt35hjyfBeJjs8SfeVciMdfGUU/gCCXO3UFJBdzaYfjjD2VDfdpH57oym6dOZXu8kc
73pO0iIfS2AzuO3lHA1K7pDizjuphRdmiODOGUAEnDLNuxs8GesKicxb3s2+GXajhNugRmcOAZdo
1gxUWq7jffKFG0Fx2dVU0Sd3JOE0q95VIvjh9KEdy77ceKgCbyDi7lt3fp/l8qRNdw0J+VipjVrG
gknkGm5/Jd0qDmnj22099vqAuwj0DCWCyM2g73D2GS/mYGWRAy+ONZREay2jBloynHKYSkmxHugd
3QcfZkNLbAQmmfF9I0ofMgcRFNEwuQu6hfE+zqzmNnH9+oRDAZ7CbdbQlztn1UEarFI2dD/dknQc
AppYzc5S5ePKlG+DX8PyYYGnzoLXFG9pclV6PT1ovkaBmb0PcC/CRIzyCNXN2CwlDH6yPx1JkvfE
CSfX5ySY/S0GRxiXmuDAZGTKz8xNEbbk/oE0Z4C4kfRSfDSM5nnqIC8lczUd3c4vT3z09TB52j4S
IdpFXVcb2KFa8RNpAs12LAPvVqfMgRgJN6dOLCmcKfQ6fjYyWCW/b+u2jRMlJexYBdwO5cQ8yHIQ
zJiM8Rq/IKgEWquHGD7Ji8PxxtjGXM9llQCo+tKvEIBgDRTU8/IY+1gI7RjYVNs2UMHWA2nG7NXD
jNWOHQrpObsB9vHhPBYOJFOK0d5aSsLdvXz8NtW+jnJdEz+r1jsFZmmGtqitmyYY/J3Xtkzu/JgI
eziH21bVejtMpnjWArNmUcr8rqbGIsR4GG5wi2h3sEXNTesu+T3kRg8edmkgGPH9z7ooGDcuVPQE
BOmzfwmAnQQs12UpXmObElhWRn1wPGUcYLEUcGG+Vkl98Mki2urW+ogGPsoh3iAtXNbsucnkyV/f
4wmjUl+8Q56aNgO64I0GtwbivuqG+CDy5DoWbMTFzDixiSN/LRnt+49ICL9RbfdHlHnozJzpU+dA
Kezy4TYt7hZrPViSempsgEVVenlNF0R6XZyPUTeNOPj6q4/9CnPbvuNcZY473kqN07b1t1O/uiuH
cbCxESMpUXbJdHDbOXlpoMmdpgq975g3/q6c3bsuIzvZw46T7TWlGE8b43GMy5wATp8BuZkV7U73
wxoWciQvGHvWlg6m8nZ2tpb3mU7lLR5JjzDPS3vTGeh1od7Y6pOGf3OZZc3tNi6VetO27hE9mhWz
jV699EZgkgjYxHXU9jMIa68RCljV9E1UBv1z3casg2XqrxyDz1a0bnwNc3He50XSfGwLrwQJbJ4K
Mx8+iEKB06OPRZCWzD3044DDImn8k+7BIWEM4UO+IWibxnxxvIW5sAL7LxPHfM3gg1vs1UD6ymp9
vEvNBkR78t9n3zH2voYVx9eS4Ope1UeMHoKd2xZ51GFlfFVnBXoUqGRRWk31ESlM8xEXa3i4eeN9
mNsYjeQ6jodiHMYI3UK7z7M4Pqi69N6MZUjOBGl1D+LiODMJxzqPJKR3p9GtykiybxytPrcPxdIq
ZlXyBRJV5JsZt820ey+EdNduevQ9O+TP08vYyOZhkIgeNLI5WEld30/bidEFHfO4vq7Y93ZhV3ik
PuSAe67tLezMxfjcs1OQywJ8OOSw5WLitSnjxnrcZ3LQG2OgmCzbzL9qqL/o2Ke223pp+axlMF7e
UOuT4VPHMnZCyWdgGtRvYV/ZNGUYvT9VHHGnxSn1CaDQ/EoWFswzc8DES3BEn6vVvZAzusS4GRGl
7CBkORjb5zI+VXN5LRev/SZUiRYFQ6i1c210jWj97NKrr/FSH099V+e72RYShkDZMTVzm2Vfi854
DCDvvmfg/1vTS1a8qH33U9lUHAbGUN7XpRZniKQZojVTP+ECDztTkwdLp5ePvOZVz6A2LsweCHdk
ZhysWn6qrFWxA051fi+ZdTEdCcQO5GikyJ588KZiKk8FmPe5mQf3YI/29Lk1SacBXViKYsuNGj5D
pv9WmFrcqclOIock8+sgWIrdnFCD5KtdYmbZOhkLIZ2uyfhZQiZ5ryJZP41ufAfwy2ZpwIwv+3Cp
9L8sAv4f9PwPISF//e88ss9Z9fb6Nn37nkj296/8i0lm/0XImO1gNoAtJ+wv8M1/Mcncv4TtOZSf
6OQ9sEz8Dv6bSWa5f4EvXbxlcPogqeQSq/nfTDIh/nJ4rQm5gEX2d1LMv4N9Aqb+AH26xGHgDG4G
1iXi0hQEQvPz72wXlF/jqTVSZKJacvVhaXQ81B9QD6HFvsZiKTeYm6KsviZqT+6VZTdn8iRg59Zo
zHqyUjY27gf7TOF7VEFFaI7BTBObtRrx99DOGum69QCn9RlnibPXiznq22yKlO/S3vJib3xfIVMw
uvVcp8l4mNoV+nLgfnGYh4Ze2z96zYRjkp4/miamTV1sphhv5Rh3AVIpwMbWWeovtqlRsjmmxUmj
wcnStT7mfPxDyz/50Dp+oncTVOKzaAwZidhhB48ZP9QJ2jeZmNOmNDGSgmL/4ljDm3bTsy2rex6p
uRm1j+TOL+JNozHi9Z14PHPRO51bGM3X917n3ygbkMeGs3n2liT3QiqEWkVrKuLs3Z5Nhv4Vauli
g3jEipxmNo8N+trhhNhMXkEVdV/ZMPpNPvsYh5vOh5rDiV6/mCIUpFCBJgDcGjOZfVqaBzT9KKq0
q719x8Rz301eH042cipDZNl+XscvlT9M961Y2luFbGRjVnlwIx3IV36x6p3ps2UVffyk62HZSiqm
Fg6FKzfUqTGC1v5u5eQ5Mqyej5aZ9rfWhTY292NzNgzUjXBJFFjskBxzeHNM5hPrcfTjuqGrRlDR
TYyepqy3XtZqdM6LTO3PZRcYUZV3WC1w/47+oAEOdTaYO5ldwrfQd3CYODGNSOyI0PTcKz0QQZAW
1Tpjb9DtCzSsamNO03JoAxOBzIB0r6PNRxXltuOKE0LVbf2hgT+We+49lnvGwWvhf6MPJ9MgbQsS
u3uTk8S9FLKaewgdAGpEX3pfGn9uXvy8qg4IZSosTmdxdGY7fwRrnPfV2ii8T0eUHRXlcZqI7hzE
0jraQUU9zLe+8TPfh0HnJPFmaoeg2s1WYex1ajlXU2MaZ5kHVh9WSQ/0WS4uviNd2bwu0zRGi2uY
kUIDR5zCOkHpU745bu188DYw4R1CIuKEEmVYIWqpiXXtF+emX1zAkWzdxM6IwtIY7S/paMAfCiKv
XmC45/1kfAxKqw6bIZijWDfBa1P3gCxO6nxg4aysFI9gF7eY7x0cjfZz30CI9Ib+S7I6xolk+PGh
KxArAmg918zlIxdAm2PJR9aezoQ+rGN6NSlrhu1R2fvWWK1dAH63dxPT2M1uY0HvMnvmpCigvXc1
KebWQe2cie+9ZzAIJ6uus3tGptE4G7edToOIgfIB17bqZu4wzRkIhsT55EBbW39A39dGLIMb0p0+
5EH9ihQeMYrqDhNzvbCr28sNGz8vIjAIoUoenNF5W93EhfLmdFGq6Klon4oPloEAGNmDdeN31os3
O/IjfiY52YkmnWOHWb5XvWKnZO4F9MObuSxtmH3rFzJaxrdpLG+LOHhsmiYimLcKsegJmU/fpuv6
VAV9BDn9vtLLK8nwL7j3PcWkafW1Ue39AXam1zBDkVhzeGbkyu6dgVlybkz3xSrHLx7KNOYoU7yb
y+QtFurWxxfsc4bL1qZZS8yMxZx+Yxz0gDHBTd9U6lzOBo2FtV97syEkOA2BqM8onI4yNV6McfLu
BF7IuyxTzwjitpIpVGv3CC7a9C711MkGRtnDgD8Zum739NVXlA/RCIWVvrfdG1mS7xQdctGjmFZ9
63yQg+gjBMhsjZ61Zo+zct331lHl3vCSDzahmhsE2Ge/5P6lE4Shtg5ukgFp2FIDBHqru24Wj6G9
Y83wtexgZjblA258RTPc7m2VdVv2jGsCA3DVMILytMhGnCpH3ARJ6qFI9OPNiALl0BHh4hmIkIa1
/AJH9RvDZdAAuPyQXa6DXJ2yHPrK7Bhg1G76JRnyE8XYI9aXB2mCsKbOvINbcG03CmeWiTNl6Lxv
KDGJHqvlPYzOxwq+1MybsfFGIV60wfuks/y2Gr3+gHBIUNeKe7rCnRlMdyVk/fcioT9ziwFHxAEr
kaYzbnDflPtcFsnW4w/sV4VbgbSbyMsCpvvrYO0GdB0bx0VsrkZkwGL1zvnM1LxL1yesU1rIyu0l
eqeGA1gP/QdEbfSh5ArpnkllnPvlNx+45CGAYLQnK2VGJdRQQ/b5METYfqovfhfMm6yb8dkoi+7r
SoWPdaUcIji+Kmo8w/dwMZjS/Dx5agjutUf6ChJpdCGpMzD6F14Q31zkEynM6AzfCFVOJVYFY/ah
Vfw/JEOm1EjX9Dgd8CXN90Rz3OuUEt2A27NJBujQuCK5m3Q165Mo+3gb9GrcVUxYYCXAcxwyj0l+
bIQFkSNbaFj1noft3oDaR8LghTNqtW6hQmBstHTeDl+P+VWZlczCHJRmZ3bdwh7dM5/byKUV86kf
As8IEX6N82MlOQZPWZMU2LdUkvxgGO3aaO/mHJxvLFasehm2TJMFo6ZG/ImfyiEZATV18+rqdIcZ
GkldTcjJsiVr8ZOp+gy6nUnITOE8M+4YjtyYO7N3t54CwiTZa5u6ajdlxQ5ro5vYKcKgzIGqM06A
LUYvJsCkdTbL5a0dFzCsYAjj2bxv86XZpq28s6xsgiPByTrECXyXUfEdiclt4qJ6901ywb0GAqC0
GLrxCMGjoIzPoV4m+tuyfM3l4iCsl/7WaeCNYX2dz/DjsMR97OrLuyltg12lKffuZLwtzZzfwjPr
oiqwX5qmYufsA6xk3Ro9EKPvzdLIp0wt12kZA1srHMcasua3JbLrTWyCLsclq9QpGK5OxbKGsbuM
x8LPbJh05khb5caMxcHgrpEdpmfLn4pDGZDjztCPn/Y1WoUgXgG+pGGiB8qyHYIs5AcYZ5GCWZZg
q0b+cVLVeh7HYPjAJPCzlyqI7TX01GUc3lVV7JXioyAzCo1qGo+UYfJz3lveLsjBpukJpz7C+XBv
dc2F+Mcy8pn4z8/FEmMeMxXJrsMJdIsmCmhNvrjI73eonfJHPGLEtmvMmCXQQPqSWKBOrsreNKk3
p6VSC5iQx6AWHt34qvIuZMJBoOKA6uLClKqXHXTjGr7YmIk22LgeDxXCWsUNaBotDyiN4N/klzHd
TkzYlHMcJFDq7i1FNY2vallx2jhOu3ZnrP4JWLIXa+4IbVsU1NliWDK1wnpqZn8/zWm14I6hX5Il
Q8hnpIbdhRXOGdW1b9QFWiNkLMnRgyh1b+aWgR0HJMVuX5lrdplTLLb1uYdDDFkgsPsSntNSNR/T
vIdPaw9Vkd5YrWlmAJTO4n1r6wS5KUQ1O25PaNIYyauin742Q+IhhZOizAMU2gCAzyYD7fcZYRfQ
4Jx1BvYK6Zgr8BVRZsxT4j4IOy369tQjDaEshcNxrkGb1Fs7+Bp6vQHL5LBma5pvVWOs2VNLcXtq
pZ63+LtAQZyZVmSHOLdBH8zeOQG+AN+W86zPfTfG7q7GISP+LLnAOTN9ZGibcsJs54YAjKKHQpCm
jz0WWkjLhmzXO1MNa3UZs/mkM6D0pbP97iAINGuOCbowvrF2Mo79psaKYOUSr2iCCzVukVDS/ks0
XdOVtaKkpUZmZnvjSmysPrTC6MYjQ7vqMShc9y3Iq8Tk9LP8NmTCmOudvTBugqSxXILVtbPCQ5Ho
2cVdPuZJehzHnFWGFtLn7AL1+1wvBil1jfQzY5vPeMIcFp214mVKesM7QcOQ7Ee1yAhSw9YcicfU
5117SOZuNpjuduu0rWbl9w91JlXwbHnoi2jyFoSeZolDQMQ7ZkJqk3rSsEShPKPD5miDXyWSzAjr
sVNGVDdEI1MCDIm89qwqs0+zJZg7JlY2lCHjW0kVzM7RfbVHJpFIBA3IyjHw4lVhxwCSkM0uEQq1
9QoJmDoASR7SmKwkCZ2joZoOFxkegL4pw3VBSXg9uWt/wO1ltb769uj3kTkvJnz3wbJoWZiPaAy1
wTBvjIFDMOIVk9MJQ2HSuWbfyNF6dv740UCX14Z5Ps/1nammlsO2Yq60ISOUkmBoewhBBrqapbfc
nR7jF+RA8iEzi+rI+AON7+XM6aC+0M2O2bZDVR7KOg92OZSLQ29f2jsh9NFfbfPOg8JwJ8yObLop
4Ll2bQxlbjCF+hRMsXUXzI7zCXHsE30T69PSSAZh+WO5LXj5cBoJqpcJL7BbKxuxBjAH7MqXuoNB
4lsSIDFdZvM1KKWzhHCp7E3fekPAKNdOn+n4MC/t1Izapi3Rm4Xpuuizmmu5SUSv9khUB8HUyYqZ
pMbdEJzGAGPOsJVj8YgO7HUohLzOmqDbQ94Nttp3blYx6l3JA6gTfS1yxvp5mt/3ibNNsebOT5Wn
54vG3Cpv0ce/L4rBoJc0EHgWzKe2ky2tnVLOjN5ewCoEzdCvhuP8y9P0/9Gq//CwYvzfwaodziU/
c/T4hf+CqoT/F7R3EzxDXlJ6pAV9719QlfUXjl7gUfw4IMLGASP6F1TlkmhMXjhiSc/yBb/zPyQ9
1/sLjaTNj7AdDmDq/VuSx78Vjf/jKYms0hMkvHF9EsoveNrFc/I7nIrGTwwXHCqstSnOiLZf2kT2
kWGt7tWwLlR1uGCcA4w/I588gIjE8goTK485E9UmTuMuZkmnuk7yp+9u4T/YHP/o9Pn3ByNWFXL0
BcgL8PT48YNhC2/kE4yfUM0tVAtgDZrafuKDFl28hW9Rbn5/wR8tTC8XZNroYa7p4cyL4+dPRqmO
OaE5mUsBNsaUyez87oT/xfDx91f5ERdEvgq8yLUwfCWI4ZLV9OPXQipdJX7b+QRQafNqjldYagy5
TdB6Wzzh3Jw8JRoDsXZBKPH7S1s/qlsv15bCk5eUPYHQ25I/fcPYt9XYeHOCX70sPpP4XJ4Y7uDG
5LhAXETL1VE1yGkfwFPcGMQOIo5KtYgqx5Q3jFTl7WDX/qc/fKrLVb9fgZdPFbjE4Fi+aUF4vnzq
71ag1zpJYMNKpz63jb3LozkoDDWhPRoQVOhG04d8nm4z5KVnRBkFu6+VHqQczeeiLliAFrQLXcVp
2Nle1f1hVVzUxb9+PGnjaM6bYom/f/7dx/NXz1+TDj3RnAT+fsBrIzQBPV5JZpwPVCLWs1MZMJxk
1mBVYOU4CXUuadezbBh3J8P597fr59eCu4XwjT2DdxWD9b+f8XcfR64SJx98snZu7vMiQpXXu7ZL
L+NZ03hJ3WD5U8zxP6wa1yMFysJEEQj+5/cCEWuZZ4jKdoGim4GN5wmER535oeuWCbegLMWAdZpo
D5DrUsMON0uLM0YjrPZkxKnxZGJu94enwp7580NhKQty2112BszCflwzc9+7UF5wEok96d0z3Z13
nSlG2DDxfKizscdUtQr+cOt/3iBsy4QgJFx2Jd4fNswfLyp0a2u8ZvJd48VJ5Nv9GK1u2fzhfv/D
VSBfk6Pk4nOMHv6yAL57wLWk48sKRJDY5nBDwd/kttR29fD7dfTLHcRK2BOXZECibvDqv/z8+8tk
bBP4S0pmyUt53YjUOdaSHnNTEPMRrTqTVHKVvPv9VS9hgz8+OC7LeXexcLagrjs/fbvBqQNXmZkD
92o14oORusY7aNVFKbnAgqomq6fnt0tc1/HkXLod2DdzTopnMaFMMromNDgb0RYG3fChMHDSihqb
8YUPLEL+qismNOPO0j6Qy0b4BTzB+SHP3eSKpWTf5lNu3SuiTy5RvJimU73G/VUC6XTe5lhY0clj
Aned+nEzR5rtIOrNXDQ33EbXpXpK591QgwMpQ4wzrGbRAIoEPdMWieT+Y9rO8sakNa73YyqaE+sk
pxHzAnSCOGHaUH2grE0boRGT9BTdmLdaF1ZOPel2PJZwVOr7GZuRA/kYEFttCzYejnZj+Xlw0ZpC
4VzKj3MgsnjrFwbMKitPrSyMzcFGyUSl/2aIHOmfUWGTI7U69m0Qf5iyWH1E2u9tAfKR1f3+mf7T
SmI7gpfL24Gn/U+TLqLOiUiSwg096AJoDcs4crF62EmFttBey/EmLf0/ZbT+cmhc1pFwsNpF/iDh
Q/24fKc4TgiPbt2wwiRht5I1tlN1i9GyQZ39b38/agIuZlv8J/7OVfruTen7hILcDrgUb8XZWjpz
T+sAS9tunRPrfIFdb5Tbf/+iloUOV7DXI0L9+aYmyRjPayFDC+4NDLz5Nk49CIBW3DHCoT6RA/Hw
v7/mP9xT5BoOhSCVID7hP22qjWOnQBMOXzTLSH25ELFhGtTgxol3+P2lfjnFyFMUJAVwJa5IIfTj
4+tzp8JPAB9rSMaw9dygO5o1kFRuBuu1VVXzH653KbJ/3ncI4vQlR7hDXX3Rw3y/3ZWeqxpdpNB1
5UCBg8T03V8BWbMUnF0X2M84RPngeN2g7gqrTq0PZuzNBKQXkDOYWvlNhDxsbELeL/NOJdZFy1L3
y5EBBHLh39+ef3gSDLdlQJEouUvickZ8t+RAadrJgBAb1qoOrrTOyMOGhMNAsZ//D5eiHvXJ7SNP
xPw76vq7S43jCAOxTrzQSqt6gxogY/RoYL7LrvyHh/BPz8BjuE4X5KFbcn6q6JdU9D7Yihf2qxtf
4bkJYEjNioAZUfRmGsr8TGbM+Ier/sO9RGnNRD8wHWDen2M9mgD3sNRYvVB7Rb0rcBaAEYO3J0n3
Ivr9Y/t1VdNBQD7A4SawbAzkf3xsKVO/EqM4GdakxYS5Ew87teqOXLPSDPHyLv+QPnNZBj9UzhZK
LsdzaN9djtMLCeKHZZLaRYURiASUUu6+h8V0hVNX/YcV8k/fyrYlrgSX3V0K/8erKNI32wC3+jCT
S7A1rExHkPP1DckJzVYWaAl/fxf5k79+L3YGyfbH8xJUuz9esSyCgD6MYc0gR8NGDIaZ4LbGig1g
eZgDNE/43BEzuaTgmLMC69ToexnYwmUc4T20+QO+sQHjQHQrZYiZS/XYZGOOIsSwUT5h84xXTn+R
N5jVGoMN5+NHqnaFIHtpyy8ZhNIozezpHVc7KKl6KAUjF83JXdrppPfNxNm66X1UJpiMqOwG95Hu
85yblC2Y71d3TYvBGCKlvvykgLzQ5JiJJjzV7PQ34lpRORA6jOxyssX0FjeUX9sgbjyQJeLGzzRp
5hena2di8KRFbhb0z6eCp/0OPz6+icWMa+Q4ooPY+N0AdpWhVai2hfIgHfq9hY8HJgjNm4uzaXwK
8Pu+3MR4ucNs1Ku3DpzheN8X2QKlHm+7G8fomDnnhkbbMRRrSfPHvOiM+Tve6MGczN/EoJiUpYms
XiW6GWbwKOMfaRbG57JYlmRblJOVXOnSxg4EgtT8hksd/qd9CyN0oyRegfAi0Smno8cwlAAX+ri5
EdDh0ZtgAmSly1pE2YzIZj/O9gBx2OjYkOaurL4A0RoPbRFgh94ohGBMBi5CEd1B6t/HiOoZ8AWj
+wUeefouBQRMLEqyRO87NDMPeDrHLZqKqb3tpNF+pHQjvg9uHNPSbFxxWuvhz6OzqgxIiVNh2AgS
G5HP28SxsKTO134wNiMzgctQpzaRbq1zrI9a+sMTHDaZblMt63Fjq6U+DagJ802x+sFDYNcqiEgZ
nM6mhR0ccgwnXSDmBrDsCJ9gxJVh53fmCQLvU33iNbIwsag32MGD8fFs+Ydea2XrFqmfviG2ZcD6
wOi8x9ysjTbMmsL3rye/ao6GW6dfsZMOiiiHn3tcB0bFuyJX9TGz61ptR9tM7ke5ikcuhJxs7rvm
Iy666wPrGqZ1nLbjN9V0gY4YcvBpBW7CLeaCsbrFjcMrd79/zX/tBCggAtPykZyiDP15s8xm1yqJ
mhJ4B5lupGrZhBzB4lpLY2J0XDOSgZISejEeS13pHH9/9V+xEIo5ZKkE8ApYWhSuP+4xtbCUElUj
wpa5AtkX1apCzADX0F+sFpdxRCXaaRMKFKMO274LbgOn8W4FD5xJmZ6uWstY/lBp/npU8TpL2lqq
FCox97Lff3cWDwaG21hxyxBpKVx+xyruDF8FG5UG5f0fvv8/nB2UXZcvD0fN834uMQIkLVgvDHYI
/DgdUast4ZI3NZEp8kIsmvtXUhLqcMxHaOPo8Hc0IM128fH9URKg3NMLG5Xv1Pvff7BfiwQHwtrf
7a9JCSQuZ8N39yAr5dRbeY1ItGuGKyyMIGzbsjX2jd9eKKCy/kiuxvSHxfgrymMhPLbpudmzLu5v
Px1ya94SJ4GhUYjjd3LTZmz4wIDtsdaXiUws9X61OVukUXh3XjZ4OLegM2Mym/WfiYquXn5/F2z3
sv5+ONsBjD0fLJJJIRjwz/251c2zAWOV/Lp11CcnLVd3X0jawo1iDJhtGcJkAg40fgEwVWlHRMvy
uVji26eENfx1XMBMt5gieEe0zbjcVCWULxJmsLZj3k59Sb5o0bVHWmb2upq5xClp/QDhE8qKdtsm
tvux0KZ5EEzYGNdYagw22KUzncvTBPOVuCkRDeUWx2gs2CS3E/4yzymiNxScywIpC9NoO+Zl0tlN
KQReTqiLsRaqfJi8W2Az+QU3dTaZoVLTjJFYie2J53YT4Txd85/sncly68p6dF/F4Tn+KBT6oQn2
IkX13QQhbW2hBwptAXh6L8r3d/g6wgPPPT1xpC0STVXll7nSwiDek8JhABkfaDlI3yxlFcD2NBZF
JiwlNQqeA3j2TxPXdrFhHij8Y0GrFutaSk9hR1B1Mova3lqpJy+Opbpnd9FLvzUXq7kMvHdprOld
CCmU1YDBTYHVP3UeUsJmwERt7rUvjWXdO+Jc1q1b3Y28UwjZTp5lhnUiipeGdFGYTLbv7vqpQvBK
VEfAtDFgi61qYPzgoueZ8ZU1NP3dVPfON2b/ytixLhZXuOcs+qd0Qbp9XoLEkftmrjF1xZQQiQ28
YW84snB3h0VHze3UKXc8NR7TXrBj0ZKDzJhq+5Dpvml3c9Ln6dZzxpYgdu4PRBTxfa+H1hekq1KK
Z0OHYCg1p0WXUEJKEpLxeaafRDwBb3cTBg5czdht1jDnSbjUqTKbtRSRkNsWruYfKBb6noU6/oPT
CEDXkqfOF5teWnbwnhGRqrEDvTmmd02lJ6J75zwJ+RtbRpSF1JY20cGfNeM+t2MgvGYcjFIQ9BD6
0xyKKVnWpH/qOvf66p/mYtfPEOEZqZbeU91oT627tpi2Kk1r+pI9ekBXoovynJjJNIgtqSMCAGkH
/gX30ehdMtqmwJg6GeGwNupJqVWy717YNXSCVGYQQ6xv4YOTaUX/3LZFWj73FmCPTaSxHmDnH9Vf
PQd1sle2IrdUUrqE7da94mSLoS3aXVMkzilbWsA9gmCtPAXV9d/x4Grsq8kGXI4BHtOUbXfujgQC
8Y5+0eOw5iac1GkiivmcmBU3IAq58eXqDHR+FZQkCtoF++C+tvPkLQYQvTfKwAfDFuEChvVYWG9L
NbvvQz/MV+555Nr0CjFMWM9dy7awn9KUYirlGw2ZGjHj/8ci9qENhMS1NRXT22IsEooKrF2EImHX
u6adrjub2H8zamPCydLlAVHpwG4GNqvk6EmexBRmcVMdQS9nfx2vM+7jToyI9EU6fpkkk0WovUK8
501AcmVKQbCyqzTuy97SAN2RaR551MniaXcs3vPMd99GGQxPDuzAHwau47mNFZAeowOSSVK2W55l
oOIvAMBgeAYxwOsBW2RPGCcTMAw8Z0O5mStdFxtaKHz2z2pq5pCD9RWT505TTfnE7Dkr7U2AAa6D
po0kkpavZVSAP7Sokr5gyyUr36RNXe4qtv0f9N/kFAbn9AP5I6NqHMFxJg+GgYOM9kFAxSsy7f6f
bnJivdF5n083HgHJcbtwsryLpka/TYDaiL67lf+cD7Fz7OhIsAjpjVPGer7EZ3PEQwE80zPnq9/L
ZwKsO2mHZl5iHuxoJnD2LCwt8XMKC6BIF5NIDwprtgHAvUxvYV6DwmOA7CL9+dTybDB/LCXVYG50
r1Rdv5hJImidYqy/bKQcu28L+ws7nDgzLvDgcONw9Ae/0PPFDmHT0pZBvUQuXnRvBD5mFxItu2BB
4AxTGHMvIiLCxZLSVkFYT2re1amom7UWOeOr2K/z/EKstsILHRAo3S1BEP9cXRbuXteD8cqVbml5
kBZV2U1C3GLlxAUIwWQ003w1+mbwNnBGwEwVZ2B/fCAzq6LM3GQT0J71PEYVa1Y81MV3auJzQ+/0
8teeZrj7hhbUZG0OVXVq5nSxQgqEbaJtgz1FYW/bCSQwuzdanOoAJVYtHP+vmPKVcSXZN79FZrN8
tYkRjfukrlhF+9HKqzUXczhNdlMzY/IctNq+NmZvA7MBREVrwTunzyug+mEwibX1qt0nleXGayHL
MVpnmPbh/BUGxtOpZHjwHwrh/w3biYYgZPzP0/aPz/Lrn4E4vz/wn8EQZHt0Mw4UAeLBf0EMyyti
GLWY/2x7PkrGf07bDUb0DOIRb67/AwuUw/bv/wdDqCVmav87wufAIF0GMv+LWmITBeOfdnYOYjUg
E1pf2XMzUKKa9Z93uL2aeSXaMLfbPOqDdVKWVXoMMJKuCtmlVUFK03fQNMyrl6trzekVTHCJw0un
ZqyNdQof5RsD/dzvMr+Km2NArIsDJEZR/69T4ZZyV20Zl8ltAXlNhAYVC/VLGkQ+TjP8g9NhYe5j
fshgyou7EuZfuzV/TWr+1a+GqmDFh+DXxkZxT1KdMR9hb7Oba8ChHPSbTQHxvF0MUGpbPy5KfHF4
AsoZXS0zccxVHJXddUyWoL2Rv7Y6ZeoOj135a7iLCGLzBk1/rXiicWN/M/xa9LzEq/Kdu1CTYqI5
f9SLxI8p3eCc9mNC1tccbyAId49TS5uOrdLprekKAm1B5fOHdcNj2y1qy7703VbAaUpI1YUH4V/O
pr7RfLmrni0lvAKv+aR1MGb7KBaSm2WxT6lM2DlTnZ2FGC4GtB6uxsAGsyxVaAaUVOZs8/bVqLG5
dbwcUmG9z30KAFUJWLos2XeS0dGGWouvyi0GZjLNwCbAc6gFtV4DbxlvgDWNx8QW1U8yOfD2G2WB
gsSqqgJtrZuOuraa5BIET48MPHg7Nmh02ZFV1QTVC7tX18IYjapz6Qs3l1WYkXIFBW/4mZU/Ty5W
123udVwoLE9I2fdGtyzBu058nHdB3vEjV0axpOWsHTxqC1d8+BYYoGSwnw2h1cbjhcCdYn8U33Bu
lyBycmoobp25vqsaEcUbGJQq2rDZaqHaD+g6HOdyKNBAqBZSB410n6lcJBg+9U+Y0VB3M8gGwm+N
cDLom1vB+9hk2KwIGjabKhjBH2WxzU8QTBoNUFEj2gktL4W7dY1gOHfZlSAQSX1P8WTlhfPoN9Zj
krTALAZnGN/HNvLtPeTkNDouWWJl5y6GOXLkggOpw7TylYhE2Ae0v4EwvBIJCpLVfnQEXR9rt3I8
sBSTjnc0pUq1j8pF7ZlY3culbVZtovq/i9M7h5y5wktu09KRkU64o3QS9utc7QOOpyoMKrO8gRjh
h/jOSA05NerPutDpvB1Qc4CeWtOVKAw6Fog0Oh7toVO0M7UHzNMYPcCtupgpXQEA5AYHHyFS3rmJ
Yk+TmpJou3SXE6TGB0uqWyItBapy/9fqMNKNwrdW9JBbrwa/rn7r/KW5eg+ouFwbpsiPBvTM6ium
AwLRrLAVqgohUHc95dD9bwoPa+oagccgytg7OvszFnkehGLwbnGGG3lIypmO2NXA6hza1Qh9z3Xs
jxm2XbquZw8IoTzkY0fLiBmbHlCbjmua+A18fRUTcDqYhO5e7ak8QsHBea45Vn5xPrVcQLkj4gLP
pTV98y4gZ9Iiovtrv29n9NKCk9U2JnTBmWiUutwYizV2R9r7GorIaOkkW1Al7ddIE2u6iqzKoL6b
jZVcB8AXQXsyxyfsJvwo2LN7S7JN2+JhHdVgM7d1sThVpnnPwzttHCy4Z9wEw07F8PequFjeZ7ud
0x2WGFzpYyfWwoq/EfMx5XH6CLvGphAF6wnsUr08z6K4GDRSrVIOmjuKrxZ4N8VfDnHzDZggOrEj
gJ4gnaybHsDx0W5S4w9tsg4vzhgDSee4jTiYNsLKliGUbW29pnO2XjD8vdbWMUBI54+mr145mDjb
tPTmY9HU9bbpAo9miBbtEDkLsytaueV8Q/5Lz9A+/dWiq2bDrWG/atFiq2GHdHTThN1QOU4o0fUE
psayx/zkuldYK9Wke1oL/wZpnTzwvo1OgU/RXRNNQO/jme0mZ0pn5zF5ODjg71e9cpePrKcC0RDe
8mG7HtzlLIqyU1ZQ085ALoeYaldHoNIX05E/E1byfuX5kX90GbWfyr5Zjnoa+m0dOfIB9XR4a9xa
73jT+gcSvTEbcbprOLnQXctrsGEDaeuDidX4gj0Uehod2jMNGNL5zEcneKfyLdgwJ9d3Y5Nl97Pd
7DC6l1vPbKz9VKTVPheNcVIG3VcqoWnG0i5f4ohTnr/Ec0/T2N+kaeHderp7qqLScNYWvSI26Crn
hy7QB8epOHorsM5tFlGIMq6HaOS7qGuodPJTmUNout2dUQ4u3UBXNkglHmVb4WjI7jEC38S+FXpe
N23hZOgbmVrLNmPbHibQ27J2aLbOjHW1KibQx6mz7SXKycBl22JveJAz7/iZ+XDL+SxMhHew6Q/a
8P3bLwE1YltEAboJtR0wyPBimJO+ICeDyX4kYXBk6spWGp7dF1Dm4bgsi9w5ZKLX6PP1GWF275FR
CMuArHXhzH9A2Ol7Xy+HNk2e2m62MWehqKh4P6taPw3pCIAmxfg7h5SU0hQy/NRjfZ8rxVAGOGhv
fXTYEhCqjh0gvTwZphWRzPW0JK8AHtbjIC5pax6hFrFIu+B10jQ+U0tgQk3JHohTncjVk1pf6HBt
YxpIh/pFamefwCNyEA+WFT0lR9fLb7ImmFG8lJSIAdW8k/XynCFlrHwqqraOJ+5c7fNZgDbXdHlT
08bK27bvroWeR7rHXTv9rK8NnU4C9jzJeS/Z4iG5JtMAcTlERdL5rTCa+MWHnGyE4PlJ/JkqlsGq
GjO7W9OR01rbgDLG5LCA+QA/WiScnNrOLT6ltVxUBR0DLu60ttwWCXbs2rCHsMfqnLXJH5C7ELF7
sxb92cwtOqcGxi2r0YINRfIg36ZMc3lZU9GWLFH56mufWLqART63C6jrhUEQ/h2eIAXkq7SQXXqK
A7OhvHTLgAxHGnc4krdZ3tuKLJnTzhCHcD96ELID496oeLusOlMv5sruaWUCdeBPnyRJfLrktDTY
SC4ZYaEwmys8+AhB1jm25OiRhMPbTuyDYdsGG1Z8J2TfX5ZOunvalq3L0Dq0ygLCAhasr0dDTuxj
dtABCN6VXXj1obNMOgqy2b5VCSyJMbdyOjWJxY4xAPdp4KLL0gxWqIzzmoO7vel1Ki4q7sUZFxPt
XZi619oehxdg48U9Wd/7ljTAJY8FqH6Le3dht78bpZqhujjteXaGh9SY3hscWffMolnk6vzCFnA6
2QNsvNCKAchMRV9tC1U+xl3GDd0zJfCz9kW4cK9xx54kecIdmk+56Wpcq5X24gu7FhzuXnWrO6FB
28w9dUxiL3DtS8I4f2OXsg/PTI6JB2M/8dL93BqHzs30p+NnzRocQwAlaOkR6Jt5HUkWzpWedPXE
ZR3fmcJ2J0irfyYbLNXYKASjznkFq8hMz/Otgx4IYRtu9WgKblRv9uZkkzPM2NgAKsjHUDaBjIfr
f8NTm5x8TBIQaxyV7YtptO7aplgesf/nR7InSEvSPxc4kkhXTvFhtFhLnHSen0rsW69mpKKdplUn
tDMAyqNKg+2Uzc4mGA0W16D/1oN1nyIbvJUiL0KvFB9WD+Lf1aK8j6JrvUM5xX+CTAYnCIrizQGG
n8Q1ez+3qd/SZQFbVsX+wzJVjyKtyjewet8Gge/CzxiftlCVRDduM/gQ+yIu7a867+qjY6jhoR+o
+K3aKCbl4nlfteUMlzax7ecgbzufmmmKJ1QcOY+V5hGL3bp/HMRS3BjThDrJ3Hn4oQmTumqjHMnJ
gqEweo81TXbGzpWNRzA2HS5Fo6lIcQVjPMROY2PZxROFGyL0ixq6/wjuPcVNK5Rt/imET44Qefnd
Lqbqo8ubZFODNdrkINEuoxJBiBhUXgp/Fu9pWcqtQB1fS796Ha3J3E2/oXRMKbUmuDmm8bzJCrc9
DHYwhMqjYDuNFkqevGU5FsKrd0sHoqkhZpOCxJIeb6SgjW6myBx3Cm/1fTBcmff+AKquxUTrkqK/
y11w5rM9pEcDEPPzkidjmMaus+NBfSD1TR5cON1qVtF9MgtrTemECeurJqbqJQB+2MivwSBuxtRo
DsJD0xky9Za2wrzv2/rJEqRsJys+05INlceFAOhz1tyDV8svtWHh0WMGTjwuDj6dLuF584d3356S
u9KM3Ru1mPLR7Cyo1Swd+OssuXbT+NrlPD/T1HsE/6H3WZ1YDxlbpG1siGCVmUCk3apVq6loyerH
TkDdYxXNT+R96G3LQZ+OpPhmwII2B76ZheY7q+p8w9Y2vSMXnDxwTOd0GQF5vsX+8IeGKhkOmaWu
TWzwaYlNBacqMsSRyXa34ghTwiuxOXPMhuINYi93KUzUG8PR6WkwmwcmsxKSksnZJ3aQAYzSuc2b
Ij77WQ2zgUMW6yNdiBFSFKDblKTJTBLO14QmUyRtODzKeaiu+59UT7SuSvUHjxhPKBWFKYblVRMJ
kwZbHs+D1qypUjVia7XdS4ZaivQfcw6FCcDZW9X7ubBBylUpvd7OZP9t4uotE4l8XhK65qrGxiJq
MuDnejlHA7sJB+X0rePQ/8btfIhqKJVUCCfbjMzbzhhHBZiFEsSDrTKGNAgF7ToL5njiOBhla/AF
Ah0WmNnKIfm+YQwFozTPHLbRKPTCzU7x6Pu7COiQLcWDBOMUZsJIb4fEf8bVsTZFHRxU4J8Z0A3U
eFAhqHOqQdgB3geRE4QmcaLN0qSf6CQlq37R71xipTfmmOyHCkxi1iwHERfovrZGne277jKK4MUo
UhkuZuJdZraxN1EQqTk0F59w7h+yhvE+cfrh7HcebU2IBSBqiXilhVGvp3LZGXNwo4ZWPRpuln6N
19W5h+pGKjZ/7OL5VLieOkWQkrax7ZVPjZc/IRx1L90Q6MvAOsAYZrS+OR98+sq4rc3qT9Ul1adm
cH9CvCV1amVaULWgaFel2H5lGHm3tuTiHwEBbQxav18TCsZ3HiPez8x0nbdJ22JnyOZU4GQNecmQ
spSLRXdJZJH170dzzyH8w8KbRyKuf3Pt6ZtbBBoeRegX1UljB9tfnNKqZlDMcJJuwWzr9IX9Y0e2
fnIRdVZBNvrhQHPjqp7jdrUQOlzFaT7toV78ofC5mSiK7NK1hNyIWD2Wz9OY97y3k/Yu61R/4Mjm
rll4jTXBbHigCj6xbcbM9lBRNlRBwxqA27p1S6K+0NKoL7KJ0tGqR5FpYDbPzYg0QnrdJmuuF+p/
7OJIhSonYPGz0F+4xaEcb2vB87BWmdE9qnn5ziLJyGD2bYBXoj2DFWCt9BsKlmtZbVo6jKizt4i3
ChLtVL5ON3IJxC5uoJe6/knP3ivbIzblZFpvVa1gNBetfSoo2wrritqYlUcm7qNKOQAHKvmZGFcC
P/GaNY6x6tQTKdx4UeCdaj5c6Kt5Qz/7S5FEDUaXBY4HHOxVMFzLCVOr3OX0klIUZk63Hbb8PUQI
ijyupeRLs2ytefBO9GgCi6ql/deIIyMEBWzfFwNg5kzQlGDGfXmuk46cK8ffI1lM+ZhS17ftJNiP
UVzPddaip3DwORM2iklAk+JqI6horslDexvIhPeN0rBdsN5DE/Th30YLeKyyMmgYCcywTeUPCpTP
ESJ77GS+kAR1SKo2NIV7STXdj3C816ibP3LMgptqtNx9Kb1+L03AcU3bxJsyaO8oB/VQWiTDJTd1
WAO78qjZP93S1SuviUEmRqWL3HHQCI1rG0UzFMxEQ54fLOFTNdwbLm3YYPSBteHMQh4F11RMPruj
SAfRmtm+tx47ov3o/M8s0GC+qSnfVBGkEDtSHX1blQAZYHyw4hkbqeiZ8EnYHWKprS2tFZe5Kg+K
NN6NGeMaBbM/r6LoWkjI+4Gz/bU4fSbruvHJbO8zoN9YwnxzZzU4OnOp4BRETbcpne65jqeXmd6E
EHlRftA28VXU7kVSj4gD2dEvfR9013urO8irFw8R/DItLUxN1/6LpyAPKe3JN7p1c7ghWMoGRuJh
6+rmSOd8eopw3W0URZR3eZGhvMbjrosnfVhi2kPHfkZBtJPPaYwi68iZvY9uQBaClhybLql3FOTm
40n27vQICs/BkzDkw3IXxSjxFCtHolqDc4iJRErTmS+dtWSnlKTzGLqRJchRZ00HQoXXQ/LSeFen
VBQloODwdlVvU5fDh+jFBLtUuaX/ppeubkKFiPtKP6t6SkfutxVGb2M6DDLi2WFeWA8rCBWcCenB
EVNH/0o3slgWRsy50tfzuPVKxSuvEzSbxXrOHhWVteZfWGq+ce+5WhvHrK1xjoPMACm84p/v5X0/
Cg7cWWMNy9oMokGdLd1KeWzMhupSNrRmQhzJscaNY7Z5vealCTnTyNzreCiei/ZIwQXb/yVxwaqX
rhisFZEHeekz4J2jizMR8UvQ6jB1oHGxounhDuU/2HtdOu/dKn7CcJ5tx9llm1aeo8F7LkwS/F1x
rb/QRfsAY+nY2CY4E4JSeUHn30jEeiUm73vszeWFG0E/o99mOxe7iGRTV8yvZkfKIc+QOkojmLbd
tEh7I3OIBKryFWyPDkQaYMClum7L/aZfG8WYvUwRGM57JmIV9wOj4n1QIiSHlIxUDykCUraJx6oo
H6tWqxuBIBTmHbJl18blaz74MfxBrYYzFCrGEokJaNpswi7JiejKxYCequsXsByv+KueysaLPsGb
2w/UMToPChRTKJP5NMkrJLpxq/fezthb9M7jFCuOBbwkE15KsgT2o6q7sgcFmweGh9yJZP6ydJF3
sJTvbJssbd/kksw/VgRGypMpgEBLuRUlUtFbkfXzJu7BcFhjbB4QAJyDhsz+Q/2xQYk3bww6mZy6
M8/+1KpuxWDe/J7wc/EKWZQzf5buXEqIDGMhN2zFG6hzg53EO276IHtJ0y4oKS2qp+6QJqUJJyVW
TWvdTDIDQkvwK2rAVjTgigDwmFgptQs4c13Z2Giq1RhkmyDlhbCqaA6ot3nt0VBYM3+snnLbaSc0
NdyUwpk3c14OEOf7Zl6WZh9j7e7YFsWe1ie/0Z+MgiLqurk2WDEDeAxLtICKWV6npL5Dmj7GeAZW
MrE8vAx1uzcXlFoiJf6hYqTEkR00+aJncWRGkdpAN2C52k6ld27lOlsrRsZ2eNutpM6XcIip+hlF
dsu8Y6U5rrzHbUtLk2OHzTiVO6nteJsXnUtp9JVV5Aw0giNKhmPmUxHO292kf8kcm0OkrmF81ZUS
ZgEk/qVMvDeCEt6pMe10g6tHfySNn9DVaYwYpWA5PzvMJU49mKltPAT+3m+m+EgnZDlsgUm1iuuT
QlgcJKs9UencWBfcMlQS2la58RL47SFGZKgzET0sfvCxxJH5yGDgVJomGLFEDVtnSvTP0hJ9p/hG
8UQUecgWvNqMktK8ouuJtpfpLHEY+OoyYhkoVjS+QQtCqdp6oEHR4+05RcNH8nmlT90B6WIg405s
b9/dpvsLjwiKQtu7J2WpHFgQG2d2KTGCoazP/bT0X6PyLz0ws3UG+wuk1xwcMjFNRz9NFO03pbxP
auvWDehabPsZNnB6C0Ri3yo3uMEwMLSsR1lzCfwxPtNwVYS6C3AX5EFLrWBMSWENuG4D1QyLAEv0
k+FFt0w7WBQ5TN83HnelQAR8oEvp7DbpdlycI11vu9aE5MVIs3pvDFBf1ex9wruVkDaYMtGVEz+Y
c+LuUQGS+8LL6k0w2nLnTuDqZcIfHQT1ZsbV+qWoAemC8bNS0K3mAIXSci29Qg2I+vi+VGL6w/u2
fKWQQfM0NtHWFfMFpgDsX6/3y9BAISAimqMiYasHpKNa5xETO8Q6KBHZQWrT2ltETddYkeUTquxf
7cbPpSMYf/HcnZwS0gBckWU9+wvt8SXkt8iL72LFNcQOx16hcIb2MCalf2gmZk1tx6JdNJQ4RCMu
pLr/baZy2rVpqvJmMhq9SWzezzzQvvEIEbl5HMf8IS3ZxEY1fhIYghVlrrm5NpRc8IBQ+Wl62H2r
wXutMgvmGnWjoaF1eaZngkNg1O4KaXdfMdV6GyjpRNf4UlsTpg8HuGwtSmtep+zmVGm8tThR92M0
sH3L4I/kJO1yn4LHzNSfJOUWGmvZua/nJMMgxivkpsI/cY575ZK0dP9UnsOQhlj1U+WzFlj5eHad
hLMWbtqDFUdbPiBytJv9SmW3lcjRjq+klkkbH55dwT/mpXWcRqfEvLGUGOeudJDxFxSS4xFrb+eO
bRJGkStNpPwFi7S/kJH+Fzhy7SJdjaNps+7CI8G3FU87Y7JuhFYcPQLFbre58kvcqJTpM4MPsCZ5
wEEYkquuYYL/ok+iKwWl/QWiNL9wlF97wv85Nf7VwcH8Pxs1wr9V334W//JvP23657P6l4e/avii
8+u/Mj2vv+EfnASPLmcXP7JNEgkBNsCx/B+cBJOWZ+AITL59LLqmuAbT/sFJMM2rqeM3R0+E1fYE
duJ/GDfk/5NSBiASMFtIkk3+/8q3gTfjvzmTJX+AhU2EcTYRbOAM/80xPnSZ1/RtsUvrsozHVa9p
IzT2NNwzdjFce2+3AuqNRWRMBcOHDRxn3YDPu+CpraG9jBNsDkWwPgcxv2UZCRgmp18Wlnt2D2rs
1u6IaO+5nokJWaNCI5Q5f9kjz0fnagr//Y1Tk05rYyi+5lyamP16Rrqt59evCROdFFBnpQ5iUNNL
7Kj+RNI1f7B165xc6k8zRiCKnwasEC6MVS41IJxnsowzOy/Cof3Qfdtk6+FYOzI50Gjn7RVWqLOG
MxmmJj8rZpD+QVRU54IcKeo7iOy0RCx3hu8MrOItXWXT2i0seR2Nib1VdIC7I+MVvba/1H3phZnp
1a84Nr3bq1N4NyTGeCjn1LsdetX9pAZaSWkkh+tP0r3j3Yrccp6MQX83bTTfQKcrTrHPn6w1/zgm
aeenIdWyT5n17xkPfXkxX+DiWfml9ResYL8fgwZXd8/xrH79/SuxoeYXaDDerZ7VN/2nX16+dFhW
LASz7lqxNjnuviI4sI7ZZf7Ymahf4RABU0+k7i+DWYo9kmR+cYIo4RyWTPCo+A3YPX64qrCIzZYP
IQywN6uuMc1dMdv5syX4mrMyoZAJDzszXD42L1hv30v+3hnyzmaAdHXRNg0cq5o77nZxJZ/E4M93
PCVuhgE0PhijguF2e0WWMs6bNmSjXDIMdMGs6cyW3+XA76ROOrJWLlQvtLTrxWvmHn527eW765eb
Jb67X6bSsGimiJyfzCu+rjDsW3ZR32WbfbWdIYnNwGG6fq2V1bPnt/nILOEms9Dya4kx4Y0kVdYe
zJAf35/bH4c+ioNVc0GKOfH2vJW/qYN0b20nn29no7U/ZC35Fv3xNsdrcFfNQodjx5aI/xWDobgz
i6gew7HBU+CBWrpmu5rikZIs6F2J9vDmNPmN2UfoWqOmvtwfTP9F5GZLZUYrLgzv/I2CB3QqAyE2
MSG1cRVYut6anmusDR7b26YUw0aoKbpxsd+fcxy3a08O7TsqlaYjAsYjMMskdDjdUQBIfwCOVC/+
xo3p0L5eTdEaP0REN7VvfVuCDhQMDAx9MdX0NY2JLbPieunOfYwxxK/9/m+m0XS8MaAQNqaeNbRb
iEKkU7qL5ob3a49S5eDqhC8Xi8m6nbv3jdDWqxp8/ZDZHis4HUQ4xKw5+WTHC3FpcVswUI65j8Ws
H+bYy26564dXRApzg/kYQlY+NCOJKRHfdi7edM5YYgsySmPArqlqj02IVbXU8pay7eghgBXFrdUH
dwOk+XWT0QLlotWQPg6W21hhFdAYQNdgynukHQFNi9dGErIg12HcB5gnhdDNKmJIs2OaTf+2ztzb
3h2si6gi/SjqKNk2/oAxGTzbkVlaQWWgP7lnPeTWV8k/u8W97xyGsv4DJLF7oF+Hii+0NucIA4pZ
ErxLN7VgYcWkYc2mezIrri0W3KrdwPqiPz1SDX9h1W4tVDU2euS2JebVgyEB8A5VqY+jYb/UTcBB
ZzDN28ytU9D1UXuUlWF/dR04klWOBsbcTICbLJs+P5bML9UGx7h1MJX53Ak3fQXE5rwOiqYuzPAr
4lbJk4cuunGN3ueGM5o126B5n3JOylaYVPojceHoxZEG5y1wcvuor/u7wU2GfVsiEq6iEgOVtnJy
FBlE3d7MjLPbesC48gU3TqTGJmwFxhXH1Sb2dLipWzUsaRoqSALfSkV/W9wHq8SY9lZClc3sLukj
pS7BHtF5FiGZCuSg3MiirZig9cmkdV+7rJKodcQHNXuxfTsl3qYbRHvL938VgTvcLkxUL8mcVlu/
8ZvnWGP4cyfTOSb0bt7F8WSE9Kv469axp/fJ8tLrVNrhqR6CTcfUlWNyI1ZTLotNIhuNnAn5UXDC
pUTZiz+XQfKZWmIPqURtEIvxlnMetcj+AaAL7anOj4u/lGdgG1Ai0WAOVFTgfEhxvrVVRUZOmyP5
/3KiD2BI9jHT7Y2I+vHPaA/nNvMBvvd8Xt9wgLpOaJhdMR4Eada9AozW84g6NX0apbVpEd7PeYOs
vTLTeKK9gsjHTTJRSDzLhMIjswV0wIG0eUggJe/ZlJALQFwJZ3aVh1aM7uu/s3cmS44j6XZ+Fdnd
Iw2DYzLT1YIAZzIYjDEjN7CYEjMcg2N8en2savXtalnL1DsttKmyqpgYDADufv5zvoOhD5/S6I2f
2hx77AHqp26o0n2LJvwMj2F50S3fO85TrN9uCevOhXrMQ1jM5kEZFUq2Ezu31NGo2Vckg3lnL5q9
n4y0OkWzXHaW7Q74uSMGWZ4DNFWL3LW5GMVdVHFM9JKu2Za8EJRyj2frzaEtPBbkdnAP3dJYB1qB
/At4BbWemvi2B2elYr3jBJSI7KrFRCb7fr6L7dE/pmrJv/oR4w/OnHlVyOqJiiqezwY8jtoyy+8Y
debslCBQO7wg9LYKuWn7Rd6jsT7i+Ex9alkid0PaY/zGYFjSzzfNWRfwwO92Phvzowf05AprlKIL
rlT34PADYY0OHEfpIf0iJuAeO+ElL6YzvWkcCY76PNg0FYgeLd1OyyvqgTzNMQ81RzaYg6Jl5HJM
5QOjNREHrUE1oFmn0UXJ5jpBM9+adXLWHdFcU1fSvB1pXO2tMnc23/82573vtQmXJ80LDIVpFMsz
bdxGSXmpUeXz2Z3uNbQviutJiEZNjIsdZV6w4IrFKs/cq8gtDRdx5wn8RG0XlHVdXty2ue8sFoC0
NJ8SAslOuXywg2W2P6XJBun/lx8ZXKbKs5h+6ho3bYodtiB5XcMMIchEUoVs8VraE/LLrNkrtmmo
+77qXiLEFfB4itYlpnwbiRWY8oJ8+FiGSf7KsxGXWeSl7WWxjWmvlZG4dJWGC0lMOC5rEF+dHHvC
PMnyu/XbQzvqw6PB2evSmKl2Z1fesBaNGW+GmENk2bDO4aWxtlnjybV9w0WbEpP9oBXWGn//vMlm
B3j12ItPi0TnukjcuaHuarIh/pHFYnE7l8yXMAlRqLwXZk+ndyU1c+SuYejjlbcw0lzpz95UOp/w
OItNxcY3sN0uWXe+U4czZrVtP6uG9mNw4pakXdgbPIinPUHNIZ8Oic98CpO+JQ+Wrc7JMlrB0BfO
unN0+4DsXG6lLM+F8G8NTTdq79BVd5rGc8JLO+cZHudr1pojp1qzWStXaHunVPXWticcRslcrj1A
gAFepTYo6YQgIzhep4a5mOWnuCt4KAZGDA4cVg0uRmkvO1nhJVhEaQQDxpzAq1puNKiGx6EB2M6B
td95hvKAYGfpVhON/jUnOTyejjY8vbPmNb9TFMZpvxxts1juIUK9V3nTfMZOWWIWw9rqE08QDMSu
5P+qLSRocZKzYDc8eHe1nVy0W4AC7g4kQYSkx1k3LurWWFmZMdF4nN1bFgYyNLNrDuvB17pPn3na
G3Vd6jNKEJeqeuDqwiVg7Ktq9IyNjmOV5zjx6bPKI42qFxt+VWgN/Xj0PdnuXVFY99yx1M8TzjgD
QUO+aQxyfTqW5ZNNlfldNEQqIrFkT0+D0pr3tKbUGI0r2fkLj5S+oxjSkEN2LotxOXoe6X2czqkT
1qh4OFQHxum2aKtr6Wvam2HdEkm67eBMYShAoclC7hxxrprvh7jRHnpu0ZIySSsiK59HO/aE3Ysd
6djTnW6Z91raiedUVvYl9R1FR5vdYH5xswJEfqGwsNWedz/6tU5vmF6MrEaquQ6JX9FN6EQkfbpq
oAURyvQHpQfuFwvFsgdFPZigDeLk3hnMZaskV15iUL2EgcQlkp2NazuBmY2gJo1z7BflvkI+vifH
XaPaDp1OvaKHzTnJ7bOhtUkIGXc5JHgTEo47roWaYybhxFHpQTNUaCg2Vk4vPIRb6OsZqWbajoaj
N1VUqySqDSaHlG08pBjIYqbEzB9ozzKeS4g/QeUOXy3/ax2XkC5jOfOQZp0+9VEu1pPG6QS/dLdu
XO9d1dlCtHTod3GbDCcR68VpiNV73lMz09B+s5kGduOxxmY94qJlSiHyIC6HB3ept14Of4HX+gKw
uA2Qjg9x74zroS990NeNBrUFXCli0XnKuhQzwDJiQqActUhm8dvwa+M6xnF68vEQhn3lsimjlHc9
WXq5Y/tzBd7/azYYKFspGufE/YqJrR/X8xg5B9ew40PVKLJVFi0Jad+cprKjuohDKUMm8nG1lix3
ddvnu9kdjJfIpr7VcWcnyDTC8rapTkM+f/HsxOpdJd6udMVGtkzidL/cFJr/ErXlUz7Nj2TLkd2Z
VwZZOj9VkpBd2+lYB8fnqXS9gJp68cacaznKkimdhXf7WWMIvzJd62XB745BvbrvbTe54WwjDDvj
cqZpgtW8/0prW67z0viYoPvhlvOxpXoV263W6YOxzAoa7Zf2WddkeSI8QOcV+91Ns2SPSAx7NyGW
IvIx/1mkdLNm00JqNrfCKW0/5pRgw20vRRrkqZ1YJX16OHN2tgfc/E0w2fkvLb+V5xr2YzRqv6eK
a3CRF6lPb3KUwwbZj7gJlpbK7eYTLHjt4Cgv2hAgDXF60pgeJfz6mHEoINZejVvRDzvA09h7zAmH
HEOB3jACIcZwtrJ6IBot5CG/ccRhy2JGyT0EC1EXWxJud2xLjVV2K1LOsilimE7tbe3E9X4BhRwk
qj9Z9iA/JwnDD+gZGYXMBv1DlmQIqXWYnrTY9Y7eMvi/SBp1jBLteD0U8aHRTU77vvWps3IdRgzW
pq1v8Hidc7u0L0Tqhm3GXphUR/97Vm7PnADDstIYNUVkWih18rmOGaRljv8LlfdxaQWhWN88p6l/
HNLh92j3n1bsbKomP5iuDe2MPUWqbJxx8CJSybqJknOX+BFiL9qwlWF7pTVN6CVojs6Tm1TNL1Wh
HTU/e4a2PJ4FDvSHGpx9YJjyt5Nnm741v2wNUdn3EqomOckpO7/DaTqGCdp4QPfpQA2Y8dro/mvK
/jZQZrMbKvtY5yxzXg/hRHrdoYjoni2Ilqej5jwOLJI5FwQeT+0t9yb4+n5OK8g0/hwZDpea4a0G
joWxM7a3lAlH615uI+Hi+CKWYnoJUOSs7EOKeSEtgOoOGi9VHOkXbOP9wtfMJHJgLUbl9FJjmLpa
vui3ml8B47JqBAAm+Ea8LQstW5eQ5li2QQb4pxpI9cHU+2/0uWrF+/FWVKLTVklnPZm0eZaWtsCH
198koatVM3Y/Da25Stv4LkX52vj+xzjHvzPhnQbcsbHVcxr3f8eFsfdq9t1YgEzmLAqyhkgell69
J6SWj/TScrXVVr9xim4fK6f9WWukq13DyC9Ktyz2inp0QtPP1rZmuWERJzkbzVtWq3CIwraNv2PF
q1d+V85bQQ+Fb+GLashtFra2HeqScZeF40AcyirmVKc5uyZevqoFfAwvp1vlzXLMouaNN/NRVclO
lvKuwsK+Toph01sFy2q/xzjnULJIfkLmbbErlgRge4XxoOq1AMQKo/DReAQQSTCtGTZ6ShHAouv1
RqY+g8X6IWdvHjtWgObJsalw7xUgOOmXOPcdbOOUAXGqWPkjiBo6eA9Tkr4UNDNo0CxJasXvTmax
iOgWu75xi9gUPbtqLAKBxyAaTdrDB7fesY+/aot25n7Y8l0enCW7mGnbrZfFvhNRtlc0YEOpKF6z
uHsYcA+SBjvaOhtpn94AmS3P9RJjakwAasN1s8JOJAyPMIGl+fxCB8hBL6KLAPocxZa+LW6WRz/3
94wGQe6l/Y5EU/xkVT4WE6d/c6LuyHmYRAktLoEjAZPSrIw9k/ptBpUuV2+SIAnLmhD+Qs/Ie9ua
nMHzzA8UxRBdoGH+eOjq4RmR0Nh2hWZQglPogYIst81plSlugYHuZdEqxsV9IhEw/Erj8ONllLG7
PBUTOPdn6VHZ2+MY3wxp7yI4NG5ooiJPKwtpiGGabRxgifvfQAZpK3RtNgFJN31ANvZXKi0lxeDd
cGanSutxLorXxY/bfUcNyUG5KMNoBBNAn5Zc86PbJsln1JXGGxKbICvSm/ewOrvn9maNztpFY5SJ
g2dEpjsUbj4fYinC3ifWzktizl/TA0clZBUaDce9jo1qOEtiVoZWHLlt7Q2UIN7gOZ43ESnue6+n
lZXnRPdwKylGNFIOR7nEaDe0uAx0zLbLJV/q6Dzj9VqbhU8DS8NJWdRkivMeCEGqO9AriC69uENS
PXVJkb/HYOQpt5eK7idWJWtU5kEHjHHFr8qrJ9mTbk2jN8hrQZd/w5kfhY6aPJKbJrjxjnHnxhcc
w/Qe0nrRusOJ0zqCQ4e9tOGGq/wG1aEGIb5KMViFdmpHj65Z+6FPtw8W6KnZATItgEW69q7BMHn1
5uWbnqvozK8U7TOJoTmSNz+uHnPgNWIi4FU6qgMrSnek7uDWL9KbUIJay/iJb3w4c+igmZbFdzML
JIJRM5FJcLA/JHCZHoFPxXvXbYqvvleYeO3uJ65DE1x4r50xbllhlbKNj9gYH+rKvDoglYKKzpEQ
TAY3d4Oi0fKC3qPUmx9ru9M3tSoZ8DIb3bKN6d8WdIOjI7EbVGbZ7kRD8K9n/sr2xeiObawVzw2+
2AAPf8WPcJJTIgv91LP+nYDt0MHguyBM8nmf+RnKTW93e6+q+33e0h7MOF+7JHr2axSUBs9O+rhY
HFsw+BCJ1ONTrdcMMrzqKRXKfMAxYaI1V5LCcUVPGNmABfFLtykDIWSxskVW7bGFpWGd02HaOvCu
CM4UO7fEOusJmyarMqmGPd9Wfi750B+Bdc2cGHoauePbH5bGw/YQt/3AXIX3gStzHdNfdR67mvZs
ynbj0lLrPtMbVvOJ8ihoIPsK40aY+gxmY9w4YR+3ULM8A3wFmdVQTOSd0qww3ieDM6IyW8w1t6eK
qZz6TNFCwgtHqDa82KXgV882EZiabeqb7cGzWG4AetiXYh6e+nqeHxTtafRB0jYh52pgtww+wy2i
K9FSj4xRmwdESpZDA+QcY64sqVC8mazkzJb8Jq7eCmGDOimTgHBl+sCVq76qwsBO5JD9KDJmJgxs
qCrGsrJxi/4Rr9TwqKRDboPhDa1nY/UKvKtfO87kHnoc2UytRxnmbluHLe2V4WCZzRathbGJo9l3
8GduPQVZc6VH1DlHkx1teD1n2ZHWIh5pnSmRKU+ml/8S7ZhsFH6FPemrZlvrLgIKZ67SptS2hr99
4P417wdj7C9DTnrUBF+2SmzaUTBwUc4S92+9g8FvzDFxRpWodimWtm2Kw3loqSOROLkqlMklPirC
BndqyIevOOtgrJXlYhxmsGZbMr3tQdIfc2YUlYFWMzdoXCQRG7UxRW+w364W4A+VERol5eFarNGT
MRL2cqJI306oEEdES31tgCfcZHb+PaQlMcEsmfbWVI/rmBaRD30i59za1hQmcSeCCt8Zvj702VpP
SGIvzXQY6oqelHHxQoJ/zWaql2pF4JHnetJ7ZzQY93kglnCOo9oMx6Tr1iB1uiBGa29rfCtN2XZP
+Zipta8aLagczLoyg4Q+z5afcftQBpjZxTvDxgL6iT6eBz47sPRCo1vFNXddrtsAbejNVjfInCRi
mZSCrf1i90tAPxCgh5gigsgpudNdreOXHABl+O0E3pJqp6vpkYlaFaCz2UFjN3kc8AZtSaMB33P9
dIudzgAcSeXL1c0FkyjLcp6NgamZ0dFcpVGw96mrnpCsvYzfWs8k0yBf62P4ZygWMTE8z/XSbLuJ
Vm2FpnK/pBVqhetqKL8p94BRWXu6W62f2J6QV7uifPHsoUR3FcWLw8knLHT0Z16mfz+nTLkIYxR0
MDAtXPxheB6a4StNy/iu7NjLoOs740tNCgasFFlffem+/OSPKS7fBHCcFoID1knSOoP4uXCL3+sz
7n2sse1PUaT+vaUJuqki3e4jWrsyuvhmK9dfmxFw8NQ45IDGecQmKUfK7ntoSVwQGS2SuOVcvF/U
57IpQm+lDDb0SvqMOqNWh6GqppesVV2YsSH8NSWZ9oqRRe0qL1aH3vGGN33yy6uhXJuplRDOHRa6
32Nl59QhMot/K0EsnV38Ohe3Nqh/h3OSoibzZpq+zvMNI2jYMoUE6qLk66Dz7jGcw0zHxLclksxx
kwGnmHgHaLDC3TxrTHXwHBtfwubHZc5EKAz0ykfj+eO1sapxX80z8peGjb0xZybKBAdCn9LP+7wd
o32cJtQplmnb/44T1WVhOZPnawA9Pjcu7UD4waG5FQuKRsKlYxK8A+3RF7RZGxys25n/Qb6ct2hK
5ptXBnt0k+H0zxPV3CcQiS+DL6K94aKn9jyT95beip+N2eZYanPe2cWqJ44+/L4Y4DFzGX37s4oY
imLDvb024EtaOHkTE+IRQfi8mCXHZFJCNPUMbfExqDELmQlFK+EmlHgXw5ctuVhgFPDy4c/We8bs
9UGOlAploo93sVsSq+PvTSKd10LwoyRZ1LbyY7ZrS331TtnUIHjQhY+m3fIsj6nleTEsrj7J0Bo3
lLW4ant7Vyp+1/uo49kV1iUfTwcLZVcV83IvRo+ZnPXRkAJqOff5cAJnMF52MBqp2KH1WavSaqDi
LhMxJnmbletW8WHicrYwkFvT+BUh7RKUL0jDYp4yqjfG7K1NyUsdT+e2qNya7br4TbSt9wOm1Ulz
ypVKxzDCMtquImMe2zt/qrPvpVLltLGJCxQXPFFaOHrSNY4gnxaxXjhJJg9mAfMLaK5FwEvTDSPE
qCCHdVcVdsdqshScl3kuiGWzLP30EqGiRI/tmEFn0rz4IQMe5bJuNjpgwnLEAxvge/0ycW4xkeUO
mjjCl0t71wNfI1HTde1PvYw5/aJ8Fy8Lpx5W027RXulpH91XaEBZCZzByvGXySE/FtJktzGXtcOF
6CuH7AJkr5+gLc32zJjmuTf5yDJqUf1OuWW13InBsL3tJL0eV59UrG+KXM8L1TyaQU9apTd7uHrx
HI4gtwKbP8vzInnsrvBW2fQD9NlP4lr2+2AP6k4bQaviVI3NmnFs3sAqimJ6ENNBJugQTXX1YgqT
mDUZESPYmAfpzuWKOsbYdIAFd8ziPGxwVEah6W38Qu26RjsuukNNZ6Ev7SbpORcxgswywKEy3c5F
6d0jbvOMsGeytn0yKubN7DO8A71bU/E6dtGUb8WY00zud0mWrUfGH0W/RfqoGIhK1dA03rSIlZlD
aUZA8qprmdwZoiC5nKVEaXEtjCtZJmXK1qwfzgkvgyRDLKrohFYCOMROHOc7GooO+X6Ers0xWtIf
qLt+8VEQ6p7JTJjNF/hDx7qYucQN7ZhJ/Rsmi3HRGl3cwgtD9uBTpdhsLBJ2TMKqrHnQ2SjpxwyD
XX5kelo7KD11eqmFiMW6HzV/OFS8ao5bUZMHla7YuGbRglAPY+wqBtMN6QNM4R1S/eYFZWxpxboz
eTDr+Kh9PYAS4WLvwUA67svGLylfrGB98L1qzfexcjPq+D1JPwtooyJNQsAs5P4DLUs3nBYZ5d5a
ZrXxNd25oIh0W02q6mRIXOYKM06AOECzbq0wnkcWb5rKvjmeUHgPqKxf++5M117tJOwtihf2aOcF
3QBDJbIxaOA9wGjA87YHG2qB6iSpPLrybkKG6maYYrMHy3O+uhLeSVogobMFUQFAsk/mkWx/pXpt
WIlPUNN2yZwI0urar14uBHsUeUEEjK+252EB4GulfFGCzugwLmScTFCvb02SVjiMTnSqHeuxbNsS
VJm3pxDCDHObE5JNFecK5+kqd7FyL6geCUEt6XortsZh0qhgRkprcw7ZcUcwMG82S937bzPA2qAw
CGQugtM1fz/riRhGHJSO97TEgmByg6IuCasRIj63zKfWLvQAeu0q79WzgK8GjcGJMJt0I8igANcw
4dZdS4sfFypPxCpFBWrlUt2lKX2wcOJ4P8y6K051UzVPZJTLM9S957Jhc+jO9YuPQjtS8WiPGq1Z
Oe/vil5Dml29yPWKBD0S7IpOe1R2m1cTt79VDS65pBhUGtM9osFwWCSjSLY/4C2UvU7ozVjZRnF0
+/FqlyWxKPtewEFBMd5rui7XjchE0OnaPeJYC5KM/UVZtiQELJ4DuauTcVTQ1tKeThAyfQ9VwTS3
88aNsggvMTA9QWZKAy0xLr2OnutXTk3SZImDijg2Q6/8Y8kIoFcUhJGVzZtVTVNwMEYzZAK30wOU
4GM/6fm2yjDRCZ2D/8pRbB2bLnYYEICkA3Vm6mEMaJy/YZzdQ6F7qJNWbWO9hrlQOMe4IUcZm/M+
Noq1hjq4l2n2KkQZkheKCSVEKFpRXRQHP/NQ+GDUvzArHd/NVCKiwfhCoUxftTrJ8cLmvyzPTB5g
Vb9NsiLC35EN8kfJ2GwkI+y0NO34w6ZuFnM/e7YDpIXVSY8eWmOc1nqTj7tODMu2zqz+m9LuLwPI
M8ZumIRNyWCwsOqXnAHyfuxs7w5XIiLckhSnosqpoOOjodXF+0Kzpo3QmVqYNhNG3zCXL55MKUIw
7gqnkcaptCktKJBfWkSeVdyktDMk08+IharH8n8SWoHSEb9zjvoZdSqjAQ0bii3GZ9smppGogpD/
PGirDmbpRaQMnJWY3z0aCk5W5XAAyMS3ZZYg+SxZXTyDamPPS2CT4GRaRx3GkmGaDGzv2TvB7+w2
jmXmZfY4dAjF857iNXc98cjY6IvKSzYVEz2Lepqp0J2XM2lLb0/3z7Mm3IkFHxshHhxGEbrlvcnc
dLeEETfNbO9QPzTYdOJXNnTJNm01jg+/88o8wawDtoJVxTGXBfNMyXYlrtqnrGeoZBjpzid/a7Tx
ptcVqrd2mCk/uSESjp3p0YAuLfNuTqJraQ4fWfYoKYfLNTZHjS9CZLajTsBBWGoI50y7N+Na25Vq
xkBjlR9uW4RzHZ87Osp/kmx4zRXQwrRlozgybm90iPhtFH0OWb8hOTI/tbbJPHJ+aD0PWctzD0bb
3iXmItcVzYDAhMiL56FHiFBXmUHdO7INSHoyX8hv9IKAwBoPc0H4zacEeGsJmx26Iy/ZZJMn0sv5
YJSxRM6Mo3WXeT8nUf/MWkMFqZUL8nmZKFe6mE5Tq/Maoa47Iy6ZzjXjcqVM+2xzKCl7OplMJ704
JOa82NsnmaAVlNjjgiDFMWTgrDVQu0ifuF8m/lpq2Z1dZAjUbvssVXJQpESivH632PzljUbLYld9
draxHeKCTqyYBnr6WZNLRF1eYWYvsdtsqfzARaiuvi6PnVFd3HTcgdoOUUt2VqruMlk7x07vwFJh
MWHnM1Q9B7oijGGsiRKjnqwY/2OWDd0WCYM2xefEU1urEtG1LQAMSUA9C7WWqs+/s8G8y2Vz5Ihj
rHKvysJMc2BZVVz1BXDPwtPxxWTThzHl7BqQs9eRJe1fVo5zaEiSlMi2ia0kgyGRZZKW59J0bvM6
gKraNCLnueODD0J2P4wkbn1DYXc0ANuGzQAIPWxMcXJ6Zdx1gnWLOASJ/hg8D5QVQ9k3+tLYzgqo
DR7ShYEOtVnyaJbcaH4i8MLosy/WXlrtjSS6tJhsLmNBRNjGIOLnvDDKEYGVsMQsg/1Q2PkLxYDw
Z/Dq7jxOIFolWMo5zjk8PSFMnNpGBFiqbmg6s9BgtmeYGqsIDTXp98wvh4toLRFYHKXv+558cleN
TPbyOnB7uzlBVvROBQHAIMnHayqoGWIUzlkip9Mk78UWCcc79NDhtmM3HZXV3qWG/cLSdiTe7JJX
Yq+UFrrAxGrg4JeKi2AU5ZUEjXXfDABrePsHmnGiUxbTeNinOw4njCZRhvKo3lLtPK6m+gNxmllD
pm7pYfp7F5LGqd3ulTuegOGhAsVnfbH2FHC+sBLhV4PTUsrnuhhx+PYjqo1kn72iC977El5jV0Hv
KLNfY5Wxv0dhpWc61LMT00mfsISBUS5tiDoO7AnDaLDFl2Oxj0ub8ncO+ifAeVKGQADZubuddyU3
iRw151GIL5c8j6q9u5GR2an0ZPn/IZJMNvdf//kfpgNX8V9nE9bd+K7Qdf4xi/DHl/wNI2n+MCwC
ByDAHN8zKfz6X2EES/+BkGNSdeQJ2hKx6v09jKCZ9g/X8IgcePj+TJOv/XsagUzUD1iPtqkbwnB0
w6b04t/BSFp/TSPYGJMpB3MsXgOM/Fu5yV8pklaMZoqDWWP3Srywrp/EpA1o7gPeom1rs8Z5tkcv
c1xRU91nFen9Kj2OWcNsX8/9X5PpzZ9a0uKebHBMhC72CxM3QHoZes2hjjolC1QpDTNq8upRA14P
GJUd0+LULYiL3yh2EdjFAZqDsp/4WfZWVngI53bTkyfDgeEfM7P/CfP1nkecw1QuoTJnMqe1OZRP
dBFzupxa8VJq2JBRsRHCY6VKfR1pgBzwqHsqecpKM/pqU2O6kYdVIR9hzRRo+gbWGZwKhfco4Zqv
7QL5SGeAPAflqDd3MQp7gGtB3Wt2yS1sziBYt140DhxmBht2kwmfr38yqJwFldKAeVvj4DWGL9HQ
M4jdexgUDtM4uWFm8RKtBlApTGBqg6NvOEPrIDxvNCcGURq/KzTG4bUX1uyvncx1tmlu4gusaxzy
a5OaMA5BdR9fE2GP56TLk2LlIFhgXbLGKDQtwAHrGlDs02IwpryDFNhviTczOZGkn85CjtOLGeFx
lb5TnsfC2PKzr8B9lpVLFQpQNqw5ow512hxlfOLSwRJNvfNcZ+BEZOuzh+/xJppdtGOaThF7BGkq
DWPcsiKFdZJQuh6OjSuOPtSrOi/YlWRHVmi4FA2s96h9JPgPW3NYlqtr5HkAgeN1sf3kbCZJtm1T
32dLWjpmFaLG69Di5qQ1XqE++uVzopem10J5T2RML62vOI1WwuIQ/O8HrS71d/Wo2u9vdX6v//st
o/Up6/n2l1J/3G//9V/n9LOVnfyt/vmz/vJF3f/448Pxtwzf1ftf/oO0Iw+ba//dzg/fXV/8+QP+
9pn/tx/8b4Sk+C5Pc/39n//xSVQXsOHDd4yp7C+Ppltv679+mj2Srjq/t9jL/7cv+vN5Zpg/bMMz
PF9geLUcz+DJ9LdwlfmDswFPE/1GufUt/7/CVcL64fuCcgzPtHgE8u+/P874ELMfHUARmqfrWkL8
O0+zW9HtP5Yd3KpvyWnRfYGueyskvD3s/qH0QWV2ZTojxGaX3f6qcqZ063sQwG0yh0xgOn9rJtaa
8+xw0QZ7azTpHvplvdHN/KnIiFpX46OdUsFCFpdtirRfrBLbrEUlwJohO75zv4nDdrDavVMgZxW3
yWhHGeomAUIeuFrEWHxEAhssQFBkJVaT7v52a7Ybg89myK9e3biAaoVyu3J643Fw9J3mcmNQBAhB
seRz7O6tjtkGNYgWpN0N5ZShJqKncjD/bIj8t/KET8TgZfnPV+5frvZ/eX3/5bO23/Luvfzu/vlb
/T94E1BA9X+6CU799F1+yL6N//Em+OOL/rwJnB8EAYVDXtB2PZfCWS71P28C1m0OQRyRfN+0XB3j
798XdVv/YZD8Y511WL3ZEfAa/pYwFP4Pph58L585ov/H/fFvLOnAfv96F7Az4DUAhrao5UQV1/9p
SZ9rGxBTH3MZdgr1jQD/mqF1hTRWtJ8s8X7AKLDcJVlpXLFj1YHdaBaVeRkNekaJXy9fgM9FLVdt
65lbx/C9F98sPuxuUdvFGAmHUeqx8nFkpqXzXrvRi2zFGxmwIGksd+PZ6W/LdJ70mdCNkxS4MRED
2XZbNdLgCYnQP7hz/IBv5Yv4Nq4vUTf7Cdrgqk4YADtEeQKTk8GxolaA+H30wehlfFNGOweQHtPH
acRZWsecUsmOuWdl3AJqzlyR50FAGqCk81iVOb9nV8Nv6hb40gYN6rIUF7Jh/i7iJHryb9OsGExB
2Klq61rzs1dF1BkP6pCb+TVB1ohXOq8ShYydfwbY8tBruNXy1MXj1Bu/aHu8oqtOW0bOny7YqYNP
+9yq7OR6MqIj3iimDbHlbSgf/bDT0UKBBoJftXGzgU+Hwt05y4YzAmW/siBvQHwzWGTcB8wpdX4l
731UmLdwMKoQgL06TFMZHzvl/aohYgTwIc0PqWccQ6MW64fAKXFMKJpaFeRiVvHoPld6AUlbK+dz
MbMLq009IzFh5gGGX/SlYtlDLzmNaWdsiqZt7kY5GyGUmTgAyTeGvlk9JGKCgb/8ccZz8F+k5pnZ
B9lPOg5XgDydVTN1ZWDX7Ys1my4xhtnjH6pHR2ueyZ0WKxHPM1Z6+8Xp5ZM+RF7g2dMSFsnwUtfq
D87A2R47Ixjrqb8zoxRgMjM+ak5d2P0UNaOJkoGKiOwLiq+xOQ+vapReKMzmsTMwtdKXd1aip26k
Ijylt+j2aT1v6uq20eQVcHZ+By2IZm6c7AaMZUaCDR9KcrcMt4d4ZH7gE3LITSItFLXc1EJnom8t
hLg0bCkJfRe2RaAC+lAcozVVvvHRAsxjFrhctLh6XkAM59JBNp3w5cFPLBot2qjImTY4JLD8D2YX
YLdk2G5W5rq0+vZpxPLtWZD32kh8xf+TvfNojhtZ0/VfOTF7dMAlkFjMYsqxaIsSncQNgnLw3uPX
3weSTjcLFFmHtbo37iy6gy01kTBpPvOaidyXpd2DBZJpGSJIdQqyqqc8EFZrp2w+l4Z3m/u9eyNo
xW8Dj+wT0MqJNBxrNZj6mV7JLX6CQJzc3DrNaFX23HmgbejykKrHJoxckOlYZKJ7CX/jc2XHyMFL
qSH4abvbsMGBDSbKmdriSY0YwSlSHXLrDMZJLtLwBEWF5EGtyy+1pUYrLc1Awk0fwfONbmMpxUBc
Jx/Vxvsq2wKAQKIveotsVMaQBCruaZE4o3NCMdRa+jb3GbfxVe70IEJMXnRW2efo5jmnrZ6PFz3e
QNhX4KSVOhbpq6BSbPQ+eb4WPLIn4JYm+a5+T6lWs6KHUpbxJjCROLCr7sYQ4ecg6Nb1mGNUwXl8
ohiUzzAnAzigDfEpe6N+YlYUUzIhQdgAem/BJiEZK5X6SqAtPpDPLesR1QBgQ8ZWBE2wKXJM7TzQ
hbw1ZGUGuxK3dppK9PA78DdjrLWogjr6StOGcwA7p6iOlCw1HKbD2EfXHLmtddMGH4iuzvW0Y1dR
Am2ZPiG1238skGt1DZS4ldgG2Z6gLO+MKiA8vb5yvOFL6XYRajWjBX7Jdb/5CKGyZfBPYN85AGNg
CoG4ATKI1ncz3oFd/9K6CSJtyKMWmWdRYyoMmknFAxWbCGlRf4vxOeJYhQoJl6+MhDdiOlTcoSiw
OkuoCRny/Ocwg8Sq60C+0Sm0iUl6b+sG9veobFCOwOBkIY32kpTsG2Uv6AwBNZuuytBuCGzEyDr5
y+DsfyOXA+G7NtmrvR6+nz0lTygk7IUt02/8Clvgdk8hCPUEh0iD+OUfZQTFln/9NJIg/6cdqdna
P9UIfCuEDlZucpC1HGFMlme/AxfN/ou6hWlJ2xI6mbl03hO949u9F7gIevtSRbPBsE0NQz8KEvvh
u15HdQP9ItyMmlrQlen04EkGplEtOpNAgYZXigZNhTH4xww9etoqVQozeYyoWHDiDfTeTLXtjWWS
sM+RxyO9SXt4dC9TKGMXtSpwLcLpFHZJb9DBbaxY2aIxTvuga9rhLnUceEAwfyk8c55ED3lte+ka
o48z9pvk4wBIjYy0ti3ELj0Zh0t27B69shFlwGUMFQV2YGFDFhkJHOlmesK4T+i4gobEkfYidvXs
E55oDtswx8KCTcDdAfgn4Uij1hQnitU44UkhKu266tTE2SIw1N9bUokppzr1SIQQqXgXJeihKMhS
wyDB31JeZZ4GaKTVtR4aJcAGjDyT/k5D92jba1EMl2vUolP+E7kiSEvaA11JHYUDzoWFUO3gCYwA
Jc1CjzxtKTyhU8Vo9D5ca2MDj6ZRzIeoQmVg242R88UOiuLc7Dphr7EBVZAqymP6/rURxiF7oFRu
NYrLyjIAuveJ4hMC62k4aACXG5+PA6c+/JTblYLdh++QrI26Sg+90OguL2y6897Soony6PRhqy3c
wBXmxhtbIGtGaT8B/eDgSJSg/qQnBvBhl/kJMzR3d9QswNjS6CuNlQ9861ErAHUtRotWG6AI0xwv
sPQMPykSQ4HKaiFoBFrEtulntegBqSjBY2miqzkpp1bmMhCO8b0tmj5Y6oaKIGoblIDyKhF8anWC
w7Xl0XVVzMGwFpOvRLoxaxygAco5dFVb1y/9jdu05gfUPNCn8rH0OjORs0KNXUnG/reRD1kWpYDr
LB68LP1X2mD6Csi3+u//Ird4lvxOq8eZ3Goox1HOIwmZkuNnyS8YX0vlusFG6D6i2XzEBQtb39SO
CH8VSF4dit1gfyiWp2rbqEE4oOJsOcsw4iaIvVIDoZiL4lqxR+RXbbwNpCiVdQU+GMGwoL3I+fEa
Bcbul13xu3b//ywp3bVQ1ZvyO0WNvPrXBp8WirVZ+v9AjqpPqePrO/3NExSsf/1P+TR3MJp+7dd2
L8RfeB9bNiyOX2UXPuKvLNVAB8dh01KZv2B/nm/2BvVqwQYsValDCDIctuB/b/bWX1RUSF05A0h9
HeM9ez3+83tTyIbaLjnNLGFIytlEUrO93hsohOAwrCxiuk3KCZF98j0wnU6uUjKZsx7YERz9Saxb
V3SVOohRD/fjOCTaaRsqBUIGVhL/KBNtuPE8JzHAx9bhtpF6SI1npBqtqD47sN2BgQgcr4DQ5YXL
KhzQPtbD0vsmsDw6lZVyl+Lbt8SJIj0HfF5TTDbc8iEIJ94Dsvzf8IRRP9p5qm060YeQPrXPFFvJ
fpIa9IFsunjrF6lRneZl5D312M18HryoRMzOjj9KSO0hbihRdBp5IIL4JBfcN81zymUmmQCatD+8
OnWAFJYtdOUmNa8FoFaqxexAuWsAoyCW9dHg8Gz0jdE0OaHXjwZkS2/uBOGeGmGvvgYNptUj6mM5
4q3mOa1ywO9RFFNel8h13VDX1NsTo+uHnPjYjSAwR1THMqPSL0O2PHgrqHB9Ums76O901MfS09EN
wXFgL/zd9S1sYnyi+JX/M6eN9SK+o+EfUMLG1AicTOgVXrfFH9iNvqJ7EHEwUS9vgLxCPRlgD7od
+NXiBKgXtax2lBBEVyLPwVGszbZtCshqfq8i2LoAafQzuRVJg6zxd80hBL1GP0Ykk59NhT3COg3c
JgOtBzxH5uplnwgZJUtvDAPvKkDVKPOpH9hKhhuSp1tNFOFqiMKHdkk6Azh8bJsSJ7fGdL1Jla/5
hnQnpqwJM+gyDkVVnnZF41go2GOyeSHHaiJGWC3qz4rWWw+ukMgdVJYk9ijGHq5Uh2DeU9OIUVtk
InLO7bIV9UUe1/QEF32Zls3G9WlJbNp+wrbGBZlg0xh6TMoam+1Hy0xaplaCe/pn+rHDWmDHgM5b
U7bOg+NE8lYWUXZF/9RvNioGnciN9rL9iLRHKk47tGir+45j7d4dnfCbrxJt7IqszR974HzByWgT
lKc9m/aSQgoQiZ7ywrXMrTBaNjnwlZWFkYp/V3VwbE7aRtaoeKCY8tUqBYi2iBr9sMpiG6fCwof1
ZIO48s+xDwexpuU0iWD8KZVzFiPT+Kk2hLgsfK3yzke9I15T8AhGpKYPiCrKVBnBRaZet0NltSXJ
zHMsMqQpHBBwQ/khTxr9TohBV1YUAYbPQO8Yu4VmBlEGQP2m7RLUOSJZa2eaJOyDnobYvCta47YI
Brdatvj/3YX+qIdrsP4+chmAaKCvoMtPaNMV/XokTRqfVHTPO2KKES0d9ARINv0wKqptlQR+v6xj
NJYWKRJ1oFBctYCBqkTjberngIIyMFIWrCTUIndJFlB0UAfD/lb2aWyRu7UD8iJdmd82cejVp6iq
oGJaNok/AA+zMUlIIqvdBJoOuR1DNidZo2IPgz7H+fIpjxJzm2mdv+P8bc0NXJros9sY4VBRckCG
EJwsYdrSBbZ27uXYJC5COzC/j1ZuXOd6r58B58ISMfOK8IctexWByhhIAVg3fWhQVPeBiPtIkmdn
A0JBq8GD0ot0rJ1sEwS/MkClXnovlUH/hDTQBNQYUbvSbV187jWsbkHYI45P8g9UHACmW0EHtgGC
LfBTRaOK3/b8NZhgA7oP2fhmQOjdO4+MHHEyzyt2IwSdB4xBwByCGiDd9mszOc3s3Ak2EkoINr+t
i9FJ0pHRLoqwGDEH7k14cRuwTFjS6ZhxpMvBVTxjU5tttkrbevSCc6PKPPtUR5AH1J0SmDj8Ijwl
8YFsU5fpc2I0HVxhNAsTaCB1W/r4ZbkInBBId4NGKYvAaoT1B0ytRSATZE5GZ0s3JeQdsHHdY1J4
zjrQC8MKlg0xq0IAmYAUCXUBVBvQeX5tdwhwme2iQH9/UhbpCt5pxSLpRoDorqlC3SDuRxg8vy1K
vcLDRjEVX1lEvFy5DowmtBPUv5DLWaamR/GnMERRErtT8kFClGNRu0jVlKLHOmg0rgvkrsUpApJW
BUWjRbdmpYNrQisojrykP8EfeExceNuNa7crD5WdplkD6De68wSNxaJcANaxehzCzdGViPealELW
AJOVr2KSN12UaCEWF2bIB4Wgrj3iGzdEN4OtINwmZDM4K0+W6U1QODaABh/Y06JLcMNBaSipyw+h
pJyJWLRp46EgnBEVmr6qfgCQrW6VHqzfuibvpM5a5sl3yEGxt3E1CxNobYzRPsmMXn/MgW2Pt5M4
ZQrFxI66RYtegDhJKtPFSj0yAuDEJuD5JdhIV7IsfIe+deDivwqI2LbA9SmVXiOfy82HC9YggPwq
ka34BNoDRj71L2usd/XYaGh8JAgOgIRMumpja3ESGMuuSNFg8UK2Y0P3a2sCwFrJhU+t63QI2Egu
uqRRxVqDCiDGEzUNYhPeQdHr1whkJMYSlwg/2gBltawPISLTWLjidfSI0sxU4NRGivJGSZ3vqrOc
aCu7Qe5qnsi592QDtkThlBBXMGFaExuOlhMqKsl6ERg2kezf1ZGG05DsVIFClg2JHtow1hLhFNR/
rTR3AmnhuPiZiqSHukjTe1eiVYYbkbvuxvZNtk061z6wJlMPk1pbaHqjP2pB6YMMdkwze4QdGHxC
GTqAFJJGktQNUr91miiAAD8gQ5/eaAP9knsl7G0kohTINvoZOwfAobiwoMItSUzLH2bGQ91nsEfo
QYdJ668qWRewwJn9lXteYn6rnoR5F1OxryKkDWq36loguKyIoF+SZqI75Jlq+BVGA9BkVGZBKPjM
xeG6TSgZPjb1GD/C+BAGNDOLG0W8fvqm8WSVlBHyIm5otJTtvFQRyGAgBwbyidgQ9nnSN/hCwwd1
LxrHtcaPmgSrfRsMoAowfsgcO1g4TqE/prrfVNfJINLrGpOmxzA21QKcJETgEwzGmSpYPOflWnRm
3qLFlQBQz1MYKdnCoCDbPsLjE9QQsZ0UmwGvdDTPUHIDURbZ2Mp1qkcFnWIDKErmtnpJ9bkUqK9g
o3laS9TCF9LKOQqs0Q7hkMeodFNxK3DJXojKKdu14QkNsqhCS564y78Eeqo/pHEPy1lTklu05KjH
C1fDG6UuOmOY0mGi8FrjCAbLhNo9RixcX7YwCouYHvtqQML3AXkgpOiAVjfNaqAAoKzjMbKiXSTy
GuIUeT+QWXTwtmOAd/UZdlDhMtFxv9n0sdqcuZUqqcKjZrJURCEfCw8QGqy/sLdulLZKopXqIlqH
IdnQbAhn4x9WjTcYxQSP2YyI2I9MFf1d3rSg+6hE+ttYT/KPGBR0A2YFFVM0sNk6LR4BSf02XmPn
p35wyxGfHkWrvtl+0CG+pQZUeKbYcamMCjah6GKbWCqlJvNF6XxmvfQslS0CUjrFGqdTdfTY0tHD
Imd0EVSQFNfORxojtJuq1vC/YUdSiA1kQUwqsDgWnLQUoZzTAi+CT3gfhucZCphgZl21q5fRmMkW
qqDaP4myGMyFYRd+gBmUCcZZq2JavtRLSvtCWrAoFM3VMGCoSqFR/EpUjoassa+J0p0nfFCyTdjD
waT+4gaY6OgN6wUcLfrDRLntLUJFdrMda3+4ttqGjWfwzHALUhY7mcR3LWdt1yU2LCqczdOkRaV4
USmKUWycTLPRjhFdk53VPVKV6y63feSwUZGvfxV0Xy0oTI35XxWNCWNlI4fKG9Z0Mk+N+oVpTC3N
Z7UL+Hc9xPIxWUamw1qJCCV+9KLjXkgKuOcaEBOsqLIe25NnefP1y6rJfimDkQ3iUYtCBhulSuI7
y0OzkvgCI4B02cPrwz1oFN5NmLqwu2LQNX5ipSjQESNfG+itb0dCiu7As1OQ3X92AyAjUDBVUE+x
IJbvPzvHNFyogC06T1T3qlISc+NWQ/Xj7ef8WTzde8U8qEGv1gYdAardmpWHxnhKgzqFPl2Pzs7K
LqokpwIa4DjWdxl2K0rWtAsXizRoOhQU8Q8uaH/RqLHMW+wz/UP1qpfPbdpT6g9gfaog67MiUh0q
Ga5rQbYcBwOXJIv0HckW78Pbz/2nUQxgKdOkoiE/HyXS/Ky1fbIHAcX/lMQIvXTTTc/fHmW/9jbN
IkHNGk1hLHBo8Kuzlyt6SdqIizJVCfJ2NnAdchNN4eEuHDwvOzBnXz6TbZuMaGvUaCwutT9jDEmF
oHYxUVVShyUywOJGp5De8YGZOQMS8FSIQ+imbUmhASeYcDvPV2Wbqw3HHWvDdTEk3ECHI151B+yb
VANd+sjAKff07Rc5XXJ/loJZsAzVchzLorY4WwyOZjscraiPoUhYoQdtGddoWLXnqt8AKBi75CvH
TQ9qjHl6oKj54hvyqOA2Jktvat4sk/2nzSz0XCxcd2AXA9BFX1UolIqqpIEB5oX649sPqk3Te+9J
TegzqslbRQ8alOds+qMimNOaRU9+IkdO6VnPwRDGw3AnWuh0E/ne/uAKX9zLQrrpiaBDexXkUfDp
7Rt58ZG5DzY/TTMmUArAlv3HHio11A3QjXhAyykmSanSrzT0O6Gy4atoLERsHZxZf9jvLXZbA5oj
GxJ9n/1BAxd/lEh2bEbgz+8TOJc0HoLQQcAdx9jWO0EjFZWARYREYXL19gO/+M5o8apSCCrlxDcv
9h2Uu6YcGFJs3NruuSpG+FsB6C6ovgjkHphUs7dr6BBbVGa0plsWwzmzSTVUVqP2JmShmPwU1eUW
B+dCWp9jbIZWpaQyeGDA2d4wDcgRwoana+CHxXzA3Alr+DBZsISTSz00FO0qPryrvngsC7Qep/VU
DsZ7/sV+h1CsnzsKUk9Rkq9LJ4RhalY+zfROD7eW2h86vmYThjo1A/4ETompFTnf8iyU0rMWFuSy
9Az9MSZhfejZgqiYiBUCGkhptAML9V0zhUENzKdQ8aSdQoQw3xEqYcPjhXFDMRbSMSUYUDrNtxj1
0AMfbTYlp4HEJD4/mYiws5uzvQBNXC1HncNbDiyLRRwDP45BmixCHT7Iu5/JAsZAesGAE9xsf+V1
KnYrAUkAHas8XP18qJjwFDEoHu/toabO8PMtbnos+lEc7oJq6xTf7Y8VuxbMasPyEXjlibQ8TCUF
z65uL0NEFcIzd7S9D0ZWuVdjQqqF0uNYe0s0OkcXrElsxZc5Up3d+u3bevmyTVMHIcq0xXkef6T9
u0rrViLDE1AiHknrXLWMFolskDaafnr/UAYzhxSZo/rFyw6wL0RAx/ORmG7voETetUlzR2v77v3D
EEJydmmapcn5E4UI/eW4l0O81dBoT7U4XpshBnQONgNHvDxJGwiICzOVSbT/8oIG4l4bSW/ZoSIG
xWfEvWVSJg2mn95+qpdL3rR0WlBs1IAiOSv2h6LAEkclbMIlsU64pdrM+u7bBsBaxB5Df8O7FEra
fn171Fk+wJwlCOdwsCSNKR5mdjK1UCJdFIWBv8W+k9HabtorZPSanYO71tXo+93DGJQNZrG0c2pZ
JAfi1T/MTjrRuiRANxwOjtnsJFnuJHDM6fxvc/3aVmP9MYun2CBBHPnQ8fRyNB4V4VLMMBwwIfPc
I0nivHHsQkGxdrhTEoXCt1Xf/Qd7wcuBaPXZRFbmhA0HLrL/MbWwk17rDxQ6x/7nSqBxdtRKsCwW
98+gWKo/iTjPI9Y6z/rAEg19Dmuku883usdAB/H96ae3J8ofnojo2OTt8TgvQ5iurqVnaDmvDp+r
aW0nanB2zNpmIphkGBq5IYj22YuLhSAXLuiTStPPzqm3fksME8lHv/729vO8CBzAJUviQGJvsiWy
of0vJHwFdENNuSM0tXALwaRdHX6aPwxiO1JaGrG2fDlIbePQgQ6Qi+Rhmt6Ywq9+sKLMzbsfRU65
tOXASCD5m63hpMPkmg6oi86J4X3gfEnPQaMeyixfTgCoW5CmDCIgNgpz+vtnNQvi2yAw/Ro91QxM
EyJEiMScNGZI+OyAlvEOnKZ/HM6cwlZgWDTpZ8O5A4KmCGdMw3XDXdz142kxUDDA/7Vfv/3+/jSU
JR0iSVJaKGKzOWcUI+4tLrtCidh6v4qdIDtXI9LnDOsxe/H2YC+mBEUATbPx5ZkoJS8yPlyr4C7i
MYuEhWpuFCpBaKwy+d45ClGjCRiCbJn5IH4yR559LGWMyhYDJwelbaZbRcUVVqR894tjFF4a1b/p
OObM2p8STR62CkrCLiwttem2CBSAB1WNxP5ILGkWB4oOL4JwRgPEwSZEwE/oOFuxfYMkjeWBfbaD
KLg3jAzsgmoUHwetpd8eWt4v3M2rRboXX4rxEGUBT8JJQVw3G08NQ1nQUnew76CkrFgYVPaODLfv
/lKMA6yQ2aBO3Mn9d+iS2gBTzdyFHyv4k6hJTzooXQymvffOPD4UBRtJfEb1RqhTKPBsTgz1WOZm
AIVNTwrET+id1hk4caxiDwwkXoQyjDRFZigOgq7h3/sjVV7XpYrP2o2nvbt1ov4ycEGcJ6ARgEnh
tQOEIMcZ2aHZqZimEeOrO4TgO0oQ2Fh/RqG1oEGiYtloqAq2BUlzAb4BuWetTnAstIcG36NWPGJ5
bChLiIHVla0l4z1gLGoHlB+HO8uss/y8cBsaUTas5YjGrRl8oKVN3a/2BMk/6vCFdxrhLAC/rxUP
hdsZ4VniCu9zJfCz3OhTlnXXd6V7RU0dajjNG5jSQk2ruw61NhxiauwAFrQBYVJ7uhxXFYCGC6fX
uogjzHNDtEMMi7oy/Nfv+AlAKGAv7/SVV1r9FhRyJq9q2AiPYI4Jd6TdUP597wyTlB1IyamgcbDO
100Vy6oPG5TcGo8YtoqUlMbTwXn8cnUiSMVZSneRcquYJ48ur0O1dI4HU2aUk4y4d69SpyGGRIrp
SkM77kDpbL48DXXiBQOqUgnQ4R9NN/RsOmclVq42cuLARqLqB5Jr5kmcogD5vpfHKGykVDmpkFGz
npeRQ6kEowDusSh7g1A8IMwahZLcvD3K/ARiFAeMGRVANgJKcrMT3MUxval8tG7RXcjOkefycrSh
XTKAxDqYaPzhxZGhsUAJ/QmE5+ECQvZNkGWNskBbyURKh2PBo3H5axN4F2rx/0e2HVXOZ99+Ir/+
pqpOdMH//q+HpzgOqn89pd/AZ9ZN+vQcvf7zd3+j17HV+gtwOIBFDnHpsHb+jWdU6CKAbKevwR8y
k357+ima8ddEphM0iAhnDbpLf4MZQX4DeCerdCig84tU6d4DZ9T25yvUval+AxCWFoMkhJmz6CFa
NUGgqfVdCEU+XJRGEl/himCrdFt6vLU7dm7a/h5SpoPefimaEvFVqVbdsjas6A6yVHEV90bykS76
eFLZRrl+9lKvX7a59nejnzcI5B9/HmLHSXBgeoBnm0PXc+ulJLdj47/Oae+fgf1id6Ztab5rH/o9
FHEQGFLIRnyv/aHqdsJcUsm5G5QhWzYd6kWe6ocH9qGf8e4/9fNpGHaIiTpskPDplFb3h+nGwlJK
qOD3LV4zJ5oFAj3xu2scU9RlXFXFRu2avKOn6ka3+N7Iq7FAmLOMz5FfxhpJ85AzaSLsikdf3GCc
VQLugxQTDgPHo/sxsov8PEIvfRt6ubEEy+yeIAEnVk7rqCdvfxxtPz749SxMG0IRU0Xg0J69ssE1
jXJIKv8exRP/m92kxnXnT27xupVuLBx14PNoZ72Z2KvGRE+3jdFARTVxhQfEIi3z8SSukPNEiECY
bbhuI8zzft7iu3av/xBz/RZxfhrvb+b8/x2UeGqhz77Wi/3p8okueR001fN96efv/CYDG39N3UW4
62wxNvJtnC6/ycDwhMkGdLT3WXTT3vRsa1L/mrq+nNOkc7BEn7GBQTNDuJlyrylNZvNirb6DDjzr
+wLjxmeUGUZcQPkA2PVsnYxhgcxXZPfLNLK1M6Ww+zurQIN8lTYQdhFebKA0FIhMFohmLOpsDJ8o
Ets/oEYOB3aG6dT+Z8n+vBWNQIinop1IkWu2CcHmBTNnQ93VM6/aCt0aV7aCFr6NzD86eCTTHygt
ul+L3hwPhOD7+x/4cvqXZEsktKY6dcBnEThhrdJVxpitaFrcAx7FSTntv4eIg8HFNQ4Mth9Q/BwM
d1c+HNkL1Xyg8nubLTISuGVGMl/FkENwPW6ejFyJDmwafx4ETQXq68wxORvEb2ERY9yQr3TaiKdK
FhKIAXa4eTbZ/3BuTLPj+Sej8mTBGSO75FGo3MxmT161CPuD+1whGfsBlw9KsF5x69gjRKPxczTm
p7JNrhHqO3BemSyO+cCk0VDYf0ZmziSc8/zAyiaHcVwu8O8QmeIsmyJA7TWiNvrgwrzEQ0kfUXoO
MvXJcMfxslcy5xYgWwQbss3cZNWESKO7opioiEUn74ZBcdjG8Zd7CIw2H8H8wBCAiKPBQ0oKvcXO
DwjgktzAuK0rydVKIDnwwsYM+3Irck+LdBivBtqy+qkO1VNf6HqlI9xVItqzaLGnd06dqrRxACjN
Bs20JFDu8da+L3ll3tYoGwvl/bqxtbUIEQHFDaDCM2GwyKzeOwH50HQcKUGoAHPp7c5eHs7oStR6
DWpQVXSJwVyzRlnlUOXmxZoim3Xw3gJYwvGLJMj+KHUA61urMYbq1LpY0WzQF4gS9kuzb0G6j3q6
fHsu7p+SLCt7wq/Qt6H7QE/Jnv7+WQxjKUkOvLWsV8SDfDlOyUXHsY/dbqhCjMvEShuK31TTV4se
f3hIuoAkchAc6ZCLWdEDHyYkqi0X/cCoua7KHL13H5wzZRA8Z4P4wCO+WNTTMQL6gHIEOzbp1f4j
jkyOtsTCa4WkdbNMyk7D7gIRgbdfpDZ9mb1VPUlZ8+3Yg00OLWv+5eg2IkZgOitUgtNH6rWYUaYy
jxxowgFkgza/UJrS8oBs6xArhsJONqC5AX4ABLdvLVwTdwE8Pvnr8f83yvivqTr8Op1r0sLbS3ym
//1XfIF82F8UfEl86GfQRDU4VH/FF/YUeUCiBTY2qXJCgv87vhD81QTqQKCJigClVebZv2lcAhP0
aSOfMAI01dh43xFd7M9XhWsz+21jYp09X4rA8BL6vo53raZdtzEILbZZVw8H5ulrV5/+/NlCp8zh
lj0ahteuQwbRoXq+KUPY/c9e8R+OtteuPpv8USv6xG01JDHLMVraDeYgjWvm7ypj/vNmZueWZ+uR
JXLHRDIckYVaCS5J9uxf6+TVTem1W5/t637SVLmt9mIHyveOpPduEnY78qXPNjoZwuso2C92CZIS
vZGdd0gpHPPGgYzsf8+xNLpIhHCSoFbcolyAC1vSVwcuPgNU/fuNEzbvX70jVAjtVjF32MZGD37k
NGelWqePjtrbm4zMfR1nmQGRptK3UIqQqIPa8a7S+D9jz44kGH+WVlDa36EQhkpnKLZjq3897q3N
zoLEdXJ0zPkgAoVUD9oWMqYoyR938dkCViNFyS2IQliHpdEqGL1dGkfpkRefpu+z9WsrOq0VLdZ3
0EC+olp8Z8XG9+Pue7Z4kQAiq3JTfUelOKTy2F3mna4ftTMg07F/31nDRQN873d1mGO6qCkqOGm4
l8fd+mzxYvMVezAM9Z3T6VutQ8WvPBSs/HlfQMZx/8bzIcP1IJfJdZIo5ap3PXMDXMJ5V8bx9ySf
5wDCiC21NpT4euhiiKq6yKrrZhDt+/ox/1x/toCFUbStDR/rOsSqYakHA66nVX739lufxTz/XH22
RJXGRfO1jD1sLcJbPSoQ+YWfdNJmoT4sNAAkm06ptO+W00ArCkW5dCTeS0OY9DfIILUrUiz4XW/f
zCvfSc6WtM1hHyMOVOyQoDspfVNudaxYT4+7+GxJI2ChBqPtTwZW7g1EIdhYo3vcofkCJerp3piF
dS53onAwYi/yL72vHehnvvZWZmsaJcO6yHKZ7wLdVu/MKFgGfeQe+P6vXXy2pvG112hP9PkuDawI
i4RxksK1MN478pPOVnVhdHDtkyTfkR8EOJji+Ge1vnF73DedLWwHhfW86d1sl9LwWTT4gF2K3hg+
vX31aWb8kw78vTTs2blsdD1EbNz0dl2LWWfm4fXcNak4E2Xir94e4pXXb8/WtuEWre8OvdxZnVi7
Jk4VjnHkp53ng0bnu2VemNYOSql/YjjoQ1d6qhy3XduztZoNhl4Y0FJ2yGhdWm58UXjRAQz4ay9l
tlJTcAoT9jDb6WGByaUimuGhdPPiuP3anoZ9dvzKLp6U3DR7Z2juKWosfW2v3/6ar02Y2Up1zSAt
1HiwdwBfzLUbOdY9JCt/6VCevnt7CH16v3+alLMFaykS1YOykjs8jMdF7GjVGT5IN0jx1EtDBnh0
96it3QdZt2zH4scYesZJ0YvxbkDLACJ2rp3UHtjkRdim1pkWILPbuwXu3H4fffCq6gv5NzyXPPsI
SvpUBr0DMtWsT0tE1Z0zWOr3bz/IKx/5p0rjs69gRjm81FrVdp1NiiTC2EKGDQe+o64+7xioduuV
yMtB/dRHtIojvV5BC3Yvjrv6bNvpsqDNC33Ud0ETfm277iJq9Q9HXXpKWp9PzhZTI99Dv2NnK92D
gSfnOKbfjrv0bK+J0zShQpc5GIPg86qr+c61cbo/7uKzMCIZUhOhRy7uCfvcOu+05MDpN93dH+a7
NdtnXCRLJOgLG75/rF6JPK5ol1Gf5vvqaElnxZP0cwGBGbGBtx/llVVsTX/+bGYaNdQ/L8rtnWlo
w0XhxtGZM9Zi6dW9WL09xCuTf07jATeHODaMwh3uMMkCWMul3cbH5Vzz4pWWVgJ8S+nsKBaGt31W
FJ8at2w3x935bPtBJpwQ3eBMRMf8rNCzx1z3D3zp1977LFQwhjIxYy+Ru1KLgythKBhX+4p+7ko8
mN+++1lD+u8jfY7RigDzSKjqEpPK2P4cDVBGcwsBSx91hts6FdkHW5btNkFbRa59jc4htkvKuqPI
vx3DXIPUTC0XQo617sHrf337tl6ZDvMeFIQcJQESJ3a94asL04zo1+YPx117tuqjwLLwsgyJMCbi
vJpCUA+DQxXT1258tuqhC0rDtStCDKDoGxOp1Y3fOp+Ou/PZOkRJ1x86tdVINytc20rs0VvaX8dt
tGJ6pOervAWbjJCqvmsovqyjwcNtMVMP9dVeezGzSCBFdtNuNdfaQZarTxO/vItRnD/u+JnjT0Ov
MaMSjuPOcNHGmdyAglIcOV1mi1DFqhdbO2oTfd6fh06+wnFt+/b3nDTV/7SVz3sFLZYcDror1i40
O3AGsvO+mI3t31guUk8gQ2wDX1qn/mjGiFLJLLBvstH+irVCckt1HckLRH0e/GIorOMOLXN22Mqo
6QGViHinqzr+OVg9yA9Ba1rHfac5qBaVAsRrsjjZFcI64dD9MqJpfuStz1aeVkTo+JhWvMOCIdx0
VYk2hRq/r1H29zZpzg9dx/UVWtHxLkA181JiKpB5ZnXcATUHhmuhVlkemf4uSc0b9A9PfC9ZvT3F
Xplhc76GYuXCdtGM2hEIX2Bfa2EKc9yVZws6MgvLGy0t3sEo/jIG46bSoiOnyfxIHVFCqBHk3ymK
+iUt9XFR1kgkHXffs/UcyTJUy0GPd7059QNDvTqhSfwbvPfOgjvQyv1NFKhoFBuGdHduj4CREmbF
Mh604bh7n0OY7MbSBg3m1E7DYXqL/oCJxIw81ImYVsofAsupcfT8AFB92PCFq8odskMYnSb1GiGo
9CPmHNkWLSSEOIPxfRjUv9fTT5eZZ4dNl2ut2dt4ug1N6p1nGHytewyhj6tszZGtjsyUGLO2aJfq
xPOKW9+qYXVg035lRRmzQ7jxAM+kFQWKJsyRj3JMf9P0dnvcVmBMoz57L36L6MLYudFOcTGfTvR2
o3qaeuC1vPaBZ0t2rDrNArvq7mwh8KcPhri5FOgRgmGtUY8FXxDIKdDyw+P25DkjD6p01xguDtm4
l3XdotHp/ftDjv3mUWvZmK1lZyhcTE71cFc3CkZBZrHBL1ZbH3fx2VJWNBl1ptFEO6TeioVAD2XZ
Ivt6YBq91oXSZ0et6ptVaGQKRZciaCZd3GA5IrqLRpXqbhIgA2cY4GE5rRkpiBHH/F5nGlHfUc82
Z0dj+qdHLrStHQpp/4ezL1uSU+eafSJFiFHilqrq2VTbbo83xPYEAoQAIaanP1mO7z/Rrd3VFVvX
dqjUQmtUrsyUm/omSIYL05hn7MO34nDd97Sn4Jc8gu94b8rw95LrL267toKwJCU4Iz29HUPwUqVG
QO3PSEfPbWPNyo0soSd1Bfo+KAmD7LPdzf4Fwzt3JpZVY0zE8+cgzzOfhr9Ig+pN9ZFjyXECLT93
GQvD3Cdi2XJkJ5Ep5JBZvMj/AS3+azyzUVVw+JAWVhU0JwdQSqV43I++gTtodjFgjAhYeye0otUc
8yYD/dVX0dTf685zXNpKIqBkJaBWHzYZ5uyuagkWvXYI/3G4iNj2v/yO3yu1Ye2NrO+rYAzSblZO
tonFLb/Te9sCNXlRZ4apewCjqz34IEeXbgVQIpbXaWNM36yjkBksh4IjdvxnFoNT9YDFrQSCr3Qa
JEjpMlEC5kbjCWIyonNJCk+cOS+vufEgdw6uyBp8revP2RvG3TZDpsDpg9o9tX7iPvHGSWbV6F9N
I/kxisnpcRsbtxIGsNH0M4Sl6iwB51Aat+qrLiIXZ4u1LccyAcoOKvW1zoqFnoQaYnBPrb64djsV
2zqBDg5YpWS2aujZ9s10p7xp++i2uGWf3eKtq4TkehauW3mjEmjddhCXvvBBT4f7r1wWB2MZUQNh
875vgioraSgOEXg6QRgVFYe1VoPb6dg9KqC1QTLPTJ0FvfkeLc2HaKrc/EtkGRK0U4zmyySy3uue
lqH+sRp1Ie94NRRBnsEyowbMd34/D3UGwufyMAEEtoPUduGSM2F1K0LPrVBI9XBj5gXUgqDnBvmk
cXSMkWVIaKgnzSqhNu6H6h5+s8Rdj5zCP3ZuWRLNJ+13SIKzCET4aQIuX2p8pzdfLG4ZEvoeagJG
HV5Xs+iB+02SUkXkhUM/He4rd93ufvVeDa1EFtXZAvkDgilMcGDuIWj0qUqq+YI9nbs2VsRby7BZ
/S6ssy342UH0MJ1q8c3JEdhNMGaYP/ZdAjuqoIlkwB42NXTYOy1uN7SiiKwbdMfqTPZVB7GIfknz
fDSOq1uXxmtCsmjDsLoX7tFU/rT6odup2FhpoDEAFudwj+Cl+IrhJDkzN+fyF0j/rMQEG3RZS1ZU
WbX0t81cPYG9jF64Jqc04pWraJP0DwvXUK0aqswf5SDv+46xT0XQlnuIbOkjBNjLHERtgYbgYlv6
P0AtnLsUziBntBw+D8jia+iaZboPwd6qI7C2x+aP0y2y+y49FGVykwS4oqDcuIZKSXg9qslcOLQz
tmX3XWSfNGCGXeqMEP9mGvIWVP2umY3daInHpZ9DQ5E2gdviqfZVuPf1dIkU80yYtRstcTFAZgSK
fVkNnvibuFyLxwR02X90A6fklsjbDRce6oUaNeEvGBpQmpuGIYly6utCnMSyYDwNhkM4IB+GBuJv
mUPwesNkv9utsbz+NBeDENA5zta1ydjSXVeYCnG8M/7LbHhSfIsHYWQ2FKQ7YN7xCowZjlHcbqvM
0wa4v0SOMPDTk6NfPILN2i3/CCw7ZWZq5rmAKc0R1OkwahNU/wDwXLklZXZXRYWrGEJMsGV+zQxI
ik0ChgafFY73xW6cRPHqaRl2MhNx+JGKGTIccfI/cfT/VmzHYOd6+VEZoqzA2BKy+c6rIRxC2jQq
+ksknWds9S9+5pnfrxpuegzX1pm/VfVtuY3bDYH60C6CXqFbdWn3UILRP0knjk1Gw7JPR6gXUm+8
cOPPbd+y1MJnZaENyiiPArsKXuN6OPT10r4XZTddeNM4HfQr4ctupYA/oAGLxSCzgG7gCt/qeWcw
zIZkDRdoZuyrKXrvwm+d8fp2ZyVaZzzwBdAzTKBIelxLLoEtCh2LE9/K10BO3zaNRCk+Nd21qv6J
h0vUNef2bRnwBPG0Eti8KoNuhzlMGEy6Jr0TQg9DsFZ7IhjmiDSgEMny8SQO4Bd8v3jLBTjFmZ17
VlWVhMMMlTP4htz3oXDGxnZPAvPVydn/ndh+Zl2tXJuE51uVLWH8U3YrBIi2xL9w98/t3CqrKCZt
awm+40yoQN5ARHq8C5vWrbHyFxnybOdDTKKwxRt3hukBIJrH5EcZ6E9up3L6g56tva4en4HRrTJI
xCRQ7I2j/UrLxc3d/EVwP1u9An0JGyIGZx9BC9Ofq0MHSTe36G1zUbKBbgMGTuusBv7srowH+ajL
RDtu3bLPdVoxrk9jhEGtfnF/ucfcyQXHcroUrzixvw8Oz07FYL6FVpDWy3Ig8kbIsST0aoBA4rbD
e5u+aZUXX8i5//YjXvkpmxBJbMtGSbw02do0TQqZFzCoYRTzZtKjuY2GEfNMxfI76BKo/YaYbU4l
ZTo1ValvwKAkHgYME19h2NW/zgfIoYNyqXwMYhPuV0PN+2TU5W6tcu+mA0biSo0A00DGyUfI0kM7
7v11mw9FngdXc9I1hzYBwz+EDMfwBux6a5+NSmyHcFs/Qe5BYiBsUWANXyCou8Nwat6nBjTm/gHy
6v5TLXy0zDFCJkH9J3Pyzs+38WZrZHCgVHftXlRQhIWAF16C5nJjHCJZUXMLsLXXpivwF/nXEIT3
H0PoaDQ7YEj9z9yHxARLiH8LZgrIlVDWPS5V0l74ymdcgs1BU26xWmWNUGt8lvkn0duhvZCinYm0
1EpD5gj4JeINTUYmoa9iJfK0AjjsEJGpuHXyC/bYKvByw1IL3FEQPq3p0NMvqhuXvdvip7/rmQEQ
FlYMXwp5N5gUdhtG0w71DMC92+qWS5N9zqcepWYmteDpJwxaOg3UgYrQrhf4NpJuRUNR12twI9V6
Eo5u/huL/v9e3LG6VTHg2RUiHgr50zbpdseHpDnMHLrjbqdi+bNiAPFJ0HVVFvqq3QUmOkKoxrHY
sfXpI8JYhSYrUj9S3MRJW+7Qb3HL6Lk9a+j5DXpzUtXZtOqroJoehHQbVMJ4q5Vx0KkGlC6qcRML
CGWvhBafkqkIn94+89cnlbC8Zah0lBFo9X1UxmHB7gPkxb/rMAj2Swgx223N6edaapDOdhRiVnCG
V+1MocrUe2t8W7XzIvA/8b+cAiaIBl+aXdSQCmRHUmSxUtVDCLY6PdTTBYfxelDjNkt57OXBFIpc
ZJIAzL/z+epnHceL074fI6Cx/J5oNzsEreXLP4QHco5RXlQZL/MHFZWPEEVzQqnhk1neIwma2R9A
T5zNBYi7p1GiPFVt5GSF3OYRadHnoSjAqqwt9JJyrkOoNC5Ob00gdnx5LGW3mKhgTGRtH9B0LgpE
PkiPvH2XT3//vzMJfpIRfe6zQbIJySfQUmYKKjK7vGWIost8qdY6aynW3WTBtiXN0KNFHq76o6iW
6HrtveDAKJg7gC5T08MaF/k7uUhx1LJpHls+aLBHN/mw66LGHJdhDi7c5Vf/Vgg5WH8rL3x9YnwR
gPuV111idhv7b4If/x9WZWtEdBuk1QseiiOFqJafygCMmaknyLXDV4Ikq1WesW1q8AJTYMxj6VS6
jclHsyjHqU67PPOGqi6LjS7Hro4+j+Dy3kH6znEawy7PuhJMNFAAXI6b5vrgr3OStpjh37udy8lr
Pcs4SghszRtYVY4Nq8JfC4OaK15L+We31S1/lJBoDXtNt2NTDr89vz8m6yWwzmmJf5kdPqjljvyw
9SbaTeOxhBbWYz7MBhKNovk0sFk/ue3eymqSJjbgl+vHI4vr6j3pi3hXShl+cVvdckrDonz0zpk+
lshtbgbZ8XeAUvMLlvpq1MHxWJYKpURNGO31kZVt+E8cJM2+mqvueoUM2XVvIIp+ocA/RezXvoPl
n+JZRDk0PYdjP9I4rTvoljOpus8LZG8/jGHfQZ/ThMWFBP+MA7LLtiQJUFCtmmcQyb0SCdkRCHQ6
fQ+7LAmqOIZYytIfqVlFCsKXZddHk1MfBCRWVsJTgc6pKqD8kNWqf1DeR6+/xBJ47kgsC45ViAH7
PgTpX2XQN56X6y2cnRAg2LZlwKLlybSVLbYdhEgDaybTZs2dWn1Y/fQnPXM+YZs3URcEJCNRCdE3
NF1bRx4OuyJpg2QhkKYiWcXUjb+RxxldBLeLYhmuMHmxKIz5ZLFcUuV5aVI4vQHgQCyrJaCjns2w
YWnTfqQK2TxUNFwyLKxtGSqtMKutSkqykkAwsiwZSZHDXXIDr99C6PG8/JSNHwiwgUcEfb5Eougm
HngcF5c+HzTcrWIE4n9xyLQhGcic5lSo/joPq9jpc0Kj6eXOpymBIN0akkyR+ROhAppYhUvbFvu2
TNOH0ia6ZficPVcH8PffVrL95nIJT8SJL0wnNtqLW45d67a+8sbPGlKJbitbRjl5JokmvpKMUvkw
AX0EPtALseLcJbEC6sSjYd1yWI4/hu8naDFzNrrlYJ6d43vU1GbS2Daacu8WsxyaLv7jdiKWVRZ+
MK4qGQkmVqEGIyPzLdKX8vtzR2JZZZT0q5xarK3CCOzn8/IY+uaT075tMpNmWfEioXH9wCPzwYBN
Oi0mdulR68zGbdpqSKAUNcSvcAF7lpqI3gCz6nYDuWWRcT4MkL1JEqCCVh89StQaJpy2K7dTsYyy
lkGPBu6Mi6KWG5BX7jHI5bhxyyh1PQSChBCqGFl70n/fgcrCpYSFcqhllYhgvo4S7BpkmBnyB7J0
FzLFcx/SMsq5ngsz5BPJ1kpF6SkKh9x36n9h21aslJOG29YsyULoQ3oDuE7RZ3bqC2Jxyy77IpwT
JSsIrftgNPdM8Mkj8SU2j9M3+3de69kaMclYQM3K24YjBGw/iypqrla2fQDVHDk43UObkQQCrzrp
Fokf6MSSCh+wnzJGfuW2uh0yOw+ZSRiDaKYsi7RqvbTFZIPj4paBRmL2tkmw7lhxE+zaYoAwZzO7
BU2bjKTmJ9aXYMPOI9McymTgtyGnl6YKT1b+ymdllok24NmeNwnmIK9agH1NGn+nts7c+HUdpY1i
9FJP8cz9sZlJOgXYTIjy58iCekJGhPGlw0iC5AlaPrCxt7/yuR+xbDcHOTaQ62t31JrXj+HG2D0X
1Y8WugXXb//C6b68dl62AXc1waxkBH6JMDwpLgcxB1NmCAhet3kf+qEh+x7EqVdLS0GY+/ZvnvFI
9oyC4OvEyEBOMTF4ypNc7Foy/HRb24q3glVgyM379ggKff/G9HF9NaLz7PK0xTDg/DIrY1VE0K/L
UXUUS3IfDtAtqla32VLPnlHo0FxCqV2c6OvK8h2UfemHzau2Cy+iZw7dHlLw0UMkebJNaHZUT+E0
f5sNhFKdDt2eUShAqCYDvwKMktWPfVU8TnHH3S6LPaMwt2NFWznoY0R7P+3q7opW23e3fVtBFyy/
c9hXUh9pYX7m1H+E3KDj0pblGoM+xuQ3+qiNKh5Cv+/3oD0xF9okZ/zCiY79eWGt9JRA5IxPx5ZP
bZFqifpDUAy18GnEtKTb6VjhV3WQGhhO01sdJx2AjeG9p80Ht7UtM/U84o/+2q9HCMHckZx9M7H5
5bS0PfxAEFGieZQ8WzSJU228h1gHdO+2uB12wSQfe5MoMVq+VmnY1h/Aa+l2Zez5hxGcTdM05zMo
F8xjveXf2eh3bt/Snn5YegNY9UKSbOgBffB8/T7ijr0Yz55+GMVmhAEdeVYKXJR1bIe9SJr/xkT/
fw8HUF18edeRLFR6BKjiuMX8gfL1Ia+GJ7evaRlpW0z+0gZEHZmCbwnXIA3Q6XRziv+afZhyEvd9
MhzLKPlWhJDBVOjjuRU5kHx54QACaBp6G5B0oBXpHwV6pVV5yTTPZFD20AMeY03tVYigdI5/dy1E
S00efzOjjm8Uc+yXev+afkiWKM5Xgl9hePmoxviKmXB2C9M2mUfrxTOIGPPqGLfTeJN4YjdJ2V7I
mE737pWMKbSS46qZNMhCOsydsji4htp2BLGWyG2GHxn8yw8rdVBW81RWR79koPzFgPfub5/Q6cLb
dB5SKV62ahSYSk+eSOGfhHvceBNA5P1y510EGnjuU3FcNnG9RfnPjfSzm/uyR07ASdkM28TF0W/L
9yKq/kSrchqvYlDzfLlvv/bwKMYmPK7mhr1LxNh+C8uAXIjU526LZagQTpAE2s3iGFfkA5Xzr7Gd
JsdTsYIo06ImgVDiqHpot2pDRwiLidDtntuTJTroQJ0Z0PLYcPoFMpSfTaOdEIygirXCqIlHBgRC
XxzrFZxqcyFuwj6/pDJ65sjtuRKqwfQ+6RMNNBGY6VmKMo1V8tnJguyxEhDW+FUbYedULJD0i+QE
MazYaS4D52JXrxsEGSY+5RlEPaEPDzXpw1Kvjv0Ue6KESaJWIjX6blXy3efmrvfko9uxWJGUFHpr
VKXQBxLxdR8MT6zxHPNQm6pjmqDR0AHRlpEqoodqGYu9GtrKLUzbEyVhKGTtrYqhPZZ8QQ9u303x
J7dDseyzg+xfn/sFy2rI+KZNAcloUTueuD1OAsxAEqoF8ouqJfoG8inXZG3cnmE9e5akC1swlug6
BkPBwr8v1Rr/WWJ0md0clz1NojrqdXNZhdna9VAtMqF3MHXyx+nU7WGSvNQVmcclyPAm+4mt3f3W
TW4Zuj1E4m9guo3n2M+KIelStfOr2DFB963oaTStCJhP5ow0YXuYwAkRm1JeuR2JZZ3bVudU8WLO
wpnfk/AUiAK3bp49K9InVRtOhTdn0UqT47AFtL9qihHCQG5bt+InRHC4Ah/MmImtrvE2I+ZdM2o3
Z25jkkAdSputD8YsILpNg2D7nazU7RragKS+zkcQbvljRoDkXsqCpqzmji7RBiT1gHxPNPDGbJbA
ghvyweSX0v8z0dOGI0WAwXQLesnAMAYlJkUAEAdE6cnpa9pCsmXAwwXw3jErWogByuRrUhLHx0d7
WERA3msBSa7O4iqUOz9ursBd7phq2WikxAvMVhdMY7Qo/FSb+pFN0s2p2KMi9TwMnVS5zqIqTIoU
ikne7TpGkVsCag+LVMLEoMnhp+XLX5Ki2RrPiWPwtFFIGyiP5klEOuuDctlFvGG7ftMf3S6LFT49
PtUVGooqWyBvseOmjHb+UDiakI00CiO9wf4rleXJlK4GKtXhJS3MMyZkI40qXo5D5AkFrIS/78w/
PqpbpyOxUUYmkTIaR6ys46W4ksXS7QsWOC4evyyEIL8U9mO1tNmS5PJB1rNf7QxGjC6RQZw7Fiu5
NYkpoUDnt5kfr3m/r/xQr9fgON/cgDtQ3Hv5B/RNAT1Tuo1ZuzV30WaCfZnMbqdDbfzBSsk4N77X
ZXTLox3mVN+TIvn19mc9ncC/WwrUhhiTuVoHlM5YOwr4XT4GYLJACqbSYFaOgdTGYm1c0xUjzW2G
0aX7yeis5dRl7oRBdvrlueMtR09RHLUZWG20SD3AV1nqRUS5OQJ7PsRfiqAhUS+zqcNj7S4YlvaP
B0GwD2+f/rl7aaUY3mZy0GLOKouaSX0mXR6nE5G+W4Jkw7IC2euk9AqZJVI/1VH/y4T9F5eNUxuT
tfUN69auMlm/fm81/RmGzCkmURuQtekoJ02NlcfZ20XblrbrJR6O10+b2nAsvCMaTLsKk0106NM2
pLuqGNwKC2oDsqqYFbPf5mOWm6j9iYbR9glV0pPbcVv+ixegtgeCss0EByd/Eawf4y1yAmn8Vd59
/qATj7wQPA/brFv75CB1s9zg0eISu+a5M7ciaRdsvBbhPGTeEHcizadZbUehdHRJfeXMD9hIpFyC
jlkP25DxgkRd2uGYDisJg19OJ29jkdYAMOq5mLtsi4tjM2HocQEz1M5tcaufq0y5clZtOqtE/85f
yFHklROukdoaSRyMUKbaJHKvqXpKpuE6igYnt0K5dRmjRm14XazhxivCdigcn2RMfridyOkrP4Pt
ltU49a0v+mwKCbAlW3C76P8oLPx/zznU1vrdTLGVJCh68LIEy3sO7VsM0nbFhabl6aO9EkltPBKD
VjskKEiXjS1NoJCsJv5diXIpUzmCdSMaTLOrZAzNcbejsmLHppc+F73sM7J44S5v8Fh14ADGDvu3
1z8jIUNtmNJQTZyGuR6yDqwh7J/N6+n0jo95+xVv19x8kjEYAmuQRResvYboG1ROILdBu88z5HSH
u5BhLH8nPKK7O3S5qzZFc86s6djVFbILL9h2Y1KBz5fXE3nK+7rA2O5AnxY9JPPtnK9M3gsyBuZ6
ass1LUSx+GlPAqacWkHURklhRFit3eJ3Wcm6a2C6vw7Lper+DI8ttQWbOMZhg5J0PcbCzBbfLYmi
/FtEBMofrsbhJJ616k9KrfV825m2b66GXJs5nZUODm9/vzOO0X7T1UW9BBq47KzOhys0LX+AO9kt
RttPuoUq+aQh2Zhttd7zRF155XyhZjyTj9pqVBVv53zgW58xMZjkMHKz0P24iapHOUO4Gw6I2kgw
qpTX6TroM75Bsdpr2b6OoWnndPI2EKwnvjS89vtspZ354DWsP5Sm0G7f1UZ/+bEHCb567DMwBvRP
rZTBlSCmdkvsbO7ZmM1bAw0wnQVrDrZS7DoGX7uby2L+S+8+cwzhjQb3po+SJQ1yftcw4nYnbWTX
NoHTzh9BcLA2EM/ukwmK5Y12E+6j9hgvjSGZ3bdLjw5PpFO/iG4ZUReO/MyVt5FdJh/llE95n+Vb
E+0o2lK3TDBIscklv3Aj/3bnXglONsDLb5qQQiwNwUIm8p+61X8mmbc3cPFgut6K5Rt0RvN7QnK1
Xxa6prqW5sYkVF95vSnfy2Aq92PT4eVzqZi+LXOf35WgkR9SD/904SDOeSzraa5NusDTHeymKOs/
Q9NMO5Evy7WTUdogtJiNsqaYvs+mQLzfgr7cRxPg5W6LW/0LCUaLagaPIgjNmt9lsd52vZu8DS7a
S5sJgklu5doMWRglBxPX91Af+OW269N3eJZsMQIR4UirPvMV7x9w8ZIbo+V44c6d+Zq2wFS8eQq9
RXhyXc3vKHvMI+JU9ENT/uW+6yVWuTJJnyW998RMGR8Jq1anip/GVlqFYc8FON4CHbRgQb2y8nYH
SYkntxO3qqHclKANr9FES1pV73jJQcrIYURvr87w979i5Db8rIyWcSBFMWTUoJELxsHpXbXS9k5H
UXMnw0B9RmZlLkwNnPFaNvKqKCAupKIBhVFD8p0ysk5XooDjBVTYLVzY8KuecY8NS9dloUfuUJde
D8PmVh7Z3LNBKdsuoUiOBJuizzV6Du+XuBvdfI2NvwojVZZ1g88MgVqyA1UMUEDKrZdJbfxVM9Ri
mQmsVkxEXTUzdH5ZwX+8fYXOGK2NwEKbNBRlLhXKdfYrLOYqXTop3DIXG3g1qyJfaY36Kx7IsocC
hkhBLOdYD9nIK0z1kN6vjcooEfcbJtsx9oly3elcbOTVRmVjZo0HAbWVXzsk07qZ3LyZDbvKkRMl
NTgVsrgn451WyQ7P64PbPbdRV0WXLzPm91TGg3APbesvddt8djuS0xV6Fj22UuHViGPpGHCxvWiK
n2pL3F7UqI266uexz03doXih0ORc4uK73nzH/NyGXQUQgCcg+O8yNer6xg/JI8/V7PSUQW2yXz3M
eSID2mYTlAoOK/BXeyG44+e04kdReV0X1ac+IBl/gPrxvu3ZhcLrjOXbmCsZVVOzLGuXJWUZXM+m
CFKfd+zO6bLYqCtBZii2LXiA8WrECFGQ27bvLkSiczs/hcNnF3Hta3AjFnObkW7fhGGEAfvgEmP+
ubWtxC5UoIvhMeIEndqfTalvBXQiLoTrc2tbmZ0uB2jNJGgtVgHYvvJ8NxSO+agNtyrFtIHAEG4c
1Oqfwdy+6fyr24cMXh52DQTk5LUTrkkMIvh+x8I4cTwP/+XSeTcXbSdEk3GONbsxb3ZzeKE6PJOt
2FArPvq1X7Qx7kiRIFNhlVn+DKYCb924zU9uR2MZZ7IwiGANIF5EkdscCK+OSzT3brHTxlyhj57M
SQJxlRYdMxLmtyafvzjt20ZcDeXWrj5FbGO8vgvW8Cpn/a+3lz5z7DbaahgLDDt2q8o6VJu3Y9j2
uwptnduQbY6btwy0UtSAyztHwjJr/+BFPHxXdZ0bTQu1UVdqHahEn1iB89lchXIogRxphJvHtXFX
3ko89NGKDrxU0XUd79vSbe4Wc4cvLckMpC5ILcoMMCCaNq3+ONbCzdvaqCsDsZwJEzNdRvrVpLxn
R+0Rt/Bmc0CJcapCb4BHRA/nK4iJ3olhcMtWbLyVrn3GorXpMt6Yz2blH6JBuOXMNtwqmHgwqkGd
nojGKU2SDp3u6MKJnFofr5R0NtoqgPhLLTvZQfOEdrs4KIMPeAWvrnk8Jnse5TNU2SnZ9UV/6Rnj
r0d57SetcBpNmxSacZU1/bh+XfWM2V6wf1YHkzBxL4WHX5+8Ie3IuDXpIJP6Q7JRpK+KdV+qgS8f
4nY0O3QTzLH2cnldN9X6RGU47gvBPgTV0OxU3W07nST1w4h59rSuO7MfdMevRQfS82Ge+VW15t+V
luSargst3EKMzQI70Tzy1nGFnkkcv2+S5KeXe05DjtTGl/HIFCGhbQeW7FGmmEEy6dAOjrmCjTBL
OgHa/Bh3bNQoJunGtrQa3LhyqI0wmxLApymkzLO4KKCfqcVuBT3j/u0QcCbLsTFmTdUWfs7qFnz/
3oGtfpXmCXPD21MbYabUxBJfgGrXk5BnJBF/TALx223jViOIVd6M+UkI6xRe/zWOkhtIvTgpa2Hw
2xrm5f0ga85hNKwqfhZE/vBn7pYo2AiwFfOeSW5wJJUXjVc1OyxoPbjVNjYGTLDRgyIQK8A05atb
n6rmwZuSS1T8Z3ydTX8bMzLNTQOZpMr3mut1XpubDWCBbmPlrmYh2ZOwjdJ5ityI+6jNQEVUW5cT
3juyYfKn8mAMBuUi6cEXOd0gG/dkSiY72rUtXIJ/HYBVMSWdcoOFUhv5tK4sHnOJUnAS4hMJZ73v
yy25dtu5lYqvOQhUIQcM4lo6BOlU0TIVkdt0D7WZqLYNTw0UcjtZj5Zzmtd+A01q9t5t51YSHofB
MDYSXQlF+q9iCaFaNbZOXYk4sVFPUPolAfDUKiurKUdZ/7CBU/bCZTmF13+FXax9sopnVawGWMP3
y6IFOC5fwz2FqsMO0wT9rh9i/zaURt+ronVKh/BrVpAXrDZriDkZwPLFx1LehjH94vABsLKVkNd4
7gZ8c4Q83tzWadDGc0pX+eHtxU+LvHZIpzrj2SF5HWlXyXwg2tbkqkySfVTxa5o037ztEirgb0h9
7TdOgezZb7QiEsG4QZZsHTldDnMsfrVRKx5Jg8FLMpXe0zYX8X3h8TFM64nWDxDURLSXJugfw5xh
J503i3Xn5eXyc9Jecwk3fHZrVl4P6gTPUKDMMuFtuk+nDtG0KfLuQbTgHNnJQCqw2oe+uOlQp1yX
bAgeQkb8r+0qgjvW1+sNmZvynWIs3gP45ShGZANUE78APXRPZLaxNdo3tMGwkXZqveJCWXF4pFsc
ViHisAFB/VU0+81uTYDFfPtGvZqeYHXLX4DlMyaj0go8alOJOaa53eegbXNb3Qan9YMfB6bt0Hbw
MOU9boVJF+1Ud8SJDU0L0eYagaxH6UtnqD9BDQD8qsEFd3TmXGyirDYvzRozKP8F27xTDf2T+2Rz
ycKxcctFeEmFpoBEV6DRDFelDasUrG0XKqZXWw5Y3HIRdOoGEqsWby9FVe620l927Rrw+6WRTvAX
/ITlIZoW1Hsh9M4yOXK+H0Z5N63i0pU5t3/LxsHFJWI8B0hM7vH5loM5dFeDlBnG3DOXUgX7t6K7
EAFScFXJrI8j/amZxWNAxvazk0HZzFk1KJskBVFxhtdID9C35HMxAknitrhlrTNewpe2nbHz0+QE
Uw8NJ49OS9tosHIJp4HnkrxDFzxOocCcpxAG+fH24meCu/2o7G/t7GsPGlbNuLThruhqehV7QfVZ
9SAJMSxeHxYTNIe3f+2M7dovYbnUrPQnMODnq5G7ng5PumFux2Q/hK2qrHiFqb7MrKXaIfAluzEa
HT2D/RYGxEAbrxX0HWVIg49zgo6C58/NhXt/5ivYoLxGogfUDjCtdVOHvBnuuW5vVMAPArNyfly6
pKCQqrZyq7UbkojmsIC6yL8mRfKQtJA/cfq0Nm5N5ok/bwE/rT39Dml5UyTR09tLn8mtbNTaNOHJ
OgISEY29Hq39EiIKtxQQoOu2NsmXIuT1x7d/6FTkvpJg2QC2FtzRjC7JSePrJFLQxKrHk+faXo8b
nW/bFWqkbbioIeU5rYEB0tOlQZS/fYFXftp+Dk2iti0R7iW66N30bplX+oGNIQiMpqK9GkdiUsA/
kp1oBXhgo4Ls/LYST3HLxIPcyKUnwtddPLezgjmUvNjMSYYs4d91iUmtomsJ1EAXfeFN+fVvye3U
YIKeMUnKSAB7I9cdxXMkvmfRojvJo6nelapzyxO4nScUi5cvW5RA2zTeHib8aaloggt/xet+DK8+
LzLxty/buTWsdIB1Kh7A8gnZiniGauNcQaSoNtdui59+9FmpEBnooScGZTK4k+JD0kfrgdXk09uL
v44hjrkNV6+2eF6QnVaZp7159/84u5ImuVFu+4eeIgQCJG2VmTU5Kc9uuzeEu91GA5LQPPz6d/Jb
uXClM4KNF15Q5BV34HLuOZi7BWQon2cgMkEZhMuzGR76tDNltsdsy0BZ2cugwhDXn//8NcM5RQIF
C0Q92QKqGZx+L3V1D42OG3H42tJORd9EWzIKAT07w6b38QaeR/AYerFFw2pOiWC6DrJMHb5JM6zA
mY/j57W9qRv7v57+7wEk+a1KWOZtUwEUfdotNOCn7JT4OKxojGdlsjd7tjS8/dfE1aAOaoFy6rGI
SmUP1R6OD8Tu7J6PKvii5wp+0ht1pCqiTxsiOlogY5KBM7D7p1c09BnVEHg2fXlAAR5aYmCbimcM
BtwlY2sAFdJelUDiQkrjHRxKdts1AJVRnKVsS7Jg/+p1+FywZqQE3/NI5DDzdDBb+5lNgefSL4PK
/1ncA0ZTkPwZeND9OI5deQaVsReKAgZ3wk0yLF0QG0il5WkTvRtXPv5jqrjyizduAbNQS/tg2spn
MU+fkrLBQOJqmFdpkbhlS60jnkPkqXjuikOx4oGHc3qrtXvF492yJd5StpQQinueFrqdVkpnzMPo
G4Hy2uKuzUlvq47hgZPX9Y8N8tYKLzteF47ErVUgsLROCeY2nllgSSYS/XYMQ686MXGh9tPC9rVo
od60lfWjQpKCJq+nc7pIe07Tfi9XUzyr2OpDOpJD3C2L50lx4ncMBohVT2nxPOvh+0DLOYt0NJ/8
XP/ylX/Jqbgp8QGfE/cwLj7qpH7Xpt0Hv6Wjl0tXVUMbwVYsbRp7SKM2OQ5R4hlXnHyZANYAZVYR
yLSs7WGt7+06jH4Gd6+PkeW0xPBUIGc8uh9IoIqMWbv5nXHhZMw8DqsVNRJ2bkZy5vCiT+U0j37J
3gUlY+wtUnxec2h6VqfcHtPBC04qkv/pb/5yUqo9QrbM+/yZJd191y4PG1v+8Top7uwUq7sIBI1L
jnH+LT4yMW54bE9Wv7rWHZ9q626vQ4KNV3s/ZIxA1qsvmBdqGmZxwiHbe2h3GnzOKV/C88LK8JBQ
ofzKQheTXfYAIpRzGci+LtQ9OHG344RblJ/ZHQfV8UW0YYyVrLR9FzTTm7kTnqfcxWTnOx5uAG2E
D1UNcptBwy6wvechdyLiOu1U4J01fw4EfeCk1Q92TfMHP6s4/plYjUxf2OI53nZzKsMiOfBmuzUa
dCV7uqDsNKpBsLdg9WF5u6XfR/XTa9duEwqEw0XeE5QTkYYWgphkV9x6+rx2M3KbUHaOayJIgPKw
Gth7joHhrKKpPnZtlbxZZvFTV00jO5XPz8E0zYdp7rywEiJxO1QjMl2ebzqHxANEL9S2zye9NuXR
z2iO727iIu42CP3MYbQh36qsmrRf1HFJMgOCrwwtJ4DCwsIeomB/WqPQS+EKZnE8VzTaLDpg+jnp
i6Nl04H5UbZjaSexptMSQ/OQYGklSsgN7N+ivLvxWHDt8Dt+G3YYIwoqrF314pwW3c+2AfrF71s6
bjstIq8wJq2hJ6aLrAnX8mFBVeZ3FXDh2uVSB2vFeqw+LnMGfaBTo6bNb+suWruqhNF0avRzXQ5h
lpeBOEwjGFu9DOOSZIJ/G/SeKwyz9/UX8Kt9TsfcawhEJC5HpoZCVMeMQYnXkvmBqeZzzmLjF4hd
isyENP1ShzNOC42gph08LUXtg6rEvp2qt0WBRG2YIK2uUOZS4U6zJfFTM8Hqjndy3XQCFCL6OQ42
frBLhCIy7/mNoHUJTq/0RFySTJCTVIAypYEsA6IyqGND5zEx63EHktPT8o6fAs+RLhWhgRzBWJbN
lca4PMQq/c6j46hJ0KZiNEY/tzNvDntUfBxI94/X2i5sm04EUu2GpjJHIbOV80NCUj8ndWHbVaRt
2UJpXsaYfnhuSDo9jPHC/DpHLnK7LpJ5qfItlVADMoe6J/GxU9tnP6s4PZh4LKBesk0QlIfsqCrW
N33c3LDKZYlXDqOL2K5pBcy2XQIJra7mjg3t8liqaHycxci/olNV3nn9BBdmh5n4Wum5T4Gl0Mdg
3TYA04SXCI5IXGT4VixxsuOaJ0GzNj2VYOh7WNry5LVzFxye6DSpA4siW211eBo7zBPMTXBLYOt/
x++1D+Ck62mPdWEmuCoavOUxDMP2qdqgqLdU8/d16RF+QrpKjDEV2aKmdzHr35omVMctvdDUp/pD
vghxv0K67AAF8hCSfPvHNuLm0HU8vJ9M/peZjP7Ii+6BjP3boQSiLuRpm/F4zs+E1OUBdBxf/Gzl
xJ1l3TTeUXYlc/wgunZguRbdJ7+1nbAjKKVJQoJEbgXtjrnK34nV3BoFvlLYuJj0vTRNsU4bblKs
Picr4MINjucNH7u2ePKyj9I2EHIowyiVysbnkSXvumb3iwwuBejYBHlQizKVpo+WITNrGNiDZUNd
+gV7F6adpkvZ59Bwlph2Gw/LlP4N6JJfsHdB2hGZejLFM8R2dajFcZyLpTiQJohvVPBXEq2L04bG
GR4LF8TkqtL9QQGn9rDwqTyRUe9+wcFFa9N8pUU/ilT2IpSma5psSGrPS4KL1t54sW+zmZQEdk7U
GbAEQKqtqdXMrznhcoKWqQX0R62p3EfRAYNvmrsmaG7pHl879o7DxlRNhmGsQepp/dAH4deNcb+N
u3jwZZ8RI3cLj6LbsW5Ooc0985QDRoBiFG0j28KhGLvjeIt+tpzceqC9piDvQrYjA4znXJb4ovNU
HtdiSu4Gug+HWq32ibZ5dUSONN/xVATdddML9bjENjh1cWruS4N8OYNW+cbRfZ3jRCQunFsJEk/C
RkrGNhyebFI1T+mCZltW7KE+1YlhkMED49+XfulVfSCANs8ZX2YgFSkRxRPe64pjFcXdlE2k3J5q
vY93lyfYIgvzoronFcbh/xz7X/fk2AXJ4pJMprzvEtmMUXNSdIzOe7OKT+CMir3SS+yquNYMBARi
iRJZaPavpvZ71wkvag8RpxcP+aXzqsoaAz99jdSVtwwiIT3P5lV41fqxS6U6rDvwBEOVSN3Sz3yg
9jCF9tuf7f66C2M25OXGgf8cMWWUxDLpB3HKzX7PWT8cfRYHN9rLxVcAhCM9JakMWfAmHaZ7ws0H
v6WdCxxKtiBmMarNbqefm34EQc/cewlxw28co+Q1PGE3QyqjiX2o7PJYw1n99u3UT7OIaM/aESFT
Je9UTb/PKX30W9qJxqKkQzQQLD3Q7alUyc+gjL2Wjl2Y/zrmHJBauE7Em+rA4xGDG0AI++w7dnH+
edEN7WySRKZiqY5qmh752lU3YuC18+1Eexapem3RRpdropssrOodWMPY6xDGLhA7BQ1mFG42kWRX
070Czv/Yc/bxz2Z5/d4WuzhsBjmsFU/QCe6bYr5f6jLMWKz2o1l2RJiSpDfutRdL/H49iV3sFQZy
KB3YlKCan9BKWMA6mIMwgNijEGH1EKZzc4hykHD8+Wdd+SAuEAuyZ92+VTaWnQ3/ThvIQhHi1QHE
08jLcJMAykjzoI9lgwfHjIvp7c6rd37bvnylXwI8MMMYYgT7juz5+tEO+jsYhL1KndjFZ4s4H4Uu
KfLS0Cpo7+XFZ3D+eim2idiFZgvK0n2FrJJMNjUfgb//q+Mx8YpmsQvI2suZWqWweNXtSXZOGcBk
f7b35eb02qmkL+29RCynOSiEZVdG7E1UsvKpKMv5PgL7aWairriryBTcNaG2N/ztih+44ANIRORr
snSxLBqOPmZXZEWtf8ZrJGO83BypmT/9+add8wAnBZgiTXAPhbzVBpHRZxsM5GCC2A+lFrtor+gy
dpuLOZbQp42Oa3cZKFsDvzzggr32qpsA4SoFOmzGHDVEqE7DfGuU6YpdXCxP2eZ9L2IrJIAUZ7NW
902vfniZ3EXy8CKfK8weChklRXrcy/RdeyHS9lvcCQ3VNHQ7mwRHZwHRGjfE/CPwN/rGg8yVpz3M
5L/0BB5OlI5Vi+OSsrDNGsjb/ZWnPHpO1+FbS7rt1Fb7eIKzTFm3zuMbFFt+4OrYBftMSTisQFdz
yUygj2MTVXeMGuaXm11IzjS3VG97zCXZVISkH7K3e9hGt64UVxKoy39paN6DrTcWMu1zfk42UR4x
rosbi+rD9f2OpyK/ejF2uTDzUO2U4/olBWHDBy6G9bByY28k6Ct+4UIWC03CuiyZkDxPk1OPEZI1
9LsMQ+ft5eECuIBs8z5yOTf9k7bRDz2xT15u4SIWTVjojoyUy3DYphOnW/Q48MUe/VZ3nQ5HfgrL
7WLydTq0rGZHDpJkv8Udl5uDSHRVzWCVZakydPaCx6iOvbQZRSwu3/mXUkL3je1ngtMSkxYsx9VK
7tGA/tdv69HLxYu5YDQoUwSjABTSLZV49fPiisDGnZw8pbvRVY5AN4gqzOw+3UGU0DOKuoguSOHm
dm53LvUQhEdlFGYAQKbteVycuxHv1nYrxAqbL8XPeBbLwerNS4dYxC6gq1VViNZNjbNomnI4hCNQ
okIx7sVdhfUdJ4XQSYrgaGD3efsQon+XjYx51ocusGtr5r4lVcNlEQbqceztD0i0jX4R3sV16Z3j
5QlweZmO2/Co5qS9K3qMGHmddRfXFdOqGKmiFHdp8jd4585rN3z789IXT3+l/PwN1DWMwpJkp5JV
FX3frGHzaHvVP+i1Kv3Cuku4iRJh6SAjwvAuZ4NDXcYZmPiF3y3LxXaxsAoJrwMmI8K7TPP2jpfR
ranrS6B6zThOARv1e1KHS4fFi2XM0o0+iWb3u2e5dJsBRd8l4PnlrIcgcFjQbwftsV+LJHahXcBf
KYIBYS7zJL5va3MAItVv4y66a+IcR0a0XIJ96L++LL9VlN+4mVyxtwvuUrkmUW+w66hK3u5reT+T
W7T815Z20ui4q7yxeUFlZFp+XJfOZl0b+OEIYne4zKh8iUtmqQR13TdSBMchZD//7KDXNn75/1+S
KKTCOe8KcBVNKYhKQOfQZK1m+9FvdSeLzjPdgQBumRxJ81fKDU45QG5+9wUXvmWnivMZ11uJ54A1
q0qtswKwOj/Pd9k2eTLahQczkxgGthmYiP/Z1/qrn1mcLLp3se6HdGGyreOftA9/Jh3/7LW0i97q
izZJi1kQaXuQs2Z5yMyXhiWzX4/xN/xA2LezDjsqB93yjLXhmyod/dzTxYb1NBE96iKKDBoeRVOF
B5Pnfpi52IWGteNShEo3keTK/GB4cjHGz4N+A4bNQ0sY+OVluLN3pB/fpASKh35f0ymg6byUSncL
kSPbl1M8G/R1daL88r4LDWu6tEg31hNZGXNgW/25LO2NB+UrYcXFhbUAHFQR6bA04/+lOv9Qt+zO
zyZO9dxQPPQBnE+lADfCAdHwPzt5dj5/I/Ps+7mIlo1KUo7hqW6Tuxk6Z35t1cjxeugj6BJaNJHM
m+ZztNca9EfjX15GcdFgNupFMI+Yo2yH1WRrL95ZtKH9QqGLB9vaNYFqt6EybkXzT1SF+UdN8v/8
du40my96b1vZTlT2wbY+REv1vh1Xz1eL32STFVTq9UyI3Lpgu4uGLjgmi9/8SewCwlgE6cESE+1y
tM2nOe7AeDR60c+J2IVS5bao0WMZiZx11R80SDeznQCa4Wdzx4X0rupytLjUmqr9ueoFHgT9Db+1
naJ2HtNa7CUNZVHW/D4O6vEQJZhw81vd8SE9QKwpJzaU9d5ANoSeA1b+47W0C2zKIcdmaWNCRMNd
5jz5MteL1xBH7HJtLj3tupWrXVYr6IEPmJRln8dpVZ/+vPMrlywX2lSPDFTvSxjKaRnz+hiXfYsW
poqCvzWkZW70cq4wHMQuvglA2dk0uw5lVBdcHVhkzQcT1uDY3FtzSPbJZitrtiXDxZtQUCyAlnMN
EEb3QG//cpvnpz//3NdzC17WX5asYV3ZtGP1LhPwrt4ngfjWTcl8I0hfs+Xl/3+ph9ud5dGUqk3a
slu7w9BPcQXxT5KAjUQlzeqXxFzAlV0jEQ9hustma9b7rVvEofYuu12sVWPVaIcB563elp8pECgH
Vt2S0hGvX1pdqFUzp+kWr2SXcQoYPyup+QYJKnrawpo/TX1bcj9XdyFXIeyhCxrv6JLx7Vtc8P5A
UkpuPQdc4tErl2+XsNXuc1ckZbHLNErnEwZYyv+KLhH/BkDxPUKsKsdnD7v+1M47OQoONhoWkwDU
aHvppb4LyivnIGva58NsEMx29iNGKM76sPDsLbgoYk3WscXjSSjJ2vJDDUr8qKj6G6f3f9zGrxjP
petcAhJbDOvuchtC/bAbEGCsvODnMd/aoyqT4p5bDAYua90cFNtJZtKyOVSkBV8ZNCkyMUAOqscU
eJ4lfRCdts3gLTWfQUnF8m27L20Y1UfV9LXXRRSvzC/depnrlg6mWiWU66bTkOJdew83vzIdxDwv
V7eFFZcpdKze6DzDy/x8F7Nk8dz7xRN/CUlh0NcqXM16QdFgnnMzWZ5ov3QtXDCXoYAhD3uyyKXC
y1RjloyshWe32AXxAXELvbcNcSgg4GNW5UOLf/zCg4vJS7d9zIu03eXMtr87UxjgSblfD8rFWzVM
JIsmzS5BMPZ9frdX5b8+qSt2qVVHDJtAgnBAYG7qDgSiULGHThOoP72OSuwCrky4G0x057tktE7e
JIu1B9ZPtwi8X0+8sUuvOqm5sVbZXQo20gwkfs1pg8CX5wd1SjvoDtK267A6yPJVJvIuzGZeeVVg
wsUVBpgD2HIjNtlB7/hTOZDtnRiGwGvrwgUWttAGqGmQbLLJW3MyG+ZRUzb6zcwJF1oYlIa1Delm
CVWPfyjpy2NbED+WSuFCr3RVAkbXrZibqOfyMCxG3QO3qG8kikt4/T1PCBd7hYomok0+rpKIKr5b
ISVrjmkRxmdT8fI7v4i5rrEGkiAdR89f5OKwVBItdmbFJNccwabrMesdbl4dE3AAvQzFaGYUHRv0
JIFVmB5VRMgdx6CwX2Hr4q4ithgB4d1R0p6AcbOI43uCN2rP1Z00sliyAb4hBlk17MGMHwGP9wJe
gRjgpVWGKKXj3rJBDpX6ERY/CzAE+nmWi7pi9RrPCjcz2fD9DjRyfTYu4U+fYIzhxZfbDuYd0yZ0
HICqfRNXq80Avipu7PuS+V85+C4R5tb0JceI3iBT2/d33G7jCYCP6CECz/lTMyv6Pdbzran11+Oy
cIkxzUxwKc7xQyCJTjJep/P7dRjKv/3M5MRlk4523ceox0zOtD8C3z5n41z7gZWA+H75ETbRasxh
1b0EYfp/iwolx7y018ZdHFTUVGRoY9ZJTMt84cH6d5EGfslKuECosZpTiBXhyDfD0MqSCnu8hB0/
V3VJjVoeRCoI5l5C6vsw8zDM0rXwo6vAM/hLizdlPkH6EFtHLCvfxDugJCawXvzuQrhIp2ioglWP
Cwjjyr08buGEQYh1fO/3RR2PBVgOQnCgkJe2Gu8CKOdl4PH0mz1Dz+2lXWJc9cUwi05ChzZ4GMq0
vt/M4OmjLogqCohWAvLzsmnoRwwhHOp1/f5nq1zpzOAi+XLnK8ac8Cm7TkZ0EA9qjR+6ZUbqaA8q
at8FhJ/6NP4m9JI/mVGXb1gD8NO21rfeEa5keRdYteUrWj7L2smEmM1ipMWw+6FL6L9Nnq9nENRq
ki0mWr4XXV76HQUXcAWebrbtSWplQ4bh3La9PTUN6z/92aRXIqqLuZpgtypBqSshKmmOczD+ZY3f
HUAIJw+Hy1SSwYxWDs2XFQ2OrB2a5UbaubZvx7fjlkOjo2GtBA/qsScjJiNu9X2uLX35/19uoRsU
/MBnUcEkS/LxjuAfP1M7Pt3bONlKs2BdDPyAbL/KWMD8hlWFi7Sy0RCkXKxWIsx1dzHYSk8RYerg
t/VLa+kXk1S8Vf8rzuUUK5JZXWc9Zkw9F3ecugLH2mQC0srlUDVhnA1b45m8XJwVsAoj6pOolX0e
NmfR9fOZtn5ztsIFWdW0G/Kk4LUcCvK4z+Pnep1vtKCvHEEXYkWh4FJCBaGRpUj+xhiazrql+OD1
LV2EVSVqBTTI1kqW0E9zsJ5Ljhrcb23HKyFVTcMC73IyYKI0WW1LfQaRQOEXCl2MVbpOLDRUGJms
U3cooIl1gNC6Z1p04VV50m6qoWkjWaq+B4Xas2kc/HzfRVfRkuZFnkQGZ2Ugpz0KhmNFind+Vne8
s1Ujw9Djxep9+IArypce6qN/Xvry4V6p7l1wVRGxAhpIm5GYdBBf2yTgR77jnWBQSng9oAsXYQV+
ny1SqkUkZ8GnPoYcR5QGfvc1F2IVxBEtV7EbydY5OQZxrwERbfwoBYWLsgprMRFNdCOTZt4Ocd09
7eCnv+FKVyzvkmTxMRdrE7RWgspheD8yuhxjlXRvjAJq3+vjumCrCwk9ZgqLVtId7rQPY3kQXZuf
ijXcvSCLwiXMsnrel2Qs4VOilfM2PkDa5kbH5UqMdOmy8jbccUOuarnSupBbO6tTuUbrDdtcW52+
zHhlNa7QfR6srEFGXFmVQhlt+eJnd8dfkyICh1DQ1jIP6/1RLzw5W7uqY1/3tx5FrtzKmZNTF5CA
hDNXtSSBDT8Gy2KKLKqW4U1RJsAbB6U4bTkVN6LEFWO5mpNDaYe+A6Gc3JrtrSj+gc60XyJ0JSfB
ygA9Pciny37nX9KgfR9Vkd/SLn4s7DUFNi1p5RAP5jT2572jfozuwgV4BSY1G/rSqDvaNs7qcn4i
UH3zO5ouwGsswrlLl6iWY5uDASKYq0x3XvKhIBB3avYkDkHRBSoYycnPLQHacC6EZ/PY5f6q+tkO
dCmsrDaF9lZKq8dhmm/JfF52+EqqcjFeI42joQg6I0dAYJInRnleHoCaXBqonHD9n+HWjyNDuJiv
HkC1ebONAQlueB+P80c7q89/jg1XXMklAluGhFZRuzSyqqvv6KZ9tQEogP689pWU4mK+2gUAadui
CMnT3HQHI6ApWg0a45ElWDH9qnkX+1VPplKEoEZbh2U+JGZ/HiN1ixnpinVc8BcqEYzBbNRIErH0
QMRUn2zSixv2uRI0XfQXKwKe1uOAfJ523ZtlUZBKjNs6ubzGl/OB0Njeb7UhNwLQlc/h0oPxoQ2X
vZsbvL2RFqIHCwVMDkOMxHjJb+JO6Dgz05wYzKgiRQZVllBoV1Cu/XgJhAsKawc1TJPC4kvL2Lkm
030nyls8MddsczkAv1w4m2VI1xG6j7ICm8spzbsf0L4tnipKzY2Pfe0oRS//Qp3GUb0MpJaGLodB
QX2ArfWnPzvatbWd4mFMl60I6sHIWej/8sB+HoLuRkF15Yy62K2pC4Zdb0stO76MHwRgln91mPbU
0P/lfdYWXfMcssQPSyxcONdcz6rHwzk+Ay/IvVi74pgqlvuFChfNNSfNLtBwR6goh/8KOjwQsET7
JUkXwzWLtbT7Zg061nlzXPPorajG5uT1fcnl1P5yOtfGYGquwsZNTJNjKmx8qsC24tfNdxFTUwFB
EppORvK1fI5wZ8nSfvzut3Pn1E85IzlALEa2q3hsB5FnOtWe9yEXMFU0exi3ylZyYdCKC5enepz8
bv4uRGraphKlCSll0+WgNOvaNSPDeOdnFKdYDmjKpipeSglJn/oAtE9w0GT3u4K60Ce049Zx2kkh
+0Z9qXBP3M14Y+krscBFPgWjKuyA8UQpxjVEN7qw6pHZfnxawpa800FA/quVqb55WclFQqVgYGog
hlbINpnSBwrVkgP6meqGv14J+C6AJh+0EbzaCzlB6e7vZRv7O03J9jTmQXMjdF6Jyi6Ohqty08U6
FrIpFMZzoBZ7MB1hRz/zXP7qLzFhVCYBs63G6nx7nNs1P62dGPwuWC6aBgLyqx1qoTHTMb+1fHpQ
w+4n9iNcJA0R66iYibQsgXg8GC2iLCiYHwBbuEiaCpOzzRxvWi7p9LXK67s+zj/6Wdxx23gyU0yB
/AO2m39WQ/9cR81Xn6W5C7xVTNsxKQyWXpKHybR/URP867e0A6zoxQ75b91pWUwD+HnYjiuc8IPn
8d/gedHaWdUGwTk2w3Gph8eZ2L/89u3UkjRYQvTQsLQi9DPdhc3KAJJofos7CbVDrp5FWWgZoGV3
WgFIBuUC5H/9VndcE+/LU1vQNDjzsHlXsFWqyUspHgL2Tj7VDabD9EqDc1LY+O24tfFbPSmvpMdd
OBSdFl2PNtdyaqP5bZKz5dRBSdWr78pdPNQWxAvZWq6BhyKX6fMCPLEhuVFnvJ6auAuHygv4Tx1h
68VUBHmWBqx7y8Hj3IDun473E160jyQNbt1sX3+X5S4SCtDLOSHTEpyrLij4YQ3a4thqMf5MzCju
0Gxr7jbbBYed8dwrJIP18WW8JwFk64q4CM7bPrU/gyQYj7hQKK/pQ+4CpMg6E70OE34Qsd+HXL+L
QXLm5Q2OIuD/5arlNaiDkUvET9Drt8eCcnojCV77Do4fs2hAKdIEWjYJiJhqYe3dTsbqyRi8Bpko
hcI3xvqf8Fbr12AG/PDlZxBqgjLoOATnZsUpTsoB87HWb6iXu7ipnKUzTi96a2S1J1B0vrO9vlG7
Xfb3e7eKu7AplY5RCRxiep7m7XO9lM97uXnVORhBeWmSfF6KoMHIgmRqizO7bH+NinseHifnhssG
arkGOZeF21MUi5912vvBGbkLkKIUst4C7FPnqRkezabqjBIS+mUYFyI1MXAhc72oc1XVj2Zg3zbM
r3o5lIuQGvI4GmcdBWdgJn8Qu9h7SkY/phDuAqQgJ1d3/b6m5zGsf+YEeOEe/TS/xOgCpJjB2aaq
RwqwoGVIzPx3HE5+b8H8N3xUaruiX5r0vJXbNwjNvJ/t8tXP4k7WZeNYqDXk6lzsoAndo/n71nN9
I/T+7032Fdd04VGm40xoJJIzyHYauZF4vJvHZHrW5RROTwUuEfcdRuYz1cTqPtY8eIcQ1zxukKaE
NmQ/LV9JOup3lEDEKAOhETuM65gmmZ2r8QfDGMynuI2qf0uxM53RvBLvp7KJddbUAn0cnUbTzwL4
wK9RyIBtCrrKAOm40JPRiTmMSTh9zxO73+GBAUPBS12/zXMC1d21HBcIs6IQzmyQjlOW48jIVrD9
sAWUHoROGvApmXDJWJ7jcX7p4zcAXpTf1iTIQc+ZzPwOysjVWdeBuQ9ApvsolsViS0vqB5oDbeDL
2GRZDl2IKFJnqA4V2V4OeMr3U3bkLjhs4wNw+n2qzhwiLu0i2myiCCJ/PnKvvy5wF/ll4yavpsvG
LWbef/a47D1ClvS/Iq71s6bt+PDnP3MlLbhgr2G1Pe+YUGfShfcqMR8XlPQ3fsK1tS+12i831EIY
0N9AoP2sQrzrBGY7cdb5icZwF+tl6kTsgEyos5iic6H4Z/AT+hWqrh6omtGfMemQnA1JVBYFHwNC
bo3evd524C6zVtLGbQjnSc+qwgj8GG36vh4mcmiG3U/gmAsnWIl6Hqa6y9V5FEOTCbbJEvq3nt+U
vvymyw5wbhWI5IymzCPZS3JoZ1L6pQeXYIvOwEHH1Z6cRz5vx4v01aGr2u7kd9SdUkK3xRjk4Gs/
d4P6UbTkXyi9fvjz0lduHy7si+8jCKrCUZ3zmdXHQtP5FEfQ1y4TSPekTbA/7iDPv/HHrriVCwMz
aMusYEtX59WWFE245h2vY69WMHdxYBguZ31eIOpsYzocunQ96SX2gwxyFwg2czYkDR+wcRWaOxva
Zz0oP7Y97jJtYTSFQogZX3duEgYqgqQ8cVEnxz9/4Gs2v/z/L6GM16sAawCqomEQ6hCQrszSnVo/
p3KBYIONIfsI0rYzs3j2gwbInO2s/Oy3dcdjdUmKi/x1ehbNBBmW8EfBlF+g5E5ynfK1r7YaVgGb
8UPSPbRx53dbcWFgVkM9LthJeobQk8SILQg9eP/eyyAu/isO+mZiy2XXAgPWoaoOcRL4jQBwFwCW
VGRvunJPzy10Z3IbrBmDpoHfOXHxXzh2OlINS89rmz439dQf87As/I64i/8qtmgAp4COz2vR3Ddl
NB/K5P85O5Mmt3EkCv8iRmDjgisl1SLKa3lp+8Lw2N0kSADc118/T31qo0utCFzm0BOBkkEsicwv
3ys9t75Lfg1JVepaFdFFrSrjJn9OVs+w3yW+1lJFTRSW0YUvRZ9aujyyXn73WyrOVdrSksLZoIou
9fBlFPZd3cx+h7irsGWgo03iSkUXrbDbJYueibDv/X61sy0NTiaabC3MEcfgEszfeb2/+I3sXKFr
To0l9DrXQUQuNKiCp7VHus1rdBeQ0gbeZf1mogtyeSGEAZb1UCf0TqD7d8H6lVeWi0hNRq+wegD6
BrFibPfNTuSwVlHxDBsXhO+h/CWDuEy3ZA0zEproB/ayedoGnD1l3nGVFjVZThEfQ5QZAzQXFLjQ
3q0tKylq1Do/bFVH/Q5WFwzhkDGPFqnDy0rT66IevAqPoUuARMXUhJXGuCSKFuiYNCS11Z1n7I0r
0qXEcjbggcd4jH1YZ+i15CmLYz/38tClxJbWyrCkW3RBuuNnRMy3CbvRb9U5KUQLq/KIMhleNkuW
oyL98sDD/V6C8tasOIFDXVbNQIsivHSzeAnrtkoB/fjlgVwqbJUUZj3gZC7KyAPiy59y3f0SHi4V
Fkyw0A4DEV4kHs+QoZmRrakTz0vS5cKkLBCZDRC1gJzen3MCTTfB/bx+QxcH23UNvfEZkJ8SbQDB
nK6BasRdyuNGQ1joAmGa8b7RM1bLFUJK56sRRRzBtiiluN8Otkj4+yJn/SeSwzD1kI+yVyl8reSj
3cblQMdu81u2LmqVD91MApmzq1Hc22BvL+is8uroD13QSimkF/ptEpeh5BfTNheaF55DO9shUdsU
2TbhFzKDdQtg+MzH6h5Od2OvucpeONMUmSxnl1ZNRx7pR7rPfi9T5gTRYxu2A+BIdkEh9aTCMivX
8M7QNzIC/2KZhUJBQWKmo6a1sEnd/uJD2B33mmm/h6/LNHdMWT2KgF0QSD/vdDh77zaXDmuqpSIQ
yWKX0WBOIvKh1dJvqbgoGEUgINd5oxee5FMaByqje+F3vLkgGAlV27aUbjjeuuooyylOoWBj/Sp1
LgoW8JahHakkl3Zlv7a+Q11E3fnhNxaLC4KxKRZbPO37RZVyy1pzXeTjXKWzFJ5RmEuDhXrdy6ll
+6WJOpPKPP/WVvLeO/pGVtOVz+r73qoi6XZUz9r5kxVF9UEvXfktXFXxJLqq93wVuGjYjuSjkOG2
ohggX9BfCVZ09At0XDQsZwY85BIul2TW21NQNM0hnmK/PhB4Vv2eaSASRQzaYHTJ4+OYDN2DVkT4
rUyXDRvjba+LecCsTGZJg1G+65DOuxO+31ibLh2266nudzwiLwqHzcFQq58GlRSPc1mzO2fljRPe
RcLQuz/JxKLzuWjAskDY69A37N7r+tbvd4CTgASatRtZLvEWw3WbtuYCVRX1bs5F6xd/u0RYXtYd
TDiG5cLLrnsaAshYV8hkH70iWVdbCeIyDSSyMTscOEKqGfvG48kv1nSBsE43Fay+9IqmlQqiBjJO
e9g23Vk5tz6rc7tWbOp62PasFxI28wOHA84jMehb9psW9zlMJE3aOpkvUWKPverfLXa4cxzf+uHO
Zp07LvPWTPPFBtv7RJfJgRXT4LXYhcuEIV03jKIl/UWPwXGyP+EL41VUF65kGxNhNOt9HS5CUrh9
2ua0zLVfAVm4SNjciXFlW9BfRNAUB1EkH4Kq9LO6Fa4HZxcLk1SkGS6l/FwTM+HZU/vO9/Vc+EeO
N5AzQQMDxp5E800Vw0d0t3rtTOFqZOm6rTtdVgO4jkClkPPs+Ki9No9wibDScKS/wmLACxN0RMnI
IYi6xOvCEC4Rtq3WFP18/eHlvB/aJj9HI2cnn42Jtfb7hK91A10QuPpcYDL2pibxj01WL35DOxtz
7yCXuqLd7pJD3iWt+PheSb/7X7js19RNuEYT018mQ/7M5+gT0YsX8ixcxguZ475eRgydD/ptvj2S
cfB6LgqX75rCvGwlbKIvJZ2Ko24VPcCz4V6x+vVzULiIl4apctfCSvUyoAr2hlsaPVxT+H4HoSuC
hSRdo8MiaC+bXD8xS9+Ubf3Ja524NJcgFSw2mqK9RFu0P2hDfgV77NfMIlyaa9/brq7QBXgZi/V/
DGDKNN4Ntm7NuHNlxrmUdt9Uc1nj5U3Ut4dtWb2S3sLFuaqwrKG7v9rLBIvDTEZyfibU+AlACtf8
rwXvMQkwSxeEtuqA7sOjWGHU5/U5XaKLa6UoQ6L+YqGMfGpFM53ipKPv/UZPfj+v8kXDoWFl3WXb
5HMYXvgc3QlRXq8fC5fosrNgFWoY9iLzOhhP3dyA7BnI1PyMYWz7gc5l8hQvem/9dpQLecW1hKUn
HTFPIiKnPJ7koR76H37T5NyjLDTQ8Y1ifYn74GdnY5MmXW787gwX8srRN0r3QJpL0TefKQyKlaRe
wZxw3TWjguydGhtzCeKJP01DeNT5Lr0if+EyXuGmJMvH0VyGEEzyGKBJOCHIGPpNuXOT4nxM2maq
zCU0pD02c4/uS8jze47uXKbz2pYGmtr2shfxD9Nsl3yCWuB///K/k3P/LssIl3MCf5RINKHaC2Zn
eorytrRpZ/vtOAlj3kLZSz2EHd3f90s8vRmrYTsZ2tDn0AYVzr54hB+Y0uZ4PQxlugidDwdIMXZZ
Xk0zPYU9qC/WmQ2zDTXqgxYIB5qqmN/AcdYP94eC7e/nAplg2NQp7F6+xb9mQR+7afPKNQhXLatk
cbVRuLddhi5PmxbmmuEk/NLwwkWojNjXjlbII2mWw4Gre5fXnv7kwmWoFE9mjrNsy+bGPGn44P5V
Lk35678XzY3Lz4Wo5F4v80SrPQvU/MsM8rgw6cdiCJeemkTeIUtd71lJOGSn6ABNK3Qn+VlOCrfG
2ax1siYqjzJACG/BUS5p1VRf/KbFiQlIswLA3syeQaC+O6zounwcYuEnCydcOCta8iCR+bhl8bSy
LBemSqHoMXkBH7h1nD1kxiRpTRhm62T3Z8orddBq3/ziApfPqmSOonVRx1kQzp9iJHXSUuaB3/Ho
8lgxzInaMiwiSJ3wMF0QSaZVEfrpzsGR8feJGQ0qkl00bRl48u5hGcr6Ycn9fFvx7P998D6EyNoQ
U54tYfytsOpBDK1fQ7RwgayKTDjKw5pnDWRaN/nZ5o3fXeqqcqEMkESRTVjGJfZ+XPb8gLSy30PJ
ZbFmPiDAgGFgFlRTlk/w2CaxZ1OAcFW5KhvlFs91lqFzdjsOMhbHivul6IRLYyVJLJuyG1i2d7Q/
rA0yDDlEce9c1DfOXJfISiz6uOmcr1kjSv2HYckyPJU7KYlfpsHFMwL0g0FjQ/MsLtHblqjUkNoP
RBYumlDGTYC3wI5pj9o+pQuUEK9Cml6nrosmwABOR5tt14ws85o25RAfe1xQfoeLC6utM4PTAyy5
spoWKoVk5lkn96jVG5/UZdWKBZYiuw5wmDeqTZd2eOrI/NlrVlxUTc6b4NCFZlnHS/FgAzQBzBJJ
B7/RnXMrWXgN7bxxzapxY4eajc95MPhRyMJl1azao30qYpZFB73xNo2K3nMhuqyamXgc7rlkWbGK
J+hlwS7T3Cu/3Pqa/PezXG5dnNRdFGV6kp+WMX9AS9894bZbYzuRxWzauC7sEme05O/RUfwSbrHf
xe+aQbbc6r6ycs36oNDFoa/YVeI/3ODH4bdWnMgiohulfSywgyDLiUL+12rSX72GdvWliLZFpHJc
REjHwJxkbCK4WUbK76nr6ktBiRPIGhzispDhEVSgbPRerev05PfbneVStYxz2yCSa4J+SOM2eYA4
80e/sZ3lUmiopQfDxLJpnTM6Lk/bvnuets5Lt9vDaJPbzDIIiq4PgZhQwkwW4pnIdOkhOa6AYCnm
vN0AeDQ5rz4lMQ/85tyFh7pdQsQ7smumx5g/JAh5T7VZtd9OcqFBOigDeaFuy8aSihR19iW1BL1c
Xt/URQchqVjBDFatmYmWCqgH658sigN+OSOXZhpFPOqlbHhGSPl2WubzNse+v9zJR8meNGyLgiUL
ZyLPstzmp4iuwi9lz65H5j+qRmaGQxH85pas2uHSNdal/hyLPjz6zbqzS6kULYpgFceFkRyjnJzg
CubV6iFcpGlYYiXUYLasaqMuDZDXOcD8yM9WXbhUE14tUTds+OGy79izTDZzyqEU4bmRnDOdd6Gs
CoFJJ2Gtnqma+iw3+z1JwuvCeCUl5UJN8byUXOMFh0OgGB8oifkvLSPzwrepv/MPuAYqr/2J5PdV
Q8ZeB5AUp1kf2+Rdkaj+qKM+Oq0mCXCHcD+4Vbigk+xgVt4tMc3ipvwm4u59nnO/CM+lnHQwB0Nn
BQUKV5N3POE2LcYo8kt8uaDTzASedeo6+hJ/IDIw6dST/3ltKpdw6lXYQuBqWTO4ltafjS6Xd0vM
oTP+38Nfv+Fr39bZs/E2kRgs9JKZoN1eWgpTmxTGzu1J1yw47tz071VfoP/BlKX58t9/M371b/J/
yV+suKog3DVljabh4xbg6aqC4IEAcvsKR9/t/Ug7ZEL/+4/diAZdtmobebPVvcCBGs4f0QPwI5bK
7w5z2aouKpewtbhl7JIcpmb4X9HunveAS1ZVcAXv4Jo0I22gy8PczqgdJH6+IsIlq8JYE8j4d3PG
6mh6hvXbfMJbs/OLYV20igrRTtCQmbOxh+jEtRAFSzbPjexCVVzHSBOAt8l02PA0ofifYr2zLm8s
FVdlK2R5uwYdxQ+nS3BcryRLHxs/rSfh4lQViUGDEax6U0AHZwnmdCLL+sFrlbs0Vb/CdkPDPjnD
A7Z6UnGQp9PWJXcqfjcuAJenWgeNJpdWL9kMTbVPI4PaXKor1HHpWELLbqw8pY6EK7cVjMGWoxNy
ydTOvo3hmOYz8tp+c+RE4wNoudraaM5mNYQpVFFqcLTdH36DO5d824Qa1O8y4wooLAxw5Zt1Wr2y
fNxlq2bsJVMv3ZTJeNUnuJs0SFHGv3x+OHfxKjM1AAnmacn6QgyPQ7sm0NCAVYzf6Ncr4B8BJwwJ
lijm3ZJ1RREdyD6blCRh7zn6db3+Y/Qmh3E6CnFztqtuSusB2u9GNvck1F+PrLhriTkNk2w0FPIz
JHDFA8GJfClEkzxtUV573SDcRa3ARpfLXBRDtgT8LZoB/lpo5OfoyV3UytKiiroay5211XgKJ7Kl
6HL2K7PCNuH3qR+NHPMxz8csEFvzlrV2fqrHML4Tcb5+EnMXtpKyJLik9iXb+rZJVyZfKhW+eC1J
l4i6XthRPlZztgjyXJnvc+HX5cJdICoRNYtCwpasWbbmsI07S3c+NV7HF3ehKIhWckMXzAknej6R
bVRHgd4zr1QFd6EoWs8s6CQOXsK2KrNTCTF8GAd5/vbrFvvHRl0mTuNhrjE61Mcf1D70hy4ZvJ7j
3MWiZC3rNSBqzrqEfobI5Nt4J37r0IWisMQnW1eY84YZe6ps/t6SYHvwW4jOFhJWQdmK8DFTaKI/
FKS3h87eGfvG2eViUSacalAbcspgbbgeTNvrx3Uc6qNaKr+cHHfZqFCIUhWjGrMK/9/DgKzro9Kh
X9jOXTjKFpas3Z6MWQKu5RIE+1c62+YOUnxjdly5q33meNLGZM2QEa3rJ8j86Q816arnoWDRvT9y
4wxzMal4aizsoOmYsWp8slR83eLSK9qDkNjv22najNBXg4+soT1Pxz7o05psdwZ//UWIHP/vgyuI
NxN4B+N8VCH66/tZnpZ1gmsraOYXOjJ7YG1BDl2Odl+vjeBiUujIYlCjnuesb3t2mCKiT6TY/aQC
uEtKsSXcKKRC+qxSw2UNk/e8snfSabfWkbODldAtIyPSxpFl4jlYOqDvE2uPHYSE7kQIt/6EE7SS
BB1rOkbBLinZ+mdDZHVaJuy6tLfyXhh14z3uSkMlkMNq2Ih3rOyq6edUleQ0Dbw5Vmqjz0U08Kdw
I9orUOZueTOY8I31XtTZtje/bNVVp4jgoeW1klw+SxJosCZ9O2eGJ1+LdlFpX6Cn1W/w64b5xyVW
gmINyBoOqBKGf6Jv/Iymob/8hnbC5KYSSOON1ysMPE+Tcjvr/3VDS/1MUbgLT9WRKmkr4yVjmul3
RV7C9XNuvLptuEtP2apV4ZQPQ5as6bJb9avXOfnpNzHXw/Ufcx7Di2M2k+yRnmq+GqY+9E2ye35P
J/XFYRUAMmBrskltQzoU4XNXszsZwRuHqGs4WI7XZtMubLIip+OBlxkjVqVzW9O0Dpd3Ks73h1D7
VTy5SzvlNkJqGeJxGSg5deC0DNMo0erJ7xs4T1tJpIGG9DZlEy+a70iIkKeZQhHba3SXduKbnBtq
8RUGuIC/y7c6f6TzWt45EK434r/Tm9zFnVYipjmQdMpGsfEmbZaEH2I4yBQAK3CTmZgFfqvJRZ9E
OCRQGyRDNl+FBhs4S6Us3+ydnNqNa8Bln6LIBHPd7H1Goi1/URYWArq19GFMIAFy52/IG3PlXPxB
E9hpT4olk6umhy1GQ9TGbPBmYVN1rGVZPDTIPKfJQhnkHfFq9Zw5Z4/D+J2MdTTQc7jm7WmHZ/Yp
WP34CO4SUv08s27dZ3oOipKn+R6CZ/bsJOEuIbVogdJiiMF1qW0Keb8mTPxuBJePinoetZxiaBlB
9yQZrUlH4F1+e87Z0Xbb57mJ2ZzJfUEowSHUnHV1vN4p1t1YrC4GtCkVFbEA1qzncsrTbmjKS2Fj
npk14Xei1OvieGVjuzhQHbCWrAb58TVSf6FWdFAj1C3+e3r+TuC/NrhzHZemh6d3MfQZkNdSYuJB
MW/X2kEJt9ETugTbp7yo++dlq8xhLFrzQGaTn3hjzJ///RNu/fOcCD+utZkWfKUsNFBJTZIfUd79
8Bva2eY1W9fRbsOcBXSFl9PHKvZTbeYuMFR1O0wTxYgoxtTvIfTBZz9akLtuhksIZNJKFCzCMPiA
3OcPUfiZ0fF/aVvZMkdPVY+9QNRfUYxe5CGp/+c31U7wbuccns7b3l3d1X8M6wcWjJ5b2LUw1Hqx
05iU9GykQUC3nriRd17HN9aeS33nlK/abgWOHgOsIW6Xg1jsV68ZccHJWg57KXKMXUwK/OFg0QAR
+TEl3IUb0fBRcdqoOpus/cZNmClO/IA17tJTfCJBm8eSnMtpe5Ei+BxP9Z1Y8UaM4qJTqokWa8eA
nAveTU/BjshBtG3y1kwkPELRaP/kN/duvDsS2+xxTs5QzUzzOn8LdevPfkOz38P0Aan3Cm6U9JxL
+2c1qOMEa9k7p/Gt5ehsoipYtzBaEnJGD8yfJI7/2Pr8norCrbGdizDI26iwBaaksO3bzrDwCE/c
6OQ1KS5Ahe2JdcjwwzvTvldJBxtNOfjJB3GXn+rhCVx1eUjOcunfFXx6mjY/FWruwlOQh5MmqTF0
sqpDwsMfRUTudVDdmHAXnWp6MbdiEPjZHKVh2fwM8EzyWyiuElTN26RQCSfnKKk/Wd1+SRp7J6K5
9bOv//0fz1C1MChA9fjZfKfPs5KP/RD6vX9cHageflqx6q4zUv5o+u2c2OhO6ujWj3Y2JTGWzZpi
PlhTn5LxsBr14LeynS3J8yroEPleT5L6C6n3dGv9esi4K//ENiiG9grT0VfFO6vrVHHt9451Sali
m8oQBmAmG8jcpolZ9+NeDvdMVm7MtqsAtYs4Wqa6YnBhLD6VwQb9tH3zfFy6ZFRZsoWTXrGznPJv
1Sy/JfXqdyO7ZNSUdMvK5+uu6fK3dlGHyBK/pe1iUaYp5TAvWCb5hPfcWCgohuXx0WsNulyUlkW9
FWg6znrVqieo9/PjVPF7b+FbX9O5KzWQdxIYig0vp2+z7k9rO/mJJnGXSEqSXVVNvdegDXmSciP+
1y6rX+zmIkmVYlEeFIYCSQ3ScZ4e98V4Du3clbZac5XMQZUx+CGJKl2Hb15f0qWRYtYYma8YGE0d
OGCbg5kSv7jERZFC6EzCFX7az3M487SK+hWdklAf8fvhzjNxDVidh1RW2TxVb2ilf3ZR5wdRcZdF
GsVexyqvbIYNBICKAKXlKeTBRr+v6dJI8LmYl5oMOpvrcn+KCm6O0eyb0nFxpLWoBxkOdZNVVfu9
5+3PPl78RP25CyPpIDfarHY/w4okSjc2k5Qp4RezufzR3jUzq2Kznw1vj8Lknzkv76UVbpwprtlf
lxjSA+22WcDrb/mOtvfBhJ7PWOLsTjIkSdM0EztP47rqQ9hXMeT2q9nPW5q5DFI+KxxWtNdZHoTf
A+htVKTyi/CZiyCtOiA9LWKLSnIOzcd2WB+4kvfaacNXM0XMlXhaBjJAyEw22da2zY+lFuRj30zq
pZglf/Q5CJgr9JRAI1QkO7fZvmzfdWXeMEW82C8o+/4eefasIzlFm3EmG6PeiDYmz3XYTXeW+9/8
/L8zXbAK+X34eAyrdV20zaDsbY7xaroH3ojtodAbPbBQzIeia0ieUjWOn/co2R8XrOEfS7CMf6As
UPzBcL/nR/ia54/1XEY/1h4pjoj2pX2ERuV4gIMOzU+MhP2xUEP0sA+h9YoAmAs48XKCJiDm/Yzi
0xGGfXXarzXzekwwl2/auNpCsUA7NZn2tDLtYz3e6wf8W5f4tUl3wudqFzCsoE2TqQBH8EGBhj5C
mXGKnypgMu1hhDtMeCBVB/U3uH49AXkN2kMQ5OthloU4DbVAVjAcq+DIdEKrFC0dwyeuKcnyYlaP
ZTGTYw1Zk8cYneR/TF0Sv0WTOhrJlZT9MacbPgy9RjWWC/plmfLyAcK6/Zueobxs1LA+Q62wyfKu
u1e/eP3sYy50lQ+qrroB0xmZX/0iMzL5GcgwFyaP4ZEy2XZoEJYI8qGbxzVlo4y9aptYpr/vj2gE
sVi1IT0PnO3b+zxa9VqlI4zdpderBJYlv/8F3dRy6vVGzlbN45T1spDy3FYF++J1NrnXZc1R+OJb
yM9xeLJ920kUjrolvzM/Nw5X976EIp/gECjZkc9bhvGZB3UOAXqJWIW16I302+n/ujn1BCn4sODn
ORHNl6i369ecJ73fEetenTHt2ThEcOyb1mHsj0EA0Hkl8Bu7U1d7fe1T9+psq5Kbpmi2c90H05BO
w5qUaR+0tdcKou71CWsGDnGnnp33pF/T8gqaP8DAop+9XvvUvUBhJ7AUYinZWQ80PqDvzcZpsDVB
4nXUUvf2LOu+59Ym65nsgfrWoSJ1kXMh71xxt2bf2cGBiXsyDEiUc2NgAGW6uD+Oqtr8Lgr0uP2+
f8kW563o+vU8SqZVKmB5e1RlvPlhn9S95Yo4GPeN9uRMTTWgYm0GXHRlZfweMdS96GBKmuRLhx2s
iQhPULqHAcxW7ssHn+OHuiTvYPGQpqZZzrKu6Xu21E1+bOAnn3huLifujfXclxObt3Oo8+mHhd7j
047c5UevX+9eW5CNaPk0lMt5KMiSlY3C704SM/r5wlGXGGYQ6Adzi9kJ90E2YOoo+Qi6bv3T7+c7
D1TdcdFvybaetVn0kdRxWcP1j/d+WC91oeE5jEZkc/lyzsENvOCxMW2nuq5D43fuu9OjxnkeZYGo
AdZtb6Plj9qzjYi5MLWEaxiyc+gNzqPiCOmBb0kQ+rVuMXdWmhpWznkY1Fm39i+yzOFqmXsdZswV
l6zjgGm08JdZWy11OiZ99QjvPD+pGuaC1IatsW11q7M96PibNW5WyJd5ep4xl6UGJBzKvJQqi6r4
bUQIQE/tlUFi/7ILJis3GlKYGboS/pcH/eedijsBzuvXB3NB6naG+XqglMow9e/jAPXE2Kx+hvQo
Bf1+d5hKNQIugiorkBFMNwM4pS0qr/Q/cwlq9IHRODBLcBZV8L0eUW9Bl6rfrcdcgroYTbAV+xic
+aa+sqLJhPbjymG78/ukKF2KumiQSB/7oXqzWvXcGR699zkRmUtOD8GmozKZSzTcDG8R481pNbR+
IBNzyekpX0MRi7bILCvX49RaGBYVu1eykbmQNLeFKOAeCtaIqvwEBYINsYD1ytQzl5G2HH6wAWqh
mdHBempYnqToxX7xm3OnDrWPbbKv2EVn1IzG5zDZ96PpmR/gxVzP3K1JFj2VNDmPu+jeGGART8RI
P3icuWi0KTf4PMDk89yLdT40VcjTqZwDr8iaubiybXpaL5BnPg9U1oeB7se1K/2oeuYKPW5FjHA9
2pJz0DRJWon4e9iOo1fYxVypx6GHmh6FzMNZBbx8mwf8exCNnd9qdGnlZKS6SxBYn6Oyeskbvpx0
uN/rfb7G/a8kX1xaOSl1D+OHPDpD0kA8xIKXZ/DL3bFpud+DibmKj11Lg3otSXQe14keace2T3Lt
5Z0H/d9iHa/9C/jvByTf946TUsfnPh5Y/B06CvHLoiVJy13R8wgTr0PEIdk6d3n9Xtge5ogD3V62
UswfRti8/xphx6QfRAht7Vxr/hBWw/IxZjl5J5AqeoDlJvlMjawf52iXhwn+DM9oyLOgJ+EM73Um
uLRsWM5UzF0dnkNu2reQCuVvhiaCkJrX8C5+DXcMgKt5FJ7Fkv/RBc0LRYLIb2gneUcDLJlrLHMO
NN3w5O7WQxHJe3myW6vTiQhsIiET263hGdpYBqILXbQfWNTTj1TN1i8wcInrkYXwtVynEKWCYvuW
TMl2inV57z15vaZfWZ0ucd0QOAtbuDqeFYi0j3VXrM8VDs/i0E1y4AfS9pD6iwS7pw4d3fh71//+
DzQD6NE0N3sXnheZyCMUJbbHEmmoIwTF1INFmPLzzne/foLX/mHXT/aPP0ToXo/VAjqD6YnOL41I
qv7Q9pYeE92bQwMPkHTjYfNSmJCII/yaGRrMaTPhCw49vILkteuF9aF4jupKfFXhWnyq601+AHg9
NKnoZo79aAi4yX0BfBPAuwRB7YeE6PJdNQbFI/Qvl08acmbPk+3LISWFjTIk7T/vlShOTdnUjwbt
rL1OEz7TR7nZ7bHjgf2seRNcGh2NSxrGvEobrYavBUM+5M7k3JgbJwlix9pq1eX72U4WOsbUrqdY
8Tulyltf2D3v+rlH5aCOzhV29SNkgKqH0IjmZOq+/TiorbqTR/vb1+m1L+wEKuU2VJ2VLa4GuAOQ
59YsHey2QCumCwwATyCM7VcIBXU/0ZoYnmpW/klZLVJqNp0qYAiPQ7kld6DAG++Of7G0oqN1ga6d
89DsvwZowqW5wdR6fS4Xpw26Bsq7AhlDMUXfV5PqYbxzrt/4Vi5Ny4OiriKN4J0Edk1nq/oDIUuY
xrtIDj2RfokT5grx1bWJFM07hk9V80OQj4829uyWYv9i74eig/B/TM/YS/FfbZzkDz28Iv7335Of
3NgrzhE/TRvEMScqkLGS8ktMxvXMq8hcRBU3p6EomoelTbZzLJLFrzzp8vg9mbdorjtxrlD8PAss
1SMcjXO/J5VL4tOyQ7pwNOLcSdGflbU07RWVL/89W7f2gfMa3JqIE1Qv+Nnuq7Vp3yAiKZaEff7v
4XlyqwTqWkmj3NxqhYLtuSFRWYhDWUGdvT80hAeCpRIyY+TjvszR8EuhiixtWu3VCp0fVi0BpPxU
wsK8T/ca90GbwljWVtH7AmjPrA/9QKe5PIxJlACa2Ztho/UhiLkWX8a/t2A6roCY/iqmThZriiL+
tL+tojosfkJKqEZqai1g20TTdjeVfcvUok/9JtljAQ+T4DSQBpfFOk/qyUBmIzmVUFL4Y8y7/hEQ
3YXVWwUjYLvlaDyzITkIU4ZHiCdDlpWWuIDliAb0py5IwouGsu8HqkgujmRX5ZJOeV0+wK7gr0IF
+6/8KnCnp7FKOyLHr3m85m+bQkffjFynd11pyUMZw5Nk2XNT/bUNW9+keo10/q6HeNUfJklI8FhC
I0W/i6cByyMdEP0ZLHJVBWnNafdO/p+j69quU9eiX8QYNBVeKbvY3m5JnDgvDJ/ElgQISSCK+Po7
cx/PSbbjDSprzTWL6qd61nFXwhsN7zj0K6+nhWj0upl7UImSf5Vxtuzp8M32R/5Q4DsgrkH6vcJk
oq1p1HdV3y36hU07wpHTybGTxet8jmHwtj4WQ7ubqiUjeUJCS/sUtUxdhkUnUbkgiaPqD/jxAz3e
U/sNYihqSqmLX1EHQ1XOBE3rTKc/cqHiP22eftHQG8zp1PRGCi5MCTFwrCqwt/sa+ilSazvP9ZT7
5dRxMYOAqaIWo1wGO99pne2bnYcUCVyDRMb4JIt0uWzySOOnItohgZPr5rZLN7V79sMZ61gTmRGf
XwLZ/02B87GvVkb1xSmaXPECDH7LsYO07Wo3AVs2uwH98aVCMG731gq+wfdz7osgGxybpvNVNA58
fEg4PlpmyqzVMYn4WWkR59UAPfOpFUYjyX7Z8iWq/bwZcfX9oOTTuC/TSWG9PwwB+cNLZmcEzDLL
6nFWWUnQlIz1OOjJvrCeD/GJzI7FpxFTQXrqyF5MbW31AUygxAjb2KeRRQu/Edc6+TY6R+Mnw5PD
07JF5RhXoxx71+M3cUN0BniYHmOlRhA57mg+LsMpDfM2nWBfIbKP1a/qeI7aEalsCqI5+wuzgX5D
LqfJ0s2VKfgCa9nbdR0f0jQesocdtBD1Rx0iUQ+JmvFXNZ4JeUGGXByVAS+DnKQiIz1l81Twyza2
E6/GuAW9u7QxMuyqdQ4Fv7UjK8Q7gzJlOkFnBlc8bvCB+tAmgiXQtue+fUECE8w0IbWi20k6m6tP
WGzOYNKgOVvFk82wEM98WVd6Z4ztkLFqtQLeYMUCjplHvPv63PNFNN0UtaBUOeFWVs7FttGfQ5Zl
9t0FBDe/8FwTVCwxx/bMl8Rml2PM2f7VpTJa4XWwKYc4lT0S10zDCKlOZNfJq6fS+s+smLrsxuOu
9+/9VOz8AjmEin4InVsUkGZmOwcfssvyirPNtm/41Lg8W0eOmJVbFvHxUbF4Xs4wPKZLk+s5Hr8P
LN+XG0uwrmHKryPWuJQG+xPulgtBpzlIrGOEVBVn2y+Fux2Z8PJSdJ12v+KDp/oWcjuLpFonFy+i
RERmRq8MBkDj36nt/qk5DTSd5y6BM9hl2HUQ9xaCh+RCZYHKHSqqfTiue6HXTVQ9IUbVPt7zf6fr
kkTrz/Ggxp/s4mz2kOI0CqQxyrTdXa8gaP655pTCf4+OBU3LcdzaXJQQsoM0O+Cs0Ncd36l7maD8
NU1btDO5wi6EDO9jG2Z2JxHyfFKTJMN52PD3EQFymLaBFzd3L22KgMih7JI+NReUMWHTNRnXeLhA
7q/28XQUHIEmYcCLeYxoDi4O8t0XTc+4iKDaSwql/HUzyzZ+MmRs00tqYExQKthGiXKe6DTVdu6H
5O8xrdFy1gmsY7tymtgaSipJVIs5UZGuYm3c8mFStsfP4zD2Y1fipFECLo9J7ARgKgoYaR6KLj7K
IzG4oAqiVfsffDS26JW5JFnuRvji7edcD4w/JH2y8j+dSZPkh4eh4HjqaObbX1kybelNs9z517zD
Iv1a02hlVwnylItLG6VJ/h/cwfx0yY48iu/ncd3HkkBv5z7Zuq5BltmKSdZPlqo5ORkF0dKt9zHd
HzaXoTkqh1Xw/mPxS1s88mSY5fuOjbDKMmfb3P7gQbXRqWu3lJ5SFnbxoCDfiyqXhYTIWqd5BuPb
aIvO/bQ4cr+BQ6Y+gB2lg4N2eE26uW5VWgBniXGZxH+QQxurGv+Q7vv63+aYQ9XC9z5sZTqmU8ya
lCakf1BpAo18dcAPa/17aDf3H91IOv/hDxUxtGehCz+44b38nhlwND+XQWXB1BOP6EJOVGXAkxrv
bcIf4N+qp5e0i+JZXjTcaPlWwcnBu8si3Z6Jiy1aFT41xGK4HhTJ8raB7UKhVckHasle0kMrQhFL
AM+PvPSpjdaHlDvVlmPR5gy3bdvOsKGnk59I0oCVR/lcy2wkJj+zBYyV91nBxo6cN+QRwQw75OCp
/+4W4nyo6LKCqqZDCxl2ycMoVlrSMYn4ChGu2s/twM3cn1sYFoikVrTg0XgHeH7JXtIV1r1ble0F
dR+dHhdry6xPpLoz8p+lY5WrZNBHOfCN9VAOr/agNV/9yGRVgBEUn7sxQpIhvGKzjlxh8Rz6C4vG
ZP0isaXsvKUqsmcJ6InX5KDTVs1MdyiYdjVLok6JYa0YMJRZ6djQbj3CeaBbn75HrRznZl94/tUd
bEw+mV6z/mJ3xKX5NE+rwavxOY12Epe0T7r8PKDc4PeFSOMdMaqE7+FCjiS748icCLivN92f2ila
4x9j1oujoUXUku4s0r2PHsIcrckfrtP4kudJ3p05UuK7BvkXM1mrYkVG7k3JOElvZg9w6quA0qXg
8oLj8yy0GOHZotfVQX6YhWu0TGMjtgVm8XaBv/AKB59zgTJq+g0SFWjj+MogBFynvthcUcpxL1jD
Mw7ecXkglGi8bqgscWqoTi1lAf/pFw4G9OhKVFVbPp5D79P0NTnoLqJTxmK332lqVPcSJTMMZBEy
kaJcw9ZN4JDFsrGQ/4koc9OFK3aXgN1zlSnsHXHCFuZ9swW8Qd189KruWEj5lSTzxPFn8xjNZQQU
Tv3Xhxbqx2OVkbxDZU2zX37CzfUEir1OX1t7xP119RwLkIIdiMGG74jX532KHH4T3ufHcsH72/uX
gxKkjc9a/cXQCZdh1x4XgXDjL8ZmCeLOto6rfc6QirE8MCtD95RBFEyewg5w91vIIIK5QCWglSzX
QRKEQwxZCCcEIs3ms0iSiJwG4WP+ni9s2b6RBTKrb63QU/unw++Keqdn7JC/W88iGkOuc0j6dOii
MzAuGAYf45vFdCxlPChIG+c8YP9O87onFRBbFUoT50xcOfDtU7cb8I3hnmjVOe1XNuOs2PvuqaWL
iFBRDjEypkEqVIUGYbNZOU+n74TGSFiuYqWn6NtinLJbg8FES+xlGLrhXDCOq9qzlheymooxylCc
HYT9bWGAmrmKrnaLH+m6EXVN94OYMkXKxPnQefeNdVpYlPoMfdzJdCZXvNziJda3nE+jlWXfce0e
07YfTFIuNCwU93M0pTNeXCS64wa/cLmYqrMhlPj/EajNA5HLy4wLAscfZCwt6E9iVmOdhWm3f0kb
ohd65OjeNUxu70eU6f7AiZZOB/C6PBLfsWrhPs5gKr1dZ44iuoSQO8SPiXccw9i2IIV4oIjizVEy
rIYvDX7wcOlhI7R/l8wW235zRWLd82bawOphGYb4BYWCimFk0AcvTpGOKXtdClQrp3GiC3+ZCiu3
87yw9iHnHqYdBRFnlFyih/Az7gt9hgAqS54OlIG6sSnWlWkmOHzM7roSQ6xDRf0P35PJGt3U0rn1
a946z/7bYHT0ttGUf6I5xWF2KoKGzf+atvtSWxh9/w0ISKwURoknP8Ppra0m3op8rHD4ZGtoug3y
WXfOFyCi7iq0Na5Bg1/0vM6XTG/fpZVi8zUmst6JOsoPniGHZ5nS5ZkU85Y+I0o+eldu4yCrCnQG
vMrCqHr+hs4Ybl5Lb5Hgi/xHJMOzqosmGsGzEdBqTmqZjx7Wmb7wN7ln8cecUSdttXdRl7Z1utoo
YaXuoMP75ZI82uoo28elL/tja9eb27cOcWm+RSW7YNwVD2kz76K1v7myfGt67AjyyvEllrvCsY0M
FUY+vu6cDQtoW9wMpY7ov+DYEZ70KdpdO6wfJiNJcg78Xx5exfZoit5wyGo6oXeN+tAcEqFkW1lM
6Z6T0lnYGp9pL4m8hX3KssuGDPDlc+UwNJOlFxrjlvnAZIJ8Q7ZePz1omFKnBTx4F9ykbZyVbOoN
rkdgBHd0+JcZnsMXueHbQuoxE1laT328v6uNR2eWpvnTuIQoqqMd/w3sPft08DSxJ9+57oa1Qu9z
3hcYQvkQVX612VVnYf3e7dR8Wxjp9xJuogXaNQCZvkwwLQplnCXMFN9pnu8YQ4z2M+vA8QG0DsoJ
iG5HuYuCvvAVLRZKEpjAJmgLzwonLYjgRw4B/dY/z9mEE35vj+xOGT3dY3fNSWUQZAeguziuPYyt
KtBrParvbb2Q2KNA2ScCZiHXFTRM07mzq6gTMKMuc0baMxPtdtcpHFA8WU1ltSG3JAFgk0jboWAD
LZ3n7YTsmSNu2DwlJRxx+4qn2VYhcdic1zW37/M649CCr2fdtSxp4ARJUSKA0Zjx7efkix5tWY7C
yaPlPoY5bmSHM2NJ2VH1nm4lNwgSDxkAD9/Rt0yuHksOsjMcFG0TAT9J8Qyi9uT7eELHZPw1RPsf
n1uKqlGgYdMMv48y/V4l+9zi+Ys0mSvde3fPUSKgC8iXL+do8sMOOD5yFa3vg5m3yuUTfUZ4avej
y7r2iqjj9q7jbsR54uYyixytQHAUTVAZvNMSqkUDzRbKJlm46AJW5VIH16GkQxyV/72Ejpe2hXip
A0/kOzTbmDbRTJx4m+pLb1EEgva+H3lFIt3CMhdtcwD36AyGNb0H28TYkuBoOAuzUqTbZ5mXzd7m
XMM8kuz/gRKJAhjNbf7seqPQ/rPdfkK6EF/mPAqvOWwXzkawtYfg8MBDE4rUonNxM2TO/hnXjd8v
lM7fxG5TrPxUYZhCgSRLLIaTIwKpF53NL6QTukFUBRb6pMfLoKZwVKHw20lHrpdl7Fr5KQatnroi
E7/M1tMyXSOtm0wm5m0Y2z2celAr6Z2KTX9S2tOlTvJh/EaEsC82H8hHm1j1hTTVCMGOFIVZwfmP
w0RRdkNskHxap7G9bqksonKH71MNWxjUAKFfzFlhCPThcQ66Cz0Ac9WdFO25Iy3yhnM7xLI6VBsu
bZEI2Zg4iraSxX2X1NYYAnBrXsME6KhbxrrH9dW0RxuS91nvuJdLBdr4fZKzw7+lxCPwpiBrpJoB
fczcoFvP83I+CvmYHUzcsoT2C6LT2QAQSYc/cRz0OwXf4EYjWK3i3aFFRFu5Ak/APRk1nvHpGzxM
4bA9LQga+2pV19sqRg31KLp0pxB0+FyWrD/mZ5GgxPRHt9yFJUXe5phwJx4xDbP944HyVzS9z8VT
nhZjUR/C/WtHBtQXFcdV/0Hpzq7g+ZlTSqPpq/XxdADz3No7KGskK0fUqqTC6uhENcTIDq1SSL6e
MrZhG23rvxhRlhBY8AxTtJFTuhM2lRMrCtiyz8xquCh0mbsODLdfo3Xm/kWCWIUKUpMXmbqZ3qLJ
878xU6OsKIIl0eN1u36Pbc6wijEBiBsQYlCmMLxV0ww8+N+o8eafCF1tP42bMlImPBJpRbccpbFc
xhVarB1dZhXWYl2wWeb4lzLb8ohDIfmYnNw+J4zlnjcO6X4Zxz3WZLQd/rZtBb3bpJB/6ODJfyjZ
2M8x1gw9mRjX6D4ge+RLtqjfQLLPQ1cL1EmP6zHLo8r3rLhPxJziMPdz+tp7VG9ljPUvy2MdxH2K
CkRWrhvT+dTu8zGexJyv5koTo+9c8g8CYfjHihI/YvSoOzVAjcHJocqgQ2Q/FRf5UAuyQOaTQuJH
qmVDAvCjJ3EPp25mIQd/nneGk43nOP+ej2Npo187qro7Mu2+6WEtS+sj3oG4wnmwLxoQPPw3mBQj
wybOd04QBNeK4uXArPUCxAO9GQ7FuAUwxAfz4Hwcu4qNIYIuxuG8kMbR9KcUtng60t18Nwk8PeuD
+XaqcuTtge7t2vlYcB3ss/s20Pz44z1sUPeYz3kTBT2+Zj6PfkdGs7OZuFf3i8tQ/hGX9/MlbEq9
0UNlax2jn33ZYGX92R390F9AsTuWatoB7Z2ohmkC5IiDfh8gRnqC9Hl8tAya2aYlRk4NMAu6ViN6
EHEngMovF3yiuEtBMRrPGUtoV+d0MnhPsXKi2nk82YZSKHwqGTOJngOcD1/7Kc9eii3gheJnS1cy
OR5PsYZyqDS4LBClle24sgysqsf7TXTbhyLzPJUuDJhnUJfzc5xPHgBKCCjC83mDBmhV/cYAzgpZ
yzRER6OyXZg7dQzYqT2oGukVz03QhmS+u6oCE75t9El8TfHoPqJlA/Q+oDC5FRl0gac2tnO4sr43
+XUscvZrWszaPzOq0rFc+mPEhsDNRt0V4IHsm4kBILsc0b7SKl80v2/lHqDrREoYYG26rskTaq/g
0SWsXlZ83WOFFq5btxryhH/3b9qaorgIL/qfuYqlfSl8IqMXFpI0VCjQzX6OZouElD6w5HlZx+6j
9wcaaaIC4EwYqvWYrSR58meQDBVIxsksmsRbSKBiCBSWWw5+vEdPu8Z7rZxiT7aL1v8mvyj4Y/am
aNDhAViBsNYOiGGUwwdZu6xmx9KlWOphlfVIURlMaMzMiRebPE8wO2Blr0j051gZuwGR4PQcMheu
/2Kjuz+ZneLXdRIavdDU6gcbL9o9M5nFV0CQz3LYsqcEUdB38GXFkzXBwNlgSlsGsHHUMjuP8w7K
6qgW8W6LIXRlnGTrVVPf5VWqdnE+UuTH/PKIA2piN08o8M32YPMuR5e+7aOryU5EfI5YYn86O6dF
jap3MlCOmcWeXVh7XMkLGrPS9ilvDIDKotQmQTzXmkt7SxPe+XJGZanLPNP+VY6wW8LpsumzSYbj
r8wWTIUHCXv1R5uuk2+KAmYbd8Th6AfKy1FdEDXO/xz7IhRrcepg91V6onJZ7/Qwa5PmRdFdehpz
WgEdzfQJZoh6q8eYqqLaBGx06LxRzDwChS6DKiA2ZRJvOFGzfCweCY/2Ksq5+rNnfb+ix1Dxeuri
yTBkMu+oeeIgTjQdi66MCiSRoXOABW4ppNH+eow2uHo0QfJyGFaja+1AYUOAiu2vbMnoE3BrUndD
Jh55m2OdpIq9UZ8Cr+Joc0sYT7X6TUQeqQT9Xgwo9bri/6GYedfXBOPGf18FJJByKxbhyi3J/BmK
mSMu9ZwNzU6Ifm8X6U/ptqDpl7PGnGUtptdlMuE3iRcCXxuNAUK1TSi5m0UpnARgl/P4WSLb5ftw
HD0cMFvbv0Y9whAfHUeYG5r1DTZbBqOJ0JA22oGOgqJsz2YHilth47GxnC2yW0qM0sKrES4sNTB9
3APpAvyv9Da2/hqLgX2IQvbj15HZrSvRXgItiK3BQxqRUn/fTlmXVuOYj+DjtjI6nh0VbX+eTLQ6
VMi+eABX3z+3C6xLGzoqzmsF0pqvd1b0RzW1Trzu0FWuVYDD0XdM1qZPm7CAyLIu6S5kSLoz7nnc
TMLpOw1cDBJjdI3/JgurfFIb1hSsYsNA7qXb5HwXFKMWAzXgDJdFFHpvhi4MHw5gdyNMq35tOV3f
Ycge/gY0NncA4LHqsrB/h3ci1G8DpLL81Lcuf1rQ2lyxtdRWhyx3QzVOkAujuxlYBuPALJq/Jyb3
9Ey1Gez1H0U+VBgObI9jDl7APQZYY/E77EeCadyE6hsHxqQ/rZ3Cn+mQqTht8Zp87wSmY0K55Arm
Ar1ftqRFvLcl83k/WoUKHcOYT08nrALB9wT0mcwyDIapQ9/bIiedUAB/K5Sa3/m2PaUtyWtN8n69
oEAwZZcGiZrC+b+F2ef1hqzzMW1GKo77PqfplbtsevCbJmcZ88NWgOUkAeaLLMPatXq/GrxoAKRw
sb9qNuOCQzWn5lLv+QTYAXApIpQhlDiDXp/+lQ5DlXKNMJyBVmv9WqG+VTjq1740QrVvYXA7w/Ka
malFNK04eDbnbyTa1ZfOCxTBBDI4giSjHFMWJtR2s3505mI877/tkcSQE5LtHzuuNlzG86EAYO45
BsGOj3etLpLXEGXwJ5ZR3Kw2NU0SY1bW4YzBQZehMsy4ZA3sa8TdYZfxtGX455PYy9OsDDC/AmKn
RWPIU46MyxNgYSvKja3K1dAyute+L9CJweQao/cpbm9WGZS8a7/7j7XrXd1OhOBWiQZdWp4ep1bB
XxczK9FWZi3Sy8bG9Y3tyzJUfsIZAsUJu22a2UsW2jHHbEfRJ3RgmHdjaFaNA5kAArQie58HtZ68
FuIFzAFee8q2erdk+7lEc6hTjJxfHYuGJ42wsgowp7lI1kZv2O2gi8ZIsCmBhiXnpZ3iZpsBIOAu
FOchg6YLvI8WbQlHHGmltcK+1MeIEi5A70E3+ZEkDuYHhBu0bmp5nDT4nrxF3VslGG1d0hkYQDwJ
dVuyMS0Bie5oOT2sivcpn0rkSyLxoMizOmj3uoIVUqcZhMxkZ+SiTbtf8gTD2HEM4QHNRjjt2BHP
K4nUBZQkch0Gw08+0scZnl/Dgx9I0Yyu+zNCSF7ho5BE26lV5WJ6BJ0Ho0Jtir147jsSv23KpDUG
k/ETQN3h0Sqd/MFiz+ojl6bKsrVt693EmHKIVJQmk3HZjkfbtP3afWQCmGGmY3GZVSJrJo4Zp3gU
fYBu1gLQVB9JoPqM0HJ+Wjn4WFgX+V8G4f8imwPBJKLuKBteJFP+BEQaY9F23+tsYsuZ+cCiUrXr
fzC6BTTTLcfVmfwvCu5PJzb6CpOMUC8w9XncO8ysNuD032MRszPGvmmtor248mKKHufNfVBrbNM7
iemKaAvka2O0hxakw23Zsfw7kIX5DNCqv4sJJOMgHTpc5KH7THNvLsAh6csw+e8zG9TbEFOEoi6o
AaBQmluYo/b9PXzL+WsyKFYfE/CIU0QLXfZyKtLSmKDL4Flct2PyB6ruGc9zJfVRTBr8FRkoa0Z4
ZkwVmCxjWWxk3SoJ9oTEZQ/pQu160Jrc7sXzDhVp2sHD80NuY7bDp5vFI80bgWTlapGH1Nl58wsu
wp5GmMc8u9DF4kEvc5pFp0AhrQIq5b04CDaAJuvP9Sj28YKyLezfAKV2BsOqMOXFDzmv+R/SByOf
Yrkz15iEh+lLhezwfblvPbG1nKVLb0eBMIMPrlxs7vC4YRZDUjAJMOaerHxKEdSSPRyT7utcrDr9
GbLkcHdpn2iMGzO/SfdaQFI24dpbE9yS8eCS7QeU49J98mijLpSjVckEOi/+ANUG7Ka3EtkPi6yW
vBPAdENS/F78gBo6Z1w8YvzZJ820ju3/vQC6JmXef5fbonS5zXyKmnZ1XagA6jKUlrkHdRw3IiLe
wSG1JpUfwfU5Zl5tlNPhUYnWvaGhtKiRBhw3ulLDEd5iJHNML4XimzzBVjKJq2Jw9gZQJQWdoW97
+7WCvTd+tx0J42uCuJ2pKhQu/h3ZW9vUlQqbtXsws3W6KhL4W6PvxBgrL3Etj+PT6P2BJy0OoLVl
HwBYV8OWTBg1ZDkoM3dFkeXhAW4LrfjlIxP4E6qtWL2FjRy2PJbcbm9qdFhMaYrRU9JkYUvfMXjl
yXMPkEV8SZjvfi0MTGwYvIKoruqVxBzdrAHCcDXTkmQVkKYjekbp40Uzcxl9LzasErjP5710MYgJ
ikEYLxwhrhTRokbkqXoF3NiTFbkKFZd82b95ieFMrWawnqKSGRB9waU1ftcY+8ZtvHwlmwWDr8E8
z+TkYR8kwvpm2oL6gHvfT03RJtHyqyfRuH0WgJR4CtvaaZ9G1GNwUt8rh2sdmDKuJ4Xh37xb8TPr
IkzE4c6V8eiqrZy5rjsLutndkIJy1GMYj6ifWxGITi7g+0zhOk/RrE3NZs2Hx3mf9uLMZMetuyK8
UaAsQuT98TtfFy2qLYb4HSS0BZOmWmt40P+QgLaylx2BRNbV+8wW2sKqisBSr6TJQR4Ro1UsGFqn
YGjEOZ7QWpIWhAFbRpHYH+YEGQ/6Hj0put1yTGFV+pcEQsh8ylaqDtB/pAFkcQ9bDWGm065WYGBL
LOhwc5iHDX8wwBqPnzMOLPLVJT7GYJKqYVPxJYYMNNeoFRi4cpht9fjutU+14klzJHQc0TtJH3n4
hx9JBLThrPEyxXDFeYIGDiGzJj1+xWJlts5mz1X/imFB2Mwjj1Om4xreX+74jyaC7h8DW2SPCXeg
w387EIHFnVSWCXmyXO3OVnNKDncTBwbYSHug8PTYAQ/o8/HPuebVHkj6xQB+9a7CPFSgM4KZcwxR
aAd9Qgnf4vQLeH/PGuy+ga8192G6gZU+jLeEoDUzJ9yljA9luxD0JyHDOYEnrQf7HzZzl99inypX
ui3b8lPSeYnd3yMgvVqTmcP9yxdfQsbqY0X9s3vMuSThc4Xc6kKLs83FMby2dMZ1fcR6esZhQrsr
hluafOu5WtqnLR5Wf4ss2Kl3sIlCdmk7T7oGZ500HZYbapPV8b+y6Pqi3LPOYYsKlBUoGZ2P3jTO
bNPg+w9Lo0CNHuBew7MmofGxPLY5AJ0PIg5qf4Pxlf512X5wQAsYoALW3nj+QDCkRs+B0UZ2bukE
wlViiuGVW1Ugv3OnMaX1OsTpBDOffPglQbJZngq0F6HCYJS5G9TgXJ1Chv3b2AJD4DJb9sOmlZOQ
Br5txm9ZUyTxPpfoH46nYMx2mHKFwOOoug7463ME1gs5YcSMWLQOJh0BBcnu7l3qlr1q26GVFzi2
SkwlZUBaHTYP1Jwm3V+diLb8Z7zR/3F2XsuRG023fSJEwBXMLdCe3U07nCFvEBwHUzAFFPzTn9W6
UjD+7yiCd1JIojjdQFVm7rV3mvOHWQe2tVkGGnKGo+PyOtvW2FEcE5r8Nlphs+8niDUn9fxj6PSM
/QRsaWzLkvV6gW3yKjHIKHjRc58JdsgOqzjkHls3TQMFEIk181lgwwNgvyRSMCVSpVHiVS/KB+0G
rXevqXYpWrJ+mFELi+okZe6vR4+EmSP4uvdLhLOZbQE2zB9YycbnlG+W4N+pXUhMrzxoUN/snjoY
Af+3x2z+Z5LwthxmWU/1hhQiJoO+SSl49FHf3RNQwvjo5u7CkL+qA1YdCnO8TtIo5F0hs4Zqw6mG
D1eFznw151C9o+XNv6vEr2QcqiRzo2ZwXVS9FJ+IAb0aT2EyBnExFlnFxcEeM8aM/OVAJYzUxJeV
RvlqlBdVBt62TqtxLwJ/Ltj0MjGGMG8vcmOHqCGL6t6zidiYWCOnc1eMKvUZhdry1dZj86dEKPzN
/oFmfV5d0b4vBraDx4JFhMld10mDhP/FGMNdgkLebQEnV7UJa11RmExOVl/Fkk88tjlDlB2er8J4
8uA7MHutsvuJJHfjjG/jeh3NczMw0Z8zhWQnU7NLUGLSwomnfICAE4sTNizQDBzJhSrM5J4BLl6v
CN5V6r9sdkytbQbKQrFlhkMoN7VYKmtvqM6wf5hN0rSvvFX+dPM/MOCaWtZ334eMsbuIL67y/+hQ
yZ+51bQWz9A6ZDtSsJV3B0PGVZ1rfF9eKFs/Xg3LPgAoFWSjZAwWet2ox9GzW4abHahC/pDajZs+
MajynhjByvS3p+kpzKEYfzQkJz9iMZ3r2PI4H7BMDZqz3xhK4ynl7Hp0kzn1Y98fRbD15kyCnfqt
4eZ3U6mc8rt0Vc1xmWaGOEw0YP4hDBgZ7XyP8cgOwisfNoQ/gKhUS4B3R6QtjI9fFuby3PJP5y5i
25vLueS7dbDoLbt/CLty0rS1X6qZ4e68L+1qdTYS495D2rPDZ+tCJfFcrdVUxRkr4hnPTnYIuBKx
lsVv7rNFZsl7KcpCnBkIjUkQeyoJ3Igh0tpundbzxSVIKY3v2QzZHasmd1xE6K7lXBqKUJ/6YJle
lF7bLDKErbMobCtUhwaJc18tQ3r0K076w7gMemIVMgAfAgfn0J1a9GrfgY+a8rnhVgJqr92FP16q
GFT+EOvQuNspJPNk64zT2G2mNedP4eXkj3tDUj+H8+S/mKEXfrdbnuSYZaqm8XeZVcZfizr5Y/dO
9x6Yo9/sZhSskcAgNafbcmV0HBuUZd4vm7PPyKIhJOPrKZg8sW7HKtPtq4uz39iVJIslv2vKDP/7
qsT42KV2eWdQ6jxpFbQwKGTKHKoyEQsawzD4kWm4hWZw7C/kbERDWbfZg9vWpXk/WnCo5zLpjbOq
IFq4OevlqgzKKujsQspr22doKpCfGK6qrCy3wjcI0vDLfhWo5VbqvNRwc8fG6r30oa66LJ7oEiJF
Mz1Gk/DCQ1fDd4610f5geZ8OozK1s3tlEXz3IDgVs81a9M0bnUkKANC6VF0NQ5z6IquyY+Mn+wRL
uCVZZLEZuDOHWG2HhLI5s80ZFWTrm7dYTQy2rIcbLm8/lFqb6WM1Fl3zHLBOuzh2Wdnean9elWhd
HMZLy+iIp9nrc9hrG8Bvn1H9V33kJ8sK+8Ks8pmOJGy2bWePV9euxSVVSXsMqRcALULDdp4gWmZ3
Q7Ol9eta2uCV/uRV5UuuErPe5ukMsWOhwTARnBKdXk22Qd9Ly6wFCoPUcpdOSRUcajWK/AzEVzAg
Hts++YukUPRvbViq5iVxVlQhCqmeb2Ct9CVhIOvuYOD7gNHjOPAPdd+0e+Kt4P7TDI3pEDb9OB1L
yN6nYrClvVO2SsoN0vCSPlhrgtSdGcCY1woxjHi3yqI3j5zGNqen1Rh47JVM+x6XBDefuCBw84eo
cxtQseCtwikvtBfVydq3F4eFNdXBlWu2IrD0sJzMyNe9boxqV8L4HNuJoyIq8FuMMYVqf9WGHk5d
QCBe3TTpY+jr5tSPNrvtQ8ODBjIW6KkOrUVsBbvFLyn6V9wMBnus2y5xnB9UFIsX+4bbOEd3Fevf
QvEWvUxrmV/K2W7fNZaTNCoa9ovGtOvTcun70IOv4OroY4RYyD+1mFZxN6AOTduqNfRxImOYX7Nt
/AeR3ILojcEZrkup8p9d6Km9P/cm/qTemc0DCL/oduG0+mT7rhTJcX2b8pyYZSbMcZJs3busEx//
BKEQfuyOk1XHQ97XRzCE7qltDDej3lzcJdyIhqsrBgObsodxWKEQeBN7WjXf/As6UcVV39hyy/+8
dZEbWs+5c1pDhUddtV25wQ7GdtlE0oP/4qke3tN16bdwXtgRXC9puq2yKnp7t6zscWenWlEQGvO9
aMdgV6SFXOJxGAjk7C0Oq03Tmv2+XXXzmwpLbkchp7NwrWqHY3LYzJR35yFlrtngOXifwqbggVSS
GMJVNRtX99WDVSSq2pf5Iu+RRqpDZs3VfWvkzpazzEZznJdx11ELRUW4hgehiuWBT7kftpSEpYIm
8cw+psOFLnVUuhtS9IJHxWXT8QUSQvVszmzoc0M1bEAqiFKf0wFY1e1CiO5G+h1jwXXivtDaRRNp
uosr1vRNKHe2vxWd1VvufsJFZP/ouiJn5U8xlWdbm+LZzrzgewL5lsZ4jJIxCgxEYh/zqo66qrD/
zNBRa2SG43TJRDMdSkcCwVQrAm3d3cYG7C65Y31JkPLZd84vp5Fes0NcxTuAvF1W8VizGOaYrvAT
lWWn6mAmInQoCWzyIs3UPfONUQbMXQJYJa2WrQKme02CnBGpp1yj3wncOfdztvQXfsgPsC2CTQgi
WJ/xHmJqlUEnrTjJBvOwCmijbVpKo4k7eLmVTETuimDV6TGdjDlStF8H8HH93MjOSZgpeePy5Ac1
g4aVXNwmkp1vLFeAWbhwij7jmzc6yOFTN97u+rXZW7YI+j1C1zJva65E849pDjY7kiCdZMxgAsZw
cpxy3fT0ucs9c2FgNQ6WVqitsVrVxK4Hi7tixdjT7Mmec41NizqaPSEusbVwMEIaiwhxr6WwLMzQ
CE9JkSUdsE9JdxRCHIk7vx9QSBcu6APHIGBWX6uEBnNqxgf6efcjVNrDcuSO2RyVhpu+esBtJ9M3
2gdBlqa7ddeusa6Um0OysRoQ+e9mLg3GgqYRbP1pplrmoQ0OLc8EdRsFdhYL2kdkMYttnRtMXcMS
Vb7XdA9rPWUJw7zZapl86zSB6ICtfaZSGQf+2zzFklE29Qsh4b5xmhQd31aHVvvNdZt5w4GSvrC9
idKWWNuc8jtfQ48FqUhSWQSnzUHAOJFT3EQEuJJNS9GFKj9u+Y6tD5PGZJsNrhA7rkpYhRRsCM1L
UklH3SQhT6YFwvYyUrB6MbfprM+sgmmLnQUEsjxYQ6stRBOWz+1u5zBb55AlzSASJRRDjJfEyrbp
WnjewzTjDY+Up2bvPqyEv94D8mXTES7itjfI5K26FLyq1Wn0hXYPS6pyej9zntx92CRW9sfGckBa
r5Ez6sgQXKfIlEnwFjaB6z2w4167vNRGZuM0asp042UmC2OHOZFe3HMo1HGnemwmUQv71j4uPXcv
R39aAmHFZCWbdUx+WYIYMSQ9NGe8OMC253BoOwFEyzDb+Ma/O7rHGdsxa+md4Fx1TZNcrM4pk+1U
z+mrM9TZB/Ywxt1uJiZ/03WLYHwbum4wvKLGuvVdNfmIPowpwTbBWVu4bKfVO2XSQUcjlimbuSoM
wEZCxzMs0vqbjWlH7Srt5+a+DvzxT5op4gu9VatD79AvRKwlX3Y+1GeKOjMM17bph2q3jkvQPdXr
IA2glzxlTVOSqS7bjmEtfxmI+PpaZ2mgt64bLnvPN6YlmpoyM6Li5jKgXq7S3ZLkOeYRzMqxN3vB
bzgz96lNVH7OGh8FNMhsOttgyoFN1rVfdh2lxBzjkjHVC7otH72R+iZTeJYtFFFajk5yGBpVJVfH
WM2b27OvHYByE1rs4hIPXL81k87v67r2l2hYPPEiFMu/6dHNoDjbAtfkZdKIE39S6ePzWuvMf+5u
GBcCHRryyWWiXe3sQqzIUca8XniQLCppOa0HrUXyUK6glc8VDfuDy6ULQ4CvbpMIPa9nu8ilvwuQ
ud8ptki0tWtO0TyCc16/m70IO7yAHeR1sDgjo/4hdyNpr4IHp2nfdNjWmw7l54+XmgulCmmyB2Oc
su/ZpOsX3maES5HYhwGV91ebi/V5noV3tmu9/lzyotyRiVScfdP32GcF04D6AGCYd8Uvgi5UHZe2
WDBdi/lsAObpeOjaGdUv7X5UGBpoTdXgXyucodwQ3J2WUVc4EyUjct/u1VuYewZyWrm+AjHO9yvq
47E0fLyDVRLm24JFMnfG3ORXqxzpjNfEYPrlt0Tj0IrZPoR5Ouxayx73oCP9O1yZcT9lOQo7JOYd
xtI23GJoq3+DRpkxjhmm9XoyXoJs6p6aRc0f7MSYzxZmlYfZn0+SB2lPrdQ+m2PL3WX63bAHPk9P
wdh1x8awoasNSY1J/Je5tcT4i7kEbhydFWeoMFxg9myxOi0Ub4DDihSfObxdjBVQDrvXm+OaCvNg
T/Vy8TmFAU6q5nuTAtUafCO/sjFv/talh5ll7o2XGWroiTyD6SzHeTi6QCBnxym633JxjCPDvunI
j6KzoazOLoEnw3M63og+nVglJKGFzbOjLi5H1W04yQIGj1adIoaZyxbNFBUSIFswHpthbsICbRIX
PS6YdPDUE5lM8wgCFhhtROtZPdo2gKOYjHpr9/n0oxorRq4Mt7JwsxDqeNDZ3NMWszEm7gqavtFx
843yK5sr1QQ6ZS28JvNGMOGO0zIEj+hVN8AA+m160UYLitAlTRmb0vrQ0jeOrIdKTkkw+2+z4ToM
5QJxQQPpfy6FMQBtmMXrZPmoLsNknxFYpqMxrsMdRph6k4RdsE2JRz6pwcg3RpHOr8iixKAH5hz1
VL4396G1d2heSQKfdxikPnz42kO/huOBZtb5CFrV3+lVNI8MDZm+Oppam+S62FD+WCK3mC5HXm7s
YWMl1gQz3M2YMInTTtZfq4XTrMAM/t3r6+5nioPmEWkcw/OEUKmMctyzIrXnhuQxgj7uhg0DLFvH
S+2vrzy/QCttE3xL0Lfkxh7N9O8ia2OLEEDPimZ9tXjnEG+HxOypSs36ohcprFg4rvWcGqKdkebN
6rSkUtFIF7N9oQszTwrBk8uGZQhAzKg2rDyyNFxBLl6zpetj2Q5pHrHgE4t0MFFB2KveSHsAAmKq
sjz3xqCCnSuX8nvguUxhGcFt6Ydg5fxRFw8wYUx1GBQYx0WF1aFx0ABZkotxiDO6jqj85QbP3fDL
q738B/4MjejhTwSNufKi0qx6CvXiNY+Vi4sgy1T1Q9dsiY/ChbSWKOvdgAYHXzSOuhKiyO7lVUkH
hAuwbF+KojgNVcLYO3H6GQ1wXk65cs07HNrd3kB7qbbUvvJlpiiE/8PlhhnDKFEYWQMqbOV8rxr5
Xgdei++4H7gIB69gJw8hKQiTnmPH1gRcfSiWDkiXLFMUaFzbG6qKceMxUwAfGqq9WyziwwbKu2q8
JBs7qLlp+Vo9bpGJFihDm4ipimXMUza/mkBmQ4Q0hv/OYyffUZgzMHmr6dAzo853EzQEvnb0Bv+E
H9J5bCave0zXdTm0ViVH1OVsgGpqrb+yWKsTFnUTnr8y4A5DlwYMKKsN/7RMVtNouVn/YsthGbzt
DvJCAk7v3yHuFgJrPq3hAUR9gW6CLSoiip06iSZMaQdKweDSZl2yZRgMTtIpJ65Y0fMTXxtCMiRY
vzV1239L8GBa34kyCB9nawHUSNt8KIvIcyY8gJhRhp1f9dax6kB1sHwOu2VM8XxlbZUM8Wj2/qkt
U1L5mrCp55NFNgGlWW/V+17PFtn0plofhEfRLkM1jhvfK9fviZclcZWRir6XxPG8p42n/1BUiMNC
S7VbRWlusc80L/YaWC+rM1p/VIN7RQxBwr20IvlNTpm+Z91oZ+A9tnvOqrrfksUOZsw8R8jIwbnH
AG4ijD3MDesEcTExh+yN9z7EjMeA2Zff2qlyj1WfGx+MGNz6sOCAvsNcRkS7rPLjZLbdRaRGDeQZ
Nu1ZGiPPBhv8rtnCny0U1La8UYykyIjP8DDpKYyYfs1/XS/XWxwHgt/JFC8Te2/yCMkbXQ5695kM
sORiAq9cU0fVe8ZtCj9Su+x6xgduZKSjyrbE7zXPY9PSrBUlo5iscJrrktfNzzo36gcj9IyD8Nv1
pYX+wv/JMGqN+3BQBV6Xgkml54U7e5Dl47pOzs6aVsHwoQn/ePiTCDBYzRuMLeWhJ8WIxeR9+OB0
QX6WyTK93pCYq42y/8333fFHmVF94Kdaf3eWBhbvR3qHiAa2PDFCW2KnG/TJgP9/vJkMsb0YPBRx
G5rjZdYVZpreXn9lpuM8+aDWR0LGq4fCXoefTudMDuYNTzac9kgNkL5MWYlZk4gANHUaC4TFQej6
Q7Jz52S8QvIRckisWl3Eri4YZgNHeJBRadB8C0Y8s1tumuU+7Yei3mq2+T57JteExN/6cx5c0KI5
RIi+mnixio88sdCZrAVKPGR28teENNy63VCuf3KiyHa6d4fgPhgtuKLeKIdzl+K7OLG30HzVmjHV
NhNmCwLYK784ZimMScNQOO3lJtEFDE5eEI23x3kdVM9ErYTWVi9Zc4EUNr7ZiiH0LqzdNts1Pgp2
LOEd0x1mIvFbZYnX7JcWp0yUBdzfhCHZlfkqLc+z9h2bUe14KfkSCNQYx7XzoP5qXNnzYCQnvYxz
2MaKa4DcukVYyRLT8E3tGcpuYVlv2GGnYpxUjALPTzYs9KCYpHfuYDgF8wAwm3nX9b04Gv7S2u8V
gnzcl4k1PnEJ+v3LNAVpdlwbe3IfiVZb50i2Bm8uzZxz5y//4OU6We5Bv4LyXCVGSZobhXShr0K3
xdwzh7PWHUkdIOFzl7vBxlDtaDQ7R3jtBgjdZoVd55tK8a+S8z6YmyXzzekNOP8mF9LpGliOVBMQ
a0JIzLkkf895rdGTwhe0WdlwMpZy+a4yJrD5RXnagWmo28namhVRgsterwv9LrKsFBfSUuwpZrrT
wkaSOd6MT3MvaYOkB/xSJaar5rgQru4uyGhBgNukEl0KR+ZD30Uirbv1Tg2hUz+tHeTdvemZwN8x
dsO1e3AC+nYoZyHCF7M2iYqeR3eYz0zblg/RhMAgET6ZYddk6Jxh1CXgbBTUvvBGlkpiXiG0gBR9
YIrmMQHAwTbEpt53bw7wZzAgnJ0Y/Sx/qqhRfqATtie+Qv0cCpkwRjBczBq+cH+26N3vKaaV09C6
UPrWRIRDU1dMlUIUs5+8LgzGO5Jq6Da7+8zq87gREIYi6EBQpt7DTYGB7612+po+MSwvS6aCF26F
cO+qnospl9y9dqD3K9wqPQIz8A0ds/vmlaaj8DUQrxZBMlhx0d2oGMaOVVwGNFqbnJkJm5OaeueV
oOxaF6VgbpqU7gYCyX6QZSru+m5sTpBtzRMo/U9LhTm2vUK/UTYWO217xXZJeTVCt7KezUD1D0Sk
ly/zMCaPmuAAEUMRmxev8/Hfm1qPybO8jc9jzxjTcdOuBjcNumWzs4aFwIO1TeUPN0za6XVKcl/t
w4I5AUklnPZEsnUp155ruSOUpkv6QzDBN2+4NUZWeTVzne0zwUlMRZ53aucVMxfrmMArkmAQMGb/
ZzJaTfZkHVDhg0e+j6LcrnNghdemCByCOXqw/o0sg6z5nRH2kexyklu8K8xQtcTsxuuqi1/PebGz
s7Vt9wLhmpNh9o1LiXsFNgvr6rs3rHh92yb/0DYY3Bb0wnkwk3amvvRIjke8MZzwjZglVGkbwEbt
WjnwKs8hKT1HL/HX/oh2x9xh6mr9MQHa50esVaWBwW1mFaKFnzYk7qaAVfRB6spT7anpo538EdwC
VMJlHtEGZuR0Jq43bMedPIxVzbEAYqHth5UtfMODF6RFv++EvfgvPrTb2e4XlW+XhSCQA8OjEfFe
D7KPQVv6apuK1F635WLn1ZPNVIGmG8AJAwVQR/NDVusyntsaq/lmzIqBOlo0lhVVQIA0OdQC6swC
e0om30QU20qmCPE8VfP4UJs+v6UslFFvVNKsYqd8MSowGqnXCAOZTXNTDN5fp6y4Urhi/NfBVvrQ
z7l8D5jWiNuYbuTU9sKjyd0ikgju1xswoEqRXPwRa8Vba4a4d8wZ4eJJC9Muzh3bns1oGfAIsRUi
H/XDkqHw51VuPWsXA9sGF/Oy77FQdQCqdaAiO4FpYbiF72zbzOxmiO05rW0QYiYeO4Y0LJUw+WKB
TFITKRh6bC7ucaGod08rAh1H5Q6UQmQcztFEwAPKWdpx0uiR9VEUA+P6Uq9F+l5IPXE8+jVzRggg
jxQcK1c4z3H2zOesKP0fy5S5IpZsVMqPA+tptoU918bZVVLqfX9LINlDWJYqIsgxnfcWo0/jD8Ho
YxHrPO1ufE5YpL9KXraJjXijvUCfWwSzfhgiVLCrxPHU8mkJk4pXaeglcQND4mbu7zEv2upvX/ko
/Az2ZXlcCC6gRElmwnGyrszGTWh3NfBdEHQ4OtaszNO7JWO3xDvOZd/ndvBroZ7C2szcLHZpn8ZT
6U6Tv8fJO2gMTI0Weyef/O5A3ED9hJISPnXKGl/6Sc32tuNLqTbcx3N1MfpqmO6YmRSPNetkv6+j
t5SxF4BE7RyvmpJdSVDNoVGuustryfyVth/BhQgK6zTz3MWZbIPXvO9wnLgUrL9yO1mSk9NQXbwV
BAJ5OCOIHYXTW5aPhblty4aySX8AexOhNg6UmHeiCxN/z8BZJNsWVPWSSiv/mDEjPTvG4n7vqX0Q
yMFdOJRElrungVCFJerUYBKBRKUbPKMeTO1zkTQxMAjjpop7VAXhXUK2wDYoBtxtAbaMeUvGGjQ/
eEn/1DC+3dn9al4XQgkuCIkCEsRIe/IcSTQi94xRyzcAhgJAVabJ7gZVwX8VoDv0ZyKPq0EMxyKx
xBBNkw1mZJb1e1rehpfrGEwfjKGL52yYyz/zjOYZ84ZBzPUUQRsOsOrA6CbZsXabzRuIe+p1II5s
P/qZd1clBEi4oW1cw5RrZ1DMnvepNU2gtQZKXMVPvoZ94Nv7cu31VZNLhUVTJ/559qBmitDWxTZL
qC5jaUr5Eg6G9aMOK4eUX3uwjnSyBc16WszbyUkbc8OcXqA/gfRzRaxGAbXDgG3vJo7YhIGFnq4W
vyGCAxNKtKrKwgxV9UaCPNvljPEK/B1SE07Qtb6JarYuR4HxkBCc1l33Ca1HRO7w+NH6asJqL/tw
Og7h4u86ys+d6Ir6Hh6KIB4wl/LUFGyaQ+GbrmUlb5VCkl3rpkgAanrnm18ZljwVZYW3e0CjuAZ9
G+6dIjQ2nQgfF9O1Ti4ZPMhziQxP9MLqd49icvCLWXsPdZuE+oJY+S2lfdkWvt1s2mUmWyo0Mk4m
BDNe63Z95LcQl8WmIWBwrwmVnXqiwgAXiGKpTvhWXerTWhw1jV5/XxIyg2mNnOCUaIIADjjJs+qP
QVrzXTO38oThbIpXL8HdJ3X6C3S0/xHkdQf3h0mfOAFNpIgX8PEKAvkia2QojdTQ4WllG6E887z3
+5I0j21ZDpp+Ab/orTO4CTjT0GH39KCcN4nrCH4Dtn5s8W58J6VCxJ6jfle2sq59TbAeJwxG42ys
9nW4ipchN/Wvag46FI0+PHa5dJ4b2BbyjWkqU14FC8Ym8ME4AkvtHYOhGIMZdHl2hrWUGrgdvYhU
g+XO0fNEzUHlFvGOWS7jQtftASrrLmEoWDFcUo1k+Oqt2QWWNDhVYzvz90QkrjFezvp1bi21Tchv
OWfKDT6UnPTPhpii8+LdMmm8BQoKIfmAnc8C+EIeOWmPaBDfdtOrO5XeEzfruKksJqtEYYhnuhTj
7JXTcG6trOw3Lt9+fQIAtE6ey/5bXn4iRRrsqTcMYAhfa/h6K565k/OzW5bqo+0666CygI9VwBRs
U7cvDhUBsXcyGaablbufDiNrbo/owcMmSXv7J+XB8mImNlJ3MLdNx6gqbbfYXr3dNLGEyCuK8GCz
TBE/VFJSchHf/aZFC7PfYh+KBCTxnqkpryOLntSydWlW00PQyPYl6KzplW0UKchabZCAp6AFZpsH
E0yBLxBURkWjHil/NGbhlVLwiaREcQ6sfziJyW6puQwOVeRaW0VVb9ZXSrke7kwwCEhWSPIy69rD
Uur6IrIw2fZu0t/NBcI6dG9yclvD/NYxP+wQugysC80tCy7SrflbtbR3U4kXxPKs7IlLXd57XtZu
UttTr6YcygOIgndBSNW7xZ45AxRz3n3R9uGGWZo8cbAh13hZXr85oDbjtq9Wj9RKqo4Euu4mB/Gu
Ij+/mdYivk96MHbG7BYXuibM0tZQbn0H/DJtgpGwNlKSfkss3z/X23m7+La8p1ezlk2QV/PFGhq8
mMPaF1uCIiy8Lw19GklaZHZO7FrISUx1j6VNBNWyC1mRUBCykJON/rMoGludCy61DDfSJFrNrhoQ
+zIiNIyKOeoMXyRXM6NoY3rOcrrhCcgydwuKYlUx9yxIwiGF0cnCoIL1JC0M9gkiqHrw6NMFOS5J
1nOwVp5a9ZWxN/0FrUtfyXvuYdzNUeOVMJYX5HV2c+9WIkbSP0tF4PQuWKHdngwQs+bP/z8z9X9F
sn4Kwu7TCQjHT60T1dw1BKls8bN/7Ud/ysYlx6Hyp0XZJz6ct1bPp7oz/yNF+n/81k5IHO+/4rtz
7Vp+WdbWCYsklrC9LvsvbuVxbkm///rRhgWdIimjT3O/0LqtXqTNSX0tq9n5FICbGgmzj07ap1QP
97Q737n6/iPw+n99JJ+i05eEQwwszz4Rc4dZO302JMD3l75J59ND4k0mrIiNTaKpkp9uv7z7POpf
/Nm3P8+/Pm9UBjgXxx9OpNiUnNXWMTe+uHvC+Rw27mDLtJl6nzKY+o2T2w4RNEH3xS/zU8I4+HxQ
CJMoBEpKTE5yB/z0tVR/59NegqpVBDPkQp1IBY6aH06x/MenffvG/o9UdOfTO9lxgWb0ZOrkwV4Y
cQkHBz4DhJMTIPvFPSv2p7fT9QXGi6bjf2LJv46q7vECb770JNqf3s6Z4QB3fK1OZRi8y655YJLx
92s/+vO72Tq9rHy5nLhQ7013i8f1a9t+7E+v5twOHYJSvpxMguiD+UEs8mvB8vanF5PQuRyndLqc
UjYKb1zrtl2F5uJrD/g/O0v+9Wr6yjJbWxszr33g3ENLtEeIy+GLX+WnlzPTsMU6GKaTN4132kr3
ZlN8aU+h/U86+L9+cb7JtSWffjzVdr9lfdOb9vsvfuKf3szAIQCwt/R4SlhEvQW0EVu/XewvfuKf
Xk/ysHC7A++crKVIrt1Mi0tsff61W9P69F5Kwhta4cCq6ptPXA3enyQRX/vNrU8vZhHCMUwdibEi
Q/kPjYZmoXLlfxxb/+Nysz69m51RqaSy155USb8HyGamlGTW175S69PrGYQ6k6SWVux/8YH103Pn
Nl8rgaxP76eR6kCOadeewChA7Ets1a1FoNeXTizr9mn96zF301kQQU1yOQc4IRFG+q2Yi+lrV9A/
ezX+9cPZY73aQg7qlFjWzY7mU8xKopS+9qt/ujsDC5Rk9ZvmlNZrQFDGeGUo38Rf++Gf3tGaDKTC
yvnVMYPIiGSQnYXJ9Ys//NMrOpQ6r4aRyy03yxfSXdBi6qH4j49F/HMR/x8XtPnpHcXCZTpLIfhg
8Mi+2Eaxb9zhFRWRxLT/R9557ciOnln2VRp1TzX9Tza6dEEX3qTPkzdEWnrv+fSzolrSSIUZzEzf
DqAScE5mRsZh0Hxm77Vrchbh0lQ3wbLY1WLdz1XrLl25Hg3LLtYAnkT0jKEx26UGeTYi7Gx6nbZy
b40Oa9ruy5hRuCDhGm7E+dZl1X0XtnS7MBpQk0h4S9sFTeKAytBYVGPfLODdp/FTzKBRcS86DAOs
61Ta2SWXUS+iXJvPuDGSvQAm5cSxtMsH/SFp7UtKQtUwjS/zEs/+vGYMyWjz1pJfW4tSmh6tssyC
3pQjH1mNHWStfduq1ncZ9hI/jwYFPXA87hQEggYSBdjpy2GeRRSslTF0TwQAbLW8nSoHW5f0BQJY
MDkwRhQQ0HhHoCiIeLRNzY79iBO1YgiVApKNk4vdhOEFHqYvR934i/RgHI696RH+q/no+Q+K1b6u
rGt3+pBfpHJk+RA30qNoq/l9tqkMTPlQlBkkmbAWW0UCyIOnEiiBldxIv0IZATvMIwJMqZsdRSsR
oODVLTHo6A4jhmMSDQg2q4NS5zua1vJhtsJwY0jAr01k7GfQZVjbFiR+I0RAXb2OhnYdLWMKaAIL
TKNixs2FIdwtQ6n3tXQaXDO185c0QVaV9NJGQSJyzQBcwWA7s6wqvaJKn9a8sFyqs3IJ1lrawit5
rKVlYiyChZJ607PZiC0efOWrjgvHRRQK7Kidly3cAFD2WWwdoTJOqAyWo4TXEu+b4SpRGBKkC8Vd
0gyBd9+cNyFk0a2pKZgMShGgv+qemTIiRxjZKMP8Z1opCtOGVpOjYnRV4FsuYBM5MCdJNV2ctXjR
TLU9WBqEemg2egNhmb1dr3XGrm6W/hja/bniZLzBaX3LBtO3sVqqLDg6k+EW47IdevM4ReXT1C8b
JbOG0q9GzE26beb3HZv642LIpxQSpd9BC3ZjYWNZUkBnjnBmD7iberdv5CcFRUggQ8HmREvtwjWs
ItuLlWWsQFdvWjh99WgDMJ/dY3fb61oc0Hr4sTNr8QqBH1swfNoNWKK8RscgGZlWQaLFChd4kL9X
fb3re2KnrnYkOjDmXQtbSJmPkO8WeM7ERCfm2VJR0bB4mU8LYWiwUJZmxR/Jvgi7YD9q+4icild9
GHBBtpb8AJbCPBpThZEAdm3xMkF74SDok0vglb08AK85Gcw11KewGgg6qHaZZsrHBKTra9d0cjCo
9rWR0nq7TmyHROyBMdqZGnt9ex6D7rZrxt6m+I3ROoPO/NJCg7Wxkgg+DrwCeAmc0+7N2oMHZr7L
IAEFxZTs+0w7wDH7ENFonZVUhd7Ut1zZy1qvr2uS52ARksTYgP5X3WpiZjo28b6QNXZeRbeAmABx
S8qEjYDcNESyBs2YaEdDFWnkqcMsB/CaT0Ziq5YHexxhGjQuH1VFKHnlUt8qq7c4JtQCyknuGqlZ
fSthKTE4z5rnJGHlrXRl68f4PY/jGj7niXnzh61jcdEZ/QRqUe3ZwXNtAN+1h9sMq9JRDSKad+Dm
cJsJ9S0ug3cMksqzLdHEIVknEZbtaeNJTDjRACKf5c+jfDEAXfjztEjs4eubuEm0kuRbuGGeYtxS
vtW1wrOIf+ctRC2fRYy5bknk8tgt+QVhTXgituEicQuvSyaAmiYhzkZDQ5bIBGKM24ECQvyXYtbb
Mmu3nGDSJcKyE4QiBnrMgsGa0WlVbYE6wGigaGH043IOm/WrLhFGZZ2WPSDgUlETTtGrItnTQyrr
5mtbDtJJrlA+utPQ2/Yby/HhUwK+20LVKZvHsB2+Ea5JB9h3aCUXPkoUrsM+kkDSLXyiXtOL9Z6i
Yg36Iq5XDwkwEgC2ZJ+j3tJPjyZ5bBIGFLnAAbTo+RuD8YVI0zHDPFervr22jRfbbQmxvb32E0a8
rCdqT9P7CJ1JO/PJ6JVpgwa33xgpRlu5b5IXJAF9tR8lfVzcHgXeMZ1GW7ia3f9qO3SgGiDx/VhM
yOmyzlpY5Jj9+4D+wS3tfkWWoRuPtnYTk/QYEEMWBx54ExxlMIpxf4CgUUCHuF1dt1t7rK3NmlXR
kcUJyGel3eMDjvFWN/oViUXhaawbd5Its3JQa18zgEm7SxFdmTsSULTqwzSB8tFiVqrzD+tbUxwk
qOHNm2C942ZzG22MWoDzstvHMc6VF5mPFF1fgdsKHEWl10b9BLtpHTyraSvNs1JVvOajzaatkWXr
3BTrFh7zstUNtD8z8Q+bJl0xuUp69h5lsVl4DNJLBGfaD1gN675q2Zj2efKlyazqUNUp1euwlPKh
Hu3odbxtyBv8vV7ODRnORBWL1KGmyd04GXpsHwncizRXxos04KcewgI6legtbQfU/RGHlrKLUAti
MxXxk2jq5SKlhb65rTlQBOuz4tsqJjQAdGyZgP1d0n5cr7q80nhoxp4bWgQyMYdAH9RdLlJSLBB1
uII9buMWct7yyKo0tNi2wtKjqMvugJoQXBXBTMPdhOnxsUrH7miJsXzCLDX4vaFFz8hSawoE9PB9
QCrQsmX7P1f7TCEFCBJfbJA21bGmG+KSe1CaV85U0zxLq46BQ48lD+G6n4QNLH1z0byp0k8ToFwH
yzR3tSl/0rtwIqogvGvQcCuYl9p8o/Ikpa6DVaMN/IbsD29J0jyFFGIuWrLyukQpn1whpP9eJqb8
p06ur5C0gQrT932lN5mbqo2Bsr1DRfN/aBVvfdX/qsT9UzOH1bQHMrBoMEtQ/jpAEjjyKjgcYOIq
AOdlmv57nZ38p84ujfG3x1Q5e54wVJFDh4WT8SuAiz8ajX//nP8j+q6u//Wmu7/+J3/+rOqlxYHS
/+mPf32sCv73n7ef+cf3/OtP/HXzXZ3fi+/uz9/0Lz/D6/7t93rv/fu//MEvWaYvd8N3u9x/d0Pe
//H6vMPbd/7ffvHfvv94lcel/v79t89qKPvbq0VJVf72ty/tvn7/zaat+fd/fvm/fe32/n//bYND
9D3v39s//8j3e9f//ptk/EVDVGbZQofLpiniNkSfvv/+JZO6zzYp2YUqC5mxDyj+Pv79N838i2IY
loYjSdNkWdzi2btq+PuXZAs6pMx81oQMpPz29zf3L5/O//y0/q0cimuVlH33+28KP/Uv555hCg25
inx7h6ahq6b8p/4zXKM4pSf8QZWDnHBXPxb3hK2hoby5wZzaM/2vbF/sWQMele3QONVm2hA5crAP
y7dxHL/6XX3Fk/SY76RL/pV+KZ6xzR+5rYvP6bmHDP7e+aDJd/BFfFaCbr2LtrpvH9bd+IXMDd1d
40Z7FMF3LMLf46v+k2yrk3FU3+3YY5lG/KH63D72RxSuQefbl97jVufFbr6DPXFXHyc/vEt3WlDd
42z38+viN+QVgcLwrMfCT7ZkHNgB6/e76WmaXb7S3a1HazMfh2cczPfSRfskMdKNg2nTH81NdobD
vUHovM18eS8CwMk/6bXa8y7PCCu34XNxL+FN/LR+oEpEFmITN9rCqkMC3yAI6Txrj7WTX8pD8WIH
xlZ+iuZLs6/t68dwSvYFLxud4+uyty/LM4fwyL/hB5V4EO5WJ9mbruwbh/IiHOHUQf4QPqq7asMb
dDv3sXCFj172KO+1Y+yNLgF1Z+sx3JdB5uNg83CsbqbvEhzr4MevxhalXmAHUK+3wym8aym+pEP4
JrbZBhd87s13MQ580MQBcuIOuaqbmF6GiJTvj0+MxqKPXDlABp0Oxo7Oyi2D+aDxvuYjzRKAp1/9
w0Iwhe5OrMhf12OxTe7qQ4Pv3El3zRZCqQs2d9c7OYcFfe5OBHgdNgCb9+Vj9yadi5N15Te82HBy
HKjHOxl7Goc92yQbLEP3GpozJ/2KbFd6yQ7jZdpYPwvqXWd8se8jZ37RDv1De0GKo8QbBGO6vLV5
o3QoW/mMQ8iXvXpDFRIM79Z+2fel6yErKA7KRXrg/CQ1Ii4vSbEVgeJUJ37eS1zVAYuK19cBl8En
ssk9APsO4P278comCWCkBhjaKXDXefM2HpxW9pTHOQx43HFfJS+vPo7B5A5gOz4Mb/aaTez1ACpP
18J1dLe6TwPk/YHY5l9B/8ii23xGtR2lp8niML1VmOMd+Mru4HY+tmpqYd5F81ac1kMZ9Bc8JnhH
Ml7iK+U0IlNlBzZSVy4mM5isPGbuHAE3DxTzdUBdYfc/kiqcxf7J6eUKBxDOrG1n7dQ7188uEO4M
BvRAXojL/pnwMFd7Gu+WB+OpQCtzS2o78Hdo+hGaU7h0n4MXO/NT7luKuwWZu84uogV8LTIyY4ix
CEepB0vgBVAi7H0Ou2nZyp+z3rkJ567shxuwh8t7s19fwC6m9j7ykWPCDtqHn9XjcJ0zEnp8oj1d
ghp2pZ+J93yfXIzH5idRTZQRD+FZcF/qg2VfHqmGAk3+Np4aX+287jI81F4pcG0E3WU8LTQzznoy
nmE9uYmbeyY6aW5HQaWA7scR1FJG1U6i3yo8JyUvAQd3jpqcf/DJXB914v/GjfbY7rmEHfNJZu0/
OGN1dzNT9CP6L8fC7X6qrvoXWDLTn4Ouc1WmnEE870R+yt+TB2ln0r0GpSM1m/lH8hZXbvyXiv6R
KEAnu5N8LupdHJMx6PfaO8dXfu3QGusvpmdj1fiu2xcsTbqXgTZgjJc661Y3fdU6gcktPyZAieYW
/UpOvlV7QK3Q/Zrd2Sn86b5xLQ+0gxkfKD9xjMvwXIAocfjQViovC+1bVr3R1gExyED8h59hkgda
oD0MKxqQ6wypdNyrfvZs8j2/9INQT+VTU+yKl+ElwUGJTcbaYjuW8bRt5FMLq/hNmBtBXMYzUZum
+dxngS2/AG2oiIJ08P/Lid/lnlx66+sAI2HdVKabsU9551jTjmPW2k4P04N45pxC5+vO5/5eBjwE
tsF02n1/l3kPYoeQeGCG5kK/XKYvxjGw1cHMTS/di3wnG84YyKqPciJ1+s0guVsN28+TdLXuu+2X
7TU4rGQP+199kvR3cZLR/g+vzWXACNEFcCVOSnRfBtplAFluOOWbGJ4GWrKkERskztBKJXf+TN1l
g/wfPvwu8UCWesn95C+kbyyuOGGg4ER+5HVeKfehXBpORaykMyseop7WH6BI2yfzAy6hQxAUDt+c
JzD3Dbg1MCdeNJz62gbBuK+gKl2cHKooLFTd4/5WoAEdPek5J93il42NunfU4pS8yuWrcmn7NwUQ
zg20cOx+sHc5JE8Y7ZNNj30Y9oV91OWN1/iDw0U1eOPsPo2+P30WHZ4q2eFKdGbwxC/R+jWeFMiK
NVEVETdKvz5Bk+Lm7nLaz4IbK6jN6G4I+hQi30gEBVODK08sFPGfwNRWq3yGZxWYTF0kL55OJTrq
h5DREk3Z6JcbCW/NfthNXu02H9a9daY7Srz+RLFNk6V+8H/9Kd8vx/DCHMtrPlDZ7fhVfKi1i9/i
yFAbxpC0rXfEaO/0t3g3fNRASA9YW67TVj+Q/jaNYM+c7FodrcZrXifjSnaiN3hqwL+VKDYlEMhg
oW4id9sCy8Bv7eCCKGM6ZLdOXGIPxLTFxS+Yc9a7NNmHSBYrBoEvIKuir2EXtt68Ai3xy2If4gJH
jys2+3jPScbZPJ50DKGpM2wT793aAinA12xawWTuw/4KNxMy9tx7XzKZ0vrm//dyXNUpYP/39bgD
ziQp3/8teO+qfy7J//ix/6rJ1b/olLuE7gmb2S/OAnqhf5TkhgLcGMGnLVBa4FH7R0muGH/BOIP1
26Sgt/ghvvS3ktz+i67IupAZEFiGLNtC/D+V5IIS/p/bQaHxYqai8Z8N0lDWjD9ts/IsLuA0QOPC
2O8qQOXWs1bY2ncvgQEac56rOv55Igdtc1OMmfqrjFJmf/EWU5rsqsVsU1QD2YxDqPO4g71Jokgh
hXBwsGuIwxrGC6Z+8glUhpLmYifbOmejUS2438iXkHH5Md0s9ae27ffLBLQxV2MSWCyBcKyzzUPV
ofwFOjLN3VijCAwvSQXhFBJPILcAVZYwOtU3HziKygn3lj4A55QkrO0Jdpmh7e+B0EdevYR3y7K8
hOXopZJgxkx5iJM7MGE6v9hJCP1MlMdFiU0EhqsMlMtUYQR18aZei9pFfJt4a0dOQmjiQw3l7gk2
lHGZelXb5RoabGEWP0R22j7+ke4qm+n6Azn5TbWW3FNX6IpdlaU7NdE6H2BfeEntQSdRbcruTJkp
L1kDkHnJvHgCrl9NDGhmCKkh0QQ+DZxxTxQI9PjIgGEDBr023+yRONIZHT7hACStQLhXavlumUsy
n5pOD48W0iSF36qvp6ZftZMNxLfyybMwg6gIrZ8mVgw/jrUh8zGbMkAEsBH9qqwO/jJcLCJpMlW8
5A0ePgy163Ktmrw4a1wVMRybesEIJbRdZ1hTc+3IFj8lrfixmVDpTsghJFWgn5YdiAuxmZfSBJKA
85CFgRmJaNLcFEcv4TJI+V2tnExXG1Jl9KaIxGg11a35owN54kkIIS91oQHhAVSpKo8N6OXz2Io7
oiB0jMNKQmweMV849hkrExA2wyAPm+xYJWvrVymAa6clzHY/q7l5GW0+jThLaj/qk/UStjVYLphk
DpGn8zmnR6ZyKpb9GolnMeEE2Ccq4SKVom/Hirwbi/SgAL/FW4HTmZWU7PbzmrwkoRp5a0VwAyF0
Ti0bwI9AW8NgBA0dQq5szXi/rAhe+RYtuqtluCbFUJ7DST/qmXxMWVKPhH+CmH8VBI+x9fMjKyEJ
iom6gJgYxZE/4CrGC4cvopS2GFO9+MbYsjCexS0LgdFoThgbLtooNnkxMn6FqF10j8zoXewmOVgc
tcVBPJ/niMWkueu1+7F6YJewqZnJRupnppFitJA6iglFNtLufsiGSziGDlSTDbejIWixLqDFPeTg
g+UlPEVaCWU6v0GAGECnqt+XxciE2NomSRpucxqU27QY2ZN9IEWu3PFRMaebD3k9u7hh1Q3xFwok
Fiaak6nxyCM6YIS0dDVifm+cgkeXioioY5HXD1w2R4U+JGIuLr8lmfUUszNF2QqIMnGbwd5pBJra
KyOAPr2oFoDAjLEubj1d1704+SH3YitmJd51WjI/Ta1GLwevrUihO1dCZ3nb+mEsnkQeJi6kG4P7
XPcWyqqC4wV3ypwlPwRJXvMUj/yaCtKR5Oa1bqYvpNw300Uudvi32ZgyvZ3zMzPQ9zxJNgqYjm2v
KR9Lmc3RKQee5k0J+c4LEcf5XZUR/AZfieQ3ea1AaTYbIcMKBy5an3tgOcQ9JtGOnXOrAQ9lqZIy
jD90RcwOo8jTNnqK7BHwnWQHERUNQmFPAimxdPkDo2TsrfJHuXColNjK7ooV8fyY+XU4ruQPYAVP
xSDd60vYfWlre4/fNbwHjJjQnOKbSOOx0vwwt3EDjeh7TqRCwj+opXY71ZUwHTHkO4K+2LsosDOr
oqte4UaP7BdxpUsYB+9LzCgJTcD6nrWdfdJJPMS3RxogZmG/rcEEWZV5s7XrJ/gf6MxbNuGJ9ZpL
FkVsns676RYAlY/ysSU3dR9rtb23IgvqvIobNFQXy4lz209ri9q9eFTy6Zo3oxf3NfF/SHqPDR7i
S1gSVigx3V64Miq5f2mIkWHanlSaa8TRg0gWFQG9/G3R5EQmo46u2pLrs8EayVNFM+dDNDYAp7Lm
U1HUkwUyoSDs1g3Jd6C5ye5aRflspDZ3lwiOxqAkW3LGJHcSql/DQQPkT6LonCnOCvrJt3BR+GHE
3hmCKvBJDF5OjiaGWyH+1DgsNaBg9Sf+tSzI+xLnmZ1+jVNubYyq/LLbaj9lLYODKHMLQ8fbCxYK
O5OfhsUZ3uSlaVBBp4QHwAuL6W2JU25qryafpdSflfl5XdHJ39DbiRNztNsSaD8nHTSoF9hkt1gF
Vr966kOl3RpkUkqkLN2MO6a6vggr26TSL7PtmNRNJ6HPj5E0EVvWQrjhLAEMPjuVITaoGu7afAxA
UgFbMbkcWDXrYoTjWV+0aDgkNTvWJC0/BIk/EC66k7rKu6Frd1OpAzPOT3ajP0HgeQ11aT+Owz7j
JK5iJmJ9eijZMw1kEkNLkt/CNj6bRb3DNewW4rQKGsdF2quS9ijZukI/Kp1Z73yv40PTiThAM0CP
W8PGQiTwY6LL0lJjE6rvIBhY2EiKI0eRG87GA06Q16X7Kch+G4voRAYM5sOSO7Gcnll6bOuwJRXP
Sq7poN9Q4Vdb1Ql3j3MIFovMZa46RMjinYILE2uHSQtTv8g/G5xzEZ4DtatBhuOYXeBg9frEquON
iBZX42N34tnQ/EVVThB2N00hSTtL7tA9kMxMT48qAMMf/Vz3wpryoC0v2PI2FmimeV5cTHjEoqOl
3suwttmTj/djY2/Hdb4b47F0V7u8wR6+uGjB7MNxzumeZfiVO6MhmzaZpC+zrncxUhEOmMupgRE9
3lUFo7PVAldH4ukoebL5aEjtexvLmIckb+W2EcmYzOK+PYNdx3LW36stE0WwbzA8dwsWQFHYxHsz
jmk0jMcyJKU0O1kdq3UUE7+y7puA7fNcdq+qsgRDw7olMwLAy94aY94i9saTb4yQdBcJUjjylTRM
PW7tTZtrfLwy84wMtB/EObXWj0JXjwvpyzfY6N1Ah11NGruh6dda4O008wqQRiEOcydhLBY207vi
i49yl6kcE1SeZNOfuLSAdqfeyJrG7EKDxjI7t8QR4NARd+ZYIP6Buelrg3Gqb8wk9BQ+68V7mJ+k
I6ndfUOhgW4AvDqPRZpzA8YZATSyY8udp04dFknGmBMmOK17mDXV8EBgl1wTRe11JTweAkUJ+er0
VzZ15eOIxPe2urQPNjGwOK1k2cETaqCQSl6V6tFGJtTXWJCgwRmjGkCou4ut5mCq6lHcWIIdDiBb
tz29BSKxKI4ZNXd6q95bybid1eQNota1Z4cj2Ud1oq1e5Y3K4Gfg2Od6d4QC/qhr+hiscv91u6Hj
pmMPLKoR6guajbZ/akp1J9+s+NSmAU5RGz2b9QRCyW8t+mWWnGIkL2950VPAp7LOvD0xhk1n7QHb
sdpPtuMQxz7aHMWHUM+pXhM2nuJMt9XPqP0oYW8RnG4iTdR1zS/U4bnUil/KYr2p+RzuDcHw0Fa5
BSjcL9T0hdQnMtjNHeCYmzqAZwb3hXEtbVcxVJ4cmCcdTYTvvTG6w5ifibR3qE5cQeI8Ugg/1Kag
Y/yA6bPQwjNOqTB5Y4WGn+6SY3sFUbsDevCrG1WezLrbqDUzCPlNi/IgwylIui6oZIIzZEavFQGi
ayk5jdwGyH29PlRx0Qt8laa2AbblY9S8gyH5KKZ1Vya1W5uEUesGE1WQyoTewjCowb2omxJ9yoZs
RLahut/khom/WYQ4h2sHGO69aN7SguV4aSEMWvV7qBwsVRu8wlNmoUoAzBFB8EwMZZfKFtwgcaTB
g3MONTBDtgZi4ZnYUjI7xDaZyftaGsuV8g+b4FUdOJTQr4suPhTMvDJCJDxKjLCZtygv4GDfDebH
Q6k9Ji1jugLuoa4ieUgl4BSMatnzlI32FodK+MuKGh6kpZU2EjjnZbO2NJKJCvkI59hDO4vwGTh5
evu7aDmRvmAEPbG5PlKBatcPsH+LDgSTitkSfrRBKlppHjQ9+5AM7RVjKRTDKEQLJN1OScZdXZRc
1UX7KGaReHPSPCizCG6U+b09dS/ws+8nQ29fUjn7Sm/P0jA7SrDtVWXatGtyZyw9qZZ1cg4H+atr
pH2bFBpprCwoMkE8bvvVoP1ZOIXs2TqppnrOITF0oDQJHKiEI8vVhie/P0bSMeJReoUatfoqRLNT
SXQIGrLW3i6doVKd5i0ANjbcWHaBNxbEVcLvCMbS1nZkBxoPeU8epQ3U6JVAouwtlNaYGJE1d7Gp
drj2KOv7WlrfsOU2JH6Okm+CLj+NxOTB6zYYEStqPd4yzCYz6PNVOmoq/mVPkxDLOZJAKeophBP/
QKypR7iO5XTOUm24REYrZa6BNIsLiiTJFVLkLWQtUtoYIcwQTpXfJVgmjxV17tRsykzCKbZNq3mw
vLDPIuMZLJYJk8pAtgsefZFOoRkRiDzbQPFLVi0gD/4wDC/jFWEkG5+FW64bD2FythNtovmW+l0P
Y+Jm1oO3nuWxsrduoDgUE9GNgr5mCdPFSlc8DhaLPmkk2sIfGX8w4qCweBm4j5Jhlam0onoumdtV
s0bgXyjVCNZau5RxnQ3rzyEweVm8ONfNYMooNiaFmzdFar81U7hWZ7QTuUqMkJnsQDIQaddFS0Tu
h2gP9gCvpCp4EnSaCbYtExU56nITcUZnZLyXTjlX4hz2oBwSEw+tk/PF7UD1S3BZXJ7QWPCPH3Bg
3zFCyklnmzpy3S6WIhlm0IIrWB8NPUkyb5kNiQ7StonRRQO4K0CNhZ4uhctzU1axFpg611KbLbey
MwJ5mxI4ecCiygNMiBACnGvbQlI+8U1m8q4XVVqj7xBGm2lbKKFyA79KwWF6Ika+ZO6fWByoXQjj
IUfZg+KValeBtSqnKyAHpxGzaM/50gOFy1dhzg9o+3LlmwYuFt9JaXP7AYGo72MjNOdXsq+mY9/r
61ZWzGKgBsPxO7dWslXXylTuG33AB8udQDlg+wbnlaD1ZkLepzmazt5qE2fCzMPv5W7C/QxR8ik1
LYvs5l4lCHycEW07FX9FSWCTZuekuslnYa7Y5s1uzLFFZtLaumOWGR+krbDaLclVH/YhgL4ykNcl
3MH+BG+lNfNobLByUustSDZZ7g2yuNSzRXQRa3XyBbpc+y5re/hQVU29W5S5+656KpTczgyvJ75o
M5dLt68hEv2qFeUm5MsMdd1N4OFUd8DVT2YH4AsfYkHZAyhYm/s4Sev9mIbRXRpi6kZltJqI3Oao
DUzwgbsSx6lrNHHymuRpdxjRztwNndz6ujwBzoy5DYyOuYb0D1mkfPdmaO+MMbMfILtY901iVSe1
H4w7LOBgB8iRUPZtVw+tbxaG/YKX0rjD/a/e2u40Q+BodGxKTSBlDDaWdNmbRVHfPv0pZSCSGPaV
/oltoJSmO3wnhdPEAruCAfBGD2YhWy+zEfc/cmtxrk+hDPSHsIaHEmr4pUxaCUTJoh4KPaJfUI7k
kzL1Ehk1RKHUxc5cF+50cysT9GKAhn/IuF2+2rTP+1Spooewb6lH9KmzGWWNTNsMivFzkaj2azcs
PL1JJUyhJgKBfi/LPN6MBb1x2nXKZyZy1u39qBTP+LIRvSqRpDkpsW5n4qjbbyVi4U88mqP1dfoj
pRbzfcgvY7VBccMjhuNsMoNPznIOvtUvub9QtEf1cA/Cgpg0rYv0X1rVhawHieq0jn1tmS8K+kCf
uQckvlobFUY/Cu3bqqt9zeklmFvgL16Z+fUxWgNYlQt4eHncoq1iL1vpFMmkO5twn5Rc0ze1rIUs
HAm7C4a567aM4bSdMUfGtVUsCNWrVu20Fcza/dRGqRuiFzky+VyEmB8ELqpbrnGx1wjgDhIYSNBM
o4ryWVKSbyVbKXFmqFN7NW+jaxRZ+sOklTQI+tohe0+6R5ApNL6MoLsgItr8lKOlp22t79dMB5to
NCEXl2YdjJH+iuPd34Fvkik72tKf5kcw94oDI7He5najEqRFCllEdLRD2C/CgRQ60gGmE/MXVIxB
Tra722hIXM2Jld5ohExU+zP28pOc8zhFLc5lxVawzV6bxXhoZSrhakOMG/vM6KvUc5ytoNkobUSX
7wobTbPNxlYNKTsIpAMDPBwni0S2KkFAXRMnw8lZ1mxnGTgrVcsWpiJ4W0fITfOTaV8meIeXFOoy
C3sggc8Z+7VJU/xRvYZNn7yaXXpYUAl+zGsRn4pl1n4mCocUGrk8HppazV4Bwy7fua7lv5BK63tc
Ax6csBYAQZixqQoXKCVjbMFz73MJ2V1RZ6RmcH4W7PlMW33NRZl+ab2BVjNbtU8stg30aEHOo8j0
/AlUjPLLrOz6rCE6I3Qq7aR3PDRi8IQ0szDOhkdlVUrW9JI9XhY1WtHsQX7wLbk3P1JstXs1oYzl
mzaDMREENevmF0BIcYypkBR/UrPxvSXunKzKvrloZV5srcaQN8kqCXousW5KSYZBXt7NM/OhITws
i47wgNQcF952/ApuRdlMIDldWx4QaFeXiEegByIWUbKNtCGMEvA7Iet4bqaNDHyCBznqEPt2Sc4k
/8VrcxqnomP23FhOdMtNzZGfWyT7+HquAGCKmPGug20+Tyv+iVLb1qoUf/WCpZpedYcb8McPh6Hf
VqHJknwl4nOWxFHYTOwjw34gN55mtu/GbYeijVoh5sE++gI9lJNX4ZOJ6H4DpJM8tv/B3nk01238
a/qrTM0eKqAbjQaWc3AicxJFcYMiRQk5Z3z6eSC77pUo/6VyzWYWd+OFbQkHqfHrN1q5uZmqztk5
5bzcUF/weYqbr8kwbZMcx72oEzZZRXHWA8X7YpjKbWqFZ0OXPxLEtJPUSb7omQyFKsKv7iAAwcx/
CN0iOFUuWgMg9Y+Ww4PfDIG+7osEpMXImz2Y1m7uO0Y6cmR9AN7m2qnU/TDSTgL6WEFK6+CVdMxz
yIjtqLoFj6DxuaYD51hOKHtzHmOvGhrfgB3qekmUxPCWqJHNhSeO6Dpzf+6G2wBb/cameAMaKde7
3sWUEqYN77G6ArRJHhk/0wPWETLgG+NAPedaQke2CxUwd65MtvBC+zCj0X4YaNCgXnImuXRQJ9N1
rJMH2Huci2b4vPaFM1o3gBUyNG7Q4yu3PLR9cxYC7e5o9ZQbpJ+3Vuqtvj7KGmYZkik7yWXjUiiD
YLnTxHKm4Rq8xfxri2vZIHKYYmtjpbxLpUsGuCq2DkCdOxJOS6aD6Zh7ttfVySIMfjODG446te6y
qKNiQec7EQ4TkWv1DjbmeXaJda7Tiomp7z6h8iQZ1av3wSjg0mw13hgu6fsZc5jfGU7qm4HmDbSm
Uzt1x8wGe0yiuLkdR56YNJuuoBQ61jon2ZM6gRKmSat7LzAvPa+1Tr2RP7Q4RUhcepsmQjurGrOx
vkiq5NH7DvWN3T0TPNXHZZ7dVpae3kKAO5FEzVU7uMbzmnB97ZCQAEbR9EfW3X6nsozIfyKxGT44
mbEvl1tHpK9dT5M0wj5iC5GWe55NuWmbhvA6aLKb6CN9tKBT5CzWQP1G1Z/QJvpLm95CER5zVx8j
kqT8wUVUxBhPukp+TFtam4z+ulDdrpqSJ2TG+naue182c3GbEKzxgs/HvVMk9y0wTTy2U2pm514X
MlZMwn4g9ZgiLxKqd+NibxqHkDkpwTFzWJbDQIHjxajlmQDEI9d0vGqDtn/0vDS6DgwEGWQp31nF
AuTWueRNVZO9sYZ52RAt8VLX0Ip+Xc7icqQeePLJlDuZpQ0gZm27zHyel9o6FvQMu3ghAALHwyhD
i9As+dCzlGyncGrO+iLvXqdk1gyjacVDUdzJmI4RLGWu5dzhSHoVkkZYlkQXEJA7eiYRAAnvPi1g
beji3aC6P82BcR6m9kkUzOde+Vyhk4uL4Xw08o5BvCGghYiYXbsAJ1ZVBrTOwu4RewNGbn6RA2Fn
GWeTJPWbRV5n1aTndDNeE1eynZMYx1plOAd2S/ORuPxoT63G4wz4OERCIlDxznqAvAIJ9abPv8OC
vAhTJNrHaU7aT+Tc0oMK6+JGbeU3BLXsrWihYqGpPydhdG6XCWQBDPdC+MVE9uxUhzu+y7FvmuOT
bvUnQm3u2c5mHzkddEZqJOPSPY1rSaUNYjyF1bZPwgu052NUnScASDdjb8b7flbXSfwmsjGJN0kL
LkPH+l4XhT+xIfwcD2J6bRqsdUM8dm9xOPbOrk3ktJ0ILgJJJ5Q38KnjhqCmPHstWNG2d5tjTGIM
difvkRS60jiHIUfPObvE0YdKvZgr5pbxK9F/uOv75FZmQyBfbjUI6zxRb6vcyPKtKGZcHXaRtWi7
TOugxAjqHLTDtWB7snWryLy0HCddKO+EkLIzc/miI0YM8Jj8K8NoCI+YDH6ns54FLCMx9TwkJg2a
LPhqzvTCMwfFXTkeBIOZH3VO8lkSkjpekmY0A262SUOzJ6USPi0281/+zL+10T+pfv9Lb/1ek30Z
f2nKtvzWvVdc/yTSvq6+Fvdd8/Vrd/lSvf8//z/UZotVoPGfxSD3hIR+LWIcyl+/K71XOff3P/KX
EMRyPihXqVXrQY4hVAM6i7+EIJb8gGrb5tMoSSFDH41E5G9ptu18cLXjaNfmHx6xUMhR/taB2OqD
TaWFMnHsasKrMNv/K2m297M0W5tCmsI1gUgRiduedtb//oPxeGqzwZl6kthoWUgf+0wHX4iI591O
qH/B/yHtePRZej10rgTx3pkR0ONBTRaNWJ5FwDiZ2FRXbGzQ2iP5TtTAhoR5XTeRzrtt1BfOaxsW
UeQbesEbaUU4Bc0sCAWJbG2Ny1EKhp7ZihtKczAObHJqPM/ahGCeHgjerrwWkBPi/mPodlSvM3XT
FD7miBMofIvdO80QfS+qBLxjaCQ2kJ48Lf4ajDUI14rEvVyKaZLb2NFo6oKajiUC12QT4IPOR/LU
yRhAgdfi5IITa61jRKgqvigvtq7KytAONjcgqoBxNz8TkQrPR1vjzOb2iRcrGTAs0fSW0WZReKV5
qi07LvwgrDFaD0gScAzbEWo4JC8XEifiRTpZYt6knCU7XVFgVgnYwCGHozSp3RNhKrH6YVShz4dx
z+UX67TbT03RPSVhaBkbCsdIsaq9CnVevSTTk1js+o4Xu0Uc3ps4jmdqHp6CXtr5rqWg+ikPlf2Z
eln1qMNpfE6ZQa4DJwbWJcybj6+C3Df2pE5GhV9PyRUkqx8PPXu4EsGLh11p3QhXHrR6V7qPXkga
W5RspCExYZEs6TG+15VxrQN0MzeNnZ0HdHkGWJsjz8YsQzUn4fp2fGIJince3F4siECZXtyouDWB
BwcIZnf5tESpcxTl0l0tJER5QIlCGT4Z6HpnSrKnDPHRhZz2FbhQRWyImnOf/Fk6WTsiwpdrOt3J
C/POIsN6zNqvSTXe1CH6xfirXXd+EhKw2RcX+UCm/uJe9916iRECx8HJGgyKLG0on6h9qtMMojS5
qsf50Nj1LR1F7CiZEKVXQMPN4KWoafRZOaWAnbCdkyP2eSPQUwfRgQ/7xeLmzUHIdGt1Hul4NGgA
Z3biwcOmQc/SUn5JIPLkxDPnjtSRRzrDEolJ6iFgI7ylJH43jKa+TxUcKYp53jmmdgVebM3Gk2OD
Ctl1/w0Xz6XjJjcKeOucArtkRdLGh3Z2/Uane5JWz6JwaK70ANSJ9QsOm3nhohHxtqV2A/0LTXLQ
arb3yaP3ZybF0fVTb2vZlT+anxyLYo1g/pSlyG0abiTqUhHcMHdD1BHx6qL1jUV377CvMtiGeGYF
44gSZ3l2cKOTm30v9bhHneNXIfnqFRa3fNqOyVXmqL1LdLWpw+vWMzBJ29TTT/u0w93rOuduZO6n
sQtR9pyHaCOhSvY1fY4uJBz5ETRdFUcl035n81tsbH9lV973BibOL4Lto6RWLZzpSyXk2qu/6LX7
Lz6PAwQoiN28ic6q8EvkUF0SYiGZO4z4cTt8jtBQOmHg6+h+9NAbTQUgve29Gob3wqN2PsB9inKd
C2qRb430dvTQnMVN/aDrDMRrnMSmhQbQbnULr7APHAR0tTOyUBVPTtddDIAJ7gxvnU7JPu8qcSLU
fDsUtL0ZHWNIHIA8qeueHgsnGL+qnhBxFlYhbuNG4UqUc+2XYXpDjvYuoHSMKrDLBYDnEKg02/I4
5nsrRn87Zf10N/FXk3P9WRskV7sJMvXEuQJd+SQcdSgH2ftaGIc27QmZdO/J0KUhadwzsCBRoD0u
PvOyZV9mBo5Gnt6hzcCx4ldvhbWthYbGNAYdlDV55ESTz96+1s5ZOjTOfgl4XdsnwKvnOp+OusiT
+wL0fy2rs3N5W+n42swvCGi8CFMXBRLBzWDfumhswrxnPcB21c29ToY7YYwnOgDxw92QwrYggbob
neGCltWzonuh4IpvEBu+ewbmy5BF3wjDx1k2d2KExmn2iMU+IgRhAEOoDtIkusM0prSlVSOCjuUC
aHvTIDIiIz++XpL6YknMC6rDjzZVC6QE7+f6NqLzsST9UOXLzsuuMnHMZXMxRoiv0jKP0RDnG3sI
9VbD9JtJp3elXnnPeWRTBlHciH1SQ13KamZRoYfRXxKJ3Tv41tLjlLjpkaDZ4JzQ+OYlV/RxmIN7
1FV9rQfU8At8lZ8Ow0d7zD0aGVxqNxaiuncUw+X0yx+mpDlQ4XrRZfZBxdQoCeq/ruNOXbTBlyYz
L6wReqUo992Q7+j6w4I97ZqeyPpI4JPtX6kaujBn5wb4aiPksrfHCa6dBAX1uogTiqprPV27BqGt
7Q25/9vRPLddEDbZbq0qoioyR0mBIC96kcsam4EUpARcaK/TYCJvGmZ8NseXuGovbG0/LSipccaC
8ltsx2FTpb1saYQAP4/3dcdYSlbwXuenekSeEDoPYPnikztaoU9zoFFAaqXVdd6vi20p8499oz67
C3vo2vkCprVNzO6VDt895Ej52tjzttWP7PQYWIjTdAVtyYFLVRqKVEly0yZoyqfIaMZti6Z8RqSy
BZBZJZm9t2nNhJes3BolfRNmi2YnPyIyYxWMX2KneREByI7ZUpUkwMunI8H4G8sqKapz7NrXIV4B
Y9uHo3cMtUk3oYcUj44VQ3O/0otwrK1bkjSwqD+a5kr7TNpTV0sDgGPWKtmtTX2N5/MBnY6Fq3hT
cccMS3ac5VMbhO55s0wnZ1SXsCvf2EheILKiIQaUtLNj0kTGY7l+S5GkZ+611Xyyc7bIPdtd7Z6F
8JI0PHm3XXDjhvrTlKSnGqFHHiC5n15dK24Bvabz2qx2ierp6YoOaDXOEi98SNbyCTENfr4k+94m
Op7Br15puV2TmJ88T7JJqLZwFMemaa9WvClmcz2X3SmdUa4sUu2l17+FDn16SsWXhFKdjVV648gI
3KiIu+04Ww9qRSkpMZxPsrPLrduqi1AGJ6n5HqxkDeVZBdX0CefmICVOvUNvDeZNSGsO1OQG2HFJ
3sogc/hYO1tSWH07yVlzp5fcwUAH3WnP91kSAuDSupQ+0+rGUYrPVPJskIre0Tnjy/lZsvWLqT1w
luE2Jg44Qe5VpJ8V0fzTslYQxVe1W4BSXmQdnwKHmHP36CjrrXfCo2CBTwfrIisZaPOQa4L2RZFN
T86xbuVexcVe5dbOIuw4MaYbymF3HWkAEvC+cx2+y+UjEMYmiT8v1SfczjN0Zpxf03XCNwrgybH3
hEL7KX6SLJvRJRrl1Zj3iBMHuxPcMufMjQAibdq5jjF5YomgX2HgROfz2NVPTa3uR2EGnxR0uhsl
R6aSY6MsJlI2iY6xi5Z5F7IhoEZumxfDvgrfBgHFMGNHY3qkj9dfP66TnPcjP2Rayl0BqUD/O48n
DemzuXy0LL1bJLC/C5DF3H0bJzP18PGwqekfRoSF1KCr5WWViseh/kq34mEurwcyXyqU5UFBSkqL
HcneZ9Wri4vMiS708DKBZXqQyK3i8bIOubOTxddADac0v26r6Ex15XlLZM4TArhDC7SazTXupgiK
KsfAZKBXte17qq8gUki+71DgEG/71VYu605Xbeus25Uqkdxm6gnCMtzJkB1Gyn5mUwxk37TZk0Tr
IKlpiSEUi1p0j/FY17QFub4nEmKUMbhGBCkjzyahlGrh+wKNDIbIIq2PI9aZfDJIAuL3lYl60S2J
NNR/JH6B6MQb9VtLp8JsmA9AhyhbK7YcddTxFafjVOgOyVjBxmnRLT3hHgiHfOv6YbwtcopxkCDN
gb2Hwj6z9VfbnZ/r5kzioKPndZMP5wlitNlSx3iG5yumnnB+MGLxNccpS/MuNSG08aK4RyTEFsKE
6+t5g4JgOQobEwrOsrpJIGgAuhy8rs6y7yOxH+vkIZ64UQqj2fQ6ZtMxS+Ql8OJBVx7cijoMzdeQ
cmMVy62DDSwarztkNaEc/QTJzFp7FpbFeaizvdMgqcbrSBdJq495fsdvpfzZgOGI1KPDR4e96q3w
AFZIGi5FcZnkAoJc48VNqTj8JnFRDmJ+aMjJJRH/wmWxvLJzEoEle8+xubGwHyQIgGlyIg46knLb
Wsbt7EQvVr8qc0a5VY2Vio0c4s4nWgE+3WjW6rt7hMebSqsLcpqeqaPNj2Gij1NdBafUCbutXIxr
kmoZfcyNthIomDuqEYgDJlAK3peo/npjUob5IiGPau3eFMiySbmxkuYmCEy9A/iUJsnCISHLJLS4
YXEpabIoI5xiljOzE2++LSFIPuQaKZu5mpNNlJpXAeNPAXYfM9eTvk8FC3pyw5cTMGxto1GK2GjG
QiMk6cfnyGU9FwU5J4yKOdvi0HxJ04RlQNLx0ginp8OY8UcWD4I3HaXpbm4sb4vuAdVtTGq+YBfI
7uZCNLyDXRwfkXDBMSr4gUZl99DB8ESOwQvsskn1yZLYLnmT7aGygPu8+U2T6b4hiqU5o7uIBizd
U6oJw/jV8NyG/HTjIkVyW7fBQQqDYiZjOnijjFCwRPO2rmkWlIG9sW0DiROK793i1hQg0l+qm6wg
2Rx7KtasfpLnxNETMOVtSRi57FH2FPN8zEmNB6KH+KmjkK+c4VNM9JKHw0HXQLazRWlhA708Jz66
22bXUXd8U8sEwadgWsdYjru2yrc0eaNDv+gCgFDt9L5gTrUL0znF1W3VHvqocnZDgN29PDlz/21B
+sm96/cLGUu40+yYAUY0CVAzI8/0iOaSAscOTuJzXNcDzj26R78FaJvEkbSGBEbKM5tgj/WIzOMk
XVDTiKAyCXOgF4jpi9o8BL1judaG0fh13VMgHG4y0eWcf2HlW6rYS+/KJEeGXPTami4xG/RIRZhZ
n4LAmsJjqKbAPDgoLjAM1HV1PeRTZWzLJbMuAhrgGTN4W2EzLasydpM16xvPc9kXiCrkggriUZ5o
o0Ip2nTKoIawdPHpJ7CPsR8BkK6TX18KoqBEmfh15IqbAgSNn2Po1OQ00/7tOyz3Pwjl/xZrIPN/
RigfXorl5T1Cuf6RvxBK2/xg20oq4EnH02z+/suqJrwPKL3ALhmMQZ4977+daob5wYNt49950gWO
5o3nL/wbo6TP5oN24L88BT4p6eFz/w1IuTrR/soAWbFUl/nAcQTCBs8yPdOz1bsIQGT4IqSVC3Nj
GLB5QeNuHmMa2MK/fIyAz/+cU/EzEroeRzMLeriSTDLJlH6XYzh7zrw23rFAwpjh05ZjD1u+lJ+E
dsbtD3fgb7T8x0yMX89JWwRyADkK0Boaun9GXVPReFRKQvTTRZ5texq/t0sAo/f7o3Dn3l05bYHw
KuGRC4KVjPv3I7aLrNvLTWaRDVp4cYs4lXh5jyz369RdMKC6LXFIvz/iL9fQExYxPoSGAGnjfHx3
xFSQR1U3EHOJ3SLUwQEDuCVZ4bio4XT8fzvYu4tYm/MyzpIPSE3803TIRCk/pqE04209hfX+9wf7
5Y55QgieP6B3RJE8J++uZWeaRY9MaiOr2rhNyFRc8+qbPxzlH64fQjBiVUlfoTXQfYfGW/mMSi2i
qYmqkOQ8jSUtSSlMGUpQ+y/G5j8+7v90QnI91sozKGflGH58OKyYRDbaNLCP0955UpyMzws9/uGl
+qej2Ja7UvOSFUa/e3mhqRUCVAIFmsq2DuRJYzYNVPKH1NTv0eI/rRHcHYWaxSFjxltJk59PRhg6
xztLK0YaooXZNi0llS4XsYq6Q64GJmiqrYb2ssIqh7rFSOYLRvnaOjC0McPkTCXNg5h42/1irWre
B3RwuZt4wIQyFxaAh9UFPXrx0sUXgjELDA2ujsmZQsG1UVgjlaAc3Qq/UVEtSXaRC1CjGhLvxaFV
dwbClPHik6nV3nmJyT6BUvbF3RZ9qT+HtiLw4ffP63rG768IDyoGNUq+iHZ8F/vEagANs+ZNeHNK
B5maHcwG9DLclk2X3jmDNhDY9HQfTibdO/hVvevf/4B/uPO4m6Vlm9JW6wP28y1BCYPOYwS0mEzU
5mKkdcqUo/GHp/gfXhipLYKKeDml9Z14+/EppnQVPa9JqRMamBmxjFDnsqP91SQX88vvT+iX1ZQl
zVSmpTktAVn2brlJHNXFuEoAnNOmeNPTgPO0UHJBWUoQ5n1Be7f6V0lafJLWQ/J2IlKwYeLVu2to
VFNcxniJAJb4IvV4QPZx7M5/+Ey8v1PC1LgghbZdhfmcEKmf71QsiyZGRLe+o5QCbSEDyVFt9Ii5
5vdX8NcDudwiZa4fJLE+Fj8fqEmdtowIl8O6hCuWlFiMWXY73f/7o/w1MMAd8uit9/EHRpM+vppg
3JrueW+iagW8aougO/7Dg/cP5wJv6nFjOArhVu8WtnxkD1MIWI8ZL8t5WTogpENm3Pz+XNZL/+Nb
LCzCA/jcKEZ5JjH17oolXtzXYYwzymuX6ja2cniHXsxvVv4m4OeoHvxTFrpyfjkzZjbXZNj6fljn
feh/MTkhYgbcGWPeGI7fmgXluJTvGv3OpUeuOLnI5D7ZwxDQwRXUqPJYacg8cpSoyfSr8MFZZiay
I1LTrt+hdWjdbe2ELnbTpu6Jy7LlCAg7kiPoA0XPry06PdJ08tUolpZN+m2pR+ogB6drxNYt7SbZ
OxKmEyFpR2aNYxZhdqZAcypg9YS9jiUX10J5L4xrpEFFRVuSpjNplnK8V95kP4ctNwiBSCQIPQ6D
BizUk+OxEQVRx2XX5IjYjAYPcDbW7deZQIHFN0bhYJwcx7Wgp1oNbJ41jCi0+WgSGBNY9bihdyh6
yly8DzvLq8D3bLeu8EjVFtlYrRtBPCTENdKXLEaAOA8UIT1bVlR4Nag4+jmbLHRf5YBoZJ8Pk8LS
vkTRvo9JSLh0F6w1Nq6I+iPCxzUDiP7JUG6CsiDM229QZdoZOX70Pp6xm17NMjRk6E8iivBFTcHE
mquX1T4Ug/ZUOE5q8pvDbBofFj5E6KJzZ4x9Z5hHkN92LFzMaL3rGkgrGzOh8HmY9DFs0WMTkFzI
L9jP+2xruIPz2kV5ND4awP8v2L4A+zqDV3sjFSI+D+zwDbMrUcJ9ntcPQ0850WvlmGQdMZKwo2xr
l4guxxrvw9X7caqSEUwaJQ8sS2N4tfERWHVSaE5jguKcNno2qELF1e2J6nMdFjEoY9vplkhsivvI
LhVrs3pd6DXAR+Qj9it2sS5dnAQSRmQ49LWEncJ9uMc8MzxTt2lWzzrNKf4yBjuI9knG1uDQLxVY
puFkIIV1O0hjb7ShIMeHVqAZNnJMBBXzNRYvzzT0M9Qaap4CnnFVQBE/j/UQQVVmRihTi8Spuzcb
XG0+b6lBx72p6hX2BJbsfBJIO4xhdbqQ7+1aySfBR86Esgmy7uOMzma111pZ4iPGKiwE6rN+Cqci
AMweqgS5KYZdpP4VF7bwsDyf8jlAX5jkYF17ZUJzQY2n2A4xYFf6m4PRBvtvixruS6uzybgaSppJ
NgILdHwGF9slFzVxxhZWSmeoXlujzdHvF02/1N5mcKLliGAzqN7gBOKCAIixgSzplwkFIBhBdTt7
I4FaQUHLOcA0YeabQUUk/6RW5qASAHIh+68GSd7Wc16T8hziAFWgJ8U5CcdusKm8RYc7JSE3AZdD
ZmCiVOP8cg02bC8jrC15gXZAj6F9aGU+OmrbsqE1yOWMS5NnnFgMjHMxaZrFliu9lmDZ1KhvQ7Z6
rR92S/lMsbk45YmeelieMWr3YmisaN4UUaU6gMAkUM3nVkukAV+buGcjg/xckaWqdxNCY8i6iMKu
JX2Et4OSmsYpvh6wZpVknoBtlN/hvjD0dgvt8SMCWNHQrnu+ODnZDVO2ZC8Bl9Xd6Krppx2RR96D
FwrQNEhuhJAjJpnHyR1IWKOeNITqK2VGjNiYDRauFqfB057bSEpstgnUkBvSKja2aphUvaghRg4A
0xyJf2C7cDQ6TzWEG2ZO/zYuDa2Ucqh7lMxpDHlWMKXiTka/E1zaIXPqDkJ3piYa53i+jZe8Rs0w
kDx8nByDMC1zaJMrYyr5ZCs5KjLJu1BVJ0zbGs1I6Va5L0bp3WR2uICed4hN+MpbrNlVm+T33aTc
8c50QrYxdUkj7cFRAaF7tFeiwpirtJ587MYmlJi5BGdVMQYgo2YV3mCwgPFI1qZMRafuPX8H8Woj
ydPLNm3QDp9DcLE2W3Nb0m0oEWqgYXcjCw+WOYEf0x19z5UShOkbY/5E/owOfIvSr6/gWggpsLIo
dqoLIg2fRaeI6d50g1fDRWO9rdhJoCJOtGP41WBUr4boyY/qkih9kFbS9RSkDjUqTMuq12hiY7g0
xqAQh67Fcc1uxCWnSoW5RxAfq8pjpzuz2ppJIx4motoRYmKRAiytQ7YSbe4g/FjmxXmp+HRSKgfy
bvqRIcrnvET8BHlm1Sig4xJlTMtOCPdbz2qtLWt5NDTTOGWc9GBDRHXjOS+HqhFkFNWlnWiCvpre
7M3dIiBN/Ah7mQPy6koS8Jq85SQ7FX7s0R+QglWMDeKMqbRJkCD+ufnIz1TlqclRp/AAGQkxjNHs
VOddbmrk5W1HUA5GlTrb9U2P4LIvRBQ82/yxfmu1tUYu3Vpj6DcNImrCEXvqY4eoI2I3qU0R3veT
raKdzFGx+7oRY+mrIEvNyzY1aPWNB0e6qLENbHlVnYryjELsUpNJXRNhUxKh3R8wTJbmfoniYDnN
CS7piyItZXLusvCQ+S3sOdmVgTerZyXiFLVySvLxeMobvsl77dVz/Nibdo2VpBP8c6xzeucQDnRF
CiFHl9qF1+oaFyBWwNa9VWFdNa9BVDrNtzEJerxZMlUQAXwdEAywMMfHBTX26rOthEC9Q8np0fPq
6GNDEWrNXXWoxltaNyh3WZwYqyPKM+C3KaBhSR2jmRLLGWcrNl4nzzYGEpCWws6Kr5HuhIfhtyf8
HmmJg0G5Y3bCZmtK8HOqeHGsFhl7/2Nh23gbO2NYpJ8L1YtTgrWbq2ukI+qxCGbcLSVraAzh1e8K
WjXdLZtkCoizuAyHM+WR+rqJJ4ayOTLw1UbU3CpIC8e6amKa3ncDYwtdlgvfrQPJdgm64kmX32aW
Wdd34yj8qC0odj9mpQjOXamRiPDupzSWm1XpbfnSeZfh4IjQrwGKsKhaJH5Tne0khLxYsDCLbFW7
6bI0j3fV3K/XN6uNxzxH+IAQNrP4yKnMWPZ8GzDuZbGhSH/s6gtsAUG+o/N8kLuS9nQC35WcH4ke
Mq7pJ4RiFV7jfHO5aSainiUrd53jBCZgvQiwu6992NM3yxGK4nHTGR6maJqMA4WlxDdi8MTxNoSq
aXYjo98nmQbqS6zMCi6+6lnlF/p2WdaknOYzORLo41M1ifPBoSdgk8P+tr6nLBcLbRbhokAP6X1M
aDBGdYlNy9i0U2w+JT3ZLtC9Cm7MmxqBJ7/4Lr0PSnkPqS+bU2hT6EZGnZXrbdZoNvU6z0gjaodF
qU3XarxvpdHzpqsyUg+Zk5Svtg7G5FBTWQvCxIpq+mW6dGgklOFQeuq5k3urC3CdvRMOrb5SdIYD
86dTtpM0Pkd+kQnCNeOJ0K+SGrkHfNjENEZLWrwMnUaogaLJ+/4hRgydihqKo8XzzSazIRJ6w54A
syNojHzr6wbasYjxvJCvmlvkkPRl9dSM6bRsEMtR901zMjbRGFcYAZEO3a7sMCI+RWz/IX0K7ba3
veQh34qhn030LpGFh6a1PChAnkmxUU5rP1a9ScQr01p2jheocfcKOTzCRnuY2L2U8Xz7+82bfI8Y
sJGyhGRz6DgOgl333R6RICW8AgsadqNj6DlD+R6jROuCYL4owyZwKHnvDO8wVwEqGA17HG/6dJlv
FqsjsqOmcC3dz0RJYzouMrKO3Akb5MZ2qq68yUxlFXc2rmfXj9ixLXs3NBJxCodEfMYnVwyEprIa
3rLVXtnFGWXFRpaO89kx3Ujj6SLCS3WFQ+FBX4WP5OlMj8kiA+96zmLLPCQpz8XBCAJYaYAkxEh5
M/bD599fo18vkRKuo3AUe8AqROX9vFmP6qgKQny1hMBa1kcDW+ox8BLCEFSemB8ze+4ffn/A94AR
OKFwXQnY75KvJ1e240d0YJgTbaazQwABjTpfFmNt8gb+Q060dNYfMIJ/OJYNgANDYgPEkzTy87FS
R+I5seNyoxoa7uq6cPfZsoSnxUmL3e9P69dNu/JcdwVBlQXcKt5hOF6BjUrlYbUJ3OrJi9P5kmCs
5g/X7teDEN1tf+eJVtZHr//9B2Qlqb28doaJwSTqk2+UVEY3xMGNp397KrwsAn37+s44+j1+k7sN
Wxs2OfhuMnytcRr7llnkh98fxfr15qx/P5AKSYsCMf27B0Hhc4Kobiro/Y6FvwVAhuo2LIQOTtug
O3Z7s61vgthaxMd0MozhPmErt+zYsqPsEHgUxQVfpto5zT385ymywlT7Ab3s3vb3v/Wfrjv+HxcM
EErNku+uu/Qqw2YzzXXX3Z2sLOOEvE3/gU35x4NA/dvgqCDp71FAa/AG0VUzaGbLNoS5tmpc4gYp
1v4DMv3LhZfg0TylkGwQbhTD/PwUpYUe6qYLa5J2u25Pl0qHBLt2DUzOIyEgv790vx4McnOl2lYK
whTvCalo6QGu1NIgWCQUcMEi62e9+9gI+tp/f6RfoDrWL1uD1Jk2ngoA759Pi8wzTZM3yige3n5j
z+V44muWXMdRGZJqEXubrvfMf/var4umMB1Q9pXCUe+uZeg2vWhdyIOYyr4tQt1yL2ye5u+n9j/U
+f+2+CT/Z+b8/+Ts8r+8FP/r/iVfOwj/2+Gz/rm/2xd4Lz9YNhy3CSsAL+ByD/6OerW0RaArIbA2
TC/rzErA/m3xWTlyHhcQZKIiMdXTv/ADf25/wBjEVxH82rH5ODr/hj//+ROr9Fq+ANpusaKZWIbe
tyBTmlOTqzjoe7JIiVKeLUJqQBp2aYZ9MEi69g/r9zsyjvNk2oH814w+WIqc9+Q2oWseHTfl8ECc
FlQYPhOEIuAs7tmCWnvrjiyc4DPh3qxteSw9FH/tbOBKtGysP0kwdChV6XbDYTDYJxnLmQyN/nNO
eTySGxaWu8aes2fSGNIDoT4GfTWaVBvZ5jFbvyF5mew0RGpVFuY2YifsI/4tzph991bwqPvVcmrW
C/7pqc7/MM78vNz8X/bOrDduJdvSf6XQz80DDsHp8WYyRyk1y5L8ErAmDsF5Jn99f7Troiy5yr7n
rRtonAIOCvYRlcxgcMfea33rx0e3dd3G6bUMio1PGgLDlJmcsr69U4xbKFhN4iUQ7M61Yf+t7Wa5
EgoCj9aVsJlsCvH5hd8SrGO1TnaXu3F7EachEW9wXQPptjQoRFgWZ90Qmtuf1v/Vj8nDz7qFZZ3/
NJD4cVmbbU4HfLIUNv7HXc6KIuYr0Zjd1RVQazPuOHKgIgqwGIKWt00VFOGg1k4bnefu+DI5zXj3
+18Bh9uvvwKHJvZZqBgWz9zHX0HXw6kWZpbdWTDGLsKqjnejRzustrMLgL8mckI1bErNC7eRPl/r
UdMdEI3JQFdKbZbe2IYWxrBz0lo9KZKToS24MdpYfz46/pNUSBmbaJjBIE7m/ve//Of14ZsM232B
JRrNjM9D+fF3D+fOQngea7dIpZcTbwGjEEXg7y/y+YFfLkJhwwVsLvbLA9+HTaXFodJunSjbYX6i
OYMKy8cr8OX7hf7/e+F/mUsS6H9+MdwW5OT847/el7fDz6+F7//Zj/eC5f2l65YFx9uhb88bgGX6
T+On8xexg9/1VAg9WCH//Uowzb8M0zVN3bAZwHm2L/71SsASusDEl2d92cSXH/d3fJ8/lDj/miwy
9eO44CHbovRliYDw/bgSBccFJi90pmKHwVsQ6kOFszBt3HIl3LZ7MqF40N7Q8gaOh4WjBT18RUIY
smCOzReWMTviHEATYWx1SXTymknphDrXSqP5Av9M510PleWH/sqe21DeKCFqenIJ4ZQbS4dvtp8z
J9kpW4Th0RxKo2XKnXeRj1FTDP2tM+tspvgKchLvXM0kTg2gzgRVFyHXADQhM0PDC0aphdd5B4U6
sIGsOl/1RuFUBBTim+FOJbCYaKNXchovLTLkgFzMuZD9Zqgz1d4PbokLrOJlRpaFB0nockEj1DtC
8rzkVkdyqm7MeC6zZR7i0vTLHf3a7hzhHZ2iasbAwrmUB6YxZj3ju7Iq9mlf995dN7mFvTQuvUIF
qDHz9DkDe5rsW88HTRCYLWzJA6Sw3j/1zB/NwELz604ntlw7wUOSIQC2l5HBEF4YXtVBOebjFdOT
3frafBzGqi3fLC/yweC0fdHE3wBmqCrw54wiGo+N4dNBt1EDm3sFlE/Be4iS+mtEhmNzETswQIBj
lIN2yEq8D+9e17TdHqH6zPhTuaCTVqOlYvqkTT9YmhmkumeQQJs6bW7RvazHOBqxuszFvE9CvpL3
UcfVF8T5bGhbWRgFX1uV4TsmrBEgfHiZY6+E+z0hn3X4gL3UaKZCEC9ibkScym75+3XaXKYd2OGL
3s/9+VHrSHO0FoZLN8pDnzpG8xUVcSMfZ4LGqy9VOxTFlVtBC4IQtJub+G45Qp2pwVJf4Jq0B0at
QBOU+8jMpHwlPG4hcvb9o+6BEZB0/r4v3OsIE8VaANEKomIY5lVWhWi9szAk5WYcx/QqCQvXerBC
IbunylQpYUUm3Cs6GvGgL/4hhp80UgRKPrfrcxtCROpnd+lYgM6BUVBsk36erwmQLbd8qRogukgf
GRhptAADy0fkgcOHX2fkxAutIU6cJzzORnLw7bj2od74Q6xfqBHw79Wg+Ys6P/QcrYZIEsd0Z4yS
Zsl5PBGPsWPmOM7PTBNkKzf2ghSD2OcX82VqYrN4cKXXPakFK1YJ4nTB1kwZ6bIct7c8YfKJv2ru
krKzSppjJljpKuSfkw8gwjnqRlz4a13HAHKjlbPCAEAj30SfqRc0lW9bIFTaY9xPTf88Zb4/vHoC
+tZBdzINqnaZDvGpmsrCfK9RbBVbQ2PYTSp9lSSbiPNTt4LQQhrbZd2URbufGUTeCMaWwK2nSpLT
h/sPksiE21V0Ta0zmoJBvBZun6l1N2nFE+yGigBVhTZgFXVsHReAs+cjOlMA9bPPTV0NnuaNDGsV
Xrt8tt0tg0VtIwr6G2sfzpUPQa+wkYN3aYVGQUvO1QTNZMHCEKhK0xQjGAMZpsQhw3jI6GXomRvm
Ftljn3UDhvbaV2eaVfdXxQT+IbCSBDm9jZG6wVOPH7Qzs/lNFsI5MxyEYX0XD6+F6YENAxR1k0Xe
4yzt6YZZjbAOMR/aWKlIatvBbNQuU5qzkUStmmvoGeGRXwSN1YwIjSIwNnYU38MmdmJ+M7hEJPX4
I2lVMbPZF6iG2kOOY/Gy5WcGSHLIXJis6cbOvRRcmEMcjOym8xy6zl2YZMM1XE3LPEq3eXd0FBkr
GediW2lz+VTOfnGfuAPie701zPce5nBJHYamQpuQK0DKdIdNhm//LrRQuzGs6MN3vbXcRzc1Hbht
GMjQJozOpm6zJD12Tk0HJfaIUnKGkYRfRBZIT9IRy1lhqnNMjETj9qhOLiNfczfOID21MRDDE/Da
WONbV/f3be2AHUS+lD8iwq/u2AGg3xtCQ96RZZo6oHAgSIlEzou4ESGz4jwMrNycTmndyK9DFM2L
Z6sdNj3+xR7rApxF0PzuNbcZz13mq6/w8Jg6GIXXbXuPD7XKQ13USDFChEajboHXrVDGA5Fy6oeB
lz05FKPpQHfvhbjB1u+wK7rRI4HCPcMPbxkqGOLOiZr6CSwZvgUOWdsBOOlNKciNqNJR36PZO05e
BLPbKu90NVYXg/AHeTk1mtpjHzDWVpkN/Xqo7emspXjm/7f4vlpzAN1fE6tBaCiTCN2+Zyb2LKoy
P6KSOFcR7ZpVOtjtF6MsBateF3C9u0sMe+ldOc9YNA2wTx3EYpj/RQsvVp63BThvu2vr6y4lXJvc
TkoBqzSzp1g27tE0He1maADGt3lRXOqU1YGptPDJj/saF73bbyrd1t7T2dRHVJS4CVYlIPzrUS8q
dSinAo4Bh2QESAypt5qexOfp3L2HcYK3Jj7kVSWfpGFeuYNqbkVVaZskrsUDpS/BAHF54abtqTaq
7pBEJcMUlCr6u1R9xgACCE3dcECsRPRF03S8DCEgzzwTBz/sKRcaIGIL0yDTyS1i70F4UjF6YfY3
D/KOqHLgs878aloy7teOi7ynxFfkq6Q4K4d8i14qqQIc0wzIS7NGlVoBeCRJo73MGzGeUeR4ezZU
/xwPpbbLwDN8oQzSnK8VDLnwdXQmA1xymlc3iuzcaFWm1RxwasBqLRPZkjteWNaxbovxDuRVkwW9
JruyDMgs9nHd2RRr+yykKLkxwHq6TynCpefIy7D5NFM07eOky4OhxTiplcZ7GXbxtGWTgzLDK//C
65wHIt6TJzBObM9Fhe/a1bN1J5uwOrPKPt7L1jeCXkcJsQLeyP7SYX7O8YWdUJYwZnLikplqyzl+
GtU5iSHeI0+GBjJcszCfW1ZHXHyUhmQYtd2XMe1jguzLZdfujNAlHMQguXbr1tP0Mkbf0QJ9XLSX
QshqF9Zl9WKPubkp4poJqjGkX3uZZERjMaILpNP7fMea6RPt7TabZIK3L8vy0kwSL9wIj+m/oCUX
aBXCZNoSIjsH8MPvEybELXDsI5irCrfk1Obnk7RHBr4TOSBmXxAHpbnGVjOGfiOVppkrKucU1hn0
0oU5GA5bTKHovnprOLck8LAyHks4VKEaXn3Sw29zcoWePGWrR/od4nGUUXsz+jYG/dCdq22vT96D
Vzftvu8VKYhd8TrTlt4TII3MCz7zqTTy7MQAsdm63py+ZgOIlI5p9j5SA2RIv6vZKK3ssu71KLCd
pAuasIlv+kHk6wYsBuixLLs3bW8+Luq/h8gt79OYIdhceTo+xLl/M22ieMbUfStYDTsCw5Yppa+t
yggQb6961F19w8s0Juy4qnybbnlFLHwuo0OCgudU+y5L1huhKM26PKmieYtTO4GIFLcksQlR3dR8
m9axaYCAN12XPQgrw1qUQ3WHzxA9D1SS+2iiebJqTEPdN3ae7kST5RfF0ImvQ5Gnd4hKCJvmJDIy
GgfEt2vHkvLUzafoUgw1kREoZlFkuK0NWK7F5Ks4vOXUZmNPQygx3xfcOEBa6gsGk3juBpcZ+lrF
LgwvW7W8/CFcdRuzHJxDCTnRQAyVUzNopjjUVob/Mc88o4GfXUvt6HlzUgKr9UCYA/Mm1jBSPouz
bAMk4x1BKvi3HjWztt9tZ0qfUaQNp9hvqRZnUX+dzBzjftZIVH0JCUJMbfPyG03H7Ggg1VlwrR0R
iDNJztigEdhoddVfEzoURcHgzCElXXOVmoO4wKdV78iN8EkZyNobOvD2RasjVYFUgB8sBGeEZkji
O+vMroKy2KF4IddBh0Kq16xEq3ZzNxixd6lTlZhE1pXwPYwRmd261npthaqRlgXkjZRmUzSf06By
9VPB2sbaOplMDdyJsSg9NouTICt2uPA7V92NM/Hy+N0jWZ6NNobJBWdwUxFXsq8KJZJjX8cuynlb
NPdDqXP0GBJgVVMj0CV1roHnrImUMT50DeGcZo7cB152SjYBerv9FOXWhhLGvrJkrzHZFs6LDVjH
WqWq6K48tuGDmFRyPmZz+Ow2mdccQj00XXjpBRN8YdPAYjDIpqXQvKxjPwENUyQpGTJ2YWMmtZq4
32LrVE+wXikCU6e+C2GqbtFiZpQpTLTegVVkRPPJ5KCxyz3API2f+wQBStEm/SOqvvyyQ5TGEBvT
ANYpTPl1G2mXHZrQy6HtdbkuzSL9Iq2EWB9eMNO6rqboQiifrNXEtfHjR4VH8WCRPGop98IvxPAN
1Ku9mSpHvPQFajikhzbx7ykc8kuw7P2hlpU4hzaV34FqzJ9cDyMj/NI2KxYQZXlTlr6+rXJIf5Pe
6l8dFTabPJHOQW9rcvR4/chXUbZENmRyuPWserie8w5lyTQ1kD2AAXmBDvppp5z4xddH0rt7bH2T
ZkWnlk5EsSJVJgmmympuDJHP+z6uMVpNuYvqkLiLY9vALSu1iWQAPbePlePNU2Dr4iEyDHDLbT/d
Ar1L3hwwz+vJt7qzinTEVccw/cUOHdQhdrMkgIzqxmBT5MUTdwMg51FdR6afssDG5huQU/86lrrc
mqPfbBzDO9Az784RKIbH3CcIfQXkieDOPK1uPZHJr21bgZgsaw7cQxefR1nMe1yL1HRhs4o1kxRi
mUOqQkyXoKHJbOurLWV25mhNeZ7A/9tUVnHbzBQtqxE4xNa3khgoMHWRt6qSJcGAvKGjESLuMGh5
w1ge6vQL+FxissKZFzRKiiJwM86E7N+ZcY1csHnIK7eBfFpMAwU86DqBpyZE4RMOjn8dAjsA28DR
DLJiHnG4pntCUU0m9WpkJr5vqZrIPDRpYgduPfbfSKkXj93YDMi8ZsI6xUgjdxNWhvcFHKLoWU4j
eNnOLsljnqs4eZ4L14fjXlHjD36mrIMQKPi2Ome8Bu9s8kp+nBsQlTZcEVVhI4SsvHcdCM1TE6d6
czbOXpdcFoZNPwkA0kx8azqBHKvVc2PX43hHyhEPLkkUEN2rIXzw5eTsF/3ILY0PuaviEUHeYIa6
fbAYJSAFq8NpP4y1DWITaY22znTMbwFhAc7GS6Y6P2q2gKUwVP5wnnc5cI+ZDpyC5m9ZW/y2XoCq
zn51Qp1gZmRMA5ZwqnGADRBYILRogUKb+AZvmiZIQezn6LuoxhsDTviW4+kM/yKjhj+UzgAaYfRM
RB5tjUJJCyuyzHldkoBi95BUJt0QK/TH1f1Yi9hb5W1O18sPgQRkcfYCMsM+NhFTkM51bmPZ9UHd
DdqLTuoT516CkrPZGm+jJBbnFKjoo8ps4Zia+oWWxMm1gQJ+hxiTEKk6d0+dJsZbFxnbBZ+Ug5iW
qSdivuomKGmkr+smgxjA0FldTJ4WbbJ6Lje8VxH/evjDN7M9TaTIVYQW4Ddmf0LEEm/tok5unEJG
yLpy8pcihuEAtLBLXTlarBrE54UNz9CVdAYVtjaLYmC03GM3kyVyU5MpRd+taqf0jG4HAdeLKDVZ
x5DosCi6kMVuSYcqwitNlh3nNlbWgA7IVJFw3kQ2d/lzF2aJvVV2XbVpAPcdfm/tVHPxJUaO7+07
pSLg+p5Uo3xs7c6rdVahI7WdmfURRvCSczuozcRV9lXDYVwcpJso8CH9wEGm9QdfnkUm/E9AxzFX
jVrbPbfH0kPv1yb+1xEQtJ2u9JbNaVM0llOf9zJzrzg5iORe+YPTMgVO4uYgCi/xtlFXSI9B8DDK
a1tasgBoQavgMA9slVuYMFw1DjP7NeesXAWzh8+7QHtGRJIFQqlfGy4nW/S0iQgBltumNDbSdfnz
HnOvdc2suUz3JOnh0+Da7dZxZx8YX9e3Z4Ihe7wFDTJ3N9Xg9vMWU20mdzpPk33qG6+dz2qlJrG3
lbSiPf0hMnFSQhO6nTXOdCRXczcb8gYIGRdvNCxdgccHDXd0Cqf+EPpN1l5NWgsiy/JUNO0Sz9W1
rYLyn+3bxtS0qyQu/Ww3U79YK2dqzGIP28aR5ykyXYpkjlH6Pb10h20XZrFFuZUIOHwMwLUriLtc
d25nGrX/u3FhZutEgqzidprOtWFecq0FWe5GeWwAwM3rKfLDOfBkU5y70FoJhYJRhZbN5GyFsQPF
FtDmzLlqQACey86hxbwE+UUVjyenk3Q/C7lzBq1eMNQg3slXyHYLx3ENaoa6I8ucZ1Sv4aavdXlP
GwMOg167h47u4SFTpnHmTHN9kJ1USxZgfIPaFJyKWb84Lf4Hr+sew8KHogKV5UT/1b2z0b1c9inl
xQpsM54Wco2GS+Snr5Uc70cPonFfe4/kiGEpmf0jRKWj2eKpBxNF597vAaIY0NB6BJoop8FWzMpM
1lFLRwsPxEM9U3H0+FZXSYUIYmi1ekvKAmAICDG7iPyjvdsj0msFJRiBByulBnT2LhHYXpWtSxuY
LM7raWWQhbChMW5c2Q349t4MLSw9ZIPIA9wHpOuxqZOhZbOBT6hPNwi74m9YSJDbIZwNlEIVuwga
e0s/zfWc7KPUPUPZG4KdABcstGjaVmZ603g2nCXo5RAh7eoaJbWx6/VQHZxBNIdoKs27Vjnl++Q5
0UXDoQw0R5mR0Dd7vLsqqDJeWcAG7LrqSegGkdCNCdTdxNiyKrnc10HonJvsHH4GzxRcoWp892A4
YupreLCdWPU7WRrOc5T05+RmpV/Svg0feuC4AacN94UoL/dZz2JaltzYR7eh7uibKL6dphCF4mj0
F4aRThvyqvU1/bJ8k1lEdFpgrdcQtWqY8J7Y6mX0AH99SnatQSoYWvCBysn0wxutc8p9s9ALF/pv
XE2XFg1FhMvuvYFjITCUxlZdIREXHYQ/f5Tvoh+SRXbikVzhgUqhOQ6r7pUoAYcesyiDebYfOoew
BIMBJXHJVOuIE+VZ79blFdKlb5T0GuLOnpYHDx5Bbiq8wnLoBQ5K+jZw3e6aGuw546HF/eTz9hmT
q5TxDXkM8QAFPsof5wKH5CYVBhznuKxuVRsvYVbJmN7MBUDubpYc2hYtujaUh6wjUlukgGwLqeN0
QX24Rkx9ixlIW8nKr+tA8sjuFDzhb73Sb+CM3UztdD8ptXdyZPHkAjxqbl2cJZkD20+HjqlYV4k1
POXGOJ/ibiK9g1wHxxJyhW1M7KSRt2cIl4tThkj3aNi0ewbq2gPgD849ZYRENbaNHQC08AJcMOmK
nvFW+XAGG8CfSwvYQ1RUOYCtrfolrhlfVTS5jm7lkoc+FvsiZU5itij/9Yp6KxEElFkkawPJnoLe
CYe12TiP7KH9U1cOR5EClI5VTZ5dl5Ae0VWYqQnbafYQno9TCo/EjsqU7mKGX3MlDRTDrdlblwj1
SG2PrNbOOEEhdODklkcB6Q5kFaUIj84sKSH/OSzbEsHu3reyKcCr+FDqCe/UWhr3emqA+IMmEzBe
yo9uBBNvymp03nZ+jwz0MaxZmQTpwFGycrZv13jIFqILX9ZyYkvGZhWnE92wuPHiDSfYByM1Xgon
qgKV4UVr0LDvqAWyTR/n9rnIO+3VlyNhvWYRr8sBjPQcFfclE/r9iJXXWxv08VZV2phHp0dLTVpU
+DArMl6qsWvIorCY5KmkgmPnZE8980N8Y9OIOSrz1mXCsI2DI0klVgMkr42XjdwKIdkjhA1fOYhS
a5gplkHF3sg+CJpyLsISoPQM/crLzzslqy9GXULaCmlcJ3LkofSqfO8aMYEDFr6jjR7azr4Lux2n
GQJiI1JrAgaE07DJh/i8y5zuSHOQPTzq1iPc5+spSewzvsP8TcxEVZgq55Cix8DSu645H5JU3UVY
mYigSDGxruMEWerSHH7XWsrpAln0vQkoO+iE8miaMDoKSKMl0xPdP5/X0AZxqvFR5QdXACaih3zQ
fKKPYK9GTbsZXZQhfpRDj0Y2hjrAr4LMGJ8jU/NJG8f/CPGuH2AzdQptPgkewil2AzqfI5jB9kHS
ST0rkHQgbInKa5zn+VppsLDU0kpb6/FAxC3C9W80MCiikbpz5DFOptWm97NMpq015yzaKn71JjsM
aEpdG7l/3WrKYzuSI/FLM/jrpJpDpEA6jWwlcDklUYtDZoDVQ4vZDPTSe4mTlvhTxhGSgCmnIoGX
8/0SeAZvam2WJcG/U0hD2LEj4kQTh6o2My97Zq80gESz7WOizfLRIsYARTRT5rocttNssgclqQnn
DGQB4pFUx0CBhB9/avrWzfkR51hK510Hn4bV6pL9GvDPxKuZYlULak/qd/jGgQ1MQ3/6SWDwb5Q3
n5QjmGddlJkCPazQhSHcT0LpKgsHEjImIONmv+eEtlWoThnwwpL//YUQGfyk8CH5y0KQBvBl0df4
uMIXdclPIl852INyZZZAvMpFdcyc2BzPJns2/iSYXLSJ/1IgeHwMmBCLfskydBvGy/LnP1/Im4YE
+1+8sZimgs3s3TZZMV2RTz0ITS3wualEitl+dGeEjt3/SQC83LFP1zfB18DbcNFOIlX7eP2hIk2h
cMhWi3MNvrGkDYsJJ0a4ICLXyree5vrlI/oJ2Kl6lxpX+lzSaRCVLQMG6loE4bHU/ZPRdhiq/r6y
hjww/veZkP6Bpf4/I67v3oqLb9lb8/lH/V8IWzcEq+A/627O4+fpg+Dm+9//IbgxbWSYrCjfwJLv
IxtHW/VDcAPGCHYQHQndRJmB2Jtr/FNzY1l/ocRBhcmSR41l8tT9E2Jk+H8J6Ea47m37x5/+HcHN
R0kWO6S5UDgwN0NzcJxf1lozkSAJxJlxSU+r0G+bETN9rsVXdJvrWyxR49VP9+WP2wVkIYgYOpYA
QDwwYYW1bCc/PVx2k9uKMahYhQTUBUw5tIBD2HOfww37/ZWwGHx4kNwF8QEZxtJdiw+HjeOTFFEX
Xpp4LaTMuSQeyNikpSMj/bb0OcZD6LYqgvnWEcIng+OoP5ILR2hZpqs6NcBmO5QiOHxQgVP3SSMh
Mc9psfu5xkAqNfOydZFpc0ilV+guvTqL0Z4m6WhpQwjHmgL1tmuxLW1Tb7Ra8AhOap37Y5xWB5Kh
CYzlVNj5m0LLjOJlNOjh070Y3HDH+djhG2H8WFR7wqrscJsnRpMGmVKyDVKwiYsn08vEhXS7rLni
VRGjHdTKSZ2SMhxfujJuzmr0Qe63LMEtiWE/dK9CO5ancnLjl3SZbNH0oSWJtqopqU+k68/CWask
bFomjb5Ki8s0YU5SzKOy4D9CxAOu17bcSxCJBM1lq8GYCg8AsVtba62xiGY0Is2JBoQSvPv2y/J+
CcPeSJ9yLWqtdT1oYA3PxgnxQjAy0TeLNQ20zICrXY3ltLLHwmt0OCaIuFKQwU5jT5hScSFZm5m3
ugCmVGQqQf4ReypOgqori+GxipKhOtkhc8g7D7ocE6e8sO0eUGOl9/oXdxhVA4fPtEDRr91YQhvZ
eLxP5nbr63aBoMYZNeJJgFPSGSatqagG3yIRtalncUwyLSrdS3qudBGviSwi+T0okdkCPdQHmXkM
ZIWYSqZ0qJgITmorI1dB3CaWm13OndvpyCXyKnsIEz+Zm81URpzpSw4ZqMZyrcDIzsBlmq75ACYD
zDJpOpsSJhMNdlebYLe049QTIchegTGZqhuc4E12lcWauJStDca2MeKeTGAx1w/kprKIqr6Zsm2J
n0AL+B6dPLDizsf7HNdRHzhAlhRtCyfJ9r2q4bKPFDrhlllT/cLAqJk3LVbBfjfrpRV+6eqsoOjm
p+mc56Ye9+elNuokxCB5yPKVxr0uCBJJFq646xFVTZymSxRBPuBIERqpjzuJXGhvDfQrAiy+izIh
86xLV/WQEVor4YblTtxZrwMHCOrdJrOLCwNYkgVNfKxox019RF1U6pNGV1XM0XibQN1o9pIzNX81
HTk8mjwV5oWjkWuLPCrCi89gFf4NchIFvS+Zyn6JnHad8k0vUqH2dtFN4VnjuBx7mOnVz8z9OGPD
tx8PcVsK/VhqMXiBVYrbIZyPdYUCiElqrbA10sRDXdDDZCIkKdsW9mg79GEwnsLy9NwwIFq3NHZN
o0/0tbuSKs6iP7A3p8aBLO2UKgtkbBOREpHf0K06zOTFSrerRiHa6+hb1omd7ymNyHYK23zMVnAZ
8WpYGt2eK8XYoNmXXTbcYfo3MXPwIJPEXgEevQ3RmgOH1tJUJF+KgiJ2b9EcGBdZWW5XydOYa8Q4
AK4w+vbkENK1MN9mLSbdNbEBRIsl4xYJl45aI4m0EokkgbMHjQjWalcPMnrNqQrx3ULsMLFDqipG
oBGFF1NYpxZyDH2+jQ1I8FvbKbVhhYW9OlPz6GGSnwe7x5/b2X1g8kLIgDGgo7tlVQ5uMEV2JO4H
lGIDZ13CUmPawCNegfwJfXGZ0RovffraTxOQIuNGRsaCq0I2NRVfo7yfTPPJ0PLQZ10OCU8zLI4M
NAQtJGHoZuEw8qLLP7yGVZ4zIV5D2ZBF89xTPuGQAa7ca2J4Hc2oAQfx96un/1lp9P9aGM1iIf3P
5dH27fWt/ta+vf7jtuVfzT+K9398vw/5GwLQn4XKy8/5UTYZjvWXbuEconvpwDNaBMn/HVDjkjVj
URnbvJvhQqJg/mfZZOh/4aWy2L8d+0fh9K+6iT/hjULpRMef2grH1d8QKn8yVfEDoLlRXugmThgP
o/XHMoaxWpFBnlEnnXQ9gyQAZO2MTnBI8zCE/t1Pd+vfFE2fjj4/roZX04FgaCOK/nT0maHkaBhI
1In4p33dWRuh/z3UFvAwihwG4oAf0V2j0P/4ecYelCrcZnGyJPmuUUb4io/29Q+mt1/uGjY0n+/U
sA3Xp+j8dLIiXU3rbQ/9UwlgBWY14N6qRqE0dGW0YURSrr3KEH9glX33tvx0nlo+G1WnC0B+uTKn
qo+frY0BDRWe35wat9PODZm/l+6UBqpA/Fnnw7RUoeGBTYdBMNVNjaKEs3Xeo4v8/df43UH4y2/C
8rN0C9Ok7n+6y+jdEci2Vn1q89jbFjOqBmnVxqOm3HAvyRUhycEUW7GA+mZ0hKsQWeFu8CCjU8gY
h3HEKDLx6j5zbdJT+9hEWjBV5T4c+8cih0ffkQ4R5PSpdgZ4QcpXR/RnjlHLG6lFBNqjMGrXlfSc
c50z5vXvP9/3VfLr54NsRr+SB+Oz9ydloKmRjt2cqsivt5Y9PBQ4ZTC5m3SJwjbcJmNpXXcFQ+aM
fu4FswXe5X0lL2Vi2YFhxtPGNac72XnFY12J6Uqihg+ckU4dc/X28Pvf9+P5wGNNCHaKxWkLw9Xj
VPJxYWSglruMHYZxoE2unNu529HwqVOtwd/YtVX94fv/5TF2XfQli/vF5PiD+uTj9ezUzxX5svGJ
FJM1+CvOQG3w+49kLI/Qx6/g4zU+PWI4r4apBFZ0ajbZBfQne4uxNAg32pp1sUKJuTHP62MR6Ks/
re5f76YLFvC7ww53D97Cj5+u1DUnZCQXn4g1defoPM7dFdCts0nUf7iPFhv8Lx/Sh9/Ldq6zX33u
0MCSUeSEm/GJYeIuvknu/Mv83Dmy3o3H5Dxb6bv8fLw0d+623Db34Zt/8q8vyoviYF6204psHPsd
+ra8jP9w95cF8/nm//x7fVpQqhJ5DDgrPlnD2WSoTZk7G61ud3KYtwn9SOYfBGf+oQH3y6oilsEB
kMhBF+sFx46P913MWkUQcDye2ip/F2ra2bKI/nDHf/luv1+Dc7Sv6zwzn+1hRgeQIrfS8bSkXxgI
CO2O7UdcjertD+uXZsjHW/jpSstX/1N/IEki5D01V2IwHxRHe58EL/a6XjeX5R9eRr98WVwJYCb+
ZN7k2JuWNtxPVwqnDDmf5EoJsSiWHLZDRcrL9K2fH+Km39CxXVXuH9ijvzyd36+JgIVSBJPT99C7
n64pUjgWfV6OWBaYvECTkK63caOT5982qbG2qz+81v90vc+Fg9Zafm9wvUiSepoWp37Ot6Hx7rSS
0Xh5Qrr+++/v3y3GpWVpUBzR1FqyA3++qbrZE5vpFOMJitl4GAzPXLupN/9hOf7y1fkOG7dOd8ym
qQYv6uNV0Ap2qMKbigAx9G0R6LYYwp1mcQAnz4xjuVdEh7Fv/rBifrmb3y9L5UfNZ9K4+7Q255QT
z5hU1YXmx9e6pratZB9Hy1sBwvJTtUSp/f1PyrQXSZAnLGzSS6n78/0kOsgQcvmkVW5sYBoesL9u
G3wh6CLX0syuaRQcG//w+2/xl8cdAoLLS5l2pceD4X96iWT4etqhdKaLmKH7JKaNJCmDZPGkzF9+
f6XvC+LnLRPyAWQC+pBYsWz++fRVev+Hu/PqcVvL2vRfGcw9G8zhYgYYkpIquEplV3TdEI7MOfPX
z8PqnrZE6RPhr++mgT7AgQ+8tLnXTmu9IU8qNVAm5U69E/bqTX8f3+hAXJ+QJ5MCR9oVm2yjGgDq
HOVftez/Umh6/qtPQ89BkXyA1LjYrYcc4xGr1pQ7ylUOx6arRZY90uWqU2AfRLw81LPhOPxFGhhQ
bZfXUMh2oTL4gnLnm6IT9Q8wIHdJT8eGQpNc8kr69/vq4Z+jOORDL9fhx2c9CLaYQR3sohEWH8Fu
MVAGIfO3fz/KvMb8PxY52PTFtMlG0SiUBoS7svfaDew8HcglVJ/LUeZX1PEMzQ4AtEGUWeNcn6X8
D7NflaCDyGnu32el1W2zsn7PkxgsETos28uRTr8XavfKTDilFI7H7+IQzWlupSDAwvumjsK7QM1M
l3JTv5ICy3XFrq8jB62ovEi4KEmLr+ZL4xRqwpjtA0HRd0lgKk9TV0jfoSxaO+Q33y8ParlfEc7g
oUpliuyGwTsP+vC0qboomBKr2gOTpDQb7PsU9PMIlKGWH+lM2223spzPDJBn6sd08S7nhnYcsSjx
s48oPQIIwfC0kXr02wFRpr5xW3bGSg6eZAfD454pm+CRDRny+nGwOs8zf/Cqet+wHSPdO4JlMG5S
S7u9/BlPcoPDRpFQZOLabkLrnwd98Bm9uMiSkH79vk3y27C9xbpg959FWOTF2MQRaEAiUDylab43
0fa7HOHMt6KjyMZD1mEkIS9WUkETU+78pt4bXN4E8Uaur4WwcC8HkebpPVqv85f6E0VZrKJUQo3W
iomiPhd7UCLTK+RVeAygm3+gE5786j0X+PXlqPPHuRR0vlEeTA+d7zFHhbLehxVtAVsAfai4QYXo
w0qgM8uJtQtlnpYZ/1ieiviBlqgikm/5UPAmzR9UWj3Y3AR2jwePAErK7ruflwc3z8tycAil0O7j
PFbl2aX5cHCBLyVebU3VHiqjXNrGvRJd1YqNol0LeKVd2QVPHvDsGBamyzhyaDxRtaUwGGyOEfEp
rWICtaviwcemdKvcTrfxnb+bdvG1cmPdTO/Cz960i1/56+Wxnltnh8Hn7DqYSLVK+2rqCC4i3a3k
D7FRrSTouRmk64jYKm0UUAuLHSP18r7rUiJwnrgg7Da0WFyFvhg7x3Tvjdl7noUrm/CZRYGwm8x1
n2lUKX8t8pOCngkcSgAzKUluMnUPiFx9qiVsKgHAdHJP6VDdVvH7IMYb8HZ232u2l11f/ran619D
kYmqDPIO2BuIizwSKgrjBh3BvSTNQqZgo4Zrzfp5Oci5oXLiIDdk6lwPKIsez2BZmUPIpx/3kmzD
fLUQbVZs+Yf5NtzTAPjevVTPmbByRzg9chjZQcxF1tRSXGYe+pp7KUPGNdumUFewBGT5P6yMbv71
x2uRrg1CZJzbvOCQjViMbgqpaMJE2KdsNPDqSjvF3+qn8d5B8oUx9kl5nozN5aDz33kp5jyvB2vC
01CLANYz7QNFcsXhtUCT7HKEj3fupRCL402hcxgkqjjt6Xs6ym15N9jCpnN4L94K14IbXg92uBsx
+6Jzdl3t0t/BznoyM/fyz1gb6OIIrGsMLhXEAfYojN7IwxUtupWn6ccF+2Sgc4kE8Dk3VnGxECfZ
iFs6wNN+vIFYqO/yl+BnV11jZQxiEkjio/l4L22Ez+IPD4O5z5jp3Fcv8RPaFRvd9m7blWvFSV2a
1gUFFXQYYTQamDUs5naiCmuUWiru4xeqDjNJeiMldvuoCLbxde1Jd3ZtHkZbTHNcpHIDW5Zov7uf
GhKb5c6CIER71ucMs4HUjld5uPVWHiJLOUOqAMejXEws+Gq1VXripr/DL9o22KouUOkH4zZ4hLh0
O5W2+LoGMjnd5+eYyA3NelDYeixuOyJVc2B2xIT4ZnyKu6v0OlEeOayVtT3h9PLBq4GtnUk0EFJd
Soq1tJ45tfRxP7w12/Cb8TT9sG7zLzFo81sRuXwXM4OKZGsd8629+vslQz8IeQj6GrC9FzOqCZ5l
hejv7ydZt7HslCEEXY5w5j4wD+9PiMXkGWpSYBrNhi7eaG7nDtvxN43gT/Kuvsmuo2t1F1+V6ka5
zyIsBe12Jfy5PeEw+uK4HvsgleF6ow6CPqJdDHittxjnXh7j2SAWK4PLMVWPpZWNmaBGNLsJ7AWV
5YBEWF2+Xo5w7uwF7fTvCIthCGlXoi7CvlNXL1MY3yajcVXiFXc5yplzkEoRdlPcbqgyqovdLQzb
qRnnbby17q1x2/avQN2lYuW0OJPvID0BpdERMYFvLU5bbCyjPBq96d73VTr92zZ6zoLm8zh9AjC+
cvad3n3n2xJShPQKEZJcvrsgLo9SZGXavRxZDnL0z5D9xPDW8jwalBgBNRlo8bWSw5l9Eg0sk7sL
MwZAbdlbwJuiQSWhbe/LVrpCY+J6tIytB9a5Fa5Ho9mkjb7BW37bVd872XRVU+al023/djJpoRnY
EdHEBuz6sakeHPs6QhoAh8XhPvTooMijsaX2D/C6rJ9qrEdWzt5Z7vH4lmGArqWRwj+VuR22yJ0i
iGuhH2R/7/EUtQe8R3LBv24SLHUAtgfUq0Yvehfl4Nr0v3Q4yKCbtJJYJ4uE5pFk0rZnx6a3b84/
8WDEXhfRDvVVpE9KhMdrFWdSQUPuAMXEcKUhfDaUBeIROWLquEttUiUrhx6cvnXvaZO2SZIIrDv2
63aU1/HfpjAvbSpKs9sh9Qmaf8ejSoZGDFtfHPf9NNkinaAB44LhGeLaJzHFZEjaB81Ki+Fk1cwh
53c+0zl3yBZbtloqcgWQYERIHqIm8KEBRFmoKg9UUKDvNNdjjX5N367k0LyJHV2u5qq/inruXNnC
6m4xfzleLslg9VDF5FKGYN11t1biTZshgB4PcugeZqx03eljvrJUziQvkSk7QDnkfaUuwRF0vEof
TFJNZDTsQ+NKyzSqADzLfS34TmNng0LFFn4TibfrPPyY9E5fyd4zo+ebcnxY5A2w0+U819UwBkZZ
7eNJEDtAIGq8SWoLvQrJqn/qIqQvGLfSQydVa1UJeV6ciy9PbYDly7bF024JwNe6QGzjpK32FWZ5
SMFga7zLjdjaa0aeQTPD5cewgul2hKLnFG0V2X0zSbCuJIoWBrzFfgxeUciDaVKNADm9TnVQYoaK
mUe+M2EIcx3P/E6jSMvd5W3u5OzFso7DakZ6Utsga4+XhzdlU4CxULUH1QY5NI1CdxB0a2VFLLRB
Z9HxeUPhmibSZCDKYnbUspiGDGzzPoosrknIvm10rX3DUlq67cw+dHFT/exjaI1Bi2JuIrMq/7JH
+/ELkAUA/kIX5+Qom0JUSFJo53u9K9rrCQ/o7dAja3X5c54ufQqi8yLAkW8uVC7HaQFZMD2l3qNg
om5Ec0q/4fliOfo49o9xErewG9vwyuyS/j6Hk/Llcvhzi4B1CPuabWduChzPZoVKdgO5qN73karu
9KxU3CjvlF1BM04qerzSOjyYBFUYncuB5794sQLYzgF5y4RmthdpZAreEHjozNzH8J/t1lLKnVz3
LZLnVuAIkahcVbH14y9jIpWKrr1lSByY+AAvvnVKV0tCeEZh1X0XhLuwx7tHFF0peUFuZ2V3OTmw
FrEW4xt6zKvawpP3VogPnamiaVXf5kgU/HeGNHcaMfdDInnxnsgn35TQ7JH3qmbrv3yqjZBq79rX
y1HOD+ZPlEWW6FbXNGLErakrh6scsxz82gN/Wnlcn+QinwxxMB18CEQaa9mf4m0UI0MXy/u+2urT
1QhTrGLlb6T8oRlW0u/k5k3RUqQ/QImPayqn33HeC4gFiIkxMKK3FOWxZDO8+Mr15a92srTnGMhy
05Cdra2XvUop7q264cPtA9Uaba+On+MGuhyYkkmtYSfg8FWP8nVW+e7lwKfH63HkJbyE4lArTVYp
8j7C86fNwyvuSbCGf1Rp+AXmw66eMOfThU0zvVut6I6RsmKie7K8519g4qKr4N2NRN3i+3K6m7E/
FBLyarNblb8JrFcoWps2/dxgOrgy3nnhHm0mc7R5lwYqyP1/+R6suJwaQVhKe+wU3N7Qd0WUbOpA
RpcselGHNy+R34L8EZC62wsx1L/qesyTlUvNuZTiAqczXA3QJzrrR7fhLEUPNApkaa9N8GPqdwU+
rFH/FOs1m9pzeQVOgxsUGxba7vJxoCm2zKiqKmmvPEbdtq3ey/A2/5l4X0p1D8Tn8rc9NyqgshLv
GU5hWpPHwUIRL7Q4lpR91plfjEm8hZdxh8flG1bSK+vlzC4DRuNPqEXODFE4hNYgK/Rq5C++Lm/b
ZrjFIHNldZxLzfnRAkiZmwzf8HhE6MK2aoQPx96K1NiB3vHmIZhpN2r7gtb3VYmC5so3PC3J8Dbl
lify+chOXuHHISEmYnMklc1eDFPzLRkhuHdVOt0ocjA6fppW12yHvxIR/yH41/kGf6cNVm6ftEJD
dkzkqPLCFFJxWN6NyRTcFXH9I5eScBeikvB6ecJPi3/m/MjC4t1kuoE+LmYcIzMZqddZM1XrFDxI
s68w1QsQ+J3m+BVbsspV9LaTkXELUDjaJEbRoRc1tdCLs8Bpg16x0xa6fZ5Ya5Lxp3OHnCavMxSX
EaUCuHj8ISuOhx5dBm5L8G83Mj6TURVg7qoN0wZS+q3pRcXm8vf4AMAeby7Us+jlgTYFSMoz6Tim
FchNjy+ft++xzXz3zTb42cdN8jj2LQIfVOL7d2j0FqTzKU2/5m2ooMcZISZGq3400BgykUEU1KxG
/4DGvo1mGZIuSSS8F6UIVV6AxWOgcWqF7wr+MIXdkyQWWrCy/Bm6sgg0MpARjYoa7bNayOhtVH4C
r8uSE1RuRCv2nkw1hg81DvKEsaGu1feZUFDOlFB6+kr1fIzsGALquxrJ/edYQurAhinUf4fSQme3
S6P0SaSsDV430bsXwCPp975H/dSG/+TvB6SR1hoYy12FliyACg5g2LoyfIHF7QiF2xrkiF7u2bpd
f9hA9YNm0zioDFyeveWesgy0WOw9Fpa1UhKoNUW3ETrHTPZoBaws8PnnHqbIMsoiRTLqPCjhEUUT
wdCWwSav85Vda/nFKBBQu+OM04HGc11elHtUU5CaTIq6fZJG9z5KXB2icngAR7qTxlTXLn+25YBo
tYJ0ZJWZhmZJVFiPcz7KgLAVSddhOENlZxSL2qlN8P6Xo5wcZJRXKbDwvkKM3sRT5DhKp+tDhzQD
II2g21R1H9hdY3xpyh4pTwRfuol2JLIAYxj/ZVbwziKwPt9LaK2ePP3NXh+avEx5XKr4VlaYIOKW
1pkrw5s/0mFWfEShO095g8/J8Xk8PN5zgNiUjCKHAGeq3ZtSiEmm9Je5t4yynKrQa3BhyXmmRgmi
MJb3Su+h316eqQ/MwslY5ici4+EJtawhtyj2iIEZ8U5sPLiJxr7MJ7tpftHHdWJEviJdvSoQR+/D
CVV/lH0wKhz4k/4KHd6VpXCaNtx96B7TfqNtTbvo+LuOKRLBAzbLDwMWl5ml38Q5WjQxECm5cTwN
Penmcy1bK0vi5OiB/GLOZBvKrVTsoSIdXe/U0UISvdTCB+TRNWsbDjcYWPrqdfp6+VOfLj2ONoof
Myp8LvAu5lNNqxpJPdjcidQIW3FCUSLV5LXS30l9hRcWzx/5g5/0gTk8Ho6PGBI+LzInqWINsHdl
CZRPP247dAuQ+cWTvDRVyjv1t3rkxRLmxRqwbjnQWSxhbnxw4xOpgKmLgSJrUuLuKjX7bpbCQtkc
DjIikiuXyrUoiz0GUU/wzbnY7AdsA7QUgL8BI2clN84FwSLl45tSM/5wmTkohA99mkBllau94uuz
qBI2uc8CIhcrq3D+rYeLcP5iHJYIsKGqARN7kYIGlx4zDz8WoZFtyz6s3DRAtF8ezHBb1mW5+btU
5FjDBHC+8kDLn7s6xzmiFCpUVkUq977esTX/LrXnywHmKT4a0EcA0MokAvvxciVzN9dzsdPKfYIc
sBVyj6FFFLz8Z0EWJ+dQZWSARJAQwZiofO2nx9Ko/jYDFiNZTE2GdKAvhtwApPy9B0YZTmtOd8td
75+T8edbKceTgYe2DhNYKfd56QzXKdohLFQ0Tlrbazb9WjNrbWbmjD/IaLjHJq6vfLRUeZJQw8n7
WwoYKx9tuaUuhzT/iIMgUqGMWTRPf/GD8UzXpWoPBi/0lTAnq3MxN4stwISW3UBJKvdj910BcBiu
PRHWPtY8zoNxKCH8VWFQyz0OxbaQPhjak2T+/s+yeLEWk0RIwyghho/8pWh+U9IXrV2peK+NY07B
g3GEuT4ZU0eKRSlUMzzpq+Q1WW1Hr0zHEnDaT3VUQwYvkVAKHRXXi1INV2b8ZKM8nvElfA/BWKUs
SrncG1J0VRo9tIR9Lxcbpfh+eVbOZjD0gNmwD37oEuqJYnAA+JFlz9NiY9Kr0fp3Y1Q2hvXF01Za
Imdn5yDWYrWYIfTLLJ+fMpWFhPUnqXvW08C9PKC1IIu1UgkifH553sc69BOUKxErTaxI7ctRzs7P
wVAWC6bpY6uqP6LIgVNopVOjf09orN7/PqUBUNLeoBBJs/zDVfkgpXVE0i0URtn89cJRi9bmvWxn
w0qUM3szxSTQRDxoMU9dMhHKto68oqpLbKHoGPO4tgs0PHGGUeiqIuC38vnOTBLheMOAiaMocdKC
KxWPfnxPepdfJ0pXaOvb8GAvz9EJqOLjUXsQZZlvg5YkFIPKfZlu5pfLffEQf45GWyzsurPLH9Nd
8Flee3ieHRpSQ/PtlI7Gko2MuKMsyEHLfFkownv9Lx3FYvQcV8rTZ8Mc1B8Wx7VhUiGnE8HFA4NH
sF6JcB+3Py9/wDNJflTjWBzYsioh/C8QI/KQbVQ/V9Jz3YS7KU1W0uH8TB2MZrGclDpCJbpmu+sR
NpBp59mTOdxVvfyWY2Og5GjVdu2OhvQXzSicxEId31B2iK3+/bZ7NOLFGWXkaADJ/bxDRY1bmviQ
NbDXRXlnFtlKqJMH6Ud2Hox5cVbhdJ9LUFTKfY0qX+Vmnt081V+Mq/jZSxwlxTbAzlMnR2Z25Wuf
Ob4OB2ktXp+xJCRxPweWIqSiEzRzx8+XE+f0bXZcHbOWN9Y2o2QyV8cQO7De2smWviPLG+OyKrsW
biLaypBWMnVpgumjrDhaQCH2yqC5uH3LqLfgMLJthP/WzvVn1pbQyxClX8MIiYRU8UYNb8q420rx
y+Xvt7K4rXkGD/b8FA3Yqv6YoWy40tpbJaivxWhlezxz8h+lwWJ39IRaVnOFORLTfid16AXr/kZG
glOI7yvJ310e0tkD5uC7zTN4MCSpqEJBm79bJ3H7jz0wwLtiyl1LfTYa1jxM4VZbe9OspcViW+mm
/xcUHDvbyj7on83hdapXyBbzrrB4BPIl6ZlB7J4Z1ouxWRD3srbheo630zbWRARhUaEC5Ixi4pY6
3X07vV7+mucj4n7JO5r/L/M9p09XpsnE+VlYrhdFn4psxKhhAm1kfoktyymbNbDRCXD8n/vVn5iL
06DxQ0TcA97SmYrZgPI2VIZrKp0z9eE2zxFekK8la6PUN8oqifVkHmF7gkzUZfqxJqWlxWEX5IaO
9K2AdUvxVUHFrYGVm2tofxlr0LmTD7uItBikZUWm2qe+fl+JD14pXis1A4x4qjbhc1Pg7quvvVM/
SitH2bMIuVjsyqj3OoYV+r26c+Wb+kWeHHpmAyoqtQ2QxDau/E3q0JF50W5G/YsJbeg2dNcutCcd
PmX+GQB4oNBIyEaqi1OhFLIp6SZ+RvhSf+t/V251XX+pHv3Pxpdik3xrr9vH/IHgtNDc1fb32Qk+
CL44L8ahnzxdJrh+11MyRz8E5x3cU2unu63d9AEFvmfsKnC0Wzk4TrN6HvaMvQVYw5VzCcuMlVQx
ayvQ74fK7VAND9yxcSthEzYbDz9LV77TN5fX7sm+u4i4OPdFxIGVOCdiOVqf5exJmsLN4ONq4b1M
wdq0npwkx8GW7UY8nrARq+d8hgVmVhvTQAPRElc297Uoi+lLhCnzqpgh5fXWx6pHoHWXSz8uf7ez
S/PPTC2xnj3IZCXV5wTFx1lucp5a1pVSDZsqRaynrGwTwuLlkGfTEsQ5iYHoC73T40PLLKeKvpin
3SemZ+O76GixKyQ3wRrJ6/z3+xNnsQWECSrLGEJq96EP7Um5L8SdXK48GNbGMv+GgwO4z5NJqnOL
PTR/StLWRS/bRnMYef/t5Y92erH9yLk/o5l/yUGkyROVvKZfdh9XtvjZ+tE8ZqIdfpKvk+/tj/4N
8Qwztdu1W+3aN1yc9b02DGJFH/w+qzdBhVPG1Dmy8Hx5bGtB5hw9GJpSSn5UaBxEqoCWJ84vEULD
kby5HOW/2JT+fMHFFiGIwHAsmbyrs02n7oXCsb6ZP3n56K+C6LbhVi9WVvDl7JDFxe6f1yC4eQpo
92W+U6zbxHiqIRzEaziStTCLjWIaCxWfQyZJ8wtHNnxQwG+4yMlWtfIJT66bRzl40usSoWFFyshE
FSE2Mjb70UwM36FZIgpOkDuXJ2xtWIt9ohEFzH5Nvl6j/vB09aYov/P6R0hTcS8HOn0og2JCwFa2
sCxHfmBZrkvVzMjqetDuB/h7uOCkXwY0yuzwp4W8qv2Y7NaYdPPWs7idAG6Avw8fhEb3ku6ljsDI
K3rD9yjTjoVA4fa/sXCJMPcJOYGRXFwkuwVWXBEEIohBiUubktTbMUeUDyeitaP3zPI9DLW84wip
3qkBJKN7vNaxpN1EWBwq4e/Lc7QWZJHjppmIYQmG5R7ZT5xyKlevCwe14pUMXwuzuBPLEbgmpWMs
htE7Ko0HMfyWI3B7eTDnEw6gCy3dmWi4LGfpOKhnTSlq99Jjeu+9lANKEbzmVVcbaUNgz2Jj84JU
zuWw5wf3J+pin82nUcyVgaj5DE16arQ3fU2G79y9m2T4E2ORdzMBajLySbsHqfZJQ6d1kz0a94Fb
PSZb063d7nf0TdspTrqVv4uNbX3Nv+dX/9EwlyhX1QNeIZWjdj9KLe9TLJ3q9yR/vhzk/Ar+9zi1
RT7mUunFmcc4e+FlDL5Nzde/+/s1li4uCbRY2SRmJc/jMzHG56UJ/bJ9qKMpcSEL/kKkeY1neMI3
mTeHGXeIFhwwxBMoiglgUEqwl3uIhUwcXHPwhHfTrLq3eJzar6qclZGr6m31GiUp5dA2UEMeDl7a
zZaAw0vYS0DL8Y3p3yW9wI4eCIY/Wyx71qtShGXkDBSrRztFYAuLJaHGUaPpymblDru8+8+jAOkr
GywngB9LMQ+rxYLaV5PmAYf46anLyg6XvzKlkmkETial17OM58paWt6bP2IiHMJ5YaHZtzzalaRN
0fpWmgf28u6X1Ee9AwI2tDPExpH5Vqavsdg9D4p2fTkvzozVmNsWEvi4GW+yuNRGltTQ7Rf7BwSB
PvdBmG3xZAPc3NJTQMIs2Mmp8evvQ/JlyULUGXnRLVJ9TMBU9pPWP3gmqqOB1/0SWFSqIj41ynTn
tUn3lwc/33aeyn8HXGzC+IrWYakY/QP9k2DTJ8KTleq9jS1NZ9e195fPEaIxKDROdVDiIoJHxytN
Mgs98sWhf7C8QHbicTYd9PqXPDG8n3XVremWLG81czg0jkBoEw8UxWIT5oDBlN7P+gfNQBlIGdvG
9RGCw0Yrxrg2L82VO+jJtRcaHVA6kKqg2mgPLeFmvqbVRSCYykNi/EYU+4uGhmdcqFexyN0NOfVB
M2/lPr2LyuKTGq0V5E/WCSg6Gl+oiIBRQft5sY9ZFa4JEUy7B2WM3vHW9K9HEd+kPmterEIp0UkP
cIsr1lSYTqgOjPoo7jwNB2+KHg/EZBwURh1Jr8OobgNNuUWIHE5qYU95Y2OmaFe1dx31EjDYQYGM
k63sEcszAp9pZB80unEQ79HSWkx1lZiiEE6G/qDFounmioaKeT2utcbORiFpKFmqXF8/vsTBSCVm
t5ppag+JgHN5lirYIsRwOC5vAififrOwLl0/2KDobmvikoVjmLnS5q0Qfh4GvX1GnB/rN6/3xL01
eSjdl2mmf8uiGnJDEubBYCdJY0pOYWTFk49K5mexCoddNDbXfp3H28kXyxuM6aN/HgWzi4z/K3/4
5x26/hD7/pGj3xz6QbP41//9/6cqOxepf4sGut+ab//jV9ZgPTmb7vyv//l/Mj9Pvh2Kr/Of/8uy
Rv2HiOAUuw4wYU5JnT/5l/a69A8eO0wr7w8whbCR/q29Lqj/AHiHmw0nDPhGXiLswf8yrREkEzH3
GdggcR7Mf6T8jfr6x03m8C3E4phdcyhE094CSj+feAf5m0MWQJ/H2BqR3Ii7KpksOqFp0YZtsjOV
RHxIvU57HOsw0txomJrrQbA0qJ+lNf70Bd1onSww02/lCHfbbut4eKumoN+P2OC+NyHWB67cBygo
REapOnUT9fdqowfmbdJCV3FUq8O/QUor4UeHLWRlW2xXA4WULIucUgAGbVfRmNAejVvrMdKGtrJZ
8OLgmGo+4nxgIuaLKLDpW69iKKCTPEmt+oRjjFhBeA+832j++Lgi+OkwognT9pYj1kn4Mo5RmW9C
ISQC8o7Rk6FlveFYgkYJPk+SRMTOvW0jt6vEIWKXhizooNYHzMuEIIALHhjJF7WnuHVTYFyWbura
oEFX+rlm4Q429L1/J+B/szPErMsHtx/NYsLoRZCjcJMW2HSsPNGWGxGVXtS/eUcDR9cUZAqPJ7Iv
ikkedUwkxczYx6LRv3reAG/6ILH/tcAP1TDnA+MwXZBygABswsxWNLgeJ7rrSda0nSzte9ybFQ5M
tUyvqrytg6vOn8Lw4XI0QN/H8SAikJtkJQE5RU8kv7J0AkYftt8R46oSt8RH7C3Dlfkb4K46v5pC
IQ9urDyjb2nUupw58mx5Zw/jVPWbYAgxs/MHBVu5Jui/RpWpBm7ApJX1L7xHTCl/8/3RynZFIvko
MLPD2o3fmOLObEbPvFWgBPU0vepxsGXdI/f8AWawrZRKwksRF+sbarUZ0vN49EUoV/nFnYVxT/Og
NFL+aqqoa9pm1yi9O3E+babJVyUnEUpEJFucO1DY7UPJfPJ6pTBs5FuxWQXrpWAbahaVq7ZhPc3u
7VVxlaCkPt4YIaxnVyhSRdpqUd7+FNPAeBvJrZh2u4mHbzaqXXBVIyh61UJCL65KZDJxMtES7Vdj
BtpNrxV94PZxSx0swtqvs5pNWQ/TMLpyWQxF1zq5PHIRiQJJ21fGCNG4mmTcH4t4Sul4TxOOU2UT
pnaNQzcwEKUYjJ0lptrDgA0ItrV6qKAPNPEJ7CiI4+8NHjXZFqmAEElG2ltYnmuShx2PmuOURWVV
/iYF/tg7bZyOkqML1awcGwheuk3GOJO/TBMSdHBEAjBjQ5G39zVeW9onvUkRJha73rupNc+37CBp
Y+u2khO0kidLbV8DDMJjrP8MkA65ye+8wQZyihyN1f9p6oME6/RKaJ+qRKOgJvhozW6nJFZep06G
y+NVLQxrOTL1ZhOkNQ6WsZoichVBv6jsoS775qYRgIDZumYNjwXkoNAJ/EIJbRFwI8Y0Cs6ju0FS
Qw1Bw8irndIs+5TUGX3jRsliAwPxJM3w9lQG4RqDrChw/QlH1V1U6gH1oiwAfxX1pZhtWikCWVrm
ofQS+135q/fH+FegmiARMIRuAlbjpJc3hV+l15UstBp3qrrQXba+6aoRsbY2LWhRNvX/xKl5O8uR
nGU3RVhF0tZUovhmKgdVdOoRA1nFnAacY8ziJhV7PF6Hpv81GHL7GvIVZddQq6iA1KSGuev3Sizj
ZQy7DNSYqtYbKv/Vg27GmCH1OJVnmz4bI9mWWgA+boN5276RJvWHzjd+TQTB127NAgEmR66k2HQw
ZuwETKSrQLC1kh707GzPbCRyaBquGOYVJRo56x9H7NLbbaGYeGiiXRG2TuhnGZ70bV85iQlBZdv0
hnnd6FP5O2GDQSg8z3rJxRG7ep5MYZA2mSJXT1IQD7803nAy2DC9vtYGSfB32A4gMTFyHv5iFmPM
7ke/R4ETW8ACVGGXq2456t7nPAmQkoymokMyIp1gguVjMmBrqIcN/Tc5N7+bcpvcCeM4SLfthL04
D1N934t+8SvAqgPxiJLbqStW4ElZWxV41aRPsslBlSR+DiDG3hnFNPxuUzY99KlS761ACimySQ/k
un2pYJuapF5+tNS6+DIWI/8Zi0jxbQow4eiOaIrsfRyjMbb3+8rYJo0hYH84Fv6PzFeLVyWIx8Bu
DDzKnUqQE6o2ptL0jtZ55N9kpiFamVMnbXMxB0RpZvDfMiMU+WDd0PJz0UsqgfuI5bPH8RjTLVO9
X/qk6WChAZrD57EScXSwwDU/NTLgp/ZHNmR4sQtlGaW2R7ry3+BVZX4KZD3/LNYDbu94mZXVlZWk
YqvYvj+pFPLzLJanW0/GndcJ2gZrpQkX4+4GkSFazIkgl9joUmvG5zrtDMNWU8u4jZNxEiB4V3ia
jkWfOQrbQOeamRzuJwMGsqOj03MH2dU3NgWF6vfYF1PzShiT7Feo+4q21f1gfK5KwdOR7RcyrF3M
KrxqqFxntqLHUYYvRySb1S6r8a+zxq41qJJmIQJ51ThKuyT2i9Tpy1wvbhAlwrzLC+Lcd3svnGYN
UlN86etG+lV5pflTSzW+ajP6wR66iPA2dJFMkntC+DsCajzZnp6U7U0fo9HrGDX+HrhCcft3ZLPV
Wl6zQfs7w41PdX0hbPMtDncgINVxGJgrTx5KrJvLuoX2HpaZ3U3eVNv9UA5YEiSQc/En173R7iyL
3T8cp+wpKHzhRxVZ6ldrapr9pAfGa15V4o/M8zzsDoO64NajTObIOjWz0KWu1cMcrCASuAXPjRGv
7j7DhB0L2tfIEATV0S30Ql216/rcUfCmE205T7VyE6qq8h3PX1nGUm/sucKNcmmXAnQRj+03c/yk
4Y6lBpEq3mpprr34YhM+NuQ7Su6jFn+uYpl9v0hED2teCzc9DM1hQAnhIOCIjRfp18LvtMRpBSyJ
3bH3sCtU0yK9oeEmpLYJ+sWHfp/FDz0Gchw6o5VrThgHzYM0cZd0LV1KfqRKVlTQORXxd9m12Vvc
+d5PMxaT2qamYb6ZGI8ltpQJou4GHn7Ftmzk+s8kQIUe+GkxqrZiNZlMT2rQn5Ay0b81SO5/TRsW
nZ3VDR0eMUZ8aItBqRjYso9VmxMKAuW0kNpY4HZdhlJC5ulvTcWuvbWC2DIEDO3jckhu474vevoo
oZ9zPejE/HcqjYbEIVbL9wOr7D0vDOWHZqBig/Y/cjW2oU+B70apUsb4DsdG96kwjaTiTO+D6qE2
reit4xGAL3iI/XYqTbj/IFbSltcGrvQx9KSOVofhIaOzsWKzm5zai41sE3hmXMACK5PWlotwkj5p
yjAZO6NJhGYW4SiK19FXPNUZhFDovgxBZnWO3/fZoyYonkydtx7Kq0qYGjIyU2WAOigo/F/2zmS5
biRr0q/yW60bMgwRGBbdZg3g3stZpESNG5hGzFME5tfpVS/6KerF+gOlrBJZWWJnrystLdMyqUtc
TBHnuPtx3xKyIycpBmuKOldJ63OTkIhH/pqdruT+kXpgUpi5/drI8VT2hb2CeYBkCqKPO1Lo3pU5
JeVFL7t6TdjR/RSzoyadGdUbm4l2IaxLteWfc5ll4mxNK4esyjZJ5BV56K4N01zbHgF5lDhJfWu4
69ytkUEZge1uJWVGilWFOc4c1VStpCq4FUraW9Ddrbzyx8BI0mgx9ZZ9tZWsjGPdiMK7LVUm3a/N
sJ+PnzR5Lg7Vysp4bvoT4gdk80tpjmiUGia0MOvBaxJLE9XFbb9wFpIsd1qZMmfO+URQU5+/wfc4
kxWxy34xvt2YCm/f5COWgMdKl2ZyPxY1Cb4IlrfcPVKK2OosDXTRj6GslW/f5RnzYl6ImatyX+Ub
zUdKKPdC7U0unMcuStoiW91CJE/WhayQrcawcRgDJOSZS5SXkxr4uZLaLvS1kbVZc9X0apqJkeo9
Yg07wy/Jrc4WGt/zRCgsMsZeyDKqwQznu66bEvs14Zq+e10zZY0pFtFybwOD5IbQKhNBYvJaU974
81ZHVlII5x2ZGet3bSlMI0khxdvOy3u7OmtSZ36vrW5MDnIJpsveXXM/1GUyU544it2w8bVxb1Bb
L2FTMOd3yAlKxuhKDnZ6VbieJkSe9sKM2qCcTzWj+k7U+Yh6s83u+ljpUVhnfUY+ycGHiOnOAwnt
fWHNfWZGfZar9uCRH5nxfCXMLHaDp2laBXb24VYv7fiyHyonOwwJIWWHVVGSx3ltiO6icOqU3PWg
S7+3Fh19mPkNs8Zto9UrU9Y51ixa1vZBJCal/WoByC++wzdrL4upTgVbt5dwIsaEk0IzE09OelVW
OzGEUvWKrMjxC+6AzteNvjd9jzg/f191Kr1L2yYhj6OdyiF0Ha0gy6Zl/mqbk13cJq1gwZY2MlWs
goNx5dTb8VC7Frt3w6P9DQlNl4WWseCWpDZilEowSZoJc63ovH2plvMp88Y3i3AQg7ELFuG69SQ6
kavqemGb6/nOb1tdkFxIEMApIx3Vjwy63TyczUYi+PVKPzaDNL03FUHxG+WSSwpoMBjxUnROdewz
I+MVwhrn8+YVfor/ZVb1YasTcITJXHJxbsvC/9InXnqXuPmSxEW3lWvoqrKmL8MpiU2pqL2EV8Ra
huNDk/sf0OxvtgMI8e9hs/uRyN3HoYUPn/iZWmi9IIUV0BNclbEDIjL+QM68FxJWDqJp9x1kJhfK
4I+sZ35EPMM+uSqAu+XO7P7EzRzzBWCaicszkicXM5i/FFoINvcLDIJGAX9qb9epoo5lu3gqNy+I
h13MlVxMaZn1R3wPs4tN5DihJ+P0eiYqNF7Vttx6jTlfWobSz7AKj1GY/fBg+XRshLgjMUD/+hjr
Easz9HnFJjb2rnXTNtv4OdfJ8nrwMvXj6XyE6P57wIdDYUVIQKMHOwkCDUL4+FC1wRarZ481vCmq
+2XA2YAM3T0evXqONfiXi4pFKGcF3gkj5GM3/PhQjmoWpZagCk2pcX7Bg8AIywCX+TDbZHvcOOS9
O/m1daQuDr5p0PznzKGe6Lz208XoimfOAo/hwXtKLGs8JmeT1x5uBh/NszmYMx3Jphpl7G+5CEKr
79QRYGW70EQffpAp7GY4OWX31qnEUByN3tu+unOv7UMzKwaOfnlD/gR/e4zy7d8Pohg/Oo+cHabe
zf0a/gLX5qtfkejcMS3lEQ7YGcV0QYpy/Yyu7sFt558w38NhJAfCSBD1NzEFTx6wfoQT6mmLQ5jp
PAldImFl6EwbflWS6OIP3pLmL+vRYPhUNPW8ncxpNzIl9Fh8netEZXe5srO7vm+mMur7qTUOfpqD
4I11Yb4udIu+Y+RX5xEaPiKYtlTf0KcNTkgxaqjTnknnHNfMoZbri0784Cn+7UO900+/nh4+ib4D
8w56zvJCAurjq4hguF55yZgGG8vy6MIPHZGDeOHMuPtBgxU+g2M+oW+wBsFsgpFtYub30Br47scH
TINinCkHamo38yQkAVfYUMZTMsZ2Un4kCuN160swH+CFVnyYTffC9JO48YdT4zbX6X4RtTGd//5Z
2qH9J1eBTpZ8MRtbEQsG4vGX8qSxN85rHWZK5q87VrJDnazfNl36l4uY7Agr0Cr6/TGfPr/2LqbA
JotLwPKN7uHxMTe6hAVvWjxSSr89z2yzPDYMhj4z+fdnR/FwZtnDIYUNg/L4KGMufRSM5DD3Fcif
Mw9OlLjafeb6/dlR2AUwiSTOD4+8J/rCdREuEXT7UaYqPbfk4MZkdVfPeOz+yVF20032NXyvBfvd
43PpAywLF9XyKub9p5pwno9Wr8TXZ26LvV+SRw8D8gIOg+8eJDzk0v41fllYFovZDmuSX1Qwstib
2SzLMzy3gu4bra6MJrqldzpdKvMsFcKwY3SUnjyk1pQacT93+GCOg9PaN5J2pQhHTLPaG6eWgz7T
brHS5mx4u5wPYkgJblzUPh6zaGrvXHuVvKsfgsmh5gkpJ3+bz4qxXwFKEtmx9aymtUWTTooRGOoh
4FxljHN6WSNebg8R6FvVmSAqY1acpaUKyIBqwD3C6SE8fSXAtYxVWiyfB2mVRayGuYEUqBW2rL3u
5vRlN6XO2bKqpXpnSGf1oqH1DH1VZfW4vRqdfjPfkAWZYns7qmE7zFi+fgkWsMujwjLMj8yHAHjM
OwiDLx+C4ZvVnEXYe3bNbEdrd0asHoLk+0766WkVm3pndgZR86OZpMOxTjpJmAqCcKp+3x8vEgDF
LS4b2VoMtOlkvRad7oHu7aUlYC0Xno5FYmX3vruNZjjQZlhH/KpcP7TEmswR3a6PfecwNkCXrRJM
2Tq9wfZtaWkdZsiwNNKTxTSxpWHL0q1qnXPfElyfUsvtnJ7M4DM6NT9iA9KSwZmLMYEGkEZ/pAzO
6jjt9isoq7oaDqsr07thWdjycvbsG0JF1RKmXFJSEbrB19yMdbf5K7bpw7J25Tc1O5M+eGlRBoeW
b/8GuUd1aVdCvLJwzzFe8stUFpWJ5dYHRRj8crJhKNZDXiZ07na+mtdLixnXwVoaMzgG69IcVwEe
cm5rFuEL218BRn1Fi39rTLpXTLXZZU46Xcbk3mCNxntLBe16MLoeJqKrVP3Bd6b6M0oekkioSfP8
eu2XlKmnwl2KG6vd+g/mMlV+XPvUtmcq9ws71mbdf2W4fSyx/8qns9wCb4zT3t3aaNaVPm+3DD6z
tWSzRDxLK8FKwiCUb/K92oumvqIdmZxaDZSNeClGTb44n2Xb+sYhG4YALrI2svGY0WtXl51VguJ7
xVxczMZYfu5Xdq0Iz1H86zpXAEcuXg+Om7ZGy7oHQFlGeeuln1avD8SZ21dCHerVsD+Dai9YSJlt
i8FHvRighWY93NT90njnnZM26qJI+nW6xSFN8qaYM7CnXdqJHYFSk+xsFpXlxN4UeMlxWjM3PyA2
sIGNZWk3ob11xnCDBkcsp2YdN+92nLT9wTX6rrtN9Jomb6xBy/zCWDtCNGvbKqOxm/I+qvXuWQeZ
bLtRPmOxEabaWD4UswZdL6eFFOdk8azpqAPdfMSjbb5zsirDrswmBnQ4+HMv0ZiUiSyOQg+ue+gI
h3NRFa/ldsrQ3yjQvG2oTnZWQvjmqaX7EKzSc878Bvv/MICuPYd2KJurTXoLJRBrJhyUn2kRtmOK
fGXZAm88OI3yL/tOT3ZoV3XQRNs4NTeVrgAWlWizKsSHRmy3ALN+Gfp2L76i4k6sk1jWPDu6xZK9
s6q2NaOOeLSvuTN413br5O3B6Uz24XEJioPVMC4fNYXfkUDdgxVKL7lOCu23YQP5mYSqrLQTL1Xf
n+WVmnhtC9VU4SQb93XuKHFu+CqYY9esxHWJKoQMocTD2sdtcKSL86oAqTPzLriws6pV17CtVENF
5ijn3Da75LWAlXTDqXbSr0E6WjeG2Lz+vPZbWDvhV9qMbRGM5FpVwdbFDhxjfzslw+aeS7cTadTI
OSAZ0l2ZzMXXuP+kpL9emrUFZC3aElByIjrnrbXUQXvoWK1OGD3jeVQ1eKsc88DXJA0XdR2BETI1
5m3Wy20B2Dx0htRzlG3sa2FqyzrOwF8ueDdr58oNDOOy6WcbgkwG3V1V93Z57BpF3lBaz3NF4qhd
oWwrrDSPC79gvlAttvGdd0G/X4lk/dR2LRZ+8wY/E3p1Rnj2tOAdSxnXtcjv/QSx47xAxEVZadAO
dm4amJEZ1KOGqfTkx0CUFlRBNvka+7RpKEKps6GJjLQGB5wMkFlzBtGNAH/0F9HMOjn2Ao4vBJr2
x0jntTIPc9HN9mFwnPQ9EwBecyFSOyPkFsGaDFXrGi/TpA6CuB7X9jUIBlxBYeUZD0415vflsPhv
gqVLvtdjUOA42/e2eUU3tfihA2/WnDbg/e8adk6cS6bH3q5UcAF4s5ZjnC2Qd6GbJ+g7egMH2TBJ
lLoex0RfGbzUfZiXXnfrdu5MxZhM9psqyeBmdv7kwzb03Z00quZNW2q479LObDJJTaAyBgIbc4pl
gqf2Acdex7/zMIhdzqxxESUxSasyTvsFuXEar50vMk1yZQzpMgJmy37+Uk+CGRz85PqS3RNSnHvQ
j0HYFXLD65LgqsQdXISvUz35HDNgGbGt0TTOHKp+timi0XFtSQzCjKLB3l+rIN/vKhLW+kZsFiyG
G5RLY4djrvBAqtRqWMelM7301klFs7zGj6/A6xw7+8G7aPl/2D6sVkooe9F4K2+ZXbkpEPniLaN/
3musJqu4tZ2EVXbVzncUvVYdL/jy7gKSMnfdOn4o7P4DLv2Nnu7fQ0v/s/r8qXkMLfHnf0qyrBf0
cvhY0N2S5IaR/R/AkhW84MHG6prcOJAnOqN/IEvCfkEaA5ATml/+TSv3T2QpeEFeA8IYjDNd/Ej5
0YNC7qli7p///Vu8BTUzTQv6HYz8Ufs9Ud9CpcDIDfACSZFNd2UzUBp4U2Ec2qpbnpNIMgv6pOwH
KWZqjdcLqSTf/6mgmdCsQrB8ZdGgWvF+C4b8s4nnaB9WemyvMUgdh+MMn6fwbbDnzwgvwE9xqJtu
1mJ1nbO6IZoizEdZvFzgx6tDmmnkycHYFXdiRC8ZZ4Obm1GCEuNSC5zkoEK6+RxqrGmiPMB6IATX
9d+XSdomMJSJXMLJtRUOvHhxQ3HbBZ5Kmaq70FKFc1e6qr0N5nriu/RFHqZl7k2Y31Ziig3h5+9V
0qXnaQ66QHDdyNi4FsUMYZp3ncQGpsGCcCgT+2PgGF6P2MDL3uq9TY5MEC1266ZmWZTyYU0m9LuO
ebsNL4K/mm5SVbXv9JLUl+3cFa/SxlMw/w6am6iyGnxsBriwBEmKsI3QGHs2wcmz08Nezk7fAKp7
94D0YfiYMrT4MkuyDZBjUfI9+5sB36oqmPIAQb+LLXjTvzVnC9zc0DVTvPCO651XDuTjNavdtejQ
jP4D227yDn/mqt3H5CsvlI2p5zA1NyLYHXOePwoz11bIduG/s9dpwcFzGerPdb3mGHqKlZzPsdea
VgC0dYqWNLDuZnYn50wMUsuYrXa8K5BFGGE/j/UQOWPuM0fgick8zYhREQDOlEA8tZ1Jrb0G9zhV
QgO1tS8RQTQdC7FreO7HbNmZ5XqwxSejxlooqrbCSQ8uygN1bNTa367zMH0u1DyKcIRmHkH/x0VG
tdDMV+5RSm8Eg1sbBpaLf5z6fstOQzqvcDHzvDLKvjd1EgqtC13hTi+nJKs2XHFq1UdJ1spYGgQQ
NW5rLSdnEOpb3pktmdj2MMelPXvVla8yBIK28t2vKepYi+GK1bxvMGTMYzNTamNcbNLmmWUqBjKt
ahrfCxplF3F8Zhehg2R0Z3O9+WOaLQvapgXGhA1amQMVs4fGSIyrTSilmIP6vF61qM5dUa2UFZ5t
fPbhl7LYNpjU2J+6RIZY01BHmngTD3Hps2WEdABdi1zA6F87cIZ9iAIta46Ws4jqYJM5sBDWAIMZ
ok5aPvszBQgAXEkYUSdtVR6mzWG2rsff1cYzaDcdHq1S42YcuPP3ANwPjaJf8TbzNe4haeceGCDT
3gETUuGELbV6Fs3mSvyHR9tnHe1gHu/1oDBZYumC3gI6L6892XYO6OHi39RLY2QHINz+6+ZM4wZD
Z41u6Pd756W8fPjUuURs80vT1jtk/lx9nNcBWtAmqUHFSZ576UFsqfNtdmQ9XBfd6mm2YYXbxpZZ
ubyACUzvswq2+2AvDcmVMmfKpco2d4jGqTad6wG79D5qFzJK2MYz7PcdvW0oItzK/bihOBtip1D2
y8H11rders17fHabVymEOgozVdECBRVd84Z/Th9TI3n/2ah3ffT51/8OCwRk9e+36td//1/tf923
9d//9399ar7+1636+/9pvuTdt1/l1A+/4sfu7b3Ajd7C/HLPRiIyZLfh+SGodvkJOzCcEYoL1r3d
iPMnL4TUetdR4/4PWkcu1v6jP/TU5gtKAChr/tqjgQXuq39pA39iOgErhNEEzAEqWQsgGc7pMZJW
8QquDdx5m4somIfu3Gw2TTaQAGmpcnXN5mPwtA8FpuIeVMq5x0qJFGTLnIspM6YqrkuvfmMuaX8r
oSStaEjX7ePaT0acwvbfCzcd7Od4hSf4H4Mp0C5IyjHA4p//4vqMv/1aKe/DJDvEfMlkWbdZnq4F
e6Uu7lKnhJ73p+ZO0LpmUa2S9GXlu/13XFeda6dyxIWj7eWtYaqCuAfqYdY737pcyhme1jOm+cNU
d809N9oUh9rc1gN5Xu6VxUVkZD+vEBclcv5m5lP3am6W5ShHh71ATPm1kSbe7rsPza9UU1ytLbqF
aWTay9yUQQbvViKT9dNNf5dl4kdd3sorpzIkYII2nhuLfgyawzcyxsNzR2AAPTB2r09IqgG9ReXt
18ljyTCDG1zR8qikeDrY3kDKi6V+3pr/lPB/+z09HKLe+9T8ugzsf/7HKhDYL9huaEJNeLp9mIsX
+scq4PsvSA+FtUJ5AWW5V+N/rAK2/8LZvY1NFgDMlZ19VufnKmC7rBDkkDMoBQSONfhfYod/pDH8
E003dppO+A6cwON3P00a6NJB2mfSNeaLVjoizp2gtFFtIZTP/Fxd2L3pfVVN1vmRDzZWhjxpLmpy
p7aGN3nll7xE8l0mJLKiPOiGIKyGRZdHT+P0HRXSy+6oAacqCmpvwljGNaw7v/TtLs7MKviwWF32
cbYR6vgGJuvoHwU9QGQ5I26Bou3819us5bzTq156BQIuL/S0pK/SzsNTFCOXwQobY3SjsjAHn/oN
oDmW1tJdSKzp3rL/JeuZ00gcbkc3S0Rc2DuuKrr1FQKsNb817Ca3I8PpKzxTFG5RB2Pb9eTaXQcZ
jyiOwN6Y874va6u4Y7nZbkVDf+8ElT5LHNppU/SArxvEV2Yt1ceJFvoCXXFwZc92fuYu4xxVHX60
GdKXNrJyt/2cjBrot+unqFfbfCqtrL3WRFtepijzKbntE96m4i71ZHbde7WDbmiwa6oAZxtPsl/s
s3mmEG7KLmYE5K1iiUVQueCi3s3+2SolLFnl5u6HiomDs5LIzit6+v4S6lXfDZ583cOBnCVJOkZi
NLdT4K4qUn5A+oaQ143rLF9ARsCz7HW9EaWeLrxqWCkVDXGPwq55SXVEkzL7+XSi1AbJ8af+3VCZ
8qKvClWGiCk90nGMVIUd+N15XYqFTXWyXvqUp2/gwhjh2UYvdNtyu9t4MsvQBRQ8CBzKlng1C/2q
2zqUndZERnGvg1bHxpJtJ8cod01xJXh+zP6yL4az2khTUKLOPO8Kf4iR/ojLLDXFO89xnXgS5jsj
NafL1SrFNZ1Y+o6oFuTL2xB0YTn1TqQ6uo8Ub6loylR2JrgA4VJmCHZr913R5jQ5M3o6j+4BXQ8c
DUTJgoIwZKNANSprMJnQkDMCZtSwyRy3DScTjlsrvg4Zot0Q8Xt3bsxtfkDAZZ0CJRh+AP1egUVX
4xKER1QkCo1Kow1TtY7zfjbts7RaaKLToh5vZ9dIELPJpjtujCPs/SYa8WjLeufluC6popWtkpbs
TtvbG8LCyeOuWufLJqut69Sbt7cwqJ5/01b11J2NaWpdVUqa9zm5gdspb/z54A4d6BFMu7BeqUD2
3hSuJAcMqAQKC+0zqLHBJ/v0wi1L1GB1JtuLuWP7a1K/xpPKEsYddBhm4shQTnvEEa/d3JvX2IAM
76CVu+vcJseUk2xHIDVr9k8e4wonYNKuJnS1JLl2FsW1Mc5Z5AHgX1aTKYK4NWrmOAS3KPQb0WfH
msyyEJ0+bAoEuPEGsKC5ZptVAyGH5ishW5tFqadyhnRDF+k0wXzuykmeO0lnfffWILlLraRW8doN
NrPJGuplrgYc7DNr9b1DIo2lDVfAw5e99C3MlBIrJR4t6wibNLxx+TIaHu2Qv3Hn9GBUt1kxrBdj
BV8UFjndAfpM7aEfdWRLULNl3LWoEo94fPV4/2epPpnz2J53bu3KcCxmhLzgiVikoFolrojhW+vj
4BftEPXB3FyQ5LddwFIzWD/kC29qMfvilodrvbJ7D9eOod06qDBXGT24QRHEPbsLgk5yvM70lGeX
TuvYt0NV8My5iAujqmlRUaIAsq/WqTSp2/yyODQdukQCwmvvPDHmhMmWuaxuZGJ5V+bUY05c1ZZ7
roNVxHUq20OwZBIeoyeTa0r1ABVhDsa5ZUwqAFX080tf5vqq9g31rh+WaeV9RAYc5sn6qtX2G3wc
89duUC8fkEv2n/1phr3i2ttnU7LMVN1U6n+pNGGV4e+Hz/xjJvTxhOj/OH1r90FJ/fQP7cf5x2eY
I/153H2+8tF/HB5mLe/Gb2p99U2P1fAHvrb/yf/XH/6c2LxfOyY2v7QjilR+W5q3j0oMjC5/16zc
tGr+tP5akzx84EdR4lgvyBOxyIdAnsPYmqBc+VGUCBBCh4hDqmGwtj0i4x9FiceHCK8wd9TR81AT
8KGfRYn0XuwhqCwPpMugwEKg8ceJ/1QK/Zi9/XNg8XHhSrGKboiaCH9iAmRQfOyamF8I/sTFKWvm
mY5t1MNfqBrA7FtGXEIDUhUFcz3UVwym/bU8if2w7l6EId/bM6LE08yazfFW01abi12w0bzpsPc9
ZXajn5FiPKgg/llw/TgMg9FsQDt4SzHw+OyCZjT6JktlvCb1+M7SwngtV0O9bPNqxHwvl/a9wzDQ
TmIO/sA+NIjX1QChHk498Fq4z8Hmp5qVyYkdjUMMOy6q04Ma7fQLdAVXyFUURzEbyGBDyyg0PDXa
KOZgoLGucxLAsBJYVbsdat2ay9Gbp+y+VD3kCeYYzHJZ9oR5e2uWZLQwyAou4wVVDknHwpTcLAwa
fDXzvM4ZmGWgEoa/tT4V2VbcB2NmiwgJbJlezprBJ/bUqT8gJjbfDn7OND2jdgyBe+iug7B2Zjq4
wpX1dJHMXvnaQZ5ohVYyFwV3GW7qFtqjqk+bX2be2SZoByNwDutCaWLOon5ddHWome8EqSGM5Hzt
6ajIP5/VjYHwTh+KSrZVxDxDKqL/1lSdJN5GubFZ9eK2gcQA5Ovn9hKUjoW5GDKuVG4WeRGbTk4t
8sv79/Mx/xUvfyzlerjxe/INrwdafjrvJyKmyVxZdHPDYXVuncOYGLtWW/VxLxhHyM38uTg88bhR
fjjgnsAEjLA/brAFj5+0zG+ZaChHFDBb1wxxUyBgu/LUMmUH6XTFS53aTKMOmzBeEdDJ3oF6C2OQ
YUxgD0dHMNzV52ig4qZci/dA1CQrbynyd9Md5/nMc6T1ncm5IadIWKujYgZvAqmb7FeT9tV+q1Iv
bEoNFrgtszpPwTeTaLaSipotKVon1EyYBkcy17Jz4mQCK/S9baGiDvpdS2O1xls96W5h7DoIxrjv
B3VR1j0luvRWBB64U+cft6YtnmMb/uRW4TfoY6jDP4FvniiZgtVq/ZrI9Liep+2QVSI95dViHG1E
B2eQz9YzKrAnmqYft2rHgSQduyDT9smiYJXeKCszteIU8vJz3RpFjA9Fy4BGN99olUMOVqhPDv6Y
p/ct40NEXUESY4IXdASPlk2MXxeTglLNS4gKRakQ6dRcnSqr6t87yYbBTVC3JgwJn4LUaZ55uB/o
l8fLGjI20IYdb0BFuCNpvy7aEAx+2myJE9dN6xexTnV+CeVSQV4uE575mjnl2yqvJ/cgc3NrwmTb
Gh+BTM17Cm5eL3GTLXUXF4lVyqhnDnoJW/QLzPB2uzVZwxSYDiVjv5duKkBHpy4ZqTkcwNA6X5g6
QrkzkvZVGNVfcy7bbw/4nY0/v4eJwa42fXxyrhZQ/Izexh2nfs3QU3Mo5dicUbSaz1zIJ+bd+7F8
j73XRrb9EKHGLvvrhSz5GmpciAC1DdOA1C6XLYFS8UjakxpZVTQaDDVIBvM+9syxX/ouED1y/6a0
ot8vWP+6D+MFwx7sI4XcnZ+erB/ttPm9cshe9XqrP6QaOmDrCVqoaa3rkFYrj4aues4I5mEDfPwk
7Xp5an/UniAmD4P2v2z/Q5OWfe0N2UFMq6qioRbkxxdD1904icFErVnMZRlLjEUiIs99TGrLLCA0
oZTiqupVRwqEPRolMgm9WeGWVd4aop2aGDSyU/nSGVCnhA2UqxVCvZXJFbJJnOi0nYgcQNNJ3019
sw/5mHZx6eRMUoV+UtYcbbQmcgDpG5lGYte6UKhf3smMZSjsWtRiB8/EsA9f5HxkMUXTgRwK7fZb
qNimPReGkTAssnlmTgwCmdxWDQSDbVHandOSQbnURVG/rDvJIDEr6u6XSAMTumOwiDDrmMc9/P4G
/8syB7MsqGO4waBTCMofP2pDtqVJoDLYmHoKvuVDT9jJZuWXS5ElR3MPEv3/OR4h2fT4PnEa1Ja/
PtoL24Jtu3V1yHWXHj3lrxsTb/AzkxzEIVsr2T/zCO8o1qNniZg3BMMu+LbvefDVj49IomXqWlii
HByx1LyumXVadbZeGqKc739/ck/8k3hx92PhXuTDiCMdflo/1hikEWCQV7Sxy3y1DLlzIih2xYVw
HId3XTCZY5wbcrkqmqR7vWUuQkME3JmBCnG0vz/zbfZl4umZA5ex6zN/4mLH8/jMh8xNOlt11YF3
1RrOiVJdbxC/YpGAwvSKGdk2aoty+7r44xDlUuk3mHZg/AAHHuMmkV61KsclKOmf01Vbe53z9Jvt
vAiPHDMpqIUffzO8JpO5L2V5cJY8KU+aIIY731qp+XJwtyJMyrVDqTyzP0Rznydb1FlV/XHDbCEJ
jS7YXEZnE0sdbEANRsOmKb81s7zzz6Dy0holtVENl9Xqoc7//UX9k6eJ2wuWi8+8s/dPj795svTw
wDPDM6Wxumcdg3qXvMPmK9Pon8so/NdtgPQSl4uDmJoASAJrHx/LHTAJgVgx4srW+g1sRXOG/qH+
tKa5deMjTv6YuYjWOlS/R7SK/ue8acXV78/3T9aHvT/kIeJ2UUM+eXs2TyxT6roMmbHj5sfFFO39
6NbFSbqarEZwGEaVf3/IJ5zUw1vESduUyCwTAe/t4/MuTAZ6UUgREplnnTwNGivZuAJobUIghfpN
49QDGrKqGuNKGmMU6K7vo9HlrkUtigjm/IPJw0ti7FsnxturP66jzS6F14X3pmCelcahM4s3U1O7
3fGZb79XOU+ebaII9uBToPB9GOzxt28hGvcVx4vbAU8bUtxalIBuooChcBorGIVVnYeksUGUEONq
n7Qhdl2TRYNWu1+0SI36CPYF6ksYpv2c2b23X7wnX4/ijOWJXwrn8DBM88vWKrp0zVU3eTH745Zc
zAqdWFx2yUw28ZzbiBEs/1aKRnbxhNjvch6ZuKQWc0p1WpAdMso5Gzlzj1mgr5ZiYtZRTgRix1L7
pJkgFDbmCC+J7oYx4FxH2A2pb5hXDGyQhoO30GBvksFXOofpYAa6Aj8LumZ8wzz8ssTjmGX3rskY
ZsSWrqcPc5ov2XW+uTQJuSzKG8wE5vtRD/YXUfvV96AzMzPsqePRxXW2ABjHcQbSzQx2PUVnQL1V
KS4eqxVsrxN7Wr41Dl/sWqYZfc3kGdCT2J2A2DGy2rthpxzMLHhU1K0oh+TDVnjTK+aLMzdqNjmd
6cKlfd2StP6Qd4b7tSQd+Rti6cQ8mCbagxBku/qU6V35sOpmlx6kaC3wZ/m/nJ3ZcpzKtkW/iAiS
ntcqqEaWZMuWbdkvhDvRd0mTwNffge+LqwlV7LPPedOODQVJNmvNOWZZMJh7b3Y2ppaZ2t6Nkukl
TnPro2MNyLHfHohXvlyHdQ9u7FriAXd7Og5jMBBYH1DyM411pH+bGhLMCvdx0lXHGf3jf961cvbW
/3a5YWQwM54N/L4ZsyqdSw2nkC0/SUWNcGjSfpfMZHgv0hrZxs+uueMI2v2yexeJuGjtG6v9Oh+d
DW+HCZO9xTpzsKs5/dXsZqxMowoaUEawdkVTyo2sqPsaExVxMfu/VyHzR0wFMCi6JLnxDC62yzyC
daFlI8DiZv7NRf/n4/KqpaR/hhlKKrTCmfCQfldi+dXb9d5Cank0tVTdmKH5Mq78Ztr3zuouxRRz
Pl/aUtN8Zg0tSGK/h7lujW6+wvnbZArkUnBk4mg1eBswh2o8iKxc82B1Sz6PiJQpqU+R6+znStfe
5VA7qTDXbNGCEh+dFer4CJ+R8+Oz6HGR/qxJHdfpuc1dd7CXiEkNTglzgJkAfdjKMl+TYLXEOfBw
6axFtp9+BGUQJ5CJ/ErbtqWHJh28CmmNdol3OkDmvNibNhHdM0wUaCwVUt/3Kta6zxAurT993pdP
fSGzD2hOwW7EXuaDS8mmQuwbWUdPRT02yR6SxPLbZvYsENyqHEuOlvwcClCSocgJvQwgErGTVn0x
4XOIMqPZTMNSPAils655KWrcLfs6EqesRcPI5/rL4t+N4OC+S1on2saESvIdeFumB6mR9xRtklr9
1NsIGS1eHO/jPFfTQNkfCO+md5rh49IJdDyTWbcf6zylN2q0Xfqdvk8tOKIiANsMppM+gF/zSKzJ
chPxZJPa7+tuAIeLhn+RBJtj/aM1UaEVLudhcsGOaCgy2t4RdMZGrBlbZzBRgwE4Gba57WovKY6Q
363tlvl27R4/5nPVvNg0qxQHmrr/o49TiWjNmZqDjHT7FY5RAn7CssoPdFScz81Q+x+w4LSfOs1V
X2bfRM9o9ZGK4Wzl1cSErSz6L4amsm3ZaPHXWRhAe7NR8/NtZ/dk2sPPqSlXwj/6Srys0+3SHnfw
tvdX5JBJv+k5q5xpNdg02oNlDzRRoSz5RpDiLtg3Zebnd3SawRhndZm9z10bOIiVVOJoYbCvN3a+
1iphbsTDj/86b67NepcdyHoGhyx7OoN4KZUt4WNDmkeIsqyMzmYe6vnRTixKW75S4dvXu/x60Y0w
ZQjOYRQFz+MFYcQAStZKFuSycZgzzOWDzXL71KHOuDE5XlkS1kMXsiHq8yiIzpYE+vD4R/AjBRKu
wZfUK/JHT2liG8ux3VOf828sQZc/jfYC5UeArvQT2OifPkoxmoNb2x0NvAZDhVfK6q6KgT6XlaPt
3n6K1zbLrHPsGWku4jk+lyIbaUxr2Kbx1Ucy4jPEBPRQTZ52VBkOJoR71ufFwiKzJzRavWNX2z3B
lWtv4dqvrACYdVeTPU0Szpxni6AJYmKxstEPPIRV/qGTQi0oHTUi5oakH6NQYHEzw7Kd4/HG0752
aeCXsHMZRCa3cPq06Q2K0vRlFCRzXt6p0hl2HbW/I5ib6m4p5/aQaFN+4zx05STnWahQCA6ganlx
HoIWoOx6KhhSk2Eq3EoShVG2ZMCZ/NZmMfAb6bwnPtffCvTaN9a+KwOa8cxv5Qa4ib8r4z/rrVE7
ArNpjdTMda1fKU5JDor9sPXqzMGz3XTNtxvDbAWdnm8w6EzpVBIMBrd3vq0yAClgxmojAFpOnu6E
XPQfcT4gYx4kDMPDiLHPCxwbbnPgT14kdiJBEvQ0SjPpCVurKdzR/3a3szHUPxaOXN02cXTN33n6
OoET284aCFM9ptmqDDPdghJLPriRzH5Ww8g5QVIifUDERn0w9fr4JWW3X4fKiiVtajW5clf7rfOi
u8YCCdKbWOkUigqTucWHScMuHafjUudfa79XxNAwN5lbLenJ5VSNZXubOSvjd6NLRSZ0LPrBdKSi
/k605hxvOqDtzMwq0w/4S7DiLaWiTpdS7vlVASzOwjEF8a4qx6N/FhXgm/n5PT8oYb2DIVv/cN1x
6naOMeAm0brCJk3ZHFjepjgnla5tvK4OnNhTn5dkJussQSvLHXhRtrXMJUekohnac+HnzdrdnzIM
eG0f0UhAZvyDFWRF9CQzlD04kYhYJCY6rIa6dDSaGEn/p1aj/VGaInuFmZ7WG9XGcfwpRUCUBSqJ
mldYfJG7xRQ3zAEuU/XJ6dNcC/F3zi0OSWFBj0lykDtlnyQmdtEy1bZZp2R83yhdfyojvxkCDZXP
QVEjpFRBqZDjIHCZYr+MbvfHT0WLILCe9K8VLRPKl0jbezQGyruLaNz7G2LcwSaAOjPo2bVm037F
Lqd+MfNk1sZFKgM2LZmao9mwZ+FgBcBjI9hpyA2GW+s3sw5S9xzXj9pjmCyL9+acjE1ID9GJg6hv
+K+UaSQt/MvGIo6E6nQOTHiYkLvSqBe1sfw6b0O9j6m20n70iHsz0Ldv7Lgdv6sSDOR+Rcg2cJAG
92VKNYcE1FQDZwpXjCfEyooRW+iV9TSacpkOjtKmn2ksI6IDNDH90pPJ/hX7fE2bhiyfVzZntnvn
5WZd71NvcNMDana7vUsp82gIhbz61VyWqaMQUWakRRjJCN1h3enLKsL/WoEl+jYa3fSusfUqfUhS
04AOmljZ1x7RyC+xRI1Pdjs8+m3qTLT5/LaWw8EgKqTfzR4e5wAL8Sw2ZmMvcTjhdwtbW84mxmVC
qDZjp4CR0+6sl23rCBSbdhypLpAF+c2Bn1fVM3eCtcFIk6LYCm2ZzKPQeyt9h++4M3YNFZv/fuAQ
xGLRkuBID7D5XMI3Zz4YRk9zglRWlEfaXqDRwL9MJdnU5+zYxXWyz+vu1nJ7bRZEmsgBC6qLCyn+
dK2JC9eevHktTbGDoluXuFgOR6yzdV/T2bNpFritMz3p5WiDAqwp1L89EV/ZWvgEPfoUXFFKg9Y5
vQG317MeoAffdGpXqP1qVE4RIqHUT25kS14uqxzqVmbCuomhGbj+/Z81pm96gkAnywv8EjYWmRTE
1ohUxb81e5F7u7HN3TijDfqvv49dKPAf9M28X+Ge/b4a+52lD64bKC/C3a7LmdLBVD8tnp7feJSX
SziXWrdO2MJQb5y37SDfF3o7UrAyFr1+yJ2YOKiKak/fm/l7t+SJsvF2hpcuK26sppcvEQm88NCf
+3RYnb/l9H8ebZbKWGQS3r3vKPGo1x3ngcTyviw80Bsn879IiNPCgOBwjMrVoHm3qkpOX6NdjbE+
WL0faH0Rj9+aOSXHa0SsTo+66P/gjbJSdHAwBbeSc3LAtiJSIffdJ1sPbzg5RWAY6+2cAI095kkl
b5w7rjwMap7wZGmgIsv3zmribl0zj3huBO44Uw/Yy5dDBW8wsPz2Vn/typC2VnExBiQ0O8SgnD6L
JLN7PNRWFLgyxfapzWAgagAU6EK1x6o3xpA/gLd5e0hfzhnCoo5Nh4S8Ryx8Z0N6Np1imTXkfCb9
rnhfegb17GIuBedpDTRi7Gn1kXYvWkMDvPuTKzF53xjr1x4yxx96TIwGDBbr3/8ZcTQLStTBehTo
xLe+VhRTvunzjO6hpFH49PbvvfKUaYSTpEEWOSqC81aBpOxnOXntBUk9t90umXy4ogmTdYYCeSr4
1Yn+xe6j9sam+Mp1KS8zV+EbY+7w1rbQP7+xiW0LtKLhBdLP6rB39Oy15uhTUQVCXdfGqt+nPbCU
G6/3yqNduVv23/Y4QrOzc/PkRASV0z9l0bQFws6ZYcteqwIhyKbshlriypzFL6TYxpYVIK99drFK
h3cCyT4LMwrrIYRfD+0J6vtwxMH8e55762jayrU2kNi1NHz7xV77pdgphM7UzEM+b4q7+ZgIBBhJ
iHc6/lSN3XCkuq8/aEXn37jUlXfJMZ11jlBYThvn7dncI6N8NlHrAC+txb1pNVoYFR7nyJJCcoU5
JXdDK+tuBYVc/kS4dHgw13oujQJ9/fs/Y6gFIobenzat6Ez31SWD86tOisdRkK9wePtprsPxdGI+
vdTZqzRV22dI5ekIx5ztEZhmGuUdxFc3PovLsyJGB5xWPE+q4mwbTn8SZcrB0LM5D7MKpKfned37
io7XPZJcxG2IzHZv/67VmX3xw1avta4TrkfewdkFB05axNutbNmxHRGyZKVPXlvLQtOE7mI1j1Eq
1afWT/xp59VD/5RTNfxKc02SEWEQJGdrQst2FTWjBMFYVtmbUkV10MxFdkQEftMtZFy7Y4/1kaM8
hiGqX6ePiCNPxmF/9T+OMq2Ql8bF50Q1Sf++pc5Gcxa5cLqN4Nv3IUrd5HVwy94NNFlWGfzlosr3
oB7cF/DIoocjBGmQ7I3a/S6Lhn6HmXfRJ7AcyXfd6NqnCa1QBgwEJNsOkdD4GTQR9o2yxBi9MSzw
oNQP/dnYNEZPIeHtt3NlgFPExj/D4APOeI7vE9gqOAslaWhNCPQhMHuPk5f/iCLLeH77Sld2Hgh5
WHToCbLAQ1Q7farZMLulSyBvaFIw3qmyE7vcHL0PyLvNR2rZy4dab9XHgSPTI/YCEpfsFPh+mUDn
dXMBjzgjrGHTRy7NnLfv7coLx3WE94gtJhJBvIQnn/nSjIXfpCkvXMhqL5Ny2flkwm8IDFvei56d
Z2ovyY01+IwvtzZH+AzFKpHw2f4hhjy9KraROZsaXwvEOFs2zYDceIA8vrRBU6lJ3+SVIH7FBEZi
7grYeu6zHcfdb0MfWv8hGrup2MKHoYQSzQr5PXI298UTZlruywGkyf7tZ3S5beFwxdSxFjF1BCvG
2d26Io6HmhpH51LdsPqZyBkJsToO9DFKvTvbzEa42YOJfQXG7SNnQ//P27dwZYrkFqgrosXm/39H
2D+zMUs8nikRo9lcknInK238gxlr+fr2Va5MkP/vB/XX86R5zqFr5w5NwRIlYQ1dC6aCEloIWDYN
XHcgjK+NOe2/fcXLT2OVuHlAUFk8UIKcx8CUc0NGjUztUIcFE3NybopnG0rLAwrpaAeyGWMn6qC9
PTfy6FNwI2M6tuGUd7krPylsPvf9kub7VNDHevveLl67wccqOCqQ6MGG9Zy62GYDhgfp2KG3dJSO
Bvb+L0s1yzjUYTmIfT21XrJloxG/wqJSUWCUDvqVt2/i4vvkJpAKE5TDtgqr8PmWOe61sqxHL6yn
SiGDK5cjcmrEOr0Gmmic87s4G7Pw7Yv+zXs9WZE5DtJF5MskiwyG2tnCBTtaaXWaReHQWR11NMta
2h371mrBzjLmuD4qJzN3cRGZH408Sv6gtux+OUmpfkIEAq3fmF77Ok8LoQ+IB/0IALxHwQv+evTD
qPVGR9tG+sdm6gv16iok8sz3hfSILo/GJzVa8olNbIpUPJvJfyGnDBqPwxy999Ipw9w2mdNP28lq
Pez6WHzAJVS4xKKqeDmOQMmNLZgQG9q2A1bd5D6TD+yUR/uOnD7TubF/ufKOwHKiCeIrXLek5+/I
0sa2MaUMUzdroF2UEmO+Ge8seP+c35IdJ2r/1sC4mBGYQak9c3xGSreuLqeT0txN9tzWTRfCPe0O
NVVjtSHrBF3J22Phsq2y7pggU3JW5H+sYacXGpTTNI1Y+HWeKR4G+i5bbbLjvZVJK2y9qg0yv5sP
fgKUILYHKGvJJL68fRPXnjAbYOr7fAFMgmc/FomY2ZKZJ0Mp9JSCTzpDtpBqO4GYCHPHag9IipNb
8NqLIwZfnk5rjpoBUz/9g9NfLtAJIdqcunAiI+NYLZhRyCZNj/hIizDBvrCfZfdDVp1+g2d7+XNX
XRmCDbqQQADOl0dgGUY15AJmB68DZgoh0/kwt7BQ/Kxcgqgzsq0UGZkUbz/mi/mfH7wOKCZk/vHP
qwJyARpuRy1SbCHzxwkEwR5UsH4c+1K8U2U2/Hz7epdqyfWC7D94vCsg4VwtIS0t6ssl7cLUz/U5
kID9A/j1UbuKJrxXN8aF4WQS6GAvzLbbFnjWHwGF0J1PDakPN8b6pS1nvR+HCthqyMaduL6Yf5bZ
WnOTiTWlCwm/qeFpyUia7RYl8oC5EcJKAdpZoqDpcZH4oUqyVY9dlZaxJRqKiCiXytA7XdZjcee1
hOGEeFQ64IesDg5baoe8HGZO0RBcp+hmG0DT/iwFeqI7xN7Ze8VO8btmIfVni21o1J4KqW9kTDU3
aCed7XAOpWG574Yl+6YNKDE2CpwQwTAR8kCYMDMUPEvnpuCoOe+ToYieGTbmC3FNeb+xgfp/0bV8
asAlkY5De0CQEzLFenvsaiSG+yZukxccF/bjosp5DgTtq4O/6Cbu3Ba9Zoglw4wCuy3q6XckqRGG
Cinv3qA3AQMf3TBdvyxv/fRZ+l26d4u0FeAhVVIfotSc2yO743gn0m4qjybHg8/kG1H/xwS0mAdc
BYiDRrNvjX0+Du6Bhq7uoSAp59fZl7INrTZFPvf2IFz3mqdrHZ4vjgBM4NQG0eycvvMmppuk0qYO
pTaPB0RLLo7ubDnYVOtvrKvUBi4vRoWPQj3HTxpi5zzhtqmtzI6NMiRP1etfRs2qvhVeJQTNhVUr
pynN/ckRNcIbNKWYImErGp+qTivmHVsj/Vdmd9OI3rGAwFgvo3wVRh9pgafjWn83QGb9nFNQdY/Y
dx3nrtD0ybiHM1QiJpdZU+MCcsdnH3qWCKQzO/jhdfKIsJfn1aes0M1k2wDbIUJm4lgajCjyPvud
o1bDnTV7H2SD5D2cbAfQVITgRwatbmLTGVzcO+PQNcN21DFgbX1Qkt2G5h4CKEsNtn1vy0SCe5TK
f0+SUvu7SKtlQo0/5PoG26t6EvOsuwE4KdzcqreQH9r+oH2qmQl0sKtJfU+fM175T37X3rntstKd
wN7UwHoF3KWYbJ3vudajMht6qEkcCxLAALZy3AP28Xjc5ROdaOYcO2Zbm4iRLMgmsbaSfqsKCKa2
nMApORfuoqFkcVuW1qU4XKnqkJZObGwx/ojfqZu05YsVj6YdTL1OWZhysn4kL25A1DPZGYmxcPgq
aEKJ9pvtTGOE9hzHDyMZp19VT6WK/6ZIrUdI3xBPLVQ4w0az7Dl6muO2ESiUVsIkGof+G/p7a6SH
Y6Z/OiNvvU9THvXTPpmzzkHKo6J+UwwS0NFCH8y+a0wV+dsi5o52MiHLZjPEvSqeGdpd/l6OvXoq
YlcU4Rxhbwj6zF9oEk6NteuwLI/BLDpNkQkY518mM06tPVKFxg4ckmICV8nK2rIHBGCpR9YoQatS
nfubwJSSPqbhaJ/1ucv2HZHfyTZq5oitI//Ye+nTitr7wBPw1olyIK0nteQrPcfM22HDbCWUftv+
keaTP1H5BqWJNNJcHmGpLB+7VtdfyNUU3dYaYyBqyvDTF2iSWRzYmKyfczFhLhL5wE11Eb2mLZ63
+RF5S/zTwT0Rb/whKinAdGP8OwZPR5THiPxqQ65X6m/g9PT1UxcXsngyB2fBAp+NaKl7mZtBVqj5
hXhR+/ntaefKTLAaXLC3IIthj22cTjtmK1kJjG4IqTCqj4o46eMcVb89DHdP1BBuaYyu7GXWUt7a
JGRvz2J7ernYbquZ4LchrCKDnCa6HJzlJq3NqT/kQ4iopt3h9yyOFYq1G5nZV7YzFGt8VJGgTuho
rff2z6o6G/2kM24Ii6yqhEJXsmxXXcChag2UR/1kvBQZGWH/+flyTqYKza2znTHOLmq3nEPGdqpD
zSvR3dWNHeYoKHce5Z4vSavs/dvXu/IjuR77cKwWLCf+2fscBmsaqphlpKriZd84JmceZwa4m3X9
0Y1Gh+JeeUt7c20DBQsKoAsDiC3buThfg+ymmz0VIq3Xejdkb6deZ3gkgPByBb06VlV+R/oDFR0U
5n3x2QNC3h7QfTkvXW4p+T88dU4KHocpJLgc6k9fNWRpp5qdVIau5idf2gW6s4/6N+iJBg1lPd36
iq4s3msJCZ84zUtaZmfDOge8rGWuNYQQBrOPbYsgAvGNf4/iJr3xgi+ruXTm1jY7zQa23Vi3T39b
Sva4MgE1hBxfzQOqhOLY8O8GEdv4cAT1FhZtqu36PhP0I+IiMAuBgBJ6zZYTaQ6MrnLmXesYyty0
rtcEQFfKnW70the8PRavnNlIcF8j6iFK0If566/454sbIFTa9mCNYdJ1xRd8dBDji2p+tsgyczea
itW3Fgt5mGim/cmnCXrIh6i/9cAuCyg28bu8GmTQ9MDOBwMWft8hdXFEmUSq2N7qnbh8LmNkCeFK
kO6CNp/bT4noBrIl0kzouLbz8vNgLuJrzLK5mqTL5pH8qvRX1qQ6EeCWguorVv54rerxK4poYM+R
WG5Mzlc+ZkJLOAkIZmckmWf1jzqN08rplj6s/cl9N6BkDfsxHd/pTdWEGZr+u2XJyxu7w/U4ebYR
pTTMaYhztk1T6ezbgVVMellPM8v1si4w7Ep+qZvYvFlyW7+Ji+tQ5OdAT3IMp/vTcYxuAm6ju0q7
6sGcd9nkVd9kZ8SPXqcsdLbuLA9l2/S7AoBKs1s36PeRiKr/4RnTDUbHxJzpQXU9vQ2/5Ihre80Q
tj7SBkvp4h1R3DKgQpndV93yW7By39jrXy66HO5or1PaonpCde/0mog0fD8uuGZKOtCxGJL5Z4pd
mRDXukqI3IrMdze+xPW/ePqwOdcy7WIbpoqoe2eTRlY4zgA/jmV+SgsRWHNr7RNSVIeAR5p8EETz
rsZeA4le3cOB3ExWIh5bKs3ftXwQf27czuW7x6DBkZsVcXUxn08MVBHKlZCviLdJEmxkTBGm6suD
pjwEWh2YgArK9UOW66u51k8xL1nxt7dv4tLnjtOUrQjBHR7tNf9c2eL7o+wAAikigs1OhA0prjT8
yWN7RxxErrBHadyIh89Z4+gs5RMRBACt6tmzntzYNuaNsQYYQrmR8lvkTG0RZqLRpmCibvFtJqUw
2ThjLo85qfDqMMo8zTnrJsYtjMdlH2PlttkrnG1tDOCoOh1PkP1JYB1bFWI4guVeL92h9GjOsb8i
VDmdxcQUK7NjTtUyrLVUEAurocXf4Jei1qmD02j6tD66HWGeaaI3oT6azeHt5305DUOgpHOMy4dp
hSzH05ts+gmeRzlMoc3enRZPgUm+IuGoRTb7EafA9GGsBv1I0lEfGmMmb3znVy9PaVA3XOp3wjn7
5qiTZROSsDl0krEHlpxBgN3M7uBG96Vba962k7S20bgWNvmU1oQaFPlppN3YhP5ttp59iexC1xg2
tgvA9M4ewwJumGIfyhZWocZ76KolS+5TMQziPWpUbEjEadsfIoq53xotSbRH21AEN5Ac7t/5VV+R
L5OYJkiGWg3zJrdICw0JtwLA0pK5kW5Gwal242uVL7cTLVYD0hQCBNyHZALg+061H5WZUdKu9JYd
6VRZJXJbEgnFVigN03WZexDXRohWxjSg8iVbI3kXK7K8yNLBZR5kkLcOxuLC3K/IUO+3rh9nR1lU
GcXZRI/8TZ0nS3c39k73w+un5ouMRutj7JBq/hmUU35sOR60G2dmW+wRXNLsZ3JZ793RqfwtdW39
hnDucneGvgY/ks7RA5HE+Y5pnHsqWKPFh05u5T2kY4x4dccgN+pq9/Yg/3teOnu97IRplKyiHhaV
dXX9Z8uj/MXXR30VbPlGayUbXXAUDRokW8OGiE1DhgnVjfJRaJA+t6wCQ4HpkVDXX6KTrX6snKFL
nhmKtCzevrUriw49Q4xZbBspXZ+XkZEnDm3XGX04LKn2zU6iKsCV0P5UY/cVUMwSvH25K/tUl6aa
tUrcKFoDYDl9EmNLojgxvdSYYhNPMuy5lAEbKd3NkKyTErtzC70276K+b4gGZj0g9rusC7ICFPRp
gnDtetzC8EYJWysHa3qzmFjFctmNpGRM0YcRxbd147YvxwqMeywEfJnIGZitTu/aJRTFwa+Z02aI
6Bdl/TDuBqnUu6ZLIue/X4xLMSkZqDI8NiCnF+tYW+LZWMAEida985dZhp5b1u9i2mo3LnVlL84i
xyZ4nQAp+zln2zpfcnLDibWEtZ2M94sQDZFNuthZZC00gMlLYvvYZu5YNGMcr2nyGbGkd2MMXm5o
KdYjllpb7pyUvPXv/3wdbuQbdMb9JYRTu/xCROI+T34NxkMmjRtqqHNHxN927d5Ye/5+4iefJamT
VDwFKjjs3DgmTi+cQDsaoxYqhpxwlt0Nsa4/ym7J8we7nPRml8iuyfYJ5ZhvBAiY36qxyp5tEN/5
Xi+U94cGb/IBxi8PzM5pDLPGo8fcZEPTrgkXaTdsRhc2HmHjTOQa9m6MyW0Xw8PLZzK35qW0o+1Q
Q87eONFg/7K03nup5RwPQYPybrlLS336KKeUcFXPGRr0OdzZH4fK/biZonEgZZq2Yn4E5pd8vvGp
XmzH1pMRkBHOy5gsnPN+A6arCYOcZ8EL5tAqY99Y2VONFO+6LEmj0Czn6qB72MCEWjN100FP3lkI
cl7evpGL4cFb4gXRhscQTpz02ceHAjOxjDhdwrUsmEPcKZuj7DtRh7kahLvpQezvvFGDa/L2hdfB
fz480IfDQLR4EnwHp8ODnOuIk7ulh5OhkupuIheaZQ3nDKL+wc4/NwnR5JBBPAHCMZnmG7/7YtLh
dyNxQ5lJ/5bYyLOpMo+xpYNM5+BZFCy4nj1hSszEbvGohP3nX0oBjG+djwGf34VF14oRRlUg+WOP
CiQZhvTCN7EzqTCRyrmfLU4lQClN6iVRvH/72n/F+GePGdktGD2YTNSKznscaUriVxM3IoSchLEU
c0hNcd4v2nuolpVHFHalVYHmRfYBXmSpbS1VUbwFgJMlBxYa6KycYnSyj6MY65w+L3NAgd/IwmSy
yGGHNWd9Iswt8oIZBFwP/SaLdqUraj3o9dqYCZdWRrMlVK+BhTnb39MqwaifizZ+baIx97eEysTo
P2TZ3frIrrxky0JlQn4jz58C5OkYs5VozCGChu97g2rudE2I35NJ9OzjkMR0NkBi1fEust3l51j5
C2gnjPNqSxLJ1ISyJZW87CShUFjKlsPE/jTaElZFZevtl3TlG1ylswQXcDjykEid3iZG+SqazbVZ
QOJSuoE+sKyMHM+bHijOOmofY6FLNp6xROmNr/By88RnDwIeiTL7J8tZefP/Lg9qcitmacIghKq0
hZSR1Ps8jv38OoiBeTFPqYF7FsV7JELuI8Xcrtnao5N/s3BBbbH7pje+lstVkztCqEnBGkIiI/Zs
YvDMuM48nRFr0kz8WFfjfFxYKYzArTL/wMGxvuvZMQQLiWBP/rgYwdKxy7vxTi7lSQhfcbegh1yL
jESwnj4YgUuWhzHrYY7IV7trdLCLW7T7YxPQSY9+NS4Uki3Z78thrCQZlEmPAnWjYzysSZZPCDWP
DIgQZot3fCvpD1s3bvFid2lytoO6aZqYG9yLwr4xOKlX1q4VkkltPdZYcrZ8tuLj0C7V56Joip9v
D9Mr1wOx6LKjYZfGBvPsa8KAP6DqHM3Qa62o2sZWF73LNC3/5sZjMm+IkLb0Gz/xcpFAtkvBan0P
JooL4/QlqNpOk3jKrVAOItp2nZ/mG73MwduZM2aNLJtpRmbRsvPwNCz/tWTEhMlbQQiynu+d8z5C
mw+N7aW2FTYDVkkCQaMfHWfogp1FoRNAkxrLrVTnywkLIzxFBTomLh70iw384ivTamM7nGh63eFJ
glZdF1J7J53Uynf/+X1S4rRXMuQqe/jrdv1nZ5jXBo35qeRi3kBduqs1oIJF/DCn5W8EIc0N2f75
8CGxgpV+dV/wHmFJre/6n8v5bjyJIW3jXWabECfhQN7hCJm7QKjIvktQtd0aPefz6t8rgq4D2bcu
8eexwVUdM3vauhYyZTv3uON7SARt/aRDfMGWbtTbzhtuSUaptPND/l1y18s6NPhpzIByRHB++kNH
o4rcKYu9EHqm8cgu1m92xdROL2JYUwUbvzd/W3qkwa5qaoozEP4EyTAWTtkuivzVDCP0D/A+MPKN
TmfqNLXr/FgZWfIEkJe0Hqcy7WY7E0z5sU3M6pODPgAsp54PvxUMRLWL6ni1kFZJ96NP9eFrOfVw
YXV7cdwNcyd5qiA29AIJY4ohpKYK+bh4dftnKQsydeMhcXcKjYl+12XTcGdULXBqB5L09yRFUEDz
tBnnjU44drP1Z0WNnvBBtg5eF2cbT2vgYLeLjQPDAxz+I0bQL9eGeTySEqsRhecge//DKCGBqlzY
XJP6Set9rjGdbROrr//kiUS1kjGLEnYZzVMW5knGD5eSlPcAnZL2wafxm4TR7JKzYY/xslVp1R99
nXcdZrnlw13SzOwXBwRYGRUDLdpMviM/R+z66jBqDWClwp7FsKG9Td1ODWb+oOkp1g58vwkm3sLA
jJt2JWrCTsjYgOijdcsj9J9s2Q5GS9TVZJmkLsaUKu8lf3uKyhiSrG+MGjnCVbXu9soUwjzHDfNp
UYgTdmPdjH+czmMzNmVW91LTj/3TjzWnFw69Hnq2Pq5fjFLOIFDV3L7DVRkVAVoVBcUlE8krhwpR
BdnkNMZ2IHVzRlIeAZObSe9sIJNE0JAyhARf3UEX8SGr9OwQGa6CjSlQsW3YZTQoSKW+oucs2K4E
HNYkPbLKT/OG/mxyR2ckNrkaLcMNWBeCBmY64og9RnozeH0nIjv92Ke3mBlDHx/NQZBDoHxiFJA5
jZO7hbU7/170CF+6ws9ubaoyLR4GpNogxIblNYsi+7eHSKTYYqGg5IahfgqYGcfknipu/j2zc75c
USpn3g4cjomugpHxq57Bh4azMbr3be1nP3lw+I5tLWVefnt6vCjxAvGjaurRScYPwSJ0VioY1gZG
RvzVDrP+hFBmdjp0rAnB4HfpaDQ+VWhA5SFn3+YVVNuUsBTN5S8MH7EbWJ0qP6Rtiut3bmrv0DSr
NDXxvAWkyFiRuvb23V7OdWjWOAuvhynO++dNaJtkrBS+fbOjASi2dYtGN0US+mMo0q+kZb7wI/Xn
G5e8nOiYxuE9QUSg5sQB53SiI/SXuaWRzU53BpgwZh3VhylvdYJRs45DukyEU20NjnplaGnViA5N
K6c5qIy+s7fdbLRyAyO4eEZrQvqAo3oneu+0o7NX0cT06NHZRQ/oFt7nFI1wGTiTaBvOGQ4dRA8p
2ocUhXj/YM7+Qh9jqmXQAT9ZPg51YqbvjcSccfhYLmrRJMViQzw5BDY9ysGfWPGfeIjtrzbSnBQ7
nj/Nd7lRND8W2lFgV+P+/zg7r962kXDvfyIC7OWWlCjbsZ3i9BsiZcPe6/DTn9/4vMAbUYKIHCx2
9yLYHc1wylP+hQo9Dr0UdlUMX7WDm8XVc6osw89yxUo8pLBAoV/FHeEjQHCzOFUs8Qe7kPUKT8vL
/j7qK+cLj/08PVgAnNCkoP36bZwnKmiYIqdPngmqkeNYVn+6JFEpJCPjjAJuLKpD31Y1dUOYPqcS
4JACPmxNqOLhw1Rjdw+4J+AUT1+bRcMyIDHysbvXOntMwMMXSDrErVd8GlYUMk4zIDJpIh2Vezn8
5abDpoo4mb4/dXUe0PMNYAkT61A6tbJTqIarhlRQ3dMStwY9Dzq0lU7FYnY7CcI2RuJ5ZRlkr1S2
l4EanA9q9tDSdLQAQ9Wom5Pb01lwhSIgA6jLt9s7XG7gzUsuJX9plMrOISq450N1cZwXcaIC4247
hYaNaU2PSmO3z7eHuVxGk7YkKruQ7WSxbhNYuzSLVrsY4tAAxaAdlTiP3oJ4wPTRLsDOTKJN33aa
vQchuTy+DMuFS6de6odt0070axR6N1g7D1NcHdV41e5QmTKeKcT0z3qUWHs36gXIlk+HtD4+SEBs
6UNuOWaO0YoqxpgLeKvu9D/HdRm+UX1ruqOXKpn3xm3j5K40KvT4OkQfvqKZAy1c1VDsCIY2iorP
Tm8DaCxp3jznFdTSOwu9kzZACsuzDtgAK03QD5r2SfNKfQh6+om/UgAXdVg1C7AnAQQB8aoU4j4+
m6j/+qLKjTcKR2PCQWgVbykPm53vRbpRha6w1MckbyYpi1KYg6/A1VLAPZZVSOy/Zn5ZRlMNhhEE
G8+vinG3kRXGp1HRyZihlo9fMI3Ek7tuFUc50EvE+K9Rp2GgDRjnODAir94GmWial9ESOPwsSIWt
IbR7LLw10Wg/m9rpEhSNdKKkTGQOEMPISPsDipjaTAJUOYQCMZotXQ6Wzc/7BK3wptarZ0xLlumg
co2g31GVa3ak9TGLEw+m97vz6Iz4q0UXJFhjL/8l1AIXlcZTx7vbm/uCWMgz+ioTwUtKLYZU9fwQ
Oa21RJo65eFqSEtlbgyMAlxbQZffQpaksAo96JDDD8ek1u77dVQCb8wjrJNqFzlYu5vVlQVMh/+q
yhBwi5sZMXrqDuWQihcjMp03Hm6elKLUOj0sYnV9r4uxpo/jKuhsc3lGArISB8TnYevUY3h7fq+I
kPNLgleQngLAGlpe0pDrLK/pytVwh8nLQiPTERXMY90gw1DNHlfnFvDktLQOSjlTccd9aei+ttjW
pxoIbHXSE3sxghbQ//ehwOThcTI6vXxe5JMAaoswn4xsqq0nOKGYUbHxiHUMgayxr+cl1Em+10Q4
rUZV/dab4uEJewQxH9zGyERQLmiyc64V57+hK5R3pdfZvw27RJvy9hJcXiSoiqKuwyVJuQRLs/MV
WKB1OpUp8tBaauxqVqTdspgKcqXa3om6XrzzAlxey4wnGe4wFiBJbMt6eIl109Rgpq2XSaKhaqRV
/ZNXFOvp9rwuXxp8E8jFIZnTzaRCdz4vS4tnNOqtLJxQT3rKnK5GWbTr34pOF4d/HorutCERI3SK
IIueDwW0lfKctRRhD4jzhLgiiPfedt9Rh1F2KCYXJWEOJLQLWcih5k9DfPPcRHoMKdVN0zAyk7F5
U4128hDT/fee52mh72Jzp5JYDODt3Wy0yeKKtEHlSLUE/MzVzu483sDiOcrcFSKkNRjvvLzA1Gka
gcId2Cld8jAMbYcKgaLF96Y9WX8m3Rsh8GkjGkDUccbPrWVKYmu50tkRNKSHQLX67pOoe8OG5EXh
8zHq7V1XjMu9anNwXpuyoDVpAJ4vdKvU4G2boQxR11+qYJq90XuJHEV5o+CJxRWPD5G183EvJK8p
zsl+46tiDWiRLeApLQtN7ee5CjMl9zy/x3fv1Ge99aYcFfUBarR1V2L/4yMrNv5nKrEQQYcDX+Bh
X3fnoePmW6h6PnXVqo8o7krlcK8sQEZr6lj5em/EO5f2ZUQC4RUJVcI7h9BgG2MlmH/Y6+QWId/O
Oc2DgWTUUB2a1qIl7HTlm8FJhp2L9PK0eYhDSPMITf61zWCixs1LQtwuhIfRZT5yhdanyilAhDW0
wm4fN/nmnN/ZECohHYEEc7m0t+KEJpxBZIP6OlzXxjsSUR69uggh7VtEW6X3XMeqCKBiqDsB5cUc
6QMzMywVLI3YaivpIGxurWaZ27AT7ifqCxlVfTM3QzEZ7YfbU7zY6AxFt9dybNTKuWg3p1xxF2hi
eCyGKKnl/xllb54oJpU/6f1TnXHidQ/vtu1oAutCVo4+k45ahUdieH6yTK5kF6fjJhxQ/3xJolJ6
cucQApu+nU+lpUm1nWTgz3kwHmg5ViHiae7O7XbRPuBnWITQOGgANCOB3zRTymJqUCbAqDvJUuVX
pk1uAObCPgoLghc1stl8Y9aZYsAgdDHqU4FDCbdqdo785erT6ePcAP1z6SJs4WGCZo+6WusYqoUm
nsbOWw8snnuvFfGs8isQZ/Zvf++LLc12JimQyg28iGzu8+XXJlgxOFD3YYRt012hU9iELJOdynhZ
nyxs1g7ViLY1LbpiR1zjclOjWkQjFagPNQDQx+cjT6NhditKWWFqj7kGQ04fMRQluSYAyqKdaV7c
TExT6sNzdvjSlHXPB+PMKgL+cB+6vWH8AF6g3fW9Wh9aU58PHozMe5zm9uS0r84QICdSdwBsiPTO
B+0mgxY53lihSwHnoOqw8dvG0++KJh92YptrQ/E6efRKKC+C0z0fqsrRfox1rw8NNbH9cZx+IL03
fTF7J353e8Nc2aJsTdS3kJkkeNtqokBDKcpm1gkiE8V5EPMyvIf3/jPJEncApUfh4/Z4lxsUbJJ8
BLlxDVRKNxcS/GAFDucAtEGZi19OlGPzuEYu/uoWrV9fXzA7hZnWoSMvLPfl9uCXk4XIC/FNJeiR
unWb+CrJem8AcUiIqhXuKeHYf0aPvnxQuCneQYn8PwzHqdeg0krg1xb7QiKEzZZWFuHar+aTufbC
X1p6V1bs5N9mtAWOt6d3eSooB/AZAcG9hqybXSMjuilpbKbXw7OxR3t5UKsxOrTj2PharylvqsXY
g1LJD3b2iCKMR+IjwSMAAaAWnW/VkuhjAXbIuzkKO4zLpfTFrECa7domoBpnkcfRIu3Nuni0myne
mfPlSWF4NhPdQakit/VTazDydBuzL0AH6flbpXHRBGGDHTyaKDu3+bXlRbSEJM8mRwdadz7TuHP0
mbpdEc6LNj1WOflXVJToqSal+xO1pBkg5a6A8kVrHgAfYADCL/qt9MO3yC1AOM6qrFYR2vFcv4+l
ZvZpLemCAIbS763VwE8B0VIaGCiKPaVFNvpN6Vk/XWyOghWt8h+3N9nlAQbLRrFXisfBIZDWkH83
8IBzxdWI/GfolWr9rhKQT0eDlEAzS8So3D45Or2hHLy6c//5U8siAirZcBbY4t5meydKVbkCK5BQ
bfL889RT0bX0erxPU3fPMeiCV4UgGR8ZUBC9/Nd9dT5La8Cjj4TSwXLK8e4sBHye6R2t76RQ910x
WUbnZ/XohnNmQBKxImhOuVZ8Lip1D75ycWfxS9gDnpRIIajZvujI/zhNaU0OaHGwOLW+fKTLnb4X
Pf63MM+tnWf84vN6ENgkLxEICvHiFndRZJUxx4a94BG3tB9AaOANq5lf8zkv71AliN6Z9dj9HB2M
gG/vq8t5gi+mhKKTj9GlteQP+6sxzGLjk5StatiOtQX8jUTIRM75rZPHP/JK30PJXhtOA8FAyML1
xRE7Hy5F7lWvs0YLB1Tk/BrW8Ql7DtpSM02eaWyUX7endxmRUs2EQMxLgBw6GKzNPZl6lSowWtZC
lQLMO9Obs7djbKenOiEe9kUxtX7k2eTJWV5+FXiBB71qotZ3+2dccC+kDZQJlgH8hkxAttd13ChW
iS+jGvZ4DVafehSg7We1ybSv0EKAoHmzlcwHMq4Bj+umckOcmUTzSCNwIE4ujPWz7nDoj21kaKuv
tOpsBbjGtACuBYQbv69aewgqxHlLdJ8jrKaqGKoWTgsZ2u+3J3O5VykQA3+AAShbUFu9TDRghsLq
Zy2swZcLUEuO80kA8XqbK3Z0ZyhFdkwR1joU9rKHCpGRwt+vHs4isM6JsWkHgE3Z8g4HEAMjblVr
kM+GHsS1az9kzVTvgCW2L44cRYrH8cVAIV18LIyfdLNL1DWoNH39lTnp92qxi+ch9ZQnis00a5Nu
T/vn4sH530HpdsKFgqu71a+fXRMKwmSuQUwc39KHAJVbR257WMxY/6h1KKYVDQzIAFBY+lIPYJVX
T1TPZlV3py6d2p2L4eoiEDwRefPmohJ1flLNxc4TPERUcBIV96zz6ofLeglwEi6yEuVknFpALDsn
5bV+uPnEdOmQeSdaJZd9lXL460Kyyqirq2hYAwVfST8ySu+kdLn3sTLr+HfWAtnIGsQN+kldTjB9
KxqAbXxf6OSXiA6JZyBfbehFIIdNpyrv0E0EmVUOxdclxkAjLtxk53189ZXa/uJXozeuZZ7nrVtY
VvcLKu/g9TpzcB5tg2Z4jDofWmlKDMnE7hz4F4WnIsuQzGFn5vYBO1fn6OiZ8hHwJAHNkO0VGi/o
COwnuuavLDiuHS7A8++nKTVFo1iXMMFh/q4X/YQHi5i8z/Nauw91GinqAelVLT4kykgp0UTZRfHL
Rh3vF+qetFRI1LFbUhX1rYLA4OfGTo13lAbTya8s4B7h7VtlG1HK38vRJssjfSZ231zUE1Cfaphy
AYwu7d+h+J0+jLijHEbb3gteLx6F17FgZKEEIMkIW6ewubCJ0gqgIejuDR91xak+Kgrgqxgn+59t
rJo+0KyM7d2kR6E4fbiO9p4g7vYllL+BRFPClGSIsSXO2HHPxTWgvlsb629FS2n4dXgjBx3Y329W
lat721TWIDbbVEZVlL7kGwQn4HxDdGTOUJ65O411pL3fiyRQKCvc0ffEqQubIswT6hz7eaPUTyWA
Wz9fFtH6jRHN729/6ytzlzpnkhQH2O4iCpg8pCbruF2DksYLMx7WQ5yZ1YOq9gJRy9XYSSFeSWbb
uaNWTiigwYWgD3o+dwURsYjx1mBA5Ohen8FUP1v10tPvhwg6+m4fgTIslJ4Af6zGzA5ioOs/Rgsa
oW/iaoTclZF1CI1Eivg5ZQp6KNWYIC7qGKtyWrhulBOCIN13DLDN93GxlGyauBnuLXuw5p2r+dry
gRtk81LI5G7eBFGx6D0LJSABsqJS/H6282fhOr0/g4EP1jwy/7FFzlYFaUCHHC4jEdQ2RmxHrHhQ
KBdB6+Q/Rm9WQ1wtLYAQbYn4XsElUbTr/e0tcnEdUH8hHLXpWhJ9ow91/sXaNQYXhkwPXoKm+2Za
SxiAbh6jKKPvObFevHRyKFkUtujKkO9tQuA2Xuc1UlyG0nvlEd+OGTnySkBcs2xE1mr7uNb9sLOm
V+dHMiXVF6V3mfzzv565CPNo08i96gCQpf1Bazo59J2KPK6UOr+9lBdBE/NDKE+iTcG48xnPh+oy
tv+COtbBqe36a4bObGCngOL2Xu6r4wD5Rxeas0374nycBmcfxHPhbpZRtD5QDKHu4rGwh3xNo49G
lFcBKijNd3sqp7eJJkCuYY8WVHaJPko0ONavoZ3MMEeZZWcFLg4MJuzwoUAyUz/gqd7EMp3eznqE
rjzVQ8N7IelbjlBdBFRPgdQaSkc75fgrHxcgsWtjCGTSV9zyeibMl+y0BkjU1o6DIpAGDg0PniBe
vb2Pe21qbNrX6XFEt7d6nmYC0BTnBD9uwOgZmM0+TppgqPvi1AhN2VnKa1MjP5fiH1DZAbeff2Q9
UvPCgrdwGGlLviQlrnWV07RvRsfdK/xuS1w8DRYiK8wJjD094E1R3aVBr5pIqBygISGGOiMcj+r4
YvzksBiPPS4sz6hYTUrYKlZ2VPNhONw+ONtER/4ApsmVB4kQcN/mYqgHNXKiClt022mXJ3Adytuq
K9s7adr5vIolfZiRdUtoBy5leHvoy/BNjk0ILMtQHKetcBC5bD1oNpzVORvq+mibYzad4Gtglk3k
Hd21KrnXA5UIGrsJOk/OKTLLGZtl4Lfmn3yt2tDRUN1/atfC/NQKSrN+vyrJ9xjJRXRModzsvEpX
rtGzX7z5XHFZKXFHbn/AVKZ/cWwx3cMty2C9mgAGkZh+mUxC89vrdG1QGk0cNFIGNqU8Hn9do7aD
3xW5cH2YvCj9I7oO7S0tR2+n7Oe34HnGMAaxcLw96AU9RW4MtiVtZS5VaDKb+wQ1B0qBSlkfklbz
km+phyBroPZDlL2xKjRBwaIC5jo03WTeF0mff+9Xa0iPkNyX5d2MXj7CkkOLh58hKnDmLuSwl9s/
8drWZT0Idcj+OaWbj1EXGai2hPhmmksnxLlvOboTeoMa7e8/0wg0Xm3NMnSbYs+G99qFBDBCqjhK
KSJr8wpoWaqahSganMGMAf1CFZUZPoT12aUSjhds++OfZyoN1Pn+LsoqFziRFiOvIgEMfejzVj/0
rpnhH1hHAfab6rFckt+1amRfUWPccwi4MlE6Gqj8UIaQOiObmxCNnTSzKMYeyhiPPc0cyvuxyMeD
rijmKdbMPeH0K8+rzUsuwwX4OPx1vtVnx2yjOopZWAI+PRxdq0ru0VvZ1U6RX+gsWIYwSXhOAk6L
CmDpZqAGeZjInenKRoZEuq4is0/TGPWPc9fP6NYsyqlVmjyIEhqq/lyNw5O9jHD/q7i0fSoViT9r
evb+9ne+ctIBRMgUkX+xpTfpSyY8JPVGDVlDwP/Poz7kgQI09q7qov4DOF/jscvqT7fHvLbkRAMw
uGSbhedus+RrXugVXih42vbVoYgL+8lRknannnaxkQBxk4kiVCAvFDLg81GyxtTmEqnSYIyz7FnT
DhlaUZmEJOuTNu5cDFcGQ34GbT/wkHzi1wr8XxdmmlEWVOjs8FmrNAAWjr1sVENFXUb1YQSetPOG
XhuPG0jK/UPooqp2Pjmn0XtdnRw3qDFqB0c6eSf6ovaT6lZt0KbzLuLxYvcCrJLMPDYwWHzwTucD
rjQoHH3RGVBXoPMoReL8AmiyxMceM1msiOeuTg7W2qDerMfIgyWwMPRAg2fgHalHU1+q9c44KhjT
AgHmLgutdEyqEFfX5M8CpNPDiyxuj62BqLXfpE3+OKdpM51wR+09X4mdZk9l42LvMycSIURBwFxr
5rY7YCDCX1VN6QaupUB+04HsI9cD0/BYiUY/achahoa1q613EesxLMEPFQpaTlyQmxuuMEbbVUYw
HJowehCQi42l2VAZwCn02dtJ+C7OmhwMST2L+AO88PZ6K4WKgLjFYKZ0LrtzMwcPi75a4j1l7WsD
IQdCgRFLMd7xzePdKCTvrVJ6wVSBczUHe/5Q11b5+fbVcW3f08mR5tDcoyzj+Tac7dpQCyEAEuvO
8EGb8WGrx6IOVgTV7ocW7avb4135VpAlYfhRPeau2ubLXTJOsM9KOF1VTr1xrPr6cUD6WPNrve5+
3h7syn7k/mDtXvekt9XxmGEApRk2XehJav2TZog/qzFnvtnk471XFeVjwZbdCS+vLKhUQtektB2F
zW3XQSCQRnJjeUHtThDmFgzjc8CugYJT58910vegxZcFefqdIBbo/9LukKzQ8y+4WDmGHAA4ghUF
KUgxZYntBcl5O5YEeDkS+HGBY8vQ0RBYOqeFmbt6J3vupjukEPdE0a9On2BO/hwu7i0KBgGjqB71
JJKwjfFUTjWkOVnYLRPnK7F8Gt7+whfxI5OXMRyFH5IPCk3nk3dw/CjWhFtUqSJLfyDOdp5zb54e
M+Q0fq7mqt61veHiUqKNxs7Y13YXBEsTc1kZ7mxjVxPBlGFywOBnERbJFvrLj20KC68qu/5lLLP5
A0bCyx6h+7UFdxb2MGUYo+wwQNR02je3XU8HAWe0IgqqLrbEGyRp8vEb1CEEtsdaWfo6gDsr0Alw
veK92wM7D+ZJG34pa4/zbm8qzgKpEIrmyXUQ3gr0JXI/RJE+d0FK9lOd0oT2tu8N8dAGmLB45YG1
hePXRkui/1xLNfmYTUNFeR0IyRSYk43crokq0LGxa5SAAXR41ZtcWbrCz1aIheGgu336HtGz6a5K
1Xr2u74sP9mRhfq3MNyo2GmMXT0ThNhSxY+cgtfofFsINUr7OltQreqEjWYGao1/7KguH1qgvIde
X8vv6Nug6TV6zb22Zr2fNd78Uii0ZvwiFs2eWciVYwFmAL424QWKIhdYn9EV2dgvepBG1fhlbWdb
PonZ9CZD2FhKLMfxTm3noipBdev/gZgJRWE2ny9BWzVtPXuZHgxLbwbjai8BgHHtJEqglv6kDFSZ
s6aFo0kQ0lHfS+HV3j6cVyZNykEUTHSO9fPWKD1HWrqb4lYPSlblrjFiwZB9oXpHJKnH57EU0Gpu
D3n5vACNx4yFY0d3EmjE+axr/FdoLjdGUGf1+jibbenjf1HAGR33Kr+XswMYT6mZQfB6u3BD0BN9
JLOh0VlkM3mVWonQGbOfmZulR13L/lUAiwsV+j13HaafJjHq5pq3lVk1Uv4OgI2irrBMyalxi/qz
0Ch4//siytj0f8GxeBOeL6KY9C6uG1sPMNHxcn+p0/HnOFa2E9KmgsR4e7TLjUqSiLAJEho8F3S0
N6M5IiWvSAyCxpwKep0VP+3Rw8IhzzT1tKaJ1x+GXIEjrOVN/VMvZmXv0boMtSQ/EcV0GgjYf27z
J68znTE2Z+C+Tae+WYvVeGHTjDsTvbZhpBkgsGMIHJYu//yvlGa2cDNtCkhH2VKjS2WLyDjkBvzl
iqrTp9Xj0r29shcwJblnpKCCIfuUcGA2I6pdi15WWsIeajy3DrVFH4/D2GNJhfj7O+ALUEYLOy+D
tpzaLxGNDtKOKvoWF63+7vZvuXYwYUgjkkKvjnRus317MUztMkM6HewEK8a6TO7SwVZP0nJhZ52v
DKWh2URBABIoC75J5RZhGIoDJSWIMq14a2buC5l49NjHy8fbc3r1Hzl/islzZO2TvBGa6Vb8Azc3
zJWyzgycpas+UGprPkbEPw0RgUiRLwIK/Q5wgimOeRv3i7+knYM9eQ9tyU/sHoumxKnGYzy2te1b
Nty+QGth6f/7eZbGqkSJFMR1movnG8/VFbUvJtDsNFZb/MiBKIRoT5QzyhF6fdhZFPm2bheFPUcX
g2q4hF6ej5ZZaKIM/WgEJY4kBjoQjTauGDxpa/LBzYUJZyKLu29L4dEDQMNn/q90aUiuJv9doJpz
He8dA/nBt7+IjYCUH5B3SkabX0T/qlPLLlNxzEuKIwIKxu8Rk40QayTl1wD3sodgUWILARoixeui
UkOxDv3OwsinZ/MrAPRzdROuA3nYyrYk1So1KGN8OeYJIuJCGnmPPFHW+rGnpAlhx1R8oytb7nTw
ru1SGQmB2gMgCnV1EwmkKHsqkVOqQVQV84NqDtmbIlO7T9YQiweqoHhplUsdJO1KCFgosf59UtX6
rljS6VR1ffEC0qf+Ptdq8WDVVvbf7f1y5e5FF5/dSbmDtHALYHRNBFDLOlcDu8FEykCGHA2Szk52
9F0vsRRS9ROUCrkuBExO3vm2FG5UtyLGWaxpdRsVvxmkRDfA6vDjpWnhz5vLx4bMTZf6EurbbIXS
hwRsvBOaXnkEaEjhAia1SGU9+PxnzLY5OU7aqQRjZfJRz9P2i6mn6WfEGuw3C3jVnc1/bdfx3iD8
xLPDM7t5XTXpp9y4WI9YkKXfVq4TH8e5KB90b27uB6MDt0Wf8/72N7265WCwcejAaqIcJH/V308d
s2lWMqbA5sn7IftgD81ciI9AsatT5a5FilRBFP2xbdF9LekLmID6pXkL+bn6bMaLLfwhVktQAu7w
fi5rDJZu/8Rr3wEEGxwRevdgFOS2/OsX1ivtJt4OTI4UNQ5H0XjvYMihuYfARPveMdduZ59fG5DN
R+cLhDh34yYlSXNvnHEy1YJJr2P8ZFuRvs9h7BlIVtppG+jThAbN7UleO1sgECVVxCbveG3e/TVJ
pXfUxmyFFqjCXF+wmvuMZ+b87fYgV55bQuD/P8jmesmrxG0W+l6B6KBQHSC0rWjpeXFVoow5LP+X
ZQQgi9UbnVaqjeffLVo7Xv0KcyqUZ43ySBI4zkf2v0CTsKW91id7uvuXJQZZx4G2BnsArtaWTKSs
pqZUTUo0nOrlfTPiqbjkvRWOePHcY270m5JH81CB777794WFrwF9iQIHmAi58H99PW/I1tzpEWoB
EQwB1MAJdci76RkCXb+zUa7OkXPAsyTNJLc6mxkgCcXm5g96L166b1qpRfPjkmEoTWO5MtDBQkYq
jA0MqQJdW+J/dZMmUCVegL0AxAyY97YKmdVpMScuyaqO2lUYC/RfOnWt3rXIOhxvr+plU5SxYKRg
4YasFz7omxuxoVdWY9GkB6ttL8sbe8rm5S2KbXMcoALDIuNRDpi5UvNOecoXE+3zrq9IYguhKyD8
DeVnZAptODlDMn5O1M7c01u8dlUgCEzHln46mfvmqgDElGKeHOHxFEMna7QUr5A16R8xLPoN3W3d
CRCuPRGS2oW8iCrjo82RGkYgJ9ZCCQvRa3iOpfF5wsXtLhqL4uTOrXOAAj7s7O1rqQk1QtoefAjy
TG8zx8qxUmPSuJqqtRurL26+JA9m57XLEWBqA+4zQzldTKsy+mNaKcbD3Odz5SsJMEWfTDmp/w/7
gkQUkCUZPdnvlv0F8ECr2X1qkChLrZzU2NKGEHhzm38F0Ox4Ydc6fXEcGmOdT0mcQoAjqs9Ynqkw
v2ZaqU/k5uCjfXXB4wfYuxbvbd4rFzr3AK8I/izQfba81UFXSrLlXqWM1+IWkUY6xtiuCG8fEXmx
bCJV/u9IjKJqgLv71tmWtuo4YeOOkSfJxP1Sr9bnchzfq1mrnP51JC5WdoDs/mMBtX2FPS/quiFu
bHQD5vKUxi4SRBTKf2TtVL3cHupylzMUPSk+oxxx+xYmABiM3ujtoHR48N1UUUM2E1YMCvQDoWhz
uFhi2VnJq4OCDJR9PgB0WxWFdjUdSJK4zPEsDRQwbArx1ADc0EPB+jEtzeXea9U9WdLL+4PAhToG
SDJeSa6484ejwJ7G0FsHb7sU/ilvMGJQi2qdUBorT06NI97tpb0SW0NEpdMvAYKa7OycD4gmzjzm
1HeCToj1U1I2NNkBexUv8I37Iwji6ElD2e+YdbrxFC2O+NjXYu+5vOCuSOwg9XBpySOLgNs8J8E7
ckaLzibCajQnR8FH6uHE2TIhSgCzu/U1fTAe4tFZvg91or8tVqkZZEXwiHw9s9s/am27360qa4Yn
q5zbLygnIKiZWIuo/X5Slt9t67Ze6BWm+5CaVmc8QDFRPt1eTblY56ePaVAxZTkBzV50orVEmIOB
ok/gaO2snuxSS138//SamnyC3x5I72UJR66w/JiPRloHNTUK8/72r7i8aSgX0HuktIEwMqIt55+0
0+1ejQw4gnrWQZy0svR9j9zHTtxxedPIfBhOuwTPUZ7YjLJiMdkoq2sG6jJr9Yd2agrlYErz5mYl
jd55dK6ORhWMrEuqwlibbYp76ZjHtmcGHl6l3QOdozl7WnV02ALH7tEjvL2E14ajCIXYAXKtUs7q
fAlRGpOkLpxD1iF1v9tuVh3HKEm/1vquh8SVr4Vyt3RhhqrNPbopeQ04yUlDC4ckukt+aQiEfW7i
dCdOuHKtSHlwgm42Bn32zbUC+NgFVckgq9ooBu4LdR5S1Esg+Czdat+XqEl8v72E126WszFl4Pp3
DKwDBHGnysGRAw4VqIbkiDjREg6Q7T9Q2YxfVqG5GY6T83LKlkR9M/XL/OX2r7jyIc9+xGbfWFG3
mpPgRApEKY85LrNYqzcdsn3xnhT7taEQvKd/CpyBzHQzFNjBvqSm6AbwVzod5Zk1elDWlgtKWda9
2oD8n21uGvDPwO+IeGSOuFnchqZh4xUNuAllKoxTkxTGO9PqV+PkaWWbH7xUR0HWHvJ1vtPtGUIt
sNqo/OeWDZU5DRgyeTF4CnOzrdQoNjv60uzdvLd/Q/Qsf5C0L5OfGfq8lxFf28McENJvMLvURTaD
TbTtK6gUDFYgPDitRvWszUS9Sa72ge6KcYcve+174rDHWKSlPEubJTbjNM0mLXOApjiKdkDVwJ19
LVXTCAjgVP+4vVFfi1jbL+rQZaTARb4KeuT8uCCWBjh/5IiSrvNPc57HIWiHdASjVRT6S7qmwvS5
r7DagU1TnabOoPRSAcAshil5r0TzdLj9m66tAI6PxJEQF+B5yS/y1wleUWGLE3R+IfGY46cy7qag
oZkOLdvSTreHunYLIkfEUrObTW9Ll3IR508LaqBBms3d94yq+kODglqyc6/LRdwsMmV/2V4liwRX
u1nkyBH4VlYgYxLLwnMby2T1N4q+iFkOimH4nVKq3zP8vnfeyiunFQAesAVSNFlT2zwnZm2IkjDA
DebGdCtEI5I2TIgrzRA3vDX2hbBxkdHVJv44dEuBifc8ONrOj7gWZHFdeDD24GJLIvb552zXpR6R
3fKCJsocxLknRVsPnQNs2G/GVfmQKGWZBovtxNg2g0yJkbm31vlgpUP6UZ3X9T9RFPU3MLYs4Ghr
eEGbo+PEPo68Rh+4ag/BzBFZc6+0yQxsxWiw4806IJ7/fjQtAlYpwSOtMLddESVNjX5qpfLPYngH
2v94PRTq+tvOWm2n+Hx5BvAOYSQgG7Q4iafOF62fjaWeoiE50BkYHp0UFRqkWwuekqTa2ZyXFxxD
udxskOUdCIqbzakNTt6IuAM5OI3tKbelWLNrVKdc4F4MUmMPBHN55qiiymCbaimw0C0ARyGnwh8p
U4LKQ60xxqzed8dsD+R0uYDSa1Ma2JImIuMhf8Vfl0i7plXRD5BEFFRdKRXnvPiUqJ6NZvD+eVsw
FFUAePgyhdoC1LxlcrFBW2iM1iBaumYcAbFIhRLXqMPb99XVWcmBWD6wGlt4fjQZGIh7AppTZEdh
UdZtgFieetQbpM1uD3W5LVC0e817YT3RBzHOFzAboVVmSa4Eul6gqJd5ljimSiRALDlvS9X8c3u4
C1ls0k4VoDDBIvV1qEWba0JFSBX1MmB+a8514tNWQSl5iPBjxUMAgUo03tVBtgUT6L+Q1zpv9IfB
Ur+5CEHjbuIYYvC9vrNayE/ZOD/PeF7rJ3TQcMPx17rFcmbnJ192CekCkHjRmJe9wm2BPiKQHGmI
KMES1faL3S3LS16ni9+OGBLy06ZD7Dn1nZ0ZDzpirE9ximDy7d9wecVLigAaRLxfpLFbRFkirNmk
uoTq6WxjTFlLhHrS6mHWlTVlsEa/d7h2j8j8Zo9FD5nq9vBX2jaMT2mJ+RMfgUw+3yVOgpk9MFBE
+nNXQsBg5wQZsvi/dUPB8gHN6N4v46z+lgit+5CYaxpS1p1+4ynQgXI3xpOFJm1YF9MUHTMPI73b
P/Dy5eX3AbZBQY688aKT+VqSy1RHoYfnuUczj3LyAi3BHCgZT4hNiIPWl93OoDJEO3/u6Z1pSBLz
WThC245dkfYdZuFItJNlWV+ipq55n7rpoDfOcBCqvd6PaSqCTJmSHcD9tftBalegrkijipD1/HO0
kIHBaxbIxWoaygaZ7hy8MnIfDKvaK55cGUo2pglU0d2Su+98KCXR00qYrCwkZ2I1Z86Bai31vBzm
uiv39tmVo8ZgRGiwMPG08Tb7DIfmlL95NGLdEe63tKmHA23K8aCOQs2OhV7Ef1DN8aJwNtGmghFu
eX6yVHuSTddmLYUIYTMwe27781l72prjbAbPFBu6NA48bdFwg0wi503vWuXp9ua9Nhibl1YSIjb/
w9l57ciNXGH4iQgwh1uSHSZrlKUbYuXVMufMp/dXc6VmE02MYBtrQFhVV7HCCX8gS18NVraWEvR9
HvpO1ltY+cn45LgD/qqg8RC23kM9bA0nrjLOssCnrlsqQ6nKddnA1qidESiMlJXfcxlILiIV3bf3
z4w7g+CeshsxzirJoYTbhw7AF0/SyVkz3crPSRtjwTGh+v4XQ9H+E1pXAmGsXn6xoB0rFK60wAun
xMFqYtFCr02G/LeUmHtv5tYK0n/Bqx6hIxZR/PkfQQek9i7HFDbwdD0cer+AUN6ckFXGFjG38+79
iRKVWpDMCLQBQmOfXA6XajUfbJQCT8U47Skyx9QrMzwPiIy1cGcZt95nFSCqwOtRooI1dDlYrCLK
07dx4CU6lYwH3sPua2CY0ietUor/liCtWxR7av2ZVNWiUo7GLAZuil2haLNM/+vRSw+4AcMJAweC
CUxiTC196TG++Pf2B9/8pYKbbCO0xa2vr44NdmpzhAKJODZ5hY5BZsPFloKqOyS1pX8kgusVN1yi
6qWq5Wj2Z1QYD1KvDG4ctP2zEaNsGWP6zA2NbeEB78flbFHG2AMUbLzdHGv+A2wO2Z81YSlsUTkr
ZoNgLrSkQ+uk1iP8BwexjFE7UP7UfbQE8Xeuh9ZwsxbSyO2F2ojw4N8ivMaBZ6XWNIAwzkdHTwD0
FW3eH5teGkC+8ywG0/QMbeS9elwEeKBReZbg+sEtXOcZjTFTt3W4OrEovlfRivIwBSdEarPxpEzv
FwURw4mB8AVg3PUjnC+y2o4yzoNJ18XHhvrZAc5DdOdMGKbUWloVWK8Y/edlyKpvoeUUd1E7mHfN
sFg7+YE4hqtwAFAlosCUx0H8XeGq0Q7o0Z+WPG1Ql3vhd4tCrd6eb3/Njd1Eks+9TejMQV1rFBD7
SE4YqJHfY5t4Tpco/CAlo4MUZV55OUDBY8ePducOxbBY6d9rFMPXRYaTiEe8VbTIV9dDoUm9rc2A
bjAcVI454v9YSisoyjWR7hu1Ibs2kiM7YcHGfQt3i373G0yNaV/eSZ0yCVUfUtdaCawD6NDUx5/O
OgTj/v23EYEgRkDlE4wip2VdKmq4xB1OYuQrS7PEHtgP86tej9N9o8vRQXXS6VGf4sVFppiywJhC
a+jCeE/vYWPGZPwmqbNNYEkJ9HLGcevUKPaZoR8vo3LqSgJKCifZr55Abe/GFxneat/qQlUDCAu9
fnmtZh1jAWXR0Y/gxGXlXUUf+XNjSt2piNPsPORt/T1LO0c8rAXW5BB47/SmgimSGcE/fQ0leuqg
m+wkPBuXFlwWgXMQP4li2uUCNIAcdC0BQCE58X9aC7pECyP7YOZDciqddtq5I7fWm/yGzJSSLKyQ
VUC91DoIyErFAGIqaP2OWCFxP9eQYCJao38xN0qeIK+o+9KcWQ1GTbVFPL5nsLKVyVwn59HJEvuu
LODXeo3WLTsDbqVvVEdAmBv0uLibVtsJWI2UGyh6+KMWKaeh06yTBavVD4zghMnJCxhYU5gKZXch
AYhbYfT50jaD4rfIst0nGlqVQ1gh3jfqP25fZ1sLTx4DaYmeJiHp6hFPMC6d7VSL/VIu7WOymN8a
NNn8tg/CnU8s5rje5ugVE63hdAWAXRyDP4I2qoryYhlcItSkX8yoy391GOtSUCi7R6dQzFfDgu3v
WFL24d1TpIFBBQyaD199fZYDydSDIChCXyqQxZumBaX+NoZ1rw1/ESmCogekQnNWkKNXqwnsyOm7
qg79ciiWk4E5+4MZQVxK22JPPGDjtaM+pXE039p+6+r9HKDGn4tZ2aESPGlRqD2V5RK9PzVCr1tI
JlJ+ARi7mhDsoCirjTn0i3gIMb9peqc+JCP2820s73UJNu4cjiWfnxWkS7AOfbWhA6UTE7lQuTYe
nXzgRZuLKXbj2hkaP5D0bmf3b41IzCAMYgVzfk0ZTospVwuNa36uy+BkVUvtQ2f8LzK18AHc0B7t
Y2s4kj5UNYTTDG7Bl0egCeVlqC0j9Nu6lvyuVvQD91DnRktkf0lbO/6LryeyCFQPoENBergcb0HM
J2hLPfTNkSg3DajAmDOO9VgL/UVSCwoT01OZQJCUfbVRihoPw0EXtkB1tfhxUDaelcfGa8Dj9P5o
hD3yZmXLlQWl93JW1tJBuSq0DPlidXHDoJfOcoj/Q4R1z/vrPJSXGEy4yIC1WA1Vx7FjFYue+fNY
ty+ampv3GL6Pj8kijTtvxMZFTFvAJKmFDsDbtHoi8trOwdbHqa9GFboBaYcEk143Re2mwzDtLKH4
3au7WDAuhD0u/IMrpKU29PZi0RjzU0Ouv4JqqR/acFffRLyjV6OgX0VVG2GVKx4eoCYaUnGT+i0E
z9Oc2Nhl1MhZjYuNIR+sctdqFJRY0yn/FDXWew3SCJUh/wkKm9j7ytqXreZzVk4ypv5sRuMJ1Opr
H8T5ZwRAu7tySoKdvXKt4on6AFV13WI4Er41AHqiF5FpSp34ad4QXJhdoFMbNoPRnwInf+qoJ56l
rrAOvR7XL2AIi08tALzHsND12CvzWvtHN8b4f7dfv41PTTUPXyeAEhT01q+fUqhOo+Vl4i/xIINJ
lKCXROkelWXjcWcb0d0GRo/IxLplF8wEUT2WJXzqGXgo0H1s91SSEvQtltQ8TaNlPpgjEY09WfVe
IXjj7FBH4zIgNaIavA4tYITMQCTSzM+yOfldWFL4GI61eR/bxU5BbWuetMxBXVFIQJJkdc2pvTUU
fGgQGEVj3pOXpHfEAvKBmr12GNHrfwyMLjkRBOjn299x4+3g/aVvo1BuAYAm1uCP8KlvI7kyEuZI
HzP+rzOM9jDO2oDHsFG35z4f9xBgW1Ol4kx5hxlAphd//seAXbSY8I5AOKe9PBzp+w5um8TQ46IM
R8Wktl+DYalcFa3r17+YKhw1hagUONMa806yE6PEwyLriES4yFiPX1p7/jnL03SyC8e6uz3c1u6h
bEAXmNxacAlWE52B/OjJhDzAYBTfp8YIPcrNWGNFnfrf7aG2PqJw6ybUEBHOWkW0KpALLBY589Wx
MOGYFco/RZflHwaFDqpmZs4OSuv68FNlozwDsYqCPg/Y5dTiZmnaIZWwXo2X1MNZp3xuh2VP3fN6
AS9HWYUZONmlRZmhRtComfJlKApqa0rRfZhGWgbvXUCuGFBuvCh8KNLlywkpUjO3UbYI2GhkfUKp
9ae0lObZAbX+kBXDHl73+gUT3XoaL2RvgITXpUN9NJQ6lcPCt4VRRkmS2ropJLVneVoalF/wLXaN
UeRuE3a0PGdp3OzEBddbhp/gUBugjw+w8g2H98cxrAIsf2QEgXwQbnbrq4VefTamtr8PNEc6ZSjU
vFugEYscIZohei9QPtZR6lDo9FlsRpTpph3SKlZOix05NKD0PSmErZ3DYJiz0vgGgiEm/8fkWr1q
qO/UhY/4TEefmX7FE8y7pnezwHB2sB5bhwG1A5HM4KdF4nQ5GEiwzg6dEUFEHcIr/aDCxfY53gsD
xBNwGfWIGYk4jtuLtt3qNKRIKaLdg9pXXLc6tSlzcDNzMGlPL6qfaJNznGc1O1RqN5/sKKDbH6jB
79vH5Pru5hWgjweAgULlle6SbKWRXdpq7g/l4LjaSCZVAAW5w5Q+8QJ9mu/Y9LMvz/mwU4Td2q5C
EZvgiqQDCM/lIuMbv1hBxV3Qpfb8bCTzf5mhDrmLzKjpYXwyHm7PVKRM69VGB0FI7PD4A667HC/J
wCiHMuPJ1vLvqCx675bFWDxOUWd5CDFXbh910Q5VdGt5BQblzewO2vJq0BJxkjrr4sJ3dLpCbUA4
hSQCgiu5kT71vZKe0tiJvypSH76//mshGiB0hlGFEuXYy/kWcdXRIkIYVqr6yNOkon2eI7yBOpSi
/KwwSs80k3knTd7gBPEY02mnG8KWoh56OapU2JU5OIhkUpxFMalwpEz34szUfnJFhN0hBEBS3Eko
h3ZuYwVYCeHI24BHHoTYajuqe+AmsY1Wnx04CEZpgqEM4G+9DASBfSKj5bcYjeLWqbXcI6uPdpXa
Bf/d3mGbk3d0en8INcC8WUO4jSpsDR1fEz9LzdGvkjyt3AjhgsolkuVBNeLhsRyj5RuIc6IwEsbh
dTbC/lTriePt/JiN20X0dnj5HLoPeI5efok57XLKaGhZ51aEgGK35D8G8SsmJYjPNob2RN12fmeg
QOKXjpoeG1PfY5VsXKQiwwGeTJFLxE2Xv0HpAiTLJX4DaIERQ4QBN+a2PL9/pvgnMdCbhyvSdZej
cFvmUpCS5ocEf/JTHRnjk27PDroFTco6EydHpWsQiDaPkhlHX4MsaUakV3TyzNu/ZSMMoNUs/DxY
eLgQq0WfEmnGKDpM/UVpq/t+VO1zquTjfVECEZO0QLsvuyHzUHrov0xwlXeum+vNDjKRhjANEUIA
yjmXKzHHulJXA3JWy5yDhcYS0Js0KXKHXmr82zO9vk7fSCV0XnCIQnlO/PmfD3LWV1OMw60Hks+B
yatUX4cqnf2gnvI7CdeWb/pkytn7dzX1HBQwIEKTsvN/L4ftykaZMG1w8Evp1HMLt8dPIaQ/Qd4a
fbxVudoWU/0Ev+I8j3b5oExtvvMbrr4xC2uKthovJ2CQN3GvP2YuZW2bdZoyerMSAytLY0Ch6AGU
GXypQbJcxV6Mj1E5xx2F+mYqDpRfs7t3rj6/gTY1rUvSEBLa1YceJeAVKtgeJAiM8D6du/Jk6XVy
iBLJeh37zHGdeddM9erFfhuUviziB0JmcJX+tErbhUNVIWQolRVaJ1F/Diq9P7Rz/k0Kg+F0e47X
ZRIxnlDagVYIqmIdwsPQHjSknUeENXPna5mZ1X3jRO19tSyzr6EGde4cc7wnYLA+NH0SvOKDapz7
zukfy0nWftZhNxs7H//qQRf1RIB1tOhF3LIGRXKdpKgtNsK0XLKPRVmpbhQWnac32eQaTjp6qYUo
mTpgw3p7Oa7OthgZ+Ye3+gzB+mrnG7h+Oj0IAa/LnPBQN3XjQ59PvNlq9jCMm5MUBVrhySPGvDxk
OR1iHXO9wbPMRnpGflF2IfMq5yZPquPoONKxUevGlen27sTEmyMzpMjnifLXwjOOuRSSUzFJ2xig
7TVTrTwVoMZ+zepSnkrFbl4xsWwCfNZlbSfq31pg8W3BKNDP5S25nLXaVl1jloxN/DI0Xhlr2v/6
OaF7XepOutfpu7o/SUp5IHAKg7QDOHF1gpFWmIp2gklh51V+WoYIIGaMse6ncWzHU6nl9as195hk
3t5Fm8MSm5B50Ka/ktNEQ15zmikdoNDmyynQRvOsFhNmrskSH5w3o5Y8bna27sZXRdgRHWDQCMCw
1jcm+GsSSRMRwzZtEuyWm97HRV5za2hZsAqG4F/NGsO7bkmG4+3pbnxTaCTo2b4ptcALv/ymtMiV
AQYBOraFXNzB+E9fbG3MfiuVou5s3Y3bkVou7yHsFdEhWh2adK61jmh38AgB0aYZsF3CZqNqH7Ne
05+KMmy+3J7b1qdELpfCL/GtALZezk1VQ/Rw2nrADTPSD2EyZ3eZ5qCnIRfNIW4CFAOnuHgv04tt
+4Z2oATGDbG+k7mPbQUY/wASK5qOATJz92PVhg8wvqO/+HZ0YmHpoDFL82ZVwZFZTpODOHgNMqin
OGnkJ3tsci+2++DH7aV8W6uLLEFMCzqZSaWWVum6Kt21BuYOVjh4UqL0L72UJqBmeVMMD1KrE7kI
K8bNcdaV3nRryQl+OOGQfsx0JxjdJEx6GGh1Cg0l0NTZR2Qz+6BJqmR4xShH1n2XtZbjS1mgf3cI
yZ+SIgt/1mj+4wDY0WVwZ8rA7waTUY8lCOXEwffkoVpdZ0raVnI0OFylfaI/9lrXnlpnSA+t4rQP
wML3uvZvFhWrNRSSymJTiJO+xlqayhwuWk3I2YCmsLEGwTv+N0WzzHCTLBjD+6Ub0x8WK7mchyLP
89eknrPRp3iKqGZvBfEHewhyxzXUAmkPSrDd/G3KpgkdCwMpY3fpl+FTNijjTtS8cXLBkQgOJeeX
m3i1UrRhMzMKpMkjYYNzjhNd+G/TGzXOlLEThS5aHrG1kyhcZUZ8HfY1NXpyRWJ28Zv+CCIV/Maa
sVWwTKvm6jV0nF+dWqo723prEKxcqcgLBQFqLZeD5O0SK12rEjJEWe9GhW5ChinSw+3Ds3EPUfUE
3waSAVDTGmi2VJUdy51ELKoMy5lPOtzpSyfUA8L5vORomKeR4+w8KRsXu0YDh3KgcOslHbicWqLP
nZMvxGFp0xT/DfMSLcdAsjT6DSjA7QR9WzMERIe2DfuE6HdVxZGHpdWSkIi/qmJs0/JZr147hOe+
NUg/onuRNEe7Cc3X2+u68WpSTwbTTkMZxdA12itpR2UsoZN4Uyl3nRcWZvyazMg/DpjzInGWGemj
rKfxU9aN0s433VpeUHzAFyH0UuFbbU/QerFSOFweoit46JtZDk/0PNpFEAKlcedR2dqnbFDBsgfH
f0XPKGRnArMUTZ5VFOYPvrmqunJi7lUctyYlnGdhxgDvhZ19uWcWx6kbg368hxvejNly1T4MU6Xd
I7aBpOPtj7c1lpB9t+jxUttcN+knXmd57oE599S4fCOaCHdaRW4ek7Rp/+IsCHV5Hi5iHWst3VEg
GQmuEQOCRkE9PGB7eDOd3vtZVpKdk7DxpUjHuLTp3grs5erY9eMyokPKSdBkBMjbSg8e0qKpdvbD
xoVMARFHEPh0AnYnfsUfl6OmF52WzyO7r47oZIyVYtE9NLrcNYaorO/nzDR3gv/r2h1OfeCBiVBR
MKQWvnoEKJ3UPEn2gM5aFUsHTrf8G8qU/oSO0/wfXn7gK5SkrUBZOFMu+2kc5ie5lloVNlyJ2NS7
94/IfiGaiJuVwPJyCaI8BGhVJFzdlFHcZJotsAF9eRrRQ9mZ+sZWBbnFy0fSRWF8TUpOxklNqHMM
WPqW5sloO/NLXycaVLk02xlq40ozqNLpdDY57EAuLmdlUnbrmx5LIiD8+tHp8387xRifJUudXowl
lc92jW8BGrvah3cvJx1qIRiCpaCQ87gcOO5YxkBjjoYxR89hVmmEE/FYZa6ca/OOyMbWgpLPCEV5
Hg2UCS8H6y1oyf2M1EJhtemXNIH8LEua8QhMN7m7Pa+NkyJ07QhaKcuAT1sNpdeGWckYEsDRlMbn
uVXU4xt6tGWH+1oz7uHSNl5CxrNEwwphWNCgl1NLHbV1KsVA47boh2NIhcyVhvqLqUTa2cqc6a6Q
d323xMlbxZVca3w7wiVME9fAU1OSETCNh96bDT3N3ZAeYevqs2M+h2h6VG6pDfm3jH/XdMOqLj+r
dlru+TZufFKqbUBHOCmQOi2xsf+4kXonUKDusc6hkeb/i3Qp/TjLzvxk2l28F7hvrTFFL3qc9FaR
f1qtsdkYdhzqEXkdBuZ3vTYZByhSw1OCK7cvxOYAdGd7euFbi/znoKuN1CmJsoQmCVBlFjiGLdZ8
ly0hLOMotXAtT+IHySz+zUl+hdrbX7xgNELpt9K5RpjmKpVNZaONxOiI++h+OSrVEbq9hFNs0R5v
n5itLwnrg64EWTNPy+pLNnoYUktidadomM9KQd6VwULxu8RUdoZ6I9Csd65Q06JnDUfgKuDA86do
OtQHPWsw28PSVMnDIqnJQ6NE6c/SQrvAdZK6/lj3qmck/bmvcrN2c72J4TBkxkkE70TQi/kvTghL
Qs7dG/9EPZqqt9dEfNz174SKJxhHgs9prt4+e1pUExg32ndzIf1rTdGkurgC1x/bCvo32iPKp9sD
bnwE2BJcWXwIlmYdRoAZL7o04TjBTMOq0s7ap5ya8tFqwuXbXwwFt0lAk2jJrA0MtJF6XzPIPYrV
jfRRK1JwUOmcc2/Vg7aTSG48bzwuIPdZRQKkdcpNu6DOC2PuvdpGf1rSaDi2nPPPfZFIKGIW1bkC
TOk2EwZ9t2e5EZcxMlGZUOGhfrmKy9S5peBtTL2XaaZ0xv7U9BwIBDv75FrKCVAENQUB93AE61dc
XX9cg3VFprHobGgpV/N7s0k/WFY9HkY7lA56KAUfx8FJ3EmG7xRWOlKPVrHn3bS5dYRHlVDXFBXU
y5/gzJreshC8BjKnVg9t3ZdsUlxwg7N/e1E3hxI1fiQ1IHCvrbDaUIYmldjsUme2z7gJpGh4psqR
W+Xd4ASxsLTpYREJAe01ksaWwyxaaAp6TmUFh3igXNRFangKo673OvJnpMXLPSrNNS/zbVSA0Ygb
CofJ1a5ZIlPOo0LrvQEt9eOSW+kB2cHl2UaN7kzz2JqPVanXx9RONOwVy6wEjBsMj4GcjUdNTcbT
II0o81lhHx0ycBx+AbpgT1h24z0UgbnoOPEPDtblF68bO0zCTOFUteHw0sdzwjNROvfwApNPCDE6
vkmn8Xz722+8h3T5SKiI4DhPa7SIjk4CUCq2WdNPwx18k+ZHmizzk7wsyWno89Rw1aAPHpMGGQEp
6tU9H/GtWXPKBGpdo865fqempKOsExH1aNJkn7LWnh6akBwv1OPeryW8NhZVynYwOVvXiNgHKBVQ
k2IvXi513KmtWlKe9wajtJ9C/ErcPhz33EK2zhU9d6pF4iahPnk5yqSrFcLhXFZ6XbcHpSqK/9V5
+ztI6m4nkbwW0xIoLrINOh5CoWUNQOgD9gzEvN6r2sB2EZeUXqqi+26aXfGsSmFB71JXfTmUZrRe
CzD7ctniCl/rj0WaRz9u76nNeQuMoCiU0X9ZhR7lMEZDqornwQi6o9ZJv1CdHT7TACl3ehEbm4cn
yEBpg0orIOTVkSnaVCU2DzovdUo5dNuil+4KNWl1Fw3z5SVuSu0Vk4s9MNnGBAWKnhogHjeI4awm
uCROP5RL3XsT5bmfSlDb7mR05suUT7vs960poikPYpV6M6IFq5glQtY/4B4m8+ll/VhV0fQFMRMK
E+po9oLkavlWXbSBO3Zth/EVyofHNLbqO/DnxcnRy3ly7SJJ9MOg986dE9OB8kOplA6jUU9/seWB
10GbE9h6Mncxmz8ezipTmioeHcyQI4qwmRPFfpYEyaM5NHvcqK2PoHNfUOV6a9KLP/9jqEmay16q
KxamhjQXT1XwK+qr+MG0Smtnm21cFyLHFREBm/pKfquJYykPGY6uCSvmtGZ+UIJO/Xz72GxEp0Ad
hMIwYHbge+LP/5hQPY84Y/YYSXeyOiP2O+bOYwZs/kc1dfZzIqXNf7cH3FpBki/BMCNogll8OaA+
G804lxqnB124s653nxVJwusmbvek2DanRoUQPg/2zhRZViNFWVXXIyOhr0ZwCHnNi8MAvaJMnu76
pIh2XrWtKpeIDkUcTMUAZ4fLAedID1WrZi3psAQAHuXo24SC5b2mDzg3NEBrDjg7yN/l3tAe0z6Q
niVe3/OQ1r38/goXsT/BqqAXkY6tPmtbj82ApyPahmNTv2RBrvk1TvaRa/bJnp/x1he1wWYTm8PJ
QJD/ctqA5jVSWta5ysMo99AeMO7bEuFEV5PS6ePt7bN1M1EjoGYPaAW8+6rINUlNJi00r7wSIagf
cdqn32tAKa8lnK3OH81lLlyVLtzO67J1GB0FBXhRNoCBufq0utXyNxt65+VTgI9slwZHqS/l4+3J
bcRFwpQN6AvTozuwOhta3Ftm3DBK4nSjH4yJ7ELng4g854YHwTR9DLosfhxL3KkDY9irw2wPT2OC
7J024zr6l8JJCpD24i7IYUYXk1FBepu1g7Z03d1idct9Z2jdyZkciT6tHuycn+tPC6iTU0OgDsju
SsikGac66XTgBKmyLD+mIbMPAWp9iV9ODpXhPLBGyR1KS965Aq/3L9kO/6UcTFQGnvdy/xa2WZZF
FI0eJjuUaOZc/tCazUtjcFRvf9+3iOiyFkDDkFNJggWSkErf5VCzlE1a0lIfwbK2MQ4jKhYflBi7
VTeam/SH3JjqKVAt6ee0JMULbUz13omT6EHUwL9XyiA9In1rfyrkYE9qb2vxaT0gP0o6Jupjl78M
DEmhpVbQUyoJYPu0MoZLDXbPJQ5UbYRBpG24cbvsIb6utxyHmdKqgNpxg6wNaDvMrS0dzy/PcdK8
dsvFngGpt2b7A8yhYnrILCQnbaiGn9GCVuYx1RbMqG5/let3gt+A3BQFMm7LqwbZkreVBRtu8KJy
qE+tnA3PcdhVX1Ua15/p07xbxkMUOfn3oOeBu4OCf7nUixWVqh1T5h1zyk4YHKV+1OBsBrLF3DlS
G1ubGYHvAPXFblsjdHrUkq0m4+/OeI69OhpC8Cy2iVRTsUeQ2RwKcTR49+R2VOgvZyUlXWHWOqUg
2YmeS1s4KuWOUjyYar9rR7g5FtcUeCD0iAldLsdSBysLi4rUmkqJ0jxMxlg55zLF1F52ivnru7cH
zFzBKAUETb92dTKiyInlwWGwqsYDIYj050RbgtiPRiv3lXlM9yjI128NanqUswgy8enkMbicHa9A
rGFGTGETAMczLEcQ3hU3we1pbRx4seGFngBdTcAZl6PoTSoZ3UQ6MSMKPPmRje6FW0V1ep4ny/kc
m416SKqg3Gv3b87OBNNAfELMflXsD1VzxsiaiyaQ7NFz4jI+geGQ92CWW3uEK5aSHZcaeEfxO/4I
bOUeOg6VYwo8WgOKtgXEmyP74cWU3vzbS7k5lPjb0PQU8d9qqLTKgmSkK+VplRx6REnKfT4M/9P7
wt6pgW7UCNGqo0tCws1JI2C/nJWEPoQoInJZ2G3tNXpb/lsWi+1ntZ7elYtkPuqd/jEcRuVXEsfL
N5yR9sh4Wx+QIIUzgeoF9/NqtqhiG52DUp8XwaLyQnNZjih1JztruvEw0OKjg2ChvUZjanXEcUTL
yybLQXDO0cIzMAZ3gzHnB620+6eudlrM+jrqsKh2n2rN2XMY2vqkIEdpDYNBp7y9ive0qtEiY6BZ
0y9xcpyktPbRBaC1ak7d4f27B+AmoHkRe/AEXX7SNpokOy9KTKiLxPDaek78wcDub9Lrd1MK+duJ
PugDQUPnPlt9urCj81zLgP5QXW9/yUNbfXGiJL+LgIbt7NSNBWR3QHrTsXWBrrS6XvK50wtpqeiz
kYX4eh7VB2myRjcfW+f97zcqaybBOeqj3GmrrTLKwYA8CtVEeeEFiNVuQF9b6N/a1NtCr0oxkbn9
yTYqX4L2g1oJgmsAG9d4hiY3skEW72qRYGvm5tlSGh96aRyVQ9lO9f/MTo87wON9YUD7S6zXOrcU
6JVtYL1MKbYhh9AslP6fnZ+1cTQBq8LAcwQvnmbF5VZKJiOUTJvbISum+iiNZlof+27ElY1Lo/pt
GsBJPAiIkfq1jUbzKcWSqfeSLCqe9QSHg8fJiCyag1kuf+q0Ka12wpGNQy3qJojC0+MgHlmdKoRy
JkOOE6ongKF9kwKRhy68fnDq9CWucVnkmVLOw1z3FMA1fafBsrUlVVXHsonKrwbE9nJ1SssgIzeZ
cBXhPQsOXXqIQ+WX3JvKTqV3ayRNIF2AW0EpcFbnLHGyUKpJ0th72MWXJWVPUDeRZyzTuHNPbjzj
IllkWQV3F0DE5aQ0oq0IoSeCyaieH6omnAljGxvoRayFp1qdcd6uqaLf3mnib13lMbjv6DyuPHjk
DKuYyKKo2kJwG1Aji0dvVKfsh2mUxQ6gZWO7MIolMIFcjBA0LueGPZGSDDqAFgWDXD9fOvUhalPt
HydJrKPU6dER0SrTj51QdUu51T/enuQbBnA9S8XhZgGNIepwqw0TD46eQaofvG7AAfusBhByPG0O
ghminRIFXlBDjDlYfSXphyAqu8nFdaL9ncDshW/byz/rIqpPJR5ExyEIorsR5dcvrZTG5iFMR709
amOkSm6cRS31oZFr9BCXrVkdZ6ph8AiNbMzuLUMqDpkWOuXO/K6zUUIIgXEX5QbKKetyQ4rbV2cS
GWFj5nyNq+HkBKZo4Ip01JEcOlM5JlHzDB0pB4mliKsOvfzveWy+Fh36d0b3envJr3az2FGoqr3x
/AmmVq9GYgxpTMuQUlI4Gw8dalCpK9e2/BBSdzpanQ2VmoBvT2NDfMiLD/02LC0wohmK62tp0MrC
hyzj4fDC2XHIzZ32qLcAXZdgtgCEpu3O+3F1P7wdHMAkjAVMYn1oc8pWFVrmFKxryzlV9TCes6DP
vc5Wp50wf2so6GpCQMQm5l6DP0huE4DpNCuEdbPfGXpDMtHPeE8re6hrcXuvVxEoAH09EkABAr08
rn2hGm2cD9C17CYooWp1+j95qgTfIGW2Pl6ZqComyfTcz4u+E21sDo36qYC4AEVYt841YywTWR/5
gIsZoXur6q5dJcPJnsbwcRLS1XndZG47Ve/2I+JTQrDnf1R9mffqjkqlFpOTFgRxAnHO7TJ1QRvc
HA9B1uxJO2/tUhVkKPxMFITgnl+ub6o1RmI4c4frZZu5FBJnf3KQ4MwNI/OXwVR3+nub41HSNRmN
IHzdUaMSyUemDeDJsiQf8gRse63rGOHYWG3S5Nuj82+OR0bIWsIR4T66nB8RVzKNSyws3tPxY9fX
jg8rsrxrzBCASTPvOYFcd+j5dpoFKgdkDvnMekFVqawph+dEQB3qGkdZwpTmGElwmjytt4yXPDFz
29ccq+fdcaTwpZT1bvwgR/3C+ifROLpFqxW2a6e9jQVCAVWTP1Q/wb833p2RiB+L2P2bqS/58Gp1
yD0nBZ0K+iY89wdnspPnICZrJrHNvt++ha+zTMYCOESCjro3iebqJIdjXORLJdE5kWTpO2e2+p7q
i362+ln51TUFDFglb+h6cQl81CV7+a3ITW/vxGtb+4Gkmt1A+QXRnFWuG8zwEBJk0z05CxY/jeL5
Se9U85scxPH3ypazr7envTUe/iygk4WHECpal/sP6cYMMltD+bvX+pcpSDu07pehxfUmSFK/i6s9
GMJVGMU6c2FBFtSouFLqvByxDtNKsZqaG7Mtpc/QIJXXKAp2oqitaaFsCsaTLyqa1peD4NeyLKNV
dd7ozOZ9W+efkhYImpFKJADToJ5vr+LWg/PncOLn/FF3URTwpLJddh7K/bkfxarjRci6+m2bmIfb
Q23OjIKHQCtpdC9X0YLd54OV04D2JLuZH6lJyq8l4fj3iniudKWZK9h9/4hUA4QCBRcicJnLycmB
Ywbk8Z1n2/V4duyudalRmG4RGuZBBVa4cwSuqXPsEMQVifzAjJDhrqYIn80wJo03NRomLToYXau9
qtR0zCNd7uaTNFZdgnVaPcUHTJnn+ECEE1qu0RTdF0zrZstFd0LJvIgGvHHH9QFjvlDVIXLLrDI1
N5Yz5UMStQChjExN7xK83nR30PLk31HHQ9gdkK5Ud77b1hahTsYdhp6/EGO/XMWWD2OWBqvoWAu2
0ZRzj52WyieHdvNOorK1RajZUsqRUVmkGnE5lGUXlVUYtLSKKZ0PzZAbvyiQpd5oGhIqwOpehrs1
NUHsobPNPUIGeDleJC9arAQL46kUNwup17wOmZCTrgd7e3FrKIRXAM+hgAfHeTWUEmY6RUdavFYW
xOgzj/VjMs8QYdoi3slnN8IrigrkkpCaAZWuO+mDIZmDPke912Nw/jtAzb50K30ePFOW6nuwl/lh
rOTSH42+DneO3MY0ydkBxGt0Szh7qzuyae00LquCmoGaV65ZG905BSbpWsqYHm+f7s2hBEoQXDjN
qLXHi6XMjfZ/zs5rSW6b28JPhCpmgrdkx0myRlk3LMuSmQPAzKc/H3VuND1d0+XfvrQsNEEQ2Fh7
BVVTbGRZ8u/YN/bBaoeRdtSU3xhpezcXpTIqZlJr6Hxhi3kJL7ZFihzb4IBNatHs803577jtrVCA
a8/jsm8Ao3KavbpmsP8GKLN5nt7FuzRMlZ6+qt6aRu6abfnjv08exxh9W1hnkKMu3tMSdIZLZNwQ
4XGXRWKYuruSfIQnzL3NT28Ptf1Vr2ZvUyeyh6BHuJRJz0QmenkJvGIGxERaVhMc7XUcDkUxuRH+
0ybQ9PSfUcbNmhiIkXoERIKr1MsvGwtfvbYDg8JtiR8GjgGMbyfrsMToTEeIZzcubtcekisbdxnW
/naveTmelSJy8bGZigavV/vJGaZn0sCdE8vJr9FR6eac4b974yJ1Zb/c3LnZUzjgtubky1HX2elc
gDjOG6X9fVlP8hxgPEPEM456EFHH/duv8toSpXNCE4rjG1jwYtUUeZY02Ep3UTOs9b7wB+PUiOkf
iNy3GgpX5hPFNg1XUozAAC8F71uXoe980XHOwWpO49b6Ujgl5u+NYSAV8A0tiPzsLef72094Ze/c
vG83/RCj02p7OaNsprHSW403a3veyVy4oTmXzWNTOesWHmCHeeOmNHAqdeP+9triBbdTrqXbMQTE
8yrRQBOOE+iBgFNP981zgQRagTiM07t+BIEmBcWO/NyoDvnQNztr1f37Lpgwu8c/+p92MfQ+EXnz
P2AtbEn8LDwBtuPkYj5ae7YHt+HCDP1l2gtXWefEtuOwDvrl7CWucXx7/l+zsrZZCPiXIgqRwmWV
aGuZgjmDDZgCmD7qREOBVFhVJk9iHNZnc6k75zDkQXIHPtuYu0kUYx457aL/HeVI7fD2D7qy5Pk9
fNW4124lwvbf/yyQVSYTy+D3pPNA+djWLsmv1jegiv+hPt48A2iRb+GycA5ejmTD5gZryQEMMK1I
j6vidhkuvt1D6XSr9CkP7PIW7f3KBkJXEtAAYTz18WXz2jcrt0Uk10UIZdVhHMgeWjbv5YqD6nkt
MUZ7ezavjscZujViOLYvRY8Yb3rJIq0u8ufG+973cxv1orRoeCT0FObqPzvxs5o2k0PgaMxBXrFw
ZZ+qoezdDosXJw6dqTMiG6znaPXifxmKzTwgh2VTLlwec2L1y9RVZocyyaYFmqvscV6Cn04wJc//
fRIpjzGM55AD594m+Y8lacVrOWni0TEZ8NKT22HcSBr1V+F1pEr13AXeHu7aF8BGuGnSIWbC43g5
XIZv49Jxr4jmxB1C1DVB5DRZH3rTTXjuSqHFq9oYDhRA2AFdfAKDDlz0zCmAsnQ64p4z84S7u76x
015bhBvZEkYX7ClOmJcP1K4ZmXgmHT+rtux3ShBfYkEoC/22MUK6uvWNevzqnkb9CBccjv+mTX05
YJC5XV5KvjLELDV7CKBg1vTBXmgz263FNByWXoodkrd681jxwsGqumOifefGL7n25JskC8s2msrw
9l7+kF5q1BIW57cp6yJSK9nkVuvrcKYrtVMKd+y3l86190n8BZ8eE03q2cX7zGj09lnG+1RlYh6K
xHcjHQTeX2+Pcm2BbnQ0QgHxpKDoe/lUGXcLU/ZFH2nyz/fAYT9bmajnFpbHjfm7Vh1szVCiRLfI
w0teKbCinmybesvDfzrKCLf/Fk+6eQDuqACfsvU+KDCToXZIPrz9jFdnko+erXNjbV32Yr25wFy4
B6dJx8r8UjdZC5cDHczbo2zv46JU5yq8SXy4f2C1cVFP9iMsJ68FokFNIE70/rNvmV232ENO896e
OhwBMHw6GdVoROY8ZDeKr6svcuPa/f/wlz7xup0yrwp4yMpuPTrfs/sX5g06QuaWnd5+0qtv0qPV
QqmOUdVvA58/9lDTSoVlClam5u6wa8zEOLJG8aqUOcVNvNoR3TZ96OV6S4dz9RvkGamjtzjhy2ur
yLNh5fnJBhdJDkFtMXZOarhRSoUXLQoZ/v/wpNto8Am3/fviZpK7atNlMV5TpeVTkFbxcRk36aes
yrnYx50jnvN16J9XUzY3jo7fFIbLBUUhB2ETwB4a1PbG/5hmr+8hLcgEeJFWy3KelD2a+NWtxWeY
D4Z15gbqY7hmifSvKR9Sj3O6LPblmMZYSZAJ5EV9rowAoQNkyDAugq4J53k2prBTviX2i9MZX2Q+
Tppc9tF2bszdtQXpgUFuvEVMxC9FPGKx7C4nYDTCvX/YU5GbaTgbK8ZmLb74/1mtQrHy52gXu+XS
5GadW9uaxH7rMJeFQZs5q7K7bPWdW3jUtWXI9R/nCSIWiZa6OAQneG/dFIA2WL1aI25h1cnAHzWS
5dIcgq5Nb2zS17YW3ijKGA53DsOLlZCsVV4tgqYtBGlxb+MRaYSOtywGas5lbCOFC960G8wh/ZyX
rvxnXhw0rW9/Ctc2USR2G/oMZR6V/cvVWGRpKrxCA4yVqXG/ttr94HnVLf3qayIC75Fr3EbgRYyF
5v3lMBZvL487ieihSdfimJF/+jPREy74gpWP7a8Xf6xqcpLwXi6rXWaW6S8/liqjWUTQJQhhQhtl
mufqUdR23O/wzx2XcBL2OoRSV+v3dmj7KpJ21fph3okYVzHPndPQEmbVPmWdZaIkL1Vd7ibZq//M
zGFt0EMF6wA6wif9oiD0VVvoalNGzkPlvRtl3CLVNYpD3xs3ztsr3x/H+qYTo2mL5Gl7oX9sH2pV
5O20oCqFcp0QQwv3RIkVh1YOK/rttfHaoGBjepL+yTsDE3slpsZNlEJGcvMP4jyvI79tUe+u2KN8
z3JLvKe5mvthkmO/ekYvNLgf+rbxWMNuMlVh5nqEGqxLbj5KQDAd5kY7ZA+609P7bmEqD21CIvSN
u+kVkGSrCCA5b203dAovp2eFFbx0OUCvA2fgkC1uu5fCqiNvtbqfS5O2WdhWjefe2BWv1bM4I4Dm
bT38jf7xctzWLz2VpVy1tV06T6Kb3B39jbQKG2ARZMKYQqPsn8YikgWS+HERQehp2ez5xG+Fg1xZ
IlwmLaAagLctHvrlb4Hf3q/+GqgIWwj7R5aO1t5UEr5rNy7FrbP0yoSjDoewx9mNcPGSYiQFkIMp
R87SWNUPsujtaOzG5MCVD5vL0qq+k2U+3HjLV56QQcG42U+oAC8bq0Q84e2iVyi0k8KefBisszMY
BvHe/f/Q6tkSlEECOK4B77dD48/vDXc3q5O6izpnrPaypYU6lrO1xxv1Fq5ybSq3rxpKMgSUV+TW
VcrZrUpueaOFIQS8lzLqEC0dvRaKcIvX4L3vpLdqr2tTuU0htwXuz0gaXz7fOkkvsQglwwdSmZGT
5/3B6X24AFnX3ygwrw5Fgcc/nAav9KDlZGTumNVdlFZWekyC2j72QTvt6qG+Re+7RgCgq4o+BTkM
QoRLmnmWGQ2df6CHOuNLK5AJR/R/0v1sLYTYlPhKukNDwHTWzrsgoENuTEV34+rw29LyotQD9YB+
99usDL7oy7l1/NZoR0xYo81vXR0aXutHgIrk06pbH4P/QrJPtoUok5PsRrSNs9G2bVj1fSnZsfzk
3jdnen1Afd55qjVlucbr69Pb2/yVsodEcgrR3718UNaXv3JMVYMtiKUjiZMy/Zx03duD/anTZnkX
B25yA6C/sgpQyRFoArJHTXBJLW2MBdKKB/4EO6ck0TtuUFnGyUPbrsatA2yb4IsXsMniMALZZOBE
yr98NIq9MbZnUIZWzbG3txd/2NHktjH6GlV9mmvi2EMzjgm0thdxzMlDrkJPuOLwn6cY2dxWI6B6
IHTjYiG04Dd+NgOvGONCIDEJ97vUypa9Gwz6vqlV8vnt8a7OMXy5TYJj0Ja42LRagwvCvHIpt4PB
g1JGBCAwR383Agn853qEu0xgs2/h2MD+cVE0N/NiWr1nE2KUlMGJUBFyvszUOFSqvxVw/PqptqEY
ZPMXBKu5WKgd4fBEN3s6Gox6Priog0NjjIdDGd/Ugr3+JoDaIYHQdeQkhar2cuEsyi+cuEk2PHHF
ydwZ0zNN8HS/epYKaQuo89sv7DcU+nKlMoGbiShF09bk2Z79j2MG81W/oUPGswHm21E9Src5jIKr
eDjyjbzLawf6NfG2BQWM2zv3TeEEZAc4MumwmJ+4OtgTCRph7NdVsccpyr7Lq3j8mcvKOsRx1hc7
Pc/mA3NHkmGLH/NfCQ4e6f7tB7my8YJScnjBq6a1z/365YPEjVg8oxA6Khxn+gWAX50bfO7OdYXm
LPRF3++LWQRHRYzvOZCx8QW4XSc3vvxr729LFdm0ziyVS/V4hqdTodKCTUZ41l4kvjgY3eAex9iy
yLO/Gbhwpf7DZgJcD1Ijgh+KrpePHejUtsW2q5Ej7j7W8wSaYPe5OLUlYZVlfkg9Z3oo2PmiPpn9
Xc+6Nd2b9kevSwh+BsZ7FnRznv1SP+EspKcOPUesnTgT4TL+cJzLdMSsuqNyB3k8FU5+C+a/MtlU
m1CxAQDpm1zawrRcjOayc3UUaInqx2+Wh9jOuqcpKIoB6feIu/Dbq+w1VIVZI/xKJLR8Mq+Klsk3
6ibektNUKeACKGOJysnC1lzR98qEcMmpm4ydP1rq49sjb7XzxXe6edMQakLvxKQsfPmegQPndmoB
4JZ0dqK2bvJHud42Yrg6DJoq/uVagSnMy2HU0BVrPAc6MhyFrUTsLc1ZdssS9rFVdGGPMVq6F1gb
7pMF2DXPRP5xqjJzZwRF+r6XY9kcdJymhzW15Y296trrRo+7weWQTmnvvPxtosOn0sr4tta8sT7a
DvIXPfnFwU9guezMGIxv9/akX1vVm8MT4hAcl8hWfDmiij0DlIwRhdHX+yp1nCjtpf+uDwr85wTH
tws6dmPQa4/556AXV3pXNWvlGSnt9qHwaE7kahcIKgfHi613Yzz/Z3c4ZnQrw2h1buGjlxd7w5jy
KSlIlvCWYDlDLtOhirXYE1K0hoM/T3tAS+dI9POtBPBXT0ofAvkNKBBYKLX5xZO2mb94NPjRwojM
706OoxNMMLYIDMz9SqM41uuc3Ipv2Vbwiw+JeykFEZc4VJLQvy5w9XhN83KhexYNqKurozXY3YOr
Y/O+9sz4livcq89pGwwJzObuAfb6u1D/43RduqJvrabhBpys1rtqmK1DoGr/49vL9NWuxCiI4THw
2RD0160dAwUTBR0Em2lM32ctDQKoli0Itr+G1BEIJEEwd12z3JIkvyZKMDT7IAgeV1QXM7qXX8hm
JNk0Aohs0dL8e7Ca9BdVrbdghAo1gFLM3gKn7ewn0d3rZzyPkiBM5jZ4inPtLvu2JCwTKnisn9+e
kldf7va7OBEAF6EtMfcvf5cvK3MWPZ5WOu8DO1JtbB78acx2yUjNprvWBQoxSUl4e9gr7xtvZHqZ
aAi4Bl5WU/7GfA42qrlXxcWXupapCVbo3KQ/X3k8cI+t6QxyCklt+7L+WFdUn0qzGBhnNvJj6aSy
CE05Z3Y0qUV+AjfmUifEMP54+/murLStI2yhvyHPDEnhy3ELDAeRqTDumtCkrTvdH2TWOGGTmus+
WM2ArCvphGCStyjmr2cW016ubaAUWwV+2ShWMxQozh6cbnN/eDRjsXxQWd/dwHde70gUj1T68Gso
KF5Vw0OaLzw4t/cuT4Io70bnRDre3+vaj6d0Bud9ezpfv0bYYiwWSFz4XMPWfzmdJIQGg+3Qzs/Q
MZcRwTrdobD65JTbbvwcu5N1p0Xe/teL8MZRAw35HQXIOr04R6t25Gbqwuda8WM7JE0175rKzqKs
mNsb38PrzZah2JE2zhL34EtqY++Mbp5JeDQDNt8/0maOf855ab7LgX+//A9zuakvfkOQ1Eov51KY
6cRU07B0MdH2P1VWkqR7L8m4rNRGMfkQ/8rsSB5PfSvS8OpDUoBuvRTc5y+7eouwlQb+5WM0VHxs
Pae4l1XlH23A2RsL5vX3x8UQvh/fPAxDCv6XD4lrmiuEBbCDql8eWwfR3zHQ63i0bSV/+YnRyHBZ
XP/RqVPvRkf49Q2LdYNIbVuoBi2AS1IUlQgZ94JvLtHaKsJKGn1B32hQOPwn7folc7ypOiTrqD+6
sl7/DSCrYCBcDrP54e13fWUzABTdYENqh22rfTkNIk6LaY7poxZVVxGLg7A0Msta2jem+9o4+Ikg
/9tuGa9i2RMTJim8bNaUU+n7xBLqsFjZLevna5vOn6Nsv+KPzRwEPx9bfHMgYg0Fil0SbmUXQwdv
+rY/4PE9/np7+l6L8DfmO8yF38AyXR375YgNAKCoMdWMaEFbH8nAdNJdXFr+U02T/dvIHnwHYGNi
mSsn+4ztSP9QBnb2XMV1deenNiK6t3/R1SnA7YDkBq427IgXPwgjh6zYyBxNUXafPdGUd0vhm9+U
rPydJDL6FuR97ZulBtqgKvhNOI+8HNAd+kr3K8BYXIjsNNHN3sXtUuw3W6Ub15arQ22gIyQVdqdX
naHeXydPQhFT6MIOq1+XZ4gG/S43J/f09jRe2x5odiI7BBcDg774LrxKDHmfyA6gyi/9nSvz4Vef
xkOPq7Sz2cWSlmzozDggtsiPb4995TF/KznZI7ikwdl9OaPrpqCo8fiIRtwqH4dFGe+TyUc5inDm
8PZQeOte+TLBrSgFKD65nl0Cm05HJobScOZ9Ipv0vZgLSVCyomdLEozdPOtU8JiJl1rrUZvD8BEJ
/AyKLbXoQyf1i+xgQqX9IApP/L0sc/yh0XHshXgTVOZuMWI17TqpzCAkTXNZjovpJuMuK/3MOLaD
2/5U2nbag9ZD/49X1/Mc6lV7adiNWfd+MRCnRZnXOj+lmoufZj/nzYksIKcMVdfOfxErMzQhSNpW
pOd2+Q81vfm5llp79Aha+XXq/LE7LmuTf91ydBvYxk7noVyNi+fMsalbtUUuFTHzXZqHyIWNxy4f
g/YE5IqoipITFkZurPrnOGqvfCo9gCjYpNzOqVpJ9goIuY53c5lp70guJ+4pNkm1hzRYZXaKgzjg
bi9rf9zhbVmn0dIsXbmnj1KvO9GY2XzAIKQ8BW05Aau1QtphVS0qea/HpPkKXTb5u9b18JUsTreB
rFG1HbJP3Pd2zri6j0TREp+J2nd8AhsyxU7EwzBHIrBm8z7Oq9YJ2STyf2q3T8Wj9FPzGT6ZInwr
8+MPpm4pNAcslnCkTEvI551R+/nzSAhMvpcjdL6wdOvlCzKANAstqx8W/ojKP6/zOtrciHBmdfEd
ASkb0+6xXgXpHqtZ85sG14znTV2V/QpqPyE6De1+EjlzMXfv2h45IA5gOGgdEoyzwBpFZj0Jsl+y
Oxze6qfM92OeNA2Ku8QVlXuoJMs/4oByvjZjnv49IYT9CgExIMUcZ3+DfkC+HCsOVHufmS69gXLO
cZGLnYRbcFnn9Alq4ggfHcNZpn3S+ApzyMyc6zBJNRmrkGqX6ti3NmlddRJ/GavVdKEaYI6z05OZ
Owd/aIISYU7dFo/YEpiQHqoxvVOmAXGNpzAPSe+mzp1wZiBuCEJOEXZ2lbahHLFhObmjb4hdP3QW
uapgQXcijeUvLJJIuWpT0CImtA+mM7KSnFCcxPD/dqZAuQcvRv4TlqQmydAyscZ+Hua6WI5ZUM7y
XC+ume9wq2zcox3H/GVCzMvd5GSuwDAib95LSzXvyERu+7A0dPeQx6n9PE2Zgb/6UE3fPY9Wf2RN
MIGPpHGVBYS83nPvTBnHNtQkrphE00PjP6ydXE1CetwOFlsmeczSH+fybHjYqd5Ta9d26JMg8uyK
ROAXaSR9cygXrTA7GVT8z+D5S3FyVNz/08RW/WV2iWqA7T45AGPkDTeHJVnMf9Pcyx8WY87YirxU
jaEz+xo9vZ84flgrHXzoEsFybRYFlsYcF6eZtYjg0hvK93HSYmk9cyW4m3EM9o8kBnOTrBur/rfL
6W9ABx97/AcInC1CMaju7Pul7Yaawrs+lMBR4DVpWQ2nqfTjXQA939kXqYytM9yEptg+ivEfYGJ7
CCfwuueAaA25G3U1nRNXTp/0KGDdLk4Rf/NmlsquJslVn8dkTn9x3V6+uY7y1G6s7ImTcnFnLP15
08aulYGoolIOwXPvjVO9t5K0SM4iXacZS0yBj5FVtyrZ23IyzJ3tDsYawsdwjFNh0+Te97qIVdg0
yKKjacF6e6/NWpDEuRor6cFxm8hdZzS1Eeo6zWHHG82QP6XpgNd7lw3LuFuKuhpPWZzP8X1QN5O+
ywzU/mHqk4sYJf08judGipJ0qL4D0VtmHCtOYplbFfqpIebvaZbM5UduuM5PU04pISNtqptHGAwW
UHqxNnp93/Fzpr20FwAxfOfn6sFUtj8fSTFP5D2Tj0G9t8A8F1Ggyrx/t8jZzu7jVYzxXmEU1/z0
7NGrviZpWbMnLosSCTnYnsTz4ei5OvB/eFnSyR+JufRWBuw66gU3T+xx/S9W4WKtGU7uOogPynHz
4NdCudjuZLHUWhyNNJ5NEbpLTAM0nE2rQ2UlWlm0CzpbPS1G1BiFVxyx0O/Sv7FINsqwt1e5/hTm
OCqXYBOvVac4cfHpvo9lwJ4VmVnQGx/7eTDnz9ASY6zDzMacnvBNzPqfxWCl1hfh5F15LzhV7Agv
xiT+V9skyg+HVm4MniP3oyV/D3PWmh7nOV0cxb0ggGgddpUpmnynQRybX1mwWnWNH3rfDB9wOs+a
+2KelE9rT67kd+uqT77i2uYaLcvHGJKnfFKtQ7hfMjcPCYg9BJuhcjv7o7TwuwWId4YREulkt/mz
KL2uSPaNVdg555XqY9niywD99APzZtg76EhW907Sv0xEuHa4W2JXszqJs0RcL91m/FLaCJ/2uVHL
pY1mAOk5C5dETvGp94o+feqrYGx/Vdm6uURONkv/yVHT4h5Mvg2IOAb+tzjeGCA2+S9aJl2id6NN
JPc55Qad7KzYq55Ga+77kyZer6FV74ztvWxwmE3CoMKvx4481TbxO6wAWywGTX9dHBnW7RRg5ZOn
zkCfzmnK/tFZlzZ4TEvfT8KlGroY4o+9YBgVklYaeB+rLuOlwE0TU1GE/RwM7XEugnw+FdXgWKdG
up1zLprZRSFuNEF+aD3ocaFTbsVsI+yyjtZqGIyEoIEgSX9Kfx2TpxaOoxWuboUDXaLGxQmNYcA1
qhMp/UXLXpZ33WbDsVvjksK0Le2GcChrakmxwKG2OgxzYzuRmnC8UoSY9lmwI06woj9eZKaBwrom
36Mm2Wk7Jdc43RE9hpm8aw7lOxjgmDSvg5l/TnuY31Ez9q442jAa3wW1l9ih1Yhg2I2j1X8xVrMf
wxItIFkdRjKd6dFhJ11rf6ZnlZE8s8sKz363lHP3lW7+tEaDI0wdcheK57u6Dbxlh6RlgOeRKSvb
43mBtZHn9yX8s9jizxtTmfyoXCxWojYYk/q0uGv5QNRole/suW3ue2Ea6WOMBmDZr2OcvhvZ95g4
KLWf3I1al4arVXiSA4v+X9TXqqQb4fP/RlU+UBz4uQ/LbEzBVKNcY8iHARAxFGFtdJ3xvS26inZc
H+g2pFSUKgxiv7UPJOmNwVFigOGGU1e3cuf3DTuzbhU+1MocOoIHjGHpP7ZVP6ljllXr9IPS0XJC
Onxl/isVUw5jhKiE6Rh3yMHmp2RK7eKwJuu0inAK6kl9lXXZG/5hJT7bwustdvVedd5U7pWZBOKH
OWrjW6vR71uY3qvlbEx6kqEH/5rvKsszf2+QVC/CBTlPRd9HWv193bn5yYjdrL4byW2ToYk72vDe
NCbDoP52l3aXGHG97j1udPp+6edlPs6zsnoKW3+oWOp57+zIySNA16wCwFmvmldENOY4YZbsyvVM
vlO67oKmds39mGnqspDbtE6e2IzN4smavLR4n/W1Wb9bGvyB9rnd6Ab9lJw/YNgXlyeYev45U2Xa
Rm2ctevRyQDZHgLe49EpV5e14VD17jETnYv3jbfY9j5tlbzrcrH+8ltojrPa6tK6zOqnwq30l5Jo
ri70lUGJomYaDhB1p8oLpZ1BRvVXu/zBV9P/cNFgGKGl1tZ7aNe+HfaNUXn/enJIur3tTaq6s4vG
/3ccnS7dJWyeD43G4m2XeAW07YoCt4pMtymz3ayC6sPENvHsdKpH4Ah1kHO6yur4ibwCW4fdUOD0
ggewle5wN7Ge5zbLm5DyuPlrrTjdzl1qcdK2db7Gd5zDGifDtKaK7XWyuY/5Cz9CuqmaHwMCxh6L
djOR0lqMRciWqpooFaom/CKruu+yrYr37OVypcldV5/nogDU40tIP8Sty186eEgyoxlGL5XZKBa9
n/IMi7AxIWZw7/ULw3c4Jp+QHEx+SGsZrV1RBHW9053gOoY3WxB1yi2RQs+x8T7NcjenrDLJrOtl
19wn82hUX4Dnur/jWDWwDkez1Xd8k/5RDFCPvnlpmaT0u6s8D8kOiT+PYz6qEJLd2u2CpNRGSIGX
fe891R+ECuo2tEYY7x9XT1brQ+e0IotAgfv+rpyH9sdoBys/GNEgpFc7ldOpd9gFqrwJhoPy9Vje
eZm/ngvN23puYpk+mCM7437R1mre8WnG9Rm0o6lCR5Ep8jANq+qO0qGFcChUTdSDCDJPUTj0o73v
fZLuv3bWVNRfzcnw6hArtjr/PFXCCyKxNk4eFnmtsCip7SCG4qT6vxNRwu/g5pNnTlRNQ+tHc0B9
B35tUeBiJmGthzEvJ3mXarsooqpNDf0VU81FhomfxV8t9lY8N8pk/OTkffrNKNbpi1wd9Vktfv20
VO36N+2tvDxLto45zEZW8s6q3LE6xk1af/LTPgYCzZi8Gr+f/m8x+PYU2hqK9+Qp+VmlXjCekr4L
fsi4X7ujm8Sj8xzo3HH3arGcf2Jhzt4uyGtXntnG2VLdjEpVr0VpPrh+0zykHkVVyEEhYbmq1nge
Ky7sJ+xvTPspnXTfnSbiz9lk/LipH8tuHYrT5LS5+alah1b/VZjUuw/tmM3HvJrzFsLAKO54k/M/
zqrG9uiIZqr/qihM7QdncIZ/U6iZeqdLJMGhIzcvskI2XRMNTU4GXu9CfHlMsxLRuYldovkutqQo
cJhz5U/DmIOPJbly/RkwI7PCKS9r43EgOOo8ZYWMd65w5HgcOzumFOvd8ljZ9ZScssbI/hJjNc33
Xm3106mTZnxIgWT6h3rK3bM3mo0bJZO1GvcVs0Pc+Oa2h/W9WZ9pvnr5Oalt+6OdqJLiwu4LGPVa
2l9MYyVQrW8AbkPRgyRuqp8SjKCzrYLRIaKGqLK5VDQEmn4dpljlBNOwRvPWiK29ssz2Gd6oXUec
meJeaaXz3eTbhCY4ioFD7Dz0L6sSMVVb3GcOfOgyGyhte+ebO89FdbZ0i1dR7Gn7DolH7kcjd1/7
r7kb5EFbvoyP7lpZZaj1mvf7kZDFKRwrFtOOHZTNjfpv/sd00qzeNWoURigTmf1qcr0k+8Hz5rts
wsdtDkszscGOiWydH8ombnToDD1QkZ1lLgdKk9fNwVigVBy55PU4T0qxplMTmjWJQ8TvyObJckUx
n8hNAUkzsHtnM0GWpbds5fLeWnP3fskr3wgNsGrzfd50aj0AelnuYaS1/sWeA2uJVI5t58EAKUju
rLzu1x3cW4xIYivLf9UxlvghhoHCPPJZW+ZxpEapTrODE+zZSdYlu8+XeUusQY/lhGWPWTJ3QJHK
SPKO1EnZqX8cFhsBJbuOibQC5yT3kMRDqiJY/Ob6iLnm2O/roLGGz72gTtyv/Jw9NSv69QQORRON
rV2k4G9cdPhGg8TFzMwAO+kYWoWZ8P0PiRnXfpilSZWGSTOAtMg0UciNijoWkYUN/rtMkGEfFsi1
9TsnXfxTYZS53oFbmX+xiZdfITmkTmjNTv0jFU51JwcLEq6oMqM4txN1ImaN7uTt8mJ1nnM0U9/5
tVuaREE+/TEHo/iGBYj9seLrG4+lpVS5xxfH/VIHS6ZC2570Y+9wOP079YbzCYNrs9vDxM+fhmSU
KzcSD+wHCG35jtDHITF0nK00mnLLyB6EZrLCdGymc9vYXYM1pmW+H/LCEKdUE8H24NINGHY4PHv3
NeqTYtfUWdAe4LPZz7ISOoB3bOU69DwRay59v9/tOgXiJyhd235Ypdl273yHZMu9Gpxk2jtOJ8vd
oM3ug8sm8WsdqVQjTMUq92yX3fjJ0Lic71uY78FectyY7P5yfJjRJrLy+U6OxRyU4lNTF8OP1fKn
ZteXqa0OpjOVm1zLWd/1qu3K/+PozJbj1LUw/ERUAWK8BXryPDvODRUn28wgZklPf74+t3unErsb
pLX+8bLhdFwS7k/x0Tm+KbKoW8v8LLSXPxt3ULxOtsWMvFv2mA1bSYgSKaG4dMq5xFUgFlWoZDXL
KPhaC762NTfhI4pmsEMen8VN2hEhS6aRV573jbCaxJXI5Q+qt+0p8xpMK0xja096QzPoPxuCW5nW
ebs3SRUOFbBht5QvBNPnDSFcDNBnEojBcRp/bp4XiantCFo7vU1+g7QMMeIypfiY4Dercor+sduo
S2ixPyZgCfLUVS7YQ7y0w/q9xO44H4fZFvK294vJ+mPoDPyJp2rJ07ktvbt8auW/CGC4OdR6997X
Na8uxs2L9sDI4FeJv5f0zEZAiD+iATw7lOtE+PU0zjvpFH0OG5/w7TfryzS4yhwXDExbZjgpLh7D
dHvAWei9xfmgIOxKa/6IRa9eVMDV02pwonQsJudt0OXm3XRKts9K77n9EjAUrEfL3iE3NV6B6QTj
OT+2uBPahKO1f7QMy+PBG6f+EkECuqkyzJD3vurMaScEkD3BOG13cMt6+XTRPs8X4lnbB9nOeZ+E
hb9sJ8ea23OkBre66a4CEpYcvxsAu9qB0Yk7Amd0vnf/NGC6BnKeOjfdFsE4v+c7dqsuMEueaTdS
nxFlrW3SRKF4soKqZB9UkX0/UkO5HEI3Vn+YTds6tRdWtyxkxm9TIo3ULxnn/hPJhnV3KprQe58i
D7BuC4La0P2gY2DgIar/rFt1/apd4x8CS/VfV9qjTKXpaw+34Gqee69jhSPDguhdY+fllsymGJ+w
uNJa2u3hyosgu/AY7V6+P2zBGBdIKcxyMPUazA9rZDExFdHY3DPW6Cqbq8rdMhUGu5PEQOdvQ0GZ
2UczNh0fE7VI86vNAvZF8GtkUiloX36QulrvPAJhfN4GzOU1R570RNLQl/HTDtBsJ60n+YBjLDCw
AdRqPIoq4IEDbJZJ7dbXYbrYx+FU9PN8YJRDbueKjuJbl+Tu1wVFWX/rF1V+nrlRXgfTu3eDe60v
c6N1QCHcxbl5tuLSxZJDrVOiwDMJHrIt6d4Xq+V/Aw768sIe79+bcQiK825GbJa4v8RvZPLNd86J
BYqNx+1OO201JAxc80crqtaCw7H2+2AfLF59ijlIGtajJ1Kvi6o5i/LCrnFWdLyfvKrxfggtfheA
VxXe6agIvYND2DjiZnqTHx3fB5/Q8dqO6BTmyE5AnDwrccvIvMnJZ7IYtUZHkFsCPma29pxwe884
aeFIWSSgHrw8bFpgoMychP6GgjoWxgeIjItfa2mDoRq3PgNSb6/c0ZaTNRq56iEozVbdBc7MvaOY
28YHEEpd321DzPpD7rArL51TlCLza1c/5rXpftdjiFVm86lRFRFViA/eXPOxkU1XWWkjl9bcq050
n5vPBPbRdsHyp90q339phZgpFVz81bmLaIS90cqrtsNOUwxvVC4qDyy1D/61TVw4CaTZUN6X0t7v
l3mGR5mneP3lFlVYg0ASpkcLvAmTCYPJrQyAa7OuK9XDkNfb+jptSxUdCJCY+sQThYS5oY7mplBN
2b7HOnbX69cakNe/78OXCMeuvGxswtZBkOD/Niq18cRS7xN/iwkwjn4lu/jY9zb6xIzKD1115AYm
ZAqqPFsHtQ5ZoEQuz2OnQnXbRk3/rHlA9Y2QMn+P6Lnz3vqhC8e0hIJWX4GspxtSBxHAGFt0VtpN
rgKf26aYbknO/IV5iV+FE6Ulih/niBWfc2Bi69zPlrDu2woNwv0VSvwT1CJQREQEjCWbnF2T6d6e
9mzf/E0fLKsWv8W6zFbiWHE/J7naxuo47rBpmfHE9AGkE1vnpdHTt9NDZzxI0U3/gsWuH5d2Ezj3
kLa66eJqjJ2No3aZhlU8PkPE49QKizK+aJLD3LfGryCTHEGkVka8RRh/Kli05gyirLa7qArm17aD
NfuevXWtU+ksAwd90OmsZQvQ7H8s4MlmVODfujHv07nYqPy+q4z0JbAjxsKLJqG7fZvLcqoShpix
hOAxwKkzC16cNuUmKj7FUANmB83D7u9e/xzvy/BDe7hHKxYCL07TrrCm8wJPKM+0lfILce/PfDTI
yPwz8pNQp8PkV2dt5d6QxaRbXSmkPL+F8vHZB6o+vidCJ6jQm8U1UQjxOP4Ij40jE/1M62tg1sBc
XSjDM0Yc9TjW7aRSSeBhzg0qab0IoKhAvzlU16yIBvd8VX6R/y/DtXqCciWvDNI8/2uzsRPS0YUW
7O4STCaNAmd6qKjqnJLSqcwf6F8oQopD/TwhjZRJBT0pM+s1gPJ2CLZBnGfZ1J9BFHNydLUp/s7d
kHcHdm7+8I6wlyBcvHkmkSvo+bHuovyfCbrpP68aGbb3xqmY03v/2SPtcXwYCU1Zj7MU1oFx0iqP
YzX2y7O/7fLsMN8Z0MfWH5KyZGM6gr378sTvErpAX51+FRtK6ZeR/Xs8bWq3PuJ20YQNbWPsnMjy
HuWlISN+Thq7VE8RrEt9WFwzoLSucr2TVWJYWUCTFpuCM4dz0Myzo38JrUbIxLhXLKdRixlAUS2u
UhMq+2UtVfhnHUunTs3/n48eE0ibKYTVcOBmdxryyd34lz2Z0oHJmNu/vZMTBz1YA9bOsrOD0xbN
dZXxV9avxWiNzmvcUzSS7O7czsd4GsVMmFCoQXhWAY3Q0MMWHKHLvBqY38YYsSPTMok/5LK/gX4i
FZEuMTUdI1l5dtYUQ6Hvc2I3H43QSHE4nOyffg7buxax93pq7Zr2uCZQwaHmSLlCkd3YolnhNS9j
zFapnHa3JptMAGHJdYnuGj+S1kVIZ6gPVAL18p7Vs1gT9n0WedEFTQabp+RN3ETQzy6rKVx15G7D
YeMSAEAuLIA5cuX+TEI0sL5Rv8hD2bsjm8rqyi7pN6m+SF2YufeUaE/IPgvD8dp51Tmuinq+8eA3
+Ryc6wPbSlVkQcHodfFR31apCHfwsXnISSwCRyGFgEyx3iNbzQ0GMjHKWCXNUMb0qXFBoSQRhpfe
6nH+HNpxlQ9jU8FHoi0po4TFRH4xP9c6YVFvg8QJGcmyHj3qS1/RdXtb7yFbkDX79DkQwS2OmHC6
KTN9uNd3vj/K7hAXeQSA4qviNo6tRt9ZlEDeDfOOI2paXCg8T5U4+OdiXIcz15T9Prid/Z/vaioq
yqtCFSRn6GgCb52G583KVZP+P1/rMBdiPuZb0/dfqm8Z4rfGtx/mpejQv6seu63nTg74qqXnKYnw
beskpE7mQlIIzIK3+62XoNksX5vKa53jsuZwWYw36y1U9l6eZseDtjNOwZ8uZnQ4F4WI10Jc7y0y
MSRATzCcenspIKPmtO2Klf+Qb3DxwhCFqLuwro7MzDvZuDZddwl71n6JdeOHKTRbM14zO8zL1iDq
zwocQdG5LXFgXCoyoT5G+Mmb3Sx6SAe4+oKRad3bo5a9ZSUty8S11MKR7x24ykdvtCFCbb9KFLYo
aJcsr2YiiHCR1+ONBUH9OjI2ee9sg7N88oQaw//A3UtkAmEFedMBCKms3UsHjActIlNvsQ/fzTrN
Ep/tjGcNP0t+ybua5LhZN151EY6adYaOk7Ma1jzXP4Fl+IMbS9ArSo2WeV3MRiSIf2xWozGOj1VU
+iHnaafdc9vK5rUuxup3scIjk9UyFAgWnHgzODv7+j84DQeCwcDFVRznKpqP2sjFzcAKEEIwjyNb
hKsKyPWMl/i21xPFeCElICikOh9N0TZI+c2mwChgorD9O8CbbYmqQKEOTuds5lY3jTho+t03jC7u
mPmI3uWFXWOdD22BsyCjizC4cb2r+mArOctT5BeaG84vFUy59Hs7bQfPTI+DJhwCbIyeuWSQHG1j
i+bgvK0D53U0Bf0Tap7Re7ZdvqffgTStOa+c5VEy21sZvNaRdEOcZjUUtiKtpXyA9+Csg1kGhHNn
z42x+hK0lhTAXLytQdsDs3TODvLWig+YI67+bqmL6SPYOfY/W69qWUGvdz73u9DpGi/zG1L/vDlc
I7HKjI9Zfo77Gq73VW+79QWUBda/+/+vYuyo9fiCmXWei0ogNlDS1J9a6nJMmk7huYtlUZO5W1W1
wIRt5EUpRp6r1LqJUnfMiXaZCV755QFl8GQhDulSRe1Hf3Q6j6sq5H/+GXff30HVI/stGFT1z9Zl
XSSITuzvYQ6D8jafRnrmIO+C5ehoKd/2SXf/RbKdzIFUp3q/k2u3xvSaRSM5oaIkltesJAPfOM5c
/HTWHJUp2dEEOWJmtF/YgdCfL+DdBZ89S9bmRiixat9ZuL9njvS0p+hkPxAJV/xdkUa9LSjpd36B
2gmyyBuBISfPs9xsivti/y3DeXilqj5GpGTmoj3ST+2iKyirIOsG4ulJERlHQolsZ0I/YMZ4oTzP
M2V1N7ehq5K6IWsrE8UMeD8CTd4ZhAAoi7Tyf8ZwI+aX6PXxnR63iXCSKdKvXSAdJ+HuETDXDXGK
d0ZyJGahWQJKSoGH8/txmoH451FZ4UGSaLn/Xrfe9tKtnlb7HvrdGQ9eT3TbwbXy9jGae1eBVLXc
Yvm8mu052K0gyKZJ7+NNrSxGhqmZvPsgF6s+EHW1lJlRdWwfON6knZSRTxfNCF1zGCI5mWwpkbhd
8Vl910ezExw3vTkeVqhR6kNv1UEAz6fbD2tDHghEsPKZNzsKwOe8CmMO7FUGtzlzwmsuPARfIka2
uoHTYDjJx2A/xvEUPjKGDF8QXmJ6iOamPi+2q/bzMPJXE47RNg+ON2xkmI1SPlp9E/4EpmVKgHCN
+iM8vPc4Mfp+QRYMfoI/BoENQeAEhY5ShVHilwggLrkHwmQVRFr/14jS6KRGHQI7ukvVZEyZSF9m
AwUiu9mrDuPYbzaJsaR5+XZRRxAeNitTgu6GGdSWSL8PFN1yX9OkszCJtpA1h97vChRg0PkvI2Yj
P112Mf/LNcfYbb0gz8hyp3W2TF43SVbZemWwzovqcZ1VN71VDXq/O4sGvrerqNQkkafNOQBVnr9Y
Z+dvqNpOPCxtrroM1UzuHywm1zszwKOmzm6Zu2pWykvQQ8R+UoLvr3cEQ02vpe/TJcaTzBGkF5/j
j0pe+TCYgKpS9Be6TbZdd7+DbvWbG+4z/3vP1+pBE6DzFs9jQNq49lG7I5do3sn33/LUs0FcUTLZ
0RMYv7fclwEXTyKnMiarbw22f6bygORJ6CnMuXXL5l7bdYVKCi4fYGOakUNEYxvdMKSLMisdGJBM
B0X3tm8UYh9RRE/2Y11unDzsktO/Xqv6sZtyi0ey57RPl7xtjs5CIwsEIkjsp+67ZU42iy5n9PC5
fhh2s09//cGox9UVW3RiuM+dw5IvW4yG0Yp/G9n4LITk/YMqoSpy/oYCreCh2cRwunZl4E/rRMno
t8dxmXIU7fNtLQq1wB4Qc5duQSUepeWvf7h2d01njBjUwV2c4bOoTYP+aCbf89zHtipuZLPOMJ5j
Fz84cg28VOcR1DJBYK17LuKlf2f37qCkVVU8cgiMYVai8f2WOqy/xFYAxl/BsU+vG8u3Oh9EmBZg
RvzOZPfwMDZNdMwjeiYOobGL99YuB9IiFyRHqIfavEAkN3CgFmoeX6A+4iTfKQ5GSToLwKcZVSvj
Q1T+ateqnQ9NFMu3vMo5FFAM+E+IYxFyOfx+z93sxz5HRVF3yTqN3ny/dlbxBcBK6a5dVQPBorHk
mA2KZr4RnlE6VUNFqiOBeeo/UD2Mm0T2mzZdawjuA5FohMc6YxBP110ktF+atR1c5GrKKQlOt7oH
Ezfi14q/wr3ZIme/YWlzudO4VbaT6xlhnhvArz91pJWVyjVkq2DNLIJjtW7hhyExun5QlXELNti2
//K1Fa4HFfCRcMZWhq2kmgf7EOpwAfgp23o912s8YKEtRHEBi677Y+8E9W0gUB7Dibdcqa3WoPzG
tO4fS3mxdSratuDXiUf3vgZktnhK90lmpowE/4523V96Fm1wQte/n12WgOu6P41P0W655WH2fZ7M
CBHWFylxwKJ7IXqk4235Uk1hUaTjuvp/uyBEcdRRzffudL3zWjXWZqGSCwj32WOqZdMxZPQ4Wt3i
f4Xb0v6tKmf7ICMD93kw8PEyp1kGBKuOt2T1Q/OzITVZT24wWmxt/SruWjSDvypUfONxh8YJUXdc
aWdIuRUvI93ZEoE3U1vVe1KniLMKxuJetrdLHu59Os1u/e7lwtHpTpqMdTLdlfKn+2d77tBGwZ3k
YfuBgscbUCM4fFBuFfhQxuwRT5W/FFS5VvH+Z7NrThsSnKK73EZhedz1Hu0JWG3xlTerjYrW8h3S
pkTb6cSqYd4ZHomVkkUl6wMYaferQ8iINGtxWvqGvIHEmfmaq3MGIJ055Z3ZBTWsi+ecxxpxeWUB
VMxTHyFp8YKejOtVuOdydez+PDq+egygNOp0QewTJmSnqDohaGaarnEi4ZYUvoZ0sT2A16ewya0X
5FKIMop5qd+3DY6uTza21huSEpoefdVeIXrG0M3KxKgIcWRJ70SUtaezZQrjkb+wQE6H/mEwyYCI
eEnKKZdHwP8JwjDWpccusRXb75gMqr+1l4f/oQcKb8XkAyQ7O3M9Op0qiLMoXsvlUAjluqeQz+At
jCvXOyCCWy8raTnLA01bzd99tEr7ATGGv93Mg2rXx9KR0TN859Cncpvcp3ong+xmG5zud4/oG8mV
Z9Md11n7+kCBYbAnzSqqO0Qmy0gBfGd9wBCW6I4RqqeuDLgp3L1rnwdphd87ybnxX8SGYjnWqM49
+My9vkcwD/goVy/+N2wRsJJAWXaYsJRS/eE2Q5VG2+JZ50ZvtUG/qk1/4y+5Uqdudroum1AXeneQ
IfnTGsH/H9XUS2B4UeT2Uc015L41jg21BaICDmJrfbXRv7ZHFovgOOnSVsdrFwkOESOjDcXaCrHY
QLr1BxUhBXnZxlV9FfOwPa5BVMjjmq8jBEEwjTlOQhs2vfE9DyRgs8REgKDr3xY70r/EnuOBsP+W
0+dj771m+ibWnXtOd2NtZQZZW3MvIt2PL35X7SqxJcMCwv2tcZK1UWsWjCy51wKcykmCBUab9G90
F0fstSFMjPTbhyK6tnsiirOPtKW4+CDWRd8W/cZRTyIE0rBp6Ip/FcbogKEbeOaW50Ic+r3nLISA
lS6645ErnPD3VpO67Y/fuxvhOcqHffLSAMM6oE+0rSW3xtiM787iAuuwqMIu7levAVLycelOVNYN
zTmn8fqloHu3uZu8au2Zqev9Fo2L/NCEqN/qthAOgFXFsWaPWCKhpPSunMwTe+QcLBmH3n207nZ/
Wpx1789yqGyd9QuTMEgTQHDi0IrEhY177jz6yLgxGIsGYdbgNN8sRR7mosnZ54NToX1Bil/Ss4rS
srz1WwtOqAzLmichEuq+68lxOyBE6w92FQwD624k+VFaNX15s0bvI7duuMSuhFXmiYAP3/k25udZ
Fggxp9aT97HktkgKS5dBgnB0yh+jzakQDOXai5/KmJqbQ7PSS3AfbuxCKeUdsbgsbdH1jBtBu2Wl
CthGG8RLd9DNw3Big12f/dVDn1Z4GK4TJ4/c6cKxNS+sasPwXxQCbCG6XxYOchNHfeqjZsqPPoVG
6E5ae3AuK+gErQ8RJ8lGE9jbVLXNvzCEJztQlsbLG47z+ssCZhechix8CSrMQh8HpGY00smaLKvG
2dp3tyr38tg1wnbIWeRyPVil9CGmx23npukL2uGDWkYfBuUEA3kclKAftULav6MbYJ8YEOZWyHOB
zPIV/r+M7CbTW9756e7r7ZGUB6kOuNOrKTVm1RAE29K39z3kkUyq2K2HrDHUwiaGz13xXjdaZZCv
aDEWK7BOG6fadpwpyimPpfGuGgO15w+e2iTotCXLPBntffsk4np63odpYW2k6LRKJdJ7H8oSo0zi
d02lUtGsnbnsPM2AuZ3Of/n8k09ChMtrN9MVdej5IGAMww2h8dSGk7wRICX3IFkrmaLeNWHB5ep4
nHbT1MeolCEx/rpSWHBQP05poWy7zq4+fmhTTs3vENOAOARy2RuCnN2adXxV9OVEA6WzSeUNiGdj
j0MBkeGYs2JviKJGNDgrcTNd/WptVThd1ty373p3jYDWHJyMM7pHsAN/EMGtHWLCwtuw1y90ts8w
bGE/36pmC3mpQam+m9wegiMANP8vb7hUU8CJ5XVh7sgTscTVI4CCHx0q5YvmMfTl+rr3wlaftSgL
97JQPRl/91ugLu0sJguyPi/tfxqmbHroJyKxMtTvHpH3TtMup9xVzclFrF//59BPFfzY0lZDgjCA
gNTanR0aw6PRfqISAaBOmtl/NZPouo+ANXkCjq2m66Nuro+M1B3QuzVFJ35Koc84IdabVnRFcA5E
6yKyDU13cEDE1AGXbtfCPZHPeCmwOSl+nwm2PQe0+1UUPWeLhbL+py88+x+Zg4iPyOcNHnM8TEDt
usDBWAM1xad1B9ZOVzJoFmjadkVGbtfeJ+iZMx0kceoKGnbz/8WLxE6CbBL1tIMg+muR0v6dT1Mc
3E/tZtbPnYvuF9eIiTMvILYuRc1RSEidLvjGGQNMO+3+VD1sbKzFoXbGVqdUflsRX0uznz0JXYQi
qmyCrB9HcI9+lvbrVMJxnvhhUEKysMjPFknwnIHmuvPBpY2pPrAItP/N2BXrHyvI+39Nj4LjVM+h
WLKBwuAXv4JtqyfD/i+ATfwFqrnUHzaPNYXBFRXOaRwb81gj89U3vN2j/KhUiIgr2bdh+w1MMi4n
D4JcsaB6C1WEGHuW93Yt3PplkT6Z+qsfoK33TNz9yTvPuRPTDkTUhAyuWReRDJ8XO2iyo21H3yJB
bE1am3Z9WcIeowd3537Te1tPOL/VIZGEMeRdnWKPE1msLWfPtC7BUxm0Cim7VUT3sxiW6PrALDA9
dmDqJi3EFJe/uloXdcIISRsD7I1DvlDFt0EWVHFbISmcLssWjmjZ54CFII965lDKsibGZNnpPbM8
HCpJtDqTZmIRzBb8EO6Tgl1aTltlqzdermk71/VS26eCi+8MU4aQahkX956YU0d/b9AH+YEPGaGo
Rzo1Wqd1lXdxQ7BJ5oTsQxeF1dBD8UOtbaIG5aIWqx1j/iweJYSPLhVX+WmDpfPupOqiY1tvrnN0
iUr9t+NWvwdqQoytQIAOfn1levh4bUjjcP//UVxvJVjzsP4sdmTemwkpa+JMa/XqkXe1Z3Y7T4+W
9vRw6oMW+K+39o40Xr8AoxOGF50Wb/QCGV30g0obx/P77z6cRzBIZ8x/AFkazCXuuDXHccYxkjYV
DxkTTlP8KlsbEo2ZdY/TrjfgLXUI7pwWA4KVm12DE63dDEqrnNqGZpDg8uyFddeea7gs8TRZu3nE
ZIG7bF8Cfduyo3Ml20vJrT3b5ZIYXNZMa16HmbICTQwe1IbJA7cdB0I0uvYLwgjVZg63c3i/yakf
L5oGS6xlHo/kgf1KPTKT1k1SV+DGLNa4EcF+yTlGwxWLNUN/a3sZyW2hmzVLsb1FNSPzjdOULEpi
t/JbyX15sUWwfso5h5MTtI7g4687BGhLxElxzC3X/twnRrSkq8f11ceV94QTHvyk3/L2y1q2/M0G
QgaH00szpOM4Ff/A9timmoUYknebmeCvLUBXge6Y5KFcW/00Gr3x0DeYY06R3dtB1nA3PQO7+MDb
K/bdUxTl/rsWdW+9x7XIGYe7MPocBml+DcyNqCxMxdS1+YrQDrsnYNnabKSFk9PNDy0PansICyyQ
7GV7UN0VxazhjPiZACUoLL0BJfHto7dG9vre+l1YXOx2Ka7fT1diGSmVYIBlsoMU8QUlzmNYvQJG
5tWZVInyC3uMrcDh+gn+0MeydOSM6PvHvrP9B7pzKvSjRBW+dU1v/eKr6XWKTK57H66cbjqIIvxv
oyb5Z5hsxvtVSOFni4mm9t/aL7V/PUHdfYA0lvb75FLCd4O22fSv8O9+wcmzRGA3NfFU/ybeTJi6
PBgZf+vSYVBrbDcljmxDkKUtGuO3qGlu83AT6gXprbhZJ9IaCY5DWXDue2mNZ3cGiGd6jVbvCIpQ
oRjfUQxBpdYxjPTkfS+2aLlnSMsi0q3clycCkHB51tjS3+bKtv+KudA3c+E0gJot3DkSQaOesP7K
Z+RqxQCsQb7Ms1d643s1uNbH2rWTSFfmjkdntq38LGfLukfjmS/vbo/vLiOodDvTew+IbXVb/cKU
KEa+vmJzEwze9m00DiGy3JgnKHFBn4gM8JV9Drs1HE6iKvR48vS4qUNRr8hDI7n49VNMT2n1JYZ4
ih8BBtR2P00Ml5lUwSm2SPNYVve3Z2r3FVrHnpm5Z+2fytx2q/OMsWG4kl3uD6UaORiqrJdn4LGm
PCNqrB4bbbbyCfAhKpPKBPt/5PtzPJW41ZWVENNXrUevcsIBnK6vTDrnITd03+MOS6VXeeFJK4Cm
s9/5oTy0WninbqEs/VgW9Gl8uURHloRk1ROcc412DHwLKCBbdYTLG4UDK2Km96FsLq1cx/84uos3
IxZrOzhtDVUlxYxPpqad+cdiCr9FNq/32yFk6029aifkbXWMOOyu9Jts7KI6OhoiIHFTKBD7tuFz
pTGFG9j3dbdB83YORlcnd8QFp3r1iYYkajBZRnCFDED5+GZpq//GswH9IwFGCQbQqxQYRSZ8ntUw
DLdtMTqkNC0UGp72Ga/2B2nd+wIVBoYNdz9UAUO87zEotxp5UOfRnoLgbvlbgJ4rVva+QV+OaRl4
3LUQJ+IxQJI7Oi4/yqSi6kgxgfRRXm9xAVZm49NiHF1/QSy2vwWXgMMDxkKNCLkujv5ILO5VIRC+
QUOUDwpTTpn07egNp8iXiG+3wAio70h6dw6T+Y/bh9o5mgh+IRkJivk7s96XF8i55j+38lElFtu2
fXOISIXGnjH0iE1u+FM5VRjhc+HQSfC4uVOiDYbYrGUvxMnj9znEsheHv7HJduSCVF3kwCR1w3cY
4pmewFvDtGbgu82LJaISbfKmv4wCaMiG3fNjUi76ob8IlBIvPSX1vJStUj44ZTP8bKsdfXkrlgeC
kSB13ULx3seWx80o51lGp0nbSFqLoFff0Nr1eEY8FzzgP6/0o1mQnpxZ5iEYCZ03Ky7Kxf6H7wxw
DJ9CcdPZeEkQQjptm6pSKOeAgRVTZrgE0a0D+tYeWxNjNSSBAI2f50Tuf9I44ec6yfUBnhaIvI/6
7X3hPe54y4PuFjMMYrd+xSVVdwLOwtZN9bjPwrOPei48jpJiQmlfIu6+sXxunIy2sOmRhHD5HVWO
96Pl2NwajR8AuswbYPQwPf5Q7CbeBHspbCm1R9axChfKt5oNlNEVvemybSX/G71igfiGH5DdFsmE
eeKtnv6ieCT+f+5hos6NI4MzAwBBCv1g4Uay5h4dImmRdVaOwvW/YtaoNasLv3dTr49LfRaLcbfL
3jb9Te/bVZkWVh96Z7jvoUsLogaJjxhsM//yacNwLsjJ4d1JN+gQLyGYm5GC8OAne9irO7a8Kr5x
WJHm+w0J8vPwP87OZMduJcuyvxLI8SPK2BmNiawa3L6Tt3J1E0KSy9l3xp5fn4tRk6f7HO5QADHK
iHSKvKTZsXP2Xnt0cgmJII/ZzxW17VYJkHyrJOmnD/awtGDMZPC9zdA4Dn/E8Ir0WzzjY9nTGOc1
V6lp6AeYRE65doLEP0eGsTTcApncuuQp/hKISAT/77F3FpEKv3ES8OeVNwSZPIJqK7JzldHNfjDj
2oiPxazjeROg6EfgWhQmLSJsLl6SVOmdTofEXNGmKb/lvs/YySkKpoiDSQLhtg3NPtqkuM1vMIFi
V+RY6WDWlsN4wWPJ7N2j8LBWlZV3SFI7DzBlk+bOuLHMMXXZNAkrXVdN11+soImfLdU65VcvGs3v
I3OhItmIvA6KLd6j6EbR3sr2Qzn5qPoIQPDXLQv1LWIM2/rJ95QH5zwqrRvWyYjFuXSH9lKyIGBo
zLg/85LRWrNPKSCq5OgyE7wdorb/7qFGehacJR9a2IrOdpyT5otq4rDfRk5bDA8Fgu9NhO0W135N
6mKhOs8/EZYZHkSZD0w9Qx1tYwtW8MZDUR3u7MBR+ZGea1GTuu2z+vLv1yPl1pA+dX4j2tssjZOz
x7szMbeq6TUEPbEX+44mMMCoLM3WJop6PHkA4T+ZwyJ8RInuPxUKH+9KDl79LewjZ5lBJ4SOlZIY
vLXPFDleOW4afi8LRjKoJ+h9kqfBuGLDpjI+lonk+4oT7Jgrg3VNH4Mk6L+41Kt3oZmVVA+ONTy7
ph4+jgnhGxSZnb3zsWh9S3Tc5BvEY8ZBFE36XemWA3lqF+2KaZYFQx3psr2JGGL3u8CJo3JDeLP4
guKp/G64SXPmjajZEaPEe8irWARni+CDM1iT0T6GChr3DuUslkgwQd0DNORq3mDcw5BSwRMJzpye
kNx4OQP/1cTgoVlpS3Y256DS/cpQzo8OJq89W2Dq5Z9oIzX9JUSel+0kQaM9uEdRvFC4uzZBBb4l
2KUsqPO4HZRz0JyAsNE1dYklxBpDa50ki1qtjBMzv0Cf64dd6rc2E9wiK+9zppC0hsxEIesfA3f+
UCSU0NQznbSPRW35JVWLlQa7yaVRsR0809rB7FKci5lBII4L8nqdYvcltTNtJ1yek2Uch4ECZTu0
jKdWgv4IigICKwBN9EPJaQtSkj63/SIItyx2G0jSjYecKsAGhj4zuSVUllmWnYwaFM3Qk5SWk9C5
g8s9s9dmcF9WIOf0t2Foso9BU0z5KZuK6bZJg+6GOphhpe1YE7LJxqkvAbpRLNZG0FCE20Z3a+H0
t/BVuf25KUp//oT7f77xRFtFHP0tlNMUs5qG26wwkvNJPIweIKSdIWdYwDwV5YF4YRU6JYrdfu+2
eTbsDEaNbLYI6ZItHIP8lsxfPlq2PueBs7JTHIIKqgkMrrr4orPAO88my/2Kwjb/VNtJ/qEHu1xu
wixod5zCFEY2mjxHCl0UTGlZQtInvUztXMpwyQG3lIytPa+en6vSQTVRzW69aeMguAFo0oYXWoVu
lKx1Lnxuq+4/GWnonipM3jxVRmj7MZucftsgIuxWJe1SGvOxZ+XP1kDAwLlLMLz1KyN2xvJzBmLl
Z17bqMeM1hwtPO0g74feccdVUdqlt6Oko/hJgAikK9iENeOydEKXyIDeDLd5H4hzacrFKoTRL0FQ
b9jIEBbV4zodkZ3jgbMcurQtpMGVrsbJ3XhLG4bGjBPgn8OnPq9qlEjtjTGhFbmtUk/+qNrKRqNP
gaC3szP64jM7XKVOI8F7M6NzFt9VNJYae9goDfQQbjKfZMo8plgZQ98au6qmIty0omYFL9B0rgXe
/nDtI1/EPszeuB5j1d/QL/f5sGrqup1O8akuBPPRPiOnIlyc5kCN5DBO9HMguzZ8QjkaNTuX9yhY
t2UNXUgx3cLcn3Ya5y0GwuiuC6zqARlRjx+Ws6Baw+rwfzpDp9KjV0b9cz5O0YdO9RKoT5W7t4bt
utb3FA4S6ugIpcqqYrrRbZainUNBlGI81P0kB4gBw+Iim0J5LwVRAGzqRkUj1Oqa5j5Pcc9zsQLb
mJJj3GxVXDsPwWKFpeIWTr7lDOvgTm6QZuBgikpxj7gCaVwvwvJm8R0dxxypB62VnA5HriPsTbUf
1w1H78KL95RN+BpsOT3KCj7qtynEAdb3vsrvptKJimMURLr4NRh0/VdYKBjul8ypmwP6XO8DevaW
yVht4W3waavRBgp8vvwc6eA9038KG211cH8kQJ7P2sM9srInd/pIL9y5150ef8RMQb/KYK7sGztN
ZmA2nIBpzlRFThXgZS9mGE6/BDOcYNXOXfOY8g9auiJMfzdphDuRs1gsvjSlF1j2iogWxaeZcLc9
I7Mq9xmUtqWLaJ86ifEtuON1AjKDiQSdjK0ZEh4UIdptdziHxCmcpRmXe9YMHZ1YSpZEOETMcmuh
I2TXFPb8A01RP28IYFbqlKa0INeOo8dznbN/bVMrDWvgVFZpP8qsjvRJFUH3vWTygRcKoMqnxdEa
g1KIxxtWROotL2Zz3ukop+2sG07r0DbQWWxRW0X5t8ioWHM7kWj/mDSDeR9NYBcPJt9NuAqntL8x
On/q1j7oBQ4ZbkPl39S669ec67GOMhMYsG6awIfR+pfFLzMCObjK/dRtt3ZBVhUo7xBfGHcS0P6y
ZHhpEX199RhoMBSII8jjTutF/iaElRKvkzQZ70oSAz4b+TQ3H1ubN4S3lC8eVWiVd08c4JPusyeR
pmOBndsnA0zPZ1o9i3e/jsq7IEy5G8ak3QUyR02IDlFl1covWvcRLiEMgiFOZnYFDvfoITEeqLWf
CHXrm63GAD6i9u2ZG8Rlc3E8W6HUMMP2zg48qXcmjIrPhFHK7zxu2z04wSw4sDf4VndCp6M8ILFN
Tibpo+XablyTphnNAcBQLWrf9UzMPANwjr3qg5+NHIf7UvFnJyknda7LabiUYVg3pyEOPCZoCkzM
miaSojVC5wELLP8XWkTM6MsdPgBcQj3ZU/EaC0iHiysV87ChggXdEU0WX9vUh4GzSZsIgW6nQyQA
tFIpWSuwyWgF4KWZ2xE/0B61RS23BlY+igK6fGKDwdLKV3PhYCa3S0vc102AE5slstzifY2Mddeh
UVjHzTxb+IhUog/DIFlfkqwMk585Z6sW5g6Rs6t+Gqqv0TT75QFtnyNXoq3Dj7Hsw6ceEzyzS9dv
3W0YF/o7rSqel4rS5muTCcF0CFOJt8JHpC+M5ZkKtHoCxGXZY6T2eAvrn2kHphqYh5qCVRcX+D4C
nKLTriv74X4mYzZYiQLFLsyTPH2EKjObe/DsGNICyc9wyoLeGjLWNbHgjaHPZeiSDPekcAdXpzjz
QBAUVPPNnlN78jg1LO/rEA1byx+glbz1sPIPu6wAurJSMTC4jR35wWOXi8S8NctcHlEDdPEazk64
g8CcZoepiNr4jOiODa1BySpOPlDbcsXkrMWf4cMPRJQk90wjtb6YANbMtdJ9+bEZHP+jiYna2Wk+
nMX0Xhr7rorrcM/ruazynaFZpbsq3THV7VAPjZb3uZE5MsNmNBAw9Q7fpN9Zzn6oO/QaWWzlat+X
TSc3A5bS3TKuxeeC/XTpUDq0QjE4imo3toN6MHSJ6CN2ijbb+Gj1v06Qu7xNhlb4ASU606YAxzFS
dKIb9aqrLDcHiBKhYR61xtNjMCnxEZliy6L8ijmojS4KQuxFI1y2RUwY1WadrFpwbM89e+rTWM6w
BhAgWfXtwLVuzBn/xBZ4hhFy3aw5TFimjDMtWluuR1zoA9Lc1D0GGFS7TVZENExZOQZ/hXvt32tw
reK7PLFofNZMp1Yms8bgPExdIXZdZsFEgI9jO78az1E3qm71wDgeeg6auaSpzBXuZU+s48Dv7vnx
+oxhRlH+8MkB/lIh6PFOnh0k4mD6YvIpmy2ruNhjN0u+Ntf6hr3L+8QOn5rbDsUnp93Y9H+Y2jAf
gQNw+m3KgT5HjrJXY1x89utmttY5OJnuNAehGe5pYvu/KllV0dG0RQj4nCa8sR7srpq3NQFE4wXo
hB1vKKiog/Oy159nHTjRShuqxMBsRCYCFuVSs6doMPqjKfOWz8fP8nFnl5gINlVId38rXage8PYI
3mX6HxjeI6QGzBcyRH27m2kt0tRzR+do0gKuGMQ4gNdcWIqnjsRvdw1vDM7BODYjoX7CUSwhCBbv
k3pMHObRHX3uCJnw2VYY2+HB8oluEiZGgPssY/wOYSV4sqVRxAfcZNYPhkWAOSnPBjCcnWVtJ3pv
5lqqpimZc7mYh9M+hTcX4ZNhLxc9gVNuvzCoEQ5T8HnovYsVCODixcHeVZ48l9psneRs/VvSvryF
4hfh0+S78jn0wx/pnii2+JVKAhvnjTN5ZvJV1LIZEa1VAFHCaM7vbJ9IyP1IFcwbTl8gf4DRWdKr
nB16CSnLwhcjQ3N+QB7bwJPMPRqKpI8U6LALSwZ4jT3Bjz6YPOrbTDOaOFKYkJzOaWpMT4h2xJIY
3aegR90sUvh6FeAETNmM/+a8ZidnsZjns5d1BV6RfM7UDdbZtrihAS2/ejUjuY8GFBi1nejbcUED
WRdgi7nCGmVnybyXOFTplXVxWP/wkT2ecsxb0wWZm5j39oBveN8rrftb5qnBbVfK9Ico2iZ+QASO
bpF3cKJFidOYU0RtE2Miut71vtm0/JMTjrk42TR5SEWR8gOWGDwtpGB1U7bGKbIC8SmdiO88pN2Y
fBRlC+KgL8sBG0Ea4hNSKs7OPJj+zm/KMt6y/ZT5j6Sh5tk2RjzX+86Npw/oyUGPT6aWX6IUeeHI
981nG+omQgLrheNtsagr6UCpBwGeCruvZSe7mm7/wMiFAcJDEUrEF/gI0u6S+vbo7YSRF/tZcALC
oytqkBT8GmfTrPp6DQ/Nl9s+cXq162Gpotd3ofVju0i64jjYSn+F/lkxorCZXx2KETLkdmg42BwS
oBDbKfHb8tZ32+KLG8/pZwUykDOQGUwfpzlJyos1IqfbUtYoaxta6Jc34TiHwaZVEyrMCCAT30aI
VovOssmkiIMg8/1RWcgIc8KqI/BB83kEINTtSz9MnTXPL+3x9oYjL2upi4fMSAbjCXkx6bt+Qlbb
xSMTM9iiPo58ZmaCQ5I5DEV24AyX6g+NUTd3YrSrftu3Qx+jUkgid2uCv/ySosyKd17jt92e4UpE
uK3PgWusLFQeDElyNsLZSPpt59fVxbbLyoEj483ZvglGi6/YRcXLucPIu++tP6K+qlwYgFjQfbWf
kTNGK84TFufJ2cxt4I9pW34e2ZOQe5hGm68wCBVMz+jJj7isnCQHe+F11QpJqz3eUQ9a1RomJI1c
lZbuyUoQeB97XQ7xseK3oE2A9LW6oAQdhu2MiulDqvrQvR3a1E8/DGM8MoxOm3GPfDR+HgzDE4R2
JfxopjVbR7pnwJ4sWSwfeGO4L0XU1+MNs19P75osb/zTaOAEZHgwYAJntNaGWxPcJyCsxhGfjNLt
6ITMsmX79yaaPXBzEmyjMla4Fdx88agZRBOpthDwAmemkXTerNC8bSo/HOCUSc/dVnC+WRJaqq6d
WdEzglgEmG+2jeEZtYb7kpYa/7XKE2zHdllOH/C9Rc9UIVW+2N7bjT+M6P+WtXzD0WdkKhuN4UOp
E/q7iDfoCAot7IQhW6F/wSuLf3DIYoAUUO/tPXoA0QW3WEP4NuqzjlSONuse46HkXNdGdnCf1mb5
PLT4jyE5YCzcpmZD9GuUzzQ1TGXChPfodvqwHCwwW4pFg40Ie8OnKK9LdQrCsvs0F/P8CEQD/gLV
+C/MUiWLj0e+MRCGxj/YDeotYD3z9FGktbuIGSYUgZK3676xo+RApFZ4x7GJAZRsMc6fMrfhnLRQ
x8o1eDAwCo42jWSl2t70jlWb6ueuHrBIWhpbPTzaGu+SovswHQRuhOpTlQGh3S0BYd/ddGy7U8G3
u8etHLTnsS3SFzqKjUBcRu6Zi0yjBT+KB+XF73FL0clD6cv3G1J49yq36y1QutJfaTvI937ih8RE
5TRCTmOSZCZDv9mib+viVEA1U6U3sMrC7AZIDUtx2adUudKm5bupM46MyyG2D05KMFjcCmv2yq3Q
Psxat8BHt3LAyaLPxN3e3pR8ad8c7bfPtVcGF8A/AlXz0KIHaaraXDjynGyo7WU6b2cVmfdwoJE+
aT+r7lFHMOJu+JkPDSgwBvicEb8J9O/pBhkvYGfIseDX56Ay062R2vKFH0ub6wIGd3R04tGiW1OB
QVwHbpa6Z7a6LtzDI3KiPS5KfgL+l/1BJUXGzuTaXnMJkEQ3jOWngFewKdTniBpFH0IBxtosCuOX
K4J0PsxFF1u7MenmcnHT5PcoXunFOoPRfhcQgmxkGu38kudg9j6Ab9H2LupF+xOQffSL88x4EyNt
vHeGEttfkZnVp1SZ9hOLnn8Td3n7xccn2W1Dw1dY5HMHt9ZgfQ4pJD+58zwMqxAOQssxbU5IN4eD
fUxRNaGIi4XDdi6mttmknDNwtSuF6r+tOrDMgRO4txkye4MlNOl+cl5mepkNsfk9RqP5re9s76uo
evIizATYEYft0H3MrA5hVEmGL9tUKoczfCxprzMaE6X4ykgsD45lGaphm9P2ctYJ5mW9o8tlPM5B
PH+zhNZ6Q0C1+5U2Oa85oUSclADP6rsJjgEIA4AtjL6RI906IY3wFUWMRalUmPGNUaPHXPltWA5b
35AZnTNmQZtGx6pjoM4EArmqNfxypiS7I9w3QOXMFgapKnAahHMBictr1xvG5AKLUzy1PXWB0WcB
QbL9SOtSKOZsg+sVxjrwbV/eqNk3oW42rvgq8Tnco96JonWKHJUA0oIUeVhYQXdgIoKNv6gN9Zkk
Vc/cGNSAO5qZsIi6rAc2QsjTGO0Kdjx0A2jx1rijdLLFE0Yf081BsT0gtxd45aCJ4D6rOibX4zKK
KBjyYrXI8BcNs2W2+whZwUIEaDLOXDEz4FXjMhuEHIZ47AS+0NrbBLjWt42XAHxAnmNY+8wcyVcK
aEDaqMMrmX/qJOgsNM1c+17LZkHn5vyLplq3z2EMQIfB3WBWJ2qp8pIMrQlgYxyqX5M0xMWiR0Mr
nwH5Bzu1qm6nJh9ldcoHa19oE87JxrUrn1XXZse+MSckE9s5j418V2Wd+szZgFg2ocEtrhgssZfG
0wzCr050CyyGCnDY5Wqm7A5sVeplthzGG3fA0bBxEmsZ8xpu8DTJKXtpC6r0F9ek3ttBIjW7c14D
uFkB+YOR39dMEVdOMpdyWxAbOTBjoHWyimLHfRqiqmTeoCx6+0kdYyFnHlQ9T3LOR+iMaTNsYsyu
/QoaWe2SQ2/JXzkav7OeGvGyCIvCldlzJmD1ofuw6qALLp4jJPsgYSf/0czDPr0bDNVF57ipJEY+
TPx8jhrTa12WCbYoHbb7nNhXgKKOn3H+NOb5R0xLB/hdqc1dGcrWoaWjHPSBLSDlD0ENR2dFenuT
HQbPpaOFH03oVdAa7mMMLvi5lTCRQbj4w23q6yBcu3bDChvEfL87N0KqsMu0O7mrya7KG2i7zO8N
+CzwY0fxWTZ286MFQ46ixqIM3SvZi18JaUbZDbtteYOZiejuJhBmtzV0IBBKZxgUuYEwof8Jpfuk
hjb5CP6EeRTIPP1UOTUBndiB+p8Quupy1RPQ+Es7pQg2YCcYZEA8U3dtJiOqA1ZbWHa1k7z4fILQ
f60+YerkDPIyUADjUYo672cOwraHNwU7Z5VxFPRWUJhYBIpMDAOOe42fzmfseppryg2OXiOVAWwe
+SwbJN5NonWwtrKA3aO0tfcB9TkGF5RI/mc05dHB0jE0Hp0PWJETFyD3lt8DSQjA8hbBzqi8ZcwW
obYw7TotbkVeWT9LNAHV0QcYmcMob8QzyR6GvZ7CwsYyWsg22QvU6jeOGvN271vB3K8zzWxzO5Gk
I/ao7qYbqcYO28oYmuMmT93qexaG8dcAIeOTI/0R0Nuo+ZieSTMU+R72U9esZC5Cgdim6+5j8iKC
Q6LTND6idaCmRmTXHpVTmkCkkI9/HotYfVag9alf+n5E9pL3UKbNuf8e5zbV+tw2qPcyhyMngkj3
46wcj2YmWC5siC5RK8xg2jS6NQzTfTL8DC+wkTrZkuZJj7uDYCDRSuRaoiem5bSUAeQ7l49uO7Mo
VhVOO6adTd/sZF+4X7uwktjLrdn+KGcEhSQmhGKbMKdGqQFbw2L27HA65RuKXHijGC02yJE9TJcV
/sCVYCAab83Jo83k9CBvV2HO0rqJ6IFtB/hMHasNk/p17yH6vkEH0sIrYwgE2VpggrDiNdfy663o
hjT7GEIaCcBcjwwf0U76/RbeLr6DQKYj47hATfmBDTkON7RDnOxg26jptpXV2z9g/+r4UIkIMXbk
tfYFmn2fbjoU/KzuDnkQvGyG/cXUofwYcLZVWzs35wyJEva2je2h5dig2qFMxcFYXkbiUj7l6CF+
dKU2CkZ/ynnKm6mHkoH3mvZEWJlfYM9nD6rXE7ePyuuDD4pCk6N8TrPpVAu5hOjQhH8pWFsnFG9l
pIAp9hU9dxDY5Gp4anzK+278Us+I3Q2VpEiQm7k/63ikx2w7IoaFi777KUOHZ51HMgjwhVFjLVgB
bFZ7Mpn0ndlbvCADkrqPU2WXxBWWPCU0Q9iXgTQO6Klgi2PBkCg5jR0CI7hSLSGIj+DnQuubKxt6
5gPRXzcRq/hPxwytaScT4NQfDNwl9IonXyUsrxDeaQbmtrpzsgj7QYeBo97OVoStMokme9qESDCP
7ChdBpC0RDndGI770OVux06WsTlVeEi7VWzVRko9KfVJ9rHvb5Ii8ihSIMTYW29s+2+zN9mfzGgq
rE3DVJaMrr5WvNYhgXYbnvRE97jAVGMjO8rPkytsQZPFD9qv0YB9+0K9Mp3wL1vtTtv09EOWBCz2
jO/hgWPnLe/QfnJEZXQbPfVkhaL47kI72TAOUjTmA3oeG45U6RcD3ke9Blk5ebuKGe+XImrkCHzG
GE9/1RxMOA0xZfIyl11GlIA6el0DMf+rjvxhqIuMJBpl5+KiyRH5YZtRQhc4F8xO+gBvAmju2v4Z
tphOsaEhX4NTMIQPlctEh1SXhHZfkcNooA0jWoQuHVzAb7TGO3VX66joPjDKtqjhSx0GH81uFPPG
imfniNcoznHa1FGx+ssfbHsqqO02aGuSM3MFH244r3q6+8us6FhUNAg3kRfIZ2Z17VNhJ/FSQCHD
EjiTP/81z5gZRW/j/pWNFVDWCsSKBupWeiFVLnd/YZ5sfeEF2baUVmSvBZvnSaSE8BwSNMzTO7FQ
r+QZWUuuGn/FE4AqlsyhvyVjmSIE7mJX7RpN0gRpykXkshuHdrQPYxdmlxmN3bcpSKejonGw+a9/
/Z//9z8/x/8Of5V3/z8S9F9Fl9+VMZ2v//tfr0UMOcy+KeYdR/jmVdbhQE3jsdZx9MHdgXQJJC3t
PP/89lVei00ClecgakRh4qurCMAwmTSRQZyeDIvhKhTGF6Nr9Q3njPH09pWWDK3fgk9ZJ1CdO8Lm
7OPyQH9/mEMShSVMLSJltRGfh7mz9mymw9oxyIVwc/u7lgOAcwI2zo3b/Xz74sttXF18+Q1NzyHq
VTKV/v3iddSHKT58siMKnRwrEZNXCapj14QtDkGnj2DwpNn27Yv+49ky9WPyx+UEgjrLv/oF56ka
2shF9TY3XfVJ2ICxi6o2bsHhx3+aqciN+a5jKxu+D/llVz8jw7KxJd8Ag1lVNbvC84sNVtV2Mwak
Kv3pXTkmPRXT9RzIhFJchXw5gdVXMPCBTXryUftJ9mG06xcn7/ObP78QZ0mHFHqTxyiuQtkyU7oI
m6AFwMltViMdgVuLVXXHDBx35tvX+kcAHDfjKEIgfXL2FFbd398PHLYEruS+s/agjcKSnqxVapcM
LFAJrwjE6P/0416u5y8/F+uKhVfu9+slVRsCOuN6GjX+HuajsXW6Ob//47si19PyGVIIWhvO1U+V
1+HMbq4oOIkjWwdl4u8wjELGbQXwE3uQ7+Qi/vOFB63t4e31LY+J0PUnbhr4YHOBBi8TXbO2XMkw
twZP5Axq/vTHt4a70nJ53z2eoXP1g/VLayCPiZuYi0w+JVXHwMGrnJcWQOEevWr0p+uk55B8jpaP
9gAfmLXc+t+2AoM8ADZIVHQGMN7DHJZU5Eio1uze7+UxvvIUeS2IsAPR5OCOufrVYBy0i3EB4Awc
0AOBLnwBdGfWeNe6dwImX78UJNrlPz5v/u93ZQU4U/AQLd+yU68MKxbHAAGhNhLnnQXqlQ/MZs1g
LURqy+p/9XtVFiLDMeJWNDoGHLocsIdwTPaRO0Bcm+vkz1cprucLR0rX51Ferb1kfQxZ7/MqFqQg
78fBDjcOmWH7tkle3n4TX32Glm+DGlHCY8P+/Rli8ic7x8MYnmrG8nMXBltdElCfjKH+T27Kxk4p
eITSta8uFVLSO2Y8skoNFpw8SAFHN8B2AfjBeyc18p+7NfnOYD2ZqyFQJNP297tCSo7oJgApDAun
QMw8QM3ZhdTjDOSJC30ZtEau11oGU5AZXfJp8m0OvP/Bo1VC+Y6plK2uA9pLDu+FHuE8WIFRk4GE
25xmpT4INSTvLMj//lu/Vwj4lwUhFlIw/bXMq/JEhHlbMhCz18VcRF8MzQRn1Y5EG1WozG5FlKV3
sdbOmeFYcyEMT9yy5c5bRu3qiBTH+zWlVf8LWXahON+jzWK6nx6S2KS5a2B/eWfDWr7Mt/65V7+P
YSBTTaWy1ynzirCImMAGI9EHBF1swbWLdT61MaxhQCFv/yb/rjvfurL1+5sBGQWLy8CVG+CNCB4g
y+XqVtI4W9em7M/+IgmgSfASaFtfRJxHh7oL3vlXvPbRsfjze8ll4VLLf/+35RjzkJPYqHtw+sGW
DGIY4w1y/yOQ8PqdSy0f1T/uF4ACXzgyYCmvPjpaLkmHdc9ZB+03F43mnqFMwVgXjmwFROjtp/va
xewlWBSlB/YH66rm8au0dRb+LWPHIjTXpelUF8NL9N4dxoxevIPr7J37M197lopOARWJJT3rOs3Y
x2NNFUEGJwCXBrYvWQQosIPq6FGuHyfSvhCjWHIHLnC4q9gpmHCRCbClNZI8GZYvzxOq73qDf0bs
aprl+7efybI1XP0AmIpN8CmKXh9byO+/dbE8/hKEFqo4jJWqRm/vMHrbvn2VV54C25JPQcsGZQlx
9VoH88j0FezBupkESF0HQIrnWiu899Pu7Su9srSyfJts7BZP3JZX72422D1qO2o/pkP6OEdFcKyY
7qxpoywjCFns+8aMYEH6xoXkEP3niyoFNWudpOfNqnr1iuUjzs94iNy1b5TGfSsF3goxVeUFy3X2
5e1bfeV1dok4djgp8GKZ1wdoFJJ4gGuuhVB4SQGwyamlT4eaeq4xlhF99s6zfeVXlOyM/IQEdLtM
835/VwjRAebp0tJHtNac6iGF/Ve16qIt5b9zqeVPXb2WXMo3LcoaTs7XEc6k9DQEAwVsxpnHCChr
4g5EaRwBASdUbTs4wvpAMpbxzgrx6h0qS0kXzY3rmsvX8reVDxGnTqAzQUTDdLGjz4mKpIKJjquj
PPzxr8dkAh4537DywI3+filpwJLHXkqROwfi0amrhLkBuuMDrsrUR4fX19Y7i9Grd+dLTpXs+aan
ru7OtVuTNZAXRoRhW28NoGIfIJu4ySbGWv7nxxWeIj+hVNKyqYB/v7+WgxM0OB4lZBWJ0og6xyOv
e6sr5J1vP8rX7ouVS/mWQxysZ1/dVwpGu0R/7K4xnLkEDEEfNjIyajvEh++8IK9t0MsXwOGBlg5e
z6vbwqsvZNdxW4Q8eeG6UmXvIhPwygNgfQOGcQRyOBv8YuCcNg2/tK77I1k++jR3JsX5n9+5ZC9j
eM6i6rpXy02TkQrlDXAyCd31Dh0OqN3oN0/dgCn2P7iS78PDQt/DbrEsRn/7Mji9EVDKv4Bq0SJQ
AHsYqCML3SuJeO8849e+fW85n5GqxtxXXW0WzaiRaDXIKSrkvkd4jEzZSK/aaGY4J8DRxhFrovoP
PkfOF/hvWbnpUdi/31/owXmcAGejKM5CnLbIMPJIml8nJz9Usx+8c+J99R4ZH3kOJRY8y6sfrsTj
oKwJblMQl929FzvJmgye+QBRI73gEiRyAlbhnx8TWbvtRVplUtbJq3ucQdChrwPdnqFVNbeLaRSd
YOtZNz7X/uHGUfz17bfmtdtUnuLd5A2VrHa/P1VIaE4wwvFYy8ltnsYZ0LgukbMmJJJ+GiKVXbrB
mJ7fvuhrywF9ZYiiPsc5x71aDoQuvNoZICVghRk35WRMa5kZGASYFu//+FL0PenJ0BVcmkBXT5SU
7cVpxuwA+6+5iehWXmgrp7usDvp3dsRX7oo2OTYn4XFmpMb5/VF22JcwZTWQYn0hdinKSmYhmQR/
rV7evqnlL13tvdj8eCmpn+jGiKsfbRRB0KSV2axtZCU3mtDqEa9nQUbn29dZ3vF/XMfmEIxVTnBL
V0up8uoiTUDbonfR/oFvpdzLsZHkjtsAp2bpPdk9moWK7ZAQBC/98fbllxXr+vKekAhLGJRJmkK/
P1Cli84NPZsvXrjDoxeI+QFVN8hS1Re7eiqMdzqur3wLHlmndMjpcdnqegXt0CZ6UcpIUc0hzqO8
9H6VognXMeN9ACZLPCUSyIc/vknWbPAvtm0LwUHi95sEfQy0H632uveB05VQIm4l0+kdPEiYJpwo
3/lN//3Urp4qmyLvp7JdvkHvavH2s2FiTNoAVuvS9Icb5d7PZYn/ITwsnXinNHx2MxojLEwzpg/U
XOHHnA6k3Lx94/982q4nfSoKmyqLZPGrzwUzB/immEapkIZ1T2hi9sJIggRUDAhnUAmut5ow2Dir
ty/7z5fK9fhMuX9sIUAblq/4b9ukhC8cK0KVyC8kcSwtFpQJMZNH/Cy/eAnjd+7y1cuZapkx+abP
pvn75UAWmliXEDktDMCP/8vZeS3LjWPp+lU66p499Cbi9FxkMs12qi1XMjcMSbWL3oP26c8HVZ8z
SiYjObvnaqpVKiQIYGFhrd+A4zHvmgxe/KiMkLKjEpm5V89PflF8viDBa8zxckDXlqrE5dBC/1Fo
SyZGLt7PnWnfJVYwYKBZio0Zrqwjhm6M6XCPkLYuLkqj7uMclyWon17enmOjQr0eawdfCYL0HEVK
cDcriv777VnKyHO5ianpE8954vCK43l1OUsKtCVtJI4qnh6gm5oRk8GUjMfRqupPO6rrPxPR4h8A
yWjj/FxHeTmyTWbAe9wGfnU5somy0NTUFhcm+qUHWs/OXWO4+iM6P+VGy3Bl71DB1QyqcpRyCYKX
QymBnlSRaQJxqNBsbMZpPsCtBuw8V+/LACfv2990dWasIHUl0HWmtbhV0tyJlDkGegLFuTiWZJDA
/APliHROtvER15ZPo8Dj2R5tJ9VZbNJEH+F45FI/ZoYA2DdKeDDR3UHh2/iDxq9+QtBI2iSMykZW
J4PK5b4hv2JI1yON5IsuNms6TDgT5Y2AAkJ9ScGl6BhT+Ng4EtcLx/uD8jH7klBzdQZ7DU0SiN9i
37YJkjqQAnxEaKojSp0oDuEMs/E5NbkTltNy5OOMzpNOdrw4Do1aIZIsDEHTqTbfJBkvyCgpMDUz
jTrGtSVoTmrVQhaw1fxc1zlSpbEnDqIPDWQ9hvpJRVTt4+3tdL3GNvp9OqU8Os/cIIvtBPI6hILH
Grd5hjpET5D9HKZiPKETZH8SAibmORlhF/rguAFZ3h59ZQk83plkffwfvI1FmPcce4SXW9PYb+ev
IfLHNF4wmZ6gNBECj7cHu86TiEIabVrOjWXoy/azNMVFEBF3ChVo9xlDLkR2nHk4BzmWuRTWnLsy
zBGT7IRIDhZQhNfXgx0OEePzK2wE2RfnKaNEqiLw1O3dNPmTB1H7hEN7gJBsar69PdXrA8RIJGRQ
SLm7me9lTOpqrPlSC7yNPhYwjutInGLanRsbemUUMjAemDI1oCexWL1a8ZDRVgM+6OxB+8X8517R
kUq9PZfrgOfIEqScDfQWtsvlXEo0a1GSHpFnlXJeU2T0d7aWfDaGeT79ByPZZHgGLzuqZotMtke0
DPbKgLErYGT8TEPnPkd8GL0PI7u7PdTKXqR2ziNEQ6WazvpygSIXWxpbasfg+9jCkuisoznqw5Om
U6/f5UabfsgneHut09ef2sF+fSUZ9TkgQzoABZtO5+LcI9BLfScHRoV5YfFIO3w+lAO6lKk6mofb
c11bwJ+gBe/n8i0bgmjA9J3T6QNyPDU0qRQyGdz35Bm1w63OhPxslxEWd1xmJIEsKoLSix3pBphU
aRNsy9qYjffo3VWfKsXWP+kK+N5dL1zPz8uifPV1xagg13hQatTOlouJXM84ZqHZ70eglA8YK1W+
NnjWf3AOMLijDijxBDRyL8/BMGEMrZpItMM4RBd0NtBqNeZmj5ff64tUTIX3JPGDxioVwcuhNB3G
MiBrYE8OliUOIq0HnPCsXWggx/L6zSFrKRJEQAfcWpw5vWkxBeqNfl8H7XSaPZSxIxrFx6wfv98e
aS1a0YjjmpHwKprTl5OyhZF7c4bbRt1U3Z1oeCEXLkj/26OsbXYuVMOCW4sqprWIVpURUPpL4F7W
LrYhqPIjBd1Y9XkWZb9xeV4NxSTIqnkJY/IFwmSRJc3oLLV2h7eravXOCXuU6VwPHTUGWEiH27O6
OldyKL6cTZGUTNdc3FwKRt7wipA7Sos8PAN/DpEgEtEznmztF683oaQmOHaUGzNcGdYmy8VeiC4C
18wyStLKZh9UeGFyBZBVi8/YJmqnLE/1FyRX3RIRKKt+7TnjwfDroIvNbyGFk4fROKNlV0JO0zHY
QZVDHKd46M+3P+vKCtLJ85ihAYRGvYIixTyBdDQT9hXCm/cgllHmdPBzAwBubpyzqzxPzgroJO1a
viWAicvdHwAuiY0xlcac2Yg1G9KupoEAD/AF5VT1uv2VPCx9PzrtxrG7uukWAy+2DpouwOrNaN4L
oQ1H3oGoF8UWVE1tTqp71NYjHyUvGPiYDz/SWM43DuTqHuIy4ODTQaEyfTlxRPZm0XhYnagRJlS7
WEXW0g+jrHgMkAhIoGjUKINMSFxsXPHrAxsWulN00cg4LwduHA0JVpy26PKl/R+oftTfdGyITlBh
HL9WnfmUYgL5+oMqe+RUA7n+AIItvvZQKZ5WBKWcLSD+PSWrNn/sRFEMP+a+UJ77qE0UKrhl8+P2
Vr6KrsCKeAVTvaWAYgCvu5ytXc5mPaGAs0d+QZlhk3Sg4nEsdj68fhySToN00wNMuuy9cV3otdvA
n7YpQ0lHnakJHqII3srG8q1NiNBK5YIjhwHjYkKxmB0zC1JVaiJj3lrivzC3/VZ/diUCOL+OsjiW
UYpGO8If6h45EHFy7AAV98iTKkTOq0sirBDJOj0SyJk0aBbXBTpSdd5HOqAbu9S/RMqkvdU7h24X
eCL/9iKtbH2HpBbXelv2npc4OoxyXK/IAnWP4htqe2hWogo+THdNr7rnEGfdXY84+8aCrUQ48hXb
pn2gIb5pLzIJ1YkcBZMtDYm5vPlB5eUbiojzm4GY8AAFv/CtWXrLeQ6i8renu7aItqxwUU2g3r/c
KpjdhSJP2SVdbk8naOkYMSaw/HS0djYup7VdSdYO7I3KiH0FlvXo9TShhUQIBfDyVKpl7TsUFTZi
powSF2k0W4ViIRA+B/aiu+wcOiaSn/WMixvw6gn1SKe+k363x1raXQ71pG801NY+oKyISHCnw+t4
EaO9Ecs4bL70fWMV+aGMuumI89d0gte4VQddHcohgKik6xbPycs4pdYwoWg26fsaUuKBaIkwIQZl
6E46WxDZ1a/I7UddkdIgrYrLodIYtH7uZPq+xRPzDhKDeVfhnnI/wlz8fbCM8HR7G66dOpaMyKiT
qdHeuhwP54RECJupGUbzkkJXPMcC1lyKQ64vMIzAvHouN8ZcmyNPnp9lc2oqS8hABeA9LEbC/uQJ
dT9rdZr4Uz3kBRx6fBgRoS4eb8/yujPC5vS42kDPEFzgy15O0yptDAEmj8CceF28y+Kfktejpx1T
5JMRrkM1jDjnHuPIQo0OvqF2DEoVmtntH7IWb5g3T3hgXzRpFvE0dTR8oqIY/Fvi6s8KhiwqGA17
OFFOG34UpbCgLiFL37eNsQWHux6b80+AxciPcj61pMtvUCmhPfZTgF1XmdR+Z5pjik7eTveOcJNa
vzaj4SDyVjncnvJ19GFYS2MvmxKTtXzoQtinriUvdrzVzYMzJcFTivbd+fYo10dUDgDam5c0N4W6
nFzqzhNGciNY2sAi8ISYaSH3chyr+tOrR3JMooB8U5OjLZMJfNEp0o2ODjvR0A9eOkenwfXqkzYP
9sakrg8njXQJ3HVtwBhXILPQji2laGOg+R6y6kZRoh6uKshSFW5wBBCrIDXQbgGVrk8nfWdAobx3
eYzSBrncJp0DmbuzAPHB3YzPZo23bYPN3HkUMG/bGBzxa7+nLCfxnOedSK9p+T2LPk1b/KeQyYrm
Dq7v2BAZSh4ejzn4mo3NeH0GLgeT2+iXFmHVBdEwSASR0wiEqN0WrYiwM3x1tgaseuHtOyUhPsfV
e6PesxKCdGBfiCmAPZeJziLSlqolrJDeJx33xHnCxrDfK5H5uVAs3IoqZE8RJsU+dkTCtG5wPLZy
vd8Ig9dLa3NhQqiS7BICgNxvv8y+jD03Eqo2+VOjePfKMIWnKXOCc5rXMwpD01ZKd30oGY8+NDQW
BqQCczlehoQjEkDehJOO7j1RcR4xQ4sMPzS7rWLD9cI6KkFG13SbZzFEjMuhUJMZZ7QyBt+qmh5V
w74VH2MPzXatE2kHZXi0vmK80jyEuLFvbKrrz8rYLCrIZpPKypJilU0aeqpjOfguVuFPAwyac0FB
Ft0rvT1FqtZtZMrXn1XmjTSCSX9cMIzG5VxxzBkVO3YGDBFrgreXjDvkNDA6VZvPt8/mz5bnZVLn
SIArVyetNdnzuhwqixqPin04+VjHItM45OCJdo2JVSpQP6P7o0cz69lGaed3ULkTWv8JzZGdFIjG
owCD3d2Q5fZG7/T6QnF0ArBK0iyvsiUKEPGoTgVGjIpKoGI6iJxPtDeGYvrr9tzlVbyYOjwuSyYq
lACu4iA8cVy3NBN1hbBFQQiqu7oH9FPHJw3fUbBpBgAHmFKuj1ynMHb5hG7e7Z+wstAUXeToFOsQ
g5Cb/pfzanoB2rGpy6a21PSRFEGc1cZS7wHMGxsPodWh6KdBwSHmg/y9HKpNDLKQVht8fVYEXmhF
pJn7qG1RfHaModt4/KwEQ4rFPLgMkHDyvbeYWdSzEiqSJSghDUqx73QNvjSaOvcGlNV9LzR468YU
n2AJu2/auQmfw1nb4nuurTA0VjpELjBuGEHLOaMhqGvliL+Qpj1OuoFPTEzlrshn9Apxg0XpUlf8
LIPfTxbTfbi9uqvDc64IHhb7efngNbM2iFICh69pqYUGpUZDOe2hRbuJNaKXCD4ekHWHykOFTazi
vBpv7bIGNJYlKUi+DhdrIGygHd3YjH7Y59X3CsfCkxF01m7o6m7jyK5ESC4e9jKcUKoiS1JLqHWu
0OdhRCYlRUoDB+XzMALyRuomRvVGF6fbn3ZtNwM8onNLJ1Mjebpc2QRTzNR02F51740fbAbwYTiK
h6SKt5Aca9FIFkdkugTWa7mTRadiHBmDdUyNSi/vosJFbgkjNIwHbs9JhtpFPKJGwb0N5xWG7ZLy
6mRTX4UlN1xZG+4D5qjWISiRISo7Mb8XFqLXyG15h9uDrnxILm5Zj5HICv0nOuGXCITOqTOEKYJ6
dlgNmIjhFeRXhjQJalrEvzbCwk9E3HKO9NiBG8EikfyDy3WbAB7nhTph2Qz6eNDQOy88DP/mQnWO
c91r82EIYlGiu5xP3xFlsNCWR24Vwd9aytEMVEiHnVAT5EBTXC3egM8W04meqBYehw4p+Rmtja+d
6mAwi3Qba4RtjD2/VbRQCXZWE/buAaX2Udwnelw+MfEwQ5lZfzVnlL1ikO+QHnkwHfRF2amIyiZz
rA5RPlQx36vlcB8OyC3ioeXcZyZWCq9eRehwvDYByVoUTOQq/7KKCPv1bZZlJk/czvvsCid8LBEo
+GLo/byR5q5sGBj0LoxRwATQRxZDtUONzlLUmX5t5O57ZGLyB6FaxdkeETq8PauVAyEbWVRlbJKT
q2y2ayP4ZB1D0QgfH0iuXV8Tc3SfZDTo4F3qjzrmRxvzW4lkJJf0OfmStNDMxcoZs944AZJkfl7Y
xdvYie+wsSAJawaQ8UJsYQzX5vjrcIsDUWTySU1dw5/xu/LOwg0RXFNnzBJ3XstV1dMhxYnGrNTD
7Y+7to5IZKIZwOuTEukix4yRTkVukCLvMI3ql5RqzedaDeuPWZrPz7eHkvfM4tDTYeGFYAKrAtWz
mGOroXoS0qLz62lWDxQRMfPujL8w2cHEa1T0fYkBzF91S4Pi9sArH5eBHaCbLKYGKefyWFgJOlp9
0Gp+Khx0eAZd+QBq6q+yU/s3owBXaU9asfFdV/aPR+GHii99d2LcYrKDWyGd7DBmHzQuFwUCJU85
IMBk1+q4NBWT6xxvz3JlJaGJqxIwQreFAu3lLFtkwbxuRsB0QAvpi6aK9s1kJlj40srbeF+ufVBJ
4mY1CeKUuS6HUjLoYTmSD8iOChV1UNEMrnjriMKhDyJ0fa83rvs8VLCFXj9HqI2GgQYTmZQlv/ov
AS6uKf0YJJF+EwRYCAlUUj/UmdIgr+blzUYys/ZB2awUFGW2TCS4HKxxdJHGNNf9ogjcT0Y5lRhL
xJhG2G48beSIa2fDktchCH3AIkvETYp9n8ACRvMdL2hafOC0/qHPXAu1Lh6ilGNkJKDppR9QBeg2
QPMrCaoH4Idcg+owoy8SRGLrnNSNibWBVSn93eRk4dkJ0Jrf11MITkxkuvkuDwz7Q95b3V9FS33q
9rquTZ9KpUTR05nkh1x+anxBHWtoa8O30xyZ9qy1kvFklpn1LUsb9c7CdPwQgfzz24lH2sbga9On
XgPaSTJKr/ALhj52Y2kPBmJhUZEdJscIa8Qu9fp96gGlNcsgfcAwwPZ5rvYHqPBbeK+1jcbzFgUG
qSrEZXo5+5Sue6OgOgSi0ygQwhXqLq4886wgz/EfBAkYwhI9T35wlaBHWppEDnrlfj5E6DlGbnfK
8Xi9yyucTm6v6VoEZAhATzzgySwXx0cPCw2Zs8Tw8as3wv1A+eSlGIAk7/B2GR567JpfPyRSC5wf
aozgktGmufyQoVVWaIU1M3Fp6J87OJMHfDsxr+F/Hb9VAbplt+d4HQhddK1Ql5A6SVLi53JABMYb
G6HA2c80PfkMXgOVq0DRdqmKnVOOX+IOGeZxI/r+vDsuL1LIxgZdHCn2QGlkcVpGXcUDOu0nFEBD
tfTHftQeBtMKvg2wyt9nwRQ9irBFEXuqCvss8mR4SnE8Pk29p/55+wNcb12yQNIGevrQ3a76qj0q
p4hEKFT+MAP4oEIj/l6AF3yqirr4dHuo62NKFijBTFypvIqW6YNu0BtOmmT2O9S2D2Oue4cIv9pD
lbfWBy/o8oM6xM2O29U5t/kYHG4Pf72dZRJKhKDDSq60hJ2HMKVtymGoYiCiWKDakCKRl4BqIDnT
m/qx771mY6FXdpdmSOQEZTBQ6O7itnNhSfcYFk6+JmkZfWY3B6NTvAM2LfN3PJDqU6o7b29P8zoS
o+BMld7lliXTXJaOMSnTxq5GorBp4/hjluvPbeCW74iEylkbIjRHefz7LsnwRrhY20kEP7DCoLB5
gy4mG+aYdnpRqmK9iv6RGPXwQcnA9qciDTcu9musveuSuQCtwO+HnbQsrLaia7LBwuDCABQKoHZI
UJhPMRJ0m6B8w+YZdhkWs36iD+Odo4XTu5i86wNyq3ihiix90msnPN/+8GuLTdOSaj0wLDKAxaHG
XSzBzIBQEs+QDTAFdQGjY9wU7gPsLTBXQmj4rvAsdN9uD7y24qRSVGvgy4Gg1i9jWFJi5pWMw+y3
VTU8Yhik/4Fba3bntkb+5zQ26rFE8OCopeawsb/XjhThC4S4zvuYEvflyFqJPlZQo5tMvV+8GVut
ZK6a8gldLHHfRGGwEUHWthiHmDNlgcWl83U5Xg5Qd3Bi7Cmhj3bHEVXqPakfRhGjW25cDHK1FiGa
WMXXpONOvFpWdMscI17pkIlE7ije0qAwEZwXw8dXLx31Gvmmoi5FPrw4MzUigJPbJhPunflY7/Er
dO7qAsEcTUmrI5KbVJHaWOAuCstD2dg3KxuWTA32LzkyT6slDphybt23VKv8OZwr3LPq+s6qBv1N
hzXZA+XybjdqY/n6KEw6wd0uwUrsncUSWrT8rTgupIJqi6eraWK5gS/0Ue2tj24a66fbH/gnXmC5
jqB1yV+QPbC4dS+3jIGarZ5i7ujTKE33iD+nB6wqp+M8WPbbyujKrxrKz/6EZ8phVHFFPDSNap/w
0Ew/xF2Fbj2Kkubeq3kUbfy0ld1Mu51oSxUfN/ZlQZJUjj5mKybfLh39OfWU+c7pu/o90Lfie4gr
3EGdkFNNhyb6XPFq/JFg+aMiGmmWRxwv48OMf8CjIBad1TQZNnbHSuWf4gl9K/kKNqn+L+IZhPBq
dox+9AerbJHWqYYh82Nkdr60qqE4R0fBJ/XeRiXjxwD2P9yXYaE+os2MEsHGl1qJM5xATaVxR1MW
ENHlIuYJxeGopP5v9bhU4q6XhscOhecH2WmfD6i5GPcTdmtnG49kBM+94kc3TVV8KNEq82tHKZ7A
xZqn2Knyx7QZMOHrUsXa2Nor+Q1RkEQKTUrZLJB//uvbtq8d+F7q6CdBOVKin834QZ/K/IG70vuK
tDvyuiVq73zKYqp2qpiCP25/qJUTLckDNAtA2xtE5MtfYCHWh2OkyuGKLaz9Quyy7/E16D/amUvz
phcIbx9w63Nffw/AuGJISVsEuLK4BxJR6z0de7z6lK7CbrTBJvolagwFCrUO/AGjdyfX7149Wfrj
mgndChSbsXz0WoGGOVY8qD6OQ031NVSm6JzQ9axPLl4B8S5scYu6x+lmenVlkWoiYZvKCUGM43b5
lQEhmtgiFVSGmrSq8cHxcGox0jqDxRwo8xnHeqPcChYyLi7iGCgzqeRKj560Z3HJQ//UoUyn6NeX
Nqp3WjCkWAx21YPXT98NMEjHRO2eRy/tTyM6K3sawN372x/8Ol5RnoBgxz0P6gQ5vMt5m0YyDxGV
Wh+kmf6JYpEFm85CwKkt0PK+PdZK9AHXopLGShQGzd3FkY883jvqzGGZ9aEtH3ICVOEbWeR8Mbum
bZ7yeZrco2c2k4kvPCTHfRugwY1nTV5u0bmvcwHAIM5PQhf5LbqYlxMfYgNpE8gYWLMTVnZtrUWn
GcucjdN7HeUuh5F//kv8EEMFt8Q1Oh94mxviTOp2D22FswGeHu03L+nN4+2PvDYgB5bKEbgBGmKL
PSUSu7PGPO3xooMy6ZY4BmFlCokKB8RdANxmI0Ne+44g5uVyUlBAze5ygphsagAS2t43+iZ8Kue2
+KBb49aVfx2GKVWglmEg3USWqC0+I5g5byjyrsdKoG6PkDFTe+dhQfNMp6p5ni0veK5TxXgqqzD3
7V41n29/1ZVjwthkNySolsSbXM6S0kZkDgnjR3lb+Hhv4TQu2vZpmqf6cHuo68yfqpcB5INAROa0
ZD8gZt3pMyQaH1unFIuUKlE+Jbnu3IeahrU37XicQAo9eOFlkG5V3a5F+2TNjdIQ+kP0q67aAbWC
1UCoCyYaY26xxxEkeHCGNn0oVGHXCB+hWPvTUvFzhFfyPjCr7g9Rdz/ySBgf2njODmkVjQgM9s4j
PSLx7vbHWdsHkHGBzEp+KWzzy3Uoo9HEUijvaWV3FRVtRIbeKXYZnSalMgx8o10Hvbt+QMIoMdT3
iLpbG8nn2n4nD0AllSDGM2nxCwK3MIPG4xcMFg6suyjIAewmbrtR/V07xnA8gf7DN4VPvwhPKdZ6
vY7LnK8oav+xLtUUp0lMWKeTN8/1sadtfHf7065OjMKZ/ZOjcd21j1sTJ4GCg8zF/Ekd9eCNYfNI
uT3K2kFCIAQNJoIGDJ9FuIDOXZRlRDwsMqEehBI4fpz3mIOVyuvxOxQtQMVTMUFrjuf75V4J4oho
GzkIZvRuciqHwfPtSI0OQehVG7nS2qwQDqJGQimKQReboiu1MosNr/NBlKL02nXioEc6xuZRtFWR
WdsYDnFdiizqFKCWH1CIxq0s4vuEwdmDrorEx/i7wOw5saXLxfBqoD9ZAVgviVMBfL+8J2lsFFWH
H5EfQCJC6ztvTs1Yh76Gjdvx9t5YiXy6SpINxoIHCkng5YIBgDIS6mm9LxwXydlg9vZhoSSAR/r2
rIcejwTFBK45pMHGoV55UaJMRMgDiyTrT0vB6kgH30QbqPNNJWo/FunkxD6mnM5OiwHmnevK074g
M40DtoqH2rSPBsqpvELNQhqsY0rFbu5wK+MGO4cVZET/9qdZ2WASv0qFk6qu1C25/DTl5FYtzbTB
N3E6OM119qXCHgi9cHsjwK5EgYuBFnGnDXjCDxFoyhncwOijIoJliSGsdqPad/2q4QkKt5G0ARwU
HYnLCXUYcA+dwjbW51k9eX3f8PLVlENjoiToqoX6RkFPcGPQtdsNLqVNZ4D3FJS7xQ7TaQt0RotR
aZfYUbmflQkjYAPN0L07FPp3pcpVdCxUYfgJL80BqxfDfFsYVfWuqicUqYkcXUoWFYQPCc/OEydm
/HR7pdc+DCh62XUjophLAZ4UO0LbrFBOSTTF/pBhynow4k45hKlHaSUZHR8zbXsjKq8NKnGAdFWp
31wpcqKqj/+qE/S+y2Y+J1H5NQPmdBDYk95hHobfawD98/ZEZUy8fPzQmeAWsAgvGiF6sdOCpJ1h
2yhkGl5YfLHL/nOKQOYprkTxqIg+uIs1B6msqSkf0iB9uT34SreG7JjjCP5R+qAsybWVOwRCs+X9
CqWg9fO2Kd/EkxN6u6mcrFNcimyfB+pwHGOtGs5NBlxoaAvArjTRtxhOKzFdvsHo1wB5lZjMy8OA
z2UW9pnGmudtdkeIHd8Mof5NOM10b491e7o9+bU4izYH1i8ywwMCtRguxTlRqfGemGdL/IXTD/xl
kVfWwRpqfNlxMI0fQiTi3sxW5W1cJ2tTdan70NKmYUSWcjn2bKhJiaW28LV68k5epOIUbaFzsvO8
Jj809bDROZFzWe4ytIC5TOTVAvPncrw0ryLN6xiP1HQ8ZDmex4rdlMfUcrqNN8LaZ4VMS9kXGDz/
zyLfSIp5SnPMVP3Y0Yf40LoWPnQUQ7HvatszDxXxguozHqbAtPVPt5d05QBLHqME9QJSvPZp0cMy
zUPG7grFPnaKkA5k2Ac/ufyv9d4sEnE/2rV7uD3syhkGvEPTk+AhKwiL1YysOuNoNzBgw9guzqmq
DliWKdQQ4kAZ342OMdSnXleM9xNYdnQVWnPrxbLy1UGDUAS2ZVMOGe/LBbYx83NnJWh9xRXp0Zuy
907VY289691RrbzqDvH9yG+5vDdO0crOAhchIa5EeTSCFkXvIHYabxCZ8JUkdr/iTWueskmvaFIV
W1KG+uokocmSAqAoDO3pcpKFOrvBrOK7M4yO9b3BwPiezpR+avqsv5tFF/lRaEd7R4uLPzosEW3I
EMA0ZtXEAyl1gz7cQU8Y7vpxNPwiBI5IYC1QdwZ53n6uKyPCM6mwfx+COTYQXJ/7rzls7oHvOQ/3
XRbXe8KE5e4oSuG6l9j1OZriLW+N1VmimyiLf7BYl7hM142wtG0HgR+VUn5QxuE+Q5VtgmKqNzt6
65OCb+U4P1FzrTcePythCfQSTx9CE9Dl5UbWcTeMGqcVvsCu6guR831tlGEL+BV0ghXpH2+fm5Us
iwqY5HbIeH8lOdLViRuRRwrfbite0fAVO32XF1v6KWtbFAAR84LHhlraYos6dRv0RaQIX607DDaK
NI8xkKva6b5ycfe8Pae1WACkVt5iKHzSpb7co7i+JlbWz7zsFHP62LhmU7ydRQClvBta42mgHjVh
eSR6vC15XR+GFIu+2z9hhTAD7gIhBTqXCIxT1Lz8DQpeC31vaPArNaseEfZHORa9iKoNHu25AO/S
hEbzByohZv7kRJMuLcH7EMUQof1Iqyl90eJ8+HH7R62EZnJc2kEk7mAdlwEqar2szgxcjIFaDo95
gn11LyxxzMNiOsRNq0c71HS2hMtWRoVPLNFLHrkV/ajLLxHpqYf3pFL7fdXanzw4ZngO1oH5Xq10
c9rRNPEe0qgrXz9Z+sZAVilgGdy5i+u2cZse3Cq62H3iqu0+hS30mJY0cPYeTigHtKWBanBTbRzf
tdlKOUBgz5QHuZIuZ2uosRbZwYxfeWF5n6xaH3lImEECLaAJq6Mqiu5oj+G4MezPsuMiuwB1Qg4l
e63YNC5eMWqhNamrK6DyU87Wk6G1eNL3hpd9n6ihv0u8xkh3GTTvczeZhb3TUjoKfjAktQ7SPcJo
1kUa19dQ/UaVEdoCGmYCa7LdXCrhy+19uBIMfr4dZfObpVlmQpqVRkPlDQhdNYWOA7GZefH0bBso
c+TYNnbNVkBYG5AwTpuRhzWhdXEzg2CrKKqjrKU6FVh/0ujsocmq+D4XCCLsb89uZQdwuKhTyC3A
ll/sgG50WzfiuveDILE+tY39sazm/MnFUdgf6746xnW4lQGsXBro3JHp/ax+s+Evd91Eo9JMK6f2
p1LBHibJWgc/cTVDf9auh0+1N/wHZXAoydDI5UNBlgIuR8Qd2ZyFyBsKWdGQwp9IZnGO3JEmbhp7
6KXNmhI9OaE55PfDXJtKsisaXf92+1uvLCwsbwSy6XPLnHrxrWO6D0He1LWv5QCMJ6cxdkroEMci
DO2Ot8da+8bI8dAER/+EFG+xibyMggDHufajpOnfhVo2fUzVPt8xtHsq5iraqOSt7COok/hEoLhE
GrBUoXVMSh1gUHgRZlr9Frk/nEJHNYlG5C1F8ntdBWR4bt9vkW9WMgKpWAPRkEQaHbLF7WlkWmLp
La2xGPTNIUITwtdcHse3v+bKyiEtSfma3oKBnOkiPMeqFzteWrV+lnYlFHNzuk9wfd9HXlq//kPS
+aKJQE4lx1xMaC4nkfdGJ3yvsOp6F6YAu9IydN/xBV7gFDlHGA7h4dXz87B2hKZFfxHVs8X8AEyr
pe6ixBwUzfzcT7jcIhWqgAXUko3Yv7IxkQiRSll/X+2Lodw0Rc6/rkjhOhH9NeR5c9ASVX2EAuS8
K0p9iwy8Nh7dBp53Mougcn559LusaBokr4Vfj6YjDlysyXzmG3sPpFT6+7HtrK34dk0Io/kA+Qzi
MWwpWqSLOUKMjLN+6inS6RlyB4ODyMNxoA6eJ7u418rEr1vV+KjFzpzeaT1F3WM41eIU9iqJplmr
gYFYV2np3xtrdJpTqFrJixtYzXTM0bAkHxiaJH87cx6lYIQRPIdtEf4ZiUpgB6d4JfjN2f2UlW6e
772g0MOTm9EI3Egbr848J4EbHCQROHOqz4uoytNt7Ky4YZrgXt4mXFH+aDTqLqvM+ZxY/Q++w8fb
G/V6SAj5lCWkuhtclKUiSjSDgEyL0vLrpHX7B0BJPN/MDO/6HTWCZj4qKWnOfQeUZyszvIo0dE/p
vfB05QahkbaI3m2Cy900hZbfJmhMHELpdB8HbIDXnkU5DoGU9wCNdjwwLjds6wZ4KNTY0KBsMky7
CSnx/aBkxuM0uvn325/z6nAwFowXEImSzOstxVXQ6SicDn12PzGC4OQalfO5aYznTomCQ5l3XIOv
Hk9mmmCAeS+qlGov56Y7eYOpJd+QglKudLvaDry/oijuMd/O2MLvPaNA9+D2oFfPY4nBpbVP9xmE
7FWlA6PqRsMcikHVEG10NWn9uUpyv2nizp+A6+wtvIZ+10NjyyFGbomLNJeRYaJIPhobDuXgy+mW
OAx3bZzYfhvVysc+BKh2TpDO2OthtWlG+TNVW47GWiJnSmrF/lx83FbvMhU/eGgnHrqsu1ZE5mON
QfmwI+tI3qouJMddoIc6z/NaR+baihLld6203HeYyeR/6XWO9AEj5oYPR2aWIM+ii+7SpCHt9bAO
e1LTSEOmIojG+y6BNLXThQpc0glEmexUBSG+PeuXfLXLdPpyexWvK880PFQbuA91MwktW7xRzcgi
YcMjza/CWH2EKqAPO2+08pKf2STNbhjdzjrwtKseOqtBK9OZrCbZKWPsCHxJDCc/3/5F19Ul+Ysk
FZ5qFk/VZVNdbc2ooTxZIhtmxsOBRU3bY2yEs3JAhVGn4THPvEmKFmTCDn/47MXkvYM8ZIh93n5O
VLvdN3i1NzsVDHyxsxHlLv15VE31GENDSPdxmyTPRa1maKYb9vSFerdV7QRq9emhxOTkw6Q7qGBl
qYk7BgbN4i6eBy/GZsDSIPdA1P9xe87XOxrhDiTU4a8iyUIl+nJHT1kN42oqKh/2n72fSj07N7kA
7zAPW52u69gEA4l2Dk8hWvlXnNW6gRcSokji627TfYl604bAZWsY86Dtt1N5DG7EidUdRpeLN4JM
FRBkuZwcnnRhLlGwvi6S4cAND0Y2a9IDiRGczr5ofKV21V2UzNZhBsBxLqYg2EdOGf8N+PqvC6/5
9qf3/I+ympoYvffFP/7379VL8V40Ly/i6Vv1f+Rf/f//6uVf/O+n+EdTtuVfYvlvXfwl/vv/Ht//
Jr5d/MOhELGY3nYvzfTuBcNp8XOA8KWU/+b/9g//8fLzv/Jhql7+9duPsiuE/K+FcVn89u8/uvvz
X79J5vF//fqf//efvfmW89f23/Lv5Z/xt+XfePnWin/9xm34T0x35O5DTIC33G//GF7+/gP9nwaY
R3RsSLnIAFi4omxExN8x/8ldDW1LWp1QcNZ/+0eLtAB/4v0TZJREJYFHgZ8ARum3//e7nv+Oqn+v
CJ/h3//8j6LLn0s4/K38LRehnvKyB65G3qRSuxfuHQP9ilfz6jafO7h358Ky2oexxm/Ec7LmEI96
fkQUt3kT9mG51yOrOaZ2PuwmN4v++OVjrf0IOcj/3AA/fwRAL6ZjwfAEfLr4EYVbxUJJRnHOELIZ
DFDAeyVPGhOdwcnp9hXC+O+Guuq/68WcTcdJDOo579283KMrFX/M0dHf3f5JXHKL38R9TwIMSA9k
OPLry1zYs8KRbC4dzmUFIBffO3ewd1U18uwVUZ1/HocufO6K0on3SlZm+//L3nksx41s6/pVbpx5
dsCbKVCoohVJUYbUBEFRVML7hHv6+4HdsY+qpENG39EdnMHeE6mFgsnMtdbvcpV4epCusT/tZotj
6nzx56klrga9wz4XgpjbZaps62myW/kTlNQluTIjDDyoBrzecRYlZya0hnl9KJZaETUp1fPUpN0S
VFYzGMFgmpV3Nkgv/Tgb2w6mD3C6r02ivzC3Gkz/YemFd1W43Qt8s+QnJGxya7YPyb6zyimWSJZm
MwHpl9McLZ4nnIsqr40xIOa8zc5SvfU+aP5IOiMRX3oZzLk3y0tdTk55qO2ZrChRraoNem/FKRvr
mqa9yAtD/+FS4wPduiCLgdEtfRoZVlz2+Nt1ZrvzFf6sEKeELvbj7Fdt6NlDoQfsDQRtDUs+/Sha
wwvq0W0fpVmrCVtOtcZ7PSlXhgylPeEfQcD9VRmX9YNonDHe+b2vZ6Hdr+m3gX/UDfK8Tttg6ozM
ZzqR8Hvga43+QVdNaQakzTTnRuusc1BaKEICF5fJJ2GXXg6HBi1t5EF8MbmH2RqDKhXuGMjZqpKg
ZE0zXaxV9x1zWQuNhY707IzM5BkLCVMvm6hvXDMJOruzzltLre0t/mpeSgPTJWVo4Hlx48ZqeYlT
c7AOMwr/rxVbK8QDoiitXSxjDa9zUZdXWIRZj1O3jowFYUhcWVaX71KvcjDGZ/b6pcLDZth3scju
1ng0nzurtD4sosjg9JtT+ZnTFCFc73eaHtqO1PLdMrviQ+prpYXfaWz0vJjVbvdVMU0Yc+vYoKLx
ci4Na9Bw5OA3FJe4Mc7bwajaOiD/oLGCbCDrKexmff2u2mnyQoUlVhpaiosGTB5U6Cfu9KkZHBYD
4LI42M64dAdjpAzZTU5f8V2vWfWJ3Uw0gR8nNeMVTP3ycODzk1kkKmuwPq1NIY2rdKk0DE8KHF4C
2TlLHKLtdNWl11STtaunDOOrQTRdHGTtnH9QdOJ60Mt1uG+cGUN8v8CBJkwKb/mprG69WlGOFLvF
G0o30iCj1eeOPYzublWlb+41UXcUiTSEY9CKpbsaFlvad7MB/BRYc1mlDDIXD47KXNtfoZe1waIl
X5qy2LvZ9MImjjbMm5OIdnx4SsR4nykjzNxNLu1/bxZ7PDdhvFxPtfEMOBI63YWKLeM6d7spCWYI
/d7sfZbL/NN1yCY3eghrM8E6e8DGQCMXGgvJBcicNUUu00765Q+tma9b18fqvwkWO71Yh35fde51
g4M2IcvFzilnbADGq8wdLtJY/0TbFywkh1eWFvI78GIhlRjWZ6DXqQqRljUJLXCSftL8/qPCHpQM
m4jcsvLKndeLupkclkTsDIE1OhDBplr/OaTW/OBp7aWhcweenZzZ9UWtel4cwzoJsWeCs4m3Kf9O
duU700XnZtbOrEy9CErb+uTJeGBvKvcU/WHpQ+DMKxfz79rlKWvKjSrLb8JkqcO87S71USt2dpfc
JaP4iDO2CgSUtGH172pv6qMqXcZghPUcZPP8rSv1F+zKmzu9BvRKFsbDZX5NMXrjljG92zTkh6JW
eTj3TUxGU75egtrfVMaDPRW32IWeMczad7mu/VjlTzJpZMgwnyjJ2rtoZ3NugsrIskuYhv21QicZ
5FOZfiFv9nPc2B/8vtiLDUVUWa12ympwGfbXId8ZTl8GcGWjfiinc9us47DrOTfKvr3rk/IzMed3
dl9dSLd7GvHEkVrW/CTmNY/0OF0fY43sRcdKjSgpdTNYJrUGvdYWB5OElwic62OpSGYwnT5Yx+W+
J6F1h+MGsKqxXygPD8hJ6nvTx22shmOnTRiAp3WOte4QambzUyqZ7/AS/mg1OjBwPoeNHvOBoSgL
WqrLc39ebnoxM/t1y53y/bsmXb9OGcRoygWPbeWK0vSL7pT3MTt2YPIhe/Nq8l4Y/ut9Pjyta/rB
abIbw6rEPlmeve6HnhB4iBLAxxpyqhr8hGOmQB7ai+FsygYEAX7fPohJv8xqo+HxWWd+E9/QMwJm
k4o8fl+WtAxdNPuh02ufRZkc+rH6oPx6+TbrGLUUjWZeVWrtokobuy9xCRKirvVBhRLfqqDW7ZX0
GCCytSjAvytNBELoX0fZPvqzJMz6zsdDKRgs56ox5VVR4AzfF7i1rSiTtO4iN/Sgca1HU5uv+pyM
lrXKPDqZau6CNdlnfiVgR6jsTCTic5sXV5MrbxYls4vV8h/02WzRqXVTFVhSjnst75s9SSjtnZZS
ZA+NZRA9l0KRQo+0t/W4CNnCDnPtfo6NPLmG2ngFvJkC9zefE8Qd4WCWwSr5ezJdrUOTjumhrQ2I
Xtn8sbWmSvLLod4iTf9UNYMdVLxXM6i9uPgkyPhoMvmwCv+8atLH0kjOx9FTkXRGJ7JrveV0t0vs
D20c6h1HGXez1t96Y5kLWHQwss/YWE1yqXyIA198YuR0PdUDpoVJ1OnjoTWqEvMO/8CJEiSaPNcy
MIwp/rI42nKu2v6MCdaCKUH/2a+9OihXHyYH85ZqSALsTppb7IDIPp7WS8Ef22nMGmioTYOU815z
5ussxovssiwhQLSG/Ul3s2LfO+mFBB4MZeamP+B8XaoO7wxznUjkUNVusjwJLfGidnMCxZrEhee3
kl+J+2uPIVxaGdcGGr4swCp4DLtynaJWxune6h39mRu8cbqyPICfrJzl9mdgZ0Xp4v1sRYdgGKMU
LZTmfJHX8QFf5PSQO9Xl0mgXetbrl7MjbijH3K9GvrwYU3fZtSo+VKO4jqXr3c61mokMWa/Yfqtb
BGHts+8xNJiL+MZjRkJ7Xu1hV4Re333phbFfYcwHi/T9K02yN1CHhvWInWxtb8GYTHDcuN/36FUD
u/rZ98Vudh80a7xCIUVRVDSgBBjFzRJSSBckqvmUVtO5njmBlVccLMbylIk6v7VledvQ5Ru7DpgP
8U4cIN/+sehTZMlnZ0iu3CyJplJdOHX3peL4Ck1rPFuy6sdil8th0K3D5G+GFNV60Zf6TdP5yUNl
phxHVDNuU/WXINciLJch6MtEPinLW9n27XNtsJfLdljtiz73LhdNRsLiNJ/K/LObePb90vcWZWjd
N1+KuR3iwGjnPmbPbrMX0dcmwJ0goJQ45zS7m7olaQgFEnFC9lE2cEbnpnlAbUApW9Rt1oX26LpL
kDSi/eTUpfeYuXP6aKPX7sNF672bbpjEzwzH9fFM61nxhp8OQ6BMNbkB9U5uYTuExeB5ScVI2VOk
XnPINTel3so3Yg6ZluuDVzXlg+fMtAGmmB6l4WV7mHPFd2fQipeqWOfPbVxkNCAKS9DJKNYrczLL
kWFRZ11rjelaYd6kjSLdEMfbwBwrA+qi5iX5zh9c60n6gsqdGMK8Cp3VMc/zQaB4S9fep8TM/UUd
FnNqzqva7xigicRMwmKYsjgQNKyRy6NtrisXs/Dd5CaYLsRd5lqBanoMWsrB6fauVY1y38Zz+2TN
q/acaVyB49VNv+rS8qbQIRQip9cotfMqE/kNRhjdDZA5wYVKx/bxA/R9hIeDR8d8WNUw3zeN5n8e
h1kO2FlrLuNHMzcuF6/N52ASjFPC0RTcELEBPM5ZGiZkygLz61wOgqePwwk2NrnU3MhTXktHo3nD
rZ8vDVWyYKIY9rnw7lJUj5RQcT11wRL7bRMIbWHPoEQiksAWfHd1kvEtD2ayfsWJZmoOWqyLF71q
OpvAnUTdLdms57ueInBA5l2lGZq3UqIBbwieYmYmlLeDaCnuu8L8HieYQWm17+8UGQuMx4UTNa5Q
t4XdJj9Y6UqFJnVAHJaomddQ67zsOyoYgRdQiX35sMjyZfU8Rp3uNCv1gZ7EYacqyzKO0tXORejr
U27srFwX2Vk7VFMJtzmfsrAnJ7fZKWktH0wVj8ZuqnBz2oNuWXpUUgx/b30bq9W8WxiyNplZfEF7
BDVab0eVBBWBLFAZhj6TlBpIqwNvcPzyLNad+LGchB+s/ZRWgb16Uga5RYkdTumqOqze2/R7nqAT
33l1nHRhUeWkTGiTRdNQx579MCkncaM482ub9Fw1XvfFSCZEIhNHC6ZBK8W+j3UvjcwMr6QHTFrt
e6etEJMUlaQfaUezKvC39MrhTIwtGDIBkcYnLW2S+zZziu84StiPSaND6hVjXY7n0ow1Sc+o2pc2
9VJtJ/oy/taZIyGs2Ax3Pwv8GJPQTuvxG3L3BvMhzS4e2aGyIdJob/wwLzSLsyyZqU5G22ufx6KO
X2TB5DXszIl9z0+SmNOotHRiE0XnV9FotEmK94+UMMyTtH2CJrN88hlMYTmUtT4nrMzt6taRGU3w
Ovd5INSa3nXeuKXBuVOahm7f9yPCLKf9YmdON+09N8ufZGfnPq4oo39pk6RB7lQxTnWgVkd75Por
AQPTQAH79rDkeLhKWuYmJ91c+ghOxMT31DTENJAs5YPqz+zCiM9rB5v7mNHWgb1JvgNoH4NZ/1wK
cgmBZ8yv0cwdj6umdPCUUTs9ImFH3xE7mIeuQW7C2zf0+1UIBNpcOPACMzBSPbkKLsu6UXZrcyaR
P+85ROed67HDvH2VY0xwuxdgchyPwQSZ2wKaH9+LMHNckjzRnMHfcQMAXqISQDXULVN563NK+/CJ
Yfb8TjjtH+4NZxnuDRYLQNap6woWX24JW7g6Wx3aOq3jU+Ojq7bh5n8GoH+Y6f3pMtA3fPhA4I7I
G45vDgGLr2ZcQc9QZaWRa1TZNTrV/F+RDl4fIagcnwNKGXzoTjm5IjcSzx2N/gwjAZKr/HL55MQ6
5mmZT60YJzrgTpy/oyr5/XOH4wTWCekNVRZq7uNb87225mBdkCgJlyVN6RwkvbWE62S953V+DAG+
3h+parAbocJsJIcTVp+dWTH9y9YLFaJ+cUgMaQLL6tsEE0pf3I2OSihkq6TfL0YJrvtv3yHcdhCT
DSOHonLqHaanakSwN/dn2lqkF5k/MwtJFxX+P1wFxzAMKuA68WUeP84W3MhoWxjzS4cls7c4jxL6
4r+/FTjrDpGhXEKHMnh8EUmfpLK0Yt+YK1p3RqlfsWz5918Gu8aGwGC0gdjhFDcd+rldXLPrz2LH
YuoBwHSj8P06d1SavwPinVBfX3dCfG0wPUNRAx//9I5SN4dR0Sb9mU4XOgVtWjMZyqZFh7jUDPfC
ErjdGG7tfE4WGLLBzCzqh5mRfBTU9BttmLv+rL+zpf3+vfIOgTIgO7MuQJGPH/OaDYOJS2t/xpH3
3VtUVIwtjaL3vDjyBcoXLk+ifWenedV1/ooecPy42LWj6uFQJf/g5KLIg/XGVm531rBc95Zs1mur
nMcLw4ihzWe9cdf1Xh4ZBJ1HOaA9/OBivWySxLgxsTy88CxagNRtpw8FjnXM4EpT20qsad965nvp
b8fo4N8rGmkK4Wgclx4+1sdPaC6YVdk9Kxrmz7hzYlndlFPnkA0zxM01xFO0FG+vr9+3K/gRhgGe
v7F7YFsdX9Gm0jHsdB5RpFTGoWprf4+ypDlb+Nt/L+V/hf/9j6jeERL4Jkr4/yH+t8m+/3P8bfDi
Ef4XteppqLv0qfg/B5VWL0dA4Paf/gME6n/BwsEZekO88KTeXv7fSKD9FwUNIiLQL1jsf1tx/4ME
mn+9/u3N/ZQtBVBI/w8UKPj3HI4/VPs6Cn7YMN6/wQJfWdO/LCQTsroGjw66KZxEtO4nX0o6+xbZ
5ksomir3Io6e0YFbszYOGExaPQh4Nd+ozuuWMEytdINZtdV8KCsAkeuikURklJyadmAA2GgBypWt
nB+d/KHqXQphe9LmIlA0os/Ycoknu7W14pLgrR5QxdRq6C2GLVSEC6f3SQOjdgATOFP3WZp0N7GV
+0aAzJN4kRgYKhKF3iSQCpP53GrYWq7I0qG5F43VqfNf3uYfipmTbQ2eJvsr2jn2WwLd0BscLyFp
rbPdoIbBFna60NJaPei6Ks/nYk2uikzoh8zPWLegU/Lr21c+KaNer8yJQk2NiJU3fFJrJDqm0NwX
Ex3phIqN/cPCVPMdPtxrpfnri8eNZqP98WWikmVPOrm/hby4TuFv3auMYbfJVogUds3tO03oS26e
21lfjZfuYLf5nRi18S4TFXPyIBFK5VE/rU4HhU41OWO1hYFQjWuFBL4C8/SDPFsg3IhCMphUBR5D
exziB5TWULisIJl6awgtu3U/6/5Yq2DohrYIVjHPVmjN9ljsGGsP9n6QmAi442Ld501t/Viaoq13
WgLgPn3MV7f4qCZ9fuxaN/nAJm/87OrZSeHcaMt6gQuh9oScrM7DxFhA1wx9ibEg8KoqWJa2+e6v
ffHSVCM5thr0r/aiNKWV7cQyiyzqilXLrmfMKFeMe0rywvpurGTUWlr7iGeXhZt173UvHqDXEBLg
6hlRvsagkUTyukXgyiIewnpRjkbAU9EvdzFf+60vC9J6C6Mes8hqDP3B6EcAolgonYGxHOuXEmOQ
+WxEpHmPiY5mkc/hG20IMysROzvDe3IntQZf3Dx2GHpMazHWNCqdvgSNVYPvgPRi6m+33y1bFgvp
7ESMRG9/oK91xn9/OyiIN4YYHyaBPFAVtFMllVjrNC/6H7WX1Bd221GUzgNzycTTMR0rxmBtm5Zp
mFY/TgljGyzWP5RVoe2mNm+g/iT/ODj+7xn0X4Clv7yb3w6h+5flOXkpipf+VxrK63/09/FjO3/R
8VFzoNNBxfJKN/n7+LH4E6y8KY82hio+p8Z/iCiC8wciPl4/yNdebTrZgv6houAvzn8HjQwR1sbd
4L/+N+fPcaGCgeJmBEptzk5H1DKeXMe7bLWozoh9I2aXsMR+qQFdZYwh9LDM/xQqRzylX2kvx9vq
P5eCoAXdZPMUP6XjVugloAHQuHnY9O5c4QMtuYX7TuX1+1U442l9YRtj3IH13fENtaQ+jCnG6NjF
mLgUdb0VVUJ6h1/e8h8Opz9cBU3hZuWPhGFj0BxfRWncQ1x0EibFvJ5hEK6H/dCn+7evclJlb4+M
qD8H9iseizB8zZObwUyNU70Ayffc5UerrtoKFKJiApypMDOsQK7uBUYYQb0UV7aKd6rUdrasd3Qn
gdayD9S3RqNdu2ty//Yv28r7XzYgfhi8fOyBYEvRd6FIPL7/IelhcWiGDLNSj8N2KO9raYMtMxHY
8SUtO5JS3/MyOPEP2Z4GBTwsLDxQYE4hCD6+6JhUE8nUsQx90L7zuRb1+aAZTA1J5z7YXtlAe2in
COMqRLj+SJaV7nyoEmc+OLTr54mTIZEgQ+Od3fiES/v6u/CRYivGXwGnhdPAjG4ySPnsIS0UlcCy
uPaXvdXpxCrheobnt9KxIwWeX/SPyOPvHXhEcC79+itZagRSW+Z05WVxdwD+YobnufJFpJIs7MKU
qcGwv5bf1GqLS88y1o+jMc4VUfYEwGUitaKYkXrJ0DM13jOm//0Tx4SL3oltATEUte7x054cd5j6
WUvCxV3n0DTT4tBKa9q9/SFt+8vJh2RDs8U+G6ET2uuThYR4FJ1qCu4hbG2NitrBDkWWzq4BMwqN
PHP/7pb+x03o9/0OBTVzP/SzGzFw23R/pd5ZVto27myzopLCDad2FAHpRtiYLtN7E9o/PUCP+h6C
PvK838YfXbHk2ibOC11ksYGl6SPr1ngvbeOVRXvyBNGoESmN2QOv6rTVhGo1JJnGEwTarj5g6zjf
uN7QRQQ4WIehcbW9pqfmXik3D4vCc2/iTAeydGDCTNeI+JPRnc6b/H5IiIBLELvcYumEQUUvsOQx
sm+e6adYDwhF4Ey8RjDK+0tcawD5MxMCiGwb6Faec+758XvpZcctwOvC2sZH27iPeSP3dvyyGHDX
M2HVCTEMJvxm1+tDY81BKn3SgxWezjsBrYBwzfSdr+QPr24zW0Bh/UrtPZ02Gh2MDklVCxfGTM58
sGDAgOw9p+Q/bKIcu8goYTrS65jbn/9iW8hAqEAlCgg6opbjvFrmw4o+Z1eNvoNXzkKjxYb2zoL7
0zOFfa7RuxIIo51Oixp70EaOR5DXxCrDdc7yKwHl8r4AIDnrUj39qsylANmo0ncauj88VM5lSgxm
Vdscfvtlv9xuzhpZoVXByFTMM0VF5Fzvtuqd3fgPCxyzzc3lmkOCIupkgXsDklsm/2zGaMSIAzfm
M7fF2BWHP/ne8Xy6eVG/bS7EzPXJlnMQZB/fkbEkFCDQRYK8079BmN0lat45QmQHKJEbRb+/lzgY
7gVc29ulqz4lZQF5D8+xA14IxaFpofjMRuGHdEXvaedOH/ffPw47K3ro19ng8Y/Dd5tJms6PW5Wd
3E0rQt24x6ni7f37lef+6/ZzepmTt1ozcHNW+qSgSvwl0helh8nY2KFYl/V7rsXJeW/HPcDruJBX
g6ikVna5SxXwbUrsy27o4ucZFVeQkrt73vm6gopTPnJkeOgzJnk3+jg0G25WRuaUQ63PyjLSlf/y
zn38/i5pqFhn7NUsfXCo48fFxrwUXQu4O3he5Plp+2N2Cv8LCxeIMnXV9yGuUuodI98ITG5mh1ip
gR2qhTqr6RPMwgYh9dBi8eqc9q6MkKtDYmhrU78vql5ouB7ZehtilGOBlqfTpELdGhHxyTElucyw
YEzYCup32K75e/Daac/IAIXi6TX3mKhN1uG2cH5Zfu0al5PbL3bQKt0I6rSeHrmtIprTxL+g6kCZ
YnqbLbzWRTQ408fUToPUr5woLqGE9Lb1zk70hydO1DyyEItNnurJPP5BvdGCOViLS81Tz18IL/wp
WpupS7vKyLFwV3/7DZ8oNvhg6Jpw+ke7ii/iljZwfL1yyDExZzEHExna86hf5bCpQgAzsYXtdYec
ghIknQlYB9khwuvHCkz/PTuD17nV8YJhSbDpU7+y+2pICY7ew+Ll3dZRYPNiQGOetFx+GpRDSDOf
/pVKqnUH59e+NgrMe8WKQ9bkt1DHytqLmhk2o2wy/akxSraPpswv0q4doGlZ/idyUdrdYFsvOE6/
A/mdbqq0oUxgsD3aZg7M0U8WuW7XZrPGZDM43eLA1xPPhdQn2KN1/s5b+uOVgPpobDcR3qlEe2jb
phvbaeMDVj+hVrSHxq7gFyfae9mgp6cv9+RsrSI4H2JtMPST99BYi253vgzTFvPBb+czsOqeSRNK
glSv3ulKf/vWgUhwzuDz2yrp3/Sg+poonApqKpl+NQ5WAovGL6xD3UReMbzXKP1+Z5u9GYFK9PWI
+k/RZhwhZjQUbFaxsyIO9sYa2XSNeYJW2N1d7gHE6AnGBu+sr60hOPqwWWAsMfphhqbUvScfyWyR
3jGICopv1e+gE38ay/m6HqGyd/5llk4XuWsdsmS6oq57p7T47athOaGLgY7PKBVbo5NepVhstfjT
SkhyMpqRGUMxzoCfqLzheL59m789XC4FqIkElktutrHHn00WN0PrGlQxhawMjMxhVyVzA3W66cUu
h3MWTE077N++6AnwyN6FXoglyAOGGoFD6MneRcxOacfEfIcpTdmhVUWGdWElLxgay0OdG+Fa+SGJ
U81NIweUnF083GBD7Z93Mv/8zm/Z7vD4PfNbQCwMjXkRSoOTheOl4wYfj7znYRY7w+3nPvDJMgkc
NTVhESOraeJRu2mcfQkPN9QqsoU19c78/PfzDPAaRTJ70ubhyBs5fhGAFJbWF2UTCqrrW7aS5tox
mnrf0W7tTF/+yO0uPiTdhMloNus3Ttz0h2EiGp7Jgf08l+bh9cH87xD0v14Vav8zEnfx1DwdCfde
//4/8Jtt/sWs+lcBnmH8tZ0ljI6wpGSM85+xp2X/hY0ShyLnMy4z1M7/mXoa2l+bDJyxHgNTDEqI
DvgXAry/v9H//oY32RtYICwgdmMMOfFCO/54qgWP0mXMq1vgW+PSEzXClhzs3km1eV9zAIfuPFQB
KMhnz58+ZGkQL4fu0UprjHKd83Sqr5T25BBcoLnqpZmRT/kJfm/OBRZF+/1arB9ms/rWs7fHKWT2
+GxagOoMLYeXOIty1xC1BJBgx2GRuhuKxUbl2tmTlTkC7rYg6Vd2JbwTDaZ7WdphDx0k9PzEDDEE
l2nxsC7Jilep8UMuSxnGXucEnrzp5XAJi+l5WJGYlMiUQPkoRWVzb2htH6qE7PGhQ/eNb85Xr16e
LaOE3p+D4IgiKaK+HouvfVaV12avq7OsGw75bXaLSfjZ4MurtbySZHh6uXbur5djLj+KYvUOLkJB
THD0Yqfls4hWKYlS1RGQNbMXlM9+ncCZvDCLg2ucLyQOoAHKkjbEiMFbrGeVV+BTiW0FWo9IbkYz
HNqgRHEcSXk+VULsBAV3MKV1MBM5U7cQ4Y3nzA+zMYSfZFYBfTNuGXNeB4So6meVjh9U4A7mz0Z0
3Y1cIYLGwrQeMFZ/Kk0Ljie888jq0WyVcs0gkpc/sp76u5dQLYfOhERurfJgaDMlfTx2ITiV2Mdr
/Tyq2WNGVftRm2b9Rb8gdML1kXgwy552jYduDGfd9Lqc+imaaqva+XpnhPHYt5+GostulNe7NPoW
edpiTK7SsdtSffMH2U49Y/Hi+1hoWNJnRb3HoTUJjTFTe6RnxQNsAz2qBr38UPd8tqppv2EdAs16
qTK8PocFfvLsRmVcf99yWUO1uI9VIXseo1eHdusbUWZWc+hiZrg3CMzj5aUwpaW8GKwxC93WoVv2
3TvYElVYEOgH3lZr4Wgv9X2cu/Iw5/5ntI353irJqI4zdBhSVdbOm5B0r1Ma32pD7O37ZLHQ90zy
0ZxsNxqqlZzySteHsLMB9LRSpU/KkW4ELshHrnLr0sUakQKloC5GihYpudTY5lTuOezQgmfQOyGC
asSCbSkxu1usqzgrvSAm3R1LJK0J4GHz+iYArloouZkljRHEzsoOuq4df8Z+Ol4DlTOKHVYXsHCK
60jvNYyG3H2q7/fjBG9ZB0PcMTNIbgQvEvVXl+w8gYyLaVoS5ituLIZPhE8PCy1AXdwHhetUJGiU
yd6qR/OsiFcvHKwlD3Atax+KBBaQr2OyrUilPRhMfC71fu4iJ/PQz0Lsgsw/IKCrUejveQ5aUDn4
+4/JPIRY/XH1tFDnicGYWxPpDPyPpBRPAJN6taug1DZ6uJhlHC7SZA4xZpKIr/FzNTfQa0bziyOY
8w26v1xYHrtYNztf88HQEbPoLhO19KdryX43jPSik83tCLXcVF0jQkvINMIu1vqQuKxkqyIhXUpk
B+3qZxEmB+huU8c7YMvlUQbV7TWC3K2BJ5PLVjOrUZ/LyBhjnW7aUEhRobNVNdZtnQsxupNyxWsf
CRqRexWuiXTRi0Rl6JTp0yRsIOzcrS8ktxvkAi8bT+uqMwN6xHmp1kcq7SrMLF/utHFNdmJGeZ9P
MF8pGuqoa3r3bDQKZ99mSIffrn+2Mvb06KDu2LyPaP6ZIR8fHaJq8nYyu+rW9c3LEjt6m5WgNd7O
F+jJHGjztR6/U9+e1H+cV9j507OSSki5A8xwctF8anIN22D91sI7Y22zMB4KtogfA15BHp1Y2d9r
ZuS5dybryUycd7oy6/SeMUWC78KhzIwEDub257/MDmC9NUrHZfI2q8agRxs1v/NQt2Lt6KHi8ETy
IWAXjmfwyk6q6kW4Pl+da952efZNpNlDa1qkqA3/1Gj/4/j/uA/jOW6DZNYldnmbB9FpXEFblKhE
8Tm5rbqDvpAvcd7MjO2Ss7e/kd+eF5Y8jHm2+IzX2fXJ64p1dA2t2/q3IwrfxX/WkncIxX94Xr9e
wD1peJbSr43W4AKYfmb9h8y6y8qnt+/huNF5fVSMizb+K6gbk7GTdm4CsxEoTr1bNDWM9C6tdQpm
606zfjbJ89uX+sPjIhTglU9M6Acc6ePPi8eFKjDV/dvWvJiqvW+8k4n0+78P2YY4BxT43AwuO8f/
vhG3Xdlnrbgln5b5CoXG27//90eFmS7oHw3aFkt36hjY0KXoYs3rO1PflcPeT/ZacjCbcNKjty/0
+2sH9gf49zAWB7i3tj//ZR1mrJ+VAWF25/nDHmXKPe6SjySQf3/7Mr+vEmi0rBPsD3HN4v+PL+P6
Kk1LM0nvjOGjuX6Rcgh09Zxgn/n2dU6f2zYsAIQAvmIYA+v/5HZQgqzIfxb0v811UdyMak/My6Y9
F+80i6fPjQvRr4M94NoPs+8U9VtswazWk+mtW2zmAE8ivc+t9/bo4/kHg3a+AaZjwBv4cRn6ay7C
Ly9ntDoZ8w3K2wp9rqZUsLBf+ndpcYUI9qLEU2MzK8/ei647/bghim/dEhsoS4cR3clDBBRvZtIM
slsmy/HLJnx9+yW9+mz9ujdzAaQmpBZw5PG/17Ppl/tKvWxZ1gRvoRnFfDCMY32N46pOLeEC/Wmx
isoFTkI/1lo0Nf4QjkTYfzMUGzh+xQ+GNiF1HW38TNrMvisrNECL5rzM0k5v09pHSIxY7lAxqov0
0W5CT1BC9Li30ZK1kwy8lAIZtlseNLlnRoTGIcMc9SEYrX7dO2Vsn9XwJN7JBvr9k9nuGuTbwFiI
eezJGsjjBdTm/1J2JstxI1kW/SKYAXCMW0wxkcFBFEVpAxMHYYZjdAxf3yeqN12ZbZVWi6pFWqZE
IhDA8/vuPbd3i0epswA8+/JqVI//+cr+P58cfwXfWTadyJB/XYjVpP7EQt7osb2zOdH8d5Xgt/sR
QDTTOgWZt/P2X9MgHZkmrNtcZFne54jr859ppRgbqMl/+2sgA/2r2A8hn1arv9yAY1Ouub/08+NC
f5z34sp/qlv9+3X697/gL49vamCxnd7+glUPALOAg/zPvwAPN5Mn2r/f47wVdBQ9k45cXkV/mT9K
R5R6pvXug0sIDh9HaxDarYrjhHR0pJMSmCcz/ZtZjki4vGMOy1gaBF5zP+X2JXRK43t1z7E6U72K
11KlAAH8IumK/MMehfPop/58zusyTRNnMX/qOlCveWXYinoWX6dBqvTO5ayKtECRrF6UK8bQBiy7
t/RRNtreJetBSwTzPErzhId3iVsuylXJqXnJ/aI7bAvArzAX2Z+1X5vD3nblcnZFRwrcVhzxS29N
hmXWw3URdI1ow/d9HYBjjc2YtYFilsf6C5rrXFGMloiR5YSpctCbXvezW337oFg6hIRD+RPM1b8W
et5EVTYQJFydfKOzRxuhMkzpD8GaMyj9rT+QkM1JFPYIK0LJB2/V+meXBVrctqP3y6nmcQvdLs3v
HG/vv1vEB+/ZSjtn18mGeB5bP6rapQaXkFvvBZ/q2bPbOXIWVR1srAyfY0o2bx1dPcq6RY9XJJNw
g7oes63VTx5FKyctE0syeNtHU7BTw1L7082lRUiT+ihsBE5Yb3l/gO7nBWaWP+tm95blLdGAcXWS
smvLcPHK9ZLBdoimXoFaNAUAXtnXXCma2QDla208OWQuKF4cb7w2J5ia3L+XtbVf+wKCDx7eMmDF
xI85bP0RSHKHpR3AaHHLFiH0zEepiOsbnSBqCJkIYIYmkZQm3b3vrao+9TWpWN+rvSdWSvwF5WqW
R/ypr8akD2GvlVUyCsyvpALxOPXedAIf6l+MerbujGHR7wZnsYOqtvczI51/sKmaSRxVd6hR4GL6
1tfKRBs7z/oqZ/ueoyVshlv8vtYr+eyg+3PLzNaXy4HVinMga18wrN5ass1EaYflvFGVfLfj+gpr
5e/PUvj9ZW7aBcSF964aYwj1anCS0ed5L/JuTbjQ2sM0bftTRbtE6FGtcDRa/wZQW8UDqWyDz9QV
D8grzql0R5HkRBCD0u05I2Y9DQs2/5nfZK8QI1SyjTw/5bTmCbaA5g/xPzPobLK3zewucZ6uzoXj
k3fajaE+V3oOmKDZbsnrnA+43Ckrniw7GUtLnVpu3+d1XpsizK1RPA1KOaE+e3towC4KnVTheGuy
Lq5pdknIHWjEnUfChGwhQoNKGVK9bdyKqUAI6IjJ6dvAP9dMTohlc0Dpy75cVQ+BkBCM8K1thKYx
7+2EUr1t8uLW1p8knqHIltl0yrNZXrVV9SfAfSr2ss0+VlSXnTiFbnfDbnDK7QxxMpw241926BSX
0x7tA01lzjaTS7f2rY5amIYhL7zl4vcukWtjLhPStnoghzpYJK5+q5NNWDqNgT5EErsfLSea0+2c
asiMvxvnO4rJlSMBe6W0kHcOA9UdvCCkKquVScYnGHjlGIIc8hY78hsnznCXcL6np0WJ6pPx6Nsk
nEnjiSmtX2a2DpE7qu+Ls8mgbVPjZOWyTvLRKx/2Ik+PRQNzxhi38WxXrhY7S5mfBnTbYyPTjh6Q
frqfqVoO60VIbM+YcAPy5WgYU62ehm7+2BpKjOkg8h5RgBCprMGKOjHRhjc64h5wcXkSk9QD7P7l
ca41P17qTIILxPnjtbBqa5q1AAYVaxcDULCfVwl0o9nm+y3TndMw8SQzJk3/rTlw3HZvHeOOx+xh
yKce/ETqhmW+8T1Vfk5Ct2/imn1FQkRdJjoKW+Bh3n80FmS5phD1sXVa514pe0/yvv/cy86/80tN
O4tCR2Eobjl+Q/rnWaZvs+3/2mr9JyQHGTpF5wVGXRSJrYDvtGv7YSp9Dne4U+FCv9TBrurqfSUS
cFzbRj4Z/aK+dh1wVShmywzJ6akX1fXlhcdif5rGtLq6ndE9ZJKzEgz04rD5xbMxu13c4WEMGY6+
2YtBvAmjYoKjozihF+nheJNu57z0D/k+rxCmZJFgJyqv+1CANta4rnOv+T/BTQ2xLLMGXtvWHS1q
A34a6+TGsEAXsKNz+bg4mhcXXdqHgvRFsAMWu26LasK1swpcFWauhazC+6DVOvdl6ZwMVlA6Hkfz
9hpMed6FNv1TYa010xuBCtsMCk9beNzfWjm2af0QDles1gfnqM+i+ubL0qupSdoK5MBUP+/9ql+n
+lHe0hSoue7yMTau/lLtaD5D2VsHRN9nWNg7YeVNQR+x9sDIl69WQuha2tY/w12W4YpCfW/NauZ5
1vshm1sU+DL/6vySW9zZPdAurQ6phnViA18h5EVaPNLq8y6LMfs01aJFgoreB8Lm8p1CL7sMckcr
Is1cuys7P5PHt10fGqHG05abRqgZS3lZPZ1LNzNHzLL8mFerEfFA+Z9NXmisnnLP2bh2S5kdKrXh
M+VN3kf6NBeHxiyzx81XNybbqO+JZMa4AuwCSNGKGp+zB5zIH9wDDgWAGU3+gZZ343b15rnUrB/L
II17KbN3nV8iauYRNXtDzYapkw4NJVTtyBsS2tA32iPo6C1q3uFtR8LJBrjyREIFrttk61ejmOqL
p2d5DFh188i3NH6gU90M3aaZrLOWu1k0Alt7lKnTBNzz49NazzcHe99dAaBRaO1VY5RbepaMM1UZ
QqRN7EpVvC2cMk7NTcqVQ84fbZu/9G3KLrojvbBn5RAXqTQSg7NPoBSu5l7NQ6zG8g/x4OF3bhtf
y+1/iz1E3DjTOR8nH66XBvjWzpbfNASDbwBXRfgCauB6A7qy3DKYKzy+rEL/sMr8t1yE9ltxSk5m
C+SPVunmy+akwN5snPkBosJwLSuNPU+qlghjW3ZUFlxwdwLtUWCKgPPQjWHh0doz9qaMR53sjjfQ
lTiPansE8vs7kxIDVZ4N74bYvyy71U6IeQNgMW3Ffpy5xeUWkIydhi0H1LF34pn8zuxX4RrlGufl
aeaVqanl6kCUDcTGy3f7XxtyJz1qBak0yiBbsEfCBxYP1uuQvXmZHxeGpwIN9FKwKGt9sDZ0yXTu
/mjN/jVoGrStecwCHfNayNd5uTB5gHbGRsHp2TFxSy1zNFJEEHaOO5KwHVRo+VMf226p3ZcceaJ+
69sjc3F1L3nyXFmntcG6oceq3YbyInUwJ9rm9D/ZKeiMVrYxHOjgWA7KT4uIA0EWNWW6JbNvZica
TyD4Vfqv1qhqqDnAyubC6c+iEvOB1kL/3E9AMWBUcNmwwYLCoki7Xu39YO1pBR4oV0lROx+iBHQl
bqVrXjk7F9Al9sEAMvJd85FPO8EAX03VfKqGAlWfRVjg7LCDcs29Dn69g2/ZtVeyQ1Y8s8Z5LeC0
8FVln9nzqkU7L9syP8+k5lhXbA4/2rqeswZnWd9b3vPmIeObQluRVNYslNb0Qfleege7zLrHZ/bb
AY+SFI0BF6fZGRKKIZNH7IhzwKgEUrizumjCLRyv1NMdMWNP79vaptfV9Pq7fOuWEOOS8TxYDLUG
z35euvmpXOUTd5wV6aPvPZSeqh7rkTnWWeX3NR+4bcbBBFekDad2ED86fJpxmjdAHlPoRAxLseMD
PMmRng4wq40hGMZ8jmRjbQ91D9TKtcY60EFrxfmSbidDrjl0uLw3X0dL7PSZG5xl2PEMqEcyvdDN
Q52EIeYxqYQaokUN6aMDmONeEQG450G3HW8+2CNYrSGxerommAxlYnTFzP1bFzNP/XS6L3oqW8TQ
OacKDrYfGDoU9MCa/P55HIX90bRVSQkc7WcsMeeXZtMt3pq9OjRu573Awttiz1C8kSwbTlDrmfZJ
jroVahyZzv9qTh5Hvoa9YU1nQ/c+we87cd+y8CVLlvOKyfNoVZTUMyXYcbtikEtxGYUY2f1o281j
ug81jdHSitlDEGa2Bd9YZ47BqVxrMHNbmitWf32RkJN/r1BygrLstmMmsy8yHDsUOO79Seb+KS/s
nKgjVC8OLU3gDsySwlJg45p2B0xK3MPsRjNixXVLKpTm/m0tiv4hTRVbrh0HTqRmSz/OvZ99iH2d
EiGm7tDv9PPaXVoe681Q7wWdqveOLrMYK+V87Ot2e/REvr3CwzDPPRy9yNKApvi0HNxrKfCpYbP6
Swe56K12+vI7pDgFe21alyjXtOpgcvg6sHZ348IXzzb4QtponHUJdgCpz8LojgA/0I6MAFeLHnAM
kwdGt/xskxB6LfWeEW9s0zfFKizh+dkebDEuEdxPEYq2QONatA2cICinKd/SpNP3bxzHHBbeuCm5
clvBdtfPjwCe2e4XxvK7HbFNziIbH/ZWToEwtpKmTc7LupF9ZL3/je0ulSceGc10qZxjLUr7HhJr
+exwL52ctM8OFhz4A4NqebUoQL32u20lhlh/0hgOvZbpMs5nk6ZqZ+jifUcPUEaOq3th08vBugkm
u3bOS0HLSuEwmOqbK+6HyfjjlF1zWvgaHxxthxRaGE0y8MyMOKw/FYBnT7lHXh8w33Bx9LVK1Gjg
esiVCV5smEJOwvlVts7w1Jq1OBtta8ebM7chiBgjqse6PQ4dn18PW5ioaaF2VppwE3fEtIpEkv+z
y4svTepjIDvbPjYakbBK839NTa/C2rB+ONgWjv3WGoFe+ePFFEXO4dN/5bjFfl8xSakp92MTMiwf
S29EFLDRM5sKKzZ3pnbHUvaphHoaWiZUJdKPPAkKrktrFUYk8QLilDB01j4O1oT9RStgCmErm0Gf
7st96StEyNH2z6qxne/Q2tXBzgR9pf5uhlYvl2NKKjikoN4/rD7dZylUXmBXmv19hdoatcUOY20x
PrEcVGEHX4BGsvp9o5PjBOFUhWJP14epz9aDXi1fszv71w3UWVSyZOAZKddT1sDFxbsE5Ugr2wtA
ev8ID3ah3IuRadzwWFFqxXkqt7yzml3rbdmEi3PRtH+a0PdPW5U2z1w4QDP7Wn30q3a7LZpflhIr
zytx5Xvi3FEeUUFj1WnSnmw7qIXoAiJLAsAK59OczG84tybkSTlOyexxkOsxBXAuLaZYTVUaZmqu
2RnziDEpg2Rhp7E5dvcxXNNZBY6avlI5IBN1M70GOvcD2D8vBvQ2X1JYzkffoI1nzpzyLLOlSjwQ
XhZrBk0a40nvW/PIFyMs4HXhEbAfBI7qF83bnbCbutcKillstV0WdOnu4L+hKxHYIb+BQQRWt+US
u9ponfDLvll5hmLACJf4EKyCvatUUje5Q3JYX+47umt5U5mU41LWoVMQy7pZLAdUfjNBv0ZTd6W5
HpDD/MCSLZhCkO7yhHn39oDV2oMwKtI9N0yXMnnaGfVtUs2t6jao9rEAYhwYi25fixETbSpNHXmw
ZfI3M+3kyvmPGG2KFoa5iobaHePRIMtfeeSgKmVVz7JkhnL7sT3ky9aftGUbD6Nc2mMzy+zo9MpL
lOUPceOr6Z5foY3pr6nv6QQx7tZ0nX6XpfETp8AE93YqY9tqtyhbGj0prflWOnnzZZKRZjeRbUdU
LE7vRc4GnyTWnT/m3YvMSvnAbviPNDg8GX01h47C7zRRLfPgWyWtpPwAYVOZDCpIqDEArOFqdjNQ
MtcfH2ngqy6LNb8DEnF5vKGg1GZRPXCO2XDWeBm1wLTbVIO2gXOGKp202uIfqw4PdAaFGhIZTqo8
5XLXY1+eXbNx3/xMp753F1s8UCaFcxtk79gL99iVfDHLvAMbPLm9dgfsOQu71UZV48EcWJ367hml
GbZ9qaJxmMxjNm7NyeUqPbCs4HvglcNBL3vjqZs8nDL7qDNgpsVhcUoZk9B1kiyd/URNIB1xw/Lb
9FZ3KPd5PjpZrRLAZj97y5wOLbrYY0+LfEyiQCSryb274r55KO1CHWS6GofMuL2qONslbjEYMXYK
eG5EhgLGnjc1DPJo4r8JGs4uYdNu+VNmGfIk8Kfc47AZo1Qs/WlfTepIC0VwB3LfwcyxPaRdUZ3S
ukKFKL0qmjfTwsFROEc4dCtIwLmLuSd5Kk6NkQCq2ROY8MPnkvb5N80dIE9yo0IMQMpOi5uIzHFx
CbVBwLtE4lgOudZFvMyKcBx5fcwQv5dxto5S1OZdpeo+bF0DEaDLUqa5rG0vDWmAJJuNtyqnDRzQ
mofbf5qDYtnJVFQaTKd8RsM2fcIz+D3uMMOuZzcXzSHlKASuT3Z3pjfhN62t9gCIHeC45cj7vdaX
aHKhKfROZTzm2J2OS3aratParz2rmhMP2jmRLYLd3swUclkVmu6UMkdkU33gg0yPKrudFe3Rjzri
lm+iVl7UuBpDqXDWMwYneSYUZ770Oc/mXcswQXm5nizN+I54rqPA7FqQuQtHhKbbs2A3Szvx0MZC
OtiNw2xhuZ4WFxMORU8Iw8OrXuPbgoUg4g1QOABEywWP5xvPyzYEo2EB/tc6bPZMUIFhdVvYeP4G
n8Ok2VlyfK85Ff9odnOFkqu9OC7y4OjSBQr6Xef9gLcICiMARg8CQbf3H1aNdsDa2CV20BtBW+7D
403jD336kfbAdLevJZ8a5CedFaaQWxkWc5Udq2auo97qtR8pJ4Y7c0CbBEDAyMDhPhCrbiUDWt1z
WT3q7QVglvbuNSsAPWuEklxUXFujc64ImcR/DD5cS2jbfU5RY6IprzyAYXNPa+POL3aeYk0s9Pmy
FrAXRpFNSbq2CjQiIQhq/27Lh2kLhFd05FUAM6gRdGwK7OmySFeLFBAJ2pGd4a2o8KANtTF8g5ji
gcEYPfDKdLLd05WFb7mqRKhp0nxlDaPo6mQQDFoJ4RrPuI1cCkENtsg5A95cTXX9uGrjj0HdtgDL
Dsgph8a/w469c32Ek9Zbhs+q89VDapT9gyk5zrqNuRy8vXgtiU5AeM8H+nJah5BlukpU+oJSSqgf
Im5NRh162uR3y2rNP1aqexN3in/jSMDCXTxkt8mW+rVd/d+bsTuHvlwMhKmasVAfxsheN+9iEPGK
TB54h9IsVbJwsA+RXfVgpBwmEV5b3a2l+ZE7tcCoagvaolTe4JHb62wNHD/rHoa5zX7O5GCukNnn
iFYEEerpsAd8cdJHwZGRk3JtPI2l0wE6ddHLEBGyKMuVDD3AIZepcJYrtqkxGSCs/hi5dR8mvWty
Domehz2x+9GD8Yg8Y+heLJZ5FsaCFAMF+wpeNoIutN9eqZsnI82XB4eBK6BqQR1T+MkRQFvjl+c3
+h+OiT/tKl2u7N/0X/66l6+lI2eNV5byzw5tDYFpuvlzjxZ30Bb9xTKIWfVgsniGeInhj+LKjfcq
RlDmkbHMzYs+d2De8q4+jDNZOWbTvTnQYOPYEen6zov3rtsYdbhXmlIiaw+u/cAp85MH4vyQisII
23V6ZoeYH2mMnBF3GRuUyWZcSeQxR0wAxMFGRjAntWAoLYCxQHijfnequ3o0P/WlqC8cL9nu9Kl6
GPSCM2nfofaNyIhpbqVB1y/v2E+cOLdhbs/CIAbe1YZ2t7F8iDzsttHInfJYLsgIarQVZ2k0AMOC
DqqVg7hr9E39NgAwoyRk9rvrpDrbh0atD8XgaDEd1eYZvz0CB+TnEG5Yw75dAuRtcp77xubrf/Zm
IeLnm/WzWdXlt6LP+++OZU/3omr2A1OFiozRn35O7OopHIrrX5oBI0ErJ3XK9R4gzbKSGChKooF4
AgnWGbVFb1SxPNa6x23pLcI/80QC0+4O+Q+/qLqz2OfpsvB+DPtyl1GZe9o9cJfHdTSmo+ns8E3Z
d8UcxgbEKa2EG00hbig7U1w6hfG/88op7AREe4jTLvykoQznjFKKyK+X7ftseKXJ4gyBdnDz7oR1
HPeyNxkHOl5oyZjFFO1y8L60TU2JI9PbO5ozl3n7v7aQ2sEvJL+vYG/WVd2vVEzG0TDLz5We7zMb
wrfV31+9Un66mo5UTW+JmEOaX4DvoI7I797sf5Ny1acDt2p90DScycs6jdBEkQtee82wPim03Ypo
ykzvLq1ywfiAfiULp+GlX2V3Yy3F01bvDfutHsKac+PV3xd0XB30bodtLaY96Ffosgez6atQcz1c
ShV26XFPF85E3C94LspMTMFerfCi+YgO0NLUz7wU5R3Mnv5ajaxoWgMbZ9E4dSTYEV5ROfYurhyV
tbHHFjKqfNmws/O1H9LR3BDB2QrR4wj0ZxIoLSvkRBkte8Rch+6Tgjr2tDy/pJgAz3qeZZDsUFBm
6MGcaIity8Vg7dJW3JHsQ56sPVfHrt84yFhN9cyBDNNrb6mECNdytA2maCs1/bi0LDeBnZsR61I7
q3meAXNNgTEJQXZzm4TcQSk05mWTqT+z6lBlt9AQMOpgBu8TqQVlaRXEzt3PtAHA9FP14PLpXkZ7
E33Jcdsf/hSav0NjyP5FjTd1dva3eU20WR3wafy2+kH/ROTWJ/68bfgGPNyL5zkjAirrKckrCgTm
qYHdpefD/ZTWLKC2xYw0DyucO7r2xV3dNbScyWT+QyVfx+KTszYU4b3E9Xob0kafutoiQ7oAXNWF
esfWSZ+2356Rc8xu9pWpgyd84QV0NbfhNG/vi0G12zDoDmJP9o33nvWa3oIE6K/VD6668eH3zYRa
0uNYqETBea2kOsRCgOLR/lE7bvUo2DLFzVo7NPIa9fM2+/ZbNTXrqzbaE/XUKxosxCUzGtXYBU2n
xqCfkJDdynmDxycCl1KHwHeyPOpNZV72VqOZrNDomPFclpEciGg6mFym9LIr9JBUavpb22QP4l9q
rhlNOoD0tVp/LSlf8GAv5XTyR0c1jKqVCFaGkOss4NJDDA47kxoM3YCabXoLtOJ0n/gBZnVssiU7
Y623Qqd1zbetJg0ZlLnFsOK7y8Pcd3ZEoVp+cTKh/9Jqi4nJHm/VAO1qhtxzgipLcz65nF9eXI5P
YZ413mWbbRwHniF/+ARKOdzDBtkcwFtDqqcRh4gxmPOlPNOSY7J4xHq/s64NJ024yWQJI9YWOR34
adbDBsk6cfRU/zG0PfK4nlrncrO6bzWcxpesyZn2yxkIdpaRZ1ymdwCiM2mUtgFQrt8K2GZ1yeHM
JaUxNbjri/ys7RafR2kyNFF+N0v6EgZ7ggK/UUqw1eUnm0HvPU+tkhlgVX+6rpAJB/nl0EDd/lYC
7T4aOnzptapQ8QfOMwhuC4fIZor3tKteXDalzywZWakqjSBB4EuDoruKbNhsprwH9BsYRezF9oQe
zqpWH2eAJynkmA51gBtzIPwyuw1T4uYdbLvrE38WeuyhfcyxoYntgjS4Ryp3WdrN1pbYor4KTMoP
q0YGnRzHZ+O2OpMi+vUi2uki9qY87Si7rKHkzXxDFEyfG+RNSBnIgvb7Vml67ObLPhC80b9gpclg
ocklFKZ0E5cKwV1vg1wtoSpsJ1AUNnBaXQnxTBrij8zS8lvOjfNc1Uv5iTI3z4nd7cUjS0Vs+nxd
DmqW+GVIw0c1tzhRUMPcAimG/Fqz1EOG3/VTXSOTG7L2j1zt8antFYQXOMyPhS5YUHbOg2LsebI5
uPU4cGp1SGe+qruJUYQhWCfDLfqTrOgJMQaoufYlK8gYVcvGFyVvui1yhD7Gez01iKOuAd5WZ2dx
R/MCT+w+b86gyuWn5SKjr5smLo40HZr11pKoATj8rr5NbwwpCYsAFnZupscsiP3zZExWpFg15c6g
3cIdG+jCgccJxeGIgqC9W3yKRcZX3ZLCfGA3Yf5sOHbZ0bAzvI8rAgp7DqwDtV1YQ+h4y/badRPs
X8NCdHD0Ij00uUCyHwztWhVEDxn2hlibRlL5DjkbKW2uRSq26WAPU/1HGVb6lo7m/lSWhfPqVxSA
aWWmoTt2bB5q93kRpTWGjJ7jP7jj/lb2Bpr1FjOD1mVYLC7+aiTsdSvTJzvrHwvXvHfZCs9rEdtz
c7H77cES7fcpS3/puBBkp+L/bGz7u3HuZnkGm0QFJtbNv0Ykld/re8HD7RE4zHDwl//S5Y6lmpgH
YT28rmzprL+Y5oARssu3VfoAOw8X6Ob8A/P57z8+fB6WHh6/AN7Tv/kj11ZfgBemDyAs7ytfRZP2
T83n5u1n/L/Gv5tp9l9BAALamNz9v/wO1bxRPeUM/ZXGIQNdSXNucuK0XOphInfjNFD5dwpmMsuF
QsHW/5rqVHyBLQQJUwIwnJW3c2RVuX5WGZ2i/roWx9Wia4Wi4/lRYlX5xUDAFsCl9eif2L+3IMHf
fnwfrAGfr6DV8C8/fm3qQ7e6TX9ljRio9mFcDoUrmVxfdb6oksqIMR//wS75vxfl3//Wm9UZIYJA
ig4L+fbB/R9HsK5lwL5Y4F4zZxzIN7kIppXBPIXFYl/eYdzSHGNZXdiWbL7MMr9dIcxnAUMHstvO
BL93/vqC8mQfQc54t/fn8poS9A3njqjTbN50ZMIa33IElEQzsvqo27bNVqOcmhNuEicxCnO/2zjw
hfbE/MZ+dI72xmC/5I+nmlNy1JqaH7J5flUmjTOkQLuI31XDfTG4R6ltqJYNMoiWIfW3Q/s9hZ7K
jEbiUma5CQnTwH/EIMgDkGzgAQAqnrmuTeN6zqeLW0wyKdymuk58Qb5t8zxc3YW7tN37l2olgF0Y
+nhpBWYr72R00JHyNeuDFE/PseuITq9L98E04Qez2Y+v7qLhPcvWKRqwbkSlXnkn2kzPDMnM7Tm8
jrNm1V/cqx6NXB77e0ft967X9CfX8Je3gn0EGrRy3GTbjI67kdPgZjGvB6okXAYU6M9W23WI81+L
FlNQ0tOiJPX2OH6Tt9zrOqnyWuP0eOo6uhCStan20zZwxmyJdsWCirSz729Zx0LUKF4ISNqxNWvA
NFh6m07vnPabyWkjyXtuKKeYYNW5pDxT+qsq/p37vKa8BesO6biqWG2ubV2fNG0rn0fZzdHi0kMr
qD6zyTOloD1r2myGB6O3Yo+OSpHll60wWbwUDZFLfZGPGwrjl+lQIxyurNa6oHIQgdMdw+k4Ou4J
q852l5lmn9SUqASd5iMiaT7tMNpNgvEY0i++M3+SdhBPful2p9HdGe0p8Lgau6xPuzBdIh0+VUPT
wDSyVSMRxFTXwsUc66dylFusjz0rca/f8MYoO7WSzUN6DQy7mS8TumVkTCm5PrKVDiTeG+VJOfuH
0vhnLfcf/IClYjPimp2VzLtkIqYZrmM3kM9v+MN5e9LldJiqTcLdmn6xPCm+Z1Kh81SYnMhWZNd+
0teoLIfivndt1H94sdG+TKRpctnR2VQKPfDI2Dx12s9t/EGzi2nu1Lx7BAGHPP/uie6R4qS7guOP
ovDx/tYeQnltHeHkk6+w7sWvocyqb1k/9ofdz/JTZzTLeTbm/OovnXfH7IC4x0+wsxCpoSAM0nUu
xTZ1dBPJ/ofEk0hLE/PPPh4HYxnY/pWtERdkClgWueuT7rLOy9r057CtH+koundt8OA4GLdlIlKl
d9UwlWAjtem73zOEE3bFIbGB+oRWDCLYBdYVIWFt4Uj12AGjuncYKHYyAnOMSjOuh8gplfnDU3hL
G4u5IGBMIZcw+AX7bV+jlGz3U5Gw1jHvc7Vl58zRPsG/sh4Z268Mg1E01hhb+BHSPxhpumTVMoWv
bZhDcyOfvbn9n01x9KRUBYGbCq9Q1rp7rLvOj5RtLvDRNYePunAwxxnmi0d5OyPL+tthevs0hsw8
Z5VbEBlu/4e08+ptXMm66C8iwFBMrxKVneTUtl8IR+ZYzL/+W+wZYNrqRguN720u5l5TElnFU+fs
vba4VEK3PijWmK8mQ1QXROV0q1L27kUhUw73bkUokYmDciTwiOY/hs5MlPSLmykOzgBgTl7FLnwr
/Hmm45hMGnF+nWj8NUlERh7jcOJpqgj28c/AQ879/VOJP+AGSaOnOKbp0aXZVW7+XgmdmDZdlP2Y
/Gd7IW8JKrGT92Tk+tIHCKrdmJN/aMJgY4p2n3b2PLrIyb0EusY2/+/XJCgDwBGUZ2iuJ99pqnu/
DqxGu9HDkExG9GjTtQpE6i4Qpf3WOJZ8qB1EnTka/3MImO/uFexhlDKz+0MwohSucYrnnwM4nGlA
pV/lG9LGVRKe/g2qP18CMrc+20zIagEyc2KQIf/Y18amc69w8Q8fNTlsctWeq8++O9F+v8hJpTFl
aSF8g4sQ9ZFWHuN7A6Z57P39Tp27ysnTTf8ojZOsd684+kz9la8vdQSR7T+5EPkuroOLUvCLkUtt
6DNT/teqCcHaNIoujHjZRu06IKf4Kh674MyTfvpd3Dk7GbCRwIJKeXZ652WiyVJVq+mGIXPgtdOY
bJKIvDoVecRe0dPkzFP+vQJ1QBf/DOyZ3cmzSXkG7//6rbQ+IKSoCLNjEf5AhT71T66k93ijyyc/
ypF/nvOjff+CxA9BT0IDqM0Xc+b09e8XTJop1MaRfMC6DldI0BrVUyMEicq/bUm/XefU/4pLiN5D
oV+KqXOuo8kZV4Tw+S//8uj9/m1Ofr7WSQuE03ybEuBFSCfvHU6c0o5n7tLp/krQEWqmOc4GjRN6
0vlH/aViHyKjSss6lHeRmeKWr5Za7Zx5vE/uC2dMmz8PrxpOMQ/3nJ7+6yWw4vhGqKb+HXN2OsM0
R0ebFvKZI+33jW0+SbOdQh7iWEi0uy1OvkguQsVXq6K4bXSSVj3T9sZzJtsTVyqXMIBHYhO1kOFy
l092A3zVwmBEV936VGWRUXokmtTDNuZ/9ea/4arn72MIYDR4xfEazt7+77+aAcpJOGVb3OovDNfr
h78/Xae3nb/OJoAhlROACrXpZMtReqNxJ1/Nbon/44ik/lsDgA+P3xVAMTceE+pPtvmvt9w0BwGT
wlRuu95dREc8HGce29/vtk04AmIHzGfg0M2TtV5FwOyFr5m36zF5VEMDxU3+b056ZsS6hRkIlBSV
wfy/v9+AkPmJAeunPhJzgKhl1eFv4xjyj/dB55HCKwJdkp2LK32/SBVnQnRpJI/OxopXdO3/f3/+
ZFGQJil8Zf7zRre2N6G+/vufP13ZACfow3CvKQANttyTn2ioMj9S9b48qma/atCAdSpug8cMzf3f
L/TTSvxLY4GbMUuqMLjzxNKuck9e93mZ6zKBCX20UmlwSNH2tYnp0WzQpBZtdj3LDBkjHKTE+zcN
lB79I66of+s78SlsVCMaO9q8V4Kq/X63klKYmayG7jbYEqueK/+6auY/z+7FcpyxBKcNQU2pQnRT
Znerq9MrESdPkJD+/jv+tuy5AgRJ9nkqP4AHJ18g1WQVdIS23Cb2sH1WmCz8/e/PN/zbbfq53nlD
8iyLudb8/gMN/YB8mW3rLi0rT2mSA8MzDzvREvDOTibFimTI4Nyz8d1e/1uhcYq8QDEMO1DPM2ha
ZHRKsr5q11pUY/iR9BLpYcm0CsHaXinkISvb49+/8ik99L91Dj54h0UAavtkCY9G1CCADJgCVvWe
t8NTOyHyR2fTRVHkdZ0P6L3DyEZg5Z7Ys3uFwdKZj/CnUottnMqeHRcSzEmtECW1oTUMsY66YlwN
SnPZpSSCoin7corpiWplabnh6zDUl8VgemYdxQvGr6hh4tdYsbZ1PItUNYJ3naWm1wcEwWf2oT9+
QI2OoE58naOeUtXaLsA3ipPgmGYs4WlAcuG6i0agqMoxMVnF6NVW845f40ztcdJk/8/DwYBOm7dy
OPLOyd2RpdQSEafZMcG+JUcmA8Rh04ldZeYDK8zoXhx5oQxnNoqT/er3y55svCOzHajpPBQ+RF82
iqp7G/qXMTiaoetFw5Pv46CV1yh18KGGZ1b5T+rq/5bh71c/eTuCTCmwuGXZUUmYpWKPPaR2ZTLc
wUllZW+dhWm3CXK6BCHeCbQJ7wx3PwmYujNh33O8W1eTfVFi4mIX2oFhjxaDVuKXqN77sIaKG6o3
Jt25tdbmq7LnGvWU3TizhINu5gYY3ZI3qrMeu/aryDBKmQSdz0rynlaslmMNImI3znGgzz6mcAC4
Nk1PmF4OToLkyOlLPJ3Sy4pwPTa5Zxg8MAG7SA+zu/VLOsVG+pD6wb2Vqzd+UgIh5j8j/wD50uhp
Zb53Km0lxuqut9y1W6AqGXJnWvSZlazKbg6YYzZHNp299M2M5p0Wkz+kb2pL/+wq8YrXC+tr36zq
zFjWtNcidKkIXxBdB8F9FUlCNqT+Q5PBwXY+E4b8NGsfLTGLedtuU04s9x7h5TLoNfRW3cVYiPtB
6S/yuFoVyC2XHR7vUga3ZzaC7y/k/9545jnUXxSq+uk6Yx+gN0k38UhG5w0jZJBm7lCiY1L25DFv
whGPVIa/yZo2pNMftMF/CKN+qSFLYNj2mrfKEYfLuR1y3vW/P45IXZk2/azWoIWcbE9GwUA6EkV5
TKoPiJw690mgX1G0hypeu8gplPG16e6Nlo5VvTnzk3x/Jc0/CbInhmsmp2vySE5/EhU1XWeNCTVK
p+SHCTHY2lD0ehU1YkKoOqhfNVKot8ltMH/YdXndpNMb4opwPwHsJdfMsPZt7zbXNfkxC15fzV4w
e1irfdJ+/P2z/kxtOf2h5khMIoHo0KCG+/76dPBjoNA0i2Pt7qLuIyIJZAIe4cboDW4ESpW4vQzU
F7Sri6K6Mmz1rYZ+aE75RT1c+xBRMNx4hvOaJyj88q+BbOFUIRhGw0adMlsELREYFwMM/EFNbtz4
n8go//mpmUjDsOZe0/w52WujOCgZqY3lcRLNwR+TmySqIigGSnJmg/vDrk6dpFFgMGYEznFaiMF7
1GodzeAxTxFpM6wJP1DupFtyxj+GfMiuI1cMl7GFDgBJOjaDaBBnat8/PFfQd2fWFpUUba6Te2XZ
Udb7rSyPUfU49uZtnk2ocKoFMnM3fRdqeuYl//srlK/M+5PGjclgzTlZRIoaFKpJVvoxyF3rXZD+
g+YGIGBgN+HWLAb9IUvqHM2thuOhQdrw92fzj1/XoO4lVoxZ3CmRSVFbVINVXnKSUHFyM9tcBEV+
GzVZtuhGdSeC3Gtd68zq/V6v/nyiHF3McTPzigBP/n1BSDX0mZPMP3II3FTSobCHf68Q+GH/d42f
i/KXDkhk+6UydU15FPrGRUrRjGJZmo/ImDHUDV7nrnIt2o1tfuYBmlfDyWKnSwqamkBpGlendWNp
aLiufYdfVHPvO0dDbdY9TGjw/n7jtN+vQzlu0aZnSEq/+bTvV0Woq/Xcro9SM6+lnz8oRYdWOt0G
dH3w+XgAnu7hbewaUa+LfqKCrldo27qFm5W3faKdeZLm4uP79/7+eeYn7ZffO+3LbJwcB974eG1K
dieeHOTWC0XW6z65//u3//2FOF+MtCJaghTHpwysASrRhC8OS1oU7dQCfXvb7CYn26K3P3MO+cOl
NAA/NB7nNiTxMN+/VzSy/40o2Y5tFN9ZZuEeE61010GsfwX+aJ/5Ff9wV7ka0aAgnIwZ9vv9ajCD
Wy3umvlqFFulXKt2vsr0M5vO76ueoyh9OzrUBK/Thvp+FehNUduEgzyWZr2SWftqAxAwDYddIFnF
jbzAonJmWfy+5OdLAlqaFz296pMlr4y1nQ4al0ymXoekoSkHtVL6H39/Lv54FfCFHJpUYptPFx/p
DUqGZZjGSJkf807cGcT5/P0SfzgYmnTcafAgThZkSs0L4ZcHHVG5wAY20dvJvmq9WFb9iJD4Y3A4
ApboHAZP5McJy1jshmeejj99vV8vfbLGDKw6gePM902W20prUBt2uIf+/gX/8AjOnRDefiB8CP44
eTjyEh8VEnfzxu66CgCTYV3iVs8OUwTk+u+X+n1tUbnBsYOmSEPxt9ulxJ0rRyuOjq1pTzx4yLpD
A2rSyBjbK6tkOrNpnuxRKOCIZ3YMxFGqTqvkdNtIAvrZLcE0x04DJ6vkWbmZWhU2cDqWKxf5DocK
aZwZpf52UdTFjM0wYsMImNF6358XP9VTPE+tfXR82a59zeXAE47JoTN7ez3w++6TXjmbXD7/1V+2
Y6CqBHjMUxNCkEmc/G0lVLRO0kFVjjpa751aa8m6aUBBtIUGWEgG2rViR/0PDpRwkyiV904gE4Ll
uiR5muwEW6YeTvHSbfv0GJWAMjIsCzdTEFGpDEW4L5AS/P1hOHm4dRRzdJgokzUeKT79ye80xJFb
B2bG3wcxZIWbTr/7+wVOnraTC1Dlf78RAvOx01nUOoFVLvQMOWLE5FnUkLrOAUJP1tB/LoW8jKYf
rTPuwfdL8apFsVNpxbGYMDC8x+kiG86NfP/4df53jdOmXycT8CyojY+YdoT4AYoB3YxvGGe2Azoq
vz3B853535VOa1RbHazRz4ziqGpZgd7ada7SOGu9oWIMIDEV7XoeNxKBx+gghf5KZ1pZaTaCH7Oq
Y6+EuUVTiv8AfJ6zqysNiXEmZ0VwShd7K4wmwKQplAVuVQGrJ8idLyJZrG3R28/QH5gDl9Nnoij2
MUa858VjVZleG9o0hSPDbMCN6O42z1KQhORfrEK8R+u6B03EFjKL8kNtoQ2aTRhk3yxq7GFYDh9S
RBwjWD8Px225Qaj87jR1iG9UK5ZBFb0gzPno8Ras4qFqVlkkQWBJgXNs6q1PJHAc1vQE8gDN7U2W
ALYj3kaH3BOHx2kY9/mUbXvZqAQPgszGggA7wJK6syzCXCz7qi3vWxWt/CU4ggiGVY08CHsKGIZI
NItIhwaiJ5a7cLUq92wTKgP7tQsOBkpNog/+1jLj8kYv0ncjC8QKC4D9bGNIhUObFCTQh+11oKgo
gXUkWcxUsMqpTe9JJ9NXMmLXUZMEQkrEfEKxGvNWGp08qCUGzrylAoCUU+4SIPgLParEVtP84tlu
Arkx+7Za2TquSbdANu+Ehr3Ptdb1pjRVVjVGVM8m+s7z6+5FCgK1c7PVvnwBdEKvzf5hrCwdI/Q4
tAC0QEiNouatOc2a8rr0MdE4RrKKujbypirQIBCPPdHGymBuggqwkevmzUPRWMJLstwHpges6yLt
Q/1CD7KvSiOMmWaJs+varligtrbW9RSDUczxsuNd0QFKsvr7yBleos4FHYQRekW6q7Ua88jYlgIv
IMLz+jIiv26f9XWzNd2RUS2jTm6lpR3CoHrjubDXqT4az8FkYYXRIRx1bWDvKtSti6AZ01Vcjx96
f+jhmXf5eF/ZPhSpkKZZGYbdlU9kzcaM/ZiIh8ncDu34gYRcwUHrcD+cvPIsOA2QqlMoayVyxg2Z
KPHKkXmzkxYiq75EhhtddARCEcfeIdNB1W4vcMPqG2TUwTaXvdj6RQvPC6gFCvvUwH/Vi2RpJO1X
3Ssv1Why5Kttf+PbtX4lRUbXT5Yh++JoP8GSGa0FgSv4giNm1clQTxuZ1jaycanhmw3AMkShcpP3
hXNAz9OsGzMeFrmOf6Fto+HQA7hBPwkkrwmr4FLa4lNxVeTuTmMutQp/VpdivhaJ/TJoMT1qat1l
jvp7nTLzXfiNNuy0KCNzOzSiyzoJu530Nf/WD6ZoJ8sC8P9QFdfuiJXWnaBjYlsEyJgDlFd07PVC
QGBJ8CuuspQcdcns9CpqQpIDcNVsnNB8tyBn4tFDBJdUzhvsxBkgL8TSIUbQI4eA80VR1gfs5rz0
1OCyB3Gxy32HfitOUFog4Y2jdoMXEuf3GGSWvTD4x7UhWtMbgNatu3iyMY4VE+1JBa9e7OOjUnp9
Xc5eW7PMS48gHXIBXCzZkT7bFQfsQVk6c+wyGlOobIMLi38knxMmUtgWEai1unwPFJy4gL/AKwpb
oTnRVuOyMW1U+Fa+COQcPuA4IekRQbo0GidHSZsMyP8tMJOOQ15CRwJc2KgW3ptGHiw/Ima4Br7U
B1V7F9AgWzez87Ytp2IfOujJuxzsg1VMFa77ic5+UvkL/g3/Rpsg+ahh+Ry3kbFMxgCAhIwEH7nm
/GcA04JV0QCRQzcehqBkYpeoDyIE3FURoeGbIIytMyWpaLPm4i3zB3VZ4Z9aRpX9UmMCXYoo+ehz
+Vli8GG2EH90pvLDKFv4i4PxnvuZD3aOL9oxPiRerno3TXo2tu6XS61tQbYacexNUK7RdpbhHafK
ZOHbUGXyRrmvk4GPWVkp2sMQmWGmTshVQXcFTca6yWp8nE5ubCwoEou+onDohAiYucA8yrsRRRcY
A/nAv8hKTKMBb29Ucy5gx3iIbIl3yKzSRzvLHizUmj/aVskOPZa9/TgVwSGALF9hiwUt1c46V3vm
LGBLU95F4LhelmNhxGqI8NMN0He6CnYmjvueFrrWPg/sT+GgxZpw8V5IclK3Qy+JuKXZTw9cDnjM
OeIFdcd01SrjjU6K0qqLM3gZrJM1pATrNm61foPASF4CP2uuylLE+zpj750L2gsq5cRLhrDH1mp+
sQmVXkeSB9sdqTad1SBwTpx4XXbuuAHtMqxDBkU82n1L8winGMYx7JzCGMlPjKe93rW9N0mp35Vx
aJEnG7ct5GywlZsIYTYeITd+FL7kra4XZv6ulEBNFoC+MHWJmh9T7YNjPMxYXr3Dsecy5HIL59WN
82YBFxMGiDsh2k+LBKwRYR0LHS8laFCRXEDvf7Kl+Wy27eNoQoWpjTS6hW2Z4GWgBjQ7SgbLGl1i
71j2aasEN2YEc8DF4LtsJJm75pDgfen9YUby1BlWpEgTxtZPY27CGJj1Pi8FsxfkORjAguBa564x
awARbyc5WTeUuOsmxXqUz/QeOPjpgnOWv0iZKi1tu4WAEubpIiVCZT/YYljrtRHvJN68qy4RjBoD
AZHWF59ZxbRLYkrcq03TrHotdZ58yFPw9bJim5pMQ/AJGGsH4oLH8F1/ksDUIB+hJcNzM5n30+jg
e25FjH8m0LrbDD4Rz7yaX2oC40KvpF/lxAYZxsgVpWrV8FaV6HoqkFxnZpdsmYxM1yVzev5vQwYX
wiIPLMYCehjntin8qcDjjeffyYbsu8CU5BOrIMBSDOq4kdryMa9oWLVZ5Sz5qNpaQei2aXIclMtC
aWrgzJ17jRed53is3Henxurg1IrmwWlzb+DoOiuh9gimh4bVmlI8AW0mWtouH/VcaV4t3Id4s5Ix
g7k4ZSaWy4nNXk9aCAaiV49aVfn3fhvAGmmrYZPkmu8Fbj6urIChmptP7Mq+Q5iLqWTtZmrG4F6F
Y3JbDygHe6N0WJXMkMLMt3dlQLgyx8nyXswWTdDlzqpR2IEAMzEVHIx4jRzZ2USOSphb1eH3delv
x61zZ+US6hRprcuwd/qCPKjq08BFBIUz7dHH4rtPNetTFYzAqpySVtZM+VTewcEiJTT5DUqruWaS
pS5Qgop1FE8kTo1Tfa02Hfrj2OULo+4uMnL5tOa+csdXS6qSEqj9GAf4aONg1Jddrateomofgznf
uYH+mlXq2Od6h4wbEBcAPcZwOwxMehhI4aSY49/LKtSuQgYyCyVnR3WaaFqXNVmiPT7ZNaGLw50/
jMS2hazIME0fejTwIDfixssrzVrpKFaz9XuphvcqcllQx5zN8aOMm74iBKiHQ7FQh77doMTGaROP
CSMcS1sDahtWoOBSTAJ+ukI6hnVMBhBpHIrfw2hqnBvitNlHUVrdmlUWb6vBMpaAqPpL2NXNKz/2
uNG7BDtbD/J+Fds/T8mV5GsP6YH4pBiXc+LfYy3H6Y5FcZNzhIWh6ACmpfbQcBSE9UGPtfZHUzhg
XdE0e26ZO5do2YO1OVEzGaXV3EDI4hCggrd/kTEHjnVSj/2xBF5RU6V21TNBQRfDYL4Ycd8bHzEh
8dq9WTWRwVzfKNJtBKLNX5tqXbzgsp0fxqSDTCANA2+72a0qq5kDdXLTXabtAKxUOEM3PEqwSJdW
z2u5s4S9yLD278wG02hmu+FNkgtr5TplsU2myFqYmvKcyiZZZFXkrqcqM16TSuPc4mRhhB0SF+0y
iEj3G8ZYpYpy1WiBPadZ+CnM/mXaGMmOXsG46rI4vNFKwokwB9T2XRi5wC1rcdf1+FiCkMkXe71z
Y0UYcHwbRmhVVzivIIfbzTNSQ/SQzDqcfUnltzM6JVpXkCV2ccrYXaGk9lJDll7U9R/ASMzlGEr0
/DIB6CWAj9LUysA9U/OoVuLicC2NXVzaP1zUP2vVqfn2fY2/lt2MFGP/OfWbfCkSoQOL1WMv6ed9
ED/porTikBOTA0BqGMPLrLEhcOq2n11lMKpizwU4R1XvKHxSLaWGAVjCdmnG4yUIGLBtWmxOl45W
3iRV+tzCcNv2Fl7MRWvgslRSt4afAH3HHtTaC+EQrFAPZmswlrwaIO1iiOTpxEYbPlIG0DgCTPph
hcHwbqt+dzMyq9/yBwZoOU14BZsRSVswmRrgZ7vz2RC04qnJcKrquWPAOxrsrT6FxkLxoX1RcnQ7
PWrt68SvWeT5DFzsiF0A7VVlXi1HADyO717Tt4KdZsrnwLY/lZSGo84JZD8Q1PbD1R1lU49K8eqO
PpAHplge3oJyGTbgL5QsbLBA+gpjTwPjKBvC0lQqZYtBjt4Xw76FCozeq/ygvrB6rBGqQeSXg1Jl
UXKo1xdxQY0HvlDZiL4nlssC6XajysFZwOzRV5oPV8gM4mmRJRAPCVqjzWXY0xJSj+a5Yf7pBoBE
ygJ0OPGZhFZTuXmRwK8Sh9HohVh9MEQpwivcdrrRzVHfTRHAR3B942VgJBZnDLekdVbXG2GWwUUt
TUz3mekA/ova6yQz2w0Cs/YFULpzsIZYuerxMXKnom6dgfl/CtlmDuAJEi8eEiCxPE76DUUt9I0i
hHvnFu0dpLfPrq/rXdh07oKJ2HShh3dtuibmL15y9OFW6In2TPHasb9Q85SK2Sz7VjIjbkgjJWCW
2MtANxfanE/eY5RNvCgME08dHfdJFBbWdBO2wtvk26+4qvqHQM+LXWMqhAGo2VhEO0YacIrMSoNW
74SN9RUm5rBL6sHw/CFOV6nKhLksffQSGg7XVTbK4ko2+odlGMoezN6wSKdOx2KBo491FcEq6Fj3
EwEO8CWsl9yym62RFjRIbKFR+tUYzAuDCWMeM5zDmfzoquMPGzMSddUI7E+WVHdKqmzslgy/JBvA
5eVUq+iwQCIlBV4ekgpYd8BVMP5KEAnTkdZFh0INqQijZuva6HDckXyNF74iMyDK1HAbCT/YOlVe
34a6Y9/xpYyFZfNYRg6qIdm/gCTDryewaasUUAt6uIBCmq5d9aRE/2ijMlqNTWq8NKGuX7lxokeL
SgbOF/nNpKuxmx46geYmbSToINX/gXkMdUSokLLHNuo1AuZantb6Vrpd4GG3fZvqpFuBvsHN7Rjs
m0gd17Fr+zjiyrcBLtgDrSVQNmSmrWnQQ2sT3OJxHMVtbocPU9yTL6moMJoMp8CVPmYePUcD12D7
2ZNDtyy1pNyGbS3YeLh7atjqu2I05a3Z5coBJol9gKMcXtkindZZ4iSrCfox/VoyXhttPvErz25h
FNeIDKlSm7ymqSdoWwQ+y9J8563ySVQL9CtEEEsxYppvlAHDWW+6njVLhYIosnl5QpWvrL64tiMF
K2MOlSGHH8Lns0LyM/RqFajuK4Pjaq20+cDB0JSvU0f3EbUoZZXs17oosisqwu7HkEPOMmo/XHBg
LGAZmvXGz9pkxpNwIJhKK3kmPi1Y53mnefpoZiuOMoQWqCOW9rJJ421TwFgPbP0L1AfqunKalmVl
ArITzldZqhXc5TTZs9eal2iHck80PYKoIDDq2yprB87uaYODrxYwbzGWrB1swUsFgPe6xNW4MOLs
DfVryLKtP8IB2gyIA83YWzlPfztp77OtfxGqJb05QNKU0uQ/fCY+PrVCmtp1hq1/BUKbRpzoDK9t
Zpho7FzYE1BgAxHm3nXYFOhotaQdJQ58CsAWTL8Beimh8piOUj12hhYea2nkl27i2E/YJOlMcSJd
8ONCfZ8AHYCMMbfCluPsmTVWMOGzlbAgO6o6lZoStDpcrEJmz01j+QdohPU2JOxw62syvAHWKL2c
2MPNwG1ZtnGvH4yOWxNYAZu4WpmrogeslfnxtCliAr908Adw/DS8pQYIeNLois3PLJE6kOspn16V
sLVpuJaDtWt6Ea6xnECfomJbaxJCgyyVfssUDq6WE3I70p7kkkhYu34QW6eM7isLWENYyHaViobD
mBrGO8bi1ZULDn2v05o9TIBPeaXUmvjqUrt8tpzmyS/T8KBBA9skEiLSEMUfgRx6Pj4NXzHN2YV+
0+KVjaQPQ8YaPIaetKiqEli1najXgOdZ3ya0gzFw1VVWGM2WxWmsCTsRmAD1cq/UQ36n+7H9NEzO
m50PPC8q+w0u0mZd2GCgBiV3dsKsCvaSKr+XiiM9XVBQqDl5S1qiRM+dbjcXBJKmSzNSgCRT9C2V
idzNuEzxI2ZK+TBFDZELdCSAx1uN799xMzROfGnpEgIKncHWSoDMFtI/TVrm8ziZ3d5kw4BZOOjw
oGu1f+BVJ+aOrr5DbKFehyVNCUqgbjt29oxx5BUJW5ppp4AAk5XU/Sa99o8YZYu+oB9HcR0G4Ffy
Ns2+aLkiCHNqduSxHaxLhzSnWyrw2jPMxHocBCrpGIwJKY8+KSXE1K5xtgF+EDzZ1/WgpF5gDwV9
i6ZeOv44ENnRdOZla9GFm3SQhgSlPuFKRRUwVJ+YLfstOT9QVoa+QR6hYmlaM5gA/9OX+drQjPBS
r4seXqwNGdkFtV5jB/lhjeKJ4ZlKoVa+mEkoQRJUnPlh2DQ7USH0VAiu1X2//TAyVwvo4uKCZYJZ
NnvHBUyV43HAqdTUT3qmQ8apM+l1eLH1/GlG+vXyTi8Er4YmN78cNv0LO+ufUWyWe7J8wPDTY6J1
+RxliI6HgHgfWgbNkvweTpJExaxgIrP/Uvc+xzakLD3D3dw2dnzXaUXNaKCirVDn9tqP83Dbl5rO
2AEtCAEt2V5aDFhZciZR3WlrFaDTWvdQulr5bE5l7UNel/p6FNFD64YcT4z+OSxnCrjg91vyBhB3
Dl0CGMptGnnI8Sfo11kmwD9nhr9QY/+2DPv+MiS7NF7Rh67kQ4SSul3HTd084Alol6qMXIhKkvSD
KjTUPQxTZzeAgv3h16r0WLZMIC3p74KRZrHuho9MENRl7gSEoZAtt/EhBmw52Pg7PAKaZ8YByc0F
6UDk5TVLJZDpJm57OnduV8zYW9OrnPItU/O3pMi0JQhSDPmmTWft0HGQrFep396kDjTK1oF7TY5L
zGkp1FcV2Cfauslbq7EtdmWWzinNDFHU1vZ/VOpYUEQPbrUl3mLlxi/0zQr/Is9b27iEYd2jHe2a
KNrUjICvJty9CJ5EtEFSR7wz2B2iUGsaXJlGcoClWB9TAgQ4x8iD+79499Ng7kY+1j+y+GBVa+1u
/gIonr2iWFvWQYBPg/0PZUsMcBJ4iyziybyrKhAWhU8MjGZU2sbSYOM2DJFAUAHtzvISpoFgmxjL
ttnbSNmnoFMWY5w8YACYG221to5Tx7wltupt1LXDmCT3Ewt+oyJmJOWEXnwKXp40t0vRjxrRRJI0
EDX6BNSMZcM+2N1NhvfQBHBJk1PPLEr2LPWfJqqxSz1jvrO0RyX8KkXf3seWI180gHSeOwJXwP2t
TbzfnVis4qzpjrZqTHtHj14cQz4GpQonPgU50Wgd3S9bgf4+FDU3OI+WLrTXe6OAPrEQ8Oqu21Lt
D6KA2kZLuF8UkYKJTKERnUe0I9q8COj6NjXx1BxKQTExHjFgeRodPHygEP0izckTSjU6+vSJUiYb
7MIjv9ZS9DCmulLvPKVsozWALjTKMiOPZcxD8K10aEge4a0m7PZeDsxRqii0D2k8PrOf6xubUceS
bU+9Bsseez7imGWOBtli4WMO53zNjCnkTP4qMPMxINTnvg/vnkWadfIzw2iyMBKnWBWSWg38AllU
ffA52EO4IpFryleMN54q9p8lgxWIVv7wSkADFEI6QwxhVEoSwNBrXREcCaNyUD80RcpD2QDEiEng
WQT0bhZ1R/IvjSdY7zQKjsZYNLdxFKL27lTNuLX1LKc0nspqOeb9i8E25aUQx5ewkV7JWWfeqlvV
SI+2FYC3Y/GqB452ybymuDTZSvgg5lvBUfgQB9YIadYUDExcJNlSCzFpa0xkMz/hZJ4+q0FQAfGP
3T0t57cmbGn2Os48ofRxiMSa9EcvbbrmrgL6DKImqeGcQbOMUiKkTTsI77syaK/zrH4FhK+vROUi
PYx5VVPHEa8L1baD22vXI8OX9ofICEsAxpldKm2dlYdMT7JLlQmSjbK8GcD8dvE66Uj0UqAV8GoP
84vOH/xjSQ8fmF9Orai2zUOPm94zYmWAV1/OKRL6YyFo6Y06/v7WNOP9ZLvJ3lLncrvmXjBI5eys
B9W6CpLQq92mWdedXW8Z1JCmVeXhmpoDkkbh6ux8ubpwaat7fmw+kaz6iLzLYVHLcDVFvr4l5cvc
uoNO/eY3g7NmRDnedgYKr8bujR0AjWHVS5ldFEMN/lM6k4eIZoRSCs0tMQKXsDQLAaywhktlcp2D
HfBfkJP8Uki4i0OiMQdQdTLnZU08DMntS8697JkQdI+hVoe1p/pW/X8cncdy40oWRL8IETBVBWBL
EPRWXr1B6MnAe4+vn8PZTbzo6aZEoOqazDzuqtHT8NwQsc5OxjZXrNHJ5G6DG4eJgJIVGAdlZOlu
6ES8e2QA09zAhDQSlwYBEomfTiRYo4WHszozwSJMChmnRGCAUr9hAwgYS0b1pzCMYhU/GFMTU9xN
FzITHxKy4l3qlNWQVvnBpDBiuxGm3mTU7XHC4XLUZWx+pdCw+CPI1ceGVDOCWcudg5PvblCfbcOk
v6fQWLeJqqFfiMw4d8lDtC2sYU3O6nJEPi0OSslqLzScDqUTADRr4uZfFMeVz3Qu8wSVqLe4ucn1
wj0ACiMFjqMPz9bAQoZAmfYI5aAhzrdrfVksnCWRgazbkGDgqqXjJ51hR7npsuxcN1T+MIhoO2Yj
K+blfamHZgenpPTtQfRPHNYz6yL8jQnG051lBPGpMpvqSGAMeZLWUN8rmThsteaeIm9hG1uHybVt
xmdB4bnTJouhWKcJ8IKP7bTQv6TbtOdZYK0o7E7t29mcn6uhZ9pEgeHZFDUFqWhWlOTXJlK8Fu74
ExNc8hGOhYpW8yPeQqWcC9UY/uTDrDapEwd0z2PKUlvn/zA8whCLUdxpKMKvTlrFFsAd1KUuZakb
AsNOE3u4oB0m3F+vde6zoEbDFboHkFbugSvZ3IdpUqH3zcnpqVJgCFzLS5vOWzB0zZoav4Y8XY3n
wsjTHYdI/ygTNQ9SEKVyr807Q6sKJA2K+nguSdQe52ilEvmaVb27ZcXTHCrVPshytU73O2DCUB25
oYFLokwZeFo8TpdqCkuCvx/J45Zbgipy/wBbfjf0JOynv6UFwEk5WvY+WiK9D/M8enoT9r7FJXwF
Kiv8dGC1a8qwOCRuKg8EzsXbJE9fE2FnNKKGfmylOfEL6MiiKVJCZdjYsG5C06ZGJHVsr+a9KYPw
PQ3nn6KrP7HURJ5BBeDlZcvEbKAUYCdI66c1EhavbFC02Po1DJAsu3babkq5mCtwOOY65iQ6F1kb
rdJ5ZkGuptehzNqt5kawd9idXkYV5KRxG9obLKs9SszLXBrxhk3ABbqms1kG+W8wu2gtZ25ax+AR
J/IuOrl8q1v6NOPikmR4R7uaemIiRQo0sbsJ+sz5oWAzyDW1S/ZFKRFKmtPs55a0HWuW/8hIqnbo
S5GTuAEh0/1krQp6400EEZVXwfrnYMllC9jURNk+erNa/1jEGJ/cIugPNDU4GliGxyvsJCMKNKYD
MZp7zxAFj0uVWHdwcenZqAgSXSIMQksU1b4RVzAjy8a4mo/VgVvQHQrUcSupIC1iZc7vKlQOWQzj
e03JviaWskEU8IAxGa3cLYHL+l1p4i/AH/t4ERCa2MkbiayDt9jaj1S6Taxm9elOJNxEY9+fU07u
XaLx04QWA6CqFW/oCKKHJ2nZLcB6PbXkd2dcunfFJ1sznOIL183gqAGBXKdd9ImChzBoIV/MIbbX
RhiNL05p2/wQJBjLlNkSYVTdvursZdMSXeR0w1sZsEtMRvBQRtPHBOm47pq1R+A5zZD7bmR0e7PP
uluvB922TePihYg0aw1dx/SMUEJdJDaw8IJ6VP+kqbe7wZmtj5BEkVetckKiPkuQimxNHOxgmaS2
RSrV0lr5TsSscK4fFVGjyKavVH9vrGJ5GoYBfxGzKMALj1RdIz1bqm6/oKMVJ8ZSghW/HbyQGcWr
W4/EZoaFN9IysNtkC0bz2ejfaevQ8eCc+m/pgvojM5xlN0WJvbEii+kim8dSE17pIs4iWoV6/bcr
x/dIC19AkMHoeOhzpoxxINlFDho0Nb45If8CAY2lX7csEGmP+rXAunuVydj8p3f18GbodD4J3e4q
KydCInUCpoyOW7Z1NP1CsxiCCehtr09HwnGJKlm7dm/4oYv4YAqKkMAyZb4YvfWrSzdB3g9QeTKt
xDOMOri7uJ5WrSwNIPHYIjvFAgOOBCAfk6oH7SnxzqwrdoZVsczXhuRqBSMPXEJ10uZN0q8GEt8/
kEGZm3iwX51WmU+WqMwdnRfqHJXWHPAVN4sjg1OQ1MtmHvMEZkzwHJNaemRVmL92EllFMTvZyVAH
VFFwlVIteYcPYntVaYM3Lel+hIOYjAWF/mSl/1DKMs65E6VGOeA1vKw6w+eYdKaUpf/4luQbAzkR
+8NzXXwPRnIJlpkw5BvMbRz9unlkTAN7mrol/CGMnquS0W9GUt5jp++c+/kVIeNGqmYn1AuEG2hl
vJTyuTKOUp7s4hpGByfeESIds0LSCdl1nZ2sqfJOIDQCoCZuXtD+iFUefwhAUJbGr3e3ZDuV/7j2
nbZrFet0Du2JQaSx0Arpx47RZ9H7ccOlQsYT39ZXYd9L/dWipyquUbxtbYpYuZ9L8EDZbz7uMoZQ
reaZLQuq8jQzVYr3xnTrGDL1bBizoWMpwjyOq63p/ggRo0b4bbU1ceFNf5rynx4PpBlclvDbyBuw
WAB1XNQqUbMJy5dQfGj1yaiSvWRRrcTdrt0Nt96pDB7qmtKv+M2TEL0GSnrU+83U/szML2SKjJG+
Sh/fZiZTbeiPA/ICGiOrgefpQRDaGclBzEcnYtcqsrUUOz27F9VLwavT0GifnY5BPwGhQ5etKwtQ
uuM5nbMuh5/Ht6aiP5pM6KM4mxcIHL50rmXzrnNehlV6SM3taByhAu3zjKhUmmhOhl7/TiJYk4hQ
DXKbZxIAx+cgxLrUExA8/XACrXKSHntmcaI6NCP3DvH7KYZ1vXgr1V4xiYCcuYqDcVVbhwilEU8M
98iaT51Gm9q4afB0xWdY3jJj30U/j2x5zEXeKPkFnjUTsNTZzR/br09mLKN9d4mpaSUI+G9hvMzT
GxaoFWuOVpwDZ1uxxkLeriHG6bYJ+plc+p3xk6FSzLlVCTqPFw2y2bkMLrGAoYVWKz073OMKhpVo
9XpT0u6Sv4/2Ky+1hg3uIF6jQRZ7prtfZmqmFzI2fXuhu0rPI7xoBzgfxVfXTEihxM0BP55b0Jsz
EL4cOqSpq1Ng1seIlEsj22V2sRoBs5FLB8kBrg9hQohzWS7l6dqezha4KcGR574ONSevy14tY5Aa
rMTwSlL5mkQir6YaTNJtzF55xFWGinU3hzE2xucJ/ld+VqB1Jhp82X4k5IYTucJ+17HOKQlJbkqm
W3eV06vuPtXBNkGAuVR/zCe3WvOmL0+m+xo22yX7GyFQsMAqa+NhO9/pQ4Iabftgm5iS1Pr5M65f
YyiPg74LwmmvRt1LkW7UJY5Zl5B+hvYUC2wQ9jOqG4H8zYVd0BTPrfHWWpSX2o7adl+aD6AG8JD4
V/QuG/scSACuPFih1VCscvXfRPphnpwWvq0+RgvCSGcOPFlkzJO0G6KiNYGXk8zXrvsDrI/r92ar
H8R/XhiRvm+TH8jAfTG3PclXCcftzE5+/1BBspvMo7M7G1QkHIg8AzRNay0r/LjV3gbkZ8T4rpzg
nsrbFKW71PpnImqfC2KIGb6G1b9yCNFnvRCt+LgKp8cIQFjrTEMJUK1cQDRJRkWaG0hTXmDT6nSK
UCyK+SzgSlpYI6bgXbooM6LgEBCubAerLv6xNYAqlq8lxxp8mPPI6hxuBgmFQ8MmnIURJSvnfr0G
E39sIGnNoBEjuQ6tt6IEiM5vZKLhQRBQKnKDNiw9+cJeVNjidrwQUiyw7obOv858yFCnSzp361wL
/muHap1GLBmKs5r3Wv7ej99S38351kjInSTa0/0q5Q0jsBeTKZxaxKOqQ0OfWMhtASlqhNaVGrh/
79yrMUmL0stGzZvs74Uzd6y/m/TFlifai5WsPsP+EymZL1ENoGBAcnlZEjTsu1E7O9MOZ3nn8D7c
ethc+YdWfjK1WleCHtf+0trnkDelizd5vjWTt3b4totqOyOxRWyAvu1ZkKBToy8stB7mccKRTThd
/iXCm92Splru2c/g5n9uq/fZOeagHf7vVobuQ/vHX4yKcfivkrcHRdHVdlI9ZdMfy4+y/UFfuyOz
nP45X+nmTz6DjHS3c31Kai5PTvGOSGwbmaKVbJf8pWeOEi9XJW/cbhvqaY9sg+CvZmTyR6AxzOHf
jmyU8C0Z7vr8kaMSMbqjRpEV2m63ewiLkWfEnEiKJOYE4ZIP8ao7ZJCbtnz7HemqJRx4S0XH2spu
I+4ovvhoQ/3iqfE+jCgHe2aE+cVwmUAmeNHe4hEgqPy2p98WAUpCrriciIJewgczyudh8ObkV2Pv
4AB26tBWj5FYoyCdpbZluAin5B1Jma+C5QJ7aLtM6hpA6Wav7RspHnVUTpnqP2fD2rThPnc+2BfQ
SmebXL5Hwa+6dGQT6vmu/XL2dXdVFf/hSK+8GvJtx0ZuGcL9GO0VGIWKQOdoOT30PMP8anGqpjln
xuOAED859xREcoKlbnaONwzcXPnkgO2oUr7kTw4xF+IgYXdFmq0V+GbOFsfAfbN8hvK57U+J+wtm
IRsO4XQCXbhS3fnxprGR5iXau1Tc5iWungKThby0fRBs/G2/ZebPVHnMSsb2P5eJGEsUrp7Ga0KS
sOOvJD1XaA+IPViU3zvvmryY5nU29k1LK6vvxGRvBq4NyzkYGvuIdiOSi2JHMi53xKno0i9z8zSP
X7bBE/OZxf+0COi8g6AeYFClnft6zfbfJ0nU04fP0T4u5Y2EzZLFYBWdxhjw5hezH62YdmSv5vWL
bqG6/NLtoxJPwfgKwqgM94vcNNExJ9Rq2RIL4In84jKYLcdrltwEStu4+5fFHQ/BUTqvg9xO3GJx
iFHlVZovYXLrh5MeQqxHJdV9JOpAJES/ONQrfoxBlSeUGNkn1wR4StzlRg2S9/FjMa5u79PIrWX3
zX3ErpssQrBxwe+k4OsUJwdCsswALeiZ3xAYS58vunuUEnJqkn+ciJWhb1SNRQZdVMDlrD+AZOcc
GFdY7nv7KdHH02D+C/tgm5kuo2qoZc2FjsZTdkPfU6wGNhiTvsVUCKmx8inTKZiZXdMBaEqHxUxb
El1gm6xsLmCneMLxjPj0FQQ3p11ymAjLz9rvGNV0XhDkXuxz4zca7FVtviccAKae4P9MPGbSOQX8
xDYxHH/7OVpr8YyFd74mbU4KCFNchmo5P77RvpHx1lbjvndvGCooCcLNAqdtpuKYbN8mCbdSz6bK
NvHYPvUh0IBFcMqE6yb4nCSi/fE1qM5ZID2thgLGqGqRf0Obr5foeay+goiEEiSdCedByQiz0dax
fm1deVvc9NRVkFEFN1aYr4jAwr5heiMgYtdEl6g48Xrztc54msuMPPvwW1hsrJLfeijYRSDZR07D
jQiHvj8MmNpYbXPmEvXPwLngryzQtgRwgG2GR0nzPAwfYN5UdyUYH/EFJ3awaYofiwU7GbKsPP9K
x1e92BpBQJp0Qide7yO73wzGT103RD9DJ3zk9PR5s68Yger4ckgVR8+rfWjJtC+Lfo/UhOnqFP41
wdZxdgbqNg2e0TxxkUUvs0mecNn4DP5OHfbjrb1I5PR/lQPKs3nrlPVmpvXXoqtVBvBaWD91/hdJ
+yghZYREb+TZx9jEdOjo3dgCsmteBhCCt0rj4o3eYvc1Mg2/b9D0Lv9N6EKCl2L+c2swZLhtjM+e
qNyeTxztxLJ/kLxnusRM/QuBujbrZNF3gz2cevUy1hsVU6sQP5NoK4OVMB2P3vyAs+zrL2nda4jg
rNui6ViXm8y49jbByHtpG6At1rgwfNQTXkeNqIp428PkHFH1mfq9a469ODasxVX0k1vSmxghd9re
ZFNaMchNjFfbPg+asUX4udLppUiYIDSabx63CsoAL350ZAxu+rfJAprRQ2jN7pPzA3LsvwW+hsgF
UbqX0npBqLqKy4m5zy9nvAgujXY07H2ebPsUZiifjbW5XJ5c+dcDfWYLkDWbPHof7YAkUU4jbEgH
jaeIjQHYkxP7Z0v+FmGFUvSFdUmMzg3jCkEtSfanT2e9fpFoVYuTkfBw4hMM9YuqkH3tmgc8xTlW
Lb2PPA35n6XUOgRy0jCvil9Uz7YJvkRV3wL1mo7SG+ZLVwes+ynL3g2UXzO5IDaDdpo+HoA2ONuk
TJfFcz68afWz0zyN83Zo7nApPaa/zNAPMuMPVLem/TTpYIR7bGN9XzLNSGcqIHyGefYGoPc6xZdK
O+IIBNH+lNnHXH0kxM8vc+fZCvwrKK+IgGZ4eovBXh77ncVwNaeljqjr9ORvAK9R9buwOieAM+OS
Npfbuyh+XDAbANS3sbEFq2iZ4OJJ5g7ndZ0AdwyrXR+/DcA0cLaxvP6Oxy+34ydEdaBZH4X5X90M
28ia15a+hxiBpovneHH6e69BHiaFVZUINogZ75oCm+CwWUAJqRr/hQCYlY7/CYR9s56SsNSfcHUd
GDcEK6x8byBHvIWTGi11eghcZvuac8Ew6C1pccrKmX05LkfmPcBg4tk3h/bQEt3F78NG3OCkDwBX
c7MIe+kNDTtc7ecBzv5aeGmo/zkNkiRz8skI/3RDzEPMYgvw8kNebBFWHOxu3nXwafSHrgnAGNr4
joT61NQRSS/fRmBeG3To5KLTgrlbq+2AsT9IIsO6LsSunnnZ7XncO2X40U/lhxDazl0G31H6qSzh
sFaLxzhspebsxjzTt4bpwIz/U1IgKnc4jFZyh6C4Hsd5E1cAzE27JNhJEQyt7ztHO+VpeIwsbVOw
/V+xzfhtNLXp8+kpnHUW+SysRtNbZLtveWtiF918bn2ifKGWgHTDbdys4lTzSOt5FjYKsEjtC6v+
N6UOAvGSxAA3cw8Qv0GrZp7eW6tas/yFaHePQGzsfX9zfu/aZyUGSuSlWJnuo5vLPlgP3cY43RgT
VgF7PixLuEMNd8tczYstd1s0BptK0DlGey5y1nsFS/q+2U1BcDPjgcwVEtf6pb30S34stAHqd7EO
dFhMDJfBJh8dDuhVuAQ3FIXniSCfIpTvZtWtBi7NLjVx+qHLMcMj9qR1PyevBrFYk7m8tkvru/wZ
HXVkP4eeOyW+4OCo4Tku84JAB05P6KKvWLaaNE5tme+slvcUSeUIyLZxbJ/V5WetObu0HM+NMXkl
/soWPh5bTRDO8LnfUPPvVDM9MY58H4f+INJgDVsNvCSgYPJRaHsefe1YUtu1jOXBAjlziYRXXPX+
pw8k2SnaLuY+iXTpS1bOwPCYFekbFO13TXIFK97ebl6OUUb1nuKB65Rxs/TBV//nOBHZJ9o16jIv
ippd3XZwq7ptr09wi4DZseGDcbu3zXKtsP9Z6eP94bNzMaNn/nWB4I2GfWiNZU1S00WVVGyDOT4P
DJE6u9qEGjM5ncnPJKd1xhCe0dSvPrtPMYlFnhzAqVPD/TYl37eT+5XkikJiW5uIzixKSEjOML1F
MPuEmyKuQfsxdsk+HbO122R7XS9wdybbeio+2SpnsNCjkJ9G2zQNq5iH5tAsQA7A7Fnb40QSYLBh
bSz8Htd9lIRE/pdQ0wJuA0Vfaqr4mDojQKJwGwwT5HNXQ1RU+9lUHcuQs9xZXgXK16GjIK7BF8C5
Y/01PHjHLtNAXW+O6Iv26Uy8K1a+wI1oSMDdl8se5VBPWweHV1nPkPTW4KquoKIyYvqXbd6E7zUP
L6wIkm/6e2HZxPSJvIK2kTxb3Vs60OW1WOINhTOQXydHRl09yy79TGaFFhBqvSx2Ux7CzKCy6ivK
OgyhCCALRGf5emKpFBjZqWEbVnUcyVQ/PB4J90fdV9cZ1WQb8VIYheeggkDAimkbCfjCKR/EwM54
E6qaAoMGRzbRoQi6VRJU66Jkt427ATIdksjKa0ouIqLNkF0znK/8qHF2JgNW4hr9ZJj8tLNXZmpt
QWWsTVlcKDMPuHzptCiKO80Lyc1yTKzrjcIrhNPSxgQZF8zDBJBRFgSIDZLSkxmGrK4+uKBRy0fP
FoFCzo12J6h6mz7/g6MBpc5aPoyRddswnwc6w4WxbGWjenZIl0Vp7HSEchecmArvUNGnTPZMXH5E
xJ9N10FnWzNdKY8tDWFbZp6hjRtOhv1DeT63zdpEm+eO2VvVJ4d+SnQPvex1iQKYbiJ/KiUyRVQU
dIY41xJRfLSGQBWCgSaw0MQmhn6uB4blDh8Udgx/pGM9S0n2gGxHW2xZ/piw+V34FhmMYk1aB8Hk
ET22sQJ71SsHNQFcxkxhIQP+OyINtxnJp5XFzAQ/Kt/njMQpHpNxhdCLL+eBcl8CvyKeK1vG3FOa
ZK6R5GuFM7lqdK5dTEORs0ax5YXTo1+vPasoTrqDy9jgZCnbArGSCeBb/VhYS7w5FV4kEADoDspp
rlIdMmCmMOu37W9JIV7xebVl5AutjpNq/GDRfYvxXmVYZ4PRfw1EfRUOpIaGjXksxPJiJdYOdfcW
+MwzeZ53tsJQwXEkT2rba/7klsxEk3EXwacOO7XFKLXGR+YHbnLXO0pV9pAOzkBCOO52rn1WIxpR
h82foS80HNgwVMTm2F2D4vUENVzUa0+uRfs2FvuOih0eJixKOUElgGDfNlidTXvrTv8Jbq8B2mqL
ObJFows9fMjXncLswH81QHrFHaWwCBe07+J7JqQLwf0Xzx4HLN5hgfq4s7uPDKWjlSXXkQFdN0Fv
nQu8XeExbuotPn5WPJ2npvQqRLk3euxw5bA1VfKE95t5KNtZFvd7XZl7Q7h/tYrh/qaYb6LiuSRb
9LFit3SXmQwvxeR2+551eR6IW2l0a+zzfMo2B1iK2tDiQJL2x6wxiO9a+0Lt8TkiJQQxOjDkQZSV
Pv7CwmSx5L6nVXBaepxpY4eqMgpf3GI6d1mPcxDxv6ygN/QzvyJrKLeMmFlrxNgEAdjGCSsGLgeB
MRHh9WOhovnxgMNxGkt4svOnmYDGdgZEPdImPg/ntunFWU8J3ekHkCesAoKKJAaJnrthw+pH3QRT
DOFaQJNqusvuId2c7fYMsHpLeNHR7ud+x4rtx5msjYyT08SUMRemX4XqXQ+HTR804jKOJeNDhxCL
0qWncdY2O+VAwT4aSMS0a2cdPlrHfKaXx5Oq006opr3UWUAHbpysKv4rLefXdZZzQ8JnBRVPiJa6
sDiMDWkXjuVNZnSQMJMeahhq3vXsIEh7DIGYKSkGMYbZMDOZlpUlQ6ClDOBLjRvbYZDLgDJ8XIYa
bpuYdlU0M+IjkNt1GlHKgeVLFEkZeR36iBo2kwn/uwI8ydp+M2QsXlvM5MXUlHsRCc8kTaGeJEW3
YLxCXMJiMRPvhq2dFWgseyTnSSFyvycB5kmb8eYnuOkuZaVIE4U3Qpuk311e0CrLGxi4zmNNNJh3
wykrZwPrtNvmcYSdc8ic76R1/tMb3b3osmYHYRBB9rZYrLFMeWrbxG5eS3Qf72TlZNtx5jYYZY80
WqEWskg13QU2PJ5VXaZfCZDUa6mQgZFfQNrsNojC4iR6ogBxMmh0O/KjH0R9hJ7zvaRtv8ViGGMY
LxRuuCaFbRgFV9KTsXaGSzTxBkUmgjwGeSZJFbrzVlWN+WHMoXMzxZynXj815lYw0/Y0B+qqUTBx
SIcgOQymPFQuaRiiwUy9mKPxf0LmDp9Lfq7JAdm2i8Djhu1yxya28+vURrPUItqbFJbiDksk4iE8
TJjT2nNu/pIVj8o2gZNjObb5BXYU1daAJj6sOnZ9SRgc2pimPk/7CRuqa7J6wkT9hDIt2icNHgNm
JHHNNLZOXvq0b+55KxHzI6+drrHL/Jh4fSJcTOw694QYDof4knC8jVVsf6tcklIy94w9HXC16QBF
2ZAiAMnUamixx/mZ1f8mDGFu2rNNxEMLs6kDP8JUahjzb8dYlk2f8O3pGfEduJO++kkbQ7RRLcOd
gbABbJTrBAYRa8Vpbjk+5+huL135ly4dPW5cFnShwlQuQmyboBH8wub8kiKW8Mdef86n8afSm+RQ
SOOcy4xgjsimHkyKlKD7x33bOZiMJeEqNzeu7K00OuyRzWh8sH52X1AoT2+kvJBbDi+Cl2Iejk3b
DJsQwtNRd1X/2rUmq2A3X/b0kfh6kGXdeVbErSCFwC91s/7REUxu62UadgWrU2IRVcy7kgSsd5rQ
okQfLe3HVkW2N1JMuH1MX4Gt4P+PfUEeBcdamtSYlmudf68av1OdLBR3IqXYmq3n2KlNsltQkFC7
VKl2QKyiM5xuGVjLMOeQMhgKMw/M3vDQPsSfSyE3SObiE7IYcw3HqD9UBeEprEW7aT+YObIP1fev
wzTgzHAdZoC6W75CNqQ8HTTO6BRri77KEoF3LsH0jpKxFUhCZLctH2ueanTt/9y4yfyHAYwsgKHG
kZiSfapayrKskhODjJCKOo4cj8D9kYEtx09BatUz/wTHk8kGvNTz/mISpsMBOj120SrEZcdgYdsO
8S/h0zHy5pGxUJG6mBVq9l9RnfO/lgqYZFbyaQyrdch/hZya5TNXbkvSwxyhunUYhyZJP181YG8x
A/RDH4+A3ppHehR524lNZWG71a4q028rWF7ydMLHch5idXMiQuCwZBLH4U4zSj+kNbuwKTnKzeo5
oY4C3RRxlOaOGK8ykMU9nSyHC4lcfDpSEezBpj4yJQz5qk09U01gphsZ8JtOAxdvSKvmW2fnUMzK
wUG0y4hhPZlQi11a2J769yOdjRKjpTnsx1fSA6Jhw0dv9nG71Lz+zF+pCPtynYNCA1GbhT+WG/6j
PlnOxlSUHxmDITG/hlnFwDtYRYRqBOQZ4CwPPSynHHB5EPw1oE2f9N4JfrtZGSFL8SDe24FzDbgD
n8dRNEehISvMNYhqBLy5nCeP8yJbDH+SsdcG29mipBUODtSsaYe9RMS56kOQ5WuqnkR6ejS6BnnL
ver9tsnIMcDsWu0sDEUeWbiMWOdwZkOS1HqDA5dRazKZaB0ZXMEfDKMNX2u414CXA87iYrYSgwdw
0Qx5HIlzQPZEp3DKmo+8+djgH1mPQRGda4GW2KQ+W5yABe1A8DLh+voq7TSKZlUvH9rCuluMmsUz
If/NE09LZ8b+QIQSyliaFsKaA0b5GjO0caLQI42bdXHZenUjgm2rNYLBT1Jv+rklOKR2AsqN0cgp
u9FcdbGBcyXPKOvwT1Cg4+0jWVwnryoKFD5c1D689Xq6QR/L+9PnOInYc68aM+YigqyLKhpwdB/q
9DA5FXKo2V8Lrod1pvewxFM4C1RwlKmpK5gWdkHrVfFMPpGOvSJwMd+is6u9NmpChAvqHuIaCb2o
Qi/RNx1WkbRISnBTQdCsh6U6V2P3qxPLOzwpKjIkCEFya0Yr27eNYEmEU0kwRY8uCNwE/YRmjn85
1zhJX5b5H0jHH0ZYrl+NOa0VlX7quQFbPzccDoP9H8QytAV5bVbEHJgayloiiLnN8/eiluYdf0P/
geNI90aSElAdmP+6rkwsP85Gg6KvI3AsJMtsz8Kg2zsLahtBOOutfogeE5MBlU1f49tdmm+ykBsY
YxYGZdG6tzozETC2xjFLp/aKS6BCWhnXDGyUhsemyj6cJSOTx6m+6Fp7NElhWvHaU5XY5IYIz81a
TmMnidIzOQXUH3qGxEGK+Vot6i/o40ddK6dvtL0/1Yz4aartq6u06RxEAYZew6VLsvV66Hxy7ERI
HINqeTYefCc3Yag/TeqxLXc1fWeVifGFDh0kpAoJjp7d/IaHUp7ynryG1eiOEftPc5JvORpYXxqP
ARgQZO1sRugenRHyNklCrIdxS3iJTlzBqVQqce9x6LKrFhAg51Ax4NfYkSjyWMLJ/aw75JpkUyDC
lvE1ZKpd94YXmh9BRxvBkCUoI1YDk2v+QgZ9IgrsqRY9w8FquFmjdiqatH4LApkgeagZCPSD9WKh
uGYD0g4/udnq7IzF69jBvi7s/A26QHQWUdi/SvoPeviJQa2FOR1O9X2uAAYV8iVz8E8JPJNc35yi
q6Wu37tkUpc8ofITSiPGKCZRJxXl+FlbqFK/seO8LFgE86teZW91+LCJzTbrrGLUDBvdO6AjIpJy
r+4XFgMON4XDZGKVD91fVuSEdCQFwyjkQUqygq4JoOJdScJ+8CpLI4NB5zENtkYMQRdQrUDQD31o
NXbYpwfqUa+utWKr4v6fJK1kS36Ge5y78IFScBEviITAtiZicDjTHXmkdBGZ1lrmrrdK5Pvx4JbG
ekpyy2DHKgwi85P2D8J47mfpQEbDguA6W+zvmEncpijjz6oqcJTMND5Vpi2rhGwWr5/tmuHBwq7D
IfHCL+Yo/65yPf8iH+0h4k6ZSvqiYWNmhzYyfCUqzmtzZvto9Xb1ZJiJQVevR/VCuFrywjiDjpPb
CzlCC3E3LqOh3mmjK+dN36QC/KkzGXsIkSNvf2CgMmzmgCCdEIH4G72H2v+PtHPZjVvJtu2vXFT7
EmAwgsFg43TyLWVKVkqWZLtDyLLM9/vNr78j6wIHtsqQcc6uRqFQuyqpTJIRK9aac8ymqgBLdALN
4FROxVboIdqjp7VhOBLYeyfCsX/NeLXTrWWs53HW3/OUSS/QuGIHTRtUlDe4b4PM+nJdOOOncWiH
J1f4qJ51iz4qji4UAQirHA/bz4xvP9t4JAmdsjwMSU63qzPG+JTcESYH+0lGRJEcEI4oAlDN22DY
HDjoeNsh5+S8q4ExXUl3wQGcmTn/1M703mrPb/kfuZycJHNxsgmTmyhtz0uDvY8azqEgS2t1zkEE
Mm6dbeak1EyrtOgBAGDIYPzEPSGqMt/EbefRP6kfZz2as0X8yG6IhvwY6N7ZUtDU9DlBxxsXSP7K
U5G/qwO/eUsvUDZkJxSKg2fd9fCkfgDGmk6dUsNROm1zNfUe3eDAFN+1WtTGyu2OI4jdn3i7ynWm
eMzAYY0HjR7pZvB1fRWb2FxlDaGzRiUYV8eupFsmFPONqfjUjKwq+UBfjQ6lvPSKsRs1kEjo4lno
Oi9rBnin4Qv8Gr1Ovd69LQun/prabXtdN356bqckuHHkkDzbHtm9zmj16zGN590wp4ybQFlde4wx
qAd7FeE+aeZr5dqvC+I0C+rbyi4Bp+eJb10NWM0PKnT6rUtTbJ14sjrQGUGn4Nis5IY/LYikcz0W
sX7p7VqsZzceNw6Yg41tJY/p/1d0oQzEtIBvj7CLfjvFFq01XwQ7MYi3pe++6BnDvZ3Y8zdDx+Yo
J5zbDODLa+D26cNiI6Wzs2k6oeDW3RonCuPmNv+8uHHHakJrUlmoxyydfK9UQ2FErbVq/U799DqX
15HqeU0e+nyPgctZT8ynVpjMxIoZPq3V/Dr25wsxyKrWU0pycoK2knV/GaNt27PkkszRkFSLb6gN
K7Ezky82ts1EtW/nCjYCrSsXOUvudltefCAfQeUdG084P0cHc3M79RyHuthadjFl948UBtPd7NsI
1aKaqh9qz6mfxF1mqzcgZe2qiToGU5S2PvVCqkGsXVg2kxcqpg+19VB5qbtJ9YQ7JpAFKVOjo82L
7qvoiRrD/4K58FsMDx999SjH5yZXyb7EQIPLDxsx/Z+6fI7qrmVAl6brFg7prh+E/hnre1Wmh0C7
47nOAEXu8pChYOWH7BLO3FzX0kqAAtgWhktqbEhq2Rc11kAiSrwStBXn+Jl0npljB0ZI0q17Eu0X
ujcXWupRWwU9lAhVE1U2R2z6JNeFVXwFrJduiAv+nLXWs/DJUkFEPZzgUzWPaJ7bWwbQEuthSMdK
pMHRx8qHYbAOX2nZEGhvY0kxVdC81jMMEYdA6lXPYfFrWS42DauRvsrSuCcerwqkhXzL6sZdU6vl
hyhXi3N0nbDsfkyepeNtmZj21HuhoLvuxMcGwdY1FJBxnw96RMOUFJ/zDhOplxHL2yQz/SV7dgZq
XGxLwdrnaC0PBdxcDN55inqDrsqQ7Zqc9XXrqsnchm0y0ogW8lgrLI9zHsyHBQX8g2JCitC+zXbk
GxHSgs3gJNKFIWaiy43jW4J8Ax/KaRZH22yprM3ieaNHP8lG5N7MlVx5RkNlSm0Xee1snruYznvq
yDDdFHJ5kotkYAQzStIeDUJ0njPyoyqo0kMnxEsasTHN1cykoa3nhUFnUjVfljTukc87JVKBfIpI
/qx6kE2ekHdGNANNdkfdRuQnnwMb+NI0IImZemZvALyWbR61zT4Zw8sV/Eevy7rvjqC/1rbYABw0
ZhsGBPm665W/zZc0+0G+cHNKqySAFxdko163krlf42nxaVGVwczduLuqS8w247h2nVdRx6SPAVSr
CyqDSLi3JOT459p2+42vOyj3Fv25EXHeHAM9nZZseYSyWx6WchR3Qlp67Zuku8ObXewqZ8nXcysI
M+Twua60Cr5nA9UGfUlqhUXae7yviDValvg4iaFtFejjAsiF+8yUArY5nXQ84+iziE0jpMelYGvH
lzFpq09JkbuvgAOAtbm07nOgjgt/MpO9ZaqtfdR60VpTLmzw7Q8bPYn8ZqlmhAoy5XGCX0h89wBS
JgVTvytmEWNeD4NN5+nwUSZM39g0LPlkN1aOcb2zTsStUtazNexp0ZX7qbXzXTwV4o634DJtoouZ
R3RAAZ2RPzDkPqSg/ltfB2Zl4TTb077NtsKOo+fJm+3r3O6bz3nPE4LCIkdOqYkVtyxmopmyLdSa
UQXwFLqxAWsCVZYBWFo030QU1z/GOZ8e6L33xNmTh1aHeXVbDNOrrXV4SxWR81yhYPabusYUtRQH
X1fj3VIV+ogTGEAeI8eN7lzQMjIscAtiiBsMy3rVMN8oh5rM65BZnB/T44o70q+zssWNUwP8RcK3
jOiPYSPDHSb9uZhXMyiHXdjysgla9BvR2JSUaXh5gFnI5pneRYepZvmShr16bCMKNSKfvHUxdBq6
o/F3mavyg02japXE8zNlJ/1vDsKwOLRNn4JMlI2nnOpxmlJ2JsoUhj+QXzDQT3sFJPFnhGwMO8sY
HOwc56ibo7kb4HrQ9Oc8I2Iw+UqnI81uP94xCZP7fowoMLmVny7r1srDY7kq2G63BfEIGI9L0FR9
8222UeLGbnAbaGzswVwkmwawFEqV6GdMqbrSYvoyD4iJmyaQh2jMHqmSurWxrYdMUrCt8lHVz73O
kPiIUZz6tHlTJGvASMBef+M5GGTNbOW3jsT02ZFw+cmDTP+lrjK60koiiqsEo60ofssXw0CYaLin
ih1k4xB7cWXPyroKA8XRmWnrtrEVoDzPy6/h8yEaiZbQuexrbFjuZOzvHF3pHkkLZcrUSWdr8Xys
I03BViuh96bkADxKMTyFSRHcmrZvTmVcDFsORKj4xjx+YJCBc7xBDRwDKY5WCy6o1dLE3/08Lo9D
2WRHZBj86aCTOPKHyKLLvhOnLK1oq5gOcpQMwRVSEqjsAeKYPPRLIc5MftBztwXqswFjAgqdy30I
RUL1sXRuS3u1lt/c0S5ueeZALUTRG+wMhGqxBOcTSKQQcUk8XRx3ctNKWqU0OYDrdRhp3MpyVkYV
VOawowOTy+2EAXs/1GRGhXXDXNUraaY7Rc1k6BIP1rcSDqPjHBcbRY2M0Bqj10T61ZVYLJAjrSbg
WXtn6e4z2id0Q/KHqVd3WR9WW7sMxz1QT/vFuwjIwXv5l7eHulG5DYJc177Rg/VdZGOzi1s11UBd
q2abJGK4BjsyQr5PXjBYB+s8t1HuOgbXbljbO9+v52O0KNoKA6wi2HLDru4dm9MWKFyvj16g2uS7
EDkFcLN0OpVFycGi8xEwWZT+m0hV1PE2yglfO/k+XlpvG85Z0+2QoTGMXvxpLbXFodFBr2WaidHl
1B19HLHzycwFIK9A+dFl6U/vInr830N3eaRBhd2rpXI6VmXpEIyXdWDLGZci5ocI2B4cIGZvou2i
c6yNuQsilMMNAUqfSEG7IKnw0LMfpQld8WQuS2TqaHRxG+GiiS5C8g5txw+mxO5tUEzRJ2FwABb0
j4GYgOByquzNjpio0qzGwsccm5F4iKkyX9RTTZjbIYJYsscIi6tfhza8EYJXxwr0qQ4XzlBU5nvL
wf3TClq1aGX1RsnwZeSMflBDNZ4j8EibpMEHYfV1vB5Zldfp5OvjUJAC5U3Fc0iI6C70sfWmczni
DIrMthOz/NyUZJZ3I8WVsLps58zjRXrJbc1V+TUJDSJgY/E8D7xSUrQ/OM0yRF0cPDTJgp0UQsmD
M3Q+77Z9MSGgu+f9gFM0tgOeDcoeV9EszgLgpnknO1AebutfufTQUYnmHiynkDnIZ4knfti2Szx/
wcfRrv0WWzMcxWEV6AulXMzUeo1BQyEripwxS6kduzG59uU0r1XRPxQ1Dac+o2L1RovJL5yog+MN
5jQqPAArVdbM3uqy5aFJQmdioN3Yej7msQMidpiSz0GV/2ABhl5e6MsYqEzu+zmYHty8L1mVEuya
xkMRriPnywxw7aSmOaWwR9vjU63DmIzix6JO4O8vaDcCb4p2kU3zXunARtOxyHKP9oDK3vhvoZe/
dJwu+VFEvF8IRDhWU01I4ehR51UNINkI6h1bX4wYgB6j/RgCokCqhqTXBpRNq3QJN3LSwqwSZgqb
sF5iesiW7Gig1rlY25KfrFs85wEjp7iXeYLQQ/I5SfyNXoHPKTofNtkYUBGAF0K9WgaHBQsBGl8U
c1NFx84KmG8kAyNcO2DBzmLrkPdN9C2zNFMCumMHx5qaaz/zyg36CnTTBRDH6ywXHduq1U3cGkpa
gIXpiZhOFClD6+74kcg5dP03slMRftehf8xkwxmbdwZieLVw5I4tmrZ+1rDtB7DAwwBjKp3rYT5m
Qw06Py7DveDgtZvngXblFF4YIBPhToFOaljcYbtVsi33iUnch1Hq7GGOQ2AKXpVcGBVy5bYYK8OR
yU5PheI5nOyjxvk6kIT3aQYfCzZb4DAOFPuWVLtRXQXO20iXemMPvYa2p0PxEE5R+yRMigITAw+9
8rajZdTyrVoLyYPd9c11o6zkszLUyE4nNR2Svt82BXIySybZW2Al6bnsQlCd7N8vJsagmg4cDaGD
T2s649iyVOuAz51hWRtkfcWg5Z7eP4VxAzUSqM/ErC+ZzqCixbWl3e4lqF33ghSbmrtBwAKxTNqu
RVb9oLUg34ZesJwzbdtqJ+HMbAA1LFaKXAOvAM4XpVdBzeFY9FH+orNUbvtx6r4UPYcKACTU2KN5
FZAdicUM5I4SAkWLcRva8u3Un6Pai49lT5dUIE2b5HCxsMgxYtUR6VfDAJ8DO9qEbq6tuzoy+afM
6Prs0MCig3rpAAuFo0cvqC6nWSOGT2PCFiDlY/sYvWJnJIc/Rm09QRWjt4lsZ7n1XUoJ3IH0d0Lw
JqVitepr2AwArnqH7l4yvaEmLw7G6rwd5uF5D3iwOQw12QE2aqyXzBnHBaG1ag8lK8ZGLS3rqZrS
0zyi+ZhtQdRuAoc+qEnVyjJ6lxI1xw2nZSj1I44biFSsfqV4o/ShSHOzyzbcNNetRUGxEB63BRNJ
PqaAQnGfFCFnO6+K7gS2chj8YNquepmYfe+NOXZ1Xe+DeunAbXjzS0MKxA5PPOsFHECWf6yrTAe6
pyyaQWepXNP9v3hJKA8OgrHS56lDKm6P9nIz1R3xn+Sd7oG8ggC22X5H4Vi3jlHDjqOXcxibLvpe
BUt7cEWfr5dy+j64xOp1ZR7/LODsoW+c2p1Ixmo3Ei+7c+lwwa8K5U4siHNzRYGbA/7fKbI3UKGi
QYtK0ap9NtNeTGJnP0HgXs0SN/YQuiAWkqDbLrL10JMSjlF2g/7SVCOtuctiO+PhuxqkFVybiZ73
Kp6ab6mlzDc1N0wOS12VV7B+m412XO4HpIAw/Jr3F3hyrYstY4fg4CV4bALiULYFecnQIDzrkEZh
so3D3mJxDYutnJEh14752SkLANQF/UV3B1xPlEItEQk7+1LTI4SuwX+ktcBks7XuQ7tUx0u6771T
59EW4nq6wmiCLqF3xVWQMq8btWPOTHJI0DH6K5WFc4L7bx01KEGKFJhSawlIeYMx+I1p3EUupT1v
HdserKW2JKUjTXuYj6mfXGUuau0MZpr2jwgtMbZlSfbFKyzQi2VQEeaF0yYC8nK00qp6dnswMxqD
2bbncfokKYGuEzz/60ajQMmSJLzxmECdRh59NqluROeA+r9Il00+lKACI/c78yB5h8n8FXEf/Tji
i/fDqLtNHUq99zn+XZM2IY7Gmdsd+2+1zxYWv6QpfPyd+YhIWcW7OG39r0zfphXnSHtV58h8fU1A
RTEn7TpuaJnwAK6hldEvydFOVvBBVoxcku80W2EgIfq/oURM15zGcZmRZr2eyhKNpTXQyDeFulRy
3mdAADgh4ASBmoN4iIklupjQ52gf6ZGsxqQo14m2XtnkYwVOjIVpTBa1SwIvPKFqRfe30BtlNUZI
K0q1c+z8mYZXuK1pJK7nwbEoOK34SOcu2s6WR8GUV/bPJfIfGywujzqzeKUCANNnr5/sG7zEzc7P
YmoqrG0Y5yWpu0CKV4uHfo9wMbNpFkQ0UT65h9BBShICTmggeXjMW28luIRnEcKJ5lQyHB2bp2Mp
l2oTJQsUrwh3YGGH93BHDgupeDi0auZzZIBSg80ZzS/8io5VZPs0x0lNaYAnoLXsbZtB/408e1yX
dmFf0eAFQpHF1dH2WIfW/iVXR46z98myUQB1dIQAf2HYSUtvP06tuAVsaVZhHr3lVQb3h7ndCd72
so4FfQJfx+XBZ4RxQF8L0EBQ1+xyB0LAFBdPbcF8nJU3upLwEz2U/TPVcwXRcjWZztuMZNJsZVHH
z6qYSf6ga4hQkx7+tbFc+Yyuyd21l/JiGIZq3zl0n2mJqeOCf/yQAOLa5RPi2Tge4GyMKIYnlZdP
aewV95aL0Zaz84xQi+53mlWf/XlydiwXMOCYvBy61PbOWWSVO+Qb3hNKTgAemWEShSKBUWcp8Ksy
oJmyHoo82OWdnULwWE3MSTfmMhXSiy8XIK4pmuVC1Eg7Wp+ms+nYJFCQXvIKbetRpTmQiixqHq18
Ao3FjPAWQDS/dVflZ/DtwDgU+Mh2qdpN4I4VAHCb/nvaZKcgq5bPJZXYibzpuxFIxSYp+jdWF87K
fthTGIKFD0gyASRCuesi71lpKkYSMmgzw16jOUFSRpcNVxWEwFOQ075papqT/JgojScpkA939h6k
9pfIsD+sij4CdIzwK8iGyt54bvoT4Gd5iivTUw+lzb5tUe2C4xDnKRxfcJN8a8FaXI1LND91NMs3
zGOH3RwCrouLzqc0iPQNE7Vy3wYDZxTs0ZAUyMcJST36txILWzRANp/mxRqWjL9KU4aKeaXLtWx1
DWOYvaghtv2V2Oz8VJuY2eFAYWvbS3TD4a7mmILY7b4yab43g682wUyfaBQwPqpBJg/I+8b1yPpG
1YzKZyjNBJaTfmZbxEjAy8A7TU6FQTY9LfW5tcGcQOy3v7pV736PnQs7y8MLpOGsrBNQpzciGL21
7tN5VyyB3hnbb56TsaWn4HFEJogZHrwbTScU5uKVVQCTaWtPzAiL6SvQdHUDuJEN1QlbrDmMn7PC
z0/oRXOqq5IKpK6sV5Ziqi7QI7gybH9PJrd3ZMCXbp1JQktqQnhRAR2VJA3inajjgdjFC+gyHVBA
I3aDZi1paQ1V/xQj53q2KdzQ3WIu9Qa6Vis/IHwoqfrokVlwQGmepfcjKSJnHwQ9yvq5+4Ks29mB
W+NgohUyG/4teRo9qQ4uioiruqdpuU7p2CB9zzL0r3HW1Kc6LWr6JnV+xZK1PDqysq4d5vb7rO5Z
Z6hYRE/5hBCGI2LiYbQL7BfYNM9oAs497HYQ/jSZMv+xGh9Lj+aeoJPzqZ48cwwRmK/7DvEcU9eI
R6UsXxMxZds0TEuikL2LY5xgv3t/Ke0rJ+/JTqBhu5dOGn92LhYw2xPRiaZZ+pZLhtA2orFbu0Rc
2oh+2vrdlB05cJR3y5SrnUW62Q4gC3kEOn2KLVmX6/aQlAS5wInz6dUaWuykoGzcEHLyITdbicBR
XUX5DX5VQCR9wGik6hw8HQnNCAPh54JE6Z7i4YLVMKBNmzFHTYK2k1EA0r1JxgtU/abcspLE265A
PolPw93xLJAFSarmrmhkg7a+DJbXoMwUj8BF0FHE9XXYhgnSVgsyu81/BxlZnd1lkQxlp3Ljq87f
G8nt0g0EAjsA5QXX54kes/1CipF70El5H0xLs7OUkP/Wy2HOJk58JSafUKN0+mpGU93ga4pe2eKm
G6QgCHWAgeb0KrFQ9SQDbEixye9oDM/PQ8lawPS1PIyZ91jXU7NqPD5kEMGrXIRTk3DDGQ/eNOIB
NT/PnMVXrpzis8VcZr9IB2xB1vG08KIdk56fARw8CSsYT3peDwXE8BKpQiuqOobo51exps7yu2jb
QyQu8MpStEeX/wLCjh+N6867G9KofiwV+B1YvFF49KdUXSPeqzZ6nhl72nK+qZPcsIF35lYU9MrI
68v2Ye/zwAyejwqIuTuzQHI2Zr851XSe7xhqxOBgi+/4VMItrOjwTke1OEwDvLiE6SFSIie/NmGI
3zZ3yv0gockFfRN+mmr9CpG+uBblgJlXjgawfrCsZo5ut8RJsSyjH2e94MQupjK41xpJZOhVdFYK
YI4pY0x6IQ3TI849d5OHnyAW9B/kCHSoSypz2wwt26evLnUaPo9kslM6h9y12cawlKZEJ/CwW1sS
IeNDbFBTcXxzLojn4tDzOoK3ZbEaO59M0hjnCayM9t6dDUlTbJY3VkjWEtpFC+sNlEwOrjE7qam+
h5cKuqjr4c04Q/+a6z7cZcR7AZODvhJZwbCngVk82MMckv6iOgZcsGaTBGmOJ+2ZljWowQBxybHz
8FgTGEqOhANMQM18Safpjq2HN8D11fzUerVDgzFQ18hw8IJr8dXAj0gSWk4ADjsXXBs54lA0/b2L
VOIWZFeMCQsNB1l244bQrh7VRUU7LUM7bOGeFgGGMpNVBCkUwQTnCWpP52c2MYhCXVco8HdaDv5V
nS/V3hKIZ/rFag68eFTVLc32LvHiTejk5pghgN1Q3rEadf2XChXhoUUwc1+bpeXZIhsRakKyox89
XsH45HX1Wur22TaPgbDvvcwdN0k5q9PiuV+cwYUgn7GrdgVDCgSW5r7HQHdKuxztdsfzUbuosTOr
jw5MVxIgDSRjzD7x101dwXfLa14SuqbUXJYEWcvc6YZ0q2gzphK3DYxtzjY4sNu5nVnv2/IofJwB
sscfCkizB/dQFAcYWjZK7z5hLOrWLxSuVDmIT+G/pFnPEqjs7gqmFg8uPCALqRJn2Py7Ug0z1SEf
dpXfVLc8V/KKQLYFcNTiYRyMWrL4yuIHJRCOWK+rvnrpgFN4sHpvJTiholB0sJY0SD/o63FK96Rg
rURiNKUN/qMUo4yF3vxe8nKxBAq10QsulUE12KrioH1umqY92y0ZjmFt0n04T4STR8rdIMh9YfLP
WBDO5qlk39nqLgS0XrXQFnBkr9HzeIcsARwge5/Ffna+9ZNXn1pG95iKGAG1AqVyhoJ7NRBOtBnF
+EI+mr3HXW92Jlf9G8FE+lr4CdMj3371BpnvGlCr9/7ov0SeQczW0EFggPYDPa/YMr3hoBpnRGBb
MN1MNaIFUT2RWYOm92eXe1dBjhL4vgHTuMHOm3EAKpK6Niq08Mn7pG+Vk1PyxlcyP/SWDO8ct8vv
FedGROLdROOeFvU1D9Vr3TGnqPKSA4SJ2IiCwd6Ojo2CtBX2yvOsYjNh2l2puYBHSPm2nhZMmCgB
y20fsvN1ARMn0vgi7HDxtJ+syMH0Q0OGbs7cEY0F9NB3ve46IeZiw63gKB7Z89ZkxU+HuMQNTKfs
ezfT6Ha93nqpCfSi2SA7HIfqvqawvGXABnPKDqZvVHtfUZdpmq5YYEg2nTZNT+NoHNAqJEn5gy/H
K11O2DouGSNlwjTKVFF7PWVKrdqmbs4Ry84hqoBiovNjQsFc1SmwrCPBIUWFQYaD/S11k1uX4OeN
yDHMqpgTlDeRlLJygjm4cgg0ocDyZlTE7Gn2AmqmJ+kDkRRKptZrlmvfH+AbRyZ97gI618Zh6NCm
bA2uPZLCCjBxncUJymbawBB0mxZdzviVbElay2nmAROxQffjGpmm8sCYxlqnKXbHQch5i3TaYB/B
OGGP5AstBU5Jn4SnTTd0cu+kLW70ZiYQgVnjEa/JpyRNzSMyoGRdF7W3R9sCygmKx5p2f4RNoGfr
R1ePQcZGX+xZ7cntdM3QAYENYwLF+aKfq3BrBu9n6PdDyIR0mi7HfQtsFe4oHDPuphxnRfM3QJkM
BhfGXKLn/lqjSw8pAN2+a8izClnl1tpQTzIeFc/IjZ7rEzGR9KUkoT0tOHBkC747MGp1YS5al45f
7Lfp17HvQIJqC745wEK0aqF73VYhHRUEGz/0OPU/Qw2lUMH2tbLqzdCY3aO9Iep6NvPlr8t/tiJX
m0EyzI8c3m6gEJADL5xSmwV4HRug3XkE48f+XAPKXJUNE0qTqXFTazvdN8hwrxRFFWmIVG2rlu0W
j5uXHhqinUCYAjSLDR6V3ncAAqe6OTHEWp40WQgP/G8JK+gia5v3sbVVfTRj20OAhALR/mH1KC9p
yNU/Ui1jTgkpGQJTzU8jL6wDNeDa19KwzyumgXjn0+eWXNqEbT28qIVbzCtXnEwHvAVJe5X29HtA
yZutw/wOWIj0IIMk7rUj0pgs0GknazzIFaNSePXDYDlPzLPxRCqHDqX29LUKqCzZLjA0UR5uq3xu
bqCHu9tmyWvIEMQDeE2Mn401L58kSCCXDwmatibi8wL+oFuNBi2O16rpYdZoFx1n6Fp7I4Z4j5SG
iQIedyY/cvjaKtV/duBzQVOlzXSuJQqzkrCh9VIFIJclz2ITz8gF4ubJMBXfecEnHxMDNd4lksRe
kLjWFnIaOMjM7gh82YbYwlB9XsamRa++hdQKX+qC6dgyZPZpjAr3LsrpzFpo7e/tqsKdNvk+1nok
rYghG5rzLgNehuB4rhB8e64QRz1ilQRS/nXpL3JJBw6tHWMj5yDZb7su/qrYFlfZQLOCHrva8/DT
mVOjgkCDYC2GA74HZIdawobFduGxWhY1SGL7zF0FfiNqOf/GJYIEbczUPHEKFvsBTzguaBME17UQ
vDcJaXOBSKaDwwaGEtaabj3a3PZhqtEgEzGWetW5nLDvBmiqWI9oljkO3R2TZVAfKsNtywnuiX0X
AL5b5M/oyZ+8TrPkDDkxxjERwtpHLACkF+UTp98WeqxON0s+gxIjgHjl1zhi54jV3Jrgk3X8oeuk
ttz7BYEUory4eSYaxtmbKhsf0sjV7Co8dq3DQJVJ2sJMGYSMiR11dBzU7OzdAtWK7Bmt0tJSFxhC
3BblfumkeS2TjmhNmL2rMEA59XE8+h/z16UxCqOp8vjXv/5P9fpyH1Pm/te/xP9F+0ZccgynGCoa
fEL9/D/9eFc60ndcyRTIdWzx+8f3vLCcuOfyjP35c7hU61LM3z6+xH8monMJ16dWl452lf0udZ0+
m9cn9VCexXKazRPeOJ3iTcby+D+8Dj+RbXyljEO/Gq3W71+lsjOHeVRpQfJ6SecNEeGMoNL5+M+u
4vx+FVW7S3qxb51H3zzwZpYPOqLJi47OOlHKy93Hl/vT7efGAyp2jC+Vkr9fLrU568vYq89sPGzh
c/CXHPm/ff7ln//yeEEKyEVt+/W5/sakhkCff/bnu79/fEWbEh82f76at162L4PNx58vLt+/BK5Z
Flc//utfxrFdbvcvv8/l4fvl78dN7OEwC2rounfmyRfncIBghoYQy+oaiBlYjBbd7vNi3X985b/9
cO/eyw6VJTuJqs+WCwN2U/V/+WZ/+3zz+xerqnyMtO1yY9BaYiyP/uGNf/dWzsBMLHvhzhQL3u97
bDD/6Pdx7d//fs+nICo7Pj9k2iwUXt39xxe4PDr/eec9QroAZwham79foGX0XPXaqs/GPNTIDsF9
ta8fX+JyDz+4hHj3Hei0E0BVhsCY1LRFg7Hqe0oq82wheCw4wXx8tb98IfFu/TJIkxDh8ypijkEO
P7ZXjfrLQ/W3Szi//2alzHw5X952BBUFtnBEd8tfLvHn5/a/b8u/X9hfXkiAWaFAKFifUU2Ww4qh
xMe/0t8+//LPf/n8AGp5gbSpPo8UtjjWHz7++L/9Qpd//svHC4sjU7pwywEaxT1TSWRy//AbvFuy
iCrMdJyZ+txQVbI6/eUGXP7v//HQGuV6PgWecdW7j6/Y7Bl3ts15yskAoDJPkvXA2SWYzx//VH+8
E79c6N0KaForR8PXNGefsR3p9jCcPr7AH++FIZcc3b7isPFu78s9hrWiTSCIX/jG+IN1/Sn3bv7Z
Rd49TybAd6YJDT/rGBzv4uJg9pgBFtcfX+aPS4mvjEGy7kjtvnu5+3wZyF6UrFZ7JIsozu/kDELz
7uOr/PHe+4YrCBggtnh3S9yhtQz5RWy30PuCoyT4cqO/fHyNP9126TjSUz4nbtd/dw1y07oukENz
tqD7mV2F1fGfXeDdzqcZtTaL5gJ+u+7rb3Hd/OUCf/qVlC2U7UhH8BXefwNmVvyCS3XOX1oiBKc9
neKqPH38Lf708CphXOMIPDbm/c8UZF0Ah7arzro/WdmXqbntxF9K0csP8f5NV46rsF1LI7R8t1YZ
PzPhkKeoMCZCI/z6ZNnm1gVmnYbhNfaNhaytqfjLj/en2//rRd8tL3Smh5pGXkU/7HXl+N8//tX+
eGt++Urvbs3MXG3Mh6w601TX4VUQ053bdP2n/8VVFGWDsskQUt67haUITUJlGtZnulXxJxO9qvTL
4vxlJ/njD6UZDPmEj0tt3r3xjk13vUKgftbpNT59/Zeb/8fn65ePd37fqBbTDjikbG4+A/jEObNZ
AWn6+Hf64wOmtb48xfQG1LsSa8mrMnHUVJ1DxotM42iPQFq8DK1TGnkHV/6vfrL/vt77mhHpqc7m
lOtllCX58jAjtfj4G/27ZPuPd8bnrntaXdbId++M1+VAr/ugPDceMpN9hBzY7CC4MbbGzJl/h5P0
8RX/eJ9+ueC79yWOylznDRcEiEmkRwRgqTx8fIk/vjQ+s1HfZX+R7w++rtuQzF1wCZIxxQQGtv5R
u97Ku/r4Mn98Gn65zLsnjtfeXbycy8BgIAduD+q/dkBEJJuBSVnIhT++3uVdf3+rXFvYynW5T57z
7umr4TFg64yqc1vcpQEig23qnWoI+cNffr8/vam/XEi+K/MZ2+HJMVzI/Iz/H2ln1hs3skTpX0SA
+/Jau2RJtFS2bPcL0d22ue87f/189Aymq7KIIux70cDthgBGZWZkZmTEiXPyJ01/uT+OJQ8wZNIS
ikH2VXbmeb0IKWXwZQqKg3xeQyAODDMSQSsjEDyAY8w2ZwM6nR/kisR7H/pU0nWJ1j1DAV6F9AVZ
HzL9iyJ9vz8SwQN+mTGwoIHOVC1ZfHKNETLzAyKzzyYFe4/M+wzj/moN8b9yrINscyB6aqGGvG91
aXC2jk2Tk1RRNOFOCJJec6Som56bwCPP4k4Gap4A88Az/aYhBYSoSqrFxOOIbgSHg+WUrmnYlFzd
edKzzx6w4/iQWt9+3wrntkmOSnGYReEEUrwxtWITMoau+zrQGyfDvuLZM/d3uHLY3Uwc4zF1FVAf
bmfdvJCjuNCBI3ohYmfaI/S6R53MaZvkj4lprzigsIXmaIpbgl0qz47O/1/7eNsZ6AaWZuSO6QeL
MPr3gvRfnyeBCJGprOo6B93150e1UD369wMXQdpDacWfRpRezXpaiQvEbNL/tTOn2XTHIjTUhbUZ
HJna6lCFroPOoVbQkf/Th6QpfvZm0T5KO+ciGzbgG+kGeMvVYcUBhRPv/5mnzUd2dAJr8cFjN3lM
dacBY9RTytLKczFIf7UI78K3+ThF0d/3PVE4mG7MzYt6cTBNAwwpgVGHbqyitUGdRjG+BtPxvpEl
z3Cc/8YkTKmsDzT4jF3oZn0NkuLRqVf208Io8DrNMuYEKaeg4Bt+kI+K3jMKShrIxNBSrb+n+cNv
jwIjloJAj2lx0Ar+Tc0CmA/8766SfPPM97WgemHhLTybKJHr28TPr1cCv5NL8BKRW8iltZdMlK4y
X+/+dgrYxaPEit4cu1/LnS5OnMq5oFuKbMhiKNSntj/1SE+6kARsVRvoufMALe3vH0LoAOtU5UyD
eRODE9MoJQQXJ9ZfowsD9cjhPaqpFCorK3RzN3H5YQVL7FuTV931FOppQMe6YcVuEyvRYbQH+dAU
nrOTe/2zzbm+6SHrQeazMFYc/Fde7iJOmbeRo5OG5KUnk6cQXxMSoCIzpTroamWwJ4F0JA1wkHL7
r0GtHwCL/KgM4zk2AUCU2ZPa/rzvmberaMh4pGPqbAFOesH9ZVRH7VYOc1d+pWMTjkw/Oty3cLuD
ryxYQniUAUnXCxDWbtE5xltTltnfQ6wi33rfzOJATFPRdY5457ZMBOEhjfVIcw7DIfs+tJT3fi9h
xUIZHKzcTqTFbPUmnzS3dJVTlRWuHpFaiKgO71DmLvb3x7HgD5ihQ8U2ScRQthEeftpAI3ClVIUr
JwmMXSrcb8E+d9616DN8ek/2pNDfgdh75oBjS3f3rd8slqroKiGgzWHIv4rOOPamPZVwBLl1DRqs
jqQa/UuzXslmzU515fKClflXXNwcUpT7ClrNk5t5x3Dsd/0Ewepo78Ha5slRn+AbKla88CaYwSTI
b9MxeQ3YN8FZOfm1kaqZTA/4gJA7SpNuOnjwhEB4vHO0KlpxlkV7JLjmeEbXZU27HqLjZPUUVd7k
DlUKaKcw9tCSPjlF9G+bGiuLduP689gubAnT6eSZpkEZLrtSMbm2Vh+7angzoeG77xvLZrgieVLx
oBdrvVLhVxqav5OblCOoe5iGEzpZULrqVwKLhbmz5fnRBvUbZWVV2AG0bSsTHYWSq6lPU/ElriCW
+7uOgpVpU9RbN7RBnhmmBuWIRkLneo20sonLtm8kV87VNwivNlM8wd7/IQNmqUNUGwF1ANQ1oBom
eWiblgiq2R0kw/fn9ebqUSk/cfNoxKfMqnjFATHI9SRNJXei70JGcTvfd2gnS945o9ANL/B9cwvL
iDlCBWW+dAzxmRIbpiQrKqMOk8fIBtL+uV0rUayYEF/EThlKkMG2EvHIixR/Vc1jra/c17NPC0fI
5Sg0wUfgHG4NveolF12vPjvAEPQ/zZI2+87FEWWHOXu2YpboIUIdpN04oLfV/v2+laWlJ6gx5hDA
AX4gjEKX81RKoQp2G+1fkPOwoX6klVKRPjjjBEupseJpS5Om2NBJmlz4liM+hbMoUFF+Vz23n76F
DsSUIFzuD0hZ2ruXJuYRX8zbKNGooUaYKKjKPJmp9h73MFpHRuCCW0N0bRxod2hyemUNbfqoOihW
DO34tzYYOwl5U8/T3vKQHmI6coqVDb/klgpjBxYG+b8mC/u90qJC9z3Pc9F0z60nWiMgeV0rjC9N
AOf9fMdQ5SCyup4AGp50kMay7Y6kGh4+UUWpVhJChDQLzn9hwxFCqi7IQ72msdBVB1txR5KedFbL
47boEdmrbdrJadL6t4gs59DZWv81R9l+Xw+a9dCZUP3y2vqmRLCAhpH/nZ5x1KLBw25lHzyZUTok
5FKje8wx8QjFf3EqZbV98DModDrYBhEchZvgKMl0qCs0E774IIJbenNboFGJHzwYIfcqKDeY81K6
SKEGU05NUpRbVYdv3jPCv6zOhCO27aADUQzaf0v4hE0NDjJUNXc6nY7oddDhmXvyW0+zvk2b/Naf
KTOKyYEoNale4gheY2Ae6JJUGRu069UXDY4ziKQUOA8VrdhA+1099YAIn9Te6k/yEMrHyDHpAWuQ
WIWPBdneLAQ2Z9XWhlaq9GvdDY28GSAP3iWzhvWmhosU9uai2dN+hZ5rHBQf4cbXThpPhS8z7djR
MVCFg66seewrL3yExC15VlqpeYSuMNrI9HIC7JdrNwhghlc6xODG1oiOoWS9B2GiPdKB5e1H1coe
9amOTrGDwnCbogjkBGX9EpDd2dUaDe0ocCXuGNKWFXowqhFFM58pfa2ZxEXs0S21r0wtO/RGxsvF
khBoslNa2Glue8qbAH4wzSy2PujB06B6iH/GrfoA2FmGKz53kN4dVKRlaDEZC8CvQ9UamwA+padi
rFBr5Jp88mhL2wx6bx7lSW4/2YD7kAEBq1hZkXfoyUu5tQUjEVQ/UCoXBbDqUFd2kC7ZBx2eH81r
EvSqYlpnMptkQSDLn+8fPjfP4LlWBgGhYRoOCSXxRYrQQFmHdmWiZIXeDLRdsTceJct76jyaaZNY
Wbu5Fw4UDLLHVUyqZDav97qiNHC4TI3pRiEkK9L0SZfkZyjdf94f16IZspcUgcjIkZ+9NiPTg8y7
xDNdVS8lcKfq11bV4LdWjeJ039Li4UVcoGkK15IjhiKJHtCF6pm2qynm1gogVe+VFDQ+j+5W/XLf
1tLdp1NEQdGYTJkhXkahbRREej5Y1yFDhE/TP+hJjO4ybC2ZnR/heN4pibNSVl08OW0euiAKQcOJ
oSU9w23cUVt11b9oNc7294e09nUhaKg02vXg/PJcE9EXNYpQXlrJZC64OPNlAqE1FEYgurilqokz
IZfqKmny6GsBzYjI3zgGxD8ErVJorjjE0oh4i5J+0QxiBvEZY1u0m3dZyyJN6Q+oG/dVFP7BkGbk
qKLOhQFZjIFG0lVtp/Wem0FN2OjykwWLgoXUIkSVgeSsXJ4LewlQC5RbOjEXmbJ5gi/ik8HLvCjN
FcdVkGCUpuaFZgioc8cVT1gzI4RBUdTPggGT406WG9IeKKHSpmkr4dySM1yORQg1GordNt0jjCV1
c5qtio02PBUzr+lKsXhpq14YsoV4A5kiFAxsDGntsbde+/zNpGsip48c/e7aWEmjr8ydeNxNZiNV
YT1irXM+w+V5bOA68rjM7m/WRTOGQm1dduALELPltZ8QxySD49J/k0cfaVmVpJVHytJxajBxlkru
l4yOcHAHfVvo9oQIrOZ72w7yviJ/tHOEk5S3+2OZV1p8DVGlsSwKeKCX7XmsF17tGXCvFujKuZL6
1PQwtaHrEz5W3t5BVCiV98ivr/jemsV56BcWUTCIWuRUHNf5v00RW1D5g/FXCwUQwjwBLYI9sJj7
o1x0w4tRCnsXRmStr0ZslnSYxxnd3ek7SP5NW6SHOim3/aCvPGcWF5Bk2C+AKOVX4YIfzUiX/QAR
GCKwCYoWH6qQ3vsWhf/eH9miHRrF5joEziLWeEdUa2G8cBxXrc3dMNHvUfzlO/XBa1Z28tJ5Pt8e
eKOFLIysXi8bgs+xRNON4xY0LsKEFrblypTd5i9JZ0CBr1omtxH1AcEXLUOfCbEgD6l0zUX15Jja
5qeyH1gm462Oxr0D8miT1QEiPWFwdCLt+/3JXNjYFDyIA20T4mxDvOMR/PRhRUhNV0HVCbZRP0fa
Iup3dilN+/umFk5gTNmyKpvESzd1yziu5TYnJ+aa0pdpOPkQ3eaxeQrVf1raOu/bWhwWB5U89ykQ
vwhL18OlUuejarp1hIYf5FXOaB36VXTbkhlQRwDbqEfwNBNcHrhbXeS0EaOTXbu1rHYbTfP1Qwcp
//H+gBRt4RDBUTSLvBfZgBtX0ejhk0OjN9zKBhcCPU27ResFwg0fNXOwaB0MGcObRK0gKKs9cmXU
tuBa3iAN8iOVu/xLGMcDsqVNpZwyp0Y/1EgrGvQU/bWM/f4DQeVwQCgQgd8oRZcOcquJXieVRkU9
N3b8qh9jrPTPtVJ1Z79DRRYRnuyhR9jwIQwSk169Cuop3XeegpLeHh2E5BZMI12loZSVL77kaB/h
hKB/1U9RBqTXn7TdhNCU2gTISzfxfkTxbA8pB1SZbd7tfYCcW182jDdAPeZDmVUm2mB6tyvywN+g
BA1Nmd5Oz37U/5MB9N3YoeU/9pqsbWuuxDcoKb1TD7PXo0Z6jBbHcOZgrpxjUcrac9PV9hNSOJ/8
XqZbNedO843I/mBnFYxCvpfDIzMNH/wkbgh+/R65cP800wkBI8iV8oNBdibkWJjJrTWp43FqW48F
BbETiI3uGMnZ+EEp6JQeLX18Tave+UTFRf1Q+4a8lyQ5A0kGZ4g+aPDwmoP1A1RRto0rbXpEZCZG
+6dOHsueqbJix/kUVw3JnzGpj0nmFQe7TKG56ArlgX9D1Cxu/W1bAExLNHQ04hoiBx5z/kaz6xKF
Arq7oWsc6dKAxZ0eZTC+HtB3Nk+GyGjUIFJfdj9paJaOmQcJsqyF9mMKKdRzVxo6bcdJ/2IOcQBN
qQYwqKrgKdcjiLa6XnmnixfuLhXGH6BdtvI5Sypv5SheuM2oONKfD4s2YGux4tgbdqGntWm4XjDt
s+Sz1P7oBnhz4pg2x38KFK9WttscpQlBwpVB4crWAkOXJNsw3K5yq/TboP0DE20YgMN7Jd1Jm9+0
7caVSs/SaXI5SOHKJmrz7VbCZjqdUC1BANkwD/fHtXClObSFGb8qOxpwlesrLYxasHqGB4hcbXYd
D2SvWDmolgZh8FTgO+SjbhBEsQ/ad8Cd3U77rnhoycDMP5rt2vosDgS9TIXaikGb7vwzLkKqQW25
VA0deuTMgL6jK/JTVUCsJLX5P0OLWLrjadqXRDej7Wg66tbo5WqXVAhhQHpQ7BhB/Rqljf374Tit
kvpcibEcTmnhQkCJWU0QTrZcw97kcrctOaVRcby/iEtTrFP9sJld8tNiRlNqEyny685w/fJn5+/8
ZueUP+6bWJreSxNCMF4USaMNDiaQEYSkJqTL/b6B2dFu9hcgBd4SDmgMU1i/PvLaJDQTg8Jt/s3s
oU338mHceKH8blQ1EXnk7+5bXJo1w1J4PQMIs29wTUVsJBmkL3hMaf0EA+c/0TsQ7aEvWMOC6Uun
1QwPJbAi/XALkyGXHAfTZLuAn8tdgOzEASQ3bEwJ/eWh9b0e8xQ+5RQtnbJHSqSMYig9ohZKDxWu
Ykf3EUgw0g1VDiTlwxxab2WSnkICRWpe8DAi+gETWhrLD5INtbVVViTpZ02BYYA6OQ9ThGQKtJzJ
VpoffLOGzC9EaBL13Ow9hOtvb6KWctB9eMobA/FusrxI9Ob8Ny8u0qLx8IpGUPpAMhVCCRm9bm4V
+dDJFsiKANUQHxzGpqqh9rEhyFrxjZXpE6HJ5qBqY4ICjmv1xi7qvS9QGO5CU0XKxYRPe+y2ShYW
f7CpDNp4gPSSPbxBHeVabjaQgmK0G59gLnsHYvfJjxxrxc7Szrq0Mw/+4uByfNhSssmwXRigNmMI
YfHkrMzfwgPJuTQxR5IXJhB+t8OMJKhbF+9qAiMmXq6fYeRdGcrijvpvylQh02E1ow+PK0Pxy/fW
RHxz/Jx3H+/v2l8htHhQXAxGfKBACD8mxJ62Cz5+Z4TZp8SEylevX+DZ/B5n5pnRotRU6qdYC5+j
SIbas9mNRrESgSwPlnsB/IAGOE04sOCER4XLrG23kxIYKYC+RfUODZT9yniXAg9wvzyUyCobpHqv
F88YgixOpN52ZXTqvax8THJj0yn6SYfxpDL07000nlA/eLBg2Lxve2mIwN2IDmZYpiIWuxs50zoY
H+f13CLno+Obb39iAbyv4cigIsTwQ4WFPM2dwnbN7EVGGTuN3hC2uW9jaYMRe8BxSxCia2KqXPYa
6Lo8UokV1HfdofFXZklZnKYLA8IONiSnqOwG/sywfImkb6kNCfRwMqwnOX6xvX1Lpq93TjBdblrj
uS2eh7jZtP33+6MUmytoqOJuufgVwiYvU0kKh4lhyumLPMCehT4oQlxxjmqQvc2CH4p37IKf962u
zK0u7Ph4UAFbcQu4Vpq7fWK+11Au3TexPDAA24RvvHdvkGMw7eqdGkSWC7WOW6I0gL5cvNXzwjUq
7yt0SH/z7D43lfdvpNors/rLxcXTZq4cWXOhChoVYZfDmurVhpITH7daiQaglcRbFBzrB7vV25NZ
QtFh2n72OQlHz6WHOEaQtMn2ptyQqPT8bCPB4lh3PisQd90u9L3gpHSqdbCnod8lIyJ0haP+PY6V
SR0ZlpHWgYM+KGX5vTNhafCB/R9iEJXQzGqoV/cq4Ov7E/yrVe12jDp9MmA3dUs8YTK7BrMUWJar
xhyU7U+zlrInaH/Vk6WihZWjcgQPF4Rx5TQzRzUVjYdw1/HWHh38WUpfLRJjxzRou9e+RKR3g5qe
9A3NS2Mf1a1Uw3AOrRCFCu/kEx5xkJjy4zB4FfRwir4FWCltwTOUjzzS9Sd4Hnmc2gY8b16LGLNU
ak+lQSE1Mcfy3alWjodfF4Y4fIvbD7yUShZKPOX8pjHiNqlJxmbkI0rnH/QUvk4GQOYmf0P5kvqk
9yrbjUvq4xVyN0Bp2oujTL/UWkmDaF9RH4VnM+o2pV4+BfbPoAsBqqP5cH+hFjcb6VTicOJ8Kj7X
N8EQNfVUEYC44QRnroFW4lory+JJdmFh/gUXgULYQMJrKLxWZNi3ENLZScgYW9nvlxEdOorJt+vK
nGgUTiojQPoV3SLLtYvyk5rmj0gVrJhYPjT+syE+iQp4zqHaNyw3b6XHpDXJmZrTD7v4pUHbuTrk
78MgPWawJ01B+O3+Qi3FWxcDdITHkt7oThqxyd1B9+k3+mqZrzmZtcxfyQ+s2VGvl2sqwfkpCYMs
7W2H5nLzkpc71T7cH83Sy2yun/N25w2j3lRN60BKpDKz3fZ9JqM2qW2XG83IdtFKMLDo3xeG5uFe
eB/ocLNrQcYjAwbpL/zQKwfd2veFXEdQmYhfN3z/awubL/iXlTB76ft0Esi88meyHRHQgFIi3U1x
brtK5bVogzQvjRT/QdRJ2xK4GBBY1GAF11L0IUDrjR2a1Ts5ffO/NtkfrAKvYqo2IL1kWXyISwV0
qGanWWTK1Y2Zd+lG6mCEuu9Ti1NFfUNGSsMwYRm4XmogMTWXvYKRLjtNWoMe3u4PLGg83Ej5U8vQ
BQtqHEC0Gjs8E/z8oNV/w7m4MoalfTHHkzNsZn7aC8eYXMphVuaB4/ryyVH/IY6GtvRRr6ZT7K8c
Z0vn8oWpX6fdxc4IRkQxqXJRbfWfFQsh9HbT/Gb/76/4kbufOxD8v3pTuigdObfh3HdcSx4/UnL9
ODbW6x+sCXxBZOJmmgTx6eagze4rRmfTiEtirtpM4VphddGvLiyo134VR5OVVD6PpSLd0lj8B+hf
Z85kUv2j3AgO9PrzwdRCIOKRxyHRMnQ/qvCE8N79OVr0Kog9aPugN+gGo+IVSq+YKULxcSlH2ziB
mTHrExm2yVzeVlWrHi01Vk73jS76l42mIFgV8D3iydUZjQ+9L2/qeEQy3fiQdx8G++d9G8LASNFD
c6aQq+chScVFfIaFQTUZY+pkrwWdVtK/euGTdIXrPPxWFmvQsnkdLkK6G1vCi6waPC1EBDN7HYdv
mf/T0SD0RB9LQaAjSVGm/ICG5P3RCVfxL4ukeMHhOKC/KI1de4YOMCouEV58ReG3gbA7f6HCghzb
fSvz7xbGRTMpcCK4/gihxHVqFfShDIpnr7r2SDpwCPf119E5JeqpXH1PztHkPVvCiPzGSIBMYCvv
y32CNHg7vep6jdrpD0SEt62ELgVqKP13xzkPtOoO9cpghb08TykpbZyRfDB5fRFwTMEtdVAZhXzv
0YJ5Nlvx+YUVu/r87K8XZ6qjFXWljXH+KhdU/aBdP0r+Y2GupKuEnXUzCMETbccm1O2xUqaPfrCb
9IdW//u+UywMhDI9zkeKRgNuJhxKyQAFPxJn2es/Sf5X58O07cCrurtvRGz3mAcyl80pNs+MQMDo
rqcrQqgBSDNbKv7b2vyA9Ti0PtrJI+QDBNh6+4IYW+C83ze6cGRc2hTzvgjAaWmX2dmr5bd7xG7j
wtn7kMEn+dlzfi+wEscncgRFnqNOWsDxZCOf0MfWRh/LrTJ+/YMRER7OXAE8uA3BHbLJQkLBYFOp
znud7pA1kDpn2xoozE3/3Df1Ky4XNjCPWY3K3lx7IiC9XjF0jK1ebhgR5LjWh+Q1PmgH86fR7JLt
p1L/ZGjevms/B8bDgFgq1QDgyfswcZ38GSrQ0IOq3E1Gki4PZXi4/9NudvYM6aJyS9sVtAz8c/3L
hqRsJClw1Dejq79W6mcErn/+bxaEw6v5/xa0/DVzPv6PXxdmFgkGRw4ifn+lICEY78Ae7e//fpMZ
uFo7YYbmv18cTqAbEKKQsWAhJ5JTj9kkxod4bU8vWgFvRNqD45Xs1rWVTimhRa4T7Q3ydMQMjeyk
et2e4P+Eetq/koo8qF+/qkPyFw0Ph8Eoz4gnfPSj5GjacHd3KWEcnM7H+2O/9Q4qLjiIYXPR0Wso
HMxx7g2KLBfBuXW+mObnaOXRvPZ5YdD6FDdxD6bkXJl7Mz2sFaIXPk/wzHwCAQImLca4ZRwW6PcZ
yDNMp3Y4RsOKZyx/H0orkuUym1qYnTCDEd6TFO8NjYxsY649apY+P9NjcKHoSEnYQgCN0qxS0HFh
vVX1c/UhD1ZO2aXPgx2Gr2KGz900isc6ZVxlHLy31n8cD9Xw+2sLjIwzD+Y9nZNPuKSUIjcKEqb+
2dTyjcrG+e2NT4LQVnkb6xqH1y9I1sW21AIdpUnJkt5CCeGF/FMprcC5l+bnwoCYTx+omo1ZZSM1
B4G8f8zylTB1PpmuzxXedwrcJ3OHAkBGwXsQy4T4osn9s9NCHkSL0WY0/sBBqbWYMrECJ7w9D/Fi
jgq5iKaoQC2v9r87z2qz9sS7PbQgVOGZOiMqgCOJqQNDahppRAvnzAk0+oeYXNTE+/v3HfXKirAP
FGmsmkrTwnOY7ZsRcvzfDW6Bw1yOQrgCIdlFvLzj+0310IQP6Dr89iF69X1hFfjlhLahHp7HdysA
HLZyRi8sAtcFWNMZzEAYLRyioWF7zTRoyTnPdqq5ST7wwpLWYBOzMwrOygUw59KAOc68BNeeVAMy
Q8ILIzI9th4CKNkTSooVTJHRymwtbAt2BOwVUKcq1Frnv1/4bBq2hYVsZH1O7RfeiWib6c4KEGj+
scJgrkzMM3phgkRRxE1c1ucYidrDkCHlY/tj+QxJvPzRidtzXRvhJ1PvYoQkUhQp7vvDknneBzI0
43RvkMy9No+4U1DFmVohpYNcWDVV+daUfOOlUK3GJfPa0pcWRuj4ycZDTdS9ksBaONfoGPrPvDD6
LKDrTZeU6nwoh6+x9PX+4GZvE+cW2iCKdOTiSCwJm8koB2NEYrc6D8p7NZ3LZjsq1GC7B8du99Ja
vXfJWXRrTiw6My2WiPG1ETlEIc2uzm1CCQiVpdL4oRVrhMQLzj/XpLjj5zCIVO/1giVNltt2blRn
r3ryunA3pD/6vtw47R5RifvTt7Q44BgogLHV6GsWLgUkw8rS7ofq3AfFW2WCmDW0lXttac7mFguC
IoqMN8nFKqM0bUdVdUaPtHuDbkH9GCuNhE6GJK9ccUvOAHae4cxtI+C9ryfOR/xEjrS8OSMjm0N6
9BUp61NvgghtkBpNLMWljWl/fwaVpSmEClsl7vt1IAqrpflZi5QsRlOUwkCgmocAYZ/k56QGBx/7
Xdt96aP2Y4+2eefslSI8pY5+KBvr7f4vWZroix8iZoqbsq8CpC2acxO2G7N7HaGBzssv940sHSaX
RoQpBuBdx0VUNee22U0SScNHw0L3Stt48jkKkD1e2d+Ls0vBg8cAbxVaVK+XFJy6ERcjg5KRy6ua
18jztvdHtGZBOJ+szANRk2bNuSoRlZkMA2i1t7LNfs29eEzh/TZMU6S1uGyuh+FYDnxIxlifa+kj
QnY56nuh8tEpvyladtK9Ux0WGwXB4ftDW1ysC6vzfrm4eDyrTrNsnOpzMiBP3D1k+rvXP8rTQwze
RmuTTYmm232TYhcLjzcT4jvNIjDQIAgRH/geQsVOHQbNOUsoUykPaf8t8D4W3rH092nwMJfHI+kH
cscrY11cxgu7898vxuqH46gUgBfPWaCDZqi/eNlaanlxg9FASoMAPYdIXlybCPKm7qXCq88a7xfz
OQ2OjXpYmb75vrpxlHnyKCvBuyOmeT0bieeQE+XcpB1KRM42cl7N+qPaPinAD5X6Z279o/iu1H0O
ipf0t2UjWDwqcvD9wPt9i6T2aaWaSo29MA47GbRy+QeLdPl9Ya/Z0diHvs73kWdFeE5vVx6BSxfA
5feFbRZ3eUy3esTpNJK59iJE9Erdp1/KUpptOqueBskYnKUJPZ77C7fkfpeWha2mB/BXJjYjy6eJ
Q6TbrFLhzXMjegYLw7uHrPgtZlkZbbZzWuAZ5skx3+2aEOc1VL7/7jgoZ/KCs3SD6NsS80IRguPa
GOn1WTlIWrdL1H5338DtJpoNwNMF9d18SQsH+mT5OhLPHQYGRNCOqlxtiHv/wMac1EIQk3DtFw3I
xVmg9wlEaYFfn/vsWMb7RD32a4TGt6vBMHhHE3TSvwZt5PVZ4PiD1+kSJnIIs5ud7HMb7uN4JXa6
9aprK8J+SZH6rVpdqs6p/jXSXCfd35+o2wuC78NcO5MgzjMljKIdYI/hQc0FUX6lSkf0ckQiENHr
p7Q+jeWLrayFS/MXr72YZxaRmQVx+oytFs5QyiEQQat2fR6Rupa0gwXBRL1GprNiREQAKZ021GNi
1eeggLX26HS7eq1x+PakmccBrSIpLeCrYi7Oi6ISZTL2e0gev9kb1RYQvB7t+mAXFiun2vJw/rMl
nC3yYAdJVaVEKA0VYApJh8he2ZXzwXi7LP+ZEJYFqPQwmWXC7Tk224gmt9aikGSotAg6m6pae5Iu
RAlX02cK4NEh7FR/Upm+wH/zOC1D6VEuoOBRdo19svBEKflQDo+DsrKhlrbtxbKJGJrIKwf+Rzip
KU9d7Kr+TneOzZqG0JoV9fpw6Iy2QqMVK0R7Q/TNj56C6o276P7mXXELsce6aNSwdXysBBLCkjsw
h/YaH9nS+XM5XfPfLw7SwSwNuxxxC1s/qP2mVleGsPb9eYgX369aWGC8umQIw5fBQ9B9pQS7+P0Z
eECfMbkBcbnzXM/lpGfn9OW0DfKXqf5+fw0WDag6cEZOA45SIeCQokCT+1IjexR9CQ5R8f4Hn4cy
BkSZAfOcmN2oBjlq6aqsz/qw0eAtevvfPj+P7mL6dcqeYJH5vKxKezKRbXq4b2BxI0DtTaWb2/Lm
QY5MsDYi9V2drSh/zKb3itwT2YZ9C4vZfUuLB9icoYdAmqe4eB+3tlxKFVyVZ6VH9ND0DwpUMptK
haqsaZGXTqbTfYMLT7o5Yciw0HhUiciEIzNuItLdpl6du8R4GPV+G43dzneOmvUYW899yox20saS
VuwuTinlDXKv81PkBpKJIqvfemTzegihqLNu9O4lS7/ZxsP98S2dLnNpkCSsQS1L9Gy/j8LRzFKS
liDDJ93bh7H6EA+/SUfIc5HYw1JnuAfAgpuaGW21LaLQWnM2LSjKjKk/JuFqE9SSc1waEc7jQpe6
Rkr05lySFGzVw4gud11+y1GfrlayCWKP0s2AhIRkZZVIukcWtrKPgfepr1EKDQ8jLd6SfJatJ9I/
Df+dyJtu8nZhunLBLR1I6oyuplJFMU+MS9SO2mpHbfpsoBs61e2z7nXf7nvGkgmwm4BdYWghdBQO
ba3OlVir0/ZMWm/z0YPZ4/73lzz88vvz3y9OpaAPPb3W+b6lBdvEnDZS+WK1+0w73rez5OFg0Xgk
EADbN8ncpLRsVJ3z9gzB6WmK/G068Spt+8N9M4vDMWYuW4qecFUKGTN5rG0jkjKGY6ob34R9Yquq
m5oc3X07CxEp5xB1GdCJ9AOJiZeuHzTfD+ThnOvFlv7F/aRAyPBghS9qtSvXYtIFJ0BQi/chiWqV
MF44/aRo6KMibcaz6X9vtlX2u8AmRBqAykAPx8VBGkncRYhEd/SlDBzcu64/TOlDMx05Tu9P2a+0
mxD2Yoakh0p7GDIbwsGQyq2VSN3EnAFJ1fzPUTHsMuNNil9160X1D0YOr58RbmCE3OZjvssqWuEQ
y61fTH2noZ17//csuIpCt92cLSdiscQScA6tqVk24Xhu0yPq14hUoO4b/XXfyOLKXRgR/THWO6WX
o5EDKt18zqc/eHxfDUKY07Aj7WL42XhGcbr3t1RHtGRl567Nk+AdiI43RqelDCH6F5Cs/SQZ23CV
qWltoua/X5xD0SCNE9Qp4zmooX7chvXr/YVYG4VwjurNoPgNwkvnqH1EYdjrnifnybH2/5uV+Vdc
jMIcY82Kwng8h8YHM6DZClR/6jzqa7WX5dlitxIywCIp3gq52nmjHOTjubZ3irVVfx84xomg//d9
YRxgGpTQ7nErZToM2ilKVp4KC7fB1ffnGOJinrzETgEdVOPZn/aecighkF6jUl80AWXxLDUBiMcS
Flyz/TQJWm84m+gwFHvYPmFzvb/ai6twYUKYpVKrhrRO/fGcVi9mv53Kt//t+8IsBZUWG0HPEJwW
xpkd++7+95emCBwrhGEAWrmShe/LA7XCrlGns2G+RfK/Y9FtomgF3zF/Qzz0IX+Y2TK4JQFSXa/0
OBpDNoSFfAbUupHUs4+sVhSdLOsRUoXD/fEsrYcx64fTr8NwxHS+UhdBmveNzLPkQy1L27obV+6M
pXfIzDMJ7IkipAWPy/VwKnkacp83ytnX8+PILs9ihcb3RttGVuha0XSU1PqfNjRmJZuVzNRSzMG4
EBmXrbmPW/DoxqB7oATdcHbqGaVtR48qCoj6wfH26poc1dJUorU2dw0RENxgWtOwHycyruq51eVd
C1axinb3F2teeNExLi0IjlFPTedBBqie+37nv0SH4aef/oF/U9OnQIbn4efCzdWPWTqZua6c5RTW
JRqDTxBJ3R/F0jyhskFemk4LQkFhTSzP0yHCC6ZzrkqbNKb2/Zu0FfMTB8z5zAsA2A4SBMHjpIhG
MXr3p3Njh5ugiTbf749g6RCg+mSQOCAMYhTXHk1fowadKbGl0UR7JX32Imkv/bb43CwDdmFknsaL
8z705ix1U4znydt42kZda61eWobL7wvL0CRQ55UOg9D8YyNvYWm/P0lLznr5fcFZk1H1jCjjvnJ4
HikF2pDqa2PQUq6tHJfLAwHwRTWSZ4wIutNUzyv7uBvPdFjtI7VmZ//+UEjOgRuEXBH4tJhJIcYa
rF7re9JQ8UHJ5Wet6TfJYOyBpqw8j5ee53TowGBMH82sRiMsS5oGNDtpZX8evDrbyc6gbPK81zd6
Zsv7TEVyROvUemtBDn4o9cJ5beuBTmUzk04D+fDt2MlDt3KELyzl1W8SlnI0ZLAwzf8h7ct63NaV
bn+RAM3Dq+Spx6QtO53kRTjZSSRK1EBR86+/S/3dc2JTgglnvzVgNEski8ViDWvhm1hBgib/2SlH
pr+6quRNtXZTXMkRLlcyKDlTtboPjbzwh+xNTc8xQGeG6jNz3zpl2zdn05YVMy27RxwHSIWoekA9
KFxD8Y6wNMRe6yzuwswwQRuAlCK6/5qNw7bVsHdi6k+pF6jFyZw+10YlWdqVux6sPDAj6F5G1l7E
4FI82nuK67Sh5v0n1TIfVXeFuy3Kp8iSXIWrm4jODqRm4VfAvbi2J3zIInQ7FF046b+py4E2bvjV
6PhpdXc9nYOCSHQAz5lHEI4I1jelfGotre3Cvt4pwIWSQXOuWF8U2OJ6clExuAyLOAZT3HIY+rCt
AQpomPtJA6ikIWN2WxODTkc8FSyEXxaug2qMeQnMhCEk+SYnB24eNVlbq0yEcK7qmmToHoIIMGcQ
NVC0R0cWQZCJEI6UkeojHyaIMJTdSJ7QCKfJVHjF/iIMAqs4B3zBiyTsd5JP5ehBSmgCR3IDvK3b
94hk+A+jcXEPJmBQqFQDw/dfXPO1ye5/Vl1+/Uci8GJ4027AFgUbirt8mypPhYOWVonDs3byLhbo
wwBdiFDLuEPDJ/Yg/lI3/gSqzdYvZA0zsmUSjvcEZBePJ/UQts6mT1MYrV//bh/mD7iYBdES3jnz
eTCH78oPWvz+i+HnonmE7FDfI5qnpAGgNi9xqpXCpy1aOYEH+u8kCBPQTRarvIAEwLHpD0a2/Zvh
53cGnjhz0PF6ffJRN4sp4X1YTQzAecCL2t0WsHZVoBL2vwIc4Zwxl3auGeF2dJ1XSoMB1S/xlG+U
ARwnkoLwVS8EsEaI8qHKF7i5QgyuHNLJm5qxDWkdatY27h5AUudV+w4o5I6xbfR9TBh6pLc9mm9T
58vtma682mYHCMYX7AEo0hNmWsVGUdY6YaFOR9/rQNFI22A2kwmIYmJEDWR7t7K0iGjCgrmo+0Hv
v2Al7TFt8INXhehk93l0MJMXpR78miUguZE1Ss9fL7ziroTNs784SMw1IrDZu1Vo4l1fFo9du1P4
W0x/ZsnZyQzfHgyJCV1bz8vpCetJ4eK0CYmqMCroV97AACX6ruHjIwgzfaaMvj714e0tXDFHiB/N
1fzACVhSnxHuMW9QtSosdH/8WUpGX7GoV6MLZ83oFL1oHYzefaLDl9F50LK9V5xvT2GtBuRKimBS
ee8BMdCAlHE89FkK1pt3HpNN6/2uUUPteb4y7CP+yE16v6W6EixYKqseXIAsQ3CFXnaE+v7iSr0a
f3YaLjRQ4RwwzGimC1F00OR+LMv0zP8vajiIwMFG9tEjLzZ0REneNciql6HlfiPsWXcf6+zH7c1Z
0y90AcJzngHaUbt/PQXadA4xElqF9FmZNtYgOTGy4QX7pzopmpTGvArV0e+6r10rS0KsCrA+8ExA
PQryn+vvb3uwDymKUYaj+erxz1FtS3RozaSB6nMmMEIQBG/jawHFyI3OwlMmJGX5NJB016Tcz6zK
j7kL2PJe8ghfO5FzrYH3AaW8qB9HbLpomgR9Gp17VMooyEu6adXQkbwtVjQLhMSI6wCeBxlkUbMo
AVclALRZSH4DTID/g9au23q1YirR9Y2LAMjSmo7L4HrZEGGblGaiLKQp4LprxXws+2wLSrVd72mb
umrQgHU3mAQqNC5lCsc9A5ycF7k5C1n+K1KUDfDcJbNa0bYrCcKBzzUnKvQes6rGyHfzXQZ2z9vr
tqJuVxIEfc57t2xThjlkNfcTsgOgpFrv0TDg2O+3Ja2pAKKrc0cQrmvgcl7vEHcVZ+ijmIXWELrN
C4v8VsrcPFsPwYBZFzJEcIdB6Vifmrgwa/7Q8CSwlDOdmSLtz2b0Ke8+p+yzpctu6dVNwsMZ4QCg
Oi6iTGrZ2RnQ5uAXuJvI3RvN5vbCScYXi05Jo8Og1Rifui+mseHDr9vjr5gAoOj87/tFZDkAC9aa
HZtVmDRzgkoHS1v2jMX6d1L06+2Pk67sY2JAClCUkgdT30RgybMlwRLZWglmINMVUMK6mEvXNV+Z
UT5HVXq4PRGZiPn3i0sY2Vv2f8sF7i2O9HAjucJk2yGceaLY3CwNLNTEkTfaKuwRxIqT7DTKZiGc
e3BuNipTIcWJ9zmo0WTMnrLxBc+8LcGLUcSzK4SnJzoM4/Z5wE325fZerFqvC9UVXPKaV5Pd5ZhF
xsDm9KyjiV7dpennVFbSI+LxzqmJq0MiWK8S9SSGkeMQesgOkTjd9xOlvqs1Gx0sl9vMBYPjlOn7
CLCdrtL6usffKVEPTCmf+y7WgaXofLs9+duKgipRQRFLDTgZBZa4zLdJETT8OfuG9sfbQtairBcT
18Qo/cRyotIMJypqNW0D54eCziFuNxknvZ9UFKy4pnXMsNlbkkyAaifAlW09i/kxepH3t79mXauQ
9gTem4beCEGrtASEkj3Dey+qd1m5U2T11WvvZ8z2jwBBobyq0sDSaVdhatRHJ2u2xFT2YHzxGde2
pp4eFBMMroP12GOWeuKBg6re10x9uz3P9a398xmCtk1qNiGbjHusbJ8doHDmleGjohkPaEeyv+sn
6H+SxHr5IjF6G5DHsDbmlyl5KtXPRXIo4ydph9bq9f9nZcWKac+J6rbtsLKdvgG+AoD0cChur9pa
HuJy92zhjskiMBtHBV7orBxRAnG2y1eWvxL1xayea3Xfxz/G5E5ewf9vGP4soHAdxLrbVAjw4Pb3
ng3+mrt4nP/V1flHhHAjOA2z9XoWoRjaVqvbN8uOH8aS7+re2UmWcF6ihQd1sU2zZl7cblM8olSC
Wbimk9dG/5mbZ8f50ke1r4IZyKv+6fSzN36n1h5QMhJVlCi9LRxuh8cd7cCJG3Jtz5ud6p2LaJu1
khmu6qGFekkAwCEqJxZpKNSopqKZsF8OD8gbXgjB5vYazodzsYQXEoR5uJEFjuYYV4VVP3jtwSwD
qzplyo4l21h7Grkk87hqEy/ECSbL6GqvtZ0ed6Dtj5WPqNvt6cjGF2xRRbO4IjYWjGX790Zm0SWL
JcYDUHyRqaOGxUpATAy2j88k/hUR3ymfY2Cd/7upLCjqHdKBmgNTsfQEvWixn0jstkS5RI56RjWT
2+2Ik0p3bYxS6U9D9/CvtkOsYchoNySg/sXVUI/+sUsHyRqtT8FEBBHQIfaiT7jS83QAYnoVGvUh
6kAv4O7jSVZbtK5Tf4TMv19YGWsoPQPkP7h16sOYfu6tv/HRrT/jCxaz03IOphmMP1o7izzkf9Gk
iUKbP+MLVpKj2xB3NBZJ42+Z8ugk3/R474Ai7fZey/ZCsCSOh1yBm83LFG9Ta1/Y8KkkIlbvf5BY
uIBwAcOJeGVGyKMBAgQhe3fYKv3vrNhbKfqBnO8l3Pbbs1m17xeihLdZh8ws6S0EAOL0MJrvTfe1
RbM+dyRPwPVF+zMjQbcKR0t6J4dHw+Ovdhko9lOWSe4Q2aIJ6qW3RQpSGLihffPM3C1K+30zeYy4
G9jeX1mUP7MRNG1kBSC3PqImnk8Z0jaBFNZpdV9AJ2bNyPlI+wtalveVMuB5AwMPQsDYeHaLl5K9
2K0EQ2XtzKPhwUJSAbU+i4acAWweoC0eYHyTLUDsVNm+r3p/lwL0a6PieJNH0wgXYVs/Z/mPttxT
pwVZ4BGY0xb/x+nopuwkk1pbu0uZgk4zEJoPxO2q0LZ2ReFH2U53tnn9fvvkrOnbpRRBpZHlSTKt
xcx05Z2N+xS8Xt2OaJtJhhIhm46g2HljpzWnHK92Lwrzpn9krN5RLTH9rBglXu3sl4hu0uWkBM12
HJCPlQ0mBZr0JAui7HEatvqw6dXPrn6+vYCyeQkqrg0xiik6zEvTNyNBAfNhGl6y4S+C3JczEjyx
olU5OMWg4WjNAv2fMSKIKnnirE8EIM1zRzVgnARnTGPq4GUuboTWtp+tqjpqbr8n8CyBLfUX1WMW
uHH+K0uMO5ZtFA/a7C3VD+BsQ0Vz6o+S7MO6TfgjQkh2KMCQ0fMWIQw332vNq2v+hR9wOQXBJLQx
AZF8OodIAPKjsv/wWkaTKJuBYACmoRnaNIEEJzQmX/t2W29lowsHv0WVFCof4E/m5d7m2+JvruTL
9RHOe5vHWWzHszqpB6X9Ymef6+oHSSRVCfMoy5P+Z5eFk24ldpvqtlqFcfk5z76oBATC23+3UMIB
J6PjoGQVR28Yd7ERyLLiq+G/y4USjralRlnnRdjmNss2LCWbOPuSoMSxqJ6U/LM55DtUBPuu88Mc
Hjv9JfF+GcYut2RPZJk+CMe/5IC/cGIcyRYVFU28U+vw9jreti8oCru+Q+Oqao14fsDo2ttgHki+
G5JPWvrltpTb00C9+rWUCO4ZWJ8gxcBLzzgYMo5b2fjCsdds0tO6whtJZ2iMeKCySslVhTZQWYw6
Rgf8BsL3o1PJdmlV45mXdyh2NXx3qH9ElS5xmFencSFGmEZJNH20DdxavP5ck/cI6Px/sQ8XAgTj
RUY9ZUAAgR9b4a5qftnl138nYJ7hxTtvcpu+6QbMIB9A/gxU97+5DgF9poIPV0O/t2C/Oi1FMRQA
X1D/E6S1T+29pmxpL/HBVw/FhRTBfumKi1g3ny9CtCUM2ra3vpVw+akjyyTKBAlWzOsK0iURliuO
B5/HJ7M4dUDtHPu/OX9wH8AIArNkiD22YEDPnCmF2Z8U1BGb0F+UT93e+dUj8j8R6IC93vkyUymJ
Jth81UNox5+id5Ct3RaxejwuRAinMHe6CMiLOOXWP6B/bn79u9GFwxc5ijsMI574TXxEqVwmMbSy
jxeOXq3UJtMLbIHi7AsDGOmS9V9VpYvFEU5e1Bh6TRzobGHv3V357c2QZYZkOyycvbjqcmbPaWmL
BmP6imxuKbuN1hcJYF4OgJnBmisokTo2KCGyMAlkprM+yKQJg9U54AC4nomydNjyay1lcEBzmjHE
ifLUB9WKb/dPxH7tE22nEc83SLfRZr6+H5P1mEXPFfr6Uu8ZtY+S3ZJ9h3CvG33DKO8qfMdMkbSz
wcAiU4i1tXQBJDoj4OvgMxdOS5FGTWF1fY5CH+3g0WJj8l+3T8zaJC4lCCemjKZ88NouDyfjd1y+
muzBADjFnTLAmY0iTHCGWDPWl9j2aNFI77uRl+esUsghKWP7CdEe56EabU9yt2jz5l+5rR+ywGIP
iUDgE2/5IQPEGS2n8pxzPUhTNPUMAXBLNm1+aPlzSw2/VLKAj1VQNtkRtBaEVgeNFM9mVvmRo4Ms
KkN1uipZgkUwAJ8FRiUU0qBRDh0OouWg7TQqVcfOMXd8w262SnoqUdirpb8aV/KiXVgRQZZgRWhX
u8zJB3Z23ffEy3xqlEECCjcyycjbFsojSJp/v/AURtXOGENu92zH0XZMUh+quu2lTUOri+eiAxDv
YVQgij0PMOm51ZaMndXilzpUQa59IjEosidlA2byzW1lXRw5zAnt2FBTG38tirGZE6UEOEXVGfDc
X6yGPHVZIlFSmQjhzAGy2DYVJH/OUVP+yBT30EaRJE6zIgKgLzOJm2WgR/bjaXSxM+bYMUvJi+rc
ZGpQvbuFjOF7RcmuBMy/XwhAwkHXlLSsznoa+Vn/CKuxG3pva8nu3GUtA8BSLqci+Fcxkg7o3Mmw
IdMnS0uAfNr4wBvxac03U/kAGold2jQbgyb71kv9rL43VQdQExccNaC8nBEKxQ4rZpVOVyZ9eTam
4iHBZFtVEvxe0e+54N0FeCDqR4GNfb2WTl5p1lgn1RlMuPsu1UHx209+B2YcP+dW5Jc8k0hcUY+5
2V0zESdCpYcI9O0qbpykESQWio4b+scg877XBID4AZSLH83HYpuf0yERk1pWeW6b72PCtp0nQ6Ra
UUAPkFeARXERUrPFRWtAg1iiubk8W3juqm/+RiNfbluC+f4WrhJIAHUsniP2Eq6MWoDgH0q1PBOw
05ms923yT2Hxp4YOgdbbgeZuBxkt1Pqs/sgUTEM2NAZF4xeuygHNn+axUU9EKwJr2N+e26qcGXkC
GufAlZp/vzi+eVe1QFZoodQofeqHqQa/NErj+srpQL0uzSKtXBQeumtBxYI6YnPBHJvwllIgB2bn
qWdIt9Btj4okpt4NUAjQMPicOKvA4lQXnKhKmxWKF3npzGU1bkpZk+KaUl8OL2yOHoP2ESD96bmi
dfGptszq0bGl4b3lWn0UXYNaxjNAtSt2A9Vjriuo9k/OTZ/slAQU4rq5rTUZKurSUUK7qI0+XFBI
o/ddPKG1MZQg/xmaM/q/NqlxGLPvTvJoWU+qtyvoj9vqtlw5GAMLxbYz9AVgKQQbzu28newYHuA4
xkGLmuu7GUJcUEUBPxhxERfV5GKpeueUbdtPSoU6F3Nn9V9K+pyawBqavjv9veFdQZRwdIaeVE1d
OdU5t30v95msn2NlrTTUJYJaDzXXgO4SboPYoMBTQzXsOc2j3ncVMFbzupC4IMvzD60BpApaSF04
CCI8GNQqHRu1ac/gzlGrnV2jnz1wZfB3K1NBm8Ls9aKzF16N8ELiKC3USD8l5yjq9dd6KPKt5ZJK
EqleSnEQSkIxNJwdAAaI1XAWHmFTHbHoFNeNtQGnQs3Nzb36ey1CeIe5aqL0GsB6TlZyzIeQH/7d
8IJhiZRsZA1wHE/Vh9bS7O4eJ7wf0S7izRncOWMsOOpmYeXd0DD3FHVsO77G3NzePYMrAcKhsA0g
k9Zx7Z4mF+rqgkLw3pytMAPBgtTguzTx2nBPQ8k3qNbx//Fy+EnT3TC68PX0+a0BBhnNRkv69cVI
sl4di8rNz8X4NBZJ5hsj4t36/Tp7LUZQqHHoyxF4R/lZ37Nk2JiqDBBkeShQJYe2HQRY8eBEpOR6
Hsaoq1Pde9kZzb++e+jU3r+948trahYwRyJxwuHoiTtuRVFmtEp2tugnNG2l2nfShrdFLI0U7gtA
agO5cm7SEN/yBdfKPHO7DHvRoP01KM2gSbaVl0mM4cpaXckRjl+qRXQEG012jizPr/5DUk+yVjIB
wma4mcMrPkJANeCdPJiBRu7NyQJK0kTMY2auMuAOC7uRxcwYtc7uT0ASw1N5404yLLHFfkOCpc69
4vOFsaAhyl2vHFzaDyez3TTxJna2fS1xShfLdC1CPHt4aaWFnUKEhsTcJ08GPrBQJ2F44cylTeTE
bo/hI+2x/R2l6ASoHsu7eyhmKbCw8ESBcbwg1qNWltsgthhO5FFRQSCL7vo7TwUEzM9QZDZhqRZd
eYM6cU6MqTuNb5390EXnaHxvZfSMy3Zc3BQwUegrnVs+F/1RBcRHttvrACDAjdFbT3nHAlDWfp7a
ZmsD31hRop05mr9LtGqpiuzCXeZuP+RbiJcBd2TGlbq2XwWb4tRluQ60DupXlrYxjAMdxwApvKA3
H6vkpRufSRODmXcfAZNzIAe7ObYyO73UmXkZsNrWBzOCmKuiLMEDMO300CnjoAGkM0/oxkG/XTHc
6wPME9bw4ARTL5ZbLBFl6ElQEzbqofWudgfVujeKIQw/n72LB9/Ua+DBqDC80Q9blNUnjYwJcF1l
oC9A0gNh/aIkzWIKd11mYQY9Hnh96Zdo447I1vTQm7BFqXBl74re8StpP8TSNmHtLiTPb52LyUVT
nxl0MvWQq4/19NLHTy55u33qlrYJIvBOxvT0GbpP0Ec0W7K2THQ9JNzvnCCbNrfHX1E0XcWRxm0H
EEK8Y6+nANCSKK7gsiOpsW3YgT5xBuYDyUW3sk7AaUZsE1OYQfOESZiRYiTEKMxQqfsHonTPxBhe
GJt2t+eyCJzMCPvos3bxtgA3kuj2Z3WiNppamygS+9aaD5bxu0E7TOR94vqOMhQkqbJG4pXdQc2T
hj5lHFN0GQkTY81UFF5hWGFJkqDW3wYmiaeubA9iWTpMAd6ZyGAIGjbVTj2wKLFDnrz13eSX32uU
dFbW6fbKrcwD9nZGOjaBoqiZwjwsY3KckipW2Hk7XQkMySxkwwuzyHSPIWiL4bn6ZiH6kk2S1MOa
AFCMI0ENNBGgswpXbM08UqtRZIV2Xfo/nUxW+7CiwHPETwVj+pxMEfc586KuLlpqh9lwrkkEvAZt
4zl3+1IgDtCgwuA9Rke/SB7g5RPyVOVghyoq6b0yoPHPu3fZgXcAhVLBfQyszuuzPuoF0YaeOaGp
7dpkY8oAkVd2ATEQrL7qzdQAYr6k0NXeSBDKC3P04iCtuE23904ASN/oFYIRgRDsxvUE7NZjdAAC
aGhEG14EjN59WV2Nv3AEI1xUFOGEUNWeml+0lNin5WEGZxaKT+ZzDD5ZQ1j/wuu509haFPY58Zk3
vXoDf3W6746M2GaprteC5t8v7iWzdpMO6OxRmMbb8lEZtjK62rWZzODuOsBejSXi6qA7SRcziqIT
rwi09JttnuPO17gquTiWGoVQFGTgiQFwiwVkT4PmaS01q/g0mUERPSVmeLdCYXxk3HSwsgBXUlgo
Wg06420TnxAYzLpDKgMFW/t+eFUI4iAOgoMtKKzbY5FKg8QnpS+OVjM8ZgCWlPjlEhmi0hbAyIk5
CO1OI/ppe3XnOTK9XUpAZTre865j4VTDLb5WJy9PPaXwNDdsNqi9bmTaOlv/q3wHogSXw8/KdqGt
hk6KBEERNxyzba8PgZGrgdG+NoYTRIYWxPc/9yAP3gg41OHvLsA3m5hUrNOJB8hld2c33k5ix5en
73p8YT62N1FeVBHmM4EuZxO1L+r99921CPG+HmluaBlE6PZOafxKf7h9Lub/F7dkhqWegcgMe3Gf
RtPA48nJlFCfBlAOwO8sD2586KNXL4rv9nARJ7qQJURBBpLRehghy+VHRIW9QlYtsKK+qGDRkcbH
4xFpR8E5iJzO8SrFikL3Swp4fjW5GxtxZpaeX2so5VyB91RjE3wnThOF/LE0ve1k9Nvb27FyQq4E
zDO8OCE1iip4HfEo1NJsH7fOIzhjrHxT6xtbbw6R4e5uy1vR4Ct5woG3lYFSO8OEqKX+TLL2QJL8
MFL667aYtY0xUXOgzcTcwJ8TDko7sKImOaaV0jegb9iS0O3q8OAhwbsGmrwAiE5zk6BWoIrAnPCt
QPN9cXfaD/uO4iIgL4GsFF6VoFg90Tiz3SIK6w6FUjum3+3VglEcRJvIYwB2ZxH6ImY7tjb3rNCo
N50WULq5vf5r24yX0hxwBtb9Is7Zlag7iCvbDGlcvGYmfdaNdh8z796k//wkuxAjHvCkLvsWz0Pg
7GzUf1RZU+KsJYKtuhpeCHJaABkHwqFnhgUgGRnJgslJg9jCRSUDEFxdL7S7w1q5SJCKyb4GaFFp
maYWehKnH2rmvXA0BjVpur+9LWt6i1wfHt14yaIqQzDuXdW0DrCu7VDrmoCXu546f7PxHiJcc2Jm
Lg+7tifArSAV4JWgWNMEUh4GLNHtKDMiq9O4ECJMw1RzavYdhACPGamZt5zcm3+b9epCgPCqrNLC
zeIYAtoxRzdF6v+Fo3AlQPDeVF6ieWNeJiCJbbwXx7v/PTPjjwGXes5OI2or2Fm1pKmZRI4RGuX0
0BNlO1WSl/eKyl5JEHZaN7s2mgmUwkh5H/m2pof7VQnG1YCVAkyfhjIiQZVKWulqQ+wwjoYHBWQC
5cB8vdvdfSTAtmCiiQJ1jMDWEXRJ52TG9I7ssEqezU/gmrt/eERAQekARC5kG4TkW27zaOj0wg77
9Iv7STHe/2J4lBAijjMXD4v3RFJqZdG30COEi43vZPxxe/gVAwgmBFTTzOVC3qLGMza8nE6VooT2
d9vqAo3aQWWNQenJ0urLplkUiekarusZgh/1W8I6lZpDp8lqlVAl01btt0XxpLJXMuyJlgWOsVER
EHdLyfWxosIfqOkIUoPSHTmBaw2b9FpVWDZ5YR+/M9vamlV1oPHdD0EUjMF3+68Q4SqPDRXUa7OQ
wvpU7ujdpbHACsbCoSJyxmRf6O9oqEoyAW03dDJw4bX1S5aoW97lLwB0lTyZ56MgXIeofUApD0ps
HLRpC0cl6+tsIm3khRP65R3vh20fI/pgfEk1WUH8ysbM6gxkJc1Cdk5Mlag2aWpcLnDcu3Ff4x2l
1Whj4/r+tnov7xGE3jSwW6MyBZWDYlRpUCxrKru8ORXGz3xvVf/cP/zMDQrzCxptoFJfq1cL1pph
KFx+8obPbhJo5b8cXzCQUTWVRs0xfuwGzvlualbPBpEL+A/n78fbRrDvvTcN0xB58XlUH2prx+++
YoGJj6XH83wuFBXX3ssjVBw5pD51B8fOt14tA0Rabu6H+wwv2tQQ9RRT7Yo+RghH5+yECngv2arR
3RG96/EF37NRYzsyLcoAqZO95D4pmETA8hBg5QF4gHAaos+6mD5zMy2e3KKpTqVX/adpx8Dr5lp+
8/ttLV3aeBjc2YAgB4sUh1h1mqDKXy06yk+8/5aZRjCiRjdCQj9nsoTQckc+TLvtAL3NQ4XW/PvF
W9Or66S3qqY5Jd2eeT6TIRbKxp8X9GJ8wjuFGA3GN+LN4Pjk5+2Fkg0vHIjBckGm2PPmpCBHa30H
y5Z/twAUFJp4jVkIpS+4tOyeVyxy1eaUA9i7ftDAHH+/AFyuaLz5OBFiLqMsOpNMI6enNP/abIu7
eVPhIeC0IVWKHoOZVvd6/SfbHe28qtJT62442BAk1nrlPFwNL6w/iRXILzH8hlrf2UPRfrt7da7G
F643mnMjUnqMrwOo5T+Vm+xuj7/2/ZYHR8CeSasQHL5ennHU9GlSsvREk6057rVoO+iS+OAymoOa
Mg21iXP1K955wo3QerkbT2qaoqTs5JIyaOokaFLgELsOinQKv5c1vq6cCdR1ogwaVgqMLeK71exK
Wk9ukp7UXvWL5KHuTrcXbSnAAxgMMrt4SiB5KFZ19jxC96hioQE1e4t8s7n7EXM9/Cz+wmSMJEsR
iMHwUzrsrGH0S60BlYot2XrZLISTgRPPSzz8ixPzy3QDcqDbizRr/rVjdj0L4WRMwBvEQwPDU3P0
LfOLsh3br6jFvdt8IMqJDDjeMvCWkau8XizU5gFigtDhVJeV71Di15KraGWZ5hwcWiwRsVvWAZUU
LICtPrQnOzDbN6rf7YnPDDNIUYJ5Fh6/+CbmCtjgu1ztTxp5LnMvSOLi/n2enX1UVKgzYaHotyLb
UI8j98YTIY/xPvHujtrNzv6f4QWHMkmHOIk7DK/b721+sre31WhpoOCHAQADPRQgvYNHfL2/dTUy
xbJL9QRweeWxVLXcRyjKRZVQU0txOMW9RpIVnMR48dkWjOGC9cekeBflzJhOTHv4TLXD7amIJ+Jj
dLh3IPBGVA3ezfVUbG3sp7Ri08nNR/cTgOWro6ZQvreZCpJlmkUsuC1wOR1MxQUOypz/RlmNsHat
60zooyD9MflautuYSV6qy/lcDy/cHQkq29O0xvDGCKqn5qtuoiF4l8iSM7JZCMuWqUmtxRbEdGZQ
uf7kSTRMNv78+4W5xYMj9jjB+IWHNPX4xKnkVSGqMDxLlNbi7KFKGN1tYlZUi/D67Ya+O2rspHkb
V8Uhf7t7py9FiJGK2EiUrEb48ajpfs2CROLlrCzRzOqAdhhvPoZir0TqGS3LjLw7tureLZ49WUp0
bXzUGSCpMCfyUXV5vQWtUmtlQ5LuiAgkkNxS//7lQQXFRw+egdOgCS6IDqgj1wCI/3Fu+iPo1c3/
ub3+sxt2edlhi5F2wWMdF7+JAilBRxvScWKhvOFoVQ9KhC5NP3IfcNdlyum2oJWVMlSUyyNAAIxn
RAivVwqFuxQnOmqOxPajeKNJXA/Z8PPvF2chc1ywnlUYvqfvSv/dvBe04GOdLj5/PiqX44+kK/oe
46vqN60+psfbq7NikVB+gJgpItRzd7HgLSu2xd0xK9ojgFW+s4rvnF7xldbZgSNA4nesHOorUcK1
lxu5gWB/3h4J22ndT0q3ZRtLZMimI6htaXWlbQ+YjpZsonSj0K3HfIVIDrfon3/syZ9FE20HWDRI
jUb29jjUvU9KxQeqjj9ZPEjJb409NEQ2rbXDAkdv3ih0HSw670a7ApliXKfHKnai75o7gLAxqTLz
IaHR+DSkbHykWk9l8AiLWmdMdIazQNHc/yHECcupVCnqIyonPdZ1Zn4C67gd4TYpHABb9OBdcbzf
fZO0u4ja7LnC0id+oTQj9wfX7ndK3YLnLkqnAkQjPN/VlhNL7onldkNnUZzszC2JaCmZf788HJ1B
SMOwLh478GHbdC+2lW7qUsais9xwyEFUFi0lsxURny91M7lWxtP0aDfP6ZA8FEq16QFtSYCTkB9R
mytR41V5aIBFqyjyouglvp4X79DBORgkPbI88VHL/uhk7/rwWbG3UfWg94lE3NKGYZN1vP9gjxFD
EqeXjlluDVOCbU53ka/KKIaXBx/WBWSgiH4h/YPIyPVsYk3t8qGj6RHEI5vCfeLF2yR7FKxpgodr
VkU6HK8D8VHDeWXWCbJlx8ppggq4fFF3gnELskzZ3LaYH6Wcws2FN5KKBAcEoc9B8BE9ynKaJnl2
ZE3F9g76h4lvN5r9WBW9sR114PY2rgmgSza0B+aiRZtqWrwD+c431Neqvzo6gaZMqZSXAmEiP6Ve
hsrdnP26/Z3LVUc98MVn6terrqFVLGJoUzryMXltzeKXApIUvXMebotZ6s7MuwVPAbhl4MxzBTFp
2gzeqONm0t8cbXs3RxkskAOOn7ltGgVNnviYmUhj2UOt18dmp0Qnrzre//XIpKO+DL0ky4R9oms5
Mzmrj7QLLLqx+uD+8ZFFhxcLRw1vbeEg533nqKzL+NEkT+mhzf9i8S+HF67UKOVWaXAMP1onK39n
kjjUyt7OCDxzrgjFK4su2TEnSkMUlR9rY+Om29iRhMYl44uJO8aVgiQRxu+zjRn5vcSHXTkBl5/v
CAe1aEhV9oD3OZqcP9AW/JVeE4yTc7i9x0vTo+GFAsODIlEUS3zkRC8uoZTVY1OqVn0srMNELH+q
j8SqAy/9cVvOR2RRMDxoYLFNAMDY6CoVc9yFEdks1priiK8xArdxjUAr7CzwSqrvEoV4QQWIri2F
5XpKvKLe2HToYJuAY/wTnQ916CTDNyMa89/TSNJP4B/pTyVLyF7rYvcTS51hx1N4MWo85Lo/1IYj
cyhWdgQZtBkFYY6toKrg2ib1Sm6qsVvQY9f2Dya44Q+MkmlTR8bX22u1Jgh9ssjWo+jKWFzYZl7m
jkc4PfKq6D6jB0N9csAM8DZplaynZGX7seuofTVRJbwE4zDcgZK8UopjNhza7CGunjvyNlaSyMHK
UZkLceYLFGFUULJerxwySGA8zZ3iWJFnzd1lskbvtQW7HF+wJAxUmrZbYvyUveneC0tf3UxyHGVT
EJxJg7UDOpYhQtX24ye73tze8qWPjA4iPFVnn8lC6kXwMry81ZPGNoYjMX3d/IZsMxyZOPkx/bwt
ZzmNuVNJnel9DWOOaF/vRDOR3LEA83Ms0wPZZrXEmqwMjzq7mW8chbVIHAobwXVGXG7y6Ti0v5ND
fW+HB3hKZpcFFynq5qFLgh4NndVlaux1R/7/SPvOJrdxpetfxCoGMH1lkDTBMyOO7bH9hTVODAAD
mMlf/x5432ctQSyxtHdv1d4PU8sWgEajw+nTmFdhvJU3Y2n/EQBuJ8CCkRO88AcGUExaJhujsf2p
2z/ZzQ8quiKQ+UVSAr4S0qjnu9/MC2rByowEXRL7dI8ZBBsCLi8CBIgwCyA+1JEMSUtHmyaAA/Mp
MqnpJU3kqK9xcWvbNTaJgGoQyC7A/vGuSogVhp663OaZGXWYiQr7121k4C9tEgYigiAIKVlQ26AI
eb5LS89S9GoVVmQ+tupnp2YhdavQ1N6uX4ULuI9YB5IGuA3YMuHhSHJiEncpz+yoSSPtB1i3FbJr
fg/zTzA3HZJqI9pbuRqQJmihkMW5xHmMZYrE+QxpfQp+2agq/8OxYDHASqB4i0dWTnotietU6lR2
EdMs74PLb+Vbxnbh+6i0iShSALHOt2vAnJgmTbsuAg7d10MMsdpQXmEczj0EUbiFUjk6WAmAaD4X
AE4oO0MreRdZ6Qik63OXPbfVg/NJ+VzTJbx++CuncSZL0rGyUFK3jyFLqZBAzXyF34rbFdsFThAE
c65IQ8h8Q2RSiDW3SxeZ6lPfGgeHDt5kayCd2ZritLYWFEzAagRUu2hBlfatYQVCmAbZ1PfO2if2
/vatQngEw+Wi7w3FmfPPJ0iSKElORVbK6+3Qam/20wHkOvm+dBSVlgJzF+d9VC4PSu4zewP9uKZW
cG/RZYVI4DKZXdcGRoUNdIhy8quav7bpz7r5ztRvxfTb1LYGRF0QZYpjRzcEphXDIQFzkrDQJ/60
OSjjgixCH7mT65UkVPNDe5zB/dmpbxbzXXZXsvv6O+d+PftjHOTFK1qrEb+hw/b6uV00jss/RdKL
qnLdXleMPprtGhPSnwbl25x9y5UnysR8DrOLlvRZzz5eF7vyBOECg1kEqF+4lTKNLAj0jaagKczQ
l/YbEDDAqVwXsHaeoJBETQ1KI4qc5zs81aqhEFATRrbdhTw7NG5zNyyNr5ND4Wa7yvl6Xd7qgkzR
RgCeDtEydC5PdXjGWs1to9g0nxslDqZ6/jTczJYiTgvhBbIRyGEJK3guZpzykus1wi8QPyj1XtkC
Y4v/XrauaLuFZwYPE8kOyTUgC9gklCRuIrV5bFMrGOeX3nm06ueOd7vbdwzASdcS9VuBCD1fSlmT
uE90HYF9yo1wIZXupfPIMRPU3iKmFYctrQokkqKHHKkWOJySKDM2Kyubxj4awe/1paRTG2rpWxWP
RqDzZIvCfWUPBRBRR3EVWBM4DecLswDMsQuQrkUKB8Q1A4f7vaMf0gUEfzdHTNg7qMOfxh48h5Ij
neZ2SoZFJOmTkHWdPzimd/2QVl4N5w/EAXlNRB4yBUerxVmRznYXxVWMhylIm63GNKFR8tkA8wg9
gEJfTm93c5ZPlVKOUZcUO7AUenY+PalDfhhm95na1QfL4NxTE/V29UMoiwHrCELQfaBKN0lXkxmj
SJYhmmLDs/svGLXsJ7N2+/6JGASpQ+DqRQ/WuS40UxcPRo3cXvZZ+76833o4yNaj9RhmFH19F5B6
0anq1KhPR8NAH+AUPSCRtfEsXpq1cxHSs95XrRO3MJjgwhz9pXIOmEn+AWOjNuAiujCP51oAOYgW
cGsQb15AYHs+kdlgbRaxuK0w62waQIAfE99e+ifbre6I9iXhbdDqSeg0VvLIYzq/J1lefncwVWLn
Umv0JtCs7BuLJKCG0AavqkoS9KWT7FxGthByl88LOFRxnAJljsy//IAnOhvJvCRZlOXFPiGN72j7
cpnvBme6s+D2Apl6/axX6lSQCCsp2PZEIk7SpH7gzAVBaR5Rpmo+0ahX6Y9e0NVukKv1GNosGT1d
cY0gdyygwxLjR8PJhDecDuHYZf3GA7viOOAHCWIwGyBKtI5LT8XSctSj0WYW5fmnmaFYp4acPlTx
vTN+SDvDY5oads1319oqsl7aV3Rfw1j8Yc60LvrJ00UfF25TGpmg513q6Q3Eo52Xjk7j0c44lkYb
bOz9ymkj9YXkF2axrbhrul7XBeZG5xFGC3pz+7DU1E/dw5CaAZneemdHlA+YlxUY+j0DAXepfXFd
UK2aAcqX2ezrxZfrP+jSKotOA4x0RnyF7jU5S0oL0HQs8UAxb3nXJodkK0hcufVn35feFQ5+Slel
PY06fqRt6bU99+gmL+3WKiQFqqnpUjTt0yjJzLDm79om8fvGOojklE3FbCXm3NJodvymupv0vb0F
aFxdBJjyhMuHR19ua0oMRGtFM9No+Jk7O1fbCHtWV3Dyecn+tnA2XQaGpQgx4QBULCjytuh7Lji+
wUMqiu6oMEOlYNWkcxhNiyWWQmiUzfejW3uduSuGR/zbJoeyoAEtfbs/kuXLFG+R/61cZZCliE5S
GH3Ed5JRK019MhunppHuPpp0ly2Fb8NVUp/RzbHx3q+KEk+wCAeQy5ZEEX1AMYBwHFQdJHHQUy+O
DzT26uHmio8BXri/goQzehLb9brJS1JDENGOTv2hvbv97lt42JGcRXLNlgtK09gMXO/Yn7vf0924
oXCr22QZOA4QRSMAEH8/+fXN2KFf1mxopBg+ZlYrT8Y7ptiVW1P51vQasR+SnNqfYrakc1ZGeM0I
Ho95CmwXNVsP3fzXN2p1JX9FXNSsKq3QB8vKo6QMcdqVfnQyf4hDtunCihOVnBdwoP+7mD8v5cme
5fEcj6nlAqKheV2+Y8NuxsDOW6eBimt6KkUyBU3dcqccnDzqMm8cvWqrcLW6CoRJCCgA6gPQ4Pzk
qeqMimqlNIoX30AGavLK4s6souunsnrwgGEhzQJY9gVQArzLFeqLJk4Fc5it5LM93YEO7bqMNZsM
LjdBeA4IA0SdrwS+UW/MZl1GGDelZbthCxu6tlOn3xd/PznvsgFv1aK1ZbS4n0ywo2ZI2iVA5FN3
a2LQnyBYUi33T4oQeSmAgGRcSV0UcWY7SRXlLG09eyRfWepgtojuqzUw+n11sIDNoka6L+vO6zjx
WiMPW/vWFjIoH1oPMfEYJgc5FTmdkjFCHStHYUuPw8beOfmGN7miFi48Gjg08GwRlklbSunUc24W
RaSz+qmO4x/U7e6KKdsIZ1Y0Q3Qs2YhkRcVUDs31ogVuOG8hJv3xbm5Vr7e+Lv5+ohfZ0jToQ2yK
KNVfqB1tgd63Pi+ptTEBqtAgbRa5y5sbWuzT9VuzdgSnQDPp14+YfZXMXZtHZg9X46Nifry1T1Mo
0akEaQELGpX0lgsJJCxIOL7dugBBTocqjegCFWia8+0fSOPCpYRp0Wmz18tPva6B7P73dSGXh3Au
RHofZ6vpMF4UrwowmD4zPpJqK2VweQ7nEiTnO55ipSUTJLBhxCC7Z9f1raq++b6dC5GMvdW2pVUm
eH8xsz6t75bqQd3i4l1dB8qjqiDyRpVUKpxpc7KAOwLHYSu7ZdG8EX3xrn5zJIR1nAiRHsUpcWtk
/CBkzN+y9GcTbyQm1hcBH1UAB40L9pklJyZXJ+yTolO/KTg6+1EK6rbe3pVgWqzjXzky3BY+Yw/O
cLgQ3Ze89wgNSr6fup2zG22/fcPYVH0Lb7tS2DwXKZ2PqQ9Lhq7nPMrK1svnFBD7u6F4VHLXR3Wo
0nYMLLK0e71+f8QlPH/QzqVKB2ZM49KNE6QOghQsqOeDzTxye7ELIAm0FYKpDVPPLkbszE1nJ12l
YDtHsOHHT1r64/oy1swARuy5cPQFeExOXiukqfo0Uxjc5NTT4pc4Df6DABM5V0EXC0yMdDpLPGJk
Uc6LSKnvY1cJnLLfX5dw6R8T2Eg8hxp4M5BRkiRM9qwvGDTMor4LGGG+kz/W3f2SZ76b3b4YkZ90
RPoK9U4ZC1AUwG1b9ZhEiVaFRvpgL9bGYlbO40yCtBg3WWbWKZBQPTVGWNu763u18nlk8sVgEIIX
5iINruQ8n+tBTaOyvav8mt7ssBIHWVzk0NB2jrqf9DCWZMk0NWV1xMd3Bi6779d//YoRO/u89DBi
smWdtjU+TzM/xvXOrTGwbp1Jhho2SDBBRQTHXhDMSQ8jkqRD7LRD9aqSoCrrAPMbAjM/dPrNLty5
HOl5JBOtC6WHHLt5HWs8kD+vb9blUSMZgRKRi4Q0cCVyhc21CgaYFc1eux+W9YDK/PXPX9o/ZNYE
9gKXQXBVSIra5/aoDugKArTK+Wqp8y5/UdJmjyLH1+uCLg8dghD7gNUTGotR4ufeUMKpM2dFH0et
8lL2u2TZWVtO+8pWYUYS/HZAoGBv5bXoleFONcr+r8kU1t+rrU7Crc9LTwUpCa90F59X+Jvzve42
oDaX9g8FEoBsUOcUA3Jk2HXZtKXe6C17xcgqw3hNiy8ue7WyIL7deICzBVGNgLzhbhBpHSYQzPZo
dsVrrRSeaSmebYfXz3plp8DYhB4RPBjIyZvSBR+IkVk9ccrXZ/BXexPGPP1v35fudu0ORGF1XL6S
JSTjoRw3jmLr90t3GgjvEel3/H59OtBp52xsz8pVQDUbz46BZmpMJ5WcXa5xFS9pxV5z550rjWfm
ABRnW1MTVhZxKkVOzLXlVDaFVrNXxfWqH9bbzUdw9nXJblDSOlVhlewVjBXLFLbk5icItFygShJc
eEjAyODbgY84Xzdjr5hTyvNg3mJUWT2Dk+9LR2xocUeZmbJXG/PUBgQEfrGVTN4SIR3ztCgoc6Ge
/KqTnZsGmbPXtiadrVjv012SUR75wKbKBvDwlTr28HPGIPCIcAzGMNs6DuFiLYfrpy525dxbFmMv
QbCCfjjMppDdzAmEEsqC5plXc5owWzkPkmlfmb9ak3ql8aVZbiVxBewDJP7AiEEY3Gb50aB6XOSY
ps5eG+U9a8dtFovLS3IuQPz9JEXS9ykz9JpDzZqjxe/4uLu+YVvfFzpy8n3TnJJqnnDV4+WAiaGb
MLdLHTv//ZKlrZKcL72LDUqKoDaCwX1itw5pxxnAhgsfwTTgm+uSsS1jczRmdBhESMICgFUVNxtz
fB85XlSu0T4Af/N8i+w0qYqkSKxIb57qg7XV1375rJ59Xvb1l7puSEkVM6qa+skhyi/Xzu9BGRUg
pbF3hjy4fuCXNxIxGHg4wMKOOB/2/Xw1jLN+0vp4jliQfq/T3VD6s7shY0Wp0I0iejpQ50O4Jz3g
BciZ3dYc1IjWL9MUGlvwpK3vS64ax9h5nSn4fmpEdfeiGxsnLvbg3Iq4CIQFvQT6v+CnCfmnlyIX
IRmzhqisjoaaNHdT1jyBUvcXOsZ+86m570mX3rvp641Hg84UcDECBwVVAwuLdDSpNijzkup9pHa5
VxHPbFJPtT8nw8//IAdYOGRnxLxDeXmN0U+Ko6IhOkMjdDsEBQ9qUnvH61Iubj5WARplXTi7ICuV
Y7R46m1e5FUf0XKPEmJqB0Z9q/GCCNGfLtiDBLRCeiPRqdenGliuI4ylXvysD+bUnTd04ULXhAyk
8sEvg4EC6L4914V8cBgmSxEAL+N90R0+X9+kla+jwxBzQAUg6ZJt2mnBqaXMxRyhWXvYJTz8nz5v
SD9eGYahZQs+PzqP2r7Pb3VD0Yl58utlqH9exobVDPh8p+yS0CS3Hy8+jxIemLhF/4v06xmrgSW3
9DkaHrXqMCR31zdnRUHPPi95iEy34iG28XlMEHCcDyT/kN3KoQWkMkJ70PoAroe+IHlShKVkaKqr
uBplbewV97O7hUZeWQMEAOeE24yLIAM1u2rS63FOVfQZxl6iGN5UcH8Yt3IVK2qKMZN4LAD/I4KS
9PwSmC4SCLjPalRYQT0FzlYTxNoyTr8v5J8Y3GlQ3Tqd8P1WfS6yl7LaLdmGZ/iH/eTMqOMsUA8W
54BS1kUvGCi4HTSWGktEk365U9S63umtzoK4HZIUtrY9pq2zJ07/BW/L+JPrSw5nYlQ59SjVtShT
stInhGokBPtnik5vh3pu2+Z3eZowH5jF8ilt0+wnolZ38ihRR2Wng2sz6O3RuncWe9gNqV7ukdvD
uIq5Yt/QxMyes3KsJyB5l+7JntzW0xQ78akzmhE19La7L8w6cG0edMbMTd9SR6cI7HJud3GrzmE+
J8oRsbKx65mW7jHEnAW1OqapZwCKssPs4uS7PqXjMZ7Mb0o7TJ4J4JuXq0O/hHVrA2SrJ76qTeyw
uM2Se4aea4/oK1S8rlm62m8UYr+lVcpCkmbpQ0Pzzm9S1h7ral5+JsQYHjBvHqCXYul9J9NS31Fa
ddeAA9QHBpK/Fk6e+A2rWs8ptGEHgv3W69Ba8UMdbVCKVBaJJqNeRg/0RLE/z5X1jGEY2g/qOFPu
12zmR9h+NQHswRxMT4lj92XMp3zH7eR7R2JnC2B7qYx49HFzkZWDwiOYOFfGZmGkq4eMRAYBdwXm
BmZhbP24bnsuL9S5DFnhx543DUAdkZYF7lPKb7ac+LxIMiHJAXpXuafWMWqjqibbiKxJuW/9CjjD
//D7gYESTceYZSYbNoVUTdklOLoEjoOjR32+sQILm3x+W7GCEwHi7ycWYUCjT6JNJokW8xdYh7wm
TzxO0e+xlQpaFYTcJdp1ES5eIKoGgnEMLOYkos7rOO2NGFO/vzj61uyjNaXChF5AOIQZvSikWwPT
xxHxLzrUWi9t7nMAPvPm0/VTuQglBA2MmFeCZji4XTI6jFNM3WiayYiWyQgWu/Cq6YmTO63/lNNf
10WtKTAgfAB3Ak8JnIP0NreVOnZqP2qRwT9Oysuwv/75P8UU+fwxZQeeHfL7CFikoI7pU6Zp8aBF
PZs8d/5N+bhHDclP6b3r/NTb+5w/jmriK60d1vXD1H1Cq4LHrSZcykgrn8buqeQ/jAUDizecnrWT
/PvLwP9+rplL2ztG4mLlWf7CF28GAm/YcJ3XNlc0NKJJE88tmKrORTBryot8bHR0RR/U+WF5ub65
f2I8eXPhLuCCWRb6AmUqGVXtVR1PGnTeUH27crxSZ/4EWrX8wFjr6zMLuPLBdsBClwTDuGO1s9Oy
XzHYBJLqW1Ue9OagbLljl4tG/yvYtMGhKmajy6kU21ocq0UwdlTzxvfo5nj3y4t+/n3J5NbakOVt
ju/P/Pdo2CHRu3Bmd0433BwxnAuST4/HBqlHCDLwNIHXmWaLd/0AV5eCfQIcDPCNCyqgVNT3E/TL
HQmpXkD09NrV9d3Iu2/NtIV7WBMl2s1gHUF2dEEM2iP4irO+ssBGMz5ZXbJvGxRwW5f5up58ur6s
y5ulCwrjf2VJaYOmSjqXMcjqlTcDtxmTUflWOX1Ny5CxBWwOs2UEi+T51aLuOJI4i80jtzEuseu8
rcFqa4sA1Taq6LhAqLxJ3kOZ5pirgPfmmJLJU2Hl63gMcXmub9XqMoA8FDOE4NTK8C9FmeaFgt32
6IIGWPUUDEu5LmB1GeIZwYQfzLaQs1JWTtrY7BYso2eYOaAGNG8/9sq0cVcucRyYWIP8179ypCDM
1gcH8EDVPGZO7BcCzlxoocFfe3QgsnAYen9WK68tvhjO5+srXNlC0b8KdUPuAN1G0kG5Wp6i68VS
jzxB5OS52u7691d28Oz7kr1Jk26y+ITvK71vuAGhfvZ2XcLK3TyTIH7BiY9kZ9TNkg4SxmanOV8z
gCp/5FuA+rVtMsBYidcCoCQkWc6FDDFYY51+VI+2/czS55u7ypCvNdCejoIrelvhrZ5/XkksnvbG
oB5dA3OYhjCPHS/fqmddVAUkIVJiLR5rpVNjrCFbSgQQ39lc+bb1ovFdnh1avnEsawd/siT56jSN
PWhqNeFYMv5sl9a7M/J7p0nD66d/KeYP0ZhoHYe0i0cAPTYJV2m8AN4cZuNdYni82EDmr4pAPQUv
DaiVHbm0n5plSjS+LEA87RElDvSQ9Rt25lKHUTlBE5sYpIPUp+yyJui/rw1qLoA4Wr7W7KjyZOrH
crp16prIxJzKEb/j5K40UOOFUmuJNFAg/Vy2xtxf3hIxc8sAuRr4zgB1lm5JVuVgHVQaEFBwf2EB
epquH/bW96WnkU9OhwxJa0e0CE0TREyMbFnilZOAO4iyuKBFFQjE8x2aulRPqZXH0aQtyXtL4/hY
OPY7Q6/7WzFghCc1Kh0cGwCLekWvLDvRSeu5uf4Qp+XdoKv+wJVfjYnxj7Pz8fryhU997rCeWQmZ
gnluwO43zrjAy/BgxPusjdTsg+6mQBdupbpWRQEJh2ZkILDAV36+DYuuaInRUfVo0d9z8bboRTBO
wz5LorJmGzmpyy3HsixgJdE8gF5e+RVHO1wLIr5SPaIvPyjV91i44PCutPfr27cuB541MBXoAnQl
I2sXYIpSrU49smSv2Zlf5WFKXo3853Uxl+ZCLOevGMnMzmTWe71r1WOfpH6hZK1Xmoo3asnGctbk
CCieJWi5gQATl+XkLuOVyq2EZ9rRdg6JHtSL527o25YE6S6Y6KTVkMvTjp0NDG55aGMALzdWIX6l
rNOnq5AsEkbAL2WxQAYlnj0HxRYByOoaYPZQIEG28yJCT2ZkVLWYaceFvGNKIzx2d9jQ39UlgMhQ
2DzkmeT6S5GMlTukpXas2eANBweZvesatSVA0ii9VKlZdK12HM23fte1G5RIl13UcAzQ9PJ/C/jz
9xNNIsxquN5znHNbPnDUj7se75xhj19sPhwsBz2pS7mPp+6t6O0gVzBoltihClKR2qIhJegsoiWm
DeRTkGJob9dmAaP1BqR6dROQDhBkGdhjuf4MuvusMWtXOw5p6CQB2F//wyb//b7srySYgDnH1NKO
mbbPszu+ZVFXfz8wMiCtRer9YqIqqhIsGWIdv9/65HQfP13/9Wu2jTh4uPAPPCH52bIWl81NmejC
gbxbJtefrX0/puE4DsF1SWteJFqa/7D1oIdbTnnpfWsaSavCWs/5ne0WoVaadzNx/FFTem+e0JDr
bFG6r67uRKb0GpmF02YzhUwUyDzFvVvKB93gnt38ur62VWNxIkfyL/LYKmbGF/U4l5/BiWCa35Lk
P2QtQA71d/+kgGvQ2g6KBhnIPn3ox/lDr6EoVqPmEm/hpy/bwMTFPpEldPLkYhe0t+N5mNWjOmWB
mM5HH20eZhbmBsx1uGDISQKywbL5Uk2faxUxwOv1/Vw7N0yEhP+ANAyyl9KL26nlYoClBftpwll6
Blc+JtgOW2OT1jQSA1vgrKCIj/+TpJCqNVGVwirH9APNn5vugzJ8bNOPIAgJ1XYjrLnkOMaenkqT
jHHOjXiaRkhDF+G9iQESGQhHJsJ9+DChptZ33BwOVVYHTtP4qrN8myYWdDw5qIYW9MXyNWkcv+N8
wzxe9mWc/y7ZiM910qWGOGubVp7r/jLiO2ojy9d7Kjuk1PVULQ/jrb7f1RP+u/eyn5g6epbFHDdT
J3NQp+SzNSpBnbVhkm8NZ9wSJV3ODoBYi1FcnG7eleNLPQYVPxhbrZOrj+HJ+coklmM5LxxTdNRj
jKl3uTbtYot5dVE9ak3szQk6XBNwZ2dzZJZs17HypZ2s+5mDUSEvdnnSHBq0QuQpDYyEeXk+NT4v
ksP1e7WWL8LMb4SjYGhGE77M6DlmtdvmrlB5dl9VmC+o7DRy1zePc4Ou6yJ+TDl8z5J7E0qg12Wv
vWOnokXkcGJTHNpnFtRfPTZtSO9zJbz++dXLDLKqP1l5oGYkU2+hXqsgHIDJYr9dOOlF0XtZjop+
982Y3tN0CxuyIk+MewJtKYICYBOE1p0sh9LBbRU3R1IkDmm1U3/X0342dqb2MdkCGQrLILm6CKYE
Z58BYjHwV52LShlVXSstsHPW/LtxFi8Hx0npZJETq+jUGooAUM3dpMy761u68qpBLpYHC4E6rjwn
Eh00aRMXqXockr2VB2bqG1vTvVeU4kyEdDeROB3MnmBpylj6Gn8Dsu52tTuTID2bmTo0Ni1wTjZY
asAyAp6e4X8UIb2WrFTGUZ8hIqavbXuf3YySxfxJMbcHWo0LZMs4IT1JElbkDDF1rgfDEgITE9x+
0mD2AgBUNCtf1KO7wUx76hrLseTkGx1ZAHTgr3ITobemUI6GcB1VCoynkXPGeZPmXUHt5ai49661
50rmLWj6u76WFXMPNt6/QqTTUEpYYRRFl6Nj155SYVwGJkBrjzTbMDhbixF/PzEArBzL3KUEiyFh
2vpugR7GDREryRQxogQ1byCkRd37XMSEAkzVEXc5JtrdPN3D5Ro+j+bNWUqwFwOuiTqFAGxcZCmb
zkrtQV2Os7Zvmn1T7gHtuX4ka/4k6JFBtG0DyghWUGmvctVo8RzN8zHX9UOsJl5G++ceaJ0ht8Oh
At5c0/dF2//ujPbBzok/NIXfGVtHtmJt8DOAU0BeCmzEMjRFdQfFIdyYj5afM+qTpfKvL3RF984E
SLqXamQA5NiejwQYZBbW5HvLVK9obuXhg3oDO4jWEjRsAnohbWfcJvWAShy418HB57l0wxqseQlg
a0bMSdCELFpaz/UOheQOJHPKDFdmAPVpfuBG4Vf2AzWUHVpdvVl7smLmNeaLav+4fQfR4wpUDAAY
eFclle9jnSJpoRrH1tp1zg+7TpGX3xkbJfyVi4WqGeqLGG2CkqnMOjMAubhwqhnHnD0WXRM0cwYC
kt9l5fqomv6HFQnaLMwus5Dlkfx+HTy4xtwb5OiMz0v8bvXPTAM6LN+CyKzpHlCewP0AVbKSJ2h0
kjI2QU7ehsS8byvP6D00c2zo+NolOpEjg2LbWWf2gAaq4+g82Rn3+ptJ7aHdpwIkTw7FJuCjDAhQ
6T06bNkWhP+SgEoIAKmdQA0TYIkkTzQbUxC6VSo5VjpT963ZN16t9ZmHinfxaCTIE8VLy/fcqt71
dtQ8hI613wJL4LnpsFXBEXdVcu5wjTGfHgwhyIoQybkrzNioUmU0j1X3yDG8oXzUuo0Qb10E3lxR
tEdrt2SV+q5LgDqozaPV1u+MJI+OW4Gg1gyvK/qqYgBL+39iJKs00iRdOhViMgK+U2cMpv+Qz8Re
/ZUgrsDJk1tkTpdZVmUeGeb4hpP+en0BKy49KPcENxgK25fBUaYtaVbWGjlaXWDGDySDk7LL6QNm
JW7CaVbP5ESWpINzO+GpwCN1LHvdY7rv1MC5bqWMVk/kRIikW33fzHn7R0jn/1JvR2fjGqHTwwS7
GZxT2XGwchS3hyyFwcFZG5XyqNvz3fUTWbVpJyKkBdijrpYKz3BT08p5QG9t61sKqIhbTAvzalJO
u9vl2Uj5W4A44/VTpdcHeK3W6tUS8joSYMCaZ5Dexyi/oL0d+48N0zBjTRTuMbhAMnL2XE+KW9fk
qPBDnR8O19exdvB42vASIPYBQ7R0FalhsaLQEphQ5invxRZ9yJrynn5euodl1VtzJo5lIKFJMUv7
0SEbMMGVmBfO4t8VSPfDSYoYA7ywgqTcAy9flagQHEolRGN25U1bw+i2FiTpGeY6FAkmnJGjUTvI
gD+NmgZg3/76oYiPyJYe80cMW5Qr0QkjOQKgoSJdaeTkmNHXQcH4T7QGJ+Z33fhcOy8UZuC6uLW7
g5o6ELOI4MWQh3NjiX7/xgVpFwHyRAcE/7M1KEE25hgkGF4XJD50ua6/gqTNi8HvzbgOQTN68e7b
fHruUzCT0ZR9LpDNCBxubPk6q/oNCgAwVWrif9I9rdx2rOlEyXGaXpw0zPoNn239+wQxKpIfaPKS
bmdFJzF6byFHM93XzHPHjS1b0zdQ38EC6ELH5fuJ4jl3WF3rR2Pc9eUOJQnKNsK6teM/FSHdUZaO
I0MLkH5MQeO/BJN+X6Xoi9hQsrWNAuODBk4DDMxFke1cyfolAT2yrutH2vHGyzRj8d2Ob4EC1zRM
ELWBNwZ+G+K3cylqVhvG1GZgVNSMMFusO5e5gTEriBHTZmfYN46sRsclCOIBy/4zFP0SuGNZXZ+j
tdd9RkpNJS+zc7x+Y/54XCdX5o8AHA7w//Bm8NrIC6q1utPT1n0uC7/R/BGUROSOzz4lr8QI+Fe1
2tWG12U+5i0tW0QU0pldCBd/P/GinG6em9ro3Oe8Wvh3l3dsx3Nna2C2ZO0upEiaURCnMjD5zH02
U+L1i+1p/Yu7HEr2pOUWHOnXjS0VMenFlsJ1A4QIaRGgss9XNQLhxXkzOs9WrANERIBuAfYLjGwm
OHgb2miew9r2AbCBdq/p3LkrVNp8vP4jJD39Z80nv0G+c5nVOtnQO88mUNF6viB2Ja6PriX0XuhH
ZvLgujzJjPx/eUBNgcESPX5yPm3AbBoMvWTOM+FtWObcy+I4aJKtFKpcIvpHDnqRcS0wPPUiEdwh
FaEPMeRMSfkEhmMMNG2qh84FyHgw0pe+st/RL/Oti02ftMXGpgp1vDjYE+H6+cGqHcrWlZs5z8bi
fMib/M7Ni418ihwR/lkgIETQGlTZLxNtlBOlpI1tPZvqi1tWwRLfj9NRX55ptXhjEer9GMa662tW
su+0LboTyVT/I91C1CEA6aB9kl4b1wHoh0+QXgywZkvx23ab3WLGQcH4RuJj9SgR/P4rS9pNaoFp
uxpc67lBiOsh7bjvEvJRL5ePXQfsVDJVd3Xd7+xJ3S9Ixt32XPyzUgyQRJZCrFXmwEnTOO70XLGe
0+mh/WRsBbprquKefF5anBoztOCl+Dx4l72diX/det/wWsO8IOzBMYHl6FwVOb4+xtNoP1f1z7Ib
/ak4mMqv6zIu1yA8AoBqABtH/7ecnGhms5tte7CeqZebdxgfc/3zl7p2/nnJWbNmvUqoi88bqfK1
1LunhFePit4+cKveCN5WV4IhHjgQ0f0q0zXlxqJj2slsPS9uh5G8qUd/Xl/LpbnFWsCyg9SJbaEw
Iv5+8pAp4HI3S9Kj4REzEVCv5KiZ49kc6gfD2TK1q4s5kSXtG6+WLB+AFn/Wy2RXFW1gbrH8Xj6Y
56uRlCttm25KLawmRyutHZSYr9K6H3oQJVr9L2drgPTaekDBjsQ/nBBB93K+dwuzu9Secut5QL8q
j939Mn68fjr/NJifW25wbYP+Fs/DP/NIzmUkyuxMHZmTF2DguY2J5UZ5KPS6Dzq81q0/mb0J3LWz
hIU+Nh9He0iDfOLJXd0akzeAY+9lUrh5p3JWvJQlyDYSh5K3PMun16rs5j0s2PjWO+D+KDFn5zAA
rneoDQujPBY39rnaYm55RtPai1H7CKmq8ZDa3fzali3OME4JoGlp/Mg7PuxBszMcGBq5AsfCiDej
TZ2wbO18Zwx09BaVpveUUXSL2FOP6rU9fEUD6m8b0h9ajakvndXQXaFTN9SY+3XhardvWD5ggA0A
bUr//0i7riW5cSX7RYigA80ry7erZkvdLfULQyNDEnSgN1+/Bz1371ShuIWo2YjRvCjELACJRJqT
J615CzZ7674DQ2nvh1UP764vp2M22tGR5k26mkGGtKowVXlLY/bXiCkCvlPG+iriZre2qpA8eVMx
PKBnId3U6Lq613mKQSQD6O/mZCjXNqoZwKRa6OLLtHJVjl3oG0kcb7yQmdvJMfhL2MX5Ku5T5y0k
drkNUYzbWz0lu7KJsnteMZRF5tE4VI71jdMxXqFx2PKnco4CRwv7FYmMdqU3Sea7tZ7fk0r7Kxr0
eF005AsSo/NvkPlf16GlGy5aG1CwQTsxzO65BjktenwtIGCfw55irEp6T23TTw3r1Z2aXaH3tyVK
8TwJuhJAcAFDB52EXG9rnUang06jZyeOtzkp0CMe3WfOqFjVpdsGMaKgZ2OqFhqEpLsXtaA912Y7
erZAJYPURvyAwz8Onb29vntLdxytVMIfFrMk5eWwkEXNRHH/MCxlDJHGVnU5LT0moH8THJLoh0SO
4fx4wIoYgt+6iZ5Z2PqlNvugDl9xBzSudHd9KXJJ6vNo0OmE3Amqleh2kPbMK8NxGs02ekZ//d5j
4w43954ja4oYzidMWzf5AHyE9SNt88cw0xTpqKUjOxUveRZd1HXJmIwwZZP7fabGG43b3dCrcjZL
J4Z51KDk/BxSJlvlnsW56ZRheCzd8qcFXgK/1UOFs7skA0lbSAEGCNZZulN1a+QaSq/kaEzEN5Ca
qTNF9mTByTQ+x5f+R8Tn3588zHqXW/BjOnLsbW77Efj8QCuV7tGf+GpUXWDXzrprpoM9wrwRqpC+
pJTIrwl/ALXzi2RBymaXJg4Pj6OTbVn2g7fpJpt+sFmxj4tykGBDthjziC4a4JJ2NDstn8NjVYCK
v3kF5ZHfOS9W8e266i+elwMuWFMQ5SFhdH7J+JTxxkY/yTHMNmb6mKp4sxe+j6dbtGrAIAniyPPv
414n6OL3wmOXv6CVOX+5/vOXbi6+DxwngCWwrnKuIyGz5xZhQo4w5gY0ojdXBTGjuxmw48fOTPu1
1uSujyGuzR6IB31dDKO7Rw1fhWpdXCgIKRDHYi8v6EOHGb3nhZFCK5u180hVvZifMCzJ3QGwDsgC
ZPWAApCzVKVVD+ZomuFxamO+MRJ7XpXUQ/atAC8Iy/Ts2zQUxdooKneHxkpwg/Qh2/FEo3hjw/hX
CydjO6YRXzlNBeoOvct2YPb47taRu071EJ5Bmk5+XhJM3+Pdn8Sj90lPf3dpZz3OjdGte5agA5RO
w+0PFlZGRY4BTXMXE6KtSi8SprnhkYA8O0zMTZQ5gVaU++uqsnhAeExgAdGdgglY55oIL9WYnRaa
YrqhX2ZsVSkEyBhN8YoI7OP/SpCBDUPEsyEjMTmG4bAuUsAcLQO+kuk85zNduW1x3zXEr41inc76
znK6556699Pg7SO7ONi0WwnyXHccHlGK2qR5stdzFefjwlMD8hS4BWKSiIv/n++CTquKRboLNeWP
trsudTB3TApHZ8GvEp0tmgeOFkTjMsNcVtNh4ppOjlP3EmqvRZatDa3yZw+jmCaFAViIa9BGY4Iu
DQlcRLaSk2Cn1kCLJIueE45TrX4S117H6a5LdhMxVnZ7uF2JIM/FDUfKD9iO8+1jXVE14GYlx3F6
YkCu/Lr++UUVQnAukBwIbYG3OP8+Enxl0xsDOQ4j1e9JaGurmJrNinHwHbEZPX156xnBXNbsIXTc
dmfNTraO2vAbothoPXdmuMnRnv8FCJrw55g5+ornVu8PDmlRCOide6uuIkV2dEmndMH272I0rcBh
nf/oCr6lMWTYlNZ9jWy06BhA74QqCO7Ciwhu9/9KkRlp6UTSlCeUHDUdirViH91wz5gig7UoBGxd
IP8W+XP5fFuXVvZYFDASDfXWCDHzdZtgZDHmoOgbt6pV8J2lq4LAHEYdOR/htJ9v3Ywxh4iCSnIk
NvM5UrqD9ydLn9oKc6c1xVVZloUMpCkm7iICOZdlmnHuNSXWRkSg1kW+nnfrcrbxFoDFuVeVVZZu
JtBC/xUn/v7ETcswApfTDEubGfUjfedNre94b60RJLXh18Xq+tVZFAf4KkDyAgklF9XMQfdYw4Xj
WYBWBhYUA4z8nUXB0qjCsy5sJCw95qyKbJ1I152vjHZ9XFc6fLMuHkC1knz0obkbSLKpmwQFvVlh
ThcerlNxsuLXQ5KXsTvi5Z998JB1N85fFM/W2fclHcycJncmG9+fS/hJfq4qp8qMNn8LAKe6ZwBq
jCqb7AO2AqBZdFhAY/0ynHVU+vOO9nBONjDTceonA56+wd5ouffFYNWHlvc+1TM4G87bOAwPFefA
dSaKu76gMVg4GhZgZ1HYccS+nyioPY2GlpTwqOZw22PmZlbdEQCw0jjej1EOUI4KB7CoNycCpX3Q
J9anpquFR5f0jzT17ooC6/bgWU3Teia64kZ8uoSSywhyTyTCQQ6BcWtyLAZ0S1ik84B97yl6w4vu
0ZyLrdZ82NmX0q9AczeAUqvf89napQbOPeKqKU+LewwqKswoBN/ZRRJ1Im0M1lwRxiShb5GnbgTd
6NZuMQfoPSsU75C4dxfrFfO8EMeDE1R2kWsOUG4qYjOAbNZWRjeu/hCNv0or8UPYgdxdhbYiTPsc
BHEhU3TlYzQbwKyffVknSqT3rjZ1ZR0eY/ulHFOf2/o6AbHMbAHZ1wbO+M2ddgRcdfi3m77z/B4T
SPmUrBq9XJGiWaV55JcxYrz5MXW0tYe5t7VuPWHs7a4c9y26tfLZXDWCViDck8FYMeveqe4TbcJb
EfukBUt+7mvhzqVPDDF3NDwlyQ8a7mmK2b0/iPc+0cNcHeJxWF+3uJ8dbPLaoV4wuai3YAMkfW7i
AcFGn4THaPxo+k0+HdES7Dvx7OvzT3sq/E7fG3b/TOhTAWhImcbIo0wbAwSMfNB8W2NgjHP313/V
J6P0xa/CTwJuAMQDCDzPr3VoZZOt57p3tKPH0WjXY/fuweNPdbQ8YTT7NBMgjLd8vi/5h2ngTZow
oqj6TrR5RSkmArC/oqZaWQlfzWPQt+7awrzIZtpO7Z+QPXiltQ4rVWbmc17n5Y+GDwutBZGt7Ja3
YeV0jFHMCMevKRgHBQAqDtGfYpjXhn5HhrfCahHwvbf8scydTWpueuRvjHhnatvcYkhfmiDi+aB2
gUmg9zrJdln9NDtfeb/rrWNTBo33Nlj7efzo2+xgF7/yakRq193zWOEiL5Q7DZF89ACXEPTCVHoe
XXcu2rgJLdSpMeY1fiLNXZ7eT3VAofKMv7XVbys5oNBx8xBe8dJYMOnAvKGlxQFvzfnZN/U01H0E
uJgdPnf8kQfXdWvB0QXjG1xzMHEgNSMrvNWkfdzxih7BVPbojWD0tJGnm2+kQ/l7FaZYgEhIXjSy
OA2mRPOqpkcwHa7b8KHVK0XIveBSYCH/SJCevhEkq33TdPQImHJEMTDLfL++U0sCQPmMjiJIAQxF
Ng2WXYxjS+kR/WO+7zTZv1iAi04bHARigov0mFmAUKZBdvqYg690n//8F7/+5OvS9tR145ldi6/z
6mthPLmNqia/8Cwis42Em+gUgdJK2+N1k9lHRWUfeW89WmN3ZKP7ykb+lRnhenKi/UgbFVP+kvIi
9QGYE8ZkgQTHPL8bQLsOes+gvD1r8Cg2mDhU9mO0KTBwRXE6F6Jw8cW0Mrz4ePlR7zgXxWwkQZKq
ywLNvKsLYAO3c6cAoKlEGOciDAwK7XuMXgjiYuoPnYHewRrjGI6l4apgBRduG1aD9KXIL4AFCzXh
c1FzVBYsiiFKG6J1NbQ7jTHH9+wyRp+F+asDhvS6+l0EoUIg+JAwJQZ9eZizcy5QHypqhh5PgzR5
j+07Pf5R4wIlqnzV0roAGAX5NZ6cy7FymJpg5F3npQFQG/W2jfMtd5t7lw8/Ebbtaev8ub6spSMz
QdOOrDmSTxcYqmo2hyj07DRoJhvUfnH6tYmsIzdU4N5FOZhthtgMHQnoaTzfvszIEW3PcxqgO8Wv
GzicP6tWYd8uLjCOyDyRIakfi4BMZ6GWBogQf1lW9D6b9h2QD6ittz+NqHwCNS9V3KplmRYG6EEn
QOki6yHqHlM5WineUfQTxV/sgYN3+gOFEKu/B1m9QtzyNv5XnMw8QrKpR1eHmYJcErwmiA21vsIs
xX+hFGCYg8MO24QjE0p64j8DqRylXVZnQYaRlMXoBHTygnlQpT2XrhQgNeh1xHNkXtzhwZ1C3WSc
B2kDdnArmuk7q+Jd331NQpjc64q+KMzBxGZAVtHCIAPnJlpEGdIDZTDV9bq0UJoqk4M35P5EVFj5
JVGi+ws4C8weRxXnfPsyi5tJlzc86BpYo+FtwkDPZv6JUOH6kpZ0T3SIC6pBoFfl3FFOyy41TVIG
VRbpW5IKct+ZYnKy/ss22Bd4rQ9aa7WKjbzwInDLgMzFOwmkNNqYJEMYE9ZoDoPU1njQyYOnSACo
Pi8290T3eJp0RVJFPKj8ga0B5Ly+Z0sX6PTXS6pts7IhRolf736UFeK2flzZisKxagXi2E5WwGid
dbZYwZxsSKNsZFR9XrI4A7PqvEbvAkhh9uQJTbTXN0j887OgB8eLrjQg4DG5ADBlaYM0oDt6x7Z4
0JJ5V+Z347Dl+TdWvhTjnhq7alIJXLgtePAQnQB/De/dE+s92a4O7NtFx+oiKLQKYN02Ig9OWqNx
vzTIOprQ/359gYvyRCMgHiOUxGXPYaznMqy6EfK8LfuC8ufvQtUe8ckEIW0i3iH4JjZgEpfNpnTS
E5uA5yvIbXTx+6DlJ6sBd2oFkBJ61J/rmGxYOaxI5r22OdnUNDlm6QS6BYCAhurZoKga8kRnPsx0
97Wc5/G+c+M0AvVDxL/gCHXwaLuZeYAcDLnnaJDifa49cJMma17Z2oYXSe3b+CeHsLAG32665D6K
Wbga6yF9biob3+KEFStOanRWaVHFwD5XxzjtcmVH1jpD3tSe502BDErvo80U8wxY5O1jTZsfENCR
A5B34RrHxI4gKyj0rTmYyF8DguKjHBEy36jyj8Ht9KNW6R9uGX7nCcEUBpa3wCAmqbYZiIOhww5m
eoIg0bEK32TuH93swzeTaIbvjZGtbxD4f7V5k75k3GKBpsdetmY25hWHc1wfmG5OfqxH+h36S8Mf
XmoYvd9FGEFK0sRYZVZB7/LMEdNI9drXMWniKR8ncz2U6fBU57mD7RlqhYotXFHAE1F6EalMFN1k
C+D0Y2YivsK72T38zhtdkXxeUGE0sQJPhPo96EFkckfauphUQa08iKzST+YPPX1MhrseG3j9qiwY
SyQqYQNQPIcjIEdEbJi7OmyTIsgmUMqnD7x2geJQgDcWNgs+ACISPJUIukzJa4t1EzyzvM6DPD6E
X5xJlQy8tGdoLQdeXrDtISqVHuNyonOjVyQLnOh1SEMfgx4213dpaQGghUEXNtICl/kNtPRpCYmL
IkiqFe3ebFU1VfF9uYLN82TKwx7ft7yNt0EK8v/186nkmUdeGlJtwuede4C/W1XrtXgvJFMI5iF0
wGGWDxJA8nvSTFlUxynPgtnuVg3vDqZ5hIsOi3fQlOTYS1t1Kky6eO6Q0Tz1ygzEFvcuzInx5fpe
LV08gapDmgC0Q8h1nL9VVpqPtgtEQdBGmzJt/I6Vfq6vy+11MQv3Dnz0aBaCD66Bn0U6kj5uTVR/
clyJOVqbenG0aroPR+Pj34gBRgdNbyA2ko8GfmJFqJXkQWx2AWoN/jAYe05VnEILHoUgrECgDiW4
hFhGaL/JxUy4YCKDb3jdxh7YxtIf4/loM3C19IMfqlrhFhRBHBFcfaRtQfYmOUnMKqBzelkH8TPJ
i01dlrdfejGXXVC1gH8KQ2PONSF3WO06ZVkFJke+zqeqssnCtaEmsveCBAqXRiYASkrPTNPW4AE1
1vnLy/hWj2vVcOUFbaZAmIGqGt1EgO9Ja6isTs9YFvIAhJBfer7B5C1AUonrzzdyPuENQTZQEE5C
q/F/OSJyCt2qGAZvBWPOVx3+BNc1eem4BQOxoArA4Dy5Yj81OKICUzCCKc5W03qcVFu1KABzBjGY
DI4x8nXnx60RWHjAo+sA9aBqneHP7QvAe454EeYL77p04zO99Jwhr7FBjrHv2nhr6ofrEpYO+1SC
9My2TqXXbtQjKgHXXOQYazhNG9L/hVkm1wUtbRVa6T0PQT2SPTIEOU7mqZ5AchhEP6p476mIhRY/
D/cdJRkBp9ak+MQhfaRNtl0FTfk2VSvDUXX8qARIR82GlHexCQFWvtO1XXjbcHlxFVB2RboInT6Y
BiTnIayuyi27IjxokvqP2cC5N4rbXR4EABhVI6ohsB+SMqHNeAZaaeCB2QGaDcCb4oQXVOns+5Iq
NbrWxW2G7w9xc0jJ8IocztYOkz2yfIqXcOEwzkRJ3htagJEjiiFqqn0NA89er+vqwkN79nkh/iT2
LLvZKGuCS+FgPI/rh6hOqfq+F1eA1nENJClI9MvnTZI6j9vIKwPLLlFtB7KHeNONM2eEUiH1CRgq
OphdxB3Sc5c7HSntsMSJWNVmbpqPxrK2XZtvQq6acLC4HgEjh2ahmignnfTRiQHqdXnA0od536WK
0GbxRE4+L90+W6swztW28fkmPTjaptE3Q50qbKFqDdJ26Xbej8iF86DIt262HfbXtUrxeXmEN6KB
ocqYwwO7WIFglajwG0v3DykTE11wDhIYcnrWCFuexiVUqir65GlsjN8kCZPnNo20g2UOs+JxFVsu
efDwPzTAxgRJzoXFKpupH01EmiAQLfTHuXXilZH2np9PnbPS8VitwzRxPzIzMVRwNWknUYgDTToq
IcjT6AAIy6XjIYzQtaSDqpoCHPfeq1jPpI38z+cF6hac+Ggwkd4So669edLRp+1MUfjm5KMJT7HO
E59OFll5dKC3acbfAkVEDeJFF5A/of0n9maYSalbZgOsqPXg8CeqQnVJt+c/38cLg7yTQFGJ/Tz5
fo2hoEWba2g81/N1FT+H8W/Ren9dvRd3DQUjAPqQgLgYO1Y7nUGKwcauceqjqWlthtrWSoHOVNiC
JUFw3hE+wtTAJ5JW0/S2N7kJTr/rgTtLafpqDEbjGzom3pip3q6ur0tyuT8371ScdDgojNss74Q4
+j12X7N8G2bbon81vW/XBS2dEsoDcO8xHwxcTdL7rIOaKzU9Anr37pszfITztk4UXsby1v0jQnqi
KwPjTuYeIpz6kHgbPh+s5qAnu+sLEXbyxDL8Z8f+kSK9znrRuCwvsWMYczeP2+gejZeDswOqzPwD
WoJ/IQxKjX5IcNbDgzrXbc6J0ZoElzWv2umg2Rn9wrTGAW1Xrh/A3AEG46oa7DXYRpkGvM3oKH7A
4p4iSQvTC/zsBbKqct00jN3cCPSoe6zq9K+xCdFOAC5Nvw9VyrioIyfCxI85uclRhZrZRDJYvnpT
/yrYvlQl98TtuTg8REzg4wE1K+b7nkvIaTaXnrCtPX1Jkie7VDyyyyv45/vSCjIkFMpcY0YAHKTf
GL/qYj/9i6kjaBX9R4akE/nE5sbrIaMJ5xHdxfM7NN/wk7J/v658qsWIN/LkOHp0AzLdxn0ChnsH
8lTAJvt1QhQapjoSyS+p4hFwEwtSYN8TVMmdfVi4/8aoAl8AkjD8D/0S5yvJ+8nkPaaUQrHW0SPR
VvXj2CnWsbhbJzKk3XIwyZgQYPkxv+IjHretvu/6P//iQKiY2Au4jnHRUJt5RZTqJbbKyO6K8LuA
k2pDqHjpFtdxIkSyoiDsyfTWDLEOgLJqz2fjxkpsxbOzeOgnQiQjyroqyU0KIQZ5dsAheztnH0rr
iD+QrkLF6yLLg5nXPRsHaiJgRgfIjwEAz+tHcbkAE84hxqEgwQ5WS7mAN2sGyPaJbgbj/Yzez6K9
MfmCZwYmFwNLwI4BP831pGsR6tNYE9Q7Asq0jTumK2QOry/h0rSjjIJoXBMJN9Dka+eXohrHGVQM
wN2ZfIoe0OH+ikwWJqJk5YtXJwonUNywc8OLYBBJQ7Q2w79FZ+K5sCgcUjsFbiSo2vWcfq9nGJKV
Fn2YpuIaLh0MbjJkAJpyie0B8DL2krq1gvARcwfCQmHglz+PHkHkqAG7kSPbsTWanjIwpmnpPQCF
SfPl+qEsfh/JQqAGMXISfA3n+1QXfUhJgqmwzbTK+h16VK5///J2Y18APhEIcYwul5OGsZONLvNi
GlQOuKH3iY3JRLdfDfTBYTwvEjEoBMvxCy0xg64C51ig56P+lSfe8EHGWEXw8okSlDQK3jH4adCs
hFS0DO71ClS+2nbSAzJ6GMiEVIlm/hhHB37JW0Ut1J/zXZ3cNSO6VcC/zn9lneICLZwVwC6YS4mQ
lIJfWbqiek94RC2iBdvQ0nZlciNIQJiA0+/LNbAZhBSdZmD016RP26hpNmMR+0ZNNsBVX9eKpZWA
QdPCNBywQiBxc651lM81KQu8XVYzbZ66atzc/H0D+Dc8v8jzol9RelN0q2BlMqRmQNzvfdCpxugs
/HzgO9HiiX5IjJ80pIPoHC3XLYALAxcTt4Y363aPC+D9f75/QQUdZYVj166J3N+fqXzA3ByU6Xe3
bxEeFHQuIkoGkYx0BDV6R2OqDyaglrafIJelimAvbz4wGSCFR3IBdgXX//yMNfTxty1nfUCybY7x
EImfROtb1wARYMkViTIDzUySmxXFYdZzKx7AW/waxmzVtAoH6PLJggDsEGjSAGZDBep8DU4Hkr0R
2fDAzMotHqlVVa4bss1cxX1QyRF/f+L5ckyT09MRciK48TVZmybfhnSfK2u3i4eC0YRo8wei4aJu
0OpGno2l0WO0Y7GuW+1n3zm+acc/rx+MSoy4QCfrMcAhOlGm90HRWlsTqcWMl3+5ZvbjupilbcOM
WRSJMUpQuyjh6gVi/5l3XcBY4JgJRpDkIPea1k19+5A1AZ8EnAnoKeRKZEYWjJxu7dYx24Dau4I+
997ejlrfTb8O0Y+J3Zy6EMIAn0QrLijlZOaIhrYpsOykDap5HzsBKJjMRvGULB0Q7jyq0h6KqxdE
mchAGllXpV0QM8vn2ougznf55vrxLAtBowISqKIVT7LCAEOVqWZZbYDEkjWu0RdGXYUFWBIhKDzg
eiNERQbrXNG0GAAwYkGfM/61BT6r0I6WilJ6SctcZP4RAFHRbi/JYDUquCgNDLDG6Z3DrSevpFve
12tO3cP1Hbv0WuFBojkFvF7IF1zkShP08CE1k42BO3e+kx+GZEM9Y20OX1EJV7hNS1t3KkuKH8Pa
awdMPxoDa3h13TeMufer5Ov19SxvnVAyJH4xzEn8hhM7AEyKMaLBawjQJ6cn25Hd8XnlqhLYKini
70+kUD0qdNZCikXGnR6BHAxDLx3jSWtug83CQcLxQM9Q/UbvM8KYc0FD1HlxbTZjAC5ef0ZeKpsU
r/LioZxIkA6FjtxLmVePQW3+HMu7kGF6naqrY8GTtYCcBgwf9wbX0pb2qwjb2s2mAkLG93h6y427
ObU3lpdhnBrz0WXd5t/Q+rEixl1tPNRdpVikTF3zuY+AjaARAn0l4A2RXAM3cmPWO8YQNDb/1jvm
HSv0LymvjrNrbkxU76bKvKciw2hj3tts19+vq+X/8QOAhNPAE+9eJIc5xciawYDGuPVLYfzR+35d
59uKHLTu3WWbju9b/cEyb84KYd8x8/Z/pUr2sJjaqcltSJ0o9ys4RtV6Sv6KqMKILF2HUzGSZ1ex
rKNssoegcr/ZxXcOzmMM/HC21/dQPOHn4dD5YuQnfippDIzAEHgO82Oe+LECOLVkCzGvxMZLCGzO
RSq6RuNFxKYBSlIzvtLGZh3N2Y547ibRou/Eid6vL0hcrYsFIbgT7whKyLKtMmGnpjichyAEv6lR
HfS89LvxoA/GGvSDfnYjuOnvSyAY12zwGqH0ImmDlwOHa0bRGPBvLHy1bIULJl6li+WcfF7Sggzd
HW5f4vMafy66eA2OlBiE9Sgp+S2AwB7ooYiiM+1S8cRMUQRcwkxeRl1mHSdI30aowpev3mD4Ftsk
kbniydv1k7pUPZEOARUZ8lQCOiupHun6ogO1VhGUvj1FKw9/rgu4VD18HLUwQJHgWQA0e27n59go
RjZPRRBvPX1j//Em1MM2mcIMXtp6IQWpHaS58J/sV2D+cDwnPaSA/tL3TRCf3AjQg4qdSZAD+jLt
M+oKCbq7zSK4xop9WjgIRHZAbAk+JeSnpIOIG7PpOOaFw4t8yVdmFPyLY8A7a4m+L/ApyceQ03mI
zQGfd0DPleh+2n8nZK17a+BJ1tdlLR2GiZ55MbMNww/k2z8OGQhW4rTAwMQvDqKJYoPpGNdFXBoY
cBujjIL5YihLYzb5uVbVPXXSuB/KQEvStd7dNfM36nAEEd0mKbYE3PTX5S1p8Yk8OYvA7G7kY4YG
+ApofbCn+iVNvli5p/saz/dRgQbi6wKX9hBT7pGME1bAkFMKrc088AZrRcC05N0YGdwktpoyT7Gu
Ja0TGTAx1wlgc0synBYr3LxLHFz/ufAPU6zKJy4uA/GEaBIHpl2OKUg/5W4+kCIADAgjKpzfegEK
qjEclPzvwgaf22hkEwFwBVspQJXYtXONMEcDJiBmoCioM7/lB1IdinnyNXvcmGRv2weQvs+djh9R
+sZ4zIrN9QNb0pBT+bK3aSVdBxK9MrBT/qO29Icc3LU+wJ/bqC6ercJTYOaWdhaVZcygQ1VeUFqd
r9cAc6rbTBF4mLNVATRYq0/7iv0L9TgVIm3qDNq+BoyiDVqd1qTyw5fre7agfdAJAAuRQ4HFk21e
M5kdCtF5HVA/QaVKZYcWP4+PGyKpBTib2MKTWAZ9N/UcFhPHhKHIb/r3UuH6Ln5f0MWhlAC4uCdd
npqEbGQ1vh/ytxz93K/Xd2fhhAXzHWhvQN6A1jbp54eh7kRdzoB27uKtrdWbFEzYKsO2tAbB8IsA
RjzS8jQpgCKbCskywNeiH22f+O2ocGRUAsTfnxyC1je0h/fEA8N+r6w/nv7l+i4JPZfuvXjR/rsA
aZdY08cDbQXgMg/9nu5GdHjRe41/uy5m4XoDAQuUEkCRyL/KIOFyyPuynWkZ5FqNWa21VflGEaOJ
2nwPe/cbiVrF3Vg8fTRsAEYGDjk40uf7hu6gMmtdvQwoOLiRskapp4qce+LVN+KHhWeDkU+AcqNk
CYYCebrfVIJVuxiNKki69fS1UBFzLimAZUK1NDQzofFXOiAvTLPctXFLIkyUuRunfHwpu/hGwP7n
Ik6lSOawiKc+xFwTHpQauUsH65F3KnzIwkJABoBSCLxYzMORgdyWDWBvHxltoH2Mzd1Y3JwQQe3g
5PPSAzJXMDBxgs934J58nrXddQVe/PWCSQMQdJGtlu4hSG+R1qnw+ejD6r6bJPavf39BX/GGwxUD
VwuQdrIxZNwlVTxlXaBhZJiGmn1Wrh0VfmtpEZi5inYGmERUwKWyt5NopK+GvAtyylfpJkwahRe+
YE1QvxUNU4hXBAnr+a0ryySPOxq2wWTfj/wuGe8nzI6z1rfvFXA3gnYG4w1QPTiX4rVNFTGCvZpA
xRkVvwGINTBs7bqQpb06EeIKh+nE8PYAtJR2j71q6Ldq1RWKx2/hvDEVECE3Zk+Jey3p04iJoHWn
6U1Awh0zVrUKxKv6vmQ2dK65eUnxfd7eEe/rYK5mrjCxCzYdQb0NDkYxsv7iGAwwWeqjm7ZBgxOu
9WltGd+a4mUsXqLu/ebD8EBY4gJ9ihHWF9lOral1dHDzOvime2hOVQR3l0cNsAF6V4CVAS7gIgXX
NR5tjUSzAozmafZhq3A1Fz4P9wxPEBDVaBi1JNuqzwblcTGasOCRX9fMV+HDFwXgabBBU44oS+62
6jSCMR90AsAk+n3Xx79u3fu/R2UCwoIq8wXjSdZXra6zngbTY9Y8hVzhgCz8eIFTQgMRQl3EUJKi
WiaatcG7ZqApzdiaxfymOyoumkurBCZwRLufCPpL2DcraJNYhQ7UYO3HdFV7YJLd0xvJkGCLEP8J
8hTgEwEzkbsrpyRutbwb9MBFs2hmb5ijbQvbvdnCQgoeUGyVBvMkc3pVVjW6IakMgFgGv3QOZNrw
KdAsRcZzactA4QYjDpoReLaS9Ssj25kwncUISr3YaxSRINrInpBjxahz9/aZ7cisonMTUHgYdLTE
nZta143ijIQNCRwQErzH4dt1Bb40hWD0A9eEyAWAn/4zA39iyTEL2q30irtB0revHVrCi9r0PZ28
XhezoMhnYozzVSQZtabcqdwgN0pwL/r9qDiTBQE2qiTIAQoKrIviX2e3mB+j4yJa9U/jq5Eqfr/Y
5fNIADcEoL7PLBpiGekihiYz7KI0aJBnP6N2y79p5cNobLV5m4x/bt4qnDdQyIaG6vFFVRnE6k2S
ViaQWBstumM39uOImwhDiFqsGFyMjL3k5szUjOdeI3ZQGD5D/USVLV06iNPvS8lAN9HYpOmJE+hf
6jD13Ug1MHzh9sGtQfIKGDLB5y0dRe81XuGUkR4UaCcayhZ0uMyveA7+kP3NJwHwFnxajG1AnvyT
Cv3kbrCU5M3EKy1o7lj/HKpI6Bd26uzz0k71RsUSkjZaAEbS0Ge1whiqPi9dOdAu1Vo+4vMJXbN4
laioKsQ+S1cChLIADYDlAeAbuchasY7OLGJzkHcvnf1spR8ju904oR0JWWV4/iLJLx31RHhfkbIG
5Ji5foMxpyDEsEZFtW9xHYgp4G2CKhvh8Llpii0tne2M6aBwivx0DMbGBNf41+uqtCgEva54/wAW
QVHkXAg33Y6wOtQCnh9n+hsMFmDHuBkrguYtFC7hNKNgDFDduYyONUgRUsACbeMuSlufzsfBUDF/
Ltw+kacAzRZKIbgY0kLGvApZmDIN4y/+lMZDCJoSAsTV6/XtWtDdMyniV5zcPG1yrLqsYi0w6e9S
e07D7fXvL5hzMFcI9k9BxYEk//n344wBHJ4VGkDULxZ7I83Byw8m2MtbWvmFqv9oaTUWHB9AHRFW
XpTRBwwcdEAhpwWY4rVxBvAddyolXqiUY8i16AXCyAdUyuUiVdijvFvltRYY2vRXPRibLgeh9Bzy
fYYidkyrvTtaG7u0Nwa602q8ZoqQcEHD0cQAfB9g4/An5VpcNUxMI5Y3BzV5pdOjGR+y/nD91Jb2
EdUEpPvRKCbO7vzU2iTkpIiMObCZ82D27VPo9YpYakm9AYIW+SR4khcwaz3EhNM6EyKqv4zc9LlX
+MNEUSJVXNZFQcgfA6ckPG/Z6rQ4BcqrAcZfw4hVXjiWr03j2k7MZMX5+HZ955YOB6V5xNKiR8SR
J665CTgnXBBhoe0hWdEeCZTkS5jE6+tSLmNeOBQnUqQXxy0TQmuM9QxyQh/zsvNbsMfT/gdJ2p2t
KUzE5ZI+XW+gPsGugOYBoSwnJgK041GdjPEcsI6jUq6vdAtzasm360talCIoTYSzDw446XEIYxtF
rMyZAj0kEaY2z8/zUGDgWhkpXiF5ZpjI1mAq7H8lXdSA/4e0L2mOVIe6/EVEiFlsgRxsp4fK9FD2
RmG7XCBAQoBAwK/vw4vobjudUdn+evHexlEoEdLV1b1nIHxSYOthJNuJhTiw8CkSf31+33UQT+/B
58v/H8oU35chaB5QZ0PIwP+/rfe+tIhXGWcCnTnuy1XTQ9kqhhXQz2dx4S4soRZ3jONLPnOCEdy3
EbsKMmzVNOGifxcV7/8e5Ht0wKt8GuQoOvh900E4a5p/WT2BuZbZ+W53ZoGfWg3/Ha4o6ACsfrwa
uCn6Oej86VcYbcQMd/Tbftj8+C0WNYzFgwKAafTrvy7ruQTLqiu6en9LWy/GReRMmD4xSyEuFqhK
Ae+NQHo0S/C9A944yuu9z2RMbZjsnvnWpwZYHE5Q6ET9MTymXzitXwjcguW+r9JJrvMz2/7M44+r
tCVrEE1DPD53HrJ5HeT3P59/GH0B1buIsH6DKvOxhdAgtcV+1tBnQk+3PgMhP/UCuIH9x99COS08
iihOJqp2yoTYl3HHftf1j+/BAHhADAZWc2BuoRx/tH6IVCEdSbN3pJeAH07kOT7j99wJI4Sox6Nk
hLv28SksvdHWdm03e7iB5SSuo6vCjonYyQIw2DOn5PfJwljA/S2tHahrHJ9b7sCNqolugXveqemq
mdsfbwewBiBVh16YB3jXcSLo5ID65bPf7POpTKFPGefnENzfD8VlBOCtPET3pfj19YP02pIzbBKb
fdpFN1GU9n0SxPY5S9VTE4UiKpIigF6/C5EIEvIuM5Hae4KkbI4SHBo/3Rh4j08jLMvi03k70gpd
nhEjVL1MDCepOQc3/X4WYQS0C/8zZYA9xvKOn0aIROiXdUTUvikvRQ1I2rbrL/UPJWhwzqJEtJQI
UW9GSY0cBdhsApZ1xjbfd1qt4cEk/XOXixPfAoPAtQfAlwVodxRiw7zIxyijzd7lD7K+636cBcPa
AS4cEUSNUDg/juAWq2e74lzsJ3Y3Fon8eYDC89GDXNzxUHL8flXVOowqVu113qTMh1Gztf33Ujrx
oWElhroKIHXLlzi6fdk+n4NJB9W+99bKug7ay6hMq+bMQXRilAW74mPfLTixaDnMPy0nFthVRc0g
91Zcth8fZfR+LnicHAEK2ihPQDIA0fDrCEGv6oaoEV/CvVT0Nef34PiDcnhmuk4E3KX+sWAQKfBH
x0iWElXo0Yfw6N7yy11h/NQyXtroaD0SkLDjpvv9789zYv1+Ge9o4qq8YUNbYLwhn1aBp1fkHBHg
ex4FBB82Oipri4HAsTLLQIp5LMdQ7lmzpgzOQzRuvB8nUmgYAz2zqJwDgPafB8ynz5/VNlRImV3v
++nFcT5gQfrvWTr1DkDmRAhXsHJDzeXrx7erMOwr6sh9eHB1HLVXvDrTeTs5AuTFUelESgOd7q8j
VFCcHTuvQaoD7g/lPIl82JIV53q5p1YxcNv/e5hjydmmBJuq9TFMLVaevLOKAwhA55y+Tq0p9O7R
XUcfH4Vn5+u7QJdNUaFLuW+iD3HozzGxTj4e7THc0bDncUp9fXxbDSEwDgQLKkJGYqoVpBzPfO8T
FzQsKPDtsXSXa/tx5Ys4jUW7wpZ7SqzY7rc+ZWmmPoqiWAkLssvo/hhFYjWe0zM7tQ4WjixiwCmd
JFrlsu1mX+zV/OFGD3bz6Ex//72YTyQpiPdI5gAbAMrxmL3u5bzPhEHWG4gosWv3JczKzezLP7SB
8nT2cz0XuBBjX8IWGSYsSLS/fi5P44LTdUzsB7BZXQVVsMZeudGZA+DUvC10sKVchBLycfJYF/lQ
TQ1GaYYdDTfDmDrn+NGn9g5ESUH0BkoP6+IouRuzyirCBmdML66A7FjxRsSduenMOXDKiQ+EOhHu
6DCtwqHvHc2YcTwJtOOU77UYfw/STpEKQqbcigM9rEYTPv14PaCMCOAnUgzc2o8NzKNGu9Bel9U+
Er8I1lvxoBw3nvAfYff/HurE1gUGGf50iA2LP8Ty909xuhwFEuTBRzIQPgXx4Pz8MANVBBpgYPMg
CzheBGyaWavxWfbVPe8TWIr++9efqLuiUojFBdwe3MT842wpq2d8mRZpcRG8ZWEixmJDtUjKYa3J
JovWrCtWtbxhzrmM/8TS+zLw8vdP89YGYTeHLlP70TLXOjBpOLq7WrALSLSc2UjHfmlLzoyx4Fq4
ELiR2h4lbKTOK0gwITN3oTOWFTfUufaG60I9iz5aBfQ1iO5drlIW6KQ/t8VOZD8oxRKsDcR1OA4d
bTEwOjO7DajaK++Pbq8idwcaxiqcNqzZZmY+96onliPyhSVi4Gruf3NObZtoVNlocM2Z79CESBQd
UZhVSVaKpPI/gmwLUckOPAcH8l6quYvcVR09n1lUJ3Y76qgI+EsxHW4QR7kFV01Yeo5p98Ns3doM
qxYdqpTlfO1k7r0rnHXfub/RGgP/FH7LLlkN8NbIcCEQEzz3NPwSbA7lvtatX//90779MlyRF8bz
8jXASj52LsoEHfKZkeZgxlsgY2L4FLbtyss3JPtxpQoD4EyKFpmeBUV1FBjcUZm+bXt1cIVINior
z3zqU6+CO87SxkJdFyHo6wYKJmtycqrxfDuuHegkyzbt3rvmNa/f/j1p39bUMlUE97VgOcbxUl9H
qspCu6P02kOQzONK5Ot/P/7bDsF1zUO9agGBoQN4XMPwpTPZcxsMB9/9W8oDHzekhdnvnvnQH/LO
nAwn3gUCkT7omJCL+O5m7vSWad2gbg8SIrHk0r7797ucejwuztDGR7UHIMaj3d6Jkg1elbeH1v2b
rVz59+ePR+sImCr0qeCGehQ0l9o9LQOnPYCs/a7PJRynfvznpy8r7lNIVr0I+pC77aERr0ngnqns
fUtnUE/4/PSjHNcrdDZ4FL/9pZj21ovpH38+N6gfIeB4UHz51tm1OlMNaFQ1h0o+a9i+9rb344W6
0JhxC0BhFcyj455XDTkZy+b4uHl0PY5Im4Od8f644dU0b63ux/caZEk4lIEHwy0TZZKjQ8vycDDS
umgPJkfBTehEyLUfPrBzbMrvXx3jQNMfQAgPZZPj3BlYl6gesr492HxV85X5ab14eY1Pj1+G/7So
RkKqTlZ4fN/tuHqofizAtTw/AFceshkR9sXxovWiIs8Ynk9gJDvW2W3TiMS2RUIoBHtdev/vVfZ9
FQO0gwwC5WkM+s15rIo6HWbzaA7ANca2+cjCx8Cc0fs88UUWUUyk/nBsgxre0SuZOSuRVhbjwcDq
xq/b1PlxEESLGMk4pgzP/8afyFhXQfe5N1jIsLm7zq2fPx9tYYhRLtcWiGUcvQCmrpkoKf2DXneR
Al7uxxgqmBziDF92OxyIvzFOZlFWkxPm/iEqX/ziwMUaJr3nOA0nPjX2HjY67uRgSB1nboC6T8hv
uHfo9q47proTq/zHeoF4kc9jHNUVBh1qrDaMwbmTcvPYuOfq3t9PV4wAQCG6cktN9/iK59V9D0or
RlB5KtwbHCzrSn6Q6cLyViU5B3E4MWe4bYFwtDiTLsWxr7ud9EMNWIrrHOhMtiWB/zH8s7PNv/cg
krUTW2TBni10CgjWfVOMbNp+ZoYF7qEbtXeQGam2I4ejFZBozh7kwvqWFUYmDgvdTetM0EM1IHLF
0SxGkUQjmeAWFwXNZvRFtWu0futo+EZK4NiUX0V6ZYssfJ3tnD/M8EFtYbmNtlfiuYxdeMZ9DzxQ
XIAlci+aUoY8jqKxSAtYb61ML61N1AbjPh/7cW9NUfDq4fLYxH0VWmttKxsMkOyvavJ1HxYQq+KA
MzSNVeLpMNAeshBFsmi0Lzgr3gqrhIeXDto48soKPhJ581GOdr8bIQd4JalG4bF1+EsuQTiI82ly
sEY1YmGVeeu5BbE5aXL/pRXaR2so5L/bRgdlDO78wabmsTJdnc7hXD6JKKzTntvDGq/vwjZMjslg
s3nLq5LEsP0qV4pZOOZ0+QDhkGzXTRZZub31Nk8ebeNBz04ehxkVf61pzOM+GPjKK1Vwoyb7AZ5Q
5UML0d+trVonoX4fVklWzXByz0HocVd9DPuap77U0W+DLla3oqIgG1v1r2UzPNmRHGO7npwrGmHS
YxnBHLHVanwuVB3i49T+DAKmEA+TqnHfcayIXUyu2yXCKby7kBs4a9FWiiqV0qW/vN4x6ArkImGN
ADKhtNvsLnTr6Z2T4UO1WbduVPciZ9TC4ty1Mjv2SI5OQjXQR6Oqx7GjT848T3kMyhb5pcNSxUDg
QdbamrKUzJKqWAwZ9PuCaKzbpLcs+SegwOFUGcuSoWNyz1GX2XpRew9s+Ytvj78yWeROarpxxTvy
oW3TxqwOxtuom41OO9r79XVn1f3GtPJvZbyQrQHeB6W/G/z7gA9NnzAF5ndqaxfiqdlAO5rQceIH
4CN+y0BLnCVWMKIMYvZly1/sJvw1FVp1MZzjfhtbvY95Y8VNmXsJi0Yw+WRvEubxMOYqp+tOBe1F
ZPWBu+JcyVWlilykBNyyKz3nvImV20BfInNhQMfZsAqCgm/qYs7iwdcqtUH+/avKUV2UpXiACVkW
k7r0YEmXPfWd5T4G0qkvpqn70wS6G+JAZfJSVZOV9Np/6TN3DlMrdDu6FXy2/ww+lKmBPh1hQcP1
yoGOb/uL6BLaaQ0EmoTpDcQRyxo5DedpleECip7No7ABfN9C/zTLQekue++WEaAI5q6d48bXdToy
t0zGIQrSsOJ/g6KRadgVvV7V1K9iX/d1tabjMGMp+U7sGLIrJpfI2Ju8prnoJuHFkHOzk6AwTSKz
BiphVQ2BeBvyWgQkkQRlJJ2Sqfzl5BAA0d74BsnYZhNUIksM8/wkchrXWZscva2km+gfd7Y6sTNl
e11Cz/5aGlk4WBrtgyPEbiqsX1VYK2szD0qKpPPIAKVIfs/G6tmmBQKP4b43pz43vxWUmMxlS3mx
84cWYa2X5WDHlnIfu9HB1KEeA79gl4BRVEaleZBEZOZC+1a2Nb7KDhMUEizQgXqFVMuXcWll7obO
LLtotJB8VVhhzzZYqbdlSzaawdivd8rfIQGnHcdgmwb4AUkXqjrJS6vv4yxz+LVDx/yuHVmZmmEY
mtXkmytDGmw+yRVRKYzO6buDg3I95oy8s3bdV+sB6OwVYQbrHyzs27HwHAZcDpwQpSb0puWO4GlZ
++0Tbd3pHs3AN6g+kyuhhztZ4WNY8A3/DWAShRMJ7/IkghlQFisPXN8872Q8m2pMKmB/dpkPX4nK
J+Nrr1u2cQcqHmB39jDL4hnkGXVBncbfOVXg7miD5YHdbCWDP7AYiCwdFxbhKaqjDERuOa1ngKR2
VskseeUGwzDGlZjfoBRUWBsXRWznT9OFFMJ52nPS0owm7RHs4yr3ghSNQi/tg6YBBEn7M0mqoI5i
Y7wodmn1PjSuSSprQGyVYHjA0jG3xXW5aGrsegE4zoQedZe2leXVkCD382hVC8gaaIfgHHICg7N6
hBgcV1Bc77ZuPz3XU0VTOGzwWDmzuMrmdteZXMd6qADCs6u3iOaIkSq/1eHspPB+dFe+D8F9YhBY
fTN4cecp6xnnxt/J45wkuq77lDpTixkekOTFsidK4dUZtzchjr8yneFPWW6mSQos0zyrYbSi3TzR
Pa/iXEbgH/r1A5kapWA3iWKaq9mYAjOyLUIrmStwXG0poQKJn0hcgVVVGXdTW66z4rlDE97T4tod
SxFXfbVRPouZje+iB/wwnNT9AUBkcue0mUxAzsUe9YYG+hkFdJnjptLyEYKi1VpNxFn5vGRYtKw7
BOMIoUOmml8Gre+tC/XvHTCS2aYa5zym2vydMJUJDlyVUDTB7gIQ/DdL5TAVkWtW2VAw7EdLPzeq
KvE1mHluKmiZEbu4A1qFraRV6GfEQ/MMc9EpRaiuL2uad3sKk08EidBrEhaa8kY7zF5Bxq3vEggi
Sl1veV7V7rXV2+YFUsVOPLetmwBTiV2obfbctuLd7gJ/HSBSxGSx2hxGh8FMtC8v4DVabaKw/+O5
ek+M/egorwEWxKIHqgp3Tfs8aBM+ov/tolmBik3AtrbbdilTeZ1AaJInHouc3ZQHRZwFsrtAbJax
LGi9Knkb3uOAa26MW/aXfgmljdLBnumdOiwSgXvYxpRev2FOaa6iiGUxzUfqIHPVcyypbK7BPPae
3aF40g7NH42GiZ8/0uaqQmSJnaIAT6tDNqXCBvtpRIp3R+cmUnDLGt04K1z5p9MkTPFbccp3XQUP
aUb+ZBWafemgyL2nx27cWsFQ6tvBs/P3zkF+M7jtZRs5v7Qn+K6Zp0pceH1RlrENp4Y2met2R3i4
LwNTYoHbVRz47XNG9Z0qmnprRYLDdiXfIImj/giBzHFd5GzTdv1wUQaWl9rWGFxAO00nQCU3cUsG
Z1jzGrJlrT0vQCWc4+4kusSRII73vrjJZjdbMS9vV6NlD/gXXRplr20XiqRvrHaF9QL9l8BNuVJF
PEZ03uAM/utO9ptRZg09BQkQOToAZbTxCpo2zP+TuZLAP44Biw8mXxy2HFSPQqBQx/M4KuAh7gRK
J5DVwixDujTxbLjaKpN/gAlZrUcFV8XB6Z7csuFJ5QTP8+Tzy1L7t8Z1IBVF1V9RS3pTZKT/A6oK
2XHK+vuZMraxKwl+v2WKB5npeiUYmbaZCky0mryKFNfQ8G9iS0TZFWmiGVKpYCXT0NRR6rS9r2O3
tpCVlWACrCIzAYJKcdL5sq9f0OXkfgzHVfFbTTgGY9K4+cGDkOyUWLxxX3sTts9O2b1AkfXVZAFL
xJx3yOgKWImYewaP+H3TaiSEOULPjnR6UGlVBhVJisKMbUJxWP0Z6Uw3EKUeXpFNtCmqOX4sPI5G
SqHbZpVnVrPyWTWtYHNbXIHf3t46wpC7Tgd83QTKx6cIyjIpsk5EseITeyi1AqKPOV0V7nQf1k6c
ecM8p1loOWvLIX9ZrofbypEPbRCIFUIy7hKEN1tbBgxSKDXwQoMlslfeSY3ktQ1azE4X5Rt4qCP7
ACjgxbPa+gr3CWh4zVY+mp30ROPcVyqQcgs1Tw53MCS9EPFmxbqsmjIteX6PhtufukT6V/tF4vr9
hFjY46IRzX+jaNAI7z4iTohfDyNEfyVKWj4BkEV3s3KK1VgABz1hTx90MCO1rxv9wh1f31ueddu0
A1BOUahxN5r6hPg9tkLBcPVRMrfv8TWp3thTwQsW1xJWxlfOJGQOefzBinpkregm6L5pkEvOcp0Z
AnpMbwXPAz7QM6siP7v2NUrNIQBoW8LH2rtQg32DTuYAXcLBrRPhwZ27Kny3X+W0Rd0nm9BAAYDb
u2kCTsFOqt6dwkeeC+m9GzviBgqXJr+Eu3PdxDYKVI9WX2cX3GWZSZUDzQpLBtBJAhmgvowagaCD
oJ8/jUFGYyusMA8A5kBKS9VgIdhuvQL95zXw55IAj47c2BvpndKdirs2h21eN/OkzIp7Yk88gfv2
QRD9UKOqf+lFCqlfNmuc/bRLWC7EbU2ETEb0FZ9kIO9mlSNJI3B/CnqCXZ3X+YXtQHCS24puIOng
YDO7NAU4WV5CzpC0e3BbnJh6rJHXmckbcQPNir0OyAv8g7p+xzLt0V+MEIgNzaSvYtZU78Lv74lb
PThN62O9esNTTnz1QKvOVrHlTPOT8vrxZmjaHRVZkOIQLbHqI/oy8PnJo28ylz3uIRbZZoFvvRSy
IDF0ZwD35mHj5GsOy8U9gyrMU5Dh13t1Hb4Nc49j0HN/QbTZX02TeqyLnieywL4QtPvoBpphl9VP
nhllYs+4JuZjU8chrFQ3TVDJpHNBeenHiNwjJ37IqcefoFwevkLDK7+cfbvBMdqFVVyNrL5htTP2
SV3hcluBiLGq0L/f9dBeImt7zti+pjKSKcwJpNrOXr/vZFCaHS8XVcoqwH0vj0Dh6g37sIfpo9T9
1dAUEIIOxOsUzoc6cKBvPfjwBr/uc/ruwgs8Fg3glKsm73EoGWL3kKqjgNjQUELnjUL5Ce1bXeOD
Q3XduYh0HYI84zUXfk3eyOi/eVFfJLVEgPQFeXM6cBIdhKJ45pgMdJ8E+sBjjjlrmH6cAVFJJmoz
7KBq+Nt4sxVXfpglUxvOFUoRebbTcugvlWv1blwatWNzZoG75wNlUjiDb6dlFjyNCjB6m093YxWE
KW79uAUaXiCwRPctYU8WvMXj0K+8zcwrlUyzW21nQ/N1XbAeP403vwIjB1zv1UI2YEX7AhK6TvmM
7FuWCgE7n+qbkbp4BwPuXTlXw71l5uq1hKnWb3D/5LBFmai9LYA2jh0cPUNiQu8wQznqoYFSwTY0
LS8SJyflDtJi/oMqM44dHrQaiDUYFsXIJd1nBbjbxeyMpk9ZbYXNWtYi2Ax9s/aVJE+4K5tUAAN1
M0Atc9WJugPy3rVfq1r303bIQFjGvQoIvwyRAqdgFEeaNElHo3mjRvobU89iZCWgT1AksdNM7uvK
M9uSozAQDltcEtcR19ElaUMD4wPG+xuty9bbRfBDXPU+dy55R9sEreY29Yx+RNXU3QaW8xzlzRiP
dfSQD3gxt/RhMO/vWEEOhmkk52X2HnbqGYlZuJpzN7owLe6GETr1Y1iag8pyrVdtS6qkJaatEosQ
mTYu42lLcdfRE3sLIWGV+FYFzT6v2orK2TpNsK2tSbQJ0ucmDoN51SC9ioJq67a/qbvVQRfbk//h
jFm77hplX7l5DlQiqrEfPooir3mocTWXJOvToFqkZCt5i2voo9Nl5aocBoG8syvWJgq7uOy7aucZ
VFenhjxPFldXMIkPRWqYeo2kdi/tauhWbT4HN8zzzC/TZgzXTajMkLC4F3p+L7La3wyQrZ7izs1x
byYo8wy5irDyO3+8p1X0IC1S5YBUBajGVXxIS+yLpNR2dNFUlkgLqBTVMcPB8s5wijwAijHY27ko
3hVShKtsdMk1z4ImHc04xARB5mqmyrnVtvBQxxEWiQePQaOWWr8jx9x582xvWumZVV1ovjMOxHQZ
aFgx7+VfmlsfrV97cUSLQ1hC3EshYU5Ba35jTEJelAFHxGYeXmS+CILLEeJdj96MWpjdW9HvsW+D
Mh2yltLEz2wNs+pihjyAr5AHRBbMApkI494eFLTCC/XAZYah8vBpiJwhHSpq741x1QfvG7iIMERO
cOXn+bfCcbDRLq676xHXw19t4OBOGQRKvXduCbnQrtm3tnYgwgvB3kQXudGJ7ch7WQbjJU5ZNPSm
qBp3Q8XD9TiotzErEYyCwfS/+s5pfkM1ZobGYStWWWtFN7lsCGINSBwFiIVh3DIxonwYvaA4UCSZ
Ft3TDGTXbTA6WZZQyma8FlKVy8BpOIF5CAvXhk0mIX0BaXmHPk5dyz8iVELvIKf0BORRsJ2dyU1Q
GZ4RPPLJW80seLJRyqtmBNUASu6Q1MvL9751NH590VUoLwwFT7Oud1/smgWP04QiEmcGATDK3BeN
S+iVNdPmD+uXL068O/zuLh1bNumkQeEshef2sAIsqLlnES649hDtnSFnyeDVYey4NTaiFCauPO4l
IwLOWnt19loA87CHgIHe2103r51ZXw+Bce+AZCv62Dh8uV5YpYeV5I4jQixux83Q2hvJZ9RCgNoF
ykChUHU5u8G48YiY7kCXo9eegXHWJHy5WQLFXrcmmtOCSBpXkTXEOYFDTmzr2cINo/SCpLHd8kxb
9lTPAQoj9tLdAKPjGOyllGcjr5rcQzg8zeFqcLe1+XlDC+olgCZAxwLEEe+oTVOGFJmFKF105FK7
2GbnWMmn2hkAivwHw7K/Y9Z91LJc1Jzcg7BWnZ/Y54RmTzx/aSEDxAE8P9wkjwA5oiQsKruIHrT/
hhCKhfjvjsyJT/D5+ceAyKALDQpweH6lBtSOtp68yFCJ+/cgZ17i2EUdRfqJovxD0aje4RixznSV
Tj0eiApIyANuBwLY8vdPjWoHVR9YiQQh4MOXH9k5xf3vT4fcHdDcALrAnRTaUF+fTqfItVzeuwdg
wKwLKrb/npsF+PFFzAD8os+PP8Kd4PrmOV2OxxO1i8KLYb4w0yZEPeLfw5x7i6N9gEol2h+Wdg9y
fp/He/72//f4I8iDozqVoVnsHpTeotDtnvnCJycJ7UmoC6AVCgbb128AwS8ZcOXj15M1LeNJxd5H
fU579NQUASC+6BXjivhNw4cpOy9Vgd63gFV3NNUxrCx/PkuLYsUifwms8zHFkhedFBwSuAcPtUnu
rUT9U9YaFtPnAcKjeSrquVDQzTr07hAbmjJyDkB9apKApIf1hAvOLsb6OoLVDC5qTY53eFTwRgzY
OXLDqedD12OxsFqw7sdNbxPRkruqDw4G5yEy9tBYZz7CMgdHG27BZ+DnA2v53cC0Lz20Uz0dHgZz
M2cp5BfMpt1H8uc74sswR6ApSxRlFlEMo9BCSLPqDIbwxI5wgE/0QWIBaP6brUlTo9yR53WIBNm/
LsfUFxsPneMWRZh/r9nvBwQ0swBTBD4arF0QEb5+cB3Y7iBUhLuFN/Pd5MsDehX+reoH78xIJ14J
7C/QjUA6WXSIjkbKcvSunZKSg21/oKeVmJGhncfBceh/PhLwZguweAFOQ6r36zsZDkUKLL7poCcH
14HGtMMVAAfOS2k4qpA5ZT8GF6KgAeEIAHux7CBI/3VA9NkmoN+0d8i7VTes9Dld7f+oMkeLGkBS
B8BXcIcXYM3XAVo3xC2lRhpiRyjSZZZfJYJXFJDhtruexZyNYPYruFGj6ZOl1mgboCG8MNaz3VzN
Ni0v0ILkexsogzjD/XmDIlN4g9R12rliItZmCoL+1kaX9sYdX+A4BtGuYFvavl5XJDMr2YIlxIkK
Zcz8orslc5itRp9Yb11V2vuiQOr573V5YrWAcAriDRzDAZg+lkGOYMVAgrl1DxSxNKruJ8eJx3mD
Mt6/x/kOQV+YrRgKHT/kAFg3X6d2LMHF6rnnHtC3jl1z10OOAVWtqUOBCp3wbNz1/cYRF7gGos58
Jlh95/4As4ZFGuBgAgEDwf3r6O5SeJKUsIN924U+1HkzTPC78h4iXieWwt0PpbYzihDfYzCWKtA5
ILBgYOeYYMb6oKbhqNghz7INs6z1r39P6Ynng1YN7sJiyQV5uaMZDSdiqoApft/U5kba4tK1fyrP
jB/9eYRl8XzKCGuhow7yjvy+R7tVr6zgx9BIPB/YsgVjBmlKevRVSh+2SL1b8vuiQJaQnKX4nZwh
6L0HWHHAyx2T1qJe9aSCJt7BdgCSERsI3P4PPsGnAY4CUsdGT00NBlBk3d0T50yA/f77cWFB8wh4
W1DQv+kUkkEzt0Z17ABmX6kgLPzjPAfPxxeAZO5ydTwmA5R2ZunaMOsgwitpbww9s+2+H3oApP63
7RYtWOjWfF0/jqXhAWH75T2dL2R0XwRrOV3+9At8HeIoP5Bj4xPAY8p730rBbhLnZF1OfIL/KKig
uSGn/bbJMggXl76E/5xHLsRlnf14B0SQ81tEVRYjh28HzmDyyojZKu7lew6A8/DzBQSaOYCPCBCI
feHR7JSNcEQzReW9i+K4E9dPP5/8z48/ulU7QxvocMDjhbyi/XUbnvn5y/r4ehwvLPn/8/OPjYw9
dBHLwcPz7T5RIeAKTozyPHrmCafntAJPrFVUToD/BqYSjOZjFPhYBEFeRULeh8FD3Q/xCIezc+Sk
74ftojL7f8dYFtuneNqIDroqSM/urZUyPB5W9lK5XP34o3wZ5OhYoIEE959hkNqFd1pxNcsfn2t4
C8hQgasLyhxSzaO3aHw2doWU9wjoq9mbLlnVb/4H7/BpiKO4ajoWSMYqef/YTddj8eNjDcZTUACC
wI2Pw+c4LJXV0I4ZGrwHUb7pOnGdM7nOiZgBBhrg2REmChT2o89c1cAGjShuHkaS8gugZH48OV8e
f/SBSwtkViD+g8PAxzV0wOpyOrPvTr4A1FL/F2nntds41mzhJyLAHG4lKjibDp1uiOluN3POfPrz
0QPML9GECPeZAebGA5Z2ql27atVaMJEQtxDfn69wLAf62I4dE1QCfTTQs+lWLEy/cXayQRJxryEs
RTpx/j4N3UoiIWsaz125B/CmR3u33V+epoXDhq4Hb2zSfu+n+nwQGVAeOaPA+Qyv7VYN7zPhJvfK
bfxpCQMYIclYIuQJcePUXHluJ+eBEMAOaT57YX7jXierUdKCFzwzMHPivuz75UCx/jn6A6jIt/Za
sDVi2kVXDt08SKblAjAI1FXkh6bHz7xBvpVUt8p7Q3ipDeIxeZfF8rXQfDHoXmiaq9EabHBfFCX8
4+WVem8kONkNUy8Jb0geB9Bh8Wqd9+CmdaBIntsrL0MPtITOzEjdeOAfXq1xUA4BGtOUL7IvQa11
b24iN29dpls3ad65fxJLT65TV/ySo4mxT2TX2gjKKFPNbUGmKQJPi7qooKgYYt988usCGbNG9h8g
6e1QeYdtf5tct8qWRpOu8IAh9K+CmQJPyKsdcvPWARBEfpAaBWwagMSrCqwK6h5RD3I9saL4FuSp
/9RZ2gudnaJ9eWJmW/jfeVFImNLmCJ/LnKfak6028Y1WeQm0m2+HLL2Nvl02MDvo/xpQ4RpFsGIh
/IirqrZEsVFexNazwd2XrbwyhDULs8uiQm9ZVn2GgK6EcHD/YgAyFLak64hfJ5r188Pnp6TRskri
86pwCEL/uBKfKQtLQNsevZkqvZLih9ZPpQvIo5mF8oKMF9yfbhTde4aUv0p15j2KGkxHgjaiXJO5
oe3CHLTVoly7oyDtaZu2M6q9oTTadS5H+lNSZfWBlIH8R++6OxfI3FGUO5PkjBDaRSjkV9ZYSYdQ
E2gTMBrCQakCSWdW+b6tAVW1dCEcJNXvt0NAZ9yWYn+1yaNG/F1ARLxpXNorxqFXbkAmrdGTLiwj
7oFJkEgnslXmd05IK6mv9+qLIv+x/vGUL5f34ew6mPYhCwixIE1Tyscenbx2TSsxXeWFnOJGBXbQ
99cAxC8beWdan7mZqSmHDh9426iUzQaRjEbdR5anvhiDYWfxwa2+WYeW7I36AzAeaHAls6O3Cfiu
28nwW5cc3fjRkigX2pUQas468O+AYVCCC8IgIpy/vGSrcqFRzNQXucnuyiLedar/KKHZ23roE/nj
veKCdILwQMmknZxlK6dyYVdPhGz/mZ+dSpBFTRMGmG8roJQRjQ6PQn7jqePKA/DDOEk9Tx2VMrRH
E13QvBF+rBpLczm99+QKHwTIQvQcZ97l0V6Ji3DXhdFDYQbfemEnVdGjqAYrA5WnksbpmkPP+i/f
BilDMpVzBxF1Cm90cmsPckPJN2ssaSsLIojBLH9JCjG+Q/cou/LDSJ3SefIVe6cGqckJjMhoa+Kx
MWNv67XWn7EO4eFOvBzAYA9rQtl2RyDva7HX7CiQ1GSiePSTr6CJl6TZuUerkigNk75InUGFsKA+
lvHRA5xw+SgsGeE5DqPxdOHTH3duJE5QP0M0fFLEfEvyH26H8sXXyyamT5xM/Ps4Tk3MxmFGYCkt
HRN58I+uBFexdTBda8vMJbK3b/y1BPuiPXL5Co0EvEzmKq9+MpqpLASp0wpI/I3qVoVBT0jQG24f
cv+XEF5dHt/MI76Pj9heoZcezacPPI2DOgh0L/hIi9HUlFe2MXxSt/ZfC+/CHu/EPvMYWXDNTlf8
AhCwu/eEt874XOrkw/dnTiDM1ahOSXc7aqRs5P4tGlcO39IUqeRbJepDpE/mBG5NHcpZIwqIfCrb
kllaK8Yu7WJgbTTVc1oU6E3Od3EQiZKQwpnuRNbWba8EYVcox8urvGZiXhDw3FS0PBQ2u67YmU3n
SE3xEBTGSui9ZIb3EOxQ0sT/MGccDHI9EI2siRzEVax439WHZK0stGZiduT9xpJ7y+8iJ27H/GBC
33QglHV3UbUatq6Zmh39YgJ59QX3N+v2aHT+vd5fje3T5ZWZXWHvu3d6vdPQO639nAmiaEEIlq0Y
OVW6C5XjqG/Ecuv+vGxkaQefGpmeZicJm5z6lulZckTHjfWbLrSBTpluZe2XbJDhBRTB40emDnhu
A1ZliX6aMHagCp7QuGuExAurwY0CsgZ6q3cWnvPvl9x29I0EuSNU34S+Jsx/qmkj+fREnRmZ+ZK+
9M3Qk0LkKOsd+GFZWLmwFibp7PuzSfKFsexMjUHoSmhr7VNU6isjWJymiaaIaMSEaGq21EGStEni
mWg4jpvhOz2h0cpeWjYAbIHHHPl2azYEQ6F1KWnHzGla/VYb8muzzm4LN32+vBIL96BBxek/M9NM
nmzZqCXPD3sC4scKsMn2MOoy0XSzGbx7Vfoe+N8vm1tcGLgUJpU0XknzZGDK1ZiJEqPqAvpgDHMj
V38zoBMLs3lzM00sqkrMHCk1jxbMuJL+UHn5tjceVTPcBMm3yyNaXCeexIh8qISucyhX5Wl04+h5
5oxySL/H+GfoCmpTrrASQEwbahYgGYQq/9mZXS0BOPtcK5rMMaZ+iFhudWLggZbZHuR4a9TCE2Cj
ZOU9uzw4pEqB6RoT0Ot8d5AUKVpPZ3d0ZD+KQ+Nee81KWLFmYnbRBEUm5bRRZo4Fhl2/9l7C/K/O
6oS340kKkGletNZ6vVXqEvasUHtK2zeruA/y3eVdsLg6Jyam6+fkGOXJCF4iJ7zLsnEbaU5Qg0bV
f/vRbym0P28KJBN0Ogglohs1TeiJqRSiWzUu3dRpfGsrZ/Gdm2S0f0jVJh7Vr1JCS+Jlg0srRNyk
TsEGTMTzx6cywbXVAV1vmcdl4NO1nNFEHK2Jua2Zmd8JuGzJNxiXIP8Os26jFL80eYVTaWmZTocy
cw7JmA1FqZrYgJG7knNbixFCKza16O308enyvC2EHAih/2/eZq5V8MYk82IGZLE2avlFG0B8y9nO
zVeO0JJTVaFNx19Sc/wgSijKCWqwopc5cqrdCIp3SwvAiomlxSEBAOiCf2Fwnk2c4elD6E3a7pGV
0Uj5MApfmk/qx08h2iRP/J+N2XyVUie4tA+lTtLbebmBReLyeqyNYfr7ycHRBl2lAY7v8+zbVCP9
nm1Lt/WKn15adehcSO8rPPVAmZ5baRWJng29Txyplw+C+gDvhq0kv7JPlnX+nS24qIkAdShd5m6g
gisAIuwocVzhKdCu3LVczOI4dDwMdEfvfvN8HErSVVZAK5Ujjoc6zjeNT743Pvy+vCZL4Qe8UEDR
gVmTKpxdMGQnvR52g8wRxnTr58dm/KEUyHa2tqF4tlqtBZ7vtaj5NcoWA25qQHz7IUeeKUYM6UGc
OYiEjjcG2dhtKJSKLfaScAjNQj3qbftKsSnb5bI27DxFD3c0TYibkkb8jVSQwRkU0vtyIGTbQLay
axfmKPvytCxtVZQWwKxNb7wPtIsGvQbdUFu43PRLJOfQQX6Tm7+4209tzPwtbOaiIIlC6oiyIxQP
NMFAbLG/PI7F5T0Zx+wwUANKPVqOMwdaq2tD7p4MZZwaLa+LMLfJuhYILUUrydK1uZu5kUSS27gz
mbvyW2Lcl4ndFn9jAYAYb6QJnTl3hqQNR0MqLEK+LNkW7ZXf/kyH9i+8FZ72PyOzYfSJORrD4GZO
m+ZbVQhgWyk3VfhyeYEWJ4voDlwuJSMi8vNTbtD6DluFzgLRxNyNh1E2thJPmstWlq5dgi9FJZ9O
U4Ux87xhXihNNxjEeC38SXCtZIfEKjdD8eLHvy+bmqZlfr5PTU1u7cTJhxPdtd4Q6/X9l669V1Y+
vzRfuHby1JQ8J3Gt888bqRYbESgrMi/xrWfKe6nzrgTf/Bxy9d25Qz8GxcvUkvtBPtBwC3I87cjZ
VCEfQIb+UTDNn5dnamEopMJYDgjUSYi85+JPZqrMvNQVFCNyovpXHO4KaR8ZK7M17Z7ZYgDdJC6h
8Yrn0fz5YGWhoBmaEDl6/qdz6VW0tpZA33x6BUGSLVkPxZrG5sKtdWZx9pqIIt5oEWvD8vebSLkr
PH+TjPpWF4eVPb00fSjH6/BmU6z44AT8oE3EANIfpxaSTR/uSwidEnMl7FocjvouXUjHOvv6fLvB
hOuPRumT7PG+aUl+iPRjWNW2lK2ppCyOBsSjPolzAzyfjtXJZmjKIoXOhc2gCl9pMt1I5re6WAm+
F23AWg58k6I9ZHTnNjy4L7zRZ21Qoh0FW/EfxO7t8p5emq/pHQ6Cc+plmCdN9KwITHS0YrIZ2hY1
9o0o9bYIr0UzrJwefcHRWIhBmCggUigi2DsfDeQy7Vg2ZexYalA9Fnrzo0jcNNtqSpiA0kqERzd1
HwB77AUnpEdAiLV9RlwCpwC8biDAk2+U+qKdVY/VpshDnWfjmH5L3CE4dqMc/YlJ5u+tUbbuIr1U
rlvYHKCOgplEyzXqB4JcHxFc6R1AGOmm7Lr+EAlqaPOGa50SMYm7thPoLRZhSMriWrjRc0mA3qJS
rF9i3qg9VChmYytNI9vjWHR/ahVJWiUfurcSDoxXL9HCX16WWccMpqFrLUsE26SL/QBC5zVs03aT
eaN3DAR9PEAYru4hNIByQvBHHqUtos+uGh3jKEjfGgWmKwFmMNhsQO7A8LjWira47JxD5GUs3kDz
Za9CyP5QHOcsFgfEGu57YZOHh8tba3G9oX4itaRqYIFmkWo2xoYCm1HkJEA97sW03F3+/scxwFvL
2BFlmMSj5n0Yul4IqVpxAqFLeYMpYVeX8dfOl24T2VhxXR+HAmYHEZupgVIEBzFzklpGf0ebR5g6
uA11kJUX0By7z+01YYKohE4oC94Os4OeZdIIFRPliYSiIYSpFcFLMVLUydo93HzXXtbf9KX4Y3DN
2zgaD3ThfhPDaOVnLE0otRE6MwAdmtZcCUCMUvSQDZLxtPE4fRAexZZ3uJZVR/gUt5cX72OcO434
f7bkc2egAd9TtECJnGYs9xl8dfp4FY3ohpdPZmnehWvuenEFSciABJABGs8vVojSDZX4nRlu3T09
gLetrH96vzMkkhfsSno9PgjjSVFp1SYJQARLcRXeW5Ws6ZwsDmKS8iS1yDjmeaXWF9Kg7pTQGfeW
fl2uQb2X1h+kkoRbAMBBUfF8TTyhlDOtpRaX+M1DHFs7KYQ9IoCnoDSNlXht0dYERZuuTqoyM1sd
tPaRhVKyE45hdwV1XL8vjaq3WwOWM98q8hVsyvS988CKbkbe/TxAwNTSunU+tqgdXMsCDeGo8iEy
4eYie7W/vKWXVofemymDwbuAroJzE3pT6GFmZJjoPWPvGXK+ayBZW3mETl85H8gUPkGlTR8VznUO
+IjlJK3gc6JiNryE7baGjTAKV9zdRxtMFnGmRn4WZYs5L3EWS2oE1QOlTECKYvJFK36a416iJOTp
a43pi7YmQT7KgHg/bZalr2og7lrtR6Sak/ZFJ9241XgEU+KCCvcAu5rxc3R9bcXVLW6HE6sz92MR
eEgurY9O7ffHKYLY6kojbaG0zlbmctESaCjUPybs6jzrBFNQFFWhFzla9j3tK4gOnmR9BW+9YIMt
DVW4ynqxzWebu4OGZih9K3ACnldja1upbKtrCfuF7X1mZPr7ScDrTWCJMMRI8g9KyXZIPuLy+Vkc
BRValkVjNPPQXRwyMc6bInTyrrDrWvyaD/Gd7DUruYilcdATAxJWJ9X8AdEIEripAhDYTgKjy6sQ
PF8exeLnZXwoAHgyl3Pkjym3NUE1n3chXNaPMhxTlw0sBQu8PqdCNiD7qY36fCEgBK5GWewDR4Hw
9xYo1TMw/GRfEn/CTEv4bvTZz1LQtDu4S1rYb+v02sxi/TZvQ2kNIrI4XADegCpUannzJ0oqDNAG
9Wrg9LJgt31753fu6+UBL4QK0vQAmlobQYHPT9DQlVIxCGy8WPlCD4kdi+rBr26L0LIl+IxzZWUF
l/YhD3AgYrCCU66eza+f63GbGglXk1s+JVp5bxXBse68b5eHtXADTo03xFIUIBaKRG4/NHWuBE7p
lkevFX/4mQtAtXeCRv1+2dTiiKzpzYUDowo2G5FZBamWBWbgGIVtiAAU7rtqe9nE4j44MTH9/cQ7
FFOsL9Jq77SdlNkTdAt+4nht769ZmQZ6YqXsS0/0CgNHFx1l5V7rjv+/UUxrdvL9pG7LrDL5/giF
kyL2jxog5M+bYNWBbQEWkekOPDdRaUoLJ7iL+0l3SWmHK3HOwnWK0iZJFsDaoBvnPbGeUuFfVZP0
V32U9RvZfLYglOtvDOXz0Q5OjtwESquT7spsHOQuw7qvI99BgWnfWtZOUeLPdU9OryJMkHHj9UgO
ZH4hgP2uaQAIfMd/gYT4k1QgH74+W+vYGgLdC/i6VUNPd1tJu8sLPYfmfjAwLdXJZirzaoi1avr5
UmFnyAZGlbQVwoG2D6ShfPi+kqZ/G9r6zlP71zxfS1cuXRQgkpB2Bb0Hi8dc6RqfH9dDU3iOF8kP
Wguf48+UdhM5hjK2DuJtqGiHtEZXUIIYz5OeI+kvzuvpL5gTJ9FY7xZqyi+odPVRzNzXNrA+H8mB
UKPswx6hJ2wOU/N0tei6UvYc0brthbukdAZr5UwtuE9M0OIskevDXc98m2/qhREruucE2r5K4Ke6
FtZ6CpfXSp7Q+QBioAuYQS3hRY4a6DM8B8LZ9LtstJC1DVJ7FMxauAX27R1USN42meEK284iLeUX
cHIbgydcRQoCY5f37uKIJ1VDA66GKdt9vnW7PJNLuBt9p5Ye4+SbVrx52Uqidt4MNR0PZEJJccOr
RR/cHA+GEHBLZJwGDv72N7XEX76nwmn3VhfNXtKTmyYtXyFuQ3Siprvo8vgW7hGSw8QspsXgiCzO
x1eb4NGVyPQdsw22/dcx8Feuw8UJPDEwxTQnZ18oB/o2aVdx8vFWipAlolr4uSbIf+cPqg4QE4Dd
PoTLjdi5kljlBJpjsesggkuKl7+YJROmE9ruqBHMA00zatK6EtrA8cLORekINeUsRn3g/2dldrrq
UFVoNMNK2MobFWhJU8grJhYiSFq/6VQgGUkle/6etXIzs4wyCUhywwW5CeBpfA5h0b4ZRz86Drk0
PCD4IduK0a9lDheiPC55WOZ5+pEXmJfrITANrU4lWBeK5lrv6+vYHF/krn31BnVlQyzuuRNTsz3n
9sBQYSInBDNqd9M2fn4vZ2O3NcVwbXsvnh/KbBArIXf5ARs8apmCogdRv9Ec0ueoXgnDliaNhk+U
yeiEIlqZuR83iLzcasbAoTkxzvp7U7mV4mZbVPpKELNmSD4/poo4wjRsYqiMX91GvRGqJxD7tFKs
oSiWJoweVplktaHz7py5d7cP6zDNBN9x40MpH4eVpNDi50meECNBvvJBM2zw4igZ6ZMENXDfvbrF
X1yAgHbf21dBTc3Foykb5VI45L6D7AhtjKOXv/ae1t3qJW0gl73B4kWI3jn8QBxV8gCzt0o+wK2a
97LvDJVQb90UyF4fReW94dZ9vlFCaeMH/qHXkd4ImtbWQgRP8kjU35SuWSOYmWLY81wbnY8ghaai
JQkqZXaiel/PuwbZEaeJQQxS5qi3vjLme8lMTdsw2mSSX4nROLFeEcfqV7zW0nnGKiENEIAJ1XK+
OWlTgs3YNT1H780bKQ4QB3JtPz5cnvDFI2CwptM9SAJuFsf7CRznY5v6jpjVv8wwgwHYeosKCm51
tZJ5WRyQCZpUlWhzpGHlfEAZN7LWmaHvSJHV7rpiyB8aZNWvu6Jbk29b8vhTHpvoArfP4p2bGoSm
LYaAXeTrTf9QxWBntOJRq/TB9uhCuyu9QrWVshhWniyL2xdRWmgJKAtPtalzw5YQ6IUY9j5oqfQx
9y07pjGnjge4AHO7pgwZG6inGJVFR41c23Am791B+Tx+14S+yzCm1g2RbNpsUUM/M/MxjxMe/CgU
wE3ifS/WXvxLG+fExrw5KId4y5VNbPTNIevajabnG324UrpwxSUsOTdwI7SwktDSIHw6n1KZriAp
SmVK1NHRULdG8vz5EzAxSYBC4n6GB+j8+6SYh3LQw8SJ/fZQFd8oi8In+0VeY+ha2v6wx+rQBsKF
p2ozb+LJaHe17pA4ij9uJsZDMNUCoJ7Pj4ZHCh5U4mH+QbhQU7zUs6I2cUqEgGR4XK5gcVPXNP+W
Fv/UyrRmJ/Et7Btlqihd4nQoB5Vaacf9P6Hvb1Lh918Mh1wJWF3EHo3526sV1TRNEN9zQsU2ym1t
oUv1z1D/ja8lYzK9I8mQfUibuCAgSr2oYqeR0IyyShQHlPpHo0Urr56lPYCNd74yAtF5GTIMesXq
obZ30rHiNad4xUaxssOYVK+X523REZ1amu024BJtaUl97EgKnPF9hLqQedsJ1iaKtasg0G3dE/fj
aD6PuoY2RICwhrRysJYO7pTe5GhNPCTzGp9XhZUkxGPsGGb9AzbrxwxujZVhTuHA/Iqm4AHpHZAs
4HKzS1LKNRSvgjRxrEJ7UYvRjsYAogmGF2VbLhvw6moFO2d/qwADinrrOsnCq75ao2FYXFjeFpR9
6Rz4mGsJocSAziJxMrlAS08obJQhfLsCA3x5xIuGCEXe8XRESDNvFSVRENBbzsnrI1ittMDb06UJ
sYbbmO6KrcUFBIwKeG8KDea3aDSWXo2qH8js6mDd1/FfRK2UGf/7/GyLJq7hak3PDdJK+qZDmKT5
enmuplv+w+aYNLhJQlGbn1cOyrDR21T2EsfLx99Gfm3pWyFJr5VR23VVvbtsbHFhoFuD4gWcyAf0
hGR5dS9ZIBAN84F+k41YPcQwIV42Ii1bIVgjskEkeN5uXzWBFUNzlaILJcYbKxsfNNc8oLe3V712
rwaoaG6GDep5aFHJo3CX+dKDm/nHqoHu/vJvWZpdymhIwpFdpJlr+qknd0Diup2XSjTSm3TRW4P0
vcjQ3xp4LOz6wvjT+LHwF1NMQcZ4B3kCKJqcwYnFUOzgnKGY4QzC7QQqsoJvqvzP5VEt3WwaZxjY
ow4uYe5QcuSB6rYn5lfMgxztJH8vWwflkyq278mbKSOL5D3Zcwh+z0dieCgdxIWaOBQQDygbHlBW
uR/jNXaGpTBYI8VFemgKSA353EzgSoTalpU4ifTd0v2t672JiPv4xrdGTzaNNKxszyWHcWpvtkAq
Kmno35k4DARqtD8yUlSXV2fJwFQQQI/bpLg63wFZy/krtGi6p68C70Z7/IvPT3yNhM8wZ84fQ0li
thPfRUTc3G10CEvyYo2ibnEE/zMxT4mTa0f3xAThm/p1cjX0RXwv+94a/ddidpVoiY43CgA4o9kD
iNM+lGIJTEQLEuP74PbBUQiEZKupsGr0kRsdYD6SENWMXWA+gbpPmwEhnMvTueSsSJtTup040Wla
Od9+Xls0ca23RDvCuAXY8y0a+2OK6OVlM0tTOvGbysRVgK/mKQMDaVhpTKbGNNfdDuQDurWsxJqF
6e8njqehCiWoARZyZWvGmz46/s0IoKIghgFvI86+r7mV6RuZEDujeRcjx7mSGVzKY1DQntqHqdF/
oP+KlawNq5zotlVvzbDe6Ia2RXZsw93gC7dWKG81aSUwW3KjpyZnDs4j1A4yC7BvTWhiZv02Ka9k
qnhKuzJ17wiD+SV/amm2yUa1Bs6X1DwPA+OYltERfchdk4T7JtCuOwhSNrHhXZtQC1hC/TVNdTs1
hZfGDVee/ot7hBCUQJYrkbv5fI8YHtKiWUdor/bVqxV31yDRV8a6ZIIOB8pDBH78MzOhFYKe5Qkw
UTqy/BfTTVwECdv+y+XNuHRp0KA/hU200tPwdD6QNgMzM5hj5PR6b/veqxqSfb3LtNtaazeG8HTZ
2vS1+fJNLM4gccCzQGB9bs0TR6/qE1Bzip7CDtdaqDhZV34U33mRcmNBJblyhSzVZSfmy/8szg6b
JVTUz0PQbUNY3bV54m9Tsbwe2pGuhKS56QtvL7T6ZihbtEDRPN0YdWdfHvTiQp78hFnoJCfDOAZj
ArdGuekV209WnpnL3ycSlah7aKCEzidVaxWogKSCe8x7kuNfo5CvTOKSZ6dP5T8D8sxAHdVCWLJq
QTIgMJalVxBB/1LUNbKF+ekGWDARWMK+PZVuzA/QNrFsI3K9dD5UtaDtgl4qnoKyH+w2tCC2hOz9
nvJNaldlamxCX0dKQun2ORqlYt7+DtImWlm5mV+j1QPM8pQOBicLUnYe9CqhGJdxEgdO58npVd5F
9Z0hBdo2bqD8GAN9Texj0R54ESyCy/5QCrHEqklKLwsd37dzaVPqjoLcsHL1qf3476hOrMyWM5Tz
YcwarEjSb2usNzyULhuY7ZcPBmanvGzjnlIvBkp3QhS/Su1T2e4u25gf7HcjE+ZuUhgg3v2QX64k
v7TSnjp9N9xEQXavCsrBENBfzZvmoUfyXNJc2w3cRyKnTZWar5d/wNIg37mxoGTix8yxcHVtBojC
UcOP/cb2AuVQGQ/58O2ykaUNcWpkOvonoYgRCpEioTHvyAM92UG48Qc0WgRHaF8uG1ocDSVsi3cz
J28evDVaZyFnavlOWRg//SD7TSsK7GKtc9nM7Lb5d9EoMsPNRKb6Q1eYlPZdFqSK74RBwJPEb3mq
IngYSM953KEYovwppE8+i95tqmRIySYT6X9ot2B5MiIKChGW/tPSjmHwkgTXamltCqvadEa0sjGX
ZpLSM4kOwjv4+qa/nyxZlSmV6XWF73QIn5YvYfkFDsnLszhz+P+OaGKMhiXGpP43u7MjqStgaqdW
hHS9KT2n4eceRtP3DZ5FTBfgsomM93wIqeSPg4XC6GMReihQv8jNSoi6MICp6VGe+h65sOa7LU7T
RpAr1XpMup24N9Z8w9LnedPTvDnF1/I89y6ZuTFInmY9xu39bftJKMb77IDiRB5LtgDMzMk7e1FJ
JTEzrEfBh8r5K2nxy6u7cOZNOp0AH3EB0CE0856hLoTK4HfAqLSNG/4CWylbm9L7XNAwjeLMyjSH
J9vUs/og7bwW9xWnB8St/zHKaAWovrAMmKCuD1c+kPg5h2Arurw6oQ5x9IHWPMW9oQJn/81c/c/E
bK4Sr6rzsceEJ18rNOBpWz891GuV4YUjTbXgnQUKakIO9vlcWUqbFy2onMepvDcoT25xVTxfHsjC
XAFBxvvC3MqJmKeIJNOtx5IK52Ndb9XyiFrk5e8vbCpruvKpQtBIwijOh0AvrhkNtciJy95EoduI
1nXeyttO/FyoyLZiyUF6geGmZR6s87mdPjY1Ty4963H8VUcP8Zem/bTrwIBGSpT3A2uizNyrp5lp
qXmm+Zh6t8FVsdZc8XEdpk61SQyNxnKez7MNJfFcyOkXMB9h/x3utDWayw87iYwFNcd3gSAESOYJ
3V4TTDcOCvmxyW7UN7m7kczd5YX+MAAsSDz9J9I1KMDnsoOl0LulMFTqY176EISglzt+7umrsI9Y
4qkhje2Eh51NkaC3pl+GkvqYxJs2uUrMla368RXACnPMlKm1igLd/HrTWq+tUjcfH/24sRPEbEL/
ANXwRgiu02LYROZ9MDx34ndP25Xu0S1W3NbHyHKyL6MtRi4Vrs05IKnVRkiQkmB8lLQntZRt39W2
Y38zooANgflDWdrQ13qfDcrZdxMUlIQ31DgfQZiSQBe9K/ePerpLhZuoXnEwCzuPr4LqYVMvSI42
cSioSZMPj2Jsu82dWl0L/mfDBobApQiOlFQkZe9ZWOKmnaW4Kjj6WP4tKYEtCW+X9/a8zDltPSwA
kmEoivaBqUz2UO/1iq5nc5cbmiORE9vygOnqB2F8VH7p37VQ32l9shkq73jZ9uL88baGcAKBPiKL
c8cGv3AmZkHePyqN9aUdyG4O+rNSrnHULxxfRSboMiHhUYlWZ3OYDMg9gsEbHqtCbFmooLyKo3hN
4naWhnmfR7Y2WRG2woS8Oh9MYCVC1YbC8PiuaF7ji8Q3MRy2mghhy/B0eeYWh3RibLqaTiIN3UNh
PIXa4NGvUHlObNRj1zzGdHudpJX+Hc+UDubqoeFhPh6p5MlhCRqb23o2Y9Tl9fjQFN9zqduUsr9N
Bm+TVHuxWonDF6dxwi3SbAPPwZxSuO3ICFCMHB79pgo3equ/9GiHRXq2pdR5qGJxzTORA5iP1JgC
N4JyFKC4zOeafW2ORLQWjeOjMNbBvnKj4Q/M1oaHPLJUwrIZwdpqMsdBH9+PUVrYQhjHdqbR9hCh
RQxTUtNu+xxcbK27444M3ABNKvreY9qk1IiI2Cb+5eLY0r2+iZW0efYaBQnqJi6PQSKbO6+r1Ht1
6CRHgVrRruPWvMt6sz3GkvdFyavua6Iq/e9IS6yj5gXCl2hQfwtGF+8QOAqfdD9KdlUPIMvAy28l
rWNtzPRn3kjITIPRzBO7yZo02ER94h5HK0/2gldnV0XQ60dPLdtN3eijXeuwOVrBMOwKUctejSoK
tmoRqjDwKa2jJL22UeREsbt2QMDZz/O7ZswsCHx0a1/FjXHttgjFS1ma20iTwm9theJGSsRuZxST
eF9bC/JedgUIziVveDKCMHjqxDJ4sNQh2aiq9yczRbKFWhk/xL1GVwkJqa0rwkTkRbCZZWBN7xIl
Und5Ell2r2idXaAnv2vK+h96McKtqiWSXZqDZONTgYf4iXsLkZx4n8ip+FQl6q1H6icfd82Q9teq
5Sa7wIr0jZ+W3pXu1cNRIWSnHCPtPd2YKB3M35qWjHYQlsEG+hzPjsNA3IWixpR2obCzmir6hlJP
dttrqUjSArGVjar3hnRbB8ETDWXKNtZ716Hz86eSRd1xiNq8ZeorCyV58gNHQW38Ta35362hxM32
Xf5NGgOz29aZ6jXbshy/D2WoVdtUMpMHwRQ6G1i+/BNe3kq1O1O2fgSmJ36XARzuhK4Uwq0wGMar
PMjpT9dIpBfLrLJbMWE3FrL1Vopp/XVURn/D1DyzMYadm9RvidALz27kjreJN0Q/zCRTzSsl0Gpb
M5pet1UtMDfsRTk7kof647ej/tRVFMUDz+rsxBy8I7WBdqsHrX4gjeM/pWJo5hurCJsv5Iyrn0Ee
tFtR8Mm7lHL3j1tRV0WBQrBd3vbeNjR8Ydv2sXGnFN2zIfT+TRnASPSQq413CHIB2tseYgf0Rryr
PklKODVrdSfVeFl/2iSDZmR23w2PuZq1zHPwK1KG8Efqmc3DBDvd0JQovYYURfUrFyD+vlNy/Xlw
mfuNTg0R4EHj3wtS6r3ERf5DNvLka5XL3yMXhM/QDfm2VUck5Tuh2kes0ij02p5F6h+YW+urMtTy
FiE2yQ7UrLaR08z26JuZdhaJ37WRflJ7qCs0zoIm3xIT858SjlMvrq0vMLIFG6lJUlukA21n9GL1
w+Nk5lvLSLw7tagbBkrlrDY7+lp+GuHPFi8M+femVd68WBs3GvQattQlDYuc8z9qTbzRKyM8SElY
bc3Oau3/I+3LmiPFga1/EREIEMsrUKuXwm273e4Xoqd7GhCrEALEr/8OfeO746IqinDfF09MTAxZ
2lKpzHNOTnZch7Tz2LZTVhFU0G0J8IwhW7Nv+cGsPSvMk9R5FRbTj30WJ0GRqCSohGlBgc71/GGK
C79JRj2YuID4UOa0x1YOWsAKm+XwhAK9fLMh20Gwnb+J3tL+sVG/9CeLZWHpNH1gZAV0YdJs2E2F
W6KoVVk+zrAeZJSVgSEkuizyzBLPIAyJwIgzd1cWbR200hl/9wgO7lo8Yv6RdVYcTCOlvtfVeYJ2
N2UXKLQf38Px6EFN0wE01558ZWYl6gDVJHlfZjz9h2q4e/wMz6nAZO2081q7P5qM010zaM5mKEj/
ZshcdsHoNiTU+r7bJWpw9w1NrZDXrH9G0wvXZ3mbvxhll+3aDGXuHkL7dz0QXE9jLBu4cW3co7Ts
BoxI/VHmjG4LDeD40rbVEyuEDGXnogNrNdmhdPM66rXOPmqQQ913Ups2SWPn30QylHumFAlGQSuA
YHXnTmV1fbRFrPsxKggAqvCp/leYBZydKlio6d0TJWMVsNh7SjQSh2ia/gvN1jI/GyrgGIviDTne
Eko6GjrFxnYX9qWVbXXNgdfwqukxH7rM19ya+DnnuBjElD0I7ooA76LeNwoQPOouhzahFVcbUdQN
qqCCsmPLDfwm/Kj7nnVym3W5fJgM4UGpx203JprjbaBlowJ0JajDlCprnyQ62cYAW26A6UOQlBD5
HbdvsVEpyzbTiLeQozVWMGYa2zQ59nRfW/ahBTA0GG0L7ZA0CPanwAw98F4Wgd1WXiA863fh2dNz
6ybtl4Y15U6YMOvIlm7dWK98L8nHr1VXOCEfusmHRIT+GKfARZqS6Yfci7tdo4lmk8LrHb0uGzZF
2dvbFqj6rYDjP7SzPInW5vbBQpOlZ1nKIdAEEFjIXIMe3GDviNwxNk7a2+FUoiWOpsBwCYYGXXRG
UyQhgE6AEcaddV8oVwPFHX9o7FSBSoFD8mr0hSgHOA2l5e3R9kayYbzKvwgGFpspePOlrYsGmh+T
fOUtyl9EudZTKwh+dNUWm17rux+5VKk/uor7HkG3Wka7YVdJIwFjFpPlG15SbWghKj9vvOpQGDHg
oWbN75oKbzJTedm+xSbGkc66Zwv89J/MlizsW6ffG5k3+LEBETI2yV81NYWPflzMNwi22ZjX5A5H
Ng6QMDS2jZOnO+iJwXd37rQHAh+HDJj8kFWdGYwln3xzKqxDV2n9I4J42zqiBqQGP2Ux25rCfs5Z
0hzHXvJN3enYs/YEBntcQyxT6vaxScx+y0vq+G5vlA8TWIaBLRon1GpaogEXoiso/OqBOTYIIZPq
Pa90gIetyTogOxVvOfAw28G1pK/rheuryhYA3khgwBrqbZrR9tD31f7pTv3PFuSm976PCULRDC5P
Gvqu7WuGmhKa0Kmsgdxc21h3TKXJg9DSbGfmsv6aT1ocGFR2u7yozKAUXhvyJGOhjs5ZW6rX7a5C
q6V7RAXYgwocxVGm+hbKRd4GXXieZJJ61IcuTxYUvKW7LK7RN6wGbTNU82UDVTCsqRoRQ4y59WW0
ULC3cg29BgCm0wKrB1GVG/0QxnY+bmIhsn0lUhlNrIj3tZDisZzQVkhrO/sR50htRpYkp1rk+mNb
1Skkaw1ty4g2AKSOuqFCHyjHLwudhUhnNFuWd3EXSunIZwXNnoLWQWHSE0d8uSEyHd5sN+tVUENG
7LvpKBERLvNfVtPl37zJTjaUeVM46OnPnOTEj7WhCBCDmEHFPTMQPUJZAOiMPXR1vG3XxvoGNffU
571wQjq546aT2RjEJRicfWMlW6ZBYAXaYtbeI7LbFBrBpsOTzSd9/a5qD+yX0StPLmhloVmlKJhb
k4IqS+P6I/Inm8SqtU1KVLaxaZLqwUAag+6sSk39FgL/DdS8x9i30uQtmSzQArqufUcYkdKNhTJj
lFqsv6fodlUcmceaBsEs2n6hyClDZkFSjbaeePQS59fQ5oPf1Nj0Vtyk21GOCEoB4dzH3oBrp8Q1
mBW1vVGs7w4gecnnoQaUzknq6t00CucepYzuxem04ihEPUW2lmS2n0NjuL5rk4nqKM/FPGBCTCQA
Uo6dxAiHkBrTGEikRXCloLsRtFU6sKlpHglIJn1BZAa5trgptikSqvfV2LuvkhRxE7ChkcdxTKCU
08X6wH2ov2T/QuZBRpYGQkGROPldx3sQHFmfZP7g5mPQgf4TcER4u7jutK3XKrgHmtkBlLnccDLI
sC9qnu5rbxChlTvfO+yFh7hpOshXxeXXEXpA931ao6FqOeeLVJ+9pkyq7WjadSgn14RiN9dfXKPJ
IiPRMujZZSmeQ1zuTFW5GyPp69e+4HiFT2UVeE0+Bz3SQbck6h3Tbqo2ddK8aaIVm4rZ5X3FZHOH
3pLdA148Ce58k59o0Y7Pjs2Tg94ybBVh5gdO2W/8XyxMB1OiESHOJk1Vv/PQxPuA5xaPeMMR2bfE
RS8pa4g3aZ70UaFqzdcGh21Moyv80sITowR27dWMqbG1W6qfPBzsl063602axmVYsSENM72E9N3I
+zs9n6qtsnv1JbPK7osFrDbcp0X8apBi2+Zx4DL3AA7j1zy2tFAyNJNKjCEPWFn1j8aIt5KAOwxA
ChBbwyis7dxGPjCFPuxS2pMw7qp/47yVcBY9P9ZtRh5rw2VBoYtwtKFo2U5Dj7ZfbndvkrT7UVQC
QN2Mmw+Q2HUBFKpImAM9jqt6zI+pXudB0qUNQOX6LiWaD5HcxtcmYzoOKPhtupjxo+bJZGvSGPrb
gI5+QWkAcCrA1cOxa8u7GYixLRqWBO40uPekYXnYMM/b9naGax1yEy8WqX6xrHNPugk3Z3sNwpaB
ayjqmsVBJZn7w2hJiYJ2LEOja7uTXVbWHam87uhI/V/bqeGgZUuObDSh0T4yy0dCrthOFC0/U1Ra
Aq/qLJ+2tdrYUmbQU3TtjTaOZJdQXfpZ4bLfliGR+zcT7cTtnB2zWpbbPBn0APXAdCMGNvlw4dpG
tLgYMioqIFY7BKEeWliCXNZGNaHTXlOW66d544ZQ+tSC3EuLA9rR07vRTRs/HprUB2C9ee84ZBBA
YI4PkwEW3aQX09EzVP4DndnsrduS8R7i9r8Vy4tXy9QwlzT/OnhC29Yy/imFKJ9bkzUR0IvoZjka
RlQbTu8jHE02vWFXOwTiSTDruIbIjwwhCFGmT7A+B5lp6C5pc+0oE0j6+cic6I86spSB7IYuLEj1
mJKBHGLw1zaJp7ST1SEpYTOrvkMGun7oLTY8lZk2vtKOPE9diVaejV56z7Fnncxe114hVUPQNrCo
IeLHvDRK8+HdS9PxoQbVI2BW/NurcnkH5t94NHpeHSxcWUGWjoNfo+mZiY6Ewyz5WYqgxuRoMC91
52DHyRDmjKGtRMWaoMp01x9EmwRxRps7kxN911e6G/DG7bdlGucBN+lXE8Wf/ZQV1W9IoFF/Ut38
5EqLTU6THk+xlp/sDqpAneFN1K8bMn2x0VDuYEvCAkS8+s5xyt9tkXv73uB5OCY24rJMmHccms7b
UiP3aTOUgZs0esTNfp5CRx06T/NCyPv9KMFX2BV4fG1ZW0gkFcw8KAgSUFWlIeLGC4wegWkYX2ug
zbbxpONFObLyW65p7RtQq/bRxtnYoabH/Zp7/UlDPOVneZyELudIb/Ul2aPF+vSIK5X7fVbaTzxD
szm8XOO73HWNTdmM2t7qnIL7gyFSRBdOutWTtkYYUHR+1pTepkLy008k/9fNJPcLHPG9hjzTBk0w
oLIwttpmaprmCQHz5GtAJPlcx45KPDr4RjuSBxc8hvu0bLOvn8yUzsk97w/Bn5AZ8H+eKW3HwaaT
504R8M62cT/VK3nSa8nDuQsCvgx2MnTrzr9fiUTYgMxMUScfR3ZIjZUaw8r3rUWRcUDLTJdk+L53
KuJgXIM5X6TgMT0e6k4QVwO/6IKgMjou7rgxnqKhLpApPJr6VrE1rNu1MXw0sihgClrSwe5hJE+D
XPPXxPbWPr9YAg+gMTF2+LyDlGP9xJP3z28hby7wANFOZpD0+RIrhys7R/YpKsX3SJg/Pv110BhA
8oJiqDvTGs+/HrdDp7W9rUcQj/xuID2EDNhnq4vg8M5pfBRZUEuGlXMTaDE95I1oaBTr5QklIOTV
lfn79jCubCTYACYB9RW8RZYcU1QQPBNoQRpBYpuIqK2QqXi5bcLGzzyrSMzDMEExhaYYUFXu/N8/
FD2kVVto8lrTSOKOhErTMy165OiL7w64rSs190tQ1SwIMtM+QGZE8m3hNhQSjXxqKooLctznZX+c
YvkExuiLIZKfupJIR362ge3MtJ6BkRDEhk1wZ86Hpzfa6DKL06hOmF8c0+TX7embj8Fy+lAexxkH
TAhwhcUuKIwc8UwVO5FR/ZrQvi9TPnKp/oiDrxNkgdYkYpYMCuAW5u7ykHOdq/Kz+M/5gGjjeUWV
6nZU9Q7ZcCMGj9tujzRGerhON3nWI2VbvYymthmqJg5uD/eKVwCUCK93TCrwH8uiPbK6nWbjPEeA
aARqODL7k+1Q/md8Hyws/EKPOz0dmGFHCVBLJbak8xcbHjpkc3UKbVCBnjifwBrBsotsEnYEGjuj
xjJYqOBAnD+Rn2xeNxf7QPvAdP1pvIKa+bklRRD3D440I4EUWqp8DXnc28txDYEADiFK2EAjO2As
LnYD6J2t3vHWiCaUzBK5K6uoagcfpMKp4VtaijetK7/psbUTXrVLkc+zxn9v/4aLLYFSN9w40HeA
uJp0GQvkOqd4xnoqApMmyNPyfjLFSjnxqgm0rwHbHkx4YAnPJ7LBWwy5BFNFg2h+6218dEp3d3sU
F25wHsUHE4tyNpBGLClaQ0V594NUUC2qTmNV+Cnd3razNpTFrY33h+vWMeyAPo6nc4bAe8XJXrOA
8HnuKklQpVpK+6QAPkDoIYOFORWYgGMPZvcqW+FKIRuaxThGs5Ib7tmlX1Xc4rw0hqgVTlIBa4Ze
1nxsXbz4PSH8Kk35vmB1cadGI3ut7czdmkP1z+3JvFLWhjTZLCQBPpkBJZTzfVFqScXAWgfUATkQ
ByxP10DgazHfJCLo8092P5nPs2XCysxZ/MPrOjcH2rjhSNscIgr9YUidjxKt2pDDF/LNWtMhu7hX
ZlsAj4Em4WJjLg+206I1AqnHIRpH/atBk21r261PUahCmKGYT4cqzOziJ5nW2rddtQxuPDBZiF4v
YMGDZTYtCJpDJNEgfJAOmnqSwK4OMdSO+icxVEGs8c3thbwIDDBakChmQBFaYF3QCdKe2igruUNk
QRoqrFT5aEOlPK0hUOh24LzAmaF9tPFJtfc/C0ohEwUvDfVtbKPzBbWEkFC68KCniTugtHepkfhM
M/CuJSH+tf5kf7c/9mZgzkz8RvizjLUKb8RL2jGxX8E+K5EVXMPUXcSLmEeg/FFsm+GNqKifDwgF
K1rJvsbZx6Pa9SB80SFx3H06CpjNoM6G+x/4X4jlnZvBEQDcwhBjNFlOOE70BJH5w+0dccWLwQT8
F0DjM6l24Y9TpaHG0fZjlDe1fFIuMsl4jyTPt61c23cQXUZtE+r7QOMsrJRe3FKq1WOELYkS6J62
cz3t2EgZSLof+/fb5q5cMtZHcwvn30nVqyzmY0RSQDjGf13jRXn2dmI/b9uZ5/8sKMX6QCIRwFPE
2OSCvCb1xksTWo0RUltfaNzACat31lhfHUHQ7ywLvN55LIGpDm7bvQxOZ8MWVLJxLYDAvTxQddEX
BToCqyhDZ0kSa8gE8Q2lApm6X9x7rRGbJuY/1hpP6Nq2BxMAoRboAJc4SE3zaCcyAkji9ErwaqHt
72ZN8eVaqIW2ANiKQFpiyy8RsbaeoX45TGOU6CcKD2yILNCKk4ztIHOET6Ynu9qb+kNq/NaGw+e5
UHDF8Mr4a+GxDPm58zNnDXVbmJluRLyCQiuSvkmW7m8v35Uzd2ZinuYPT0G343PeejIitxTgHO40
4+m2gSv39ZmBRRzXWmYhaYoxEIbSkblN5WEAL5qxd2mshAZXx2IS6HLjGsPzbOGioKBnmAyVwcix
f9rxjzVc4srnjUUCacy9yVVVgc/7jcH8qVhLv1zZ0iC54u0w+z88IxaBfdZbKGOBPx55LaDDXEny
yoESOuYDoSsECzJ/a+EuHHRyRgwP/Q5ohC1sqVpUE6n1CZB+zyfZu2XeT1q2TeuvVvrLneaaGd+7
ALZZKymUK+73zLBxvuEYzc1kpHKKWpY8A1a8Sc23eIg6Q6C53F4WK8+Ia+4J9kBfwMYAInzJxGs0
iEPxQkxRYyT/2Ln+T4NmGKhkofSQJn7Gqh3I2j+nmN+bPfAutzf/lS0zd0hBxghMIvTqWexI6TXU
LSUwmAbYMpA/W7lbVj6/lAvrqzxTqYHPI2uAlPSmc3//xe9HyI/3JhC5eGyeL1YiMsHcQaqoTNAz
dtQRcSfumpDM/JHlVgRh4v8bMRfnqut1pnsDB1A1hgEAmb9UOX1F1v7XmKLcoevvmjcxv3LH3e3R
XTtvEIxBHs/GGl0oeLQtigckZoDSi282Yuxuh2LqbRNXbv9Zk+Z/Tcwr+MG9WsK2x16UU5Q5ofWj
JdBZ3wu6ssevbgMQ8eE4IPiEKPPciCClYYoJRswppApNxVfm6fog/vv+4sjGStMbCt2iaGi2vbdL
yHaAovta1u76avxnxVyMonOVrHpYMflGN/3sm7k2jqsW/gSwc+udi8xqbStwxdM/733A1ws3/V4Y
4pG0dHN70VfsLHWx3DQV1sSViijecSPE+xLUsX2aiuhv7ODNBqi1cymsElcC+D4JOD6tHyoAp0UE
gMptE1e3lvufiUX06iWtA1lRmEiAdBJ57dO11mxXNxfCRhDqDQ8R7GLzagA+1ILZSMIgfKwGA5gd
O0SX7cFo/2IscMRIpRroYAiHdr7BcnCildIsFE+QPgX0buXz11b94+cX74oCj1avBKwVeHsnNP7t
Aci1/sKbzCJXmCWENyhCnI8AMrRmplitRykPsyZIDoCg2Gvv8mtLPpcGkMhEg2rwX8+NOL02sVqg
TuZOwCjpXeMzl77e3lbXFh2ZNzAvkY5FumExV24Rx1lCEj1ynWHjsXbP4trPPLJx2fa2pWujwc2P
KB55Kw/Po/PRAD2LBISmUNJq3X5H0LMqTJBvXJGTvWYFaiug8zpoL3vRb01HK2pbyxBNDWKrbQBA
uj2Ia9OFtSAUjGrUXpdKD3YJcEQ80SlSJoCjCQ8Kx9nIem93K2HhtT2MpAwaieIZ6aLSdD5bhqio
ha45Y4SSvt/nPyogfKpy5cmxYmTpHoE/FqZsZiM19JL5W28hKbKWrrhqBM+mmY2F9rXLHYZYveoR
qoxYkTYotd+w5fM12trVZUeAh8QrUq8XtCsD+ToGpt4YuQAJH8XUGLs4kb9vL/58FpbhEVbjf40s
dnDMnVi2Nh66ZY7UI3+vADpozHesjFf/jSnUTyFgifrZxQNksPrSmxzA/tmo0PVMb+88jTz19fSA
FqevLTDQt4d2df48MMag8AMdsqWraYrWanNugRlFG98leBiaK0756sn5z8JSGThHFlCAjK8iz9kx
LZwg5QNg4FoARq7uNuT2ZtFWxNpLde4Ybb6bzsLEVamCrrL7MNjKLwrxlrRFdxdLDiQNCibIHJfu
N02iDX0JCIRfjqO7k54EvaYPmVPKlcDt2lsLElszHgG5GSgynB/nHt3zck2iLNCU7T8lyR5oI9NA
c7os6FAO8z00vtjxqvz8OxyyeP+ZXexYlTQDUDapilo6BIAlblZZe3+0dpeHgs40S+wblPT+vPo+
xNWOl0kvBc8GI4sHZDwBVKuUW24RbNt3uiLiDs0ivEcg30G1yICPGSut3LAyBzkeHR13iVHzQJMW
e7+9o69thJkli6r6/I5fFmLoBIFLNCPACRru0m+Sh3q6+QsLUHaASAk0tZHpO1/TLAWlLYOqTEQA
Qs3dFkDf11qsoVmunRs0DqXIe4HMB67zuRXuAknee/DRxUjCauqOSPaKDnyLTzalmNPjyHX8Z2ix
VxK3qrqewVCsANzQ6xDYqNNYjhCU8ay321N37TjMQsfIUSI9BFn/80ENWTLBX6OkWGnagzGg+5Gn
7aAN98QJ6kbFwN50Pft+2+a1iZzXCTRWMBMu0uYJ79PYbUGJLOJTbUGfVPehSo4+6rfNXCMfI2z5
XzvLS1X3FDNahagtR9PSGkQkAUSah17Kev7VKe7MGhkWHHh27Av90HRrmsPXpvaj+UUUXyoexwDR
TRFQq0IF7fRWiyOhYWn4urMSP1y7NXAfYjJxt4PbutibWT7yzJYGHoottEcaq/PxcsxWJvTqgFCJ
g2o9gD7AK53vFZdlTu0lWDe8vfqdqWnTvcmTOIjNDumjvHA2zBryZ1Gma6ohVy0jcEGo5+HPMsg3
C7DsLIqpbMW+NbqgRd1gMl4yYqHTbkScldD1SniBSN9BfRPlsPlZcT7QdhaKkjEwX1R7wuO+VNum
vcO82p8W33DnRsSIxMBHnoV1FqfP6uxRQC9Bj8B6CKb2F2gQXfr19jG4sjVAs8a2gJQAMAPLDlxC
JypXQCJH9fQST1s6HP7i++C/z6E+XpJLFeemTkrSj5xEAq1AlM9d///2/dmbfLjW9HZKKmkWJDI8
FuRk9NEz4S8sQLERbhBhPm6ohQXkP8pCmXqkp7mP5vGfbS8zO3QX+nBQxkArvrlocm6gccVQlqZD
IvdBMdPXwHy6PYL5A4urH1t1/jTu/rmV7bmBTu8LEVu9EVlF7oTSKw8xo2DryjtzpPuWdnnQDt4E
LmT+7bblK74cukdAlc0VNpSsF0NDF2K90mZ45AQqwhDYXzVv01df/sYIcGXoqoyK07IIauYxYc6Y
6lGhS/RZUeogYz0OUm96tc1yJUC8OiKIPqM/B47lxSvJGjxD04Esi6Swv0DK/XlmEvpayU7KXVNa
uOLXUAT/z9b83z/sbU2A2WqMOd78/fei+E7aJzTOAU4EihUltM5uz+KVOAytBpGwhioR7t2lUo7p
VK7TOkCa9hyQG8PwoVHu9+knm0/92ewozQHNCsG4uYX8+ZgMcEOceEJxoTK7wPNALP98ahdJBTTw
BRxk9meLzd4mFrjwEAKPZq4AvWPjWneaax7zo4GFxzHtCbCCzpwii2/t4dj9+/l1wMMOngZT5EAv
7HyCxnZwOhWjpMXelX50zShe6/1ydQBQBSTYwyhBL5PfnjOk6GuGepJb/moqnxZr/bIuL0iIuaCj
9SxYjH8ufT4x4oJBUsg50QxUgeSYeN8yULnNdAzHT2vbAWQEY1DutaC3c+Gd6wpcSZIp+1STY3aX
xZ/eTeefXxzBbIDKxlTh89W9Cyr3Wsx0pVw+K9UjywYEGopty8vFa5QN1ndHT6D3pC30I6aTTBIw
qw+EHhpDD+3uF5m509odAbGUjC+f3W3n9hfj85SqQZ8b6EnzXjm4zW12lCX5tGuBESBu5roe8EtL
QHPvDRWfcgySZF+4BD2z9HPn6fZA/kC9zi+5GVUJbhbwWIg0llCwegLYgiEEPiE3z7dtX9oDcH0m
fU5lxt4wy6C/1uUXT4nuq2wME4Fok6W+VpA4mIoGRPzOE3ej4bSPANai+jjFLHuTmnR3nTXKOytL
k6irZHmYWFLuaNLmu8YExE1XQByAKG50e4QiQoW0UuNxROy4T/Di9wXwEAc0ii1+9DxLnlB5GlHL
d8kb9NS1t0RRKCaqtIn6FJKZsp0KP7YLkBWSKfcr9PxGzyTlhEMuSbXDxdOD3jY1jwxcR0CZLfN1
ZN5zV3e/s0EzfC3VCzDmpqybtsiDpYdWqeS9hiL0XatceUA31AxYp57bv0dgyf4tDKWFt1fi8iKZ
cww6nDwyfND/Xdz5TgW2lV5SrDY/FWCNgsz9aUFIHPoPJpZPN1PEbZU2MOFtZQ661Pb2CK75L+Qj
5mZnaLd9EVDUNWZylIl90vVhm2n7if/blJ1vxccELMTbti6d8TyU/2wtDuDIO6tIWthSvbtLINtk
GyvvsisWgJCA9BrybAgCl+UiUieVyXHzn0i/bTZ0TUjrMiBCVAwvP5tA+LBUhXSSBunChKBtyvgs
8QTidEb57K21LM61YUB/FREsJChnZcXze1GwLOEa6d1Tpn/v7yr32+11uDYMjAPsY0TKl60+kd7X
mjTx7BOB3uvT6E6Q74Bk+8tUmMMj7fViRWvKMPB7z/0V+h3hcgSUE+h64C3OxxNLmfRT0VZASXH+
NDTqQFwwpDdtlk9QL3J1qDdV767e5JthysWj00FDiVVV6scdZMr0DOkC4QrvuYaLcjeuXfCtaq0K
k+86gdkY+Q90XDCeZumDoNZq+XJ7wi6P+ezRIZMFFMJcZVn8/qQgXa+VU3mCaIA+a8sL028/XVxB
Ez44deQTEC0CcnA+RylibQuETnZydB5MAMoJe4SaRHh7JJc7a7aCXAzioSvhStWmtcGkw05af0e8
NBimz7tEWEBIisIdKAgXjJ40SdRo6VV+Mkvdpw6I/7r0h/H358dhUkgtAts6vymXkWOtKIp3dXFS
WVA/qTXd5XlBFxsWB+S/z8/T+OE1wkg3pAPF52P6PmUbrbuHmMYT73as2xH+abdooX0sIjp4LSSu
liuPaoqj9BG7y6iKBwfkbgixfXa2oGHrIN+Msi2E6pfENEhtOsztanFqDHT82tX1/vb3Z390Pl34
Pp4gHqCIgOguz0dm6WnmmUyciCHYQ6+76Yuu9ekxp3Z7b8X9cDA13fHHdFjjj13u59nyXK630UDg
QnMwtRpDFB0Xp+5XX/js9fa41r6+8MO6yqHOwVpx4iwL7O7Q/0U+BKUQ8EwQPqAJJ/6ebzQvL6Bh
AZd3GqFXoHxmrsWj14YAl4VVQbYQM7U4KGZCrIpYWHrVPmrxvW6ursD8il0sPno/UeQH0NEX23gx
BCINaC64iXHqYGuTVAMN4hZqTIFelI63TyaZveCdVwfg71pBo+GVEXhdz/HqjtH5FL6Baj/q2EPP
RD1uA5zsV+wYgiaySa+DNmLLrYY66lPeG26Y1qm75V6hQQxCFSEqDiwYTeM5GTr66MZU27O0AnIP
Wu3T6+jZyvZJbSR7AV5IAyU5B1KKNZvuBoMPr2WHO3ywswHQEqE5WiBaXYVV2zifflnNTteGV8ct
6FwIpBo4C+gZkhqn1Ai5Ce34T3uQ8+/P9+8Hd5W1zSCEPS+Bei6tN4v+uH0OLoPE8+8vNlHXE1aV
lkZOQ5Hp0dB24oEAMQHRRb03QVZPjewRwuL8024LGwoN23CLoAvPBZ9W56khVad4JKeDw15cvnLl
Xp6N8+8vpo27rYwbie/3oOsSuI9xxS9egZfCAo41Ypg527TMDog0GYcRCtyAN38pgM6gI4TzIONQ
QPFNe+BpgQ6Q76oqw9vr9Qds/OFMIkGAtnswjI7QHoTwl2eyyZMyIRAJeYpJCv2BEo2oGwVRwDqz
leaPsRoeSV67Gy71d9bnZWDF9pOeMvweswcQG5oHB44uFWFZuc94g+ahKROonpVTd9cn8tUpoFt2
+zcva1QXv3mOWj9sYgIZCUpKWj01VgMFLe3N69K7mJM3tCretmYfVOjg6lnj3i3pPRBBgZyMw+3f
sNgQFz9hEYMpL87RqALTpk/vmnY0Icz3fzOwuFBon456Oo9RfoWSFs9XPr+IU//n9yOIxIN03gDL
uiwugbJroNLyVPMKqk0PTflFws5fjOGDkXkSP6xTy9BFMdNhBDqCygaLdWXzrg1icZ9kULoTxTyI
WdVvChXUCtcaNS/82cU8LbYalDhdlw169VQO35k8WIRvJL+30npraGu4wmXa68LYYlO5gFEYXmti
POq70O5i2kCc4WuFXG3ZvdbeCRKwW2H97nVnm9XfWLK9vVzzWC5cwYflWmy50aitQo9hfqC+Y4KB
eSzycBpWXOlVK3NSEmQBaBkvI8yhqGNeDG71NBUBurSRZpdLRP+b22O5ujUAaMUNipzxBQXMjrUE
yQocH1FuDLL1+LZe00W+6gI+mFhM1zTV0Khz7eoJ8px5/+45K2/haxPlzqBv3GhztL94SkJySPCU
iBrtDk/WuAPyZ9y1bOXivLa/IcViorqBxzw6Mp0fUYgZJaggYRCNe+qnu9gAo6b+WiQvI2R6bi/J
PB/L7YUaCspD7px0WT5eLGmYlZV79ZMDqcWkTnC9vSTDUaifdbcv6Qpe4s8vvzBngy+BagcE6Jb6
+nxCxiCxsJuLuOt9e2igrMoq2u7x2xq/GKE5mFKZBxOSB5Avc0UIIOOwKwco4cSaVuw9yLxA8xBX
ijuU6dE2ZbHNqVsEwLsVgZY2EJuTOm9eREOHZ4ImqxsoCjuPgvLqiy74C2U831ii+4eqQr6gwZbz
Utk2CyvDHQ8jyRworIqK+7x2oZ0Gyd6fbcY6dG7j8U7ZMWhUHbIIbTNVLyBLi7V6xOX+dWfkA7YY
5DlRhF6EaiakPxPVosZdjV/j8h3Y0BX3f3kGzw0s3D/AI24zZTDgqh3UZkIoNOrdWvOy60ZwkQGX
ixSCvYjMoIT2/0j70t64caXrXyRAKyV9lXqz3bZlJ46dfBGyjRZKovaFv/49zL3vnW620ETnwWBm
gAlG1dyKxapT55Sc9L4eLXa1aXgfcu3V7hQXzeVRBJ4BOCwhkYb+W7kKCIkn0pva0LxgVUKLPC7V
W+e/xTZTHJHLJTENZCTBPwZYAECAYrAnF6Zu9umoYRO8MC8sSbiMiu9fTtb598U4T77Pa7dP5wrf
F4l8b+fPW79SwEBWh4AHDBwXVOdReTg3MTtQIdT8OHtJe3fToScsZQq/uDYISH+IsgnO9gU0riS1
ntpNlb003kOW76tqQ0vFK0xlQnLtY6JRUEuV2cs4hCYDhyEeq4rDsTZPp6OQvPviVnpvpRgF6XZ9
CUKvzXVvq/i+J1WUGfQFLUYg6mcX/yRlCY5dRQSsmCP5Hp/dhbRgrM2QUnsn9T9j24a6KkmvsiEd
bq+pHdMtYGNoQn0B59q9rYohjZWzjbsVR+4/ZCvymVvADVtrjZa+uAzs70YdQgkXgjs55B/jt9Iy
w966A5/7kP4eyC/N/11lh3TY0bbbXV+w9bH++zuks+lbYxeDwjN94eZmMHdeuiHjX5hAQyveeeAP
uIR8akiWLHWfZy9gLLfIfow/taounLVRnJqQjr/bjqNLaZrhXRHqoCbsD0qdzrUFOzUhfsKJE4tT
u2s1UDa+ZO6HUW616uA2IXH215dj7fycWpGWA7eBkWhlgrmK0YB+aFRqHqsTBaQHqhzQQLm4fTOH
LznUYNMXpt+B9rUGv6Ox/YshnJiQ1sJCInfsChM7uwe/YuhVh7/4PuSpbMSNwBDbUgDRaQZt+oyk
LwkJNB0M24rbanWhT74v/X7fqgeGdFj6MvhPKI7n1ZMHeqrsbw7FiRVpO0EQxMna2ElfnGJn5g8U
Ht9TVeGxI89DUUS7JyakvTQtINlqSxcL8QHtNs8LAZ+tJoURcWFcMyI9HievALy6wmxNabVreh28
VCB3db4P9nZwX8BmV7DX/9v6S7ekM6dGCrxL+jIvO3CI5yrXvHoET6ZNuiJHC42JZBbfh0K5FZEb
lfvw3D5bFrlermWV72Uuvg/azO53oWL8Ufx8R3paWX3utm2OBeFm0HyQH/+nyXekq9GkveXB16Yv
fX/vNDslHcfq4QNnFlreUK4BrO/cy/ZT57kLFBpfUHd1GnDTPWWgVbbe/2IUJ1akLTRPqTuZLbwg
9UKnBNP25vr3V73syfelLdSBy40lrp6+dPxujPLybp4UTlYxT3KcNTAztrsJI5gAS0NJGZo60+86
/rh5HCgLoB8EqVpD5BzOV6PpKaDlc5K89Cxo5rCu93Ov4FNY2a4Qv7aQD0QuAM9CaSkAxcnsOh00
dM/Hge/+avRZ4WlXpsr0oPWBv2DnQqJWt2Od4n0SR/NkbRb64Oef3OlQgpz2+mSJXyp5wjM7YqQn
AYJhad6IIkQcFdo3lDkhovFi+mxDoOcyN99Mppg4cRKumZMuENNLZkg3wJxufZR5FKf7pfxK7SP0
TRUX4uVuFhhOlNDQhwWOYxliH4M0jS801iOHHCCq4FZPILG/PneXu0CYQNoMOYGVpBNJ8GoAQZMR
VWboJva2T1URosKCDN/nXpF35R8L2VchwaFKy61NEpAqAK1A5AoZRmk5jB7qL1U1G9GSEOCgnNe6
XA4aG/fXJ+py1dFobgvMLjKMwCNLJ7LO0VkB9J4RMTD3QKxpr7X1LyNuthNgkU03KM7O6qjA/uCj
WwvkbXKZhtfzUi4dRlVq472TxYFX6dDH+Hl9UJcnBxkbHXAiNFdAAlB+C4FbHwDiFLFCm84PeTO9
dm5bIEPGf06x81Bx/slLb09zwiaK8mKt8DCRu3DSdPTbfCrQSFCCSp3T8vsC7wO9qUNr0UzhGtY2
H7CQ/8sWSSErtazWyVlqRH531/NnREjXJ3D1+0DcA54OetWL3hSHjIDdIvEVUftTlv0sUJi4bmBt
H4BB1cTZRBfYBdUIqFUaILEcdO5nEJfw4pTsoSMLqrvRIoottzoWkRsGFwhgH3IE0ExTbYwa5som
3QYF+NCx/ma2TixIVw60v82ENx62m15/SnP2CaVVVZZT7vDEZYP9BYkpEJqgrH7RgWjp00S13sWM
Eeh82zlugFQ/gmf9TUutwDW4HSZt95txtMikaQZJQHaIayPoci0gTb29vn6XdyB6rgwAOEw0g6GT
T3IbZjaM+jCj6cSxwuaLhgYgI2r4X6ycI9g70Shlg75K2uX6srjjEDtGlFtpefBmKOM1tatqjVjb
Hw4g+YKrABkUuWeB+hDW1tEpFWXQGUs+48r9i+1xakCaK6+OxxHuyojc/JjNDzdiTP9sjNPPm+dh
Qms7CW0XbkQ8Bi5hw24ObbHSJ9MjLULDR2cEL5YRae5hrO+Yrvj+6k4CyhAShyD5tuRgYKjnipaD
bUBaL+ybfec/+8YRwjjX9+vqIp9YkSYpbkq0wFYWHGaTb4wh2/xz/fsrtXxQRKBJEYEfGFAvq1ya
kyPmAFYkK98d41NFKGRPotR8MjN2bCF76/TxZixmyBU9j5Miz7s2OjD/ga4UAD5g0qRYgfUc+tHo
UY48D4yoSbU5XB/dWpDgwumgzdIFyF/OkUIik9WFgeZPOrM4Cxzda0NHo8OXGQHKbjT16s6BvpQi
IF3bGXDX6Lf2ATy+wKBWuTF0A2BV0VQBhTawgj86HapfrHeGexT7BkUNcc2e6MlE/RD0qxdsD9lC
U6tNOh2+jOzL3jt0UC8juzxWzObaap3akfbisgA/z5ZGjCv+4LQ9QP3ly+0LJlpnsFiQgboIgBro
SnLfAMtLvLC9k+aP4EuBDuo4Pxam8wA9sttzXJiyE4Nibk/eKkVq5Kmnw2DVfTjjPSPNpl4+j/b0
F74U7erANoMrB22VsjcytbiZXF0HgVwdDn6oc7a5PnVrqwMwL6IrVPYBHhV/fjISiy81Cn4L8kwZ
JGhqaAvdXr1CYAMBYrxNoS8GwvBzC9AqzRKHi3091eifjmpiQPTxx/VhrARYp0bkW20p+tbNUxhh
E9pmESND2dYFQME0d39jSHT8CbDtRXt2DgVaWoryq98fOu1X3D+00+frJlaWBDczcv3Ak4GuSpfi
K0rLLHM1akWl/ZH4vwElu/79lYOPRxZIMvHYQouRfAUxo+etpqGBPmePbfcxNnuaOtChfr1uZmVJ
EC6BWlKwLeO6k/bu2DQGW9A4H2XQxoFU1Ad0M/7CAjqBTfT/mSJwOt9ZUBxyFuSKwAQw19usnB77
Od42rarvd20gAuwOHlNgPHEpnJupjdb2Fg93HdcedQ79Tp6Hba0oj64sOhqLAexCiQIocfn9y+aK
Wz3HnRazJ315Kn7fPlUWKLBQs4AGFrq/z8dANB96tB667wto5EEmJSpr/43HusLXr04Vri/wFoCc
BcbOzSzQIPbmYcLWGs39oo07WvcfWUoV1eq18APEC45nmOjGhyKOFGMCmkpbUiXwv74fCwXNJbSK
7A6ojR2FSmnQ5+mhSiBUVPNj1bKfYIroggGMo9dndSVQwM/ADsSM4uUow+JnkkLw3M/B7jHOu6mA
5LFTfhly8m7FKdL3y8d1czJrq4h9gfXB2UXtBgQwcoPliL6LuBh7kDWgq2/HayP/NbT+CO1zX9+k
zTxuFx/4rJloxUc7uGTDYntqAwbl47/wIciiCEo1tLNcNCgmrdeiAQC/JEnnAG15wRL7YVKiv0/V
EytDbP8zaMuywNUEQxfk9ItTpk0HXebIJGx4TBP6TrU5gbwiHdJ9QRh7KjSL3Out3YV9TLzNoLl/
8eTFwceTGrAuQPllX0biArK7A/qY5y7dWl790lvuzQA7rO2JCekiria0Q3UWOrGREgjI/Gj72qZN
IDiYqACLa65GPD/A8YUuIcCIzw9pyn1IKxsFj6ALmsxBcSPr7Z8FQ3CE1cLBAEuTdDjpxJGo4uC/
nMIxeXJ1RZwsrr/zxC2UhAWnG5jd0GooP5P9HG/k0QTHklHUQIV9ywp92xifyiRBi+wr9AquH7q1
2xLeTMwT+gKBqjufLUjLpX4Vt0v0YLrvO1D3vN/+fXTzOnAgqMmiCe38+0Njo/5H+yVCx22/IekT
N58yVRPoypJjd5m4YeBBRNLu3AgecbPbjIsTgTAn/py3b9fHsP55QVqBqx5xmDxHdjIQDT3RUDj5
Vjl3GVL21w2srDl+/78GxJ+fRKmV1WltUcEAXMG+NVuMYtz43mfTGbczCBFHM9lct7g6JHSzo4nO
E+U089xiSr1p0bPCQU51myX7UnHdr1yUyKA5EI8Spx7vzPPP99PYVl3bu9Cogp54OL5U+V8M4NSC
NGV0rEfSOZ0bVfwXRbEms1zFoqjGIF32Q5aAMLJr3WiIt4ax1dtNpzgb6xaAPgWlO/5yxSKdLLsV
Ww5DVt2N0u4eqVlGj6aKKHLleGMh/jUhfsKJCa1q9KVD5g1wSj8oNeENbfqtert9N51aEb/ixIpT
eCZvOQaS6Qe32JsqNITYLpJPhHAiFAIMEJ0DnSJ93yesAuq0cCMn/U7YPaiy6+y7/bXlt+PTUM1A
NQGJClFukBsQjAqEO17F3IgXXzvtt1/fnpQ4+7604nUzGAT+1o1ibwwnfdsBTBnbv+pFcduuT9i/
45CWve8gUTSOGMdk7Ef7EKeQTd7FP/xhe33hV7cX7g7DQlOmfQGbh9aJtiDhQyLN+VGg/8x7pnZ4
YxejuHAxaf8akXxVEw9mZXsxifTee09L8wDK0O/XxyHm43KD/WtCeszli6ln1qQRMFO5X5uR7pJq
XNBnpGqoWnO7uA3BBS0UNyAudn5QZpZAXQnsAZHGgqXZJCrK0ZVxgO8TOS8QGyOilB8oDYci7ryM
IFLz9055N/xyVRQCKyNAOUxQsaMwhhZj6ao17W7sJ9ABRgMExX9mmWJDrQ0AnMmGh79NIAqki4M0
ug+FWAc3YQ1gfN6EaQvlgs/XV/tyDD4s4OaDLxFUltIYCHihdEgBm1E3h4sV+OPd9e9fDkIwMApp
RsH9eIGL4FCEhzwY0tMdujsBLdgyk+6TlNx8yGEGciCCPheRrlyj9IDTZ62hmdEyA3+h7Yj7UhrH
nu5N/e36gC6P+bklMaEn/j3tiU5ZC0va/Mlv7ksAtQ2AKaHze93OZRx0bkdM7ImdmuRayQofaiog
hLGt56EpgrqPZqvatO2xvx0lg/4S1MsRZlvYzfJp8fzWTsCyZkaum2AXQDI7eYQEZWDy1+vjWttw
J4bkFAtb6sLThaEYKsnz8K0FEO66hUuHD3gMWJXQUyQQOfKWntCfC5LcxgFjbLPhNoWYTz79qHu6
y0b6w+TTx3V7KyMC7gepW/FKuRRz00AWOQ7GPEfu5P4qCFyNm99cBhE+BsoVKJEigS+TgxkWs0Gq
Zs9R7rymOztVrMnKITUQGBHx8EGQakl7rYfQrZkm+Lz7Todjmz4WVLEmq3N0YkGKWhx3KOcyBn92
TGkw9J8WVXC3ZgBazMLP41/wZ+fHRU89N7PMCnS8ULivexKMyY06VLh7kRQ4MSEFwWXikRnNmNBg
QeTY882E/GAxKbItK4kfWIEwNkF+EDxq8lInbLHMccBuGrs7CMRXVlA1e5LsEy3EcXSWLUQTiKrI
sTJ7qK9BahSwLzwaTemqSca2pG3fI9VtTqHXDWgdvv0egAUk0lH2BrhMxsfF9tIZgwVBgyr54aUV
cF6bke6vH8SV/BGEu5C8hbCcyH965vkmKAorLoYRtZq6flycZUfRoqVXJNCLu2R4TNh9MZZ3Nbs5
kIVV1DuQvhfMMnI+F4leL51NJNk7CiFYPv6cGnurV/Y3ENHcnAaHKfSEISJHhQjZ8PMBmplTGvrA
kHT1D9X4ezKetBuJVcUuPzMhndSc1uitGRrkW3ttQ6flseuoYi+s7TawAOD348bGg1uKORqtNBqq
Zcht5mMCWrD+ydRV/K0r1ycCSzDjoG6D+EYuRaXVZHGhRx1pk78r/eK5bLyQlCCkbOJNbEAFO+sa
hRtdHReKB0iLoF3l4uhSLcczv8LqWH0SOMhQ/rq+v1fcNDYTEkeCeAJPCcnHMeKNGanjJWLZo95Q
yFDnwZjdftWA9wMfR1gLCKPsSCEJ4dEuQUqvAJ1Q3vKwVD2UVqbpzILkR5eOa/lowAJWxPs6qLpY
xf9+/n4R3Gc++jaQ0oHsmbSBa7TXmK2j9VHqNPeszOwgNxiI45enJjefvKQhATVsaJCoEj1r40L3
IXKh6FQCEankRJs5bVk6VANCqCns0jicbscmYWh4UAA8izgATuD8+FsxWexhSYdI66fA6Y6Ltp+n
wPK31/fZ2h0kOH0FiznqxPA153aYrgEUocGOBQrAge30jjzq2qHt74nHD0afbmhV7ROPo0FR0RW8
El5bIuWAixbzeJFRRr2Ka4lFB+iSvGmchsVwvwxAthW3g6MwlyeGpLtisXqRMC+GiBMLDMwsyAsQ
yF6fyLUdYYFrDA2jOl4mcoM4ykOZm9fFFJXFu0YBZVOc1bXJQsgJzieEPAC5So60MIc5qSlKfE3p
7Xr4UmMgd1biQf1C4drEzpIPlbi6ocGAUtwFKxTIgh2QPVdjNHWvPJm2tP6eaChexMkuq79en7U1
N4dHCPCteP0KHMH57rPtkthVj91npu6BzGAbKnP2S9N1RbiwckWgdPGvHWkH8G40JuhCDFH2D0m6
x/an9a2f2GPz8y92ARJ1Lq5tA7gLIrntnuVlYdVzH9FxAzZGlYrT2nQJPiJUSiCSasn9DRPNyrHq
uiEaliKa0Q8XN+2r66mg7Wt7GagObDMdvgd5m/NVIQAqmFNJcF5ouvmdGKo28TW3jaQmuLOwmVFg
lVedZYUxZfEQ6VXE8n/s8R0BvDEca/Rj5d/cand9k60dHWxl1MmR3hQyuufD8TSrrYoCfibuIDiY
fm3rnyVH4ViVLlihDPnDkvk/Q2JeT97x/oTattkJQ+WT1eUbu5qPnMcHi9RvjTUEetI/25TtSnDV
hHbxK0/IBous2IMrZXT8DIK8Oh6qok1eujo6vfZ4r+Nyqszm0en7xymrUMXVw9YhaPrvN31ZQhSD
Hrux8gPARg+ZZ33+izmHr0IxBCHMxcO8ngy/ZQMOnDnYQVkcvPHFdT9YrJJi/OMhZG/l+QKXAOgW
8rHSXhpJ4cxaDA/iTFCwTqoHtsyf62lEB2Q7BfpCNmVub7Lq3euTH/MAiTinhBI6r8JW936aOlTd
2Pw0eChpGoItt3h2S2Pb6So2gbWjC9wP2gVsyJPjBXG+N4YqQck9w4QU5MCaI0UXuEdvB5YJ6lGR
OADpJVJw0soji+s7AG0uka0/Vsbe+H59UVf8AtJGKNsAVAbqbDleZFBVH8DcN0MUugvqd2e5HWSM
ByPcGy5RQDSJKybx5ABxMJLFToXfz2gWNsiHKYn7VlyPDR1hBDx/UixyU0Wp06TWm2mOtMIKXa9E
OvqlX35azudU/xEvD17z6S/m7MSgcE4nQ0pq5lMvxhu/0Y5aZwZe+fE3BpDUhYfDusveDTVO0Csm
+hw59rb1N/NfbFy8QoFqRqQLBJMrDaBoHHvmPhmjeo6DJ898a2JF1XQl4IAF7FzXBEgejx1pisze
Y26jj5B+yT807u963meBD2AkZV0ajI5KHnvlQjg1+Ce3cLImtp3RPmuNMXIh3FPMO5Beh3X2Se9v
f8Kf2ZF808yo27XgTo+o5z/qi3ffpsPn1G9313eAajhScNMak1lVEx+jZELCzXwi7edq/DqrWJzW
Tr8DMRncK0JuU84cmgQESEOHCBTa79w5xp3iyljxkOihAR8o6iyo5chgNsanvG7SYY7sZQw6ExAW
QD+6r9fnam0QQn4H1EeIo3SZCprYy3+PY8UzSJ++MqaoTqwZQEoP+WjEN2gOklywn9atXkztFA0p
wssu3d/++08/LwWYrWcNOePdFDXzhrshVUWYa2fx9PvSWdQz4Oz4hO97NvSAg7jaG8Z9XW8nVclZ
YciX4EpTy4iRo1k3srpNW0BD78VfwsJBBlTxylw3hN4bH4/byxJB5fWO5qVsiggYoH07CxOo+FH3
VQeL/TwottfaHobmCl5OILq6ZNSdmIb/ns1Yff61pp88/VjbCqciVkAKePC++J8JeeLQtdDNvjdO
Ee+yPajO5h6NgWHLHor6SEgWTKotseZeTg1KXqytbKOjHAbJ+L0sHqbsyJqvhaG4BNZnTmjjoIZ4
yQisLa4NrKw+RZqPSxntS3YKLm20nPzF+cFl8//NSOcHNe64ABYY245tuIMQKRvurltYXR/0eSAf
hd5wNHGf32ZQbDDmNoEDaFp9egAcoXlEmrcIY7OtHtzZNZBl08eD2y3+IaWLc7hufm0eEfwjNQl0
9iWFqLNQ5PdntCWz+JOh31vzZlT1VapMiA1zcn12DB24AOjqkcG+LjTZGP4nH60S18ex5kf/oBkB
aDQvceZkbipSdiaKCO7XbjPoilB2rX4AZC9aXcUsXTIfevG0xDUf0FsNhJ7TBJDcqIbjUvxcnDxg
5LsNmlw3ux1c5aP9EcUedLOAdFnOGzIrhZiKyfWoB8NciNuoeJqJPT7zWlMRusvs/SK7L1otIVwJ
GgFQwohlPF0mDZBjfUYZxhuXXddBlOAF6f4dUsuh0256g4cFHK81dUGL5LIGiQ/9nkBJYtpWZRzY
xo96OvbVT31A9xC9axqVQoaxdlLQBCPKA4jGL1KPXu0vVWuhVYnb+7h3QxYbz9ZAQjybQRp7tLM9
el0RmYIB8Ltj39HmBYc3tGeEBdbLON4hINnUhSplbYoDKjtYkK0jO2EBzYCLXJo3t4opFB118Yq3
y6OfeUGvH3RteinZD63KX8iwbRwWlO5xbh4z9oOnJaC9Y1Dzdh9b/v0w1IHWJpC9fp6G/MXrjDDp
JoW/XF9eTJ+AQaB1VU6ddbSCQK2B5W3yL76XBgt/0vtX3jQ7qAGFNaSAynjb2ndx99OujqV1X1dR
Oqd4jFcb02i3bUFCx4XOC4sDZOlfSP5y/QSvuAnR8iDy8kI89U8v8Mn+i1tvmuMSvQ9j1y2vC+i8
j0LmY0uqRYVoEF5bWjLkO9D2I0JTYOmlJcuTUXPaDktWa119pB30Dud8XO6dZexCj9fdZ48O9Wur
+ZrC269a/kOhieQloguxx08G6ZjUMXLUWKLJA1MY0TfG8tQtT1Wb7CaQXfD2VreIPDmyfwA7Aafv
XhQgK4Pmdp2XfZR5D+by8M/1Jbu46vF1iEyIfY+KEI7W+WgWrtmTTg3UU5jjh9VA0wD43CGEAm52
AF9oouj4uNgikj35JpkarZv8qY8m0FHORWoGlQ5EArJzimm7CAKFIVEpQjZKKB5Il7IAatJ+mofI
aEYSgnPde0D3gxV4WvZmjumyx3yrcEqrkyl47NDSggrOha/3i6G0iN1HxnzsbAjw5Q+cvXU3PzjE
0E7MSBENIop+NGeYsSpno9s0SOev13fFyiqhiIfTJdIy2BzSHu+IVdSGwdvI5emXgTfFa1VzI7T8
2Pi4bmllytCSBRVfdEYK7It0jr2SAOuYVbAUk+/gm3rWSv8unortWAwqzseVUdkA/gNth3AFIHRp
VFXGDTdpnAb9eC9seCmKO939fH04ChNyngH9pG5eMpgwtPsOkmmN8TSp+n1XbZhg8CE4uCL/c35k
S9Q306yJ66jL3Am5knLc1kZRPJUxdxWHaGV14BJcT4j0orFY3gdm0ix+z+oWxdwt9+4cfujGw1z8
uD5pK0cVYAF0LwtoOAJZaQ+UcY0EHcnbyB9LpwxYb8yHQYPshIFUygPr0+JABp4pgB2XSfM/d5Sg
lEUlGXlSyUPESzlkVoLBFeM92jbq+KF2n10D5/XZRr2l/6DZc9zclZ7icNny1SXsgnwb5RA8Ay6y
HnwopkUzWRuRntI7qOjy0HM9Vch+Ge6C5wJHGPVk0YmIqOZ8mzQuVOknwlmUDP3nwjDfR9MIRyvZ
xKAVB9yFbtKh3hiNs4Q+lEOvL+nlHjUB1gInMJJGDp530lEzYtBQzvpURkk+bqiegONDD25nS0I3
8okV+bTZVsmaROdl5Ff624Q8WMy97fWBiB96FmdIJqTDljoEXH6TUUak/GdhrwMq1eB72dvD45B8
q9PIvRmhIxmUUntpbZkaHgxllFqhb7iBdquKEe4mzBqOG7YFWm4hCn++MbhfN53XwwL7p30oFKfq
cnOff1z6+XnvVR5d8HFqPizGZoxfr6/HpUc6/750aEGQP0P5AeuheffN54Ucyvxg14frRlZ3L0EC
CdLd+KchXbAJ8bXE6awyyt37pD0u6QNxFMX9lXkSeVX0XgiFL8cT4zyJIrvKryjJ0zLSwdwYjLli
265/HvVcQH2A9ZER023ObGJptIxmqHeabsBTVVrl0mnDrwhWzf9aEL/gZAClOY5A/JVlVJhkNxdw
LWV6qHN3b5D4uCylYt3XBgTQL4pRgH8jIJa8WZoNhHUoP0U984LJolDVDq8v+mUtF04SaVzxLgV1
2UXEqMfMm/J5xoho/DD72UfCy2PsDOC31h+0Xgt7UuxtY7hPDW1r8DmcG/aYkV7xiBKbS/I4Zz9D
mlhIHnc+o3oZcWekYZbNz0CNbjvW710w6QFy/ztrueJKumRh/jN2tHoipgCVyAWVAEh9Pa0by8gZ
3Wj2i0PaZUcIBexacLIuvNxCEOVxTpfA8OuN1fGQzjlqyPlzCuZZvaXbBv3KwfUFWTmFBgQioeHo
ALh+cYcMg98RbupFZCwtgBURiPg3Ra0qQK44eFjxUUtzDMGbLm2s3mWQ83LdApCk4+JBgeE5zV/T
ioR1S4N+em3pl+vDWjWIFwmYm0QfsgyFQPuNxssxLyOoLLpjF6TLrnH9IEsfW9sNulpHJoHe7tBA
bA+xc6jNrHTLaBrjY97DHVjNYSi2i5Ggz1uRnlhdrn9tyND/hOHx0xOMK0U6zUthIfuWcZWA1ooV
QcEI5Cd6AETC5tzteBxZWFK6VZRU73PzTss3ar5dX6AVV3NmQjqAGbddakxOFQ364bfp769/XTUA
8ecnfrPHYYr1FgNIzSMB0BcSYFo+KHzZyi15NgTpdmGjmRtWAyO98d7r5d4qKTi2ljBRcfiqDEmn
p2nbdsYdV0XOEKTWJgGMkN6Vlmr7ilWVfOLZeKQL2c6IxWkFM4QPIaW/3AJqlQ5ER9Md0t9bt/jh
NsgdQrXOm5p9RYqAlPtqgoYye/YHLSwQ/epHveQB0Y4Nhxwd+4rHTTiNbuD79LDQaeuZTTCDh7i6
M8udmfWfubHsuL+FnEjgm79BHBJU9L2AlHJlVkhpbRrX2CSLvsmh2eU5v/TxC62SgOavi/5jRmKj
ZyYQDW9++qgbqtt3ZY/iqCGzIUrol3Jl2ThDzrysaoExICbbdk6umPN1C4Jd0xTN8nKykTlLVROH
1pFpzOHkoUdQBURdOQkYw78WpFAxQb/3wtysjpjxeYz32fzuaNvrh001CMlbDP3o+l5b1JHh/TDN
Y1ttrn9/ZfufDUHYPznMY9/qtU7x/Ul/LCZgZu8Wvkt6xWkWu1va/WdWJJehE2eYbRNL4VrkAYmt
IIn3iIUCUu80bdr6w4/ro1q1B3ZE6PghU3KhXm9QvdB002RA8JdhnRSByyKd7Oop3pjaQ3Jzh74D
SDVuJ7T2gNIG6LHzSXSQMbH7KWbRzK0Hu/talDeX0IUF1P5B2gm1aUACzy0spoVnaFLXeNQfczfo
VZC01W128n1pBP2i9+iCZTiNzodd/GBUEfyubjNBWSk4WvCelty5VQx8bloTGwACO2x4zcwvRYNi
gwpcr7IjeXN7QgCcxQbswMNl7rBvhofYe+Iq1avVDUZAYoHlRmgnI9C1vKMgwCF1REmA6k/HD5UR
1Pm7xkKuauNd9TIntqQjapSZ5ScMcxcv3q4u+WYY6d3YebcHq4Jt8n9Dks5oxevSy0wMSYv3Xu0E
c7XpcxWlvbQ+qJk5gBoD7wc0Czp6ZeBXlS9NMva+/exY47LprcZ6Mu1s2UPGtzqm89DcSJfzH4Mg
l8HAcM1ckAOjyVrjDQpSz2axIbqJ3vobPfQfC0KyW1AP4aEt1x+o4RkJSGjt5zq1XowF5SytUrhP
ueHhPzYQ3sMCQmAgGc+P/wiBqrjpHes5rR0OYgh7/snKytmDqWcIjbF3Hhw6QVYmbUwQhwMA7cRw
dYnnNIpfIhca8Us8KMmB3Bu1MZRzZJ4pVBkXq/DbLspQomdmhSJiFTRxvk3n9zZ+4MneiD9G8i2u
c0CHD5OHrur8kze+8T4NDLcMCwA/JvufuZjvShBC1c2jPSpSd+KQn9w2YrZMgWTyoToAjSe5Vzil
tlvUiWM8LwxCv2nQ+sOGJdvO39j6bdfzf00JXJYLzwzD5wvTtTaekpaNGjABY+WLoQLH/knUSGMB
IBpNzziaPqBZkgFUzVhaV63x3Oq0vNdzu9k5wzi+xKQ3tgASW0swdGXWBpB71ZHbnsh9vnjGrmOJ
Gdja4hwd7ve7FtH001wu7ZY5afI5IW62qxuE8rc5EXl7yECfzmNjT4a+i+puW2sb5h56qphyMeLz
GTnbgTKBUFpYZY3KdQdWg3eW4T2YB50KFa+yIZ03d2nttLUwDOg/muxbafXBqEL4S1fIf6cKJOmI
glE8cMSfn0Re2rLk49DkHWjL0+lpKXXtOUc6Pxj8CbqWnFmbedTelrJoD9eDo8vBIUcgmrTRePin
IfnccNwtndXGlvVsOzte3yPeU0riSOGEOAjifYsSP4oEggrm3ATPUKgtUIN7zsc9SzeL6g0tVz6E
AfQKCPCtqGMj6jo3AP3Ppa0Nd3yG1kQHxd64eYMcYVoEPqvpq0VT8zOvyc9lidluLGdjD46K/ikn
JXh1mB+rWCTWHDRaqNBaCSYaDFrGrei9q01do03PuU2HTT3oxbbyRq8FTGX27toFWt8QZk03XuoP
n9BUpAVT3zkIg93+xhqhmJqznyKFWg70mM1Gp/Mzb+80f5dYR0tVUlhZXvhWxHJg/gC6Vu4by5cu
XaYWJpbqyVqyQBt/XN+iK2HCqQE53KU8Twy9ggHnE0gVe/uACpM/Kc6BYhSuFPOazqBNM4URzQ/y
FkSwN/tCcQP9b5ZcyYmQBUts0mp+9vRvZRaRdF+pBJSkTNyftRYWwAknToKcS0rjHmTDk94/t8Uy
2RBsKsspAFSv+tUQP/lJuiyB/KfPw9llJg8QaamktC+dCR4lApwMBTwUAeQymYX2hzTrreF5nswh
9JPk2WhdVLFidvNsnhmSK2UL59yhsTk8a8bGqDdLsZuJIri5jBsQAaIegFQBBnRRb3TscsYDAgSx
0xIgcV2V6JDd9fbLoMp9rLiLc0uS768n3jNuZf2zb34x+NZJH7r5zax2DvIwtNs0ZJ/19wXaba4f
q8sdf25W8prgfxogfA6zueXwuzIlzj1KyCow6YoVKPSCIQ+oeFHqElvm5GLTjTSzR6MZniFvGvD8
vVQ9ty+9A3hGTgxIHq5M2pm3RTc8L1RrQlprY5hBPOBNK+kETgVLpXp4ecoQ3ht4e+OggWdZljj2
POjU0f9H2pX2No4r219EQPvyVfKWOImdTqc73V+E9DIUte+i9OvfYd57d2xaMOFcDGYBeqAyyWJV
sZZz0g4Leo1e9TwEG22Khr/QLLbNjYDyuNGiuwOtfGK6HWgn0uYxDvKZ2U2NQ4mHfr2NVXxWC3uH
mhfqT3hMwIXKZbVqTPPStSrjMLYPSbLx3VBvN9Ov63q2YBQwlY3CLNDAMD0m+wdS6nQu4CcPk7ar
k31urJRYrAoRsodoqYZimoPmyzTDOyNkaLWwFLdFJULyD1Obd4Wfi/5Ovk9/Dsldo5opXZCAyTQD
ffEW/nGB5QrCPVKadTEfUq21VkWW3hUG2lsdW4WKuSgIbCiAuRJIZnKJKDUy4ifpNB+8prqbDWM/
0JwFyeSogo8FEypgnZGjQv8Fbo15fvd7u6VAKG2xIsbX3vzaalFosOLRiit1+lVYyfOXAB5dgg4M
9A8IaC/eeVHcjqXpl0cnSQJq/mNHz7x7c/o7VkahW9+YIMHVPBMnl4eGns1lXkNcP/90srsSbK8A
eL/15pzLkHRungqe2QYpjwV5zIqdNb7ENzLmXSzDOD8iDj7EIo6RrCT2nciKt1xx+y/t//kaJB1I
HL3uDD2ujtOQbAGDHYGk4vouXRoxWDCRfBDNH+h9kp8XxuAkVo7Hn8tHLZgwa0epOQa0cjeRhcLK
dWkL6zmTJjlrq4t4OzQ1OzJnXLte8hTbyhHPBVXGnA+SVOJFhl5ZyTMP/QBqAubGxylflR66j5/t
JOy1oG6fJ/p6fT2XxgCtl4jaBRAkZoXlHs9eDOPXscvQuKEFrnPfVDRwVaZtadOECQBIFCA6EAmc
a5k1xH1rNQM7gvz4xVYReSwu4eTrkg5rGO5pEx1fB3zP8+RNT3pJniItuhHkTtwVtI6ixwWTCBZ6
3qS0e8GmtuSjzo56vOXJnmZ3SZEEKdk306pxFY3FSzpwKkzasrgezN5tNbwUrB+jfdBmEhgZC1MK
HFj7b9TGinB3eRP/XZy0iRjyxeiXg8Wlg7OKIhokSM8xVbv0siIgqkaxG43usrblwFWkCHkYZsib
9LVK6ubeJb2u0OklKWgLwPAIOj/wLBVrPYk5WdUbsWVH7Gjzl56Hvvt2/c6ovi+FnLMZdXnBWHLM
De3ZyH90mfHtuoSl0zhdgWTTtNLkpqtjBTS/05JdpW1ZqejYunTOwN8QzJwIOmBr5KKFO7Ca5wMO
vOm+dsVeQN3llhE4oFux2hvxaz6uzqkwsaMnJ+LZBC94Bm3WnHE1lV44/b6+YUvX5VSAdOSA2HNH
ygx2jMgLt1c04SiEF0FegWYqZgEjiu6QJRUARAF6lhFIAbxJkmdEk17g/Rkfo/vphxJOU/V1ScEM
rStZmg3x0SRW8FTVqmB26exPf72kXt2cT6Pu49ezHrFSv0ZWM9XeB3q4PeuBAs/JNoljOzn32Spy
DElB0GEkv70Nyd6vH7tqoyRPmZDCZYmF7wN5sB5CZ33980vXECk8MCuAI+gygHXLwp5ML4sxqequ
MPm2Klr0HpoqDtOl48AjFnkGTFkglJGUaZwo9egQx8fE2/r+va59MfVxSwwz5Mmf6ytauCeoG2Ck
CZoL2EY5tCgTcCRH5kSPBYp6cTRups6413j7qlcgvje1O0ArJoqQaWEXQYkGCEAkREXFSlqeHhVa
Xfs+PRK6Ir+8dmuriqILaiBYR1BBRNESQYbkLNPc64DQ16C1zqavOZB4tFlRRVqQgI56MeiHDjc0
iUo30jTJSJhV0mPE7um9zxXG+HKLEBd9APxA1wCeLF1IgzOPOBbpj5XuBITyOvS84Ss1VKhv4mee
P5IgxxGtNmJ82JdfZFaeO6PhAgGhTD3zKefFsEIeuw4iXrrbxhhUM34fibhLgQLJRxd4STLIpT1r
g9ZwOhyZ6wWRWQaxvva638x96KpDQ/madHPY6ZvrWn55WngAalA1VMtQ8ZNbMLIeDtSyxwGjtzNo
3YpDHOfr6yIWsnZCBoiq8PJAc608S+IZk8smxodjVgwBJUBoLEO92pVlKSbOwr4oA0a9gGMC18qJ
Ilr7qJnI+4rHrsADc8GoLnddgkqpqzE20x29znnkDBh3jbfSnQKowcm9E/dlAPSioDbN9VRoPKAN
0pZOTtYWOHDdqvpbMQv/u7bCUKzCwiypMqbFMGglSpV4i5+bfNJOeTnbdXekmknC3E7sfRx7XtBG
ja/YhSVtFqVnZMjw7kc4eS4q8cysBQxPC2LSVRkDOWTeZOjRV9EbLWkTLBegoETF/QKgKfb6jJHE
aI+5w+/KTP+ik0wR7S9tmmN8lNMxEItepfOVxO7QaE6MoUhirzFyFQxtGmSlQmWX1nEqRLKS4Fpu
kMPKuqOfPQzGo6pJ8zIxKsqIOAcXmUpA58oHr3U6itMGsMNsL+jjv5iGDGb2Xlruttae9ezYeFTh
WRZXdCJSCi/y2fWnStMF9KMOPDD9a26qmLJVIqQIA03GEcDesCptftTt++JG0iNExme75kgnX0W9
FTkJvk+Lv7n5u1LxAi7+fmRdcRsxs4+5sHPN6nBJW0tLgXnjjWGCUalCNQW/KAHnjfQu4mFAApxL
yDLNrp3J7Y9J8+yHUXkbrdLHBgHtHyOOoqcdPdLnn9fbxrXi2uyR12O73MLYVYMh2Hh4yLPoNTaT
91Q3VwrbLjZdtq5i2EuAX2CeTjYsjFpO3OY+ZKZbn7+BQA0jHEFKrWBkdM26H2nd7Kxme13s0kYK
jE/ALmJmA7mY85WOjhvrWqIBCC47xO98ev7vPi/En8Ti8YQ5796fcT/RL9y9p61iVGrJhiE2soDw
iXzvxTh/J+A4zRmX0Wi+MQy79jYPlPwoiwHFqRQpT4Gewl6fdGxS5E3Ze0Ys6y6PqP21rhvyVM56
ETqgwgzQqf+D+W18MMwpvw0g6UMjBawoXByi6At2PasAe183A1wytYYg29hE1eezvJP/ESD3zXiD
W7o0w9Bm6awSY2V420/p2ska5L4Z4lKmcY5bZXVsbbRkVf29XdtOBUjnhGQf6BVrrKFzf9m/IvMz
n8fAH7wl8jsXuMlNwjoy2xiHpzvdgOf3VHnepdhCRC+m7gLFGkgF57fFtVOmE3/CZYx/0Imucy/d
Osad2SjAnZYuvQe6EbQLf+B1SP7FGcHsV/ewnlr0xO616hPW8+TzMv+sCZq4/7Wempff92O2bQ3/
4KTGWqumJ2pjOgggdZ84eRPtaRi2F3ilkkfzswIdagWMp79jbY6gTOX1xdZL1hnIM+DXBM4Dxv7k
9yS4hiNAf/hot3U1jDw8J81dX9d3Wg8YkOIzPWzaR6kM7yUsR9KDtppHMkRtffRLCxhiw1Yz+ENR
qTIyS3YNWfh/G8AkPTAqn9hOx9qjmydhbWEI9MkvunWcGUFiHV3wh1bHOX67+agwIIigDQhCHygn
50oeZ3VT6DaEWgUaI/d69ef69xcuEdAWXMGR5uFFYEsuZxzgcowezcpJ1oas/tmaTsDJZmD/pRxh
UE9cW0d1b6S6WR0ta6M5Qe48MB/AWIqc34JZxmgdmFpEvxmiAyl+rkw7yut6rI5NH3bVXTavIxVS
2WV6xkOGAU0nACfFwK7c2ksMy2zaCKqdAeLN1r945QE4zLz5Fpd3TNVzuGB6zoRJ8UaUaJk2exBm
TUGlh6mhMARL9/R0MdLpWxNLKevxfb169vMfU72j7Z/WiFHAUDyflvQM3QuAqsRDUISJ5+cPOqDK
iHytPZrxu8vasEC9LLFXZvP7uj4v7Rh8vgjZ0d19oc9GxTkggdr2GHUkCPr0Rgh2EVmgMAIFA8gz
in8y4BAGc6259JPpOLwZ+p6Vdzf/fGTh0LAt3gKXjCMpFG8snBJsCQ+x89O1vn/i8x8pcbRZX7Jt
sg5xbZX4/EjZ95olwHP6jAC4SUyMoE/iAuGCIxPj6TPQeweg0RGy5q3SDAszK/kWcCIAMBxQtBit
MSUz7OmZw/MWWLFl7+sbZjUvddR+N+P6iQ9u6DLgevbNQzSRAAXHvVZ4fyYktjyOl0E57xJwqhiZ
c8/y5k9lOYAGV7G+Lmjg6e+zJOcaU00nQ2wORwu5NK2qAlVL0JIAVJ2FY4WNQ87u/CpZnetwXk3D
0SVukKJntUsVp7hgFlDd/oif0dZ0kU5J6jIf+4YMGH4EBs9k1y9en+/qugvcOEUvX8tX1/VywTpA
IMB/dV8MRMsxUGsYReYPbDxGDeiI2n7+NXq1GzKMdvJ2/Oe6sKX9+8itAgAIJAofkHEnrogaVZyC
dBa8GqCffvBLhaVb8EFYh2BnADYeEJOF+JPPm5FdAXPUA7B9tS6SzUhWlirjsbRdYkYSyUUBXiO7
OdOsOi8H58xxmvSDG+fPfTKGHCQNvFQlURdFAfcMreGacTk4lbTEw0x8PhwTK3mrZ4YZo+yrx71d
16tmbhfPBX4bPWigWbvAcqNIS0aTBojhtsqCdYV/XD/3pQBOIO8gHSyavpE1OD8Z34IBiPpxPKYl
oLK0fnzkWv2om3RXx8Z8h4mMzaCnT3Zibqcsv/1tDzIs6DZiOQ3ZaCkRlpbZiGqvQB42nh37S6Lw
5EtahzoAKnmIgE2Av5+vLXMTrcnHaTyC7jgo43fNOkQ3ssZ9+D7BsQS7AzeIVo1zGUPTFhPe8MCA
7pzVL4J09vUDWtK10+9LD9JqRu7KBzc80hPJ3dzlgM1M38d0+OqjVnxd1JKuYZxf/4BoF0NH50sp
qz6j85yMR5u8D+nOUM1/Lh4HEtGiYoTBDdlJYaSRa17r44b2D0azN9mhbz+hUCLX/X8iZD9D4qbx
pxQiCj8BkC2g/hUqtXQcgp4DONx4gUCnpD2aiE5450xHO9p4+dNkAFhsp+2uH8TSRmEiEzUSdIOY
6Ns6F0JTB9x0XT8de+PZqJ8BN9yomo+WzhpWXhcADrj9H2bhxCDrzVSX4POcjsDhI2HPX66vYKnM
hOcT7PH/jtrJ6U8OdNFhzmpAjLp1/jaiBXWVWS4Y9lhtBlo3F2vkvaf7bk6d1TgU1Sovmvq54b6u
uD8LCwUKKxq4fEFZB9aT870sKnPCULIxA74EOTa/C/JmfX2tC7HXmQTJiPG+HUFaCAl1s2mbkJKX
SH9IEeL0QZ4+jJpiQQvTdOi0PVmRpIIxQT9clNiA96Rt2E3ftdzcuPaTl0aBHW+iOA7L6Qvtpg2o
L8LaXLO4BfR2FGj2lg58W2THUlN1HCxcC7xiED97KJZiZEraZRcc1hbTKnhEo3zI3XLXOW91VKAv
M/t2fbeXzhNRuoDixPA7cOvPzxN6pdm5BQqbrhlCO19brFeYwYXb98EiBKx9sDFddBjFPlAXqYtY
hRIPyBGPGXnSmlJxigvLAP6cQHXAiwbAUNIyRrNFsNSivsGT9ywoh7ebd+ns85JOJrxwEzdjA/qK
aNhuy0zlWpd+P4ItGwUOhNwXvR8NH7jNSr87tlOYbPQbiZCEVwU82r+fF/p2Yp7cZDJZXeHzFGBH
2gEEzYpDVv1+af+zCqxhVRYBznX2gunHnKgKZAtahEK3QDL20DOoywesWUhRjTwGeHscci9Iin3H
FQn9RRFA/0I2H5BJeLmeb9LEzXKcUjz6moptC9hVIEiXn8hYo1qP+BBsvw767qWX2wRKKmYzChoV
O4yDQjUVvnQOp5+XwifaWdk0+2Q86nRVFuFnrhlqxwYIVFDUx0DK+RZlg9tro5EiwOwAsoi/FfHG
0hEg0Q4ueoHxeDHZ7MbljEYxmx+LIQQfZZuH8+3D/6jYIKvmGhhIEEXX8yUMMY9Sd5yRnrD1YO0j
SL/ZVDh4OIM5TZgi9NlI3/eo1Q9Ox48GD3sSJLFCS4WpkVITGHpDvQlU0UAWcIUGnFxlPAmdhGc4
4Yg+zmYXVGYTmuzRK/cJhqpSrijnLXiiM3HSdiFfDErSKBpxscNf2nsLdHDnMzsGIDQ4YWTYL0ap
sqEZNAAzj8cu28z5Nn69fiAL8QQm3HDbBFAK3kWSznZDgcHXosaBc53skTh0d2nstX+NubJCgDeQ
OCBTTvd0Lp31nNaxoqnr8koizYb3jIBpESDx0oGlPjEjLnI1I/ur6QEHRv/1BaoESEeU911nR8RA
Muh5MvYxv/vE50FJJrL3cE5yjbDQdUSfKZ4x7ojKivXdsBUaLX7fuUZjg04EGOca3QMed4w8JGas
ZsOHdZMcuLH9zBocROiiP1CTm1JGFtde13ggMKqfKDnYq+ufX1oB0vR4JwG7HX11klEnlt2N+VAO
gGBmD3zAaDvCdYa8Gb8574OcglBlcH+BblR+HTcNGlQBEN8fc61cuznbavibT6qEzIJGAZ3QxokD
xETQ752fiD+1rLBiwKd3BwcAWYamSi6pBEjhQpcY4JrOTAgA2d3oRUBZUyjVx6NO0irECUhwI/AB
LbAcMAy0i5veh4ikjNeT/VzZX7P2H3t8y6edZvUB7epg6tKwarOgn5rVFDXr7Pa2G0Qs6FbRka0V
3RCSM0ACqiCTV3kHUo+B59WhYysquwuqhxetLZAXhX2TgxbD7Vve9517MCozMPtmXZTGFxvUCNc1
fOHAkNZC7zPiFswlygvRxt63qqx2D7lth3pehxnvbjdjeDqbYCTH0BPSTFLoYkUe+If9xDvkThWU
uRlmmqJyt7QIJOZgxjDgBMgpSYLJ/FEjOvPFLLcYCxlut/QI3f/9vmTIXFJGtj8k/sGawi5btd9v
P4PTz0vKxDR3GKcOnx+rkOdFyDxVlXtxg1xgWwu2bgGSdn7va9qNVQZsmEOT52Geo39PNQuqkiD5
qqaZyrE2ICEunudveGZf36LL4Ag+FnyOwENC+QzPBGkBRtUWXhTj803yOFngL66ZPwAe0fnNvH7X
gDZDtz6zplOh0q6hxxhzx03qH3idhMCYCwvVZMDSJT+VIO1alxrN5NuQMGcbmoSsvWO3h62owYgx
Q4Bno49Wvhs8TtK2RQn/MJlaYGtoHL450YBzgTEGZJxuw9/LPsUsER31kXsYw5J/7ejL9ZO/jFPP
Py95lMoeZ9sY8PkC2CMJ38U2sIzuUtW874L+YjgOI/8CXQPQftIVZ9Q0s9HKowN4VQ32ZBfv15eh
+r6kwOVcoI8V2b3DDJz0emPe/j7EiwYdxkj1ILFz0Z0HajJ4ormJDi7/kgR5cvP77fzz0vYkFFmM
YsDngdDS94E3r8zbo9GzBUgblA12Zs09JGA2ol9nt48MYAEIG5BrgLJiXuzcgAzIlCWF20Xwc1pw
Z6WawsktqKmABkRMgn8BqkhyQR4jWlTwhsD+FU1QUHuVl8Wx7cwA1SFFsLgoCz0EwpuiFik/1nWH
ZUAiGxHu+r/a/odtvgzGD6Jqh1nSWDjt/5ciJzQMMD2MbQ4ps5evnMFHOfoTRw5/hEsH246HgmRf
OeYmmNmP0WHl5H3odSog0uUV/Pt9ybpOVWxrsTdEQECJA7o35084CEtAnWIwCQ1x6Fg4VyqME5F0
wJTEoSDvXvzOVtdtxoJ3OP28TKZutVYbjSlMt873mf2L2r8Mooiml7ZIUCeiExJY9ei9OF9Bm3VV
aw5VdMjiErRc2iMFuu31VQgDLcXrqFwCswEd5NgqR/yEk7yGkbm1UcS+f6hTTAXNLg1zR1/bpb91
DboBuuCNsKDIiQrsPJSe4J9RNZXzAtzubTroWJNOrLAF46wH/H2zONaxIuxcXNm/guTa0JzzrB84
BBH2xRif47JdmR2Y1Ub/QCKVgV+69IIJ8APRAxNkkq4ZDiknS4cym93aWQ+7bN5P7p/rR7WkDYIT
El1wwqzIz906oj0A4xDEzVmCjA344uj2uoSFLcNgPcIRkSa9HFfoIzPRSFY6B9N7TepdDYS2OH5L
CAvsUiFqYTEQBTItAUnnAr/+XO/KPvVoUwzOoX/0jBdbRaS6cB6onmKr0JbmXPKctbVHaNIkLsBN
9RXLf+dFee+N4ASqFJ7lQ42kC+QI8yIQTT9m0c4XYridmXnV6Bz4UE5BMSf7NC7ue8dZxSn/xcdR
u8O+vhr2uBqdYn39wJaWiaFO5PAAiHIJ/0+LbAK4eOweBl7cx9YufvLLDc392+0QOJuQfhbh12V+
GD3SVtOXENPrW7rue4UuLO7h6fclZbBHjgxLhNNqABWc8q3d3o3aUZvuy7oKaF4FQ7+LVMglC/b7
bFHiMpxYvrl1yiRqsChycPxvaCMbv10/nIXbdCZACmqQD+NkMCGA91OopWhbRXIqrliA9kb899fr
0hYuFGh40DYnuMgwiCuFOInTRLHu4EIRdnDIz5qp8p1LywF2hIVCgQn0CDnlURTcKzFPSQCU5gRV
9GrTMbBtvtGzYpOm9eb6cpZO51SapBJpEnkdHpXkQA29B5U3xstpugd8rGLbluQgIkRLKdC+BC3Z
uRbkRRxpWWSTQ9XMd33VPjAMmqeZqrq+tHnoLsV4HnwsZnSkVGXtm+NMGyzHYFkQYW70gDQICLIx
AKIwSAt6gG5vpLgQMOA9LndCEWdMs9YigK+xamTbwtT/cfPJABENkDUYyEavtCV29OTe9H7mstLK
/QPNVrYfFNNan7bXRSyt4VSEdPhuURs2qwpkdJ5jB8jKCt1a+DwAa8QEPupElzgo2lwTqy897wDk
v7umrNZ5Hivyg8LfS14B5ToUuhBaCd4y6b00I/TkQ4wHjW+R0LdeK+e5dDamj/Gvn1H71CrHMpbW
dCpQ/PnJqbBy5r5lQmD31tIshA9Q6NXCRQHRMUwTatoA2JevP8VDv9K6AjAJgCghOz8NiKlIJiyt
AUVC0CqjzoY+NymIGsZkLEbTxJj//eyi72N3XasW7iAQ8BDnIuLAdLo84YdXXz7TTqdH3hRm2Hde
UMd8Vw1/iFmJgbn563V5S8sRWXwxXATgAtm01DpvOVqGYnC77sGTa9x94vMAQxCTPrCUMmYqisKM
W30D1jj3L++SwFf8/KUDx3f/833jXKOmKM/pEIGVLq2GKXSmasWiYa11VhteX4hKkHRXygL4EXWO
haAw2GVhnoXtoBCxAFKM8SFByoy2WsFKJamWMTsec1uAfJScblq3eshTkBdxc5V7xkNWuFmActgK
o0h1UKB4Ees+MrEThvivL/UjEyrbhZPfIT9KEkp7cx4ierRc0h5aM7XLNUj6nsGHDqzizE7XKDpU
e4sjCPc6+y2jTrefgV4bVM1k/NFAnXn9Fy0ZqtMfJPm/OqVz6pbYGDivjVbHQZd9BXYypUdDgF2h
1X+cFQ8zmbhbPAHRyYqSuS64bS8w40pEk4Xr4GL4OHmgX/xEe1Hg6vULx7B/YFVDu3XHsgp1r6ab
PvWrwCiZG859PwR1k/OV1lb1itGerfCgtVZJwrI9CkvNxrdUQ1qXJwYEZ4DoAUNFdKdgCu38GjSR
T03STNEh6qoGfRG6/hzF7l+rJMW2nRp/w5qsCSKdlivNbf4ZSPEDA2t0N7uTfQBhO3+9fmDC911o
EJ7ros8YdDdyrr1LEkzdA+n3CIK5Zzsbv2QzO1A7Xfl+pchkLV7ME1HCwJ34FH2gTkq6JD7Wronw
6z1Gh16UKq7mkpUURQP0CKA9B02M50Lcadbo2M7RoS2M0M52ZaHyXCoJUjRBIm5H4GqIDkN/HKZ1
4n27fiKq7wu/c7JNXZMmcebg+9rfPFnZg8JtqT4vPSMmzQH4aYPPFxHy96FVKR53Swp1egCSgjtt
omm5p0eH0dm32bTtrChMk+fMUsFsLPlfjPQju4smVhQ9xEJP9qmIkio3vCg62NEj8e9GPVl5vR7U
KdCJVXAYi7KgURh0Qd4XnabnspjJNSTELYJFxY9+jMGh6rnqJmDS62vDVRQgF3dQgBKKvlFALUs7
WNWZ5sN2kwMAntZgV19XVvQ9Lsmfkdbb67q2KArPO0AfA574IiPIhrovmKUhUd6y0KQPRjutDfqQ
MVW/lkqQ+POTwxptgGCaMwQZ2T0Dt0jW3ZV2B/ByhTNYsjE+WmDRTI8OzItnawWyJssfkGWeSXxX
5ckjnexdO1HFES10cqMR9kSOpBBjjzdT5PeiAuN/jVP2PjKMV/WGvzbz+ZEwIyzddlO25qbTtG1n
5m/XD25JIXFuYAiDx0OtWvKz1CZZgdIHHgTpEBTVGJAKLHrkNUOusHi5Lusj9Sz7iFNh0mJLh4Mu
bnKiAy2cfpNZFkVs4f6pEq+/N6OBbeuqc0KzZlpITB1zbAXAoHZ+I8wXNCowhq4MRvTcrN3JKP+w
2P1O9HzvRQ5ChLl9iBwjD/wpMx5sHRV3MFgkmy4jdjBowK0sMXEUEgQugT13/ipHQAM4/IJ+cdI0
uqvaxt/nEzgx/RzYTaDk8MMibaNdo0U9ojAreoqLBFAmk+7vfZq/Vylv9jO6rVbAfUi2I7c8EIam
411dWOXT5AztOio6IwT7e/TYpNk/vGebnvV9Hthj3oRa4gxPpGursEkncGIaKJJNRdvdGT2qJug1
tyYe5Nk+mf0hjP3JDMsIZUzqJHRdWjTfpQN7m0gXr8Cgjh/szL8QuzVBziZyiICruJlnyw+Gdoy3
1pxjltfk4z8288bV9WO9cATo0dBgQFFVQrh/gYBaGbFN/TxPQTEemPZzYR1v/z7mzsAcgFc93LHk
iQEcFRdz6qdHC1RdhzlVNAlcWBT8fJG7dlwMAiIsk61kG9c+pwaQiOx3qwzHjW9snOjr9TVc3nMh
RQyDYNgMo2YyqHqWjpFRT5Ai0h/NC09WTrLPKELGFSF6MHZzMIF8FxDF1wUvHQ6AwPAMwwtWND2e
20s0vurgfZohF9fj69jc3f55dJ6hkU68Yy7aZ6OsALlTM2bHBM/XZMPYr5u/D+uIyRIcPH6rnJ+a
qN3NnsmA4Nl/sX7UtSIdsrA7Z5+XdidNp2JMfHwe2OOJxVagF1tdX8CFH0Et9GQBsn0FBVenjxnS
Xk5k3beN9sJHIJHbTakIVxflgAsAjdhI5Xlyj56BqYq2sMAhorXNqvX+dsMDU1VeVTKELznxvXky
uMWclQBs5uAqHkDsxaowHRSed/FM0KKHhQDxXpPBAavGYaOuJ+xY1zM80VetVASuFxceuurDjgD2
Clm2C/CrGtwnSUI8xN1DYM3Pm3Awft586KL9E5iNeDlc9h2ZEdxI38EMe+Q4Dj+BrJf3Cl+6sEtn
IsSfn5wF8dAE1OozOWRZWM5BpSJTVn1fMrrWhOI6s/F9IOfuy9stOsJsUf9G692lye0SsI6ZfkQO
Gov7YM7cR+I1ig2S2b5xtKgYYhLSQUUXeTt5NG2OWgN1atgli4PxpnbjYoOqbHTv9RbKlHRE5d0b
swANBFVY5sm0KTSj2aZakoS2XrHfWtXpK5PlIMedYSgCUvuqYbOL4Ev6idITyhxAstu0GT0Ofv0b
PF/duu6nZ5foj3PdhKzoFQ/nxUM92RLJ1Tkaj2Y9ZfTosnhteXHIxt/XNX9xRQJzA3VHjEjJbs6o
EuJUMUHpyvk++VrY5Xsbsydz9QWIaddFLS7GRUSA1IagkZEWQ0eL5TMQXo5RMr1mufUCbq3NdREL
Bk9Ds/7/i5Ar2wmaBezeQWbWjh/84htxwox9ZsNOREgeiEV1k4ylBhXwALXd/unjfuUCPpS9MRCl
f2I5cA8o0+O5e5H8d0G7F2ldS8FFDMrF4t6Y/umif67LWFSAExmSXaowlmibZU/hI8gqn8B/Mf4q
mypohz03VWNmi+cjxuqROYUhkYMbAzN4iBlwxUFiuKLGzzE3NrUWfWLbQIYD7B2BX4lg5NzUgr3M
A84X3uyeTraU39nA/DLd7fV9W1rKqRDzXMhMWWwJu4heWxoCY/ZXy/i7xmNFvKYSIx0PYcNcabUo
K3qvU3os56f8E1GCuI1gdBAcHxdg0gOyc0bFUY8dqiEJJ9LvdD4kYDJXnf6SAQBbq4ayopidk7uQ
LBPtha6F5jlny+1vha5w4hdhguAJcJCbxwy3DqBMoeknHrYaCZC3epiyYfKfTF/fUWbesyleaaMV
fuLw0YQOj+76aHGRDh/GFGyVkQN/qP9w4j+Ru4tvxpIWq8HsMB5qqDJcTMTG6APqYqOBN0y3EVtZ
xppW60+sAsU8HWO3GB2WQWLqWrc4KDHJoa2S+G4CBdfWGXi0LdpalZwVjvEskYCYGuil8NcIspCF
lzYs80Al15VAItH76SX1czvoS/o2F+wFFvtvMyOxxj1dhf63KBWVM8xwiMEEOZ9WYB4fBHOdfqj6
eE21bVLwwK6/JdG6nvczoIav7+eCKQUPl6AnB2gMtENSQNuLKBlKXztE5T+0AHIMi4IRY++mu68B
ZnldmPCWFzsK5B0x0SGulORNI20C81tSgCyrGKO9ayKNN7Eh2zQ6yFMtkgAx2rXXVu6wwEpcFV3b
gllCC49IiGJfL9uiAArcjClN9MOgd6FmvDXNlygmiiVetvOIlxjwmj9qFJdQbTSpYp+1un7wjOd4
NoJ+vDdKLaDDJnFXNFojiPbTX9f39UPrpY1FrydSF6J2jAyAWPqJGekiJNWyrLYPVpnWa5AsAsrd
JPGa1Z22y7XWXPW5/prOeTMEbjO326HrinCeu/av13h85bBSf/KruAn8yu2DVHO6rdHEzY/BbLuX
omnmwKyn9HGsMSELL2V8Meq52OgUkbU25VDUmrPnZnJ+8KnOd9zlRqhp/bBBOiwPXYA6ZasyY+Xa
abR4Q+aUr9sa8+EB0JFoyGFKDtFMnJe+cQFBqFeqRs8FM3u2P+LPT/aHdqYWt1ZnH0A/vGr1TVyG
DsAOkX27fhALKobHpAAdRC4JL0vpNmW95Ze80b2D7e1KfV/iNRBvrotYWMqZCCmcrxAS51kJEUjo
mGgM4vfxdEf+fEIILgma0tHvgO0/369krlLweA/ewUtfLH2X1GGZQjVixWVZsAfogf1XjBQodHU8
91oGMZmdr5At1c2/8bji9aGqpiCvfwCD8Pq6LkvhKGieSpQuSmYQUrZl5x2izA/nzgvdBA2/EVt3
fhlE+d6YNiZy1Ib+i+fr3rk9MALkBf7y8FhEE5mkHrx2aWWQzDvUzN7z2tlHrP06eqrm7CUbZIEp
EijSaL+4HGuLm8lKXYIRwLQuQ58DLLINSAw/QsrAid+N9L6w7EDJh7mk/adijXOtyUGX26Rj4x3c
8uvQbJM49FWDzSoRkmKymRHWzzUG9mj525zSXwNna56rHjFLl+x0JZJigp20dHWKDTT59zLb1SJZ
rm1Hc31dHZdWg+EkPCzRJQXkFckfugyzY9VkuAeg8ASV8WVgXzNPBSy4tBYTfT8aMAhAgy3fZQ1m
3I05OjGtwVwXkx+asxFW+XvLFKuxFiUB8QhgsggmAXh3fv52afZFolGMW4GycsMTzw2reR5ezdzH
OKzDmjfXYmQT6doUdJyNGxtsX7ukqP0tSC5jGmABQL8hxLwf2f+QdmW9cePM9hcR0L68SurF7U12
Vs+LMEkc7aIWav319zDAnXTTRBP2N5jJSwaqJlkki1Wnzmm6myZt23A03WLX2ll5KvqqOTk5YBoz
sYxwA7/2i+3QJXS6VguABJ6jcRmcfdF5NnQMtLlJA2oX/TObNue1qGh3u9iVt8cTsdwPrYUMhQuq
zmFMvLssJ2tke3m/L6i7POhbkd+sfoG7aRjzB7aiHQBdUjRoB4fcF/34boownsEFWoovElqHxR6d
1M2stEpMNIjaG6KE3yXr9hbk3VC4ue5ykjWCFwAIxmNbDqO4XCOjd7FIkPyNTf1HU51o/rOfIpep
YE2SZ9OfKE/nUTo0WIV9qo19WlsbJL5mY40SP0NzrQpOJB0J1KZ51yXIO8Qq96ZXveaUK5SkUF4L
HK09ekXzxXTJkbSqJlXJRsVw/toShmOsXV72NWxVk+EHfpcmYbuSJDLsZFPsIkn8/4c27P83kbBA
1taTjRBs127+Au51a7jrHTMYh1O7Pc31/t3ewPHMXGoA7KkowV56Ay2X2UGE5zxOBTRj6mNN/4Wr
B7P+fN2OxB3QewZ0AHwBdW4xhwIIX18Ug+U8bjYNM/0fVPIUoYTMAu+p4fhG8AiI3lDbY1GsY+o9
ZmE/ZoGvfChJXAAJR7DFAeLwR/3mcqrqZAQ2hGa4u4HSKqOiPGreB1bj3AT3+LMo1fQhIW1xE4P+
VEILUwuT4i79/v6lgGwcGjHB7fY2oWFXxWpthYZ2A/uZJHGhcF/ZOqCVmyNd8O+bCHg2clx20wD3
BUusU4L5YlWsNL9FhLfOBSZNuGWmnrkFEDbJI3SqwnaafuFAvaGDF5gZHhR9yxSrorInbEg21Rok
RAHSINX4YPbWoUnHY2qgGJ/4J8qYojIl8zMXgRuuT0QF8OhLJyi0YrDBHAigEJruyes0gtxDgQdR
meBreOZnGRkmt9Y4XNq/N/Xnij1TT4GrkrkBB3vwvDnOZjGvZRU5MM5dnjzmS/dPQVCN9Nz8eN2T
ZcUXC7os4IsFoBLMSkJaG6Raw9Y4Pmps3qZD6goKX0eUCp0MVF3FkfT0NFRwjbw4JDpIN1b/xiFs
N7rJt6qyDtd/jHTAqEn8yd++VbebG1ObTFoBFJHp4Ngqqm/DoOqzk60bp8WF9hdOIFytl+tGWN+l
VmPAE21Ohtp2+260lmAjuiJIkBpC7yVyxQDr4C17aShjS+vlIK16ZG59P+rmXi+rB2dTPWUNg59o
4l6GYNN/hsQVtDQ9/YN/9Cczv+3awtkbXl4dqjn5hvzutteAKClIb94vJun222omN2yc2t2W2M6+
yYZ+59ndEG361AVjW+JJbNk/TYBmDtXapadmc8eIJQDsECOpd+iag5JCvdCDm3reHIALGrZax3+x
Z+pCTs2vo2ygQNwgoD5Urpbv2nXsg55VfdQZoHevOh3SnhVQPI0/TbdVvuQ3PvMXGvQeMBduAt0U
oDr7cMpXe9+0tDmx1PT3Vr6t+6VbKvCl2E1AFnSRD+BXOZQUB2RaDPNRywo3QEV5++KtLiLXaS4P
S5/bx0LXk9DRAN+ZB6Y9Wy4y3htKieAeDNxWWx+0JIU8iL19qfF/PQyT3+w2d9sOQ229uE71Yyst
d28sxIFwcHFnafWhwiN3RzqzfswbrzvM81KFZjc3wdKakDnaUhT214KAn6pawwr0YoE3puszxBSz
oK3SPuzbIokcd8NfIK29g5D3GEH6ln6xm6yPRp1q0ejQ6oDOOSuEuPwSorOKPaCp2jlAbNDZjZ6W
HsFMvER5j0YaZ2o/+6U368EGx98hiVIb4cxGJ0TxCgiqoUWGP83Te7ds86jLly1Y0K0VVOb22q3u
hktf13YzNTp0aPUsaEq8H4DFHB+mhmo7a1mraDWzamfU1nQ7zLmOVt9xwo9M/hl7x/iSFJN+8nt3
9sO1JNO/rEl1O2qIiT4fqD35rGwCHcH7HtpMv+tpWgJQMde/05H8a8x9c79VeL8wv8mfx5UUoGqf
5xBwTzekFtNC9HyU3z1/n+mnOfm0NJ4fZ6R2DpvNEvzW1b1tG3uM0rRD9wqEklhEx82+K5u8vq8z
bQunsfWDdWhZZDR1+yUz3C7evArOCFdqbsBPnwfavGjIYeR4pejoU3FJbwCwNbn6Xss14Pv78sWq
2G+37+sHbxzNEEUJ47fVpd7eqtP0ABaN+c4vTC8aoWqwXyzaRhVr1gCsr8Nj1aHNghhpu2+6YTrl
TVVC5W8bmp0zjCRycRPfDvbsnFAww0CXOo8qrXqd+2Q8THOWP5Eiz0NofqdfDGfWWeAXE2q3aTpp
Ny4t10Pd9l1gpnp20gviHw2N2aG7ZRlElnTvQAd9iag+T7uu7S1gdIck3Jo5u8nNoT1M2+9pNMIM
fjugxBaZIA5ShB2SAx7Mfej8QqMRT80LZ6K7uUlvbEMR99YOkBFrd/3+kBy5F58XTkJtBLe+lvQF
HkwJkPzFQ+FpN4apKe5lyYF7YUa4QpJsGticsiIetsBL/mnzfdbuk0QRY6qsCDFMvmK1/KQr4o2c
7PaGWJ/psHO0999SF2MRwhjdytyW+ViRHLS5bQeggXU3+IroT5YxhBUODINwLbJ3wrrTAXhSzdKL
eG31CjsAugtGjgwaOIvW+5EiBYsNU4ItoLbqsBhrLbIWv4jqtFShr+Qe+PeXCC4CVU2S0gy/xE0i
c90RTTFU1fcF32BZBsCSqxWxse6cCPRk1z1cEkejIxBAHA3PQCTJheWa55IYxYzlWoanurw3xuek
jM38BhI6CseQDuTMEt9rZ/EtCGf0YeumIrbIK8AB27sJczgW9ez73P3Pvt/XxEE/KzaR34NQJbGs
MixxYF6fLkluHEZQruKavHh0Cqu9TgSEBxNWu65wfS1hRn5sY7LjTQNDOgVj/WtQtYZKVogjIG0u
66q9ZVrV5smdHUqTR+pQLmA+dsHQZHv8z79pwu6cXiXYyidKDP94MwSnqcTWEhOGSzqafQrVocdu
8Y9mh0Y0ugxH2icIfAxVvkjiFZyxjvdEICZ5I+FCV9OjoFdKHrM0wsXTqhqGpN9HBRUYYoOzTgvJ
3LEvjKbI0UpSW5A17/WnYW1UWQ7JLcGJ0vAsRHEJRXbBs90Gsij+kDuPZXXQQBhc7Mj8/hrFhQnB
udFjURJ7hYmR7r3GCAwIDDfvbutBstPFyw0vAvCG4AVwuYMqxMm6meXYQaB2PfWF4g0tWQosMO9H
4d3HcOXLz08G3npraWPveKETOe/uqcKvBzoGzbronQciWTgoiaZvbe1tuHjqIZhdFE3Xz9c3v2wA
eHihJwzgEIxBmJ9aJ5mTrUifDmnYZ2CdUhwuqu8LfrToLRtw8OSx+62w9gtR+JDkIAE+GGlsOCpI
rcXsb5v2oOzIgeFtbf+U+1/BBVJsS8hcVJ/Zzw9M1ZktYaoQz9uNvw15vOxX65OmPV//vHQoKJ7g
8kfq7w3+Z/GI5zkrLeKpcp/QAoI/rZzukd2KGtWRr7IluG3emE4744kWm+jJD5e0+L5NGgB7zKlC
o2zsAAI8364PT3KguCiJIrDh+YQ3oCCiranJ1qKIswbErsndmtNTnrxcNyLzNt5DCq0dHFtwisvt
mLjmqk0IimLLf7DroFK1UfF5Ea4RELSjOQRXFxDRYh7I8HOzQB6qgMqSGyx4QzLtp57Mu8R/P1rr
wpCw8b0p97yqxcY39V+e970hVpD0n22V0pLEDy7MCOEzZDT0Jm8QiOXbPxRNPO3gBig+BHb6NBj/
Xl8biQNc2BK2D/EgGlXqRhGPbWwmh6mN8/nwARNAgv7pRuTNbpfLb2UZs4wWy1/m35m1KxBdago3
lnoAUFo+r6ABpCkES/ZaOw1eA9ilZbWC164uss8QaM6euyGH0rzZaooUquxZAGpdThuL4MUBcfHl
oEhVpMzOJjCNIPz3ESWBhOLVG8jJaGhkZ9lvY9B2C0ohQeL6uynRXksrUfwIydpd/AbhvGigQwum
X1SlJn1ywr7xduBQfsIL/gNv3wtD3GHPAt5t2AovoRr6SzznrmKInrbBI7vrbiI5JdATjw4iFFiQ
RxV7u5uhqtnGrCyGxiVEUVSqP6rPC47uOuuSpomDcqEX6bhSf3zg1yOSARwVfghFyMsp0v2x14wU
PA41hN3QWZffzalPFA8biZtzoq3/jAhjGKGvo8/zmMVaF5vmv5ljHgyjDnXj0/XBSB0LrwBeI+JJ
LcEOzdbaHrgd371Z2QGpFWRrVBgL2YIAVYmVBh4PKWDBiJt7UJntSjT6mL9Ruk81RcudbBBIkHA+
FUTMloioniH/OVSFhwVvdrSKfLqDbOr1eZIO4cyEsOhZU28Vq2DC73ZpGrnR9c/LR4BIlvfUARMg
bDtk4ow2XREltw54UyEdsbJdTRW5Gv4sES5PH+CT/4wIpzPVKojsOYgA8Cy3h1jLT4TckfZYVv+O
3Q82KRBYqjHxn3N2lLCyG9IihTmqfU6yHMwXB1vFwy5flv+GJMYbDV3qUkPBGVK2N6V7IIplUcyY
iNWoydZ4dMKyLLYerWQ5rvly7LRx51Xj/WDVz/1s7ZEuV2x+vhBXFkqs/rQdsM7DUsIs+Sc1x6BI
Yt+Ii2Y+LEMXAMH7PzmfIfi2P6+jo9WYxHQlB0q2DNwkRoIGxlHxWFN4hMFX88wj5jFZcH/CkEN/
JdmTA2b+ZjleH4zs4DxzchHF76aG3vd6huRtusvzY9fe+13Qqer3Ur8Djp7XvqFBLmoBF2meO+6C
twKBQkJSFhH7QE8blyz5z4Jw4+vERPYfIKvYpW0wv6CNI7g+UaohCEeOs/al5xE4GSsfm+OkYsyW
rjUnpYQ4Ae4VUZekdxvknh0CWJBlBfny1K3fmkTRf8Z/4pt9cmaD/4Yzf0qrumaLB6593adhM71u
9udh3GsbGqF/X58slSVhNUx3SGebpojT5x3b+qAFCYChT2GBMs2Qbfvr1uRL83fuhKXxC+aY6YC5
I+7RgaZLrjhf+K+9Nm/CRQB0r13pxMNDWr8rkh9e8ZWCynwqf14fhtQMtCOQ0+RUro5wrnTj6HXu
tiDLXPvxnNFbmhtBR7awKC3F20a6PqB/5+3n4OwT8zR0qteKjX4e93O9of5vsLuJoVhulWN7O/Up
SmZo7VJMo3SZ/kg9oXr+Ng1YUmYVGsrnsZdtUCpcyRxYjerFKzWCtzTAgmguhq7spY8vFfrhkeDK
Y6v7UUCjr5kU4ax0o54ZEJwBbcfUKXojj/PUPXK2wNJ3PtlZurvuDPJxoI0LZI388SY4Q15VPehO
cNwU815DgVNFc6r6Pv/7s7OgzzeLrgnulvIrtM9cFU+M9PNQLwCpGteIE3P0Q+ayHCTRqA2V3yx2
QHj2gek5+76Qb1hQdCwZwbO23MJ0esI4/rfvC9NvLEPreFlXxN4c+fVO9eSSbnVwNXPOIyDeRTmc
zZ5cCsYeZHm3X4a9hksDfJbzrdk0xTxJvRWBPh4TFmTiNP5DzpbZH8y0RQCNa1F3AsA70Kmuh/as
4iCRjQcIEfSCAYCGDLwQu7bjMidlPSMrC+F15JhqcMRsdjQOhuIW1mUDMsHfpCH1ixYMUaLWLNrW
SBd+cmXTIUuaz2RAr9REihpka8A+UKh+lNkUNdlhrrZo9Negq937MlkOIJg7uCoiOJmjWxAVBjQZ
OWmcC5cTnKbISzYeKmrrfHxhsyI6U31dcHOz6fppSnAlsO/mGpmqlizZZJ7/eMHLrZW0fVquyNpl
+2aI1gY85S/XN5LMMzidH4oySHGC7uFyfjZvree5Q8zhl1bQfnZvxzpcehXykR+64g3NucmhJA8M
9xtOiZJqC2Mu9lOSlsFoPzC0cJbHmT63vg+CA1WxSbosZ+aEO6B3+mUFu1sR6/kXPEB19nx90mTv
KGSegaWA+ij0Wfi6ne/azHHKPPHSeNPMR3Oc1yhL1jUYzPnUMivykZFMk/FlnFT+JosLwCCGgwmb
GDkOwfBMNFL4Oqj9cLvu63mJTGrsF8M9Ggb71M/+7vo4VeaE02kz6sVrG5jLAK1u52VfOiRC1QfS
t+sjcHbRdXMyXwTvCJDKIEFG+YUv69m0llMLqtItB/OqUbx0Zgn8aIl6BQnsUaXQJdtZKFNB0sAH
0vONnEFO+tlm0wCWVCeaugMIqoAEuj4ahQmRM1RrfcthLudHbV50+nVIfy7+r+sm+ISI24rzJXE2
fkBJxcOWlXZt+ymqVWt3Ww7fM5UKkWwIKAgjhcNZWtB3cbkgS57VqWfnZdx0eB9Yy62lP7eeChwq
GwWKLGBphS1Q2giHKLwMWSKvLKFq/qNJvy/vpqXmoebZ94VTtGlJAX8FARcUEwEeKntFMlvmtuff
5+M7c9sKbNWJaeP7g/8J2EIt+61pP51S8ThUzRJfqzMr6M70INLXlPE8PK53NlMMQnZCnw9C2Orp
WBY1incYBLuboRzRFa8VhBHS8RatKS1RvdZVcyZ4FlnbyTUYzC1jCDERmjzb60GZ1lBZEe4ByJ6t
esK4Z1lDUAwvmeUFGyC05df378PzyRMuUccdsz4fMBqv/d1DEGdWkbe/1We89GHxMGk0jh2kVRmX
rn9k023p35LkhiRfaP6r0JZwap5Z/9P0b0Z9b+rkNKk2kWIq/xC4nbmf7uYbqwr8gKQN1yVKs2O6
oYv65gMT6XF5dRREAXgW6q1Z5RpkNijQVfbBAhxF8XnZfQb+zf8+LwSD9eD3nQHIZoxuocLel699
uUv0Q569vHcYQNuBFxd4JM5CJXZHZqtf1dOGsi7e1IGFDOekCLPfrgZacVEYhkAcGDjxCr08DHDe
LG7msSpGH2Yw599BjdRrp6VSqUy+vQCgcw8yMBgCauxNdEjXAnU6F/R4bfsyrc+9eTJsxcEjMwHF
e/BUINWB3KNwelpAQs5aP+VxQxg6AyBmqUgHvz048UQ/MyAcnLO1NiZtYIDWLAAegSl77CQWkDAB
ewEwLzZo/oTVKHRvYltW1/Ht2n7p58/XnUkyQYBwoGICSApeiSJvCHKzs98RgrWuhoCRBpSVVeA3
qkrp2wsADgVWGgdpGVB4iCUbJ+2crbSzCoXopzrZAYz9VOVPCwL1ejhZ7N3v90trwslMGqe3ew/W
yqP9kKu68yULYkIogmNDAARHE+fl9lgMv166NG9jUnjB8uyxWbH/VAaEn48OB+ANGQx4RQRCwWXc
XV9zyf6+GIBwoTRkcbWtxfeb9vtin+Y6ZMupsD+93wr0h9BHCfQgWjeFnZEXC+t8WnQx4pb2OJk3
fXos2+N1I7KpwrMbhyH+QIAnrEXb64nu524b2z87/6tlfLn+ecnuwM//+3lhJcY51+iiO23cVlNI
h7AeIy/Zwg8YcRBlQ0QDsDbx9nVdsuWtVbSxO576zA9G9GnmqyLAk44ErD0GsLN44P3pUT+7Yamb
5ySjBo3dfl2OZV5NL1ZejF+sufOj6+ORrQmImwwoY2uAlYrNs3Xb2XaRl21My9vYIO8uiwFecvZ1
7txnA6mdrXLsEl9n9qnP28DU2qCf390OACMg9ITuLvBTYCa/NFLq0NarWywJTRcgMW/WNaboYFGp
QkpmCgV+zBFOX2DARLVAm6yJ64JTIba0p7aJy/cvxMXnhYCE4OIlQ4XPJ9gfbaw6piQuBQQBcoto
aDS4mvvlJIGyxnW7xaTxRNCN0wGubqOaGPmbzhSRldSSDSJdZEy5KeEKtLWits1iozF8LihBa65P
eTiDtOO64/JVvXzwcpzNXzN8uc5cK0EUOiUmzJTt165fgDT0A8N+TLRbQmKTsHBef163KB2Yz6sV
eGBbaDu+tNgNTcPSzcLSL3UA4ZGVPpJacQ5LnezMhjB50BfTaM1t5P0vsLdHzHu9PgjJdcKzYQD4
QIAQqGXBDzziNGUFJavYaO+27Zk04yEf6VGbB8X6yEZybkjY+m5deARYTdCohXmJXrZFFfhKlgPa
NpwKy0EnOGKIy+WY3KpFlymnjjVeNHfPzBtLhYeSTJaNLY/QHWXet8wCYCZf8DSdoPnlf7IKsKo7
P5jbBdu8u74okrm6sCPMFfox/XocYMdy5oBWL52KcO7tawcRNRcvQxczp7QUrsYmzVdAoSAJ4xsd
dooXtqkRDIMeAugXmP37+TkuzQknMqqHSdm0YK0ty2+9fe8nuyE7NFZ0fdYkDEH8nYCaFUcTgC5B
8ABGB0vrjAwMmjqY+Hu0l9Z7HUIUrP2yuN9dcIaXzeekXd7v2TCLYJIzZAE9KezREsgfpHfbNEZj
Z/2yFP/j57mznB1smzHWfueX4DkthzA3eK+q4oTmqy0cnRcDEM6AwdZK3+/BcIh+tipy6IHk37QM
rce7JLy+RNI9aqOLAf2GqCmIoGZEMWVR5eDqrGrtWSd+dgM+wuFGbz5QJIUvnFkSDmfTpegh5XIh
Xg/yq7BqFZGMdIvioLHBNgHqDPFNZIIkcbRnEKj2P7XlkLcKX5ZNFJ6MSEBDXfAt6eQ69zSzSlB5
L+n0whjdlaZ/C89XBJayUZybEc4BVs8W2ybOGE6Mlym3Pq3jR3YHUEoabkkEr6Dyu3TfxLWHfmxY
Hqf0du2Py+G6R8lOMsiweyCmA9kQ5ury88NoFpSadhY3LmdbNKK+8KOCnmiW3+im4jaWrspfYyKn
vqXR1m+oC6jqVu6y1P4GIY5gmq3X62OSrQpS6lAe1hEsu+LpDPIAnVYuzEzs9Fpoit0u/zrmC6hb
YJbECpWXtibajgFJXp1omO7J+3n7ObXs3+8Ll5exsAbvLuCqLfbsu/0BpBkhGAUUp6JsKc6tCG9H
SP95naVhFDb9vCfZN8dVGJA5FrhpIb+KuhMQ+IJj5Vo+TQPF1nANtGL3YONO6memLTeFT3YZKVRJ
FtmygFvGRiYHaTVESpeOPDd+a7oJ9gnCteBhxFPyulPJxgMtLnwZjELQZxbGo9VaZeXoHIgXdnKm
ew8M7Wj08KP813U7soXBocgDcX6piCgee9wqazQ62PHqInDG7GiQ9t6zVUS20vmC1jOkknmOQtSe
IiDG6ZcO89XelZMX5KOjmDC5ASjEgSIAR5dIIkt9IK1afQF7WZ/tPEiAFyryYlk4iQQF5/rijwgR
KLTlXuGu3oKzqydRMSfBaD2NcxaBH0AxFrklxHpQakFwLGJ60kH3Bo+tiPegZePWwRSUIFNYHMX1
rjJjXPrwZlVl6rkwk86oOwD71AHfTYfh4C1fr3sZ91YxZIHkJ2q0nJHtDQqnhbyfsWyMB7ABM4/2
vLf0OzSZOSNe/GHSK257iQgNgokze8ItRhOQQIMsIo1XBMoNgCpmv0fDahPk+wo8ZlEOrB/9QIbh
wqi4ZZ0uKzLgMWOzCtsqIiqlc9lWdUFnzwlxHGR4hSNHBzGXqVPoAPj+fT6tUdPdZp5KZFplhPvM
Wfg6aatTVKBniLfu8+T2kGK6cVfV41+2V5FGBEQZ7eUeIoFLI6ZvLHPp4nFJnRc2Pa/W8bq7SQfh
u2j6RI4ByhuCY4++aVAfglHxaOaP47LejM0cT1AnuW5G0oCFFAYUjDkvO55njjBZZDU6D6KUsNOS
AVrPySntkr1Jynizl3BdeTXPCuk0BhDaCMdkjpzq/WRnl79BuFkdI7cLandZTPy9p92uk6rAK7uJ
zgcp7KXMsnO/NzHIab4t6Auxmr27ORH0QwJLUxx8MsfwdA2PDfg3QkThSTgurdvOiYswnR238sa9
ub5gMr8ATSNELkEr8xbSxm9bD7mtNG70+mlenHtizE8DOiaum5GOAi8B8GNpyHKJfXndhrBcB+gQ
0hDrsC8L4v42ejtXvTRlhyoYzLjotMMBF8LKQ25kAa8BYuneQshG9UPT3vhVFqQgH8vsObLpp9FW
xVmyO+PcqOANhBk1M5iexR5ntWoywP9euiwJM03lC7LFQqaLDxDHBADGl4fEUCcNqEYA7Jk9ep8R
lMx8moe5P/58/2qd2fGFSjX67LfRnNBoBqGVKF30KFOxMkivI67VjlS6DiqztytFlsQYtixeNOe2
3dpPSe09NiMJtCmN0bz/GYK1wIo6cVmOESm63fURSmcSmW8EL9hUAO1dzqTmTWuilQlfs+wBtccY
+seHxDM/ckGBRtPlKEQUWMTjEI3JCzCwM6SM2xVlrt8Le3VbVWJSMhh4NfgIgPlCyVy8O2iRTpbR
V2itMCAuapObbZgPEHtXHBUSP4cZB1rVCPfA5ylsrhTkVLVpYM7yxUUxewGxjxOm5Ckdf717cUB0
AvYeKNdBq1xEGExtNueUQc/M6IubdDIPTLdDY3AUVRbJmYSgGxgAcINAa8EWfKDWLdAtgO4iJt4x
zQ6q0rx0Vf5+XmTrM7KlYMaK51dLQAi3MlAt/pwMXXE9qKwI10MDfGual1CxG+wBkYkfECTA1kYV
A8kyk+DOB4Mo9CgAlRBbuUkPqrMFWde4GL/5pNp3UxJWVhsV9hZMoD3Uy0+60QVW/nTdFyRX7YVd
IW5JqT/bNsMi2eimy2gGargvCb1pNjDNZarrQ+YRJgYHUgR4+psX5jotG+mmmTyi3PNPVTfhkM9f
3j8eAFzRZoU/0U0tbKKRObPhWNBW09n3fux3GgBv/g/gyiNSKTptJfvVRU8afzEjD+eK+7Vzewps
eJdCnxFRvgcxrmS3jWiz2z5QQuaHqAPQJ5r80WR3eZpaqYVcPEUqo16HXbnpxxFgGr+zd9fn7k8e
WngzXdgRbtrGYWNLUxOo05XcJ8QOoby+X7ThkHfP4H45mHoVWskYTujyQtnpOHhtuFBVGwA/F679
CuHcYAV0rsDTh9uRmYHFaFiXqJgvt+X2zU/moNRABbU9Xx86H9kVmyJ2rBj0GpArBDauMyBT8JB6
RbiM7H7sjYNN59hhikShZCu4iDLABYTD8a1M39wUHWta9FDDw6KyHaJB9QBWWBCHNHaFOZnMRzCT
3wPEHDjs9QNzBlgDYGqgZ8XL59Ir19JsZ2R50lhvQJMYrZBD0SO//NzNh/kDQC8UA/7a4oM9eyO2
sw/tQBNSbsm6S81bt/pkLYpMt+QkhAmkUyF8hGBCrA0tBkoPmW/jGTrf6sW+Ku/BrW49uqoilHRd
zuwI00ZGPbUSXuY0/aethSTBj+vLohqHMFWQBaegO8P3+3znGsfeCcHIO73672c74j0f+I9Dy1DU
Em7GjvQEwlA1XjaOmx69NfnaLtaXfLJYMK/MuilA26e4jGVDwxMHKou4IrFYgslZa7zWXRDA+naT
Pnirn0YZzizOR9uFxbT5e38u6e/r8ymJAFzcJz6EeEHr9CZa6gfLGKDYAqMQkGv7Hygt/khSxV0i
NYIEElL5iNnxx6V/DzrUWcDWmsba8IP5JCiWLyBCUkyfzPPAFsT70pD8wrV1acRuFuYMK543STEE
i90GqveTdH3woOWsUQiTxSCm8dyBAGCYxTRwl9vcv7U6VFq+vT+uRJYFYEPwTQMsIr4tXIq2DFo0
eFtoL0V/yrr3NxwhGfDXgMh5isPGmjetRvrB+ZW7u7QOzRJkN4FRhYsdXfcu6Zrg8EShHSMCacfl
moxlNfgjS/GiJiey8zzFm0LmV2gKx/mO+tfb4heD/sTYdB557BzQ46wt+mFAGHQ3zomqbUoWDZ1Z
EitfEBI3WUpRwecte9vwNNUshBRtUNnvR3+66G4GDx0qX1BUE8ODVUucacVV4KVQZwLRvnebbXqj
iItlAcGZFfH2rO3KH2uet3G96sUwpwc62kfDsj+lpXdE7Bn65a/rniBbKgfFJJ6E8vBkEnZnZ7Cu
Xx0uz8IOdcaC1AhNSzF3skVCFx0yhyaqIm8kxZ2NlgB6Af9gjFugaw+1jnjKHQJP310fjMwQqgio
i/xRLBRjg4lUc7FQGErs9pTQNAkyixxAKRuldPtAYQzXNk91wCmg6yEcnqnvTKA/QNso1Y0QQm3u
+5lVeZn1rwE+2rPow0f7gj1paG6fbVA3g5B5+sAxAAvg1bKANoeAgJAR2to0ITS10PlagNtaawKF
c0nWAzABoPm4ThFaeYURpPbGmDdxHHu2VgHDFqWGG7rp9NoP/15fetlTFqBK/jKCO6OCLGzQeivK
MXFQR0ym5M7r6avdjWEGCno0Ox7TdIunvjj5rbVjdFI91/m3hTj+3LZ4CjnVklsphe0N5RZzuauB
85u1W0bmXWO/dH0emrPipJCc4DCJFDJvdeMZ2EvnqJAD8dMKqdcuB339eli0Irw+o5KTAVSM8A2k
3TGn4mYamtlf/KRHp55rhwh6Amu2o8pX1UulZtCswSUxEe2IOWTUBJdcKzekuUznpI966HnJMbN8
RZwtmy9UL5Bx54qYkLG9nC8ANBxKOAmn6R6HFIzviihHcnLjrgMG+k/i6c2zpO6mdoBXoiBS1qHd
HZLpCLKwyfECCvaY2lYxX0iCHg9JQbzP8Z5DI7Swdc26G7ShMUs8V2m4FiUq2iBgMY5ulh57d3fd
FaSbC70ivCMdZbk3zJWUJX1X+F0ZazQNCITCssoPsknHsTQHBkjw/RH6Jq+1rXoe/Wl2F7cWSsM8
2eGjpipuayQl3Www0EMIrJl7C9BTFWR9b92yalkCpHvqyDFbD+UoSsME+UUoTIxlMNnzevKcGuxz
TnOX5H3RByxzi2fwkgxodnb8XUe918xd29M4W8uuRfyqCBhljs2h3pxyDaesGDE0hjfa3tCWuPXK
z9RagWWycE1QFZBJlj9Bg9h/hsSgwSlpu4Lqq4w7x18CquU3Q5ffuXhJUgj3TkdkRO/6uYkWyGXo
Kd0Tu7oZoLF23UdkGwwoKiTFOb8c+tUuN5jTdOkETp4arAXsMGfkmH2gAAiS3r8WjEsL7tKO2+jC
QkWDQbsdVaoysgVDBIRw0sM/eBVdft/sO7PCdqvjsd5OffXZAx1Eavz8wDTh+WABVQ7uDJEcq9WN
sja9pI7tiTPxRJUK5yI7iMC3/Z8B4c7NO8vM2hIGgELZj9W4m1eoY2C3/Ebd5jT3Wh2sNcmi68OS
VYiRXUATJBdTQpFOOI8WYJA7r/Ar0MLS0Cz8MHVAOlW+2nkTMPcERWV/enScau92v3JAfa6bly3d
uXXB+cZqamw7cdFw1t4lvb+rzXTvDSqwBY+FxbMILNSoYiDJC3E1/ivOAjLgHj2oEqQ1cihDYI3N
EQqjN0nWgSekMm5m5AVKXvm2vNNmTN+a1bj1luKejunr9dHKwirP4xhp3hiKo/HydzCIDY912cBR
OzQJW37f7kjK2h0I0cYgS02q2NqS2QUJP6d6BXQK95vwRiBNbbLBpw3KvE0I7F6Yu8/69Pndg8Lx
jowHl1bGwS3sbl9r6mVdcIEOBQBHwOkFzIFaLBSsA6hAXrclOasubAkDgiKyXSeJV8Z6vbf8oDTC
69+X7EEMAywbPMcKIT4hFjVHNNrZC1oFC/M5/z/Svmw5Up7Z9omIYBRwC9TkoVy220P3DdGTQSAG
MQikpz+L/vf+vyrMKeLrHX3RF46oRFMqlblyLcPZxPVdxz44u++Lb5DBXLFmLISf5+bmsUDcNwBJ
xzDnmY8GdCz5wQCja8ruHR3y0uM9lRA5+V57fSDlc5c8yXGMSojuDt9F/FGSreZ/XB//4vz+M/55
ks7qLSXQ6stOo9iqR0Mcrv/8yvT+8UXn59CCGE+j5QyUIlroq8fOg1jSo6iekviV6d+uG1ugB0LE
eDaY2WZxS6MVxKewRtFHrt6b5LaW33Ttd+3dtnEXaPEtq9og7sywyh5Yd0B5JijtlXh/6Qyef8U0
5Wdj5gbCF1zt7KS1z30dsCRQa9QZC24FA51SQmQqObvTtJ+ZkC6BgGyLVcudfuMobevobJ/75gPQ
e/vrk7o8mn9MzQ5ID/UpRy9gSme3RdZCmP7QrdEELUTISDYAJon6FQrO8+QmIGQ1LR1469qD0Bj5
5g9eJO9Y2CZfrw9mabcjDscP2mi4QyvZ5bzlo4sLzcPVx7JtDd2qzfWfX1qW85+fOcbU7rrGtDAO
nu0pi3QPtKcAHeyuW1laEcCFcH3rU9fVvIKJTeF3VmfmpzqNdHYYGugwr9yfayZm+4v5raqrCiYq
akcsua+mWP4vtEmRY0KDAhDk6IjS591vOifSHgwXD4aAuncJ+4urY8JU4ebFYwipn8vF1rysRxuq
RLBd98F4BJ3NykNycZbwZgD2Ea/ITw2Qdt9mDtcHPBuSAlJHesjEnU1WvMlSuIYYEW2JeHajEjhv
p9UNU8gywSzVtXfXG/RQ6cBeOyBuBKs/8mihyTXI4SZGkPHyuSFlaEL68fqWW9rYoAeAyhEYDgnO
z+VUcnuo6mEoGOQQen0L7TJnA3GBYp8XECjriCif/8Ieom4AMfE8AVXHpT1h+6Xd1Kw4UcyoRGZm
J9J3FKquWzGWbicADf5rZhr2mRud2jQsfwS1Qja4d0NBAi8pjixPN6Xt3qagc9HTPCqRHkpddWPV
5kGU4Ky3xXeny752Jjv2tN7UFrkn3Puy8m2TK5pFsOjcQbc2GtHA0znP9k4pMlOXMTsh6/uT8K5D
5IrO1x7yITdJDs4Pkdt5wHUJuRsjuyMt34EUW6zsvsWFP/uK2V1m6LEyIWkIhykhvPuq9Aqymm3Q
2i9/NVxs76kRFqs+O6wprufa4g47WTK717RypzNjZ6W4tLOyhu5leiSj/dS48iEvyhci1wKV5YH+
1/4cccdSCe6WBPb98dkanxIr0BuIi6zsuCWPgcIabjl3Oktz102rgvPOzkuMkodWdyzRz6zT7fW5
XDMyc96tDbVEndHyJJwfZbfXxE9lrrjWpQt74nBFnRiwlk91Vt5K300SUpxMlNt1fic1P9TJuNfY
DW/IyniWoIqAkv5jbXatgklttHnpFic3/YbSDtql0hBJ8kBY6DbP0jBpwDFc3Nj2PZprV1ZsyUWc
27YuXUTN7VovTNjOeico7GfhpyEIZgOCw9dmL6jNrVwqSwm8i9HOjpyLHICeNl5xgjjvdmxB2qk/
G2O56ftHb2oR5xvDhtBiv6Y6u7RtHGL6E7WQjvbkWU5FNFXiMtUhZ4OmDs+6key70a9BdZc2DhL+
2DPI3EyMHZfTOdRuW8sEHper5lk5/m1RGjedTlDNGt0DjdewFIt759zgNOozF9+CurkawA5+6pst
5QEIY5UVtd6O5iBDDYT5yMi+W8ODTqOY++7pqp7KneiHnxegLaL6ATwCAFtrYb6rzM31A77488Aa
TNeTYX5qxfGZnbQmQVtRBTawor7n7f66gaWtMCEz/6SmkOyfrRIjnd8pCkyjcJ5EddDapzhbiSiW
xvDHC4LQ0UCCZPLHZ+vSVd2YeRZULszythBvLl2JYJfOLQKV6S75I1I5i/TjkZpVKjCEEmRiledE
da89IkGDbgd1shqxKVTxdH3W/rRwzJf93ObMT2UMrHOcAjYLNvctK/MQLDy7ZJL8bfNNDgreBFnu
vmAROpy2FU+3MaERUsJIBOOt45UnzlQI5u2t11V3RZfegYLkUDp1hNGEaZf+yux8Q83+tgNNmlbw
yOs7KLz7t1bsHrhNNnqhoutjWtwJFrwBwcsafTGzZQJKW4Fvd2opFIe+2rjVrvj3XNRgjkB2Fc8W
eAQghi53AiLYzPFoje7ePkKGRyMrp2XRBZwZmJdOTXReJQIQ3RNxvMCxDhIEtE7HtkR7ZO6mbR87
7WcDcjPdW5u9xU34z9Dm2T/LlBxNBEAg9xqI8HnQuF+S8VS3p7jqQrbGOrp4pM6szbZfEQ/ETEyg
0ItOPHepjESerz15FlMs55M5uw/JCGCiX6CYGZN8X7YkEI0T5KQJKLUPBJx6vFTvgD+82CbfZoX3
yBx0GjlWmI7gDhzI6/X9uTbm6e9nbkTkqBd5U23VpWCt7FBXUiv38eIJOJvV6e9nFqoxFujGwKE2
oF8k473qnqw1cPfaPpmdMtJp1HR7rFxWiTC2v0gQ1SXsIHOxzaufhr8S06xN2uymb/POqd0YB0Lr
by1IZWR8JRG3VArEmcarG3wwf6rel5OWZKD1VRD9PiWQmBfNe5x9QTJBj4+j8ViKo+c8aaoNeP4i
6reC8YBVGxvC1bbVBUzsKvZuVD+6EYraK6VlY5rJTy767MNmzoZKt0i4xIfl5CiqLPIAmU+aky4P
Ziuj2gKovTr15g9V/9LL74Jv0/gjaw+l+Hp93/5/ztH/zhAIHS9nCJ3/pUEZvB5TRsg1chwB7wuo
UW4dxCWq04MWXD2J3UTa2O1U14Y2Phe803sj1m/A6/Tr+gctTgxUrRyA81Ddn79MhISWWS3RSNzK
PrC6A1oN9oMWR62zcvEvnqczQ9NZODtPauhtZYxoyLFNeVOiLt2WzW2/KhGwdKSAlUQHOUjIAM6Z
Hdsx0+I0Zbj/peOE6KxryRDWThJA0QmUlsmOxWsN0ot769zk7BQrmSaNauDtWStC2m9979uIPHTn
P+ZUD0cdfRp5Go3t+0i36BYKTW3ckOHYVgi3/TUJhsVnBBS+HFArA2f1CUVh+JrF6qknqVRvst5B
ZjIohn1fPziCBqL+bnfvY366vomWHMu5zdkMEDNlhpgci+PTfR2kKt1fN7C4qmeDmnmusmpjQ+UY
lDPUG7R7hWX91SdaoNouMuznPtldt7f0XEEICXJ5C8XETwylXdtnoyuxi5qa7gQfoyF2UKAZ7snU
NpKbK8Nbnr//mptHKpYpst42sYPANVYDWy5WhrN09lwQu+N8Ay0EfpDLs1fmYPx3dTgdE/heR+wc
dAHTcnt9zpbPwZmVWYiAvWz3PXANp1qg+iGfbHJbFvkODDRj81yKJzt7iM07KJMGbv2lBodt3D6N
3bYoDtc/ZHGznH3HNNtnngZcGKYWd/gOoe6KVz8LRRvo1qbx7oi7Nua1mZ25m7bXzSHLYCtNv2vs
UTi/4D8pfc9lDYnAV+6cOrkj2TeP74RbB1Pjrb3GjLgY6EJeCyuMZDdA97OJV12ptArkSCerfNS7
F122Ydbts8wJQCUc+jFU5Vw7IOQxWzuXS8AWPOqnRicASizUny/n2lO1oiCyQwMSG/imsw3vqRPy
W+bURYDW+t+EcLbRUyPeOqTLAJTOPqg0m+eelj+GrF1LoiwuPXY5qgqTOPEc4eIOI2gVp6a1xm42
PNFPKdQtNbzCaJNvWZNHvVh7/S2QaBuYgn9szg4XvHDj1y4a9ADfPALotBG5uWFls/F0udU6EdlF
9tAW7fcxi/d6RSO4yqju6J2wzOgvdv7Zp8xWg3jCLIfpJWBLNwC5dkgnwb8mIJRtBm+v12/X7S3u
/jN7s5NmaKLUhAk3qbfw++gvh3rOh3TZ9+tm1lZ1dsg8kQ561k9xa7MvLT9i/WvdwYPFPEx0FNqw
164bnKLBebR4vqSz+8wpeQdmf/hjmpTPMS9/FeN4SOMqKCVIf+3aDvtSbFA4WbkHFu0iCa5b6PZF
+DJLXniaNTAImiB/lPb3BmvvSr3+CoGDTcHyW10rDzRXkSv+ol/RxxPftJBbggzIHFVVucBdGiX6
i00/31NVHTgwex2wMrXjrMzs4o45MzUt9ZlvrlKjiu0Uh8ViciMM7clQfSSyYgVsNC3QpwVEN4vr
6Oj0/FRHKsaO2lyHmbzsgpbemoBSFJtmDeWzeG+fmZntk1L2Zq35MGPG3fdcsz+yyl0ZyfKW+Gck
U6RyPmFWEheDgkcD1eJ9aqV3Zt2zQJOOAMAODYKseVO53FQS2qHXD8HS4DA2NDeZYLEC6u7ScgJ2
TzG0kAlymjyEaEcQ85WwZMmCb0+pH4BjIX07c1dD3WeGsAH4dctDd6yz/+PPz7yT32gZkhP4ea34
Jun3eA3Us/j5E9kmcBh4bMyLo92g4fMVIOVoBD/SpHnEEVqJL5aOC2r9/zUxGwL62pjVGwB4215E
nbAQYbo2S0sb7NzEp2WuOto7PaK2Lr71werl1gIa3fKhkH1o2PlvXKMPWtKE13fX0gmF3uVUhAXV
Iij+LndXlaikKVOFfBJFVk51G8vqX22WHAFuXpnEz6aQKwcmDt0TgJTh36WpElodII6GKh22IHCP
9BtHJNLG7mNVeSS6PqyFWGxKzCPMtizwyJrzqr1GC+Vnk5YS+LZDpX4B/hAomQVatWuHN92ocYyQ
6yF0k2lrL9HFgYIvkSAQ9Cf1nsuBun2nTDuuIaxEBvSPAscc6kNt7RChNUZAwGezZvHz/sRoUayH
nh0Agea8djQOwEvXJh71fNBeQAoNOdwciZ6V1MHiuCaOdM8FdBWdPJfjigcVc0hGgOxMQsK0d5oN
M+wb1vt3plwjVvt8HDCiM1uzE0eIpnynwV2Yuxm48bXbvDAjIf1t3cQRLYqN3vHHphArbZ6LQ8Td
O+0YaBbNt43KSU3A9IAGyd6OmnJEv2oyBD7tbnIO/b7rm3Rp1aCXRhzAgJF9n+d8VDzWTlWCN8es
f/kSKE6cdFdbiWU+e0dQJiH98IcEUf/Um2I2scHTFoklR6oRSS2Owhtf44NaMmJOsPpJygJ7cHY7
umYvB7tDwFR5z+i0CJxijXNgaa7OLcwClmFw8tiduEoUaHHKCtV7RH80tjb/fkkgUQbwLgH/8CcJ
tsSM0Q7Ro3Ko4huuHUoSjMOKx110Tec2pj14FkqAnCvRmw5RrayyYPQhMfFaNDIi2S7uh2AwH+Pu
KMc2MOwv1wc3zdFlNIYI4mxws1UCraPBlIVnSWY1m7qwg1T/mqLhtFY5ypgCBARr+2J51f6Zztmq
aZ2RNMKBxZo6X/qi2XHBogwUaSsnaSHncTm02TWWui1w3hKGimLHky96VoZ+tTfMjzT90bA84ux2
sF/RQBjY1k0BSm67F6HVH9z0+focLzmQszme41gqSMJBBg3lCldv0kAfnCez7G/yhm17bh6u21pZ
T392z1CeeD5q68jy+0dD3iG97+t5ECPnSdRXd639dW3f+ublvqWtSOzKwfNP+Q85/a2bDRqKsGHr
nz0UxOISHCDlhO3/aQyP1we6anp281DIm5jmMM0qj/TqDVhpWv8e/JPwcKPHXy11D+WNgAzs/+YO
5nAJA61CeaphyH63KcRjbRzGfmVs06G7cijn3Xac/u+hRFT0mtvmIWnSfZZCSLtnUe9qKydl2VP/
90T6M+ej/NGKbQ8zKYwP8HYHUrxfX6uli/v8AMycjJdqTuY38KCaRYJUAzNSB6JaQTvQUKS3reYd
e7s7Df1f4DQnF4AHNFJwGN8csDc2VaYVDNGJ5aW73EgDZRS7VohwKKtQ1dvcvGEJjbpim1m33rBS
2VpcRjAEmGCgQLZ/jmxWhtE6YwEH5OvHMY5InIeVfCbaFwlg6PUZXjY1lfecqYdyDtUrk6wWosZL
YQBxnBl2VVQlu5REzloNY9G/gMHyfwzNfZntUn3MJmRADEIX47WuRDABEIvkzrQ/3Orp+rAWKiZY
wDNzM3fGnSLLnXLSu/SfWQlcW1FBovyF1De69at174tsP/CVZ/2iuz6zOfNpSYV+/wpZM5DQujvu
3ZncCdru3vFX4srFY3dmZ+bApJXqKfSEUcV2kAF85eOv65O3tlST/bOYws7wNuYmxtGMzaavzcDi
7sYVfiRBK9OYVZQ2qGlft7l4uZ+Nafr7mc1E+l5ZQmn85JB9Cp10FhZWdN3E6p6YuauS271OC8yb
o9RD6dEoKZ3H1qI3IBGMCrwla13foQS+N0a5YnvRkYE6CRX0CXgzf1OVaJPVwb0IR1a2oVveJcAF
QSgmfY4zsfXiH9W/l4jC/kf5DlzIKAGjce5yPoF/NlOglyh4M4xtVfjfhyKLkKf7fX1Op63w6cJB
rWBqg4XC0rwIBVI+W3glPBXL6nDwv9fuCvRrzcBsHLVRCUUSXJqdVryNA5TPSfLj+hgWt/vZGKZP
ONt6npYNbVHChOPIwKJPnvJ2ieBB1T0a2as9rsWXi27izN5sq2e5q5K2wpxxE9mlL+mgBYO/XRdY
X5w6pOJA5UxQC5pnDtJYdLQewQKR9SHklWJvd33eFo/s2e/P3J2md5mEXiUAUV6YDE9QpVqL+JdG
gKzLFGBMfAhzBqg2BUOmL12MgJJNhQKL3kb/fgznFmZj6KXWp7n0cCuBtcLHQGyr3qGsed3K0iWL
tlUdvTGePyHGL3eY6ms360oNlyy4Psym38jhq5a0gbKtMG9XAvnlSfvH2PQxZ9u5wqs9M1sYQxv+
tqEPmrcmObhoAWkAtOIic/MJMN7x2m+YRxD2ZX5Q9ED5NcH1CVuzMFuWmrKu4KNDT1989ZK5r9d/
fekAAgMAclcUz32QHFzOUOyCEzUBJvbUBpW2l0OIguq41oOw5FVAE2kiI4P6y6c8uLIFgbQ8eKto
8bsu4BwpDUG3GOQ48WUSWNkKXGNxj3koMSHTgHay+Wn3eTJQd4A9iY0V82+1YYeZ914Z9k6Sr9cn
cHF5kB6fZA6naswsuKoAiHbGEmkgbrx3wPv8uv7zi+uDNmuk36HhAuGIy/XhsaUxluPnyeBstG6M
lO2C3JyGfFixtLRIYE1AjG9ONLzzMJ+jam32OiICUzhhO2Rhpt2X1W3dDFMR8pim+V9sbEhDoZ1b
t6FTMafV6KUnOAgvkdsqIxEwPbw+c+bigJCe+yPsMMnsXE6dX7E4LqosP2Wy19FewFC1ThTyxJaD
2uY4qKimYJpD6fXNAKj9myjBS5A6Md8wBXHtIhEqhNy9sRvabNhoIF8L0Idbg3tEDg+U1EOgEvTA
xr7xy65khUa5uo5AjowuIs0fUSq29IhpvfdV1LFa2eGz+8ZGCh5ZcPyHFLwLAPPMi/LB6mKt6Idj
z2lY6sfG/mYrvjKDs0DtjxHkapH9njRIoU90OYEeQA49yyp5zBqtxs0GwWzZ6A0D2sIcbtKu0t5y
206eLFLwWxuULGuB8NLZQvWXTEoWE0x7Fh3UWdc7BCTEJy2FVIoO/TWcgrUy4GwqLbCp6edGZlNZ
jUzjimGbwP/xPAs8JIwH6y8uonMjs4tIug0FHwaMaEHpbce1ztnFicJ7EoBAvCk/FUas0gebf9rk
oA0h7Y3OHQiYKC1biT+XfJHtgUprkidzkY2+3A+2bOwE8En0nerZjc60oBDlBo1SgartFd+wuCgg
7EITFmqz4JG6NOV6bTI4qZOddLuW+5GwCky8sRvobk331/3En1zTPG4HvBFnCfzTBMzJl7Ys5pKc
aTZ6QDu0ITkK57wYXevBsUtoSqTe4AWeVY5AGcb9plUxEshj671jqr/qsitDXdhV1IJ96eBqwsbe
ESrQndpCFthvjrhzm8jSNVD+dM3wzijEY2nTyBv0cjcBCt/51i7xxPO9Kt3FUhcxSK4a+4Gz7qsu
ZHrrj6KIkOKxNx6j6Ny0e+/eQ0kqVKnnngrENyGR1TuYM8anRi/VzrH6d6Sivktd5k9Ggq7PDLCq
W+mRfNOhEQlEUHjmyfyHLnmy61Q20fMA0VZKhVSfOT6LtMmga9ybd6PrxEGnUyeActERhOBkP1Su
E3RDBS/AChp0gn3VffktBeVLCDSJ2qb5azF+8dRjBbQkeFd2IF+T27zpIQJTqiCNsyEagNaC4Gkr
QOAkwypxwriCWphreLvaL4qIt+j6tCoLPdo20p+VxaqwNTvvxgPsLeSoyG2zuuJ/4wqABgCIEF3o
n9l3+oqpPhd4/CowfphNESr7rRIrrnspODk3Ml1b5zFpz8yWJWkGCLkeQjX51WT+RhWQmBmSLVZ8
5SQtALIn9Tdo2ZrAe6KvamaPdRhrx7rslJmdCEoaDyc/1apDRfz4tsL2Do1UjhtXM/1bo9fT55aj
qhbW+jjcozOXbC2esZsRyYJdlzBrJU+0dNBRtCZ4kyHH9+mgEwtdONLn2Wn0Vcj0KqI6Wovyl5Uz
jjmdH3EfGUS0rUFg8RMPAyvjOrMbPG2oTdjUWjZ8QZD4k3mqCprOJg9J0YudgbvmjpDSWblHZ2Oc
7lEobSMOBfAJxDLzRiAcvtaLh6Q79qTc9658bnw3HEDAtLLUS7cAUF3TOJGsxXPwcmfVzMvtriPs
ZMg39OfFK5O4FE+d/fwcxMsMFGBUip+X9IaPNwAMu85W1BuL/izpX2wLD3B9B424WLX5s6QdKx2E
SujLZyQ+JW5yT0Cy3bM1tNbSjYZaOHBhgEDj1M+u5T6rEqP3OzRnTwj6El3FdpRWzlbrVy6ZP4Xa
+Q48tzQ7hQRKz6iA9rBEkoesH/Sg18xDDCVWR9IQ2Ogob1ngt8PectVm8LtjalpvJB1DS9b7jhWR
NpjRMKzd6bO9+Sf6Af/C1EyIWBLR+OWeSU29jYd4YKfG/Wnb3/z+t7Om3LTk8M5NzAKs0jIkrzPJ
wOH/vWufE//BrLdx/pSAv+/6MV8bzGySGWhEU5NjMI4tA784dOPUx7xympf3DCZsioHQCDQLF1pF
weNatuCNQQI9HkXoItdD3QMqlCuWZvH3/6zNP5Zm8bdG9IbGFSyhtUQPQV3ShBlV1o0ZZ3QbW7if
aAXN26TG7ahL1F2vz+bCugH0jPAbjDJInc4HCnaqGqTgBdiwHKB6TEHuVJwd4tLZ84y8lba2uW5v
gUMKFF/IC4OuCgwV8JSXezG2QDfri2QE1gxCcvl4S9I3zTW2WXsELEaLi02bvnO/CVz+MdhDSPWb
uvnpWc94OwSYRjQ+0wfDWyM3/Oz3EBNCmgaP4uldPK9AQWBPS5MklsfSeBN5vSH8XVILELLfqrVv
av/p+jR8nnZM9/Syc3EjTmzPl7MwcpJrmq3LY02fhuIHL74yMHAXRh7pxvfrpj5vsAtTzuyFDOrs
piJSyWNexMDibP1skwNr7LkvfXLiMgJ733WDn28o3PXoHEeuCewfKLxejs1gmplCa0IdC2ubiShd
uTUWfx6BLrhiUcH7lGeqmbSkdJg6NgmLKuPDip+vf/9CvRwD8CZGJxQjkbiYLQ6D+Buys5o89uOD
3UF9xzxo8q3xjnm3be1TYf9mw6N0uhXHtjiwf8z+qeacxYy1Aj6gzjN1BOKN+E/pXyDrQI0NcBaw
ioD1QcbvcmEEdVhaZ8Dx510T2vyW0qlpcac1rysT+OfmvrwILy3NfDQhssebJ0OrTIl2ZQtIgK0z
6D+spPFeCmiBgsmgIu+N52aHgtX2IbdJHfWgG/xWxqr54boc7cYOPk8f3Xbboe0NHSiW3BZ6+4o3
o3MEagtcCDQnGwDc3ZckTn7lvev0IVVO/FP5ugQl89huPcb7d4u6X7K+MsO6JeUucWzxpTDGbNwk
mU8fmso0P+iQiHZP8By4RRsKf9FEw8O6J1AAHGLvjhb1+MSLokFeSOseU097Td3cf4SqRrHxWaXv
mByRJkrKPD0OCWl2qP06eQB1BWvjFuA+CgX1xEG0OWipSarhsdkDx8jMJAkEQLk7S+Tocug1CEsk
trWt27i/LdKxPmSG0wQJF+rGJkNysCvcA5nq0p2GDQP6eTTOtyBD2ArGzSjpzPhkIKpHgQUdSaYt
EfV2bRuaFk38oHd0730oC+0hzRrJA2dwxI/BG9iNrrZe03/EfvPdBgZ7oNpeZVbkgvPlKc1Ic9vq
4jHVOntXjrw/ZKQaN2kFEBTaVHS85LgMRW13oQtypYdY1M2xR1nwq2NS7VeFhpYtHTPxbPuadqt8
rkJpde43TqZCDe2KB6eRzS4nMsMKG0qGhnTSb01veI8V7keQX9FfCryb21Yhg+gRm26Lmrcb00/d
raJOFfpuPNyg/gONPquI90Pq13jEQt0AwBcgECtzDA0jzw5o3SH4lUGEzWj+6CuvBP2AVJFyvDRC
YNaFWgncSPiiUyPMtTF/0ju3eFFV4z3lZpXdp2CzCirUnm5LNzEeRMzAxhE3BRAhkGOqjaR+40Xf
76TH3JCBkX7nsti5N6wEfSxoiAAtPbIM0myhXgkRbfTRu11gOMy9YU5pfdelpX0YHeIoPwMdAkG7
66Ep8n4jKr3c0V7HZA8FBDS8IdsgWQdNBVl1W1czRGQ6bX8gcWXcaFbf7NwE9LU0xmtckwYPeRuL
0Mwyc0dsjqCi8JwVv/85Zro89DO3acda7TZNnj2gwWtr+u+c7nywycf+z+vuxV240ZDuB+8G+kPt
ifT90o8hzZaMeTnSh9FKyXfuuFkBASWnvYkt0uMMIGHV27G3cfVO7XGRkEANph/VhDc3rpH7wVjk
GqS/vyHbGDrQI7kfm6wIzf5rbesQt3W7TU/Rij+oTp3SQh9+eC12jEnotu0GM4RkihlyfbAfSryU
dtAVHjfZgBbdrC/aiDesuu/iznpCxYjvNFPFWxFDKmQ01XCivaZFdcvepN82e+ogM6LZmRuJXoDR
FYTRu6yo+x99x8ptQfyfsoTeX8KRdXUV9cPKj617yZGeanxvazp9+6RLNWw83+NAdeZEPHMrZ3sL
L9VNk3cfRWtBp6QBhYEl9X4nSNEgCtCaNCwYNsQIAhggHnS8RGJLBG5Lu4+OGnagZ2LYxS00gtIc
CquctfShMPo6LNuUPw6lXMvkz3bPf97P0OdGFIp7F4iBy0XVMH7Xl3135H5aB31V3SIW3JYm5E/0
xl1hgJrtoD/GJhkX5B0nauR51OtnuV8o1PKPbuFEo6Pdg7b6BKXKIow9L0fTmbmFGM8vs9JWwu2F
Ox5nVkfuHE0DKL/MrmCDVkxzhJE+wMtVIGhDb10JbrKVA4Kpmt++aMOFbzAhTPipnGTGCVDzUqUP
5hBZAiybG5VFKPVnfXTd0OJozgxNfz+LWGKaaQreE4bEQ2zToCxWYtelUAw5OgAtUOBBe/+cW7NM
DQnFUi194JY6pjJ9Yf0gwPg9fCg6PMapg9yteY/mjrs2HX7XfHxZGeEUHc/mEkkWzKQ9uRzUNi+H
CDmmzAYRY3x0VSVpkJLC37WgIXhxzMIKODRAItK1bC8yR0Zt7/K7pmDtZqgHiIKOPPuKRn7jHiLU
8YZBzjFUpE5eKsMtIl9gBzSQnN3Gse7vm9hTW1wQH+ij4ffcZ+0h6ZK6AWbHYNvc4eKpZIo8puhw
CY2WybshRQuqiRa8iFB3jJDcRqpW+fn4VWJVHmMp3EdQkiYfceNVXxIdkdT1yZnji/5zjPB+saGD
gafjPBeVG7HTSdNvj7b/rGt7RGwBbcoo1nJoSEap9tYMCVzOSm519lT7j1UbnJgA/KBj91NJMefM
TTy9hbxLHSHoEHgcg5Cg1JDeYY6/q9wi3Y3xGjZ54clGptQqcPQTu9S8AactvFYAS0UfmOXeV3EK
IZPYfJUuv/FLtkvS+HFldqeX8GzrERDBTWI2aE1BfvFy6+UjL8pSd+Erare6I7Qb7zgyXJvB6c2N
Kp3sBrOgC/hK03+wOuLf9irVblBgjtektaZdfu1TzNmn9OhtMgRJHyZKiKpob3yrflLW+K9rTxDP
dFEQApjDxctu7h17J3NF7qQPrmGEuKmClrxwiRLssPL8XnJc54Zm7xOec01CwDV96P23DNRGDKDT
66u3ZMGZBMwhuAdFonkZTXK/JpXXI1VhjIHm6BAIWvHys2OAxJGPFikcPBuc0XBOs8nylV+1mY79
qDREkJ4Cv18ZNJoWoAoWgQA/NNc0MpYsgk0ToFn03KCzd+YLC4msNG1rLA/z3Fs8/N075ehqY5Tc
P6Y1wc2pszZ9Vp25JiC0dBGAr1FHqgS8blOm6nIHMily3YuVdTQNLnfZYJkvBZi/nlxTFQefA+tF
UG+BVBapt0mGKzXl1N+aykg+/vXCovgKTBESyn/4Iy8/xPCkNSS9tI41Yze0qG7WssgLO2eSeZpa
0kCRjHTtpQGTl3meyMQ9lneG81CutUmv/fx8EQdtpK0Fyp5O3DC2R/Xz+vwsuIqLz5/ivLOYoBI2
M4D3c4/I/5biFyjf2zX1bXPhUgZSAbseBwweb476BwjPNmRBybF2WR6DGEBzwcdEIQUHroDB5RsX
2gSPU/5R7jgFxBuV2fpGi4FxbJvkCaKeAdoerW0u3Oox0wx9I1AI+57zUn7lFIFVgLATCXvDWYNC
zmb/P3cXTo8PqL2OjtHZ7Od+pgaN4+4SsgnSnDwDlPHj+gLMTEx+4WJyZgsAitGM5WjFO7ruU35o
mn+HxcYIdAD74AV05C9R05uNwCsBD4jt3jj2OZTCsvYOD/i36yOYbaHJhINOasCGkHuzPoGUpFUZ
0peFe/RSsw/8Tktf9TQe8AAT/Yqp2WRNpgDoRCAxyZ9NAtX/j7RvbY5TV7r+RVSBuH+Fudqe8WDH
dpIvlJM4XMRFgBCCX/8sfN56zwxDDeWcvbNrf0gVPZJaUqt79VqX3gomAaVDWCWQYojc3Mtio/2V
KEisfHlEOL3QoGyC+B4P1slZLQgK3ngbCiB5gDkqE78Vb7H29SfU55NijIlGcvWpcyUVkg5m0XfH
UOrrDCR2bby21AfeLrVeji50Fg58zhoqdgYe4GOb8BTeqdU87NSBd0dNa4s9g5zyOq7BqNc48Q8N
W2/19dk7NzeZvaq00RJswVxVpR4yAis5RGvD/HPbyvWbEHOGxxkSo6hIXnVhkrawW6I63VF0oxC5
tXX6o2F0Xpq+N8B8ukYNpBzd3DY64+oI7fACHbXRIYkwCURssKvIopYwKmtPkpNVV16iLwTMc05u
A70KIjEU4FGbvnRybDOuN4CyHY3E9obXsPlie+mnP5wbmOwiq69aAz7eHdVXyNZ7xsbQlkQQxzWe
uty5iXGMZ9cKJHf6LBtgItqp4AJT/vhDiETcwtk559gAKYJGGNUkSJBNUliFyp2wbGFlEJ7ibiWk
YTbWP83WmLsClhhwUn2y5pFtt00XU3GMG3eDWobX4y1hWB+3PWvmcQY8CBTonDHNAI7aya6xuFNX
VEOPd9FgY24SNBsKJEZjQHruqQlKtdd+iXBsztHOTU5GlijA/epRKY79QS/XXbG7PaSlz09Wp8ND
vCIOJq6JAj48Qjb9698HWn3kPsYZDbTApY8xpyQaGmHbI3O4F48FiSVq5bntPkpmGcDfYmWmhfga
3EYRUN7tMU5fSGStMvEzz77/wyjG8tsIRYQfTzbjQO3eME3aHhsPYbpvsKUc1uwgLBTIUIFDkWx6
zfAubMApropjTpBy31N3w4vtP4zhzMQkhmlry9bSVhNH3tyJfse/FqPivBqreshY4N8RPT6ZIiZU
6qS11R5dXt4x3hys5gmYuq+OQYOgNuRlEMyjEjq98yXaH7SCS3lk/A6lfGR3bn//+kTE9z95yBEB
G6AOuPRWretp2wK9eDTAxCWsvy1qJPFwFxpinRnZQtF11piN69FFcxXSEePfnx2/DuRtEzXK5dHV
in3eH1yAGXs18VRuemrzDzM36mbgPkSgjObkS2MMMFcXR31/jN6ZvnOchYmbORmBMgbceZTswTZx
Jt8ng15ktFbkEfWwk05akCs5zAdByBN6tEEoW7svBqXPiojuuN693F62692DhKw2qtSiAIb6+OQQ
k6KOjFZv22OrkdeMqd/QKvOhN+HCIK/PygszUxyXYdUDOn269tjl9l+1B78SMkW3RzJuwssrGSYg
fIR8NvrHkZC7XCaqVYJDQqY9RsNPrjsb5DzAMdKsQKey+gdLSHcgVkdO5Up4PWqcRtEc1h6p3t/b
lYh8YVZ+XCMUzGSz0Is8RXGNp8OIVbRQ41dd3AXjCp75euiGrNJt2RxZ2ZUbWOp8Na/qoNMi+97t
iFy3luob9BFo4NSrnSK6Sy2Todpa0+cekrzrmCSux5g1rMvWMrxQCL6/PSMz+/HiN45rc/YbjaHU
skKI5lhn6prGYP7NuuJuAGuOoRVvfc7Wt+3NrTV66pDgASPQSCZ6aQ/pP0egSNsco4qUHomUHanE
Gu2JB54tsg+NJ9fUscBzhHz7KKALCthLY3VrFmpVsuaokY+h+0iU77b+IvqTBqrdAvnkO5Uqe7NG
9rz6I/WF9+3czJ4bHzfW2czWRFHcuK2aY1M0KJqR7r2yuxdJVdcfCmuni6WO0qlE0qe/2ZA9RK4X
mSUIB19alHRUmdOb5pipRTOWH7VdpSeQQCbIEeSyTe9ZpqePLQFPRFKbke/WgE6Ztdb6uHvMhZWe
O5+QWkGsrRpjanGyq3mV5ZmIB36sO/RINEx5pCL7kPES7m3Oo87tTGJFaDEj9aWi8FhUB61NV0qm
+GkW+7z4IrP8f+YX8TxClbGINK0hOVHGnDCsgcyNlegXaGMaj9I0/nN7h8zOGyoDwFhaeOpPAWSW
aAZp9Ro/crc69UW/s5lcJ028wCI1RXp/jsZBNWC89IGhm/brNDXX44zoqLkMYli7XTGsQw1YpJAr
ulcg6l9FAEP4kc6yb6LI8nVv2MMKeBYNvQTM9CqigcOoQFCSt+oXYZPjjwOFEQAYyAlAoG56JQA8
LHmf0OZYgFAENRJPj+4UcifMt9uTPXO7AcmElw3ooXUVeajLLdOYKIEnAnaE+ibzD60uFu62uRjh
wsIkRujRIp12WQ5QotwwdIHZEPIWSQ7w7nOtoWOke8Xb3bPI4N8e2czxc2F3cvblOSr0uQW7DXut
jMh3GrBh7Br6lIavX7cEAoyR7hZx3fWRHhaF24wHnUnfofIRy6MoPhq84Yen24bmFuvM0LRFryWh
AZ7MFncVgUL2w5Jg1NLnJ77gqk2cGiHGIQEDMVwBLMRSvmvWG86HMPEGFD3yXFfGS4Ede9ztdhmi
a5Bucv46kGIFT/Gplm56e2HqZg4VNBRgO7k4ua4ZQIkZKtD2jhsw8ub9ui0Nvh55Kh4iHRoqt1dp
zhRoX8wREgHJoWl5E43zmVtqyEy7Ln2wY2MXhw+1uXC5LhmZzGORdwTy3V1zDPkAPZm3xn5P0CB1
eyRzW+h8JJMtZNkNmvQdxEaxs49GlIW1M8iLqX8z3NX/Zml0zbNYoQJ/KWcZhjPEq8T28dJuTD9q
DilfOPXnfPx8SOO8nhkS+gBMrTqg5B3292pkPtlU/3V7LDP3MYj0/rv+49+fmZAZlIp1BbNm4S0U
Fb8SXfMJQHlLPB2zQ7Ft5D+Q4ofBSXxBeGXHVYatRNPevIssU11JZSjXt0cz5wNI36GFEUjksRx0
OZqcovHGSsZ4NcvdJ1GjmlNTtQQaS3dWPCmqOy6G+u220bkpPDc68e64S2MZFthCWvYAhEqsA3Tx
oBQvt63MDA19Rjay1MCkQGByEorXMXUiKD22x6Qvh4AMldypWensHTBHrYTT8yB126Xuprkg1UZc
AwQEmk8xp5NNJVTspF6DewxKYDXvtW3d10m3hh6Uj46zbWWJlRkfwjg9hKFc1cPCe2fm4AAxO8oN
4JXGZTX1mrJ1AQxOeX1s9MLrIgOCa69kqX93ZmZhBH9wKxpor5qMEeoMapVXeX2MNfcuiQCRY/VD
KyHVl90xsRhijD44eeaAUuATZI4+ANQbL33USDqe0yitj3WeBmYWqh5Ja0iF0nezGaHtlCZeJIyX
XNRebcW+zKt0c9uXZjbjmINADwJqX8ZVY57I4rDuc7dCMTv96VY/kq5darcc4/irUf7XxLT9AA8U
0EQ1dnWk2g551UPaW5DseSZD6jGLPxnGP3gKtDPGJQRLD+RtL2dVz9BRGhlGdUwK9m618kW0zbMi
Eb7dnrqZzY69h+8jDB+BGJPVa6VJ6oFb1VFLDbzSDnn7reWBlfy4bWZuhZBdQZgL1AMyxpNjWbjo
DrKjujqGATcPzpLK8Nwo8MYbwz9ASK5cvi/aDitRYbaUdVfdC/He2ICFL5zGM7sXQAaA5/CqRIfk
NKOCznWm9oDFHfPMvGuUxh9aqAJRuWBmxtVGdpMRogVADPSGL5ceUGpaVFmkopgmP1hs/Ai5+4e3
zkOeK6HXI6/jafgr//YKXVsdy9QoGgEIZ1/DtBKbu71kvXo0wZC8GtrBWVVE8azIgFIEjfw+RCu0
1i9l364dYzSLBDxyMhpQ0CNG4uy+zuTQVUqRqUemrYwXoW1vj+pzsi737eX3JzcoHpa4vxm+D2LQ
zAOhMDTpIWi7amV2hCrgmubGtu34b5KU3/Giea/rYcMUJGm0ofCVrAlXg2ZuZO8ch1bx3JiAeMw4
paG+Sx0ZMOFir5DmkA2VWKl6+wKO528yinwSsW3piLVGqmdaMACnBNriIrkOkYfjwPHrrfVag6Ee
b+0EtXT+WtTWjnambym6r3Htngqxxc25kAGfgk7wtkVTycjyjdQgTsppXcUtLCe1aIcJZzF9HKjT
3nVlQw6F1MQuion2BAHQRHhoLCgfXUP9rSi8fu4j6lqe1W5D6zD87OKWZSslcejBDa1iZTHnd81q
5Ex52y/shmsH+fyZI+e9jUrNNK2kGG1pAxJqHXoHnTbfo9VtBwF7+9XJbqEEBGgicrLopbfH6/TM
A+2K9nFfNuahcKzcrxJnbab996YdfF3r1hBzSTytilZViBpqoW/QZXhn1jo4JKtiD0bLd7Q6eI3k
gCbXYaDYzl4a6a4o6j0+tyohO6LS0gcdAkK3noOpEcxIhUPbVS/xAK+d6FHlnN6hnRAKMZnxQXrn
PioJKtykPrUsesgzN6jKOrqXZX1o4xJZ46RaWyX6RtJkm+p9+zfSKyDaw7RZ1ZCm9pgNyuIi7LaS
OW9FylPAieQxlkXnUa1ZK1p2T8bgI9Er3etiiOi27tDsqwSqY3lnEE84WbeWEBdfJZSuiK38dVjq
S7TnOEmBtp0SQphK5dkCJDTgNEo82id8EyJfXHlhnP2QjvUgCv6WmO6qK5y9wapHU2sOZpqudD1+
4jzey1DdG9y9D0Gln6TNHSiL39BjvY8Na4f+IZD1tquhGVa0yzaaRQ65bHZpWX2zw3o/mNHDEGeb
Ermpgf8oS23VNeZa2MoBGjM4lzt3bXYMEqD9ruztb5oVPmWxQN3YrdUVHayHqFaRhay6d/BZvJV6
t0K+9GjlZF11LhpcsmNBu3ifKwLIc0euSQxPcMg6TsxfEL+6UyPe+oWbRn4xuJEn+yzelFqUoCUh
OQ56ioxjlz4lslnp3PilFKa9MaBCtAJWH4QtXfFTj+z6rkrSrdVC3g35LIuh+0fvV7TNjK0Z5XvD
ztHcAapNH21aACM74XuaxPVdVrvayq5UIEjsbuUA7+2h7Sz224j9lBzUYVZoLuBZZ7YgCNAAVAYP
GpJ100bCvCi1rqHCPBiK+1Mry7dYLGzyz3LR5TFtnZv4zFycbUK8ZDLeyNY8qG6jHkODRCA/7Mhb
r5RF76NHDWeTqa80dRMigd2vHkVN9mqSqus6/6urzrYAT64C3mP5UVUrDqc6lG2DqqheWcdcrdG/
Y60KvRdrqH8PK3DGD6801ZoHCm2ZhTvnOhhBYtMEQEXHWYvHxiQlnISxCmiEJg+WxfxGHhvoTNXs
2YnihVm7PrkuDU2eUMBLmzbXBwRtw65UPlAZi7+e6Tg3AZjU5eHYmp1Q8ISWhwQCCuk3Vm0q/uVk
yqWJyQ3NCvQcsnG6aL4eoDup/FSXwkNngrTEpQf3QspcxYN9bFqZzBTaVVgISLB5sGq7AE56qLfE
aZ8LYDq1WPddtCTpbktXgzp0G1dLyIawga9qVflNmn7N9HYV0jhfR9AfH4QAn4xrjZfjXij0SbGK
762sV2hS6/aDzDKcsFH8kHLoXPeSV2vWoLuRDtWLhAr23lJSvw6VH2rFgk5R0QTePeWDHih9AQ44
4yHpOnqQRORQZuufLLdYi9bYElwALTO+hzT76ebxWxblpoceK83X6hpBgyvfi1T8NDX+QFR26A1t
lQh2sDO2j7rBp7Grew64bXqe/ETxBqGMaT4kKO5t+igq0cFJHjj4pmljfFN7E3dZ5RtC99W63hix
QKIL2LFYaPfYmrskHZ61TDe9LnUfkJh9vn0lX79fsVgAAkA7DSjQq+x7nDloY0qEdTC5iHCZVcxj
bf/UkuSpVBUvtKyFN9B16DtCz1GjM1GmQ9P8JOFBe1rmgg7awR0KMK7EsRPe9YXkzx11oUyK/mLs
rLjnh6Lpy83twVrjxy9PPpzRFrrokeCZwVQ6BOULuw27QwzStodKr6sXO+f5vuWV7gtkl7boqYtf
UNNURmEP61cG4NUdAD4gIY1U/Q7yB/UoReq8on/XfKgTTiFdzTLDM+0YTT6ySpiHjrzkuS8yuaaR
+ausSfTc9iWjPmFNdJKpKp7wwjfXZhaBpAElGPWVMF393YRgQDQExzWMfQDe4gGITPD//QhVk2/c
0nZfnJDgAOqVAmm2qnuwhyZ8MBom7isnTg6KklQrpJj5rtdARizakIOTQEvu20aC94tQ+9SIsP8W
hlb3IgqGExtx8IdGGvRLwzP9BP2yoVfFlpKDzN+K/DQUNThFpb4FT/RSznU8ByaLgQMCeSGc3SD4
mVYNaWp0eCU74qA3/HtN4nVlCt+p9FWBUyI3q83QhU/JIsPxjAOC7HV8uKqgNbl6WDqNrTgJSbpD
CRBPm/wtk5eY77MYZUQ0QZTm+4LPXY8ST2T4GzKKeNBOK4l4rzjCafse98a6bR9FvgcZurF0rl9H
DSgFjx0waHDFyTsFiVW2qFjkFP0hrYK+ePw6/BCQFxNyVQYk0bF7JomLDmLivFJxbeRul0PF2FA8
rY3eVAvCN1+fLlxRaGNAURvw6skFBVbW3JaRLg+afHbIBk4n7ftuCY42EzUATvdfK5NDCF6hsW7c
S7aeeFBJ3Gb6Dz6m/c2X28OZiRouDE0mTqlAnFuqMKSWf/GAAG2mqr79byZG1ziL5iRxpEkJTFDX
j+ShMXylW2h9vb4ksPzjE3YEvV93oHJqhBrPx+lqcLxBSzJ+r7jfAGmQfD2cQ3OSCTtIVZMreiem
yXbgpSYO1LTFnyRXhy2FZNRjkupkDRoW4O1vz96MJ4zdUKhA4+2Em3Ac+tnsZWVZGy2zxAGMnWjv
pjsDwyqAXAjlkgj5zCwCPAbcNkFK2tSc8aecmVLNwehz3HQH0VhkP7TJsC0Yq/7ksSufda6mvi07
9IveHuDMyYDekTFbB4gSDtnJAPVQ0rZSMnEwjbpa172qboTdKwvrNuPnJrCXUEIdWzqv2I5NvW7B
1cnEQevq/lTJniKfE2nrvtWXoBmfuKHJvYGK4ygkjoQd0GST+JKqWoQmHSoO8SDSo8iN0tNAjfPY
WlVzitmg/6Y9Hw62bUbHehiU9zSmCaSFrQ5ws7z4wQcnuQtxa69ZGA9+Q9DIlzdO9OQKF8/xUguR
SIKsi14Mg2flJmn9iOfZOoMShiezGBwZkoOLvCqrjRSZs+rqIXrAhd/6zOWqh4uz28Wy+c2ZIYB2
VLBn2rJa97LcSlXitSkYqI71AvSPuKe93pLrOgbXX+fQBFGIjDzg/XyWmtHGkCZqF5nt7hOd4+Qd
YrIilWLu2wJiN1ZqZG/oKf7QJDc/XDlYfsM4X3NDa++I1oXrJObVNi0q+qgWLXjlWtRKPoCCVw6Z
w0nm6VoKnhGrbrqAp2FXLOQ559wCLgFqZwsY0Kt8EssjMqjoLjkYXA0PXVk2PynoXR40XvYLubaZ
aAJpdaTYAFy3kced+PlQh0yPBe0OjdIWm8EynUcaivCxUiASCaYmfR3yMnuwSRZ+4Bka/8NIRzJa
cO8CG4Fq0+Xmpg1VgLytu4Oj9b/rFn3eVgqVqShbApzPnCIXD97JOFsti3VwDclDHHro2XWilSOC
Pn0US6rWVyejDl9AwALcKXpAEKNdjiiTKZg7lZQGkapoECpsn7S8B11E9m4AaHb7kLryk09bJkGr
NN4GV7BQp4jtFiqvNAC+8gAs+rfEyFe2Xvy5beZq7iZmJskCKp0eNLglDUwr9OKIgL8aSchIWVMK
Ii13c9va0qAm5xRIWxQJqlgaMEtbxchFsRiNOtbP/8XKddIAfe15VuY0UMS9A57Q+rFcYr64PRAg
4i49AZ29/8+EXe9It23+kKVb+Comv1gYxK+XFlid16DMwcJA9PNBxtqP3KmQNzIDXQsf7ah7bghZ
mLd590ZhGBxuiDU/M9Vnt7EVA+GXupIGNWC3kC8qN7GF3vHt7dW5un3HgYHqYCQzR0QzDZx13eoU
p1Jp4Crf6ckp325/fnYQ6MxA5AJCZNzwl/MWNmbrljGjgWAEFCTorIhUcyfbfuvUxf5/szVZI1lw
J7f6hga2jjbxHbrcQDxfDQtI6tktejaiyTlaxQ7rsxwjskM3xVNUrnhtPIjB2YOK7l6Ak24hPpqd
QrSI63iEQhNyihLI8XzvVdDCBTF6m2mQs96vbQUY8YX7adYToKYAh0OeBfHL5VKhw5FbpMqzwJF7
LdllX71/RkdD5wMemYAF4JF2+XmbWkOVxc7ozu+q8qSz3yJ9/QcHAKADbwGQFV3RYYeMNW2WYAQc
/MfmPs08ke9QuLttZXaeoCkPUgfEqyhEXQ6kjPRMRON68Dz6yFE0LBXz920Ts0sOjDgSlc5IzjHx
ZCVM3AQip1lAQTEN8BWiPM2Ll16yM2famAoFifyIDIHwz+VAsoKEqtKGaaC11R6jJV7Pee1VEChs
pHOwC+W1T4clHp+rMAgdoedWx7GfHWtlmWWWHUU0MExxLMPkDoeHb5jtc1MMf4lU3hXWbsq4W6ha
zFwRQNSid8lCuyuya5PBFgy5a7AM08Bx7mtGvSa6tyCVcHvdZo1YJroJkOYYQ8rLsUUSgUfuEBpU
+nYYjop7TJbenzPeZyA1jeIzvA9Zm8nxw3ibFQxtyUGW+Y0Poq3bI1j6/GSXQr2LURLi80Pi9dFd
taSZPvf9/2Q3NcBZwBZwOUNcxH1WGIAGcR0FUL9YyAMsfX4SP7UMOAxp4fNRvs7SF2kv6TrM7EwD
fDmjsgPy0Ve9jpFDQuKmRhIAd+Q5EIJpSLzrAaGW1bDgTLOm7PFqRmLDQPr7cqqSXLKKgB8tsI3Y
qwo8/slfFU8vuSiVOncQoCkC+wKhLYoikzgwpCnY9+M2CVqzDPTM2oFizqfgcvMMpvynrtw1r7cd
bW6rYGd/wg7G3M1kPw6ZLvB+ZklA0gwM6uS+a+qXDn3Dt83MOcQIZrI1BB/XCgkaKZljJGkSDFUQ
DUf969tl7KoFknn0hausghgSwoqWyIDUG+dHwte3f/2UIAarjqzW2fcnB0rudJVdKYMM8KCmprlh
xlGCqq92PC2/E+63qP4+5IkPtYHbhmeCHLSxgGkNKS6ol0wfizmwTV1K9S7IUd0yu9+Zfp8re/Q+
s2ghaJvxPWRtR4I8oKiuCajsXOiFGkVdMJSB0t73Kfo4hp8AO1T9mwpN59vjmvE6WAP3Gk5oRFPT
zIwONc5eKLoIcjc+KKl1agrzJeFLBewZr4NPo0aCtymSWtP7W1bmYCqCCxzSAo3wr267EIQuGZic
Da7LSV+hEhSgX6wtN8awsP4z83QxgNH+2SXdoP5uGuP3nfxXpKykCvKZP7eXYmbhL0xMDoA0BImb
Dc5SDOGb2iUrlnEcNUdLzdbgL2WFujCkGZe+sDeJO8BdGXemJQUeOshokQJl397DL9hQfqqdBWPj
/FxkAIG4HRW1bMQcwMBOUxOJ23ZZqTERpPWzudXEt6/P3fnnJ6+qtlWNMLfx+T7zAFhI+cpFZzy0
r+JtlX+/bWvOFZAO/hQawv+mB3Xkmkg9VqUIdDCjcAicDK/ImS3sy5m7zrE+lZpGmCPQu5f+hgyh
ASoS0gbAZYgSRUbDRCYQ8Ean294eztzK4BECkkxcrddKE4pDU1TEozaIwU+RGL+HhXtt4fvTlWcF
hHRklLUBPzXain6ZNQaOdfbz9clEdWiZoWBQbAPd3Cfp/SDvmi/q3453josAHdErBCdRgJyEaE0j
wQ4cZTxItDvcLZm+K8F63iys+HVD8qcZ1wKdx9iRPEUe9jTLNS0nPHCQg047CbW770X4C+yDXfZC
a+813gnLs0/xh+L4MfiNNd+Mdred4drt8I5D8hcCM8QhyI1euh1rXIDih5gHBn5DBpbqGACy97L8
clQKtgR15N/Qgd7GwXBpBr8BBKmR22C72mDXRI7tiyzrWLNLCxO3kISVUIWBBbDMphxqAqvbE3Xt
1SN5mw4tDIJm9auql1LYValCrylIXgEtkuX77c9fnzH4PObm0xeugwBSZbVgasoRDO6MxC8hGyy+
uu/x6AS78oh2HRuCplkUkfI+NFFnOllbVwBiK5bS3ldTNBpw8cAEiRgqaNNzkoWRqmYGDU/ZA0CZ
uF++OEWTz09ctaqKvBcmPo8mCq1tvFT5E5kLsdjSEKY7v00AzQjT8BS2OlqxqQda6NujmLOA+gM2
/djjc7UKrt5Eih617qns38FlncdLjEpXnoRpOjcwRh1ngYtVunZOXO6ewrpUN3UDMBP6qYwHBqDH
wmzNmcIpaYNxGYBhLP6lqUJXJJh7ShfkBAcNwMxKy/yuX0hbzE0YlA1QsQQpCk6qybL3KM8YUcWU
U2KD9wzkMeV9VihLzDRzQ0F6FhomJkZyxa4jcohad7KKAqeVgeFG93anb0HHu7q9+nNmxkI2OEJg
DEfW5YwlLtLoXQIyfyQDT67ojqkKGvtF0aqrUx0+AAOmiVqyjs6q8Wec+QAjzFbQ2BqedAifO0UH
NvTkCEQFIItfJm+CKTSOocoLlUewbk/cLaszIxTUjYICpLbPmRoZL2boOv+wa86tTN7n+qD1eSfi
OFgZzW+9+X17VeZcDClZnL5AvNtXzMNGV/XAYNVRkPbSWbvCtlZDVITr21bmFgVCs7gFXXRJXgmc
AEXZU46Cd+CSv03/3rOfTP0pi19ftoKkKRqzsCWBJZj2L2W92abcyeLAsVFzD33OiWeY5YqnS9mZ
cWUvIvwxm3hmaZzVMycDNoJKVU3joEFLsV3ngQARtofW2V+FmWxSYj/njPz5h9ERlG6RpyHXUJAu
SS3Sh/C2ngAKh/Q2GM/U/pDYyYLDXTdGjqM7szTxa+YMWkNqOwq4pGSluyDeTXWLrRtDMZ8ThXRe
06MHAFxQg59CMfK+ZAOEP7JKh9RZAp3Vfxi4CXFfNI072AmTgwPM9kUeqyBIK13Tr4onZSg83fih
u39v25k5oCBIC5pJAyRgKJNPLkBIVBBNmjwK0CIQ+XqSa1vitoD1MzQ03DY17tkr/zkzNZlhDuVt
V7A+CoZenJS+L6AxmaG3iodeVkMFJne9YejApbZEdTrruNAnBYIMx+NVg2aesp50hqKAQT+PvCFh
f5E1H9OZjyCef4UY108nrL9MFTr6ExDQKNYDW3TVkgnKeHTJGywK0GSyzTu2BvfQKrTzrx8yMIOE
GV4UoJ6ZAjZZqedGZcVRkMkeJaC+0Y4USNN1W/W9T/PEWQgq5xZxLGyipkAQ+ZGJX5YaiHMstJ/g
uHGbuxzPzo2FluKjaA8K1DOqdaEx1AgrKXa3vWfOUXHljADlkQFzKjJYiKEgcaZFgV6E2xjkJF4F
XiYoGi9M6LwdvPo/zUBU4vKUCx3aIWzGiUPMDco1dfuLLw1l5mLAQP5rYvz7s4N0BOBaBo3ioKoB
H4p+N/bBNR+o++32jM3cchdmJlubI+ugSKZgqWKlAUiKvgOKs3Bszs4WwCGfK2LqU7aJzFE79Ac5
ODUdvh7sQz2Y67xdAvLMjuTMyiQnXKEVqu01rIleAslGhzrbF46xdOQujWXi2mgbH5joQ4wlcqnX
62CTLvFIBjHWgivPDwfazDjdUdyepmQNISKkS8f1l27QqciWgRnk9trPjQXyJOjnIxYkDqZxZ4VS
6gDim/DkIDb0tKbI13HXP9oSMra3Lc0NBgBU1NDHsVyhnC2bAeZuF3gERvFzblho4SALZ87sYAAi
A0s46oBXQXTc4rxReBme8rp3V43R/+n0Prp3AX5YAATM7Uw8B0Z+NLzXroAHNKyMgrA4PDVNBhke
UptbdLX5iEWZb2WLDIZzA0MkAZyrg6rDFYS7lhmEm2sc3rXc8LzyLAv6I1+u0OIOOjcyLuDZaTMY
Ctf7arwhXI9aR1ofqFi42efGAamskXtgrAlNLyFdltD80hKcmeHaeg/pxvy47WRLBiahQ4+3FbCM
URS0tCB+HqJtyZCW9My2cNb/m6nJywMwXGqGJcai4rC0s61hfqjl/h9sYF9CfQDUKVc6rnlXmKSs
EJDEuK3Ri9oEzT8kNsZ45/+bmNwxTOhmPjBLOYWuCj0rZJiihYLM3F45tzC5Xqyo1kgkMYiBbmSn
QbGPrYuw8HW5cFzOhRznhiaLPzjDQEiFxc+hm0XvmDi62V2je4bjJRn+/MOBhg4UhICgZtMBaL7c
L4XuoNysYFy5V1bghJJLOYG5E3PESCPEwJkGKsxLAyRU6qHqGxgo/2js91L9d26v4NQHb/yYcbqK
CLvWFAauYeQCmLIKB3LM+EsJUfjbLjxO+jSYR4snirVIJeOZMhlEixXnSVIgpi5YLrwwU61tZOuN
3/dKA3+I+22WiK72WOfkX2VRwokGxAnOTMSho3LK5QSaVM24ZmXKyUCD4aCVnpkuuNzsHOLlDrZt
AuzyNNikKW66rqbKidlWHkDfOrzL0lLf5U2YLZydc9sIFPwAPEKfeNQwuxyMxRNWCDYoJ1Oaq079
boCBJ6E/sH8XVmzW7RzkbICscMG2N1mxhpeDU6VwOz1e25BzXcILL31/sm8aMcR1HnHl5EYPkPGw
q5fbHrf0/cl5ozMTMYA9bpsOmlvgjnd+3Dagzfr02QxNDpo6bFzejBYSx9dyT0u89FX5jcbU39rn
f0KBOJdX/9WZh5YQMGAsKdbOuh16bHSEAuBN/sRGnF3V4JPodfRa4tBu13Hmo9tFW0KQz5hAutMB
/gAJQ3SzT1K4ENKRIBqInVPfkpUCiU5o8TyW3Z/bUzmuxeR0uLAyCdi7AhW13lDsUxnrr7mbb0oZ
nRIXVY4o7z7AmLTg27P2EHcAZTmSC08b9CvVDnkNnaZTCHFRty13pqBegVyVL2t9Tzhqq7cHOOOM
eACbKBeq4CfCP5e71kTvQhHHtXOy0+69d/OV2ldvt03MrRQgIkDuIbAGhm9yylU4x7kzlPbJDg8k
ftb7R1EtFKHmpm3s9ERQDSjKFd4KYvKguilS92QpZeoVmXZU4kZ6rZG/mTZ6fnUjXYh8PuuLU884
NzlO7JmLN0SvQoivuZBJ77agl4GMb7mOc+fYAXapxdFGSZ1tnPLXVjSP6iDXHcuerB7d5CTbm3G9
79nS6/KaFRKUkCjMgA8Z0uHX9A6NjAfdjfC+gCLUM1OSoMvpOhX5HQ+HlRTsQ4vw46oCKoyxvrBT
Zs4c0A0hbgYbGoLn6U0jYSoEpsI96W3GQXcTcpDjZGwb1xEDK1tVPrA4/ZVm7hLv0DXQahw1vkwQ
JThgx55cPBAXAgFsqLgnrWiNhwFJzJ1scvWQoJXpQVRmui0l/T/Srqw5Tp7p/iKqQAIJbhlm8xZs
x46TGyrxk7AKxL78+u+Qqi+ZYVRDxe+Nb1xFj6SW1Oo+fU5011aDfBJDpW8bYNuOhmh+Xvfzy7L4
/ENspJKQVgKz7xJCOjAeN3GFOh+LqQV6vxqscKCNv0Prt3GIeQpthTJLXdYH7aeqjqq7vAJDXl5W
5mdIoBReWCT5JpBDucc7KBzcqNLKe9BTpm/Xf6hyqU5+52JDtoaktI8DxweeI9pEkMtxC4TYL83Y
BxvZsGjf17rlOVGxtlaqo+B0hhabxih7ZAzaOPAhnu3Z0U3GRg/ajNeHpwhEzpZh/hEnO3OI+oBl
A4wIsDuA6cXeFd1m4iuvhvmnXux/ONYMDUAYt8x9pNxqtT4KHb+i5s7pqt0Qr6VE1bP1x8QSj9ID
6pIj9rX9fkpfBSDd6ER87PvVEFhlBxIzyH1AjAcl2MWE5b2tMdZEjt+FT2GNpOdg7sL25/VVUc0X
zn9KMVsoBCzLOwlpzWwycF7mCQoAaCcenKfrFlTrfmph4VxsqnUSpLBQTCD2O5Tsh3indOW+VO0d
RsE8D4ZE8I8sSay4k+dWlTm2rxd8UxWAbIBIp/1vIpBdj4oNj7fXB6VcG6SK0LYEaTljyeKdOGYQ
JL3u+BnkVbYs6ySCnco5RmgxWHkv/l6CpUsDAf/HFjnfOALZKVkZveMPpv3TisBhUbN70xnvCwHZ
98h67Ov4OwuI2xf6oQYj1NgRf4A08fUhK9cRLMNAYLK5GWT+/8n+7SCvO9bjCE9Bf2/lmuAneU8r
NNCjF0m8T2gqXbnL1wwuYqAkqczJsSY4zstEM4ipf491tzxcH9XvMOdidsHBjXIDg+8sCXjyEHwe
SZw6ft3y/oi+jddJEgNsfEN236VZsdXrdPSqklkvLMjoMRMT2hSnTG469Cb4cdTl3hTbEBueRLs3
ZVntatp2Gyt3+o0DzOeuT6PAK7qSQHsY4FLUH6KVQajiLIQXSI/jsWxcMKwljTY21cQDP6XJnrKD
ZR0sHY3f6MbIug8c46e25p144gZGH5foCXCAmim4fLKNLDi0Yxj9Z0dFs5FdGazsbNUBBaktJP/w
fkUX0iKM0IrOSGIiAn/od8Y3mf47GuQ3ZhEvfUAOrGV8ZGkyy6GPikR2est8I/Wvu5eq7AvufWAm
ZmQ+KvWL95BdD0YnhRn4WhyOz6xo0ruR2wn66Li5oVX0vZvA+KeNFvdtnts/Rk0HcZrQje6Ri4R/
ZDJBCgxNG6Tu8ZY5X7wmDPKpnNP2NPJ0awN1++vDVR3DCPbRkwZqVYBPFyHMZBdJY5UREo9a8a0M
+tdc5tumGNyao1exEvIXuA8/YhO1ZXRho+J0AUDnHckb2cAhe+0uqrzW/CJLsdE6vAu/l3q0ksFX
HfzQSp+JSpC34cv3rUSVI+QBthqd/Im8J0gUoDtpZUhKnz8xsjjx9YJpcW3Zga83qVtEwl3L2asM
gIQKWwpZoRlsde4HedI3tAXtkj9uDXq0i5VJWvv8/P+TM6I1WomYCJsqGugvO+afUFHzrnuaah1O
RzD//8RE2fdJIEKYGI1PDvjB+73ZruzdtVEsLjzupNEkDUxS/aB3z1W08vm1ESyut7ClccJ5iINN
12/COvg25foD9F9WkplrZhbndRTktQWep8CP831AvaDdQHnxA2uBEwUVGgPIv2V5xqlzmocdd/zR
9mzt0Nmooa3EAsq1ODGxGEWOLsqmrmEiwiuIAiWzMgRVrIHSEi4YB3xqKDGdu5NIWTIMXYdDRN8H
IbL/u2r6Vq7R5CmtQBYe/ZLA3SCSOrdCE+HkXC9xGbSb6JMw3fpZrGnWKd/dQE/+MbK4MFuchR1w
gYFf5flDZEpQN9F70Bk/I3Zu3NJGjN9O4mc7DV7Y1ptMGk/X3UEVjZz8gOUlM8yJ1KbCDxA5kj5h
eTvk1l2f0+csHDx0536grg7SChBkoEQMPsgloiJJ6yFlIN/2wfOLLngNvLLainso3Y+CagSGkP1z
5v+fnDapg4aNIsTTvIr4LrPQgcTWJB9VVye6BZEgwvUCGNHCAycSA0yBF5pfxSxDRiKhLzPZ907n
jXETtiB4Q7Yw8boSDbfX12t2iGUEjJnDnYb3E1huFpZpxhMR2Tjn8i55Q9Xt0UyoJwf0i6XFFvrK
ZKPxyc3rZOVkUu4GUMGB8RTihwB5n09qDWZNytsJlf107A6ZRhEmIK7eD0zTQeBYV7vr41TaQ+vd
rKsJzpalYLoB/lOEkkjDxRBciH9FzkMWfq7ky3UrKu8HHxKqIIgQZtXx81FxhKtZ1hPbB+ptayD0
6YtPffGSlEj4GyvB64qtZSaiQ/o90RKKtHT7IwtfeuJKZIog3dqXX6+PSrUBTka19E4S6j3reljq
iGfYmzWRr7XPk/NJS/uKaQ2e9X5if+/Lt3/uKUUGEAICeNzhhkKEuDh3tTRDljJgyNikbpi63Rpv
vfrn//3+Ys078DlORMP3jfwtyIUbJ2vFL9Ut/ncESAedT1Bo2GHfS9v2WfFA2d4KtnpwvL7Eyovj
1MbiHKgGTvGOnHMoengsUsMjcXODZ9NLXWhPttPfGqZ4MtKOeUVD3vR8jTxhnqXlOXRqf+EEVU1R
dsXN6UMsB5K0L2LaOxV3u+5BlpEb9Y/9+N/1If++1i9MIiOPLjykh5EBO5/WAKdB3OSZ7Wt6GXd7
WaFZLiym+KmtAvM/B8/OT0bSITksQTp83/Bx2tdVkKBekrZuKKO3buzTA1oAyk8MeextJ5Ppk4ig
bBJl0ZcCFLJ7rWAVMjX9sNIBpTjNUGOFIPhM/ogbY+HTwm5NNgYmno09El7iYVvgD1/D3yk8G4Xj
uSdjblm+yKvpY0KNLjK4D23L8M3Ovl1fAIVbIyuPWqSDoWB3LmLgqWIjqFhQLZShfLbi+Pto6bVb
6+Jw3Y5iGOCx/LvO8/9P7u+qLtCDNyW2b4GMX7rtmoqq8iBGszpyN+iCRAbm/Ptd6VRlyMP5++UO
tcl9H1B3KvamKDzQWn0gGgGL7h9ri6XHExoQjy61/VTcJOkRPFYfmC3wYRhzmz/WZV61k9mKCloa
XZbbfunQY1DVLx2136+bUHgvSsR/Tcz/PzFRQ7KyKnls+ybENvTsHYmtjRncNsPn63YUDgbhATgw
gCRgK1gWbsM2KSKrxFBQLE42GbO0fZXkw1Y6WrZyfip9AI0E0OaEA6CB5XxICcU1gMKR7RNZ38tW
7JAMuYFyztM0Zsdu+GeWqflOs8EvN2NUTAgsnJsLNY1mEegZkek9Vsmq9LUy6wz+WshCMFTzLzhs
La3SrbipEI+2Y/pzRLl2U3DhZO6g99reaBxyM6EMMgFgDAcs0d96yFPgTNwyMUY3qqXmgtZHX4l4
lOsJNPBMujcrViw2cqYVNesYKsoTMXdBM+yY9Crt6brTKE8LB4SCICqeGw8XF6HGw6RO6szxud26
D41ckwRSfB83+AySQdoKbbKLcEGYTVfqFYIp/VsCzM8a04DqIgexFciBca5aSAsvXEMWOamNycHV
YAyfLCiYUjDrsSzx7Fj7HEH02+UC4ha8eypzeldMa1QKqoI3oFvgWEVZiXDQ6pz7JgGfZSkLBngG
s11O72mWbOrmORUz7LnblVaziXK+0fnj9YVTnCpndhcRxESGUGoQs/cLPv5wivFNGvZhMEH21MyS
ER8whrqBgaalmU9mEZKh92GA9AUwKI3ZsGOUQIQXuuqBB9WIV2dI2MrxQuZTfRGrAM0HtdtZWx37
cXHHhCUBjTkXOMrQX/3ZsqLwU0Za44kLavyKJweMBSBb/NKU1PCmgpDK1RHd3KMojmnvaqM6yja2
7+0YYhxJzMNjGUHXVWp170rw4W7CUh/cpkr5Jqqr/i6yJuNxMKsQjF9NveFO4LyVOZ6+yE1nuKJj
Y3t9PhVbm2IukTrmSFBfsCI4dAoFa3CrxZ3X1iV+/Tbl/34dwMasgoTMLXSLFzujQIwQlDauA7vl
mxCSrQK6KbW94hmKmwBWUFOam/3BybRw/0oP2r4sEW3QqZrlXw5BaD6ghXMHTlqQaHNtJbpRbvi5
Qw94f6Q/LnqAwW1r1iRs5+qn9q2L6TOL5e2QisdxIrWbiQj3UeDqlbaNE/Mpc/6ZIwqR86n9RUCS
5kGqx1aPu6hpb7o0vG2sNZYr1dZG+yFCXWCJONrmz4+UPmymyoCX+0GdkxvNIdUztNpsCAqm9pFG
g7kyp6ozGvEPauJzP+oF5DwmXWdCphjoFQh2AQaahGsl6zULi0nLZGdqJe54nw47wrZrN6Xy80Dd
IN8BGndneVNGwzA4eVQAPQD4rAbhoV/Xt6sqQMBKQNUJBAZIjS3TbqOmVUVvD0Ba5XsW3rS/eI4X
4ja23Wrc9j8CqHoUm4x72tfrhufbcXkOEqi3oZcQp8QFMpjYE2mKEs/EWXMseCXWZ7MrwAFRuGPx
1k8/2jXXmxfiwiC4u9GWDDD1BRw40pwCDM6IOfJE7FByuCOauCmEPbi0glxbkwbWVgOu6vowVesH
AOAfq/P/TyJkp8ojUYPiwh+E8VmM7VsrUTy+bkM5lRaIMFGbtNFstzio8sBMoLWAkNWc2k0a9G4s
ElebvormsTWf2jqBhtb7dZOqU56AsgOy3+glvuhN6nnc8TKycALnt2a6Z9URci7/k4llVqxs6h6N
wrrth0nyw2mN50p3JjcK+EoBR3XMI7qBfgo2GEGT5PkKWSI2ZQp0t9/H8p1a8ph3oJjmFOoaCeB0
gTT1/fWRKT3RRr0arwu0ll+04SOJAffvkO/jwYC+8mb0nMCOtzRKxEZvGn0bIvDyRshcr8ypaqyo
riJ1Ct1TuMvCU4KsDEYymNFjMB0rshkir7H2VXrk2UqAr3J7tJojdYrxXXZITR1IwztZRY/E3vQQ
zbD+HR+GAGMmR0PzhXNBw5bbVl1lYxw9msWtlnnQ3Lu+RIp7CsR4s2IxMDJIKS0mCvQLNOyQC/C7
btiHne4OhrXNB3R9r9RYlYZwsCPjQDmy2YsLcX5sGmXXMz+QoVsYyVEfpiOAltlapVWxImhSQLiE
djXgV5fEdbFVmnqhN5bfJsyVjeuMa43/ijMBZUOOBwsBbA+8f+cbqQJEt58SYvmm1fslTT/3WvW5
yf6ZMwhcDDhRUcIBJeNlWmMw07aZQHLhJ/3tjNoW/35iz4EJ6DGgWQ2pB3I+jLg0BHDpseV31EvH
fdE8X3ctxe4/+z49/34SppJYE76v99vim6jTbV0lW9uGJIfTunb97zuRg74amBig0Gea4XNzDWHp
BLZs0zdREcXbfuUs++2gi2sV/aNoUUISg1/G4tDyFlKGvekbk9AfhmByvtp5VruNWXY3YYEjhves
urNzPAmoyHUUfQ1nXyA7u7dbGzd+RfN96bDhbtYg9a7PtcolkclBcw7agGaikPPBA9RX6hNvTD/s
7WeEaQeoExce14I1wWzFwYpy89xDiyMJfc6LbSwyPZFQ+DR9mnYujECistxUeAIZ8Z6TZGVYqkMD
nU3Yyii4Aca3OJ2mzBmlGIXpQ+uKVLlHQbdqmy8T+YCrQk4U9KfARs4w8MX02XlthlFp+cR5jrhw
iX4/6S+peVdot+1aQKhaKySD4KsgkL3sEYfKasFKJ7N8K+y7jTbzIFhxyzxW8g80IyMf9tfUYovb
AUjewLuPI2R4NuWTw9YiMqU7gEbvdxX4MqZAsq+z+wqbrs9s9KDaY+xlUh+PCTeSbddZ/G7uClnZ
ikqjEETGgxWsbRedW0xkrT0gleQj5egFWbhNEcab9l2TP0XJ+/WNpTrEGHwC1zte+mghPfcMC8nR
PK1ty89J/suMoKrKofJaGa+mDaXXPv8clGBiuW5T5SB4F4NwEVR/yJYuvFEjQNA7At4IDuxNKXyD
HChfk6hRXZNo7jDh7ngWAUtyPrA8EHnYl5YJ/tMHCTo0JlcufOUoIHY5020jAFuexy3ahOgQctOX
xNOLXUnceE29QvEeQD3vr4nFqZcYccUn1Ov9Fvo1o9BcLeZeV//q+EOXA6kY7p3h7fraXMolz/TI
2FFzCQ5BwJIpWcZt3UJhzPSBzGk+TUMX3cRRyvamUZqeJVFAZwxNF1My6ZupY/VtZbf1Q1WMZBOl
yU/J5eCnYHJmEIgF8BsP9YDvJeRU3VIQG3z1tg0G9us/WrVhsBWR33RwN1yUe0yroxXv5988bDW8
AOnBQdYMpco1bKPSqZAZ+l1XMi4qMWaX5EAP47wOywRilKgkmYytgQGVo5kFK1DuwWNvGeARvSAa
L1vTn/QvI8Gpwx23K3+QCih64wOkgdAEmgNWZ94ly/iYZMhh6v1k+vr0yebHYa2IrJoxAAXwSkG/
GYjKFnu9hlRTqBEESZqMX6q0f8j0tW4Z1SV6amIRrkYR2Dy1OjD9tCKT63QaVERwWCKE3Yad8K67
miqXjo4GsOuDtJyip2VxZVOqZUGIbLAf1iHbFGPmUa25jZJ827f0m5bR+1iUW5LHr+2U/ztCBxwi
Ou4EMHkC17cYqZyEBm0vHbaLpvKqaoC2NRjH/MI0+p2VjeXK5aA64pAuBfUm2l1wWC8WT1pm02Ry
4ijHG24b0n0/EnRyDPvrc6ryEWwqKDchcw8u6fn/J6mVuMipUbOa+6z0A6hiPX7g82iBnRP1FG+B
xRU3lJRHGRgIfXPcl16+Ru+t6lgAROzv9xezZEw1T80E38+ElVmuWSXCL6eRfbITw0xmqALdl5re
FhsIsr/VgZ7gmSsCt+eRtil1ke0zIqIdT4EWSNGu65l6372xqkoex3ZAaaYI0ptiLJxDWCJ3SB1p
fy2yaA1vMv/MZfyPEpgxJ5/gZcsqWAjtnxBGbb91xCadqFtljxLslYMd3phowLu+KKpNCxKZ+TED
8Ncl9JIkOqgrRyANioPpvI63cfZI6OG6EYX/oiCE5ziSW7jPlhkhkDEahiQoL4jsOYMYPOmwPGuw
uTUji02ph2nbZQkeRSQSe3Pajx3KGM7KSBRbBOhqOC+iQhQolyg2wXKb1BIlREfvXiBb4FlZtCZb
smJjmacLQvSKVxOqdUMePIfNeGen08v1BVGsOoYBAMCMdUeycTFXLLbC1qwwV1n0QvLXhj83+Wu8
8thRjgMM0rOABSKzZVZOY1WbgOgD4+hcAp2kFaol1efxDkWYBKAM8JmLCyBEXW6yu4r54+Dmo1ew
lbhSEfSBiujv9xdvmtIoeonMBfM7WexyLm67un8acuF1FI0p9vQd/Q1f0ZK6Ynae+uX2h2vh7YvH
NNhK5p91cgiTsCZOHJW2X/dbkXv6UbxppdvXmyBYCf8VToBI44+lpZ8BIWlHRlbbvlNqj1HAngNL
HkLQEiRkDVC2ZmqxVpwGWpQKibZ9AcnvzPImW7rxhMT6+OO6Zyu84mxQi1Uzcuj6FAlOT2iJQ39a
W6tOKUeC1zTiQbyrL6qxY96V6KTHUdYm1k0J6k+db9vGuh9C7SOOcGJp/iUnjjCgK1sf5kOzbr7n
ueF2zrttDh4YzFxa/5esVQeUE3dibnF72kFUxLkJyF/GiJvx+cGwcnYqDmiOasqfqVscOpYeiNEZ
cegU6WFkO9JDS/74gdU/MbHYPGEyJhWeOLho+ife/DDNlQhpZQhLaDZuhI5H0In3pfMyWN/02HR5
tgZjU/XGnU7UEiYiysquIPiO9F494PEmX0xzekvs6g56rM+63TybdvlTBtqeWvHWBIthQdZkRdQD
nWsa4ES8ZEjL+hASd2TgACA6D0nJ96ETfpW9vvJgXDMzO+WJj4dpRE20zwIrAt2S1CHvpuGg6EtW
tpLSDGRQfwMP6AXvsOEMkthay/04/FLE32T4K4tXssLKcwE4khlqYAAfttg+ScRzFnVAOkbavQXe
fWahAS75TLLP1z1chWlA1vmvocUuSmXb9NBK4n4wVl5ZDxvbDjZ1B23X2CXjl1A8Ni136yI/jv+s
z4G7FvECpOLRnTCX285Xi0VG2soY4MQ8uJ/EMTY3yRp7q/IUOjGxcAiSGiwuGpioK9fq9lH570ED
hoB08ox5hGMvLiKagZg7DBGTxAH/KpPuC6Fr9NPqFUJMMluZpVMW02TVkTRoRpgf6l/DEFp6mpwV
wnOQprG4Bp0H9Fb5+EkU2rGbmt0AtoTrPqL0RQTcGN8cRixFIDIS43lhJdxvS7e0PPaWAXBQrEQP
ivAIj5O/RhYzGUg955oJIz1ETtA128kfjWbmX4qG90+ao7ff8ynst8lYN8D9B9PKE1xZJsH5NBMN
QAHhAoiSAZBFEiG5bwzsJirSPTpMvAZtfAapPjuc78dofJdh8h8d6iOoTh6TrLuxRQf27O5GtPav
63OuerWheQ1dcsDFzP2253uj78Op7YqA+ZPWhm4SNd1dWMTC15N6fKojx9yHRK4ldZRGgcWZ1T5w
Mi6xLBrYePVBTwFozG5iegudWBTaTfMwZStXt2qxcabNnIkAh130L4MUO8/wI5hPEF5Bt1ei2cts
3STvnqZu0rcjKXah0ULp+wNNc0hIoLUMGQm0Zy8L7KFjxzokxXFD5N8a8x0QYgYoOXMO41rgrTp6
Ti0tIsdkCkpWjhoDenxPAzCweNc9REXBhKEA2IoLAm37y8heD7JpylqD+TyTQroCtGOeMc5C9HEt
v09R+Yo7P3VJqdfbPtKzGwnRirvequVj23fdsUmi8VDGVG5GbWTbMmOP13+h6po8+YHLBwGLEo2R
Fqs80uSmKZAnyWtXsg8cwadWFgdHlBqpBqoSFOgFasEeXUvbKkeBSx4nPNoeIbpzvhOz2tSDiOKy
h+7Xt9oMbgJWvAWQk7o+Waq9hxMeuHYHMi8XOlIZkJJMY4iQHJD+i1qCmGh8qFjwbuT9G63kWh+k
0j1P7C3ckzeO1WgDOk7CSfcCUTwE5QdgNByDQXIYmhaXBJl4ZTcE9QgGDNImCby63PVsmxYuqW7p
2jtKuUontuY77CTy60C4N1o5zkuZ2i4rvjOj3JC1cF11EUIDAlsNGXWk1xeuZqY2euFjJDQ1eSyC
yB3y6lAmmku7tSYH5XCAKsTcIZt2wTovpqYfhdUDYU2HdzmigjzxZ2A69tedbsXM8maHqlEylBXM
GObol2Z8QK5/S9lakKn0NRCC/YYSguhz/v/J4sR5OlQx+MV9Ixh+hllxRzJzpU1LuX1OTMwjPTFR
NjnaRMvZBJJD1sZOt5p2Vw0buVZyV/gAFh8Vd4ApcH85Czg6VGCHHqUx5rMEOrNY+3qHknFpvlxf
GcV4YGZG9TNcjxco9NgAh3UtIfMoev2IJ7DpguPt3hjbHY2aA53kCshOdZvMTg3tTHAgQeZkOYFR
qreaXczHKHkyyRcZvYd3LJu8krPoKdDD6KbJInRbOS2IiIXhC5HuApaA9c/M9O9tqosjupzWkpcK
D0WNFz6DZDImfNkRTqq2lBDMRqTAbrXg66BB3AIVwA9MNrp7ZvjuTNaxOOKjhEL1pAHnuYHeuLmd
Zj/p2cuU81eswo2FuuN1e4rwBxLL/2/vggtJlnYxJRIHY5gihPTsdtY92yR8M4KxJu421XS8blCx
AfG+ArM7WnqAvFoivwSS6HHDB8Qi3KO1mz/9b59fzN/QpDzXdXzeat+GG51/5PMoXEDWBOATFP/P
97adF12la/i84LdO8fCRPj/kLf9+f96LJ2dHj3BprAN8PzsSY1fGu+uzo1ptdN8D8DEXf0HRdv75
sbS0BEGt5deZaNya2V481V/RdrjN+26bQ5XOsFMLTDprkZHqqDo1vDh2nR6iZQMZgQGB4E2ftpvO
gj4lee/twLs+RJV/AbgCJClgeeTiukrz3mQAt1i46V8T/dFZuaZWPr+8pvpS5D0p8flETwHaYq7+
72hVvLXmRC8OPhztiyViNWm6se2pb/LK3tRAlu4tiD6tWFGtB87XuQt6Jplb5juaKMTLQ2rUJ2Kf
Tbu+PJD6MCYrD2mlFcD2gf6epaOXYzHstjeyriC+RGJgoPxoCwLpba32UMxaO57n7NCiuoDENdpS
cBPS+X4/9+0EgOgBzezEr0caojGgh5QM/1K2xVco1VM3Y07oVng4X3c31Y5CZRbMxyAKnlVqz62K
1AyBMh0okOfytgRM05boGKDJdygk95s2Lt6og0x9mzlrFDwqTwTYbm5G44CALG9JNJ6loCQJqa+3
7edIOLfpJFZuYtWNh4QchL/1mYZtiT/K46HMIjuifl4foK7kBprXRl+vT6Bq2WaoKUrnDnBay6cj
eGsAC3AKYJxCZBVcoxfvwgGlHMlZ/otAOeuQgdzTCwqIp1y3rBwdrnL4C+69i9ItOOAsKnXsAaMe
um/SroZXW7LMk6RfU+ZVmvqNs0I9GszLi1spm9hIuFaafpAW97EtDqkR3QRFspKpVbrEXzPLHD4K
+EMlowpmxL7MN6lcCU7Uw4AfoBfHARxtscWMhNfFwPD9qbovx5s2+G4bLx9YFGi54p2GpgOAhc/3
k63lcV2gtup3RfVqmf3BiYP/ytb+38z8huCc3LMT6lxBXzGKe5yWXkEiZzfixkfSImIrzwHlpP0d
0e+c6ompiOntFOU29SVwFlaEFFPscrZy0s4zvzz8gJb7/2n7XXc5MVIjfR3rYwhkdcxK4uIFqh0E
L8ztWLfpRheA8fR0FXmlGhpydHgWojUbUi2Lw2+CdMEMTzd9XWw18xCF90m6klJRmgBiBxZwoQMT
de4Psh1jcxA64MtT9tYH5QPNxNaCKNi/ux2A73/MzDfZyfwxIxSRVVDTHzVRfk5jM/YsIbSv/WS0
a6bmp/lyrdDPiwwOjlT0Jyye7oOhC0qj0PIhJWq6XWx2uzqJ603Jrax14zAp7sQ0jrsiLwvPrgO2
kVIbNjU0MrGxR+Cd0yY9NJDn3A6hYbVuD83cfd0OxYYUen1jQ6zNTVjTuxNv4xtWlI8JWrM/6UmV
QhPICg4huo12OphDvbFooX2OdpKRGTjeK/bOYrsPUbxu9CfEIpnr9H276SMS/tQEAQC10L9Zmq69
4bFItlo01nf1OCAORv0Q7fkmeoSROzcgqqjTZysIDTeJo9gz8645VlYR7/QuWMtXKY494PYxo6hL
AFi0fNNrKQnTkAMAKI3t6IHk/LpvKKIYfB5dC6DiMnH0LY6kCnTxwN4Nll/Wd3r0WBS3dXWIxVoL
sXIUCFwg64t0zsUzO5UlWLlCavkZ3UCHSOorL715pyzcDlrBM5IYsT+AtwsX78o6Scu+tnwhH3jz
MqFDPl4JjpUmkPrBIxjwgYum5DGUggyBsPwm+lH21gZc1p4xrRhRLAdOOnQZAKSIsSzjnqKMh9ps
gJd3dMejFBxbWoVuV3BPpM4H7rtTU4spi8LILJ0+svzQAZHIfYUEwxrFsurgRq4VyEHwJqDreOFc
WeJMScZxpRZdczenjmURhFCJsz7lnW3ucmuNHFLhZrO0Ggp4Orh9LjhLWrMJ61YzqQ9M23fOxx1Q
Xo/XN4zCDc5MLKbNicOg6zKKsNEwvNGwnpzBOFT5cLxuRhU5zlTpNkh+oOF4cfsU6aDlLaegCRav
jSFvpmraM2ECiB9JrwGBnpula5B85fThbEMy1HRmisHzi2LSQpJ2MeJ9Jp6g2GK1K3On+L6DKttv
Eng8KZbFNmjvWmnLJPVHhm5IO3arIF7xasUGwqthrt9Cy8nBrXc+hGIIWq0YEJBAof49JI3+3FIh
t0Jq5tbsDbby1FSOCJVMgBTwOLuQ2uubuhvaDn1VnCbbgFhe2a08U5QDOrEw/4KTy7vXssnpM1ho
o+Apt5xDq0W3VTtteJuvhcDK0UBVA1wxeNOiPfzclqMV7TSHxj7v3JJr28AydtfdWrF7cO//sbAM
4iF7hxwJwbNkTILvIQPcd+jlF3vAKfcBQ2jLBvAa0fZFXyxUuPoqCwLq9438qQVG5NoTjVxBqjVL
86Qsrx4c1X8sLRZIotd0IiM8Tntrkq35Oisb8E2beKCKnsZ/R8SAw2jWNUC5GpXV+cQ98QZoVqNv
ZkIobNbNq5mkW1vkQJXbK9cpV3nCLHQDtAWE5S8oP0wyVU3MeuI3g565oy4AMDaFhe7MuvXjxrK8
vGh116kn+kTjuv1s6cPoUgTkjcuqZHADxksksRvNvtOSND4k8SxJArGmHbGa4S2zBwbi3tq+o7Kq
j8zWis8gukw3RhjIZyxeeismHLAmeKM3Iy2jQ9MF4GkJRiF2JDDz2yBFEc/lErw7PDLZQVRN9Qks
T9mtEwaRN6aHqWmPFRow7dCzMw90APsQ2nQDlPe0zRAGXs7s2yQszXtEbchCC1l5OrhvniKoQ24K
Ta9uDbuzHq3aDn8hULW3lpPUuyrpp1012vEu74oafZR6v5E9wtOWlfEGARD/NRY8dp0iIS6RreaZ
Zj1saWBnO0Cb4yeeauEhM5ps23T6tLJwqtPC4jOuAAlCnZnztXLiH2Y5JSXai9DSAOD5Uxl6ebL1
ru8spQn0GtgGUq1grpr/f2KiDqrIhOqW5bNgyyHCGeOmEMl7J79ft6PaV6D7+GNn4epcVmGE3gnL
j5KXSG6jegvBxDTpN/EAhVbZIJ2/lmVTnU6nJhezB5AELQrQFPhOvwNEkE27cE36Uz17to6uVVAQ
Iu90PnulhbzT4HSIInU8TOISyemIHqY++aqZa/TMqk08E36hNoz7HDC6c1uaLMauqxMctuSGVD/D
XK48zNcMLC7brBe0SSUM6L0X3LBxd90DlJ9HIh9ZT3Q5XHTqd8yUIiQFBZK2/NXS7lNbrJEBKCLU
WVQSSu7wZHj07BEnzjyVwhgcaRA8V4MD6L6lzg9F/jJWj5q+BppUtT7BGDQTwAo6t6cupqvoRkis
ZALJEtJsERp/Bs/PDuRve8AuDkbbfUqgzm0yEW6Ajfp8fS5/B4zLawqoK8YgoYoM11IEcmjqFBA9
xK20TKtNXZm3TWTvCS7GBGLrU51arpFKtEna2lcyWMyNnHCP9/rgihC0Dyu/Zna9i1+Drh/0lYCR
EQHH+byTqG2jCTeEz9KbCviqwCpdGf5waOMFEBEjRupF8j7Wf1y3q9rg5twXOMe4cw7u3KxWCMso
jZH4wr4l0zFsbupu5YZWOe2picXxKDtDTlY/EHBXvTT3WbwSDq59fjFxE4K+kjq4mKP2jfK3f8+x
onL5d34WB6BVSqNDVy7xyas1NB4LqXd9AdZ+/uL4o2abjWMDA2I4ML108eJYOZNUB6yJNzrCJOit
2svmaKNIHVMDFh64gZa5fSzMfTMa0K/RNXA52s0H2NpnwChYZfFkMsANcO5S/0faty3HjSPb/spE
v3MOCd5P7JkHklWl0s1VsmS3/cKQbTUJkARv4AX8+rPoPT1dhWIUj9wRExPToxZTABJAInPlWnXh
Tg2fCEEZwY7SSWK76GGfba7P29KogOeYVTqQCQIJz7mVIsGVW6GudqAGDxrjyfMeCv41y57/nhll
eWJZT6MpYaY3gOMlT6b7OOKlaSTpygGwdO6Cr2EWkUHT/MU1CMJl7qa0IgcG0V1ZA1HWGVDTAmtf
OeEkiO3d9YEt+R2ajfAgRC8buj+VgWVJWRh+Bb8bSThQFlg47v6WhZ994Sc3SdFobielTg52/3EU
L4CR/8r3Ud4GZZwPEhPFzzzboggeTOwcLqLRpo8tYyvJ/CVsLi4ngu4yC9xIFxRo4B9tRVe3xkFS
x36ORz/ZuGWpv+RjM0Rl5WSfDNt1Ir2yqudek8meV0SGjHRxVBRIjjYpbV54rfsPYHekL9cnYMll
kNhDVxpepoidlAlopt5MBjYZh9TMdtQvvEgn3QOJmzFgVXEnmtWi65LT4LLEBYWuIeui2o6UcCaB
LYXToGVoK7qb6wNa/PysVjPzBcyiAed72ivAjKA1Ke5ADuC/+y3N1s7CpSkDcyr+fmfuC1aJGwvX
FxZ1Y3LQxgMrvxqJF1aAdU/WbTf8ArM2egb/skXORyMLt60cPcFo0hAaLTd5ka3M13L8dGJCqcg0
Ax8lwOvk0HhTgaxoWT5oNYkxdzYBe5jUt7bg/KZksgL8A13khln+Apc0KMr/G7+rEAmAmJlEYcA+
ZLoBiTS6GfjKGTwvuxoaYQdC/AwvbyCl5kU9OUiIgX1emhMeIRBRtcqnGdkMaeXrvvcz3LuwArw7
auzgj0Ki8dxKO7p1XnjgLTAG7nwQ3B2CEUQAdkC0qasCe+i+J33Fb6ZYn4JCOklIB3ab2Q+DaYEL
fMitOHTqwn5MfA2cnKSPrRCpqqYOSmkwHIKF+aFFDXoDVkvUeKhsNxlYJkQQG8he4LBwvkvdTfdT
2uPOlDKjWzk6zu+VDm7dpPBlaFuy3PRmTZ6qnvVBQqpmCNwyfvRxdlddFSbJThO73NW7t1RW7Egm
+oPYTfIp5Qbf2P3Iw7Iyy8DLZX6H4y4LhqkctmSc+sDHtrjRY5Z/uz6vS3sabcYz0xvwfQj0z6fV
zDtXlFXmHJi49fxbZEOuf3/JOdA9QeYKNQoe6vdZbwwjt/C+j/FYaVoNIFJnzyAjf93M4jBOzMw/
P/HB3ChNQW34oF6HnRX11crLbm0YytE3kSZLOMH3bXIPPQSbHLs1wtPZgc8d3ADuAY0duMbQC6d2
DBnaKIY8B9VIbibu3u+AU0mB6pQTmANy4Y13dBy6qKkGe3N97i7HBsMgAgHBxNwLrBKZ5/boGSBT
tkE/gmcNtOMdtsGhe93I5QKdG1EWaMoLIIhzGGHNrijCxFtZoLXvKwvk0aow4/n7+h998zFrP17/
8xd6rea/H2lm5OqRz1TTILaT15hAZqOk3+9K3QqHWgvixkWI3or7YjB3ZLT0AHzs0HTv+TdtWqtN
XUbUsIwmdyRu3blEpRyzIO3QOjY41kFvqr2JJwM06ottw4uPcS1WXOJyNtG0hrgdKRgkv1HQOd9O
RAdya6pc6+BY26r+GK+1vF+O5fz75Pz7bjmMmeWCwSWV9/gP8oucbH0aXV+0tVEoZ1tqTZYp5lEU
TsifujVw8OW+mQeByxXZACBoXWUQI4CtAG9iEJMIkP4Q/CWtV3bNogl7ZrVCkAtIm+LVBev8oYZj
HeSU2EFOxhwtbjLSzXR3faoWFwTMqACXAa2J9+H5gmgVnjE2sHMHH6ypT2Zu020/xOx1SpLkuW6m
XyDrQlwMZCgk2eFjalQCEYFRFLLBeRo/2w/m8OX6cBZX/uTziv+attB7b8TnDSMw7shaJXrx84hD
AHKY03yeEotYk/RL2yrtAyD4VnPD1jqLlr+P/i0o4npgFlUclzi8QoUIl6a8LTXgJJO3X5geMEb/
+f3Z/slt2RLJdU3g+za6yh/8cqXGuOi1J59XnEnoggzNfOf3nz0Z2PouXyMQWrIAckMcTkhLI3xR
zkIEZ208Tdh6lbevjJ1ZZbuuqlb2xNIqnBpRVpnF0k5sE0YcfleH2biSulocw0wwPQt/g2tX+Tzq
QHHqOZV9ML0PpLxvSSitzfvXeUawgBwZJWzYOl9nva3Ahzp4Nt4fe8S05a+MYNYKgM47svYqFCcG
ERJAr5Vz0Hkk6QstH6fxF+K6maIAp+zcCK5WxyGdYEvDQngKFah+awmv2QxDU95cn6el0w+BzwxY
Bg3oBXYBb/gCF68PzrIEggGalT6ABW+nJ9098LbRL9gCdg7JMWS3ke87XxNzlFD3A7ruoPVeE4Jb
uLilRtzsprwHRoyYqXm8bvDSjQGFhjwA0qQEMn+WslcGmkH9YxLmQbR76t2sXbKXbjwjrWf/wpAu
WaRA0Z9aRVpah9EcQig7RCwxtv60VrmZ811qdHxiRu2uooUO0sqpQsSg5cLd1XZcHMzB4J/GlJND
QkkG1Fwu6H4qKwkm/DF9+YVpRGlehxQPIMqqAF9baCl4vgAEiJHH4WPIW7niGYsLdWJBiSd6rU+R
MXLNQ/os6U1O9n9vAMqlEos/B8AmFoxVmPM1GunZky7W6GQA8wBPrpWyAiRZnxxAgEga5vXWaPGY
vrFeoRD97mMBToegyJt56uYo9dxSJcss5T3eSrb/zdunxtfrU7WQV8T3kYRBVh50s5eFvAJF6Z+M
tjF57sQnMJeirx70m4GTFGEhJfqxpoCinM9Q2u2NbeekwSN7f4YWf8VPfDcogGYmjvNRFtKWdZOi
9Dp95xaCy6fro1zyN7Qdoe4OJhG04SqTmPg1LeKO24dRP2jss/F+cA6qC3PDAoBtuOTU2ycbWpe1
uDwOA/KuIApZ8ef5flS8DaQxwDvb3hwjqVyFZW1DONWFeilFZic3v0032ld01wS5BUmsfi3/v3DM
gYgaPcl4eSFPol5EWsPtnGS1DyLQOKriHfeq7RBr7/drTBXqC/N9itBGuRx0WVkg/II4gwkCUJQV
hvdnA8GpAmgjjmtQq+Ahee5SdWqYVVdqxbGoP32X9fN1j1qYpBkJOuN9CAFpphLSCEANzYxLfjTR
MdJH3Pzq9ysmFpz2zMR8T5yeMUXBEnuACXur4QZoVtg+Fo4wgOdnKCE8F68TZQE8wcGJ7nXF0aP9
HooVoWUcQFSI9H6oT9vrs7VmSznv85FC/lLvi6OWbijBcELt1YXIpfnxup2l3MXZoJST3wBRrmYI
URy78ju2VNCil9WsH6hMbh10vyQ5cGa9rGZ4U9D2/hql9sKSoVsdm2ZOMqIzSj3GRgkYf9IWR9f+
UAVut7Jky8M7+b7idaPFirISTXHU660dvxDv3q5BjXQza+WJdF9ZG5s+WMnKI2dxVOjx+FlDRVSg
OCIeJ0CEoSvhmA631catVz6/6BwzjJYA04ZH5rzVTvzcN6jZEcaLI9MeemdCheKZdWjDh9zemLwb
AYBOCzzCgTEEISk43M9tNaVRV0kOQqdiDPVOD+y0WznXFg4G3KLIJyH8BGRfxVU3DaCvdPSwkcBS
ZIiHBikTzfpy3c+XjOBZPJcHZjkkSxlGrjf9AO2t/Jj2ITPCjEbT2pW2ZmJ2ipNVqajdSAbS1yMY
QCM2vEDzoUEJ4vo4Ll8j0Hs4GYey9Fmt86IuMI44j2wvADDTbrcIrq9bWXKwUyvzX3EylNorxiyW
Vg5R3y4ssx/t6KNk8Z2yneOtLMziDj21pZwAuvTrSqOw5U012l30jQakJDRaAtlXb2knt8LrXklS
R4kvD1qONpW/N1blhHDBb+NbzMmPsqVhhnRNI+6rZpfUNxZbOdQXF8+yPNeb9R1Qpzqf1pyiR5MM
WLzRApDTfGzccDC2trNiZun0ARf1n2bU2K1AwcNAhQCOmJLAZ3UgyEptfdHVbQTBoG/9WSc9Hwgl
WlqkNcGcjV8FuHOk942sdVcvTtaJjfnnJz5oFr7IBFCyR55G1A0ZSmqg1Vq7IBZG4upQncGzDQDG
i75Zs61L0ILn+bEHntCFCi2fnv303bkQhNAnRpSTAYwtuo722BwNSY8Z/TGS23INWL9QTj63oRwM
HBlNABkQjlRi57j3uh8gzmqNbQoYr3/nuV/aNarjpZ2LYQGCB9lvsCyorFhNbvImqyv4GSqhIHEo
41uR3HEUKTvnm+N+EfqNpkd6urm+YeddosT2Z2aV0IjlGnPjBGZbwJ8meDhKoWNIZDB0G0HQ2LYW
3i94Ip4SiFzn5ytuEOXuyGw/M5Bnz44kj3BGAHrNptBZU9hceLKcWVGcRHgVbWPpZEfk74ncu9a+
HV4bv4oouILa6dv1SVz0e5R1dfCpgR5DLeL0rtPUJdOyIyd/GPqLUT4O5UrksGZCWSc+lEZulzBR
NtuOfmfFRl/Tq1t0hZNRKCsDrE5b5C42Fp4cNwb/arFPPsQxqv6HzT/n7JbHK5HX2piURRql16NB
k+VHvXQ3VfXatnuuDys30qIRyG0BRTOXdlTGB83oexl7I05X+47Hux6lQ+7+ykBObCgDKfK2zUQ3
4XTNQ3TeiDKChtP7XQxPVbwuwO2BgSi3HTcy6gGEkR3H9Cnn4Kr5OLwff46ELJIT6IxCIvgCeAu6
KwJdry47+hoIHPakvin7D/G4hqSfJ0M9cYA4QjIEadK58fj8KtKypAfGpc+Odh/W/U2hP/3CTJ18
X7nqMr+aW8nm74+f+/SLVr55YgVpu+RTp0NQoixKisEemMzwWo1Y91jQ6Bf49bEYJ6NQAimnhTxE
WQzZcWo3iW8EZrYXdO0sXhgHUv2zUhCS7pe1QdORRgE0SX3kHii0pB5V3l1N1gAJS1ZQdvFmwg6A
y9WbrXA6J4nttj4a4rY2bqx6L9OVDbhwqSBA+4msMB3kqJSjq9fiCnIEbQPX7SPTusnQQtPQH6nc
XfetRTs+KqmA6c8wLGXhU22ox5KjBcDym0BIP/BoB9kLGbTa79ctLU0a1OIAhAD/mAeVxfNdgrpq
weJOb441z6KKvVLA7gUnK4fjUqADxte/zCgTV4+ceKkYMCCjilLG0LpcgqimDxNzk8nupki9YKjN
QNaf/974lCNTNtowSW1qjvmUhYPzWFgk4GuJ+MVJBFEc2MlwK18ILrm1nTjlhOVq+vG2p8NuGl/i
5v3xKN7ZqM3NEp7gclFOZkuIyrMc0RzLT7qOrMsxRufT9claODKh7IC87pw2QHihuB1wI6Y/unDv
IZN7384jtL2txBdrJpTzBtGS2VEfJowClN3J+IMAe3d9FAurgaqfj1I4rjCAThVfmyjpCq9K66Nk
+U3TFo9E1lvLW0sX/UxHKxfMmR3FtfKcAG2IF9UxzzN5C6D5j6Z3QbpWFuZ95lJjD7AKCYFiczfS
HuIgi13vQVjum9nr9rFOdPumSof+ZUpAlMk0Dt3A2mKbwXHftIp1UImBEEGjV/2dNRX5vrGSN9Yh
qTdZ2rNT11bYmoyH7eh9on2PM9W1Pk46M3da7fo3la/Fz1OpkwcvSfNPlsFp6LQ+CQZbosFFEhqa
HThs3DqOA6PRKRIsnR9yfypvUoc32zrlA+ixPOtGFvWETkN7DBEYJDfEqcwIRYYSsgI0fS5Z1u6n
guhhOhjWJ9/KxQYcH+4zcIgtHjV697mveRfGjtNtkrTx8VNf/5CC2frOMyoQkHtG8tnXEwddinLI
AgttVgBXz/8zYVa+KekmLW8hOZbdop/GBseU331oSovfZnkNdg3IGwWjy5DkGom263S73ZiN1oWS
ExD85TVIZzrL21z3sYUDGjvQ91CyQukAVIrnx6ZRi7Gs6rQ8uuWXPvvQTmNQ49W0FiqvmVFO57EC
X3JWJOV8OxdFkGYPKcDu5fb6YH7m0VRPxjMGsRKQirOG9PloZJokGrykPBbW5N7EVgZNP5StQ15z
FtjmqO0mm2oRqTnAuX1NA4+MRTBSx7gVTiOOTBT0xhQdvS+grBJ2qT7djY7INhMkL55EYbJwrEwr
pFIH3tHsmogkIg9Lrx1fRmH7O06HKSB1jZWsq9dK0Le+42w3jH630XTwJia1l4SNb9eRbkO1rpKo
BqNK5AV5QXho4MkUGGQ4WrGQAeeNF7RFn66kpedZUGfp9FyZz52T3IaTcDZB/70+1uyNJxsG8hYd
1LPVsE/9tYhp4V2JxOpPyUqcxhfgxMRtDb1mcXUkQJE48lhrn00UeUH6sGf+vfF+YitQgANQAEoR
c4HbrfKtiaLgVx5Zg0jToI9MrDEALRz8MAFIBsjAEHFeAN+mHKKDblYdh3rq0drKtK3gzItWXHlh
jfB4mYk3XOxN9QZjDS0pgODlsdmz5B5T9fc+r9xesk2TaqQaPm+/3vv82/WvL+12lFVQigSqen60
nDtYSg2t0ztwdietgASNWxYByG6boIy1e+QgV6ZqyZ0h6If2enCjIHJQ3NnCFUO1IYW1kiEjc5M1
SSB0RBUs1MRaxWjZGGjuUNd1ARNU7mSLcrPNm7w68hrq9C82gv/ERwNF3QStt6qCMte51Z0KTO1/
rSk3s+aNiac5sDagHz6NpyDRIuF98epj4nysiy+J3gZ98Xp99Za2LLrv5vfHvHhqcsZIBzAPDH55
tDgUfvp90xVBbGmhGG/ouCucJrxubynMObmC1HhQxsSdDBnzYzslG03ejzFQGmvNyStGVFiGSBrR
aSOMpK1+ZyVsP2jGQx1Pq80g6ooBDAF1QsjI4wWH0E1xfUA2bL21/Aqsok3U+yLkQuwapI+vz9mF
G85mIHeAFy8oOS5iaKSBYs/KKDQKnSrIug8eROv920aiKuw+Xzd1sZlhClhY1P2hAIyzSAnXXQeF
8xjK0wfwciRAgWV7nmoB6/19mq8RAl243mzLhOoiktKIM9X7G/9/WtGaY1jooK6iodgkBerB2x6C
oHTlFpz3ztne+mkLTo52P4jZqXku6bC6t5KsPnjiRa85woNfWCPQFv/XgLJ5pxTkLFPM6sPYapHX
3xnsi4W2KsgWmbvrS7TkDaeWlBMQkW+pxzqmzf6YDVGFx2i5jbv9NK64wqIdwFkgbosXHA6I83O9
jntZJDKtD4nZoIA96Dc0j9HZzA+TRe78KV2xt+h6LlgkEM2B4Va9RzQnzfWyx7hS8zvXvxt6GYju
m5F8vz59F16H9+4MsSQAIiKRp97otUBPA9q188NkePcuZMZAJQLGwo9D3O3SXLtjprdy5AE2o3of
bLoztzJKcZDwVXHUkE6QU4XxHQgbja3ROEZYtkjElI4LSs4+cTZazpMw7WK+j6WLGFM25WeviPu7
gQ0s0sAudAt2Fbq1imSKeouikSCz2tD0c7bFW1SEjd7jp34PkjjuRlabf86SAWQJqaNB2MzrQbin
mQDsM/Kxr9xk006tCLy4GTa9NdS3uYM6wyjATd+N0thJp3eCSaT8Xk6atiGUdo+CFe6XXM+1DQMP
mRQCustw9CrbtkaO95CAbufHcrw3huypKd3953Qzpc7ec+swf9L2Wj4cHY3saU/yDRjSp0019SAI
NOaswIBWnI7YRUj1CoUWbG0Iu+DvHceERXSgcejl4CQcWzRPsErqASG5EaZF2Qau5pk7JgsZ9tPw
YmqaiLTadKLCb6tt208dRoReeSoaO6yBt9kRljxnfHK2VJu8sBQtyCu6eAh1I3lzRQ7BOcnzjVYK
5JELUwsL8EeBFC9utloPwAoZ8QO701jUprIMpNmYQVUhIhghn35T6v5bSR0e1IW0tuZYoTDmWel+
YJCQaZLYgvyHSYI67sDpmBsSAtV5s9UtmQYpoSQcbRTR9B6oX62mduBxKNtU3RQHpo0RMqckYebk
ecTxJ/9uu3Z62xXQGG86v9tSSAR/QHokTYLYmz7rOmUphLudcdf6okFFxOnvfGg1YWs5ZsDYZN0w
2bQb1N1AglzmjB7a2vwuR1v/4glb7GsG0ph0QM5+NMw1ivmfeN+zIxlikwaOfTQTYWcAHX5+vkxx
XsU9WpQOadvc22MdgG71WPVfWtu5hwBJwErtWDnmncseKxd01MVOxOJJ1jtdB8/FkG8KagaFw+AB
8UPR+BFr8QAElSpPwXFZ0WCSWTSwJMgcPfDGL13xYzD0YLDGcMLxwm+rPtl0EAZHbJBkj8lg44DL
Ayt+Tup+E9cfSArR1nZH8WKqLPvJGNub60fRxQk7zwBqFkjBOUjM6so7mcucNhMb+aGtfphChEXP
N/H0LUkftdX224uQSLGl3E+ugHqo4Q78ADA5AbYGqulUvrvVXjGiXE2pZqExtISR1v7s5h9b98v1
CZv/yAuXOZmw+Qo5ecvqwqA45vB95K+Cjr76a3femoF5xU4MOGnRxgSNoocUh9KEZtno+gAu7jhl
ghSfty0Qg7s9BjA2CBKeSmiVNc+tveJXa2utBHE5BxtzJ7GzOjcOK1EF0D6IWm3l3bdi5Wfy/GSu
Kj4NTqFhLFkdtvVTX3+KrZWobWW6fqICTkyYwkZacYKJ+g/DC7LyXusistaxuWZE2YWem5VQMMea
53FAza1BP+RN6LybQOd85S/SuwWHJtrQ8QNyfDYLrTIAEfx157pEiys2lHWv/aKzU6Zz9Lbq1iaz
NORZccrixvTMjee0EJ5xCWiJXB0626Nmg7UNl2/J83zD2/a1zorvRur9jmT62sEwW77YuNAKAn6D
QK/cUPyeG9LPLafFQhbuS9KAZXTYjNYXxBcgOg59lobmsJKyX3RPHxUH4CiQUVfDV9lNFWmTjM9s
ax3Zols2f1uZb/NyVCjTAgtDgP0GnFA5LYCM9gQZnezgynrviTuSbIfkHrmckAMhWfJt2/xuNy8D
uy+6O2fsVkiwlw4rMHzpaJeeG17UrFHpgdahb0lxiN1DZ9Kgh/jN9RGuWVCWrctGpCF6CAjkZtRM
oXh35QYOezoCxWER54GQEI3lEA3so2nSAqPcXR/B0uY+saCSy4xeKXJh6sUhIbcp6gh1Cqp13YzQ
pr9ytC/526kl5bnUSrMfTdS+0Rg0bUribCwbIpRkDbCxPCCkHFzEDq6hdhsw3avt3jGLQ9du6/6Y
2DcMbflrxPGLVpBXBVIN4k4XZLB6VwiQLbr5gYGWnpSvzfhU6j86+XR9dRb9C0hsiKxB1gjiWOfX
rXT5IDLAow/T7xoL+/FX3BcHAF57EE+xrNn8yfVhxUnbTgBdHrrkI+OPcMYVA0trfhrCKgeAbg1G
48cC4YK/Gzyw6m/0ZsWBF02AkwuNAKCmvEjIIPtNYp4a/DCkoVeG2hiU+i94LiQ2UCedy44XeZjC
qrzK9REuJPHjVBwr80tDVqrASwt9akI5SEahSy3r51ifRhnqW2vA2sVZgqci+wyA40V6pyintLP8
hB9AtRQMcRVYvsBh8m5wznzBAhOCwxbULxfUGKK2uszVGD8AbbSpxr3p8JU7/Cff+sVNeWJC2RJt
l+D27Cg/IPfmRG3jyL3XWlbQENFFqLumO1Pyl4Fjv4ipGh5A5lrc2HJoI8IacPVK5gWTkX51M+4H
k430UN2mKD3lSR5O1ICUZj3SDfIRzsYdUDodvVhG7gBtU0jt4eFouO9uIlcmbb5FT3bhiL5MCuv8
UDZYm/ZD174XIfzTALJ6Fh6uaOJXbhG3z/Ixc73iwOxXIUGWW+51kq8szKIHo8P7P0bUaLdHhRCt
3jAyGZkROBr6cBKr/yUjkGmeFZiwEZXzhDcd4oky5ciI9sEHHX2418/b+fcvneuv7yvbkMWxYFWL
mAiv44TvRm8bR0N3a3y5bmZ5rv4yoyyIbsZD2SUYRld8i9m97f9x/fuXevE/V/y/BjylY5Bn5VDL
Fn1XWVzeoXkwyqxpM5nsqaiNyB7zDai7brNYd0MyjZvUQR7MKjfX/4jFIwe4k/+slRpfumYnurhC
929ef4CQbCDjl8FeqwktziRQ76gtoNAAupXzvRMnwABJh3PQUyC7h0SEaa+xcC+O48TEHAqcbE8r
zwiO5oYfdCS3xrELYvcWZ9yK561ZUTzbZWkvqh4DAY9ICK6YEApPYJXeXl+TtelS/Jsk0o5JWmG6
pgiBy/Bu5bLZ707mSnFsH9ze4LMu+YGPnzM/R+r01i+fszXxq6Xo68SMSkrCvQInOwi6DxlSQWNJ
gikB8SL5Npq/8II4NaTErKgyaPVgYTyNGWM16H09ad+vL8nKwtvKfUZjQFHaCmNpjGrTZwhXGxoV
zFspcS+b+euBqVwyBcwUZMAD0ygfJvRH5+TZoMfrQ1lelr9szN53slOcbBBmPNX80BMnYOJB09ww
ySXUEdZwFMt+/JelebQnlqhwkkqmGE08fWG69llMyOleH8yaCWXbJ67fSK2DiVJOQ6A11ZMo3Zvr
NpYX5a8nuLL2iT7RVhrY9C00iX6kzVas0XIsLQlB/hgIPxft1yobVszHpMwIHDgzdjGY2wl99Pkm
gTrC9ZEs25mJgsAHjtKRcnxV/pD4DvcwElRNuq4IhdODr+++ejdLMU4Ygr7lPw0pJ1htaaKzKwcn
mH7fuG3IZfILMcapBeUMGyUSEUMJC759C+WBfE3YY2nRT76vvrjjRh8IB3PQQbjfdfLZrO+afsWv
5klQw5hTE8qxRahRVChGYXuU275AVqv271uc9532Ba/MsO5+XF/9pb1CwCGA4uSsNeYpe2VC7aJ3
UZs79P1nG9zIFv963cBSXIbIEiQLkHgClYTiXn4vNFr4RQlpHOBm7F2fvqZ9FnX+Nw40zXVbi5OH
mi7gf2BmRUvV+dkyDNByZTYelMS9Y21k00B7TXbmKyErbQCLs3ZiaP75ySFmUlYNjMCQ1wSIj8Zp
8wsDccA9P4MILqFZqM7Uk186xQFkpVFsJmFeHTj/Jt0h1IYbLf103dzicGa5OeijgpjMVc5k1Kwz
o+Q+8juo9yUvbv7j+vcXfeDk+4qTZYUDbQg+x5OoXGkhQqTR32b1h2qNEXtxg54YUpzN6tAVSm0M
pKQyKJMnXeNBuYY6XDOinGOEetA3dWGkkc0LtBQeIWEUGmATvz5p82F1cRKgxRVcccjyXtDFxVC2
M2qzQO5esm2GMmv5Q5+Kbe2WYOEvwtbmG5nFK0YXL4MTo8pKpQ5rGtLPmWUfvIFFJJOoMnlkm210
fXSLk4i+DejHQmUB/32+gxrf7+N+9nBhPNotioI72q1s0sWxoGUDOT4QKl8gD0dLlKLSjeLAURiI
/fumFgEtPnje8/WhLO6eEzuKP/gOQ6RUyuJQaeHnrFqZqOWvo+HEBkUWOieVvaknMu68pMPXa+N+
tOSz5smVUHlxLcCx8KcJZdEHCthanQq8/38n6Udb3DNnZSnWLCj7Uu9lbU8VLGTJEWJ5fXfvxStp
uGUTGAVAVyB1UXEoncuoVWp9cej9bzr7NACxLj7/ykL/ZWJeqpNTH8omwH1CrvcwGLdZ8Vr1K8me
pR2PThJLdyDOAryiElNqqZ47XoK4FVKUe6cdAjn5kW98kvYf5QBuoke7+5VX36lJZRsihawJRvBC
pkl934ssciaQX3jGbTOyl+uzt7RAiGYBFcJ+vFQETkpDoBljQnBGAS2pX83WDFDzvG5kabegQUsH
Jgm4u0sxXbOFQnSJKfSAONYrZ594fC3KWLSBqhjwdrMQtRrROEnXZXlc54csINNuFW239HloR8zC
3ihOXMiRiKIneCSlBXi3nu3uA1nZ7EufnzMuIBI3QESqYsT6wuuB5Mc+afOgGAPohL9/BU6/rxwm
2ljlLE9wGtr51uMB4ELv+z76/yG0iUKrD3l1CG8qmwRRpNGmziAeQFIXuN63sl9rjFfvDdWCsidM
BjpHoxrFQzbc6NWj478099ma9oShrgOs4LEF1D0WgQAYrQT6o+ZL3xyoeKgH4wOpkq2Mk2fD5Ls8
ey2Sj17KDrk/Z66NW037ZJtfAPdKg67IVm78i4Tj/IdYiP/xx6CMRFStkhzq08boet1DXPvHQvdf
BY+7IKOxFXQZ2+nE2Y+WdQNOqJ1b69/MNEsDe3LWZCDVw+/nn4FSNth+8PfgCD8/XL3WrwHhwZ9h
QF7Ld/1d31ppJOTwMlYpoEsZyv6eXaSBOUG77bpP/aRJO421sBnmJnEfIFcLIt9qo2oCWmt0fXbN
wwSs8i7uu+LWbTkodDwZujTeaY72CfS93kMl29uY2V8bs3+zkuaHMXYvfQJEE/Xjj7pHATAnhf4Y
G6LZNqjPbmI5POXQkopycOoDqTdFDdX2qT0F6ThuS3e6Nf3pEddZ6LZxlHcUdYqR7zpHzP9DBJb0
7+qpLAMovbyhMfXe7g0WoWGPhV5Ct1Nl7yiAln2G0lNbJ1ud6Xuf4KrQu48FcdNQc/NvidFlK1N2
6b4IRhBZAUIL7Sr0jJ8vl9/Fk+lNefPQfiqSWzP5X4TD//k+/t/krTz879y3//4f/PN3kEU2NEmF
8o//fqDfm7It/xD/M//af/+181/699c33lCu/itnv4EP/8dw9Cpez/5hwwUV8ti9NfLpre1y8fPr
+BPnf/P/94f/ePv5lWdZvf3rt+9lx8X8tYSW/Lf//Gj/41+/Ibw68cr5+//54eNrgd97pMlbQ18v
fuPttRX4ZeufQNeiAIh8uYmDQ0cENbzNPyH4AaC+PqrZs7Ypet9++wcvG5Hil8x/grbPmWUBUDwC
tR4i07bs5h9Z/8SZMys8YCeh0A5Wld/+HPnZ4vy1WP/giDFLykX7r99QKsJy/7WB0ERu4o0P+PlM
E6iDlE4J8Ny8JRbrUK3vGa3GndRHhoQ+njD+fsp16QHmmHDk4HuapQ+dcIWITJFD5JElo5eFDdJC
kH4kQIxBwZS2UZUNyfABDNBIDmo2hXBMkHS17t1WwuDMR8YYKNkSv5EB8GC01ZQClaprdJsRt2E3
Lghg7bDSWek8WLwd9FAmpVYGDdU7Gw2KmjSC0sFMoTDPgAgaNbx/A7CDW2PQ5mWGRFibmQ+WnWpf
J8BM7aDuoNIWQCFVPlitn3zNGEUPnVkQqJPz/8fel23ZiWtb/ku94xIgIXil2W00jtYRftGIxhad
AAFCwB/Vd9SP1dyZeU46wr6Omw/34YxRY3g4nemMIGALaa25ZhOoDt9PUWFjaquijqtQ8m4HwCtX
2LmsWpNSeCUEnraM+hQwFegmecntCPJtrv2NPwVtkAWk6DAG1whE3dGG1g8Rr7wLzBhbNxthHnbZ
r2P0lKMueWjlGL52wouQ2rYwU8R5P0wwEDLGDR6Eh0t+kZBEgmlK7azOF6+O1MFimjjFTesJnhog
AeGe1s3S3kDHhtjqtVutl1V8jYaEI1ZqzciUCyTBMRPet+B0uzeszc16zsrenEUBrDXwGTp1h81v
MOuh1kIPiPcQpN57pQFnugu86gh6KLaxdrDzQyNFaDY6CiHMiZHEIe7bvESGuo3ggwSieg66sQx0
6We6GPRzvzStG6865C/Qv4o8Id5C761i4yMpRodlbl2NWxPqTicYjIQvg2jbHpZhhR22/VqxE+9Z
tTRucG6AJhvK/lgy5tjYDczCENoZ8CWpkCYK2SBY4TzGK+DzZHbxY20Z7NOnuNdm2I2t47zmk1Mg
DsUWxdEVQ37tjMXwHSfqHRwZuyrOIQ/0EmRIIC2vLsPiBkBkU+ABVXpT1+7sJxh39Q7iIz3/i9fO
GLRWFAmqMUf+8bWhE4JBp9IQRKrkNTzVpjqIEH4A3N+Lx1nND3ODTMRk1qZ58QCp9Unoj66K14Ct
V7oOGH4210VYgee3KLvqZoK63o9I/y33lHgRVjWX2Mvd54IgfnszyHa2seG6mdJgEgyFP8inX09D
Yh3Dn87rt4IIZL4UqFJgRDQ36xN1WHc5+QwJm1r38xpXUxuOKekFgx1CrlucaV5Rtgdv7P0BVCQP
bDHJBt/GRNgTsb1Y3fWhrqR4UVAm822nWq85MmR2ImLQqG64aaSHU5+LCAO7afQqeFIz71osXXXm
Ouso0ryvyKvWk4cYTtC/FcwUy/ChhNz/agzG6KHlHCYpU+fyYt/W/tjuc1urS123pIpVjZRYvHK8
7JJoDOU3b1iIjFmvQ4K/tKsHtme4KEhoWisTMc/1nUUmOkygvHw1d2Vby0dTnj4fiBMQBrqMEO6n
wWKx9c1F7bnAnGdg9bkfamxSrtTnoB6oO+Lhapng5XK/LtbPLycF+gPWYWCq636mvUh94gRVCnK7
3FEv13YbeAEbM9kHmPmy0vZLYnRLZeo7tcILpYMefjYwfEOqrID1I8RTKDRjJzJ+l9LGVSpFRE5O
NkUjcxNjlnC6uwhSydSh7aRxv1NxPjiIc41bcHMQ6LaGnUhDzMuCzcKd6dEh0FIrqj0TW+t0E8SB
nrTpOBf+GtcGfAz8Lsc5DvgQXNZDY58hleiP3SzXGmpC1oxxtXRzlw4B9a+xYGc3W4Sqo1hSmtus
QJJWnQKw8yCWxwvXxL6/jjYR1PhNsgRhaTPOuy6/FDnJ931lqhXCSC6vC60mJEKI1WwaT2NPBn1F
gCFSOwpZe3pQ52INmvY4qrqEZnMppckoziAUtisr1SYUaoyyQCAvrwj1qdQtJKKBRh3x60E4EChi
UpEHaT3ivMOynovHoiCFSfqhISGacre4he/QOMSr8NuDUB6MmCsZgv4qaScQp9WtyArFmWF6NLtA
WOPRUajpZrd2dFrLthhihAGr+2LIRZPykTAXgnXmLgmZSXfvFS3MeHpTYfFNBWlg9two9piPeQU0
uBVF2kPWkmfa7cDnRiY0fZ2jgugYZ32JUYEISLOndmDW3otA4YVGRnzvvtpRNRdmXQs0r+7K92yo
1LQV8Pb+XkKseMFguHnnOcX6WBuvf8kd7IUJQrWCV3cwjoiXlpD7uS0jBDsPffudSpZv55W3x9pd
16+Fi/i1SLgaIKVo/SjudNm3qdZ1USWFbt3rZVzdLwErkR6oOHIZYTq28gehfduC2eSt1xW0K98r
Z5wO4O8VRdIXdNxa2KubJJ94dEk9BXC3RKAKi6fe03lMIPufYEM6uXsGHMhmxlYBtka8NEUsjJ18
vChTcFtJh1RJ1Qs+xbWgIzwoSgkePEWSnYonVpHzvNb5yzA7VXjSvUMgz+p6Ca+kv550QEXg+xcD
bD9k4sjQgo8zwz4UHj20ginmUxURxKdiGjC65mg9qebP66oY7Ku9wJrwDG4+U3UWSOcUXYUNFH6j
QV0AdLFhSbEGKj6LnakcjJniSCri7heH1eSqX3ToJpz2tUpPXidNWgV+dx62OqyPzZgHPQj9pfvC
Q2ntq7sswHLaWtTwB2jBIIlnNJJFCvsG4Z++clmTesn9ZwkHOJv4ZIEwAFsRlPqpNoUQ6QpOm9gP
ZjH5lwBp3TQbnKEpb0fw7tu0FiUpd6KwEmOpALu8myBAAA8mGj2IhvJ1mMRXg3xrPyO2iaAEMy0i
yuFNUU80xMZVR7rZ9IxN5JuusI3FUDl5BLqsEs4wkJoyCnIQCxUNz6JiFMv3MYL91cWADQJjVl+F
/XmB7Mb+XJCqhHgTtnIryxRqi9mmK2lIvcltZ/hRViVGJ3SVrTzzJlrL57Z3IKbJx5ngYyqZGhNY
FuAHRfSssLtZGOqDQz5Ln76aeTT1QVbTAg40iHlr0qOcdrbNoEdyEN0y6YQsWLu7Wjs62IBEVdUJ
lmnrJ/4aFO79QFavgAEmRymMhczmO7ieNWHcMGYLHZdwV+CPkXXdh1k4s7dVoRHfiUGTt22qMliw
S1SLFytBSAmkCYs5HSdlxk2oJz7umrqHJwyeeQVnDUhHhgQZ63q8LLHx1EdoNg1MSyp7Hs6Cf+UN
gtU2bniKVHP7YfC2fjhFC4LqisZLVu6KNWlZIBmoyrwI8dCm9qILB8fPFgMZW9IGTMozBzdWJ9zx
3SUOUWrPcd9x/Yw9oTAbNg0hlrpLQHuXvp3Cy5GDKhW7Ye23GUXZoVGtGcTHgsKkTRaA3v5d+6RC
BR8VDervatV+FhhPe2Du5xUUmS4/xfEs01hvUSDQPtZsxvsmIoZdr8O5eQfT2wh/9Km+bSmq6Y1Z
+MiSHobMQ6IEQpOzjhflddcv+XcMb8sqqacASvAIYPpxBMtJxwNK6jFtG06hFesH06KVDmwU95EK
woObSzzinpP8i+N2vEOou6xIMvrIKkgaZtB5T7oi+WcACNLs4cNSzChvF9Meqa016FO5WNpktWBX
7iLbdjypYFxB4wlAYnOu5x7O9m0dau9YRe1S4+H1sKueDJ/gAdO61kkdgk8h5nlQsYy2a5gnFb5Z
nRKjc5GMtK+Gk3YQpi7SDguHNCy3S0yGyL5Mzlqjih7y9puEr2WUadHo8rmrO7r0MIh10FzAsrVb
0zVwh3ZNdMsnZK76cgxAamyn0UC/tjLeudMGbcfJhIgz6TERN7PviGxZfMglq6rh/BKoqy8OazOW
/QXv1Vx+4Yg9NiJper8EQbNH8U9vUXqWPgqEvlPj+iec9T8AHFx235qbsf/2bTx/6v4D8AMIPX6H
H1zbp+b1DXzwxxf8CR/45BMGiZjtgkmC2gSKxn/DB+EnFPUwgoNRApgZsBT5N3zguJ/QA55ABXhf
wB0Sf/o3fuB4n/B/Y9+DvA80QRfmhP8EQKD8LfwHW2xYq/wBqQOKAFfAO+FNP8xWgOKKZYz4zVjl
DL1DVIcxkSLa687295434gyKgvoiD8L2qlmX8Ny6bH4mDV71qcS5xnNVpdL4w0U/TjPCyoW9WTBi
uUVsZrcxeCv2OMpLlN/urePK9c61Mk/mfJCwgDbrkaIAy/LFQc/nT3LZBKjFsqasxr1vKE84dqAz
v8jDgxoFks/HuvDlpnR6g8oV70KG+dn0UIV6oXGZ5x1Pi4azrwxJ8iaVdPWCpA784dLr2/BYaobi
X4hBHQJj4aDe62DkyAvp1nCDWTlE0qSOqh5gAgT3i3SguKEETSbU1y3CnkbaXSm/CfL9SIy5HwL0
fbGmC72CbSByWwC1nStBoQluhfuZdjBTGKmLsN6FdfsAbiksrpoRdAxN5iJuSpmOnXvAttdshV9c
wLuAHEvqpop082fLHyLffB6Rj7yUoOgHWmPT/gpkxF6h3Dhg03/GQXTmN0Mm1HFtC+AM4x1XJIEZ
I6KEkOBBSH9DcvHqiGg66N4+QByj9qabvMue4rDhgJTRMnLwvAM4IM/h2TDqAx4V7CDozQxn64xO
ZoOuaEH/kMvnssQulHfhCwMzPMkZn5+IGl+DYKiSDgXZ48yGx0JHe+s5B9VL9OdS1NfWXdDYw8jv
tSHBDTy1vtPVvQMmfCMY2S2Tm1V9vxkEEKnGwZ+0N1BgrT6dYqAEVbIKeLBCcdbBgUt4We/Q66BT
t71y9Vnp2Sfmo/aKC7HT04Jnakxq+2rdIkTF946+gSn23Ba3Q2kXi44SPWvsWuJlwvYEEz58Xp4T
IwsNR5STz7kXB7AGjnXVbpmj0mIye+2PGG1SsRxmHiRV3gNwe5jqOjCvTmFueslT2TxqBqJVMgJA
h+kS1NftEg5eprs8TGaH9nkKpAUKUMZ62DUxHOZAcMRiDg1SWyFE99Fbnbm6HJ7QAIIWdtLwAxyX
e5Z7Lny9OxeF7zgDzivKJi3yQd07Ekka3oSI2By9qZbmYikY/o1Hn3mJTtguww7n8ReAiFnvq2vf
LqmS3k0Jfp6uF5qOXndlZF1s2DzANyyqhqPxAZrUtHgk4D9AaGPisAWchuHpYQDcmJnOnEF4mEND
Xpz5poLeflyX5FQ2VjANBzBgUeA3ZJOjcrxQVU8Oq1+FSeXJNoXnEsPZ5hAYla34DS5bKOKhxVbe
cKndCqjLrMVZQ2aYuqn6zBnhpq+aHrwLR00ZdxqUkcqgD2nljcqLcN8ss3frKCavCIsgTa3wKCGM
XjDLsHUeR6N5rQv5RRU97AK+g8vv3tawas+UxmyhCeiwd3W0yzv9pWuot6kVIpNn391VCmBdEJqt
nfE8SIlo0qHs5mQKEL8tkNcUD0DPknUkAwqZELm6K9wX6CzCjdtY5LYNlD+7QvKNgcQCSOvqPS5z
dA354E44BHr/rtzlzfwsFSyGc0tj2PjBEDIt83a8GaYlShZVTfFCQiAlSpRbQ2USDuWLwKNLB0Q8
I6uFvYDUtV90ldZ5fi+74YUupnqukPlc9lTHvYX+X8NzTtEC/RagKY9dFtRcNC67dpyhS4gz+YlH
zW4OyQPp8TqSqN0VlYlbD59BYee0go1U3PT1rmkEuyg5SFG4nT6Z27W4UMw3WemWYueABpS1oX+Q
4yLR49sdly7f0by4J8GaImbee4wKz+IT57lApuQqD4Ny840qkGI4BxhPT6OQd+igvpSabkeS+6kf
PEI6o2JQzGiz67zCFxk2W/olx/n52fc7/66z4M+JUD67hYd3l+Z4cEsQowLUcbvyaUsLyRLALvTF
TjrF1hPmsTcyZ99FtYz9OXeOPpmIeQKuqY7UNeNzOwd2jmePsZfGcxqK0pla1MsFg+9eWBGdqlXz
bYHE1Iu26Kvw3Gtb9w5SHp0gtMNxtoqwizo6edVODUQ0QS98KLTdMRn73k2xc0cb6Sz93vasPKIP
MGGsfVTtbTTUF31j8w2yoBGbUtkaL+ZA0tKRJyA/grENK4odcNYFagvKv3RSZlSpCzSSu95IoHu7
dp7qnYuMjZ2P7DUDhBMSlkFO+6m1O78OvjtRq48+Yj5TOdfgncI7EWYPoIruwtGWG4B2YsNxL0M0
rcceEojPgzMnMrB4BLiHaQ7ux9la/EBFd70ODOm6w9O0wqZIwArkzjGL2MxcDSkCE1Hhy8HuSjqI
TIQ6uJekap9g8L/eypAX2Swmde7rqrwH0pvvl6pxttQv5MGWbX6ovMi5cOp+uXKKsHsskH7txDlK
EZyeSyj2FUjaOLDH4HrsneZMAbO5HzFVeM7dYL0pZl+kJJiHtKGCbEIVis8IFK/ToDm12u6yvvxR
/P3/Ovh/gUj62zr4//4fTIjejd5OX/JnJczYJ5SsIUfpeuIhwyjnX5Uw/gbkZ0Cu8EMOYFYXgBfw
1yDN8VA/I0T1FGyAATmJTuqlvyZpjud+gokQ3LB8ZEVQhNT6/6QS/sMZ6u9JGhhxCI9CUiWkC/Qk
9ntfCHvhOgblIPq0QVXkXHBb2TYJ5waV4DRjzLfxF9SvMV60UiR0Ar8WU4LFsUcXATDAF5sAh4ov
onLdOlML7EmsTYTDBVacNpn0WNYH7jqdjTuWEwqDU4scefhq1jwdEEGIQ7vPvc9NjyMuNXnUYPTu
gq8fu4r3r5KWkZ8obeAhWZVdn9K+YwDG6mgI4GWDWQmV1jfJ5HcPgwnaF9Su/Jk2ffv6z5f3f1oD
h+Tv3y3cQ9u/Pr2dGJ++4K8GLvoEJ+MQzCasQKAeLvqnP+e/Pv10Mtal6OxgNwN3s7/nv77/Ce6R
FH0aZMKwFGR/929e9An/AW+ARwj+B8ih/8mihZ727fzXwzAZxP5TCgKoVwx0krft2zQX0Th4Zkwi
oLA75ilzBiTMKzOq+4jvsCXWY2IlKfd0qPJ143CV1gznTjL0dDzKlVvsgj6me57e2yKcrzw9PpoW
E7TOsRfNVCx3juL+rQcAr0laQH3bDkydzbiS9WyGdBb0h2787BOuzwemguHgWzeSWT0P+Ck8J1D9
Jup85R94USHeIqx81VFUkx4ArYD0w7khGAibJAyaQsRB6IrqW82QvPAkIFKFkRIKqQhvisxDB7Ot
HKXFMgtvgOl/CSvBMMVsZp7jhcOfClZPMBbyLeVHq6dAHzueh9naLSXGTKWrkSnCvCYmvYK+r5US
JzTwqn3YNh5F7wtAyR3X5rzA91Ww+PULkzUVzrsZjid2DS5A2ck9zAl67W0bMwf0Wjh9B19KSOjb
KymWYj+MM8XJBVksZgJrXo82TDUv5L73u+jWH4wgNgExe6BN4pe5PjLMAWAX5KhHreaZn9W6ay60
nsO0ksM6Xc6DrZJyGRHIRJRbntOohOtDHXX4vnZEk+ezJmJP6BN63EMx6/qWBEuDFnd1DDJUVreU
SqIY7wXm97lBCNxmmEECzjNVhWWU9ujZ79xe5mzflaEYysTDHu0coioaMHAjc1SLzcQZf5FBhVlr
25aMH8kUwl/LwyIak7IP6jkDxAiQFdz6qcIoFwB/DKdpOPSyoTSbDtwNkqBhWtXTakClSXpXTFPM
0IX435o6XzEm6ZQEWre4fWILppzEVgp+VQimqvEdnfVlRNO5wL9rdVnSCEoeZ8sKmSleFeTG6+tF
wmWZivsxnOQTohKXFSFMESg/rKgiTNvKvLox8GRC2gsmVjSuZ94SzKq5aZOclCHurWvNMQxmi4/E
GH7JaAfs/3T2XA6SI1QUs1jgBu6kB52i/C/2wob0O6e+CmIPqRdHWK2BNOS3rZhgyNJVZdY4lJ85
DtCKuDj5UdcofEoYGNv1WoEGSuJCUjysZabReUXCEiO+tW72Ve8XGj5sJcDXGpbqtz0OCJ0UtjLP
YdGNZYoPnL/mfDBRXPOZPIClsNz5HWgGSecvbQPvt7KiqSC+ixNLt6o685qJtOcGU4hoy9rWyTG9
EU1zlAAy0T86rf5mxKIFVIgKBiqjJjA79pUcmx2Doek5nSSoIyHGH64DgsvG6QwtUzQK05rO1TKR
MxmSEf1R3+jTAwm6drPmfe9lFOVXjd4QJNK0wYhdpQCtt26FSZzTg6OcoVDHalurSN2SMSrSwIT0
AsM0tP/IiCswTm1QgJdFgECeIM97nYDMafjV2gGqRq3pd/e8l8M3EzWRv2GrMz8UvaquQzQpOFtP
LV0EOSyso9tplmmIb8RB6ufzJetRJ0+M5G7qLq6YM88Eouy3TKDu2KxiHqqN752dXFliBoy6V2MQ
bpahRlM8AbrO/vkR+9+jYP3HHcQnZ93//S++009MrPOn+rWYvg1vqFinL/nzKOb+J0QthjjpAJn6
kMzgkP7zKObgYkERCLUGyKmYzp88P/6qIPknHNywHMFvMB/1kNP3dwFJPkHYj6ISNSSMUDG/A5nu
Xz/cf4OM9e4ohnsK1s+JRYkyFd7OFD/4j0hqscxLEQwjAWB0HQXXbSWbhIwau0Vdg2XY9yCw/DMX
Zg5ZAiQcHsZ0kHidbvCdaF1ESIhuI0nS8RRa4WLeeDJ7H/9ckW84gT/SzP5ITv27Nv7rMpQxbIWB
5wbvRSOugGmhsjlJoWOLUTyjzt0NcCccMiAxQIra6ksFT0HABfVBr5mOkgLAQoXxSbzIvb6Ds4HD
D4CROycVbYIjY3Rj/ALrJgRNCIOwLtVzMgC3axMFixsXvzLlxOGZezEDBW4zC1fIBXPnOHBjP08Q
VVw+Va/+UwSQbk3gJ0m8dFg3JaQzL8uLtjF2oVJuaD7FgZcW65FHZ428WR2U6haUBDDdMj7tqjX9
SMrz0zo4GXlwlIaA1sFSP9WSP64DjAvhijdhHWjMDmNSrVluI3ksy+m6YnWZsFXOCbwyrn54V/5a
jj9+SCeg/v1nBHddcA5PxzP13122bjq2YEx0Cixr5w1ZMbdC/9F9wGL3384L/lwKCN7AjflIVobx
1tu7gzfUMmsq1jTn+wlzLPiCNtt8OIfdM3C9FxrEnVcC7XhSzT2ADJddKsgNu3ITYvkvyQr/+7in
e/dWn7qrz330pYK4riGX3APv4Fj0lwU8e+wq9rN9XPy7AGNCPj0C2Zyr56n5QOL9y9sJCWxX8Oi8
01v09nYwm+SzQmRCKsPEDS7b2iQc9qe5PANxKmmLFpGK45YFGL5Oczq3UcwsPEFOs1gcrLs23Jru
UgHr1Md6fWLFdyffT5qmOJCTfrgL5BnIllln95XOcpPCdzKiUHVhENDPKbKGAqAu4Jtxs//9ajjV
/e9XQwjjEuyFWIQgQ729L1SOYgYZY03rCfEUPmIrEFEKJC8UJZgZE94WpGb8/pLv8vT+XBogtSJa
GJs0nJbfPUufIQKk8WCTIKl3HhVPoJ6Ii5zRM8u6k8F5IBLAirs2wnZoOsTEhStPf/8znBb5u9um
nGIyxhB0fNK3vb1tDEE73jfBnBre0GT1zsCVydTcvFhIe7b//Fpg8MI2Pji97u9DcqnDzak6WVFK
wO4GJhcE6AcITi1sfCz5KCrsF+8dTjEcfcjNxaDuNJP8cVdZOr9dMe9aUm/0z9pSQ9Nb0iVW8B2O
l7q/rzgyJqshC8vwg1f+FxsLrsxh2wVPbShM3p1r8zyDLTIy3GKZN7A6HcvtMgV/VT3/5Rnzi6vg
YEfkDoc2A4nn7xYsNcRrKO4RJBHZx6bRoO1Rf/lgffxhqfNugZwkPtB5oepF/MK7x1gVftv4Bmav
0VRnYGUMYNLlmW/cCLvMiBCN8rJxKgZPLGQAOKP9YJP+xdkA3hoI49g4ATO99yxcI1uPNECxXKgV
HxV50uDYpGSZ5iwcluUgWZFiBX9w1V9sBnD5AsIVQp1NwBd/u3aiGqMIVsPkuW3maoth0gpct8xI
8RTALTcJkK4R//7d+OUVsasCnvBgO/TexL5yNZyiZ3AbytZQAFkWmzgSx4GJKTfpHDTaaxl9pCb5
xcuPWHkewP4XCykKTj/UD6NsMEraATNoTLhc1PRrC04zYoOQ+f0dxvMflES/vBam6af3Hi/jCbP8
8VoYBuROVeFaous2dimcrJ0RFQFqIDo5x/3gFfzV1XAlEiHv0sNuA+z0zdXGk9kVFkhaQfWywP+P
YtybgAIv0d7TD96RX72JeIao9AL8wkb69mI+kbO3cBc7TWFt4s2AL1md0w9WyM+3BI8NRIBDhgWn
DQgT317FyBWoVISriGpCiHn9dZqq54Whq/P84oOT6ae9Mwr+YFHADxBqI5xOb6+FebQPIgInaQQv
YTj4hHZnQJACvkDulyECHuSu+wH8ziHIP3AMPaGAb08kXDugEEbyU5wJdra3186XpTO+Bc9WhsXL
2jd3Q6lqjIgsslhbIEGnSdKCoWpu1QbNdQ9PzOFOF+Ab/8M3Ej/HyQUCtp4RvAt/WrCzDKDH6Elq
1/HVw9uRdYRuF1FtK09XMbifH+Wi//LWUY6egoLQDcFr6u2tlzpc1TyBqOFXJ46wgS8YlG6BBstQ
R0i55YV3VZgWnEumEQUe0e/NFGWjXj6U2p2u9GbXx7ly4sqgxwtAqHyfKE2ck+MqL9CaVavJCjUi
cwUEBVJq516H7HLBECyukQ2ziUh9O8/WySZoXlgE12w65R8UnT8dAmg40SRidoiED+zHp7//YZ8i
5WJAyC/XdIlAaK3y/LQbJ7pZAOiBn7J4+UF1+ffff/5/GFO+fQYQO4Lfg8/+hEyf+uofr+rJADTj
IlxS4kJXoL5PaBCkfGi7b3hn4sgygKMb0WRgwA3BJlrvVXBBqwsyfK2ne2P2nvM1jy4KDVivi6+K
S3ao7U7aKIUykkM4N8UV++bRdMYrHO7h1C3ydHGzztu38r5cHqf8uwoRp3c+Dx84OgOF/+nzRaV7
KvxOUyK4qbxbaasTuOXc4YmW/Y6Sg4Puk7PXJfysrNz0w6NuOECkS7HctvVRhOhab8PqaLuNytHC
sIve3rvSxlJfUaPjYnwIzHbkD+CbNGhr261qYoxrtd6yvQrjfkq7OnEUDrJEZjr4LG3Wj/t22DC7
EeW+9s+wshtz5chXrz6fQEHpntrmnNrN41ztEBHPA1ALrnw3nfPUf5gfa29jRkSn3tT1hTfuGGQ+
6KFAlHhm+cNcPEzIa3a+y/xmpXu/3NAigUJVMbhSZsv14iZyjYndNWSMF/YZQgBvil1910Y72MXq
5ta+IGZSFdeNyAq5BVtWlKl3x0FBIp/z9QLleA1Ce7AZ1gx5zTzaoM1m/rGTVyFLhmbTIJDPtXdc
3IBJEPIzjNRRvjjh/lSKguqt+RF+LCHZwWhfZ3MQg1YUjSnoHtOLe8ZEEphL4m0UiAoU469YOYcy
uiiXl8D9nItqU4z7dXpW+fMMaw2ogbpz5GfQfsMVnKRtCY40dC7+EwnO9R4EcS9EM5aJ+ajHnctS
Qfcz3JE/yrX7qYRBOhfgJh8urxhM/hQHGuJ0Ug1H0ZS3PmBtBI2hJCwz6agvU1l7SYh9/YMz8aeT
F5cMUP9CZR36kOS+a6Aq4bZ9P59qfPwBzv0TxoQ1fLV/vxO4f6BC77cCVGaICADPEL3Eu61AFzPT
i8OX1E6XsPImYRJ4VxgVNDReX4YAn+TXrr9dzPVMX336bQCVdhp2YQc2NNnnQwreUgNGA9DaKTVh
5nS7sciQXQfWC/fyxB3SANIgGGQ3Jpumh/zKr2Jx7RzVECO7os3yKzQt1IP2I16P45k88HPM8PNg
kx/Hc+R9jaC/4pvrBCD1eX+hbzyOHJAkWOCBnQJob68AKbRRot2tvJjqs87slL+JVLz3FTLv4vpl
Gm8hBQMQHC/fIVgiWaNTz6TQ4OCl79DFLxqUEkygCPvSYbDQ7pg4DnCTmVK4fBTD3hk2kXzo+4su
33luFiE2ZLoBIhDyGGF+47w1YMzbc79MVxiiN3F+ytU8DMMjS5bxSqxf2vpOQdRI8ZZN7leQ6uNR
2cPoruAsg77vPNFwR7tLfwAcFjRprz9P6tCaHfevquX195/4T7UWekaMG4FxYIs8/fPt1g87lppr
8BRTi8giuDNNL6xnJ30nPa5iER9UGr+6GiTt4LRGJETP8W51waaLTgMF0Qx4fVJSoHhWw2USMms3
bcLyg6v93NEB8gUWhTgh6F//H3vntRy5cqXrV5mYe+yAN7cAypGsKtpuNm8QbAfvPZ7+fGBvSSyQ
Yh1OxFxMhCRFq5umEiZz5cq1fgPEa5Eb07gQFMUfR3eCaAjyp8tcXzGqdTzFe7Vl5unQO4Dux45X
S3dWpWpntp/56S1WE2kyuSz2hDzfl7LIq+08MgrYmTH3O0wW23kSRm4mw+X8+B2+N8oMg9DpQ3MY
X56oKrGeTGCug6vl5s+wH6FLWHiNfDzIO6+OD6fRTT95fnOLfRSyaqeotc8JytDWyVQZTot5EpVa
z0fyYTrnu/c2EZrHolhEp0ajsLE480dljrtAV45ulevlNqLlKFJG85rQbrTM9TKNbdwMik/eJJ16
lYo5ZX+q/jTj54z91fuCazdBZuhwrc76b0XeV44Iemv6Xtb0uj5+nsuDB0MxDErkJCWz5vliKURw
bX0d3VqXlni7Z3stYlOx9dJ6UAIK6R4OyZVrKOG4/njc5d41dwVm4AG9AYX88iUzf3WLMDYVGZug
2o08Im2ZtpGdSrFuGxncXKN3xUkwzgz5Zh2aErslek+UhbE15NmePlYlEKXW7AwK6zD4Llqh2sON
cY1+dMZWwP80gykZyfKmbcvdIE7SmfWxnLoMDzoIJ3IRdAVqTfP6eXXLYSJANIfG4VpJSZl11Ow2
J22qIN7YzWTdfvyAlzN3Hg09AHi7Et0eyLmno1Fe0qF5RQU+t8e6z4GYqRmQHimwi8aACmOaT032
++Mx37xUdAJZKOgJUKmmbbW4w0LvGoRCjcwVzaECslyyJj0Njh9sd+Cl7e84Bbbx8ZgvpaHXwQ3p
SFIfig4cAsBoaYsbDbUahn7rpW5uXtOEBROwEr0rs3owSuXYwqsWCzLG3rerbG1ao1MUOzG94h+d
cD31T3G8noQtcOlJfAq6B6goayFfhzP3t7hq8z1/jjlGzxZH3s42qhY+vW0V1630wGcYmc0HgMGG
xr5O4vlXBbx/Je9qyh8+vtE304f7NDD1JvGiMkcr8PSFml2uaqMZZ+5YVHfgwgWnLNTWKQYIjppe
KGdm65vAQA2HmTO3UQDDQQ85HW7oC7QIgA+4JAQuBCufBMKyhbSQV0mS/J6UIHdqMbzuMvX64xt9
d2Q8H8n6sIimXHY68iSFutTkJbTEKP4VDBJE314DAd8FwsYSyaLqyTHFlTxZZwZ++4S5ZQqCVMxJ
DnDnOh24lcO4VsoopEsJ51D0W+rmBoct2CdQB87tZG+aESbPlucqgQ0U0Vdc1ssTrU8KrZkGN09q
GlW1W1W6vk3rYYf/z3jI62Gd4U9woFHmu3pS567pn6u5vJTGT1cPXRH6oVSbuRaaMaf3rBSGNqTV
gF4DyEGMy0tRsP3uAfiIK0M5aNUQquZDusUm7r4T6J7SYQ13alBvsmTHhJ/ydg3Z8rIRkBx8TvEq
gmmu+YBTAjygOZjdBXSmzGYt6tdWueNgzzk0jdctgI8iL90mWnvlM80XGU+7bP6TRSh1uVNR4Ch8
JEK+9OG6sTpyYmRDCga7gubhBA256Kf7Q7wSbX77xBGalPQSTp9GF0mmn6JCTxn6EEoDJu8QQS8T
DiI2PBinz0QbyipG7752kzc1xAYtCM4EtDeBe26WAyOgkIqADn7Sp9cgelrYlBNHAalLBHsKxdUA
rKzovhiDgQRENa4mX1h/vOTeznx2Ys1E6GnuCxNHT8dMTJDoDYIW7oQKUduCIAEn7cNXpyyiivbH
g9HE4ONOJp1CqYtiMRAJhmWXOh2uz9oKymOPQMSN8iO/JbaIX5A50kd48jcokHjjin8KP1ADpeuh
VW7eXgEGq2sbeoAc27BXxIfp0t8NmSulbuodS+0nf7bD19Y6JjgGlhsT6A/GxUY12I3yDB7NYAoJ
jqxRYt0V2OFodlKtMvk2H78N6jYORmQJKJEz8RwIShyM+BPtFl13dBi5ra0CNU+hPrhWSUGG6sNK
kx2jdE3o2VATGre23FjZCuEGfFoarBNhW2obDyWYEmiggx5n7NvZtXKcrtExmP3B742vUmODQAhi
ZxS2UrZVo42lblT/Z2auB7BHHBkOFke6zqH/QVFLvtN9N9e3VeEk1qFAqAQtKSwxZnjfrqjXjbTJ
oEdMhwLbopEa5qb2N3xRhWuSbSZ5Mza7OFtrvqP36+ipjo7IM0nf8EUQAye4kg/DY/87vdSf5I1w
lf0qqbNAK/W1o29C1LnCPshuu3WsPHjjj6p8KOIfYXoDDI4ygHRd+CtfuhAtVwAaJTrWz2A/nYnQ
b7aGeeJAE0acjrSVLtzpxBGwjlRTb2Li1BCNahCGjmJQ1FHQaUFIJbiY0gTnekP2XZFu7u7MxH13
3tLdYPLO1fJlkTbU8sGUW6lxNTFb5RW0N4qV/dhthDoyeVsavZwuFu3Yg5nRd2n62XMBt49tok7N
xwBO/iZp5oYjvfKZakJ9kQZB4+ple5dMJVWRbDgz2Js4RF5OoUdjbxLncLSICWYYGI1RYxgFvM/f
1qO39wZ/XYwa6JYxefYbJkM0lt2Z6CDPJ7hFcGBcwEIg5ulHLw0yUxyfq6pHdSiNNG8jdfKM34A1
kyWRuiFqp5cwXGYMhOSAHxiODQo3KzxKJYce6eSmpGmrPAkup546UNbKv9IpMy/I22SoUFoXrJtQ
oL6IfIDTeFn/2eitkEIwOecMH0XLJVpjotvYCbg9uJ2ABLjWbmnBgYgkZ2zxVAfYk3/tozPH+/lN
nD4xxpQ1qvVzN8xaCnUjMYVEHrRI0rRy2kzasNH19qKDNE4jRyCspufgVm/2CwUMBbVsVCgNmVPq
vE5fHWU6r7EooQCJovDRXCTC90QobLNvhUM/lvcfr7q383DuBQEjm6chcmWLeRjmeVcbIUohAnvR
phSpxhkDnRELR16jdTPfsi5Ii7MzW+Lbh8rcE2FcgCCC87GsESEvYel9lmekQSji1Gi4ALcRNwmM
ilUiiY9xhFDAx3f6NiOEbE1Fih6cPrcezUVxI9NqSSuDOHelAWESekA4B3XUNPWp9XaQvEIKcUl/
ERfgsRu0ENaZiT9WJ8WfDrOosM4oLc6qFqKs6unrbYtY0WMEpl0xhuzYaChNWAnI4jB1vBJyXMkU
HvTAHRCY+vgRvJ1YpyMvyxH91BqNOY9suAYmTasODQdHrzVjhRnIx2O93UxOx5qv5dUkLqg/G4Qz
YL6l8DSanPeDVgEGCd+uOUzNlSpH5VrSaAN+PO789E6XK+MSVgkFVMlAfJ6Om4aZZhVtQBHQR/eg
HevWiQR8sD8e5b0nSVrPEWPm76OHczqKj5aRLwQyAt2phLokxM0Rta268kPH1IJzYIN3pi6itDPy
klOqxjqVT4eLxlqzpjzJ3GhIfoR6/DsXagfatLfv2Tlyr1zl5NRBYqArZIr+llbomd35xWJh8Vy5
BI0AqKgWtnqLQOFXNCvZHDM3756KYC6nZ0ZA3z7Krrwiyumhd+FlLvS4uqvSszoKiKjRCADY79lx
I/U4T2CCzhDVqm3hFFcROacZpIUTCFlk10H26R2WZ4YDHRONoxeP7fSZtYoWKRKwWCi1wrFANEby
1WKNtIab6OOachVaNyFMzE9ODNwP0A82AONScteWgqam4KWgUKLYbfQQ2Y4iehL6wUHS86sC2+J/
MhgSkEhWc5KnRnN6i7lnqpDNg9i1wspn94aK3cfSt7YoNjV928/eGfhIi/q6TqF7NpY4HQzckthX
AQ2Pwa++V2UNGde0Ni0s6Uwq9TMv7836UuflSw5K1XSu7C/uzKvbAIVDE8a8Vm5NXZ+x+B18AjWF
cKr//vjO3mxG82B0EcjH2G8RaD69M7QnALVJtJbg31N0ipCwQi7lOeuQ0EmNbpcGvX4mSknnxlxs
RkJKs6YLqYaYHtiHTo83eaGj2pa14mNbIzs5DbSxS2kdS/rgSEG19QPZukDpSnay5Os0cTjTERW4
NDzcxjPFOINbeZMX8EwAC1CnmUmR4hKohoiOR/yDM84pQHBbOCtHufmOrsVGz9vRteLg2kz64kyU
mV/rSZAB3KPOdXmGnc+wi6Nrise04ssJjBIW0i4Rpu+Sdbb+/9JG/dcoJtUgBVVWZSYTzBN5iaZC
CWnyZRkltzgJirUY5gB7A8rTYtrf1Hzpe9boN1bsS9tRGNH8taSfddw+jup0GQSIeKGWVezkIHgm
8Ba7Xhxyu5CUuxqpnTPL4HQT/XOlsGZJEijXMc0XJ7I2V6veE9AEGAt9r1jpoUFEiFzXj3YFZ1xL
+RaEmAPro3rm9S9Vssl3KaFTUacHhOztm3J6kPlqSzuINRE222jQffhJ47Yqk2Q95pW8EUFF1xqI
Yk/yQwh5AZqCl2mOCFNVPfn99OXjJbroLvAkyBNnueN5Wwc7OTMqX6cTAxJlhljFkRuqmu4qpQLI
xMVNtlpZGEH1fp5v0Gh9nOnCdhpTX/54/NPl+vfwFI1U2B1kyUsEZei1YgeHPnI7BDzdcRzuhaGG
TCBel7UVQGtCoOXjEU8X4D9G5JSm0bTF1WSxFIqh1UeaCiyFWXZX1CbjOlScKTdTVwtGBaUTY6d4
hvZnxv2Hvv7f867FNvPv6Ue7Ovn1X/nv/9ovyMB/fu8PB0lQ/6J6zc4EKR0cNmdRAvcfEhLfgoir
cTSlA8VcJZX5JwtJU//CBgV9ddopM1P9lSA034IIzFuek0nkUehff4KDdBowgECJWJWi3zYj/Di0
LvfNKu9zeWoQSIDT4G0b73moCkTwNGT3mjzUbgw/2piDFazyojjnZ6adFnBeBpdmMpKBHBK3soSV
iLJgpXIPjiQvytBpUTvuttkkVk4W6f6uLsVEsefaA8UVv7sRWhVlyjaUNonY1xe1qcSBA0exTh1N
xUS21uPksun5Ihyux25MfTcIglK85OnKmOMYEmWK2LvGuGv4gUwqUdwTc9VOa9FDvVVrvlaijGAl
MrDNNh1D+WcodeRiCCpTpgi7Di6/EMr5ykzGQnbjarzyvAAl/jENn5pJDcAPCzG1zBok8xcOsWtd
SDSkeTJ0piOlaUMnUdJZYaZU6TPKBjDjRtL2ptbDNX2ZiP9Zlf/N4QnI0xzd/v3CvHoumuA5OaEF
/vPX/qxLU/yLLWKuz1DEYynNzql/cwOtv1B0mKt6GqsCdBVL5m9u4CzONlseWOyw0LRICv7JDeRb
xF3aFNjBUKNgXX9mVZIinyQ2SFUQMziELPkoNU3kuCtLYUPyWTpKjZYYsusXkMp3WdGjBTEE37K6
pYSMdBbAfYCZ/VU5FDs0HVGQiNPSaZX8myT5l3U6fNNz/3HMV0YbX5jyUzDW6iZqb+SKPlonpb+9
dLoX5PExmPr7Rooyp7NQFxSBJ6lNoTt+jVZlrQSH3KO4j4sHRdZgbTXWAXS0byN6vkFUvLMDAy4h
hgvrXhifVWzW4BgaLBD9aioqO5PawpmS31akIW4cXnnd+JQ0Euw/ONyTdC/XuuXAOI4dZCa3Ojpx
Dcy3rOpufal6DGr9x9Co30YxhKkbXI7yDLiU5a9RN21b4MltY35H2HOgDIoJPVJHG0i+x8gELl12
8LODO/RhKwSXdHbd0jblCH21IHzOE+ne93vJHbXqF9LXt2j1SnseVhYgFixYN/KQ0XKcEJDM03w/
Wl1qh0GDQHNm2L0M+Ixq60GUkLc0U1BaYej/LGA22CpkkUCVNmUR4psjoL49TXC/SsGWk8ZGmq6x
K+kWsVkPmDyunZ3e3JgTELNYP1hCLO30WNkg6BU8xNbkUHD5hm53v/JmzWqjOmShaK6GIrbcSRhj
RB3HZpvrzdYfKW0OYnNvTE2/plbYNQ5OGMqmNKYaz65wuAq0JtyWdbwRUScFTNx2x4nA93MwgQZE
yo9gKM1tjbbeykcwcmt5yPWFXY+nnXht1XRiCrlBwC7x0TQfy4yCXxJf5EiEbtXYJLA1sf6betmq
i0brD6HhfyGg3ecp//s/IBM5k47/fQyDmP4dB4jwdRCbf+NP+FKVOT8AEYD/CqdQkoR/hC9V+otE
Q5lr3ZyD/wS2f7hMyH/RxQftAqmBguYLK/dvbRxJ/MviMCvNyiUg3klGPhO+FqcyUESkM7SxqWbg
VKou3TetXPDbqDFku0S7cQv2h66FkVqbV8/j+s/56wP+6p9RyKA4/VFCMZeVaJABsKNGRjFjdbzy
/Tr4kkiVfCatJkc7CcWzLAuoqPmYz2F/JnxqpyeJpAtCRQYCgG57Awa1CapRcovCM6/NtjXrzYi4
mFvGJhqsA3orjo/UQkdbs2uuC0uv4S1j43SfjX2or9D4whu483xZuUCJlhKF4leDsc5iQ0FlPcvD
zm0az5qAx7RoUA2a3O7USPKQ75qGdiMZ5BmJ6zfSiOS/N+QGl0LkB+PTetotjgQA4nzkUzxHESJ0
DAqkhm68PNOyrdgiRuwaYaZLaK0Nyg/VmmowpQMdScNTaMkkZlaN6FjE0dHjJKngvNEPlz3n+lsN
reHwKOaD+GXkKBzbJvq8D12XWiLBIssPqtw3ybrxsT1YC1E61JuyobS16uHOIcpIpwVBQoigPe24
DkkHxI9zw+ELYrGqqkBSieoDlQW0nQPvS9Y3nelosqeZGyBwebFCEHdWtENoJVlZXph1l7iNUL9q
qNRkToZF7a6SoarAHaVU8qzmmEu6sOvz7EtWqcVlhY5vua1yY7z2QjGtbKnqFdTFrRH0oCGjgmhX
flY+R4VnPdeFNTxkZlX87lKF6g51zOTJ7+TkKRRb7UcXdspv0gQt+yYYgAOdIhmQpJQyoHVbK0Ce
wtYioQ230iT1/aoxe5T7CgRxInj+DZKAmoz9CuwBsy4vxWioTNB2hHSXWmErP6HBg8h4Lg8yIVVu
0ItQpQTZaRF5zX41gj6PMONuLdnRcG8ZdhWkPIzZZx4hYsBRg38CtYj+0cTaQ7IDLc6KbVno0REi
efeHmvK/EJf/z2lPzHCTfx+fN22Y/XpGQKiun9vXQVqaf+/vw5+EAoXCf2coD/pNZIf/CNOCpBOM
0Z6Y6cDz2dDgXPivOA0s0aQc/EcC+NXhb47Tc0GDsEoowqfoE0e/0xIFYC7SqRncAuCIShEgttO4
hmrm3BCIjj5+FiNNnUYR7ErOxI3HL62KQagexKSShHMBdXHqexmXIy1JNP5wpPOLeJpmXV52RXgM
5nlNMERFGC3SjJPelR6mv9REXtUeRyYy4cdXb+idHWNRFHq5ZRSUZ0IkClgcexdDj55RJn1ZHfEA
qC7TqCi7VWRl09qK0GxC8cYI/L05hUjQ+C3IK1HXITTys7K/PnMlc7n2XyXFlytRwZ5zMdTLQPks
yrm9VPu6OgbH2fNDtudGDvlqoooBSga+hIJqPUkVjYdM+t4jdG7YUYprD/ibJC6QHTeDSzkSmgY8
TF2UZ97QOxMDtB1etpAtZ9TqonSWWbGgA00/BFErwRyddwVX7ar0YRyaYVwBJRbzy05ussL9+Kks
ihHzzFAJcQbviCOUsawha6OppkHuH0XmwPcc5Zzv6Cforoepx0UipdLXLtWMa8Eq8y8iXq7Ox6PP
L3/5SmbI6nzHYDtfqhWvGpCpqNa6VkMz8qvgC441zXcZM5m138j+pzKXPy9fnUsurIHZY3N+Aa9G
UgIS7UnwDl6giIga1+VWSlvpzCDv3Q7NF3ZQRF9o+SyWd5druCl4ysH30C5JkDx7GHxRhC3ZNA8f
P7jTBOnP7VDl5ORr0izHovD0dpJO5lyhxEccrdr7stbLo2FF5e7jQd67HTRyCFcc1wEgLJ5ZG2ux
XCfhMZOsEYQ68sU7ES+Z2yhvxjMGte/dj6XNKEzCBL5ri7WZ971HwhUf1QruZ9cEHHdSv22HM/Pt
3WHoi850BqbbUv2imZPXJg55WPF0H6WFf1XP3gofP7ZFJ/jl5cxUfoUyB50SyGmnL6cvcr8YzeCY
4/8hoL5S0rHKvNpyqEBUj5mSNne9PGmimw2NTOSNUDwFHA7SZKPjyfA5xtqfyyGhNgwZuRvSuUVs
mRI919LExJslq3axP4EWE+JzWKn5nhYrmdCK/OgLphdVj9N7LtJEqbxSOoAVKcAKYpKJYvrXIIm/
D1Z1pvHxzlukCEulBUUPKrLiouxuNFqKeMRw6L3Y3xloobmi4mvntov5UxZ3hNzpTMdCOYDC9GL2
R1kAfjORD9bYyRfp7L+UVkXgMrnga6pi7ZQegt1yPlJ8kbG9fNQQ81tVaqRcTZgB7dBO9O5LNEXv
5MinTVmJ1TCfEKJbDfmzM5FnvpjlxYI0QtiKOhjI+MXjpw9UlLIsH3S5Eo5T3hXfsSsp7GpULTsd
fXEr9qJ2+/E8f2frYN/415iLGNQE4sCRUz1AGMF8LeyjATnGIb0szA6zM6XQISsmjdE5kpaMV3qt
CzcfX8B78wByEnhl1Gdp5i/WWVvg2EVQORheM6w6AZnKIQjCM5Ptpfy3fLTA8KgX6sBhgAafzmwM
YEspa8QDeYWirNohB5gsc3jKsZ2xukctrYNvQlHXd601ktFMSmZiYKSb2UqNRMF3U6ScgZELqRCf
CzTvPQAWnUlwBhQJT+r00ibEowsq2wfmsYmcXx7cSqhQfMeVSl5NcRV+wTgKfHBd41LHPj775GnS
Kgi7kL+hzB16g/Qbw7T+TJh9ySeXz4yy7MwtJM1W3whQTZrV15Z4aMNIujACtE6dJO66ixrS4TbX
hvCurer8m54N+SVQx/CrUjegjsKyxnsyIYdf6X4l74Yiow6bCsX95ycOGBkF2tec/izZZXrR1rBp
xAOnxmxTZxbg4dhszxiWvxMRZ1YOmQAwQQ4Oi/jhjzRdY787YH/ZxW7ZqMFDKka6HU5eo66zaEjP
bNfv7TtoOskvCR0YuiVgr5g6jAOl+jCIbXMpNTGWdnGkPlV6L1/3VTag3y4FMMxGsUclMpSGLVSm
7g6zWul/sOewJGEvo2pF0WvJGozzKFcCszokvqCvprD9LcpDciZnePd+QcmSzYGh5ww45y+vcrom
kxUvDrAvqGTNwSYscTD6rDZtHii34YgDAIeLuiSR8PLQbkerEZxpbIJVVlXimWf/zmYBsY5sGrkI
UP3L7a9qKgPr4urQB5wV8Lv7Vkztr94Uv3tQoPVp2tSGcm6Demf108WjDsnSB0T38nhe3X5cmKAC
8+KAlG5kC0VV2l6ErwmEShwQVWmn0r3gtuWrIZm+CnOcVNobbWxWKK8/+XPO8elVhdYOgYgpT2Nm
KZmB5XHZWU12sChw75jemWuN2jkK49ubplCKzQdZPBkAkkin7xyUYNVXeXlIqdQ8YDpY30tBrn/6
TuiOSiCpiA6mOes/n0ysXBqTtNT6Q9qq1Q+l1+OLSYuLM+/vbXbNIKYKMAwgP0TeRXzIUPcXNL0/
NGIv3xXN1Oy8aQIEGXUa/LmPX430NhhxKKHpS31DRVtnCacZdbwx1ADfqSTMUIM0qVAGgxZ+UWqU
elc9snOOXETKg+il7Q5x5OF5lJA4gee89+tEK1zB6DDuSJqhLu0eg454VdMpO4cdf1Mt4HGjAAM2
j/oIEfpN3NBQT1M8+ZBHg6cgDznj2UUL1CLI7zDDWUMDgYtydwpDF/8f/mzGcevXOWp/Hz+y5USb
r4RzAisMOMnMDj6dA7EyAG0rxwPM9InuthHTpAvPEYGWc2A+kdJR0MBSzXh5cZGaj7DhhQbZxD6r
8Hnuo36vi+gRjFl0RpzqBR/3ekd+GWk+95LBIIa3ROW3Var0lNFZN011gxYLDtCg942LsEeIN6wx
MBJH3dhUfXBTAaq7hoQs/Gqs0roojHI6s/++yakWV/OGRmL4vi7nzSFU63rPJpJdl3LfXotivy8F
VV+V/hg8JDrd+3acLmipdevRHKStoYM8c3JZiMczr3uZzC6vaJFAD+MURpVXHWBloQlOsP3pJXVy
0/d6TYvXiODXq9oqjgMMkovys1FtHn2GvNE+kuF9LpmteDaYLTTeg5FKvWOWWMaF6LSfCTjLM8LL
IIQaa4aNzTKFpzPag49RJTFToGjgfDW6t+4xh5WrYcP0xni7z4YzIkpvduh5SDpThGtAviTpSzwq
qOHJaspDXZvo3gy9LF+l9TjdmVae+zzlps0cWcx90gMzvKUqH0ouh2Z67IqUQ3z7eEm/uwjQJGZJ
cxSmY7cIuUqEI5qU1JxYfOty6maJqbBT9QKtHeGR+AbXjaPGDmYHZtKWnmJvZYprDgbZdZ4W5fOZ
y1kG5fnpkLfQHCRL0vjP6QvBr9LMdZD2TQcSGzvSoP4mhbVhOhNZZeS0mdXv83Kc5XooBeHWahT6
r8Ifsf8SitDCNVE1O80WvLbdROGIO6eQiFJ3oaZl/OvMtc7zfxk/ZqlS3iGhCgzH6bWya9CIytND
Z2T+tFJifNCgIE8m76sHt2vjyiNQxKAjiCJMLTbXreYbv5Sp5+TLm0x19+MLeic8m1QzeIAzMIpA
fXo9VdIiltYVB0kop9ApWhFPaClpz3Gx3p0yFtiXWZiMtGMpyYbeWBbJ4XzfSsaJj2geObGlJCRV
cWY6oD/AU5a5gmSM3tKWmoIYPmZRKskh9PwSukjWt58tmzJxwM1z8gPcRntzeVFmU/nyZFr72hyt
Kz9Tk5tOCoKncCr6u08/ZprJQGsomr6IZJw+ZvQg1RgRhX0+GsMOWxV9NcSlcCZMvLMOZlVuJPiI
fpTMFumWQVLutbK5L6pW3XoepoAZ5eKbOC7wZIL/nWw/vql3sgwa9bAnJRKwmeKzGDCbMDOq+m5f
h3KNnVbRIEOb9bhS9GaLRkQdTIOI0JYlAd+NcJAjGvXjzwzS1znVQ+LOcmGRk4GZhbPGORlk1CJE
cnoKhrYt9kqgTjiX9h2iqgp9hsehmqxHTWn6B93S6EYEMdnXD1XtetERqCvV1wOlKwV9ODXQ9lGK
ZSIkJQMpmAmIXLtLLX+KwTTlk/BVFGpjuhjLBN21VqkF22obnm0LPW92Mkj9zpH1ZjhIUxHflZFW
/qAfoDY0OyXIH6jaVLOLcqamrjoIQbfSUkP43mZtfIM4SlzaAXvij6YW/UPeD+MPDRsrdYWZMZ14
BJyM7TBigrzDRG2o943eDf26bLX0x9gosPMaiqFAaJW0va1VqfIcK+GEYUuAE9u1iC05itSyHP80
MDP3oYNJwm2JAy/IKbkGCSWSvOziKEcnJlPG2A1lYcqdPI5njZFOUZ4k4OqF3dG7xlZ1msxjiMBs
iQSUIscO7rxZezFEVttiequ02yajW0ULNwqMWYFKTyn0DBIhbWMVllSsehPDbzQhKprzP5pYzJBE
99lF3KBS2U/kfhyzNVZ6wujkVmWmm7Sbjbyjrgti+t2haWBnlnFqFpCnVlpzW4Ec0faeqQPNGq0h
HNZeK1jDtZV15kbxan7cUqum3daKJ/3OolDEZV7poeZ3U4zbBW5sfWmLc3i2zaKHSu6Z1XRIMeti
c210hCObHEioOxuA8ALjJNeg/RD9H5qoT1rYrWp8L3da1SK4i423nQNeSFyv5+Bpl5OuYZnU+PjZ
dzVvx0VAqboR6NEXzJlEvtH7RJYOao3hnY1jCXZoKSy+ZDXVbVttJV7utziqke5u5KDmoBqkmedE
ckP7UUDXF9EDK5R+1QK1XA9DiKccTPt0kYn5KGx81at+5HpcT4cyxC/FwZW9SaCRN/ldg0987Y4q
9uDw2yMJjdxQ0q7HRo5vfXzf8Egdk7K227IwM0yRB8Ny8srKfZdWKLPa8opaBO5n4q3ea7NdTj5m
swREpXQInRWUUrFQGxNKB700Wivf8tJqFaSCqlzJSRu1bpFH/rPaBI249pXMuMt1MOfKKOsp6n9R
0K1peA0BXtpDfC8Otcn+KMYhWNmw7q47r+9upJzGnN2y9aercLDkn3o8FNK66ix5lU5hd2loSrFR
sBaxkx55t9xXAmWHH2ccOqXl6XYPzOFBN0YpRTG8Cu7DMpOuwNcIl6XuowRt1NIU2Ck6ePouF7Lm
vmmt8Dg0HnjDMAhLVD4pFn1pRDPDYHAIrGTVTj3AkMkva98t1A7N7Jfo+x/4wn/PdcR/j16wq+cp
PAHIzj//N2pBxmkYVzUwsOwQImAx8qu/IetYanASnpNeAO3AcOdv/Y1awJSN2E92Yhroxs6MmX+C
Y9FT+8vQcDMWRQRVyRLoeH4CuLA4qAIq42wyK7UwH1GoXgq4KYJPGgS/kC5ggxTlFDQNhbY2U/OL
mWfZrF89mes/eeVrnNnb4di5XgSyKG+BV19kdwUQnzZuUKDAbHQELJngYg+DygsF9c5XrepvQ8D/
T2HzF8wcOPy5goeuI+SUxXhimAEtT8oBdx0xu22o892XoR5tPr4rkrPFZk/VSqTHCYCQ14yyySKL
5kuSIAXSzeXuuD5u3fXatteX+/Xaddd7h3/vXf50Xcfe8jd3f7ne2Tt+Zr/nnxeuy/e27gXfW13w
V356vdsd3S3f3fPLO37UcXZ82npj85F8/Pwj65zf392vj7sdn2bzcfZq/vZ6t3ae+BEuwXbmr/B3
/rGybWfrbBmXn+UTrzdHPv7SdfmoJ76yW9mrFZ/46O7t3e7e3q0cfme1Wjkrx3HmH1vx+3ze/GHO
FX/Zcydc0e08/GbrXHxZXcw/urrY2Svn4Lj8nbvebnJu3uHq1qvtleOsd/v1fKFc24bfvHWe+dQt
P3pxuNtu7+bHxIOaf9vd71N7HvbO4csfv7IFEhH44ekbW1Yq0qiqVTGSbvbr49Nufc9NrZxnZ3vh
3J0Z6U2JbjnSogLR1FUiN8yNtXvz+P3o20d79e3giPaZcZQlFmg5DkHoddW8LusiMOZxeEWPu9tb
3rPD8+aVbC/37qXjfLZMvxxwkW17EHyjiQH37tM9s4X39PE7Is59vKyWbP1aLgzgeIxwc7m+nCf0
ev/yX/7/+LRmbRyZq/un/fppfyxtFs7+6Yl3aV9tmFi7281us9msNpsr+8AMu3Aut0znb1dXL9Px
ynYOW943K49l4To3l47N+lxd3DiXl8y+i+2508m5u1mUBVRYbF7E83If3XvWDU/s3KxeaF69ndXz
JbxqHVCgHzONIS7XT0d/xbJkuR/nBc9ju+U/O3vD3+ZV7dvc4cXvbeH09m93u93+7u2bu3NT5EVK
5XV5YTlHFgE4RfEgSudJedzdH9fO7+0utNeb9fzQ92tinHu3n8MkL4YXsbKJgc78T/e4vnfvd7d7
9zEntm3sx8vvaz6AWzlu7M39dcfjc4kit7sN8251wTwv7NXhObIv7njVrivb7g0T4smyH1YHIsna
tbfu6oY4dLGfA8zHU/XlZPnRfS46tnEu4HHGTCVg7+1HYm5nc93fNmv79k9k5vYIopeOe7nmIlbE
3Y+vAEjGmcWy2IMmY8RhfX7Uj4T3PU9hP8e1/Z17dJ3L3Y5ovX36f5yd2XLcSLJtvwhmmIdXADmR
FCUOooYXWKmkwoxAYAa+/iyo2+5RgnmYl/Wg7uouSc4IRLh7uG/fm9uCs8bjEyUOu53Eve737Dmh
57hGgfArH2f/PTx9/IjD5tx8fIx9/wunaM83IUrsbriFX/HaN/5vX3Y6nD6eHn+dYv/X4/qX/nj+
+D31nxf/R+yfcHb4oY+P/M9fvziN+PxjcP+Ej+W/H45Pu6fjPwEu//jkPxNFJt+P/QNX9cvd/f2X
+5vj7vPp5vjz6YFIETwQDoLd7in0/7ojEB0fbsMnrqi/u7m5w2ffHNn6kF39vc2s/B+2m+CKRWLL
8QNx+cNtcNzdc9V//8aXJ/7v1Sk8hbcPX79yEIOfV77I2/cdzOr5ZXRpTyoOIYYoecsvzu7hQ0jI
4+r7QXjznyAXXDkHjBm8eQ5gXDk3mw+OMwjMYpPt+PCR+89VW62u0Vv63CL/xxrrcZfci5PPb8Q7
7B/XqMyH5sPzT4/8gZN/T0Kw55/WP3s6He757+MTmxbeBA+/Exu2db9GTW7UPTf39DtdON7ccCHX
o75fz+DH/epOE//IEWL78db7EH98u37G8Pj1A5lOePwY8mfe/gDm2UbYMM4wMQy4alXSgJ14Kzcz
LLxo1Z7ZcldXhnDu6iHgBfU+wqD/WqEjDjRqrfJvu6MiahlfMGDXjpgV3vHEpxhQTUDcp0UieYB+
9ntXRXGGSVNQgqvy8hZRV/BStrwJyve+8cx96o7TPikG7T+Puf/PxHldFVyuNHsZ5uPpQiX2/BDB
JkvbRI0AUJiJ/kVNZXkCbL9cOaznN+S/VsCTwD7irf3Ljctiol1NOgeYxpSbiRMk3iR6xLksKEqE
Nwv0l+WYPL+9f+dPkN82acyBr6S6zHSxukmTvMqQkAzNSDjJSr+BSw1mM+AUH9TevVbLvmCKlx/v
HBrCvxvb55uo16Uqyj7HVAF4bljR0XXKAN+qQnIFzXRhJ+GqQtoIUlOam+tb8s/AD+tv5SoVoxhD
2mYn4Dn20eb5dmcKw/tIY925ksy8vlvWn/a2/dy5E4uwKbZy1qktHktUCiGtGuz0ip1LWwgtHgNV
OsujdXy+rqh0lzkV8Ch7hUyGIMuWbA67tF++G/Egrxi7tIlgD1eiKsCqcD6cG/Mk6K4W4jc/nvU8
7IdGv09shNMsEzI8e3KvkXJeXBzNcDD0FKtte5NAD2YfuV2qS0QqEWqyPNBdKTM4fpwu1zgULpmC
TATmrZXjD7qV86VpimXlykQHdG7UIuz0wr5vs0X3vTJurlywNaX731To9wWjE/2/pjYXbFicumk1
VmUt4mOSOPHBzWf5QtsOMTozly+N2399+05fOo1/mny1kSk0Muhe+VqiloHJjCet7y4O/4UVaNMY
tTDpnGzPIhSFSbMo8N3Ro+s/5fALBQrltSuUdxfXwmHnMtsgYbet1QiyHZl4DBWLtkx9YxI28/LC
vlKyuHTU0S6HJ4FJGiTZNrlJ48E7l0pb+iiLG3bgMgtxU9hl9E9Zt8mzh7/qrlyuiyeQ1h4wJf5G
c0thlClJ0aS2AaE99bJDMfTfLNP8oUvd2b3/M6G2A8UjZ5020PqD/PEGgoQkiWFVpnkRKU4wlqiY
mwVspG9b2bTA12NOUceDzB5o1BpINh43Udy0Lyzkx6XBdF9bGSh1LUm2q+s6PlSjMPzahiQ1yvOD
YXWj4oMW76HiNpN3pzkA8aAJgpdcW3+s9UD9sV4vLXlYDkQZ0KyF/VC1UBifEqMv2ytfcIPu+M+S
GcEiZsKZAXB6c80miv2JNonGT9IkvwFDPeylrI1nMTQfYluZbpq2FrsmF/BoYj+YZggk+Aad1nmn
flbklVTotacBXwVBJHVQGqYM/5yvfGTGxVWGSfq16o6GP8a0o329G2MjHNW1N5Q2g/3Y9l15jSDm
9SXFMlCmtWELUHmbHs26MTFlQqSYDEH1X2Q5+GAwD2+fsYvr+8PK5ojNQw3kTuK0edYh9hIjfDPK
SDmUJoxA3jeRQcb5tsWL61rhnStpw8qRfr6jrjNWBhmlhADAbQK6VSYEuDR03rby2vmwezYtUUbX
AF9v2eEqRNLz1ukko5WrVjPz7wAP2uyg9kX2o0ubZf+2vUv7yJFFoxpbYL03HiHKUSEvLCKSDViu
DgfpKrd6tOofu2X7QR9AkEKsRhZ4ZZ3X7G7yCbuPJykFTZeirJrbbBQCeuZ++ZAh0HDbA+ZBpjnT
rri/S5u7Zpvqyk0He9FmsVPtlrJAAd7P6Zp97ZR+6ne6N2SHsfLUGjoJpfvy9vauf+N5wAfoQn8f
5l4ya9Bu54emN+IRfs8YGgy6T6EtZYNqfQZPejW9P+0klV65GA14ildCxHNTubks+WhDFz2PfbFD
3rnfQ+L5/mSasX4oAei9MIRF0+bcSjW3Qpj6XPuKU48HMDEl6hnOgypp9BaNeuV0XrhzZ9bWU/SH
/x5j3W4nG2+lMlgC1W/q5HYQoRI4XzkZLn/R5jsxGwVDEqcDGb7tVAH3OC2SBI3MYlDbm8RVyoOo
SvVGlJa7qx17eEZ7j2GGkjLS+P6rAB6CbtXKXkmmu1mkk0+wf3RE/0XpvKdCWvpHTdXReNAteRKN
DaFanUT/JdT6P1+xF04miLCV6hYwDedmEyB4k9gdEA9SUY3BpdrwCr/WMhjSVQj/374EF+46YKLf
2fU6lbHFfLl1CyFMXJNQJWK4tXsJUMPorJsU2B5cUE6X+DSt/9tz/T8XeOGTUuKg7kAiAsf9du64
SZA57zqsGr2tx36Rpm44pqK9sYSBaLcpMiAJyCHBHJ1e+aKvju0adG1mLMC4gnPZkmhbEbgaKfEo
ceZC365Wxp5azHBl2OLVF8QK4fW3nBXp1ta3NHArNOPCmV1S0O1+26MzyBO3OBq1c02P/NKK8C6k
ny7zsrD+nV/E3EzN1Kq72s+9aqp92SvL90HRC+fKUbm4JnBRfDIqA68hd0tWu6Pa15zKfA7bejZv
1aIvT3Lq2yu+5ZIppqhMJuPXQLulyu3GqBKiRMnPkjEoIvCIYb3M3xKhzleSw0ubtzKbI30EdySQ
0PPNk6WbpJNeM5pmqumuUch1kzGRu7dv2QUra5ghNLJ5SI5tnrFt7CSeTFNcmLVMvmq3iS/F1YGH
C7tGQr3W87Dhwv94vhYGfGo9a6MVPjKQXOKoUE9ws4dIxsu3txd00RTuAoKL36xtGw/l6KVMlDhH
AkH20b7LuzbIjSELKIlc6cVc2jrqof/P0vrv/wgzlZhltMxZ7Xv28OI6lYFCRHRt9uFV8rEqX/Ci
xP/hd1+Ny2jdJEuhKcLXbKHeyWyST+DTxcmLLXNBTnKaDm/v3wbHyZvkt9YGoxYG4+5Y3WQEiywy
aAiwaILj2XeoQIVTVaE350ExAmFHlByrCa02SEk8FCSk/o8yKzetVdX7xBjzx7d/nEubzIdkWgjk
L3P3m5MTV0XZuxEnx/HQGVdqJUOps/r1fiPMOEM2wegH52ZzZmw5LmlbW8DX0kZPg3nMIAVqVQ+W
sbcNXfqaDoBUnPwq3btl6wEiWqkg72q/ykDDZYlh++qo7DULasEOHNzb1i7t3UqzClMjgFyu+fkB
haLHnsDU1T5zwNFtPszyVONFw39hhYIHJLfELYaazq040H4Zc4xHzNqyuRM9AK3JMtIr5dgLa2Hb
eEThEflQ253Lq1UOLYXObB6d5L6AlDDQUit5b6kI/A8iotSiID6hZrl+vz+utLsMSqesZz9PjfJD
OU9QM0ZXtVhfVzpWM+CD4LSisAw/8LmZ0l6EpZaOWMe/0ztldo29JosbMVoeuPrh3h2tx1qB+FEm
TnRLvfvG9ur6Snx5lV/xQzCszWCVRbXF3SYCC3A2r4sRTF3sAU3Qbkra6pM5Med4Z/UjYpfT6BXp
aUXYXSvTXrgG64yDyxagHf0qtVNEYql96Ql/LjMjDxLVRhqlTu8MMzaDvo34z3efUYIP6Ox1lJVN
3/i0XnemclHxIiZjz/7YGqsa73LtJrwOPXCSMI+1CjIy7L19DlBzjqfG4bPa8BgHheuI01wtzsmM
oCh9e0GvdxBTDIxAzoJFqArOT9A6S6o2Fjsocgudx1kU8G6rYEc+e61h/UR+fbwmhLru0dljB8Ji
bt5aacR9vRJ5S3JpTbFkPrpmzjg0PWm9yH5EaLJ3ilDTKv0HZZDptk4McWTO9Bph++vjyhQKiQEv
HTJJvNr5istKqvEwojYF7U8M94zzs2ic71ZFgUp6Ven35rWs8rXLWS3yaP1NDAF5+LnFdoTQXNek
8CtF59Eq+/7IVXkfsf8abpnSpH7LRdDX2LNxn3rWgYITHVpnmdIgVlel6Ve5zKUZNnVkfpL5AFFa
7ibUjJyiaK/FiAtnFq0U0llyQKpHW/xgs9ROXtHeBmEcScSe8rkD76slz6KFAPzKNbzg+GiV8FSG
i5Q6yisOHYNxNHPsVC6+3X7CL+bPWuTl4WA2hRaabWI95Qb89P4UjW2316MocnylbeVnIOMMHbx9
h9ad3Rxo+rFgNFGvZz5kW/rQi7ZrFgmmOZeIxFE/735ApKeElcr8dzFHOVMjL5qMk3eHMjaBNjqV
M/CadP3Oz5WKPoola06yNZsFesnw4CwHb2Cg6cp2X/q2PLzAoELiZDF1d26orKqMgSeGceK2jz4P
c2Y4u1nzotsuNXvnSt54yRhcIjzYKfLwa+NiIR/UE6XLUYOjsn5TI7PJrKajhIMtxue3P9wF58dg
JmZoKDo0+4zzdWkR4pZOxbqczIl+ZtANfnY7VNzzqiiONDSTL2/bu7C0leR6zQ7pcgMVOLdXQKxc
9swy+LZwoGlPaGA2TUxHnT/z/k/m0nImJLI0qsWbs5HaMO20HQIk3oySlm8y8BLR9quMk6ZX1ALf
XtgFnwoFAgvDy6lrwfF8YdlU2UXcKxXCEGUWRIzVMXUgafwFkdvqP7u5GdSDJNZceTldsku5EZPI
JwIm2ZyVvhu1Aoot7I7QBftTn5r3+kyjsanS5PMoTHHnouB5Jbm78BkBKJACQISzMmhtrsPgDGbZ
oavrc0xn9Ji55XUuReA47TVBjAsndKUshyaPmjHCD5uNXYyxd4axFH7ULgujuQtqevbgQgkcZeFY
xdfmwi4tjWf12j6hXsxj8fxDytGJ5eR6FS1O0z4x1qOHZWyJx8VFFP7tM7OewI3XZFIVxib2cJ07
38Rh05Y6Iy7oNqhxWtybMFcyFmMl+39hhbiLUBndQObPzheklnVe2hbeRGaF3MlIdW8TJRnfXQtD
MhOGQ1JQBjaZvD230ia03uy5xkphTU4AEr2Y0VWkrxbOcH/KKy7y0qmgQrW+Y0gqzJXV+8/Xhaou
dgNx43oAuyfkjx9KwViJTT7lOzKTVz7UJWuU21cIFWVi3nXn1uqqzWyj5nI3s4xvqrQx9m0eOyd1
mmoE75b+yuouHAw8MpVoZNewuWWoyx29HieGApg7q2v6somqD2EsIHG8srALhx0Ta2GMGi3DnRsf
OdWmlnQp9xjVcwdFT7ADoZMLN4XlOmqe3j6IF3aRTaQ1CUiBOcitMWh/pqqLGYuyvQQVd34c+TeU
rRZk3itPOpV/M3m/dyRiUy0lJyHl3obtVRRjSia9YhIuRQgUYiQTeRcqtZayY8pr8qdJu0YncWlP
SarhIdJhRKa4eX5Yki5Taua11jGo4mal0N0VpRH7ualfK7Bfs7TGhj+e2HYNLAxUUOXX8EsPJ1x1
V+yqOR/qIM1rPuXb3+9CqIFshrf8mpsQUzYLK7sG7u9Wq/xuWrrDMlsIeduRF0qLYXFl8uYbR6bR
l39hFHqz3xAkXksbo03pjVrKPLTfjmxiChTkcznbnxO7avaqLY392CbmFZsXnmc4frJq8KnAFray
vC0k7W1mNHCvVVLzmWi78eqp+DJHSfa3KI3yu1WqTWgpanPSx6m8cidf59JrVwgXSkbN3NX28qum
cCYDxhS/dybtodehTimSJv5LiWT/YUH+CNZU2X6A/evKRPRrr7MeV24KeTQFhW04qjoT9UXqk36k
AxyipRHvMiPTH97+oK+9AK9OmBBBvRL7SM/ODy2j/H2a6mhokFAn3+MlGZKwE62o9iY01987Rvj/
etvi6w1d37mU1BybGIiA5rlFJKuVRG3IIEpI7Zk9RAjwk9cvyAI3tFX2llFZaGDH6uBHdZRdQy1c
sv47i0eyECoca/33f1zSQRFqqpmrDl5dw+jtKFxMavciGQNvLFLNT6toGcN6Uuv8SLFY+/X26l87
CRh4OMhESWoNVErP7dt0JEiTcRL6lBsnfv2V1+Z40BPX3b/bEiXSdW5/NUiB/dwSbwfdWwqiZBUx
ER5WizvOvpfT09/bgzUnV9zR61uK/hTPCPJCvimUsufm2kzJs6ljpBRKXfmTABLmI/J6Wh5Rgesq
cYjLWX6rR6c+ZLNhvry92NeXBeuU0oEiQ+tMQezcetfbdt63WAc5lt1qta1CBV7p776Sq5WVbZVu
DxDTzXOJG+KC0h7JEEfFu0GI9X5wJ+X0L5YCEwy3HrSnt8XVtGD9UI3HiI182SdA6dFME1odrmHB
Ltz8lQmXUiXcHCTXmyyK/qlVokFe+TEyWqEnGXX0tBI6d8+Zbly3U96dkgI4Q1WePhmTpK8QYW2s
z0Kun0hRMmNXDG5xb1H32pXxZH56ewsvnUWQlxDGrAXL3yIzf17ykvl43lszMd8Z25OaSTOgmFCG
+jwWCIQ36o2k3/5gNVn9jTm4a3zKF3wMaRxbStUJQPwWG2xBcwj0g+QbqWgFNQYqip9Mt1in0Sen
edZ1xRp8NPvks5nGc3Nl8a/zAjIsRlhp9lABt7eIKaEstW5RfvG1Rajf+BhM81c6lzHok7hogTrm
DMcrk/UvHA6GwRfwkXE729p/l6atjAceAbMm20DhJzwN7pJ81ZDBuZK7bq47Nw+mP1CFPADw4WR2
59c9GpKq9Mw5DdWxtULNLdqDJobsigfdFvX+a2YVeVYhCeFRf26mIkCpqWGkYUaPovPgSRhi+F2F
mimBtFv1nn5idZMbyqdoiqa9pNv5EPXdO4/zqx9j49zMWh07kts0TJsGXU2Img4khuNBOKURIlaz
WxmEfG4zhTfAjLu3L9MmYv22DsAPxIq2snhuu/WNSEWKxDQKmHHc31jSnndq3KOZihrDlRhy6bP+
aWq9138EZ3sxHJSIhzTsPS/dQQzihvrUiiufdeP4fi8I7Uo+KdkcD5/13/9hRVlJOBK4GcIobZzx
RgUFGwXtXOfNCS0jT31yargR3hc6VqMg6bmNzJirpLPrrf3DqDGbsrGEF4djBNm9BbwpXCtXV5LV
C0uDDJfgAXxmJV3dWOkZFokUCkyhN81uedtrhZEfO6N09CPj+i0zQE6Nx3/7gGwczu+l0bpckVrY
5jFyvjQROVGSzkiQlpOKFFSV1X26BM7Sjlrj55MzeUHnJsN4iHtJt/1t46+ODBoxnH3QCoDt8bWb
kNwMnWMqUWUGluzio9pESCoAfL1iZePRV/nzVc6ecgNFYHrBGyt9kTLAInQtiNMZnpwZNo6PmZy8
HYz9yq6FNo3HSQ3ni77EV9z5q+uHaYiHVzycTjvF3Lg6LxNqlGelEcD+n2ifdAuJ5Je063TFRPHO
abvvb2/oJXvcC2I+uRxw9c0dTBZEACKl1oM5RyanGBc3hPahCGAJaq5c9wumqN1D3AppMlD/bbug
ZqKryYHUBBGvjl0kqyWciMu4NNlc+YCbjGD9gKAgaLHzC76U7aBjlttSm/qRVbWIKCRRVR+UaCkD
XXHiR0jYEPUZ+yxAQMe4Gw1rvPIRX93L1TytEZI6uAQ4qedXBMFFjxw40QMOqXtQlk73TbuhMK1C
XylNoV551b2+FYgn0YMmENPTBCdxbq+OpzzKItyaXuTmMS+qYScRQLuyqa9XdWZlqzcFBZqnyBzN
Izr66C+5tgiKCeSdhjrjMBjXdCsvmaM6u4KzGaRgfeeLsipqp6lrxyFOTK2yfW02M0w6iYXoMcod
lTnr1W7uitTcv30lLu0m5MKUAUj9KXxvdjOh1AiGX1cCA66+b0lOG1O074QD8ZFgOwEUTUWHDhA3
/nx1hZiLZKXuD2aW881TxSoiX9VXKnCvl8IABHxi61iGszJSn1uBgQqmqMzLQl2n62O5qdgpaaqd
3rthWFlrRLREKUxtS1OtMMYEOeosrE2dzIyR132qttfOw2v3Ack9ACpg14yFElvP10KpHp5Y6Wah
MszCTxKV8DZqGUpWNOvfXtCrELcimsipDB4vDAttQ1wj1inbNIXCm1Gxv5e8L58tK5Z7aNKmsHWF
chNTRL0SVy+tDySEQf8WWACjr+fraxY2OJbsYpYmkpYxUPZWRwRxUiAIfXt9l0xxo4gvvFeoi2yO
hVUkQ8roFx2cxeg+1okoAzG42jcTgOG7L9M6vQcGiYr6WtbbnHN1gcSr7l2EK8dFHLy2+Kcx7GvQ
g9ffi/OwSulQYlrPyMbftoYGcxCTrRxAZ/7ciwV5TcVM7ph7hWs2qYsP1aI013pjry/XudWNn4js
WTCyhV65oSGSidZSdxDtoB/f/lavcxGamlTQCJuMoNPfPD8W1jSn0C/yKFHgi/1U5rD3QcxYBaVZ
67dakkXoZY6RcTQTZIXfNn1pgQQxXraQNFID2SxwWtpaUaaJ95BtTyGaafld3qnXKkkXrVDUprtP
tZeBtc0Csx7EU2SloaMPw96oRQ6GTLtW13195HnT4AiNlTmLXtzmUSUctay0Dsl2tV+i/iDGutX3
S9bk5VGWMNNdcYnrsf6jucgyMMdACgRavKJ4TZ4vaoChU8rFzEJ068xDnMvloYKMMMyatVaFJKh3
5ZhcuAJU/YDgrHVz0uPNt0o601QGZ8xC1yHb6DqNnpWjCPfIQ6XbD+DK7wanRZP97SNyYVvxx4Bu
sLrKjG0+XqesyZccsjAm+OwtuH9PUdpT0oXlTr82NH9hU0n+bVpyXDxeVZtN9Sp1drxYZmHbdbFg
/IzULwB94NpBanttcsxNgXDqu1fIM44yFgEOmjB341tMZxxbaA3LsKIZGlBbip7tsTOOiyGGv982
deEm0LjimlMopp27RVB1vUMXIBnKEBy9EwzaYAXF4v38N0aoRFPnYBRs+xxWtToGz9eVIQDocZdU
KppEo7dciaCvzgXlE8IYfT9qNivQ9fz8TzzeaC5mImS2XD4UlN1DtW3GQzJr9pe3F/TKQXLekUQg
9eB+o7ux7uofT+2qqVCUhLw/zIRlPEcgs6JTuswMuYYialQvJHKPbhKYYy3z79nYe9eUL2ihvvp0
vJ+ASpIgr0gQJtzPfwieczlDn7nczRA1MgeuLEahF5+GYmljFJdLsy0XH929pYBh1G3arPBVt1Tt
PNBo3UVy56XwrmpPS2nMyV9pDhbDPI2FWysvyD5TofgSzXlWZUdHGVrlZ1VmSuQGSqpGSuan+VDl
2U4dYzUygmSuBqmG3UC7Nzt0XtYYz8NUe4oI7CQZ19+fLNL4hlJG2f2jdWo9fln0xTbum9Jpyp8y
N7s+0Ps51XaZIlKZ+ZnWZeVNX2fpjepkdkZzLBvmr1NSdTTIqz5uMmevm2nVB7OWD6Pn02Fzmw9q
sbIlZEZSuC+Ud3Tz1maWUv3ptcw+fc55EBqZLxiL0iqkq73SCYdCyfqKH15M0U3doBEf0Lmtxidt
VmzGJUWXRVFY0iTPg2zuvObzZBpN9rERlmIcC8+LKBCyFmF9k8XcG0toyHFyrGMjl3gxdt2QTUoX
FGqBDNSxSVplPHQlUCu/Jeefkp02py7DtCU0+KU/z3WkImMdGfOj6Bet+okQt62nhw6mwC+y5Tk7
hEUjauUevKyI7rvUWwA791qb8lAZWn5UG2TJV62PVYZajaWqlqfarsG0ejHUEbupVWUX9I5VZA/t
ykNThoqh9N4XRBGc9nvdN0XSw8lrVv1TKzKKrv5QZUWT8JSNPO2YGHo3Pdrp1OW8IuKll/QrM1VB
HqTQm375Yk+Qz35OLXeQyh4GgXEoTnBm98mDk/T1MPiMzbjmwzg6ohh9CFbHOQvWriw5djrbk/jS
QDms8u6qaq97WWZjjCYo1K1FeXBbIy7+NonYehyUiuLGbbiMTaa7dPxVq4cdNVGtX/qymHFOUbqV
iRok8eBkSZC6Q6O1wdxL0XRh7IkxxjwX2XvOorkEs97Xtrsc5tiqqm+ulatZ7oOXSGZiS9E743d8
5aCrfteb+fJJ9i4wyIPSenNr+HpWNVa8csYafeOn7qJHv9qm0i2OcmS3jC0o86ypX11zXlpm1s1p
aYYgzhQ5f6sTb9FuRr02l89m1fTxk+FFXfXMdOtUhJYXKWPAWMTi+PDbR1U4iHRWP5RQOjHwTzF+
eSkU0CNdKHob480onbt5zmzzpcvcftm7kcADQZvet4kaMkqkxcpRzgWdV7+S5jx/g3OZi7ovUWdw
Dd/J1QWISJUpVaPeIpJZ1l6wtsA9NUw6JWmHnZq4lAH9Rc/pBdz2CpOcCM8hPr78tBKFLlYYJS0o
IF8TULqbeyBClcvEnKYss+ZnKkTY30BYKhm0wwvruNP1WAGlCs8PsGR/Fm6c/2XJZqrTwInVRX20
kxryBKZ25shDJRddMOAVOFir/7vM5ixJfAW+/aYPVjxE2944WiHN7j4XqlU0p6Yrkro/NBOjwW0w
8Chw7LA27Mi6q4zMLnu4i9KkSk6QFfcZGGnkbWrfgMPGCnRTUeo8SPvRrfXTYpS4r89RYc19/1jl
ECB7O9SdnFH73ESCtw/ZHWTg2dqTVJwPU7dM060LaKhFezVezNEfvbnXdm07QwsUesqYNZ/KTM7y
KOHzQCNDKzuRQwpu6aP30y3hox72XTbb/3Q1NPi3mpq36ncHVnHxXDpM5IP6A6wE8JBBUvFTN/DJ
vj6QLQTjlA7DrWrDXPg880DuX9RONMWhKGJbv21d+KgC3Jf6w+lKCI7Sfq5PTbQUh9GK0IeVo4xR
K4jH+IMd6clHj8mDvV54+Uf6ajX9ntLxWuvZTa0y31Fuaibdp+ktko92PYwM79aGNJWvukHt+2/W
lBpfOztrKQv0iuId+LFoOSAWBfc2OITCOAC3Vovbdq4iK7RH0vQgzzxdfjV63VVUXylLWd8pVu4V
j3qeFvJOIwJHn6SZTgiFq139dTG1OXmJK09GfztL6pYPWa64zkMnVYjOwQJJsW+FkjphotXDfCBX
nTt/QKhsNndSKaNfwmu15hOw1bTcTzF8yT84soIzF2nAXR4aW6+qn15kZjaDhQ37sBPL0Bi/UnOg
Ou0rokGJz+eMqNODZZS0p5Rq7uynal7kcpMomclovzlFRf4SxW6nVkdzbO3W2atWE6M+MvFQiKZg
QWqq+Wdw51H9NeSmrEY/QR2kV4K2U0z9h95MU28wQV9N9hIyoTG0BWzjIo4n3/OSFCWHUSQrKrVJ
DDm1gT1Xsvrl9KWqFr5wZcu0bBLrnfeXREKufnFSs0zJGAQHHTJnwoqtB7mYDQtkitYj5Isjdafm
4LpDwQw6fQ/5IVWs0fABykAZ5IoJfw70oO2/leBCG58ZqrTHNWq5FuTgQMBYakKhkTSJFFgR/NKm
+zLFNE5folEpf8ZVnUEGbhZDTjW41l40hYpZACO5YgSOjJvy77Zf3EcAXkRsr1ST6cGuxukYc7+i
uzwxkirA+8ivrkbjlwA75N9aQD2PxSyyn3ZqdeWxFpPxUI+j/cDgadz9DgvfYldDN1HXWvsGZvak
fyJTcClJJ4iNH+QCucUBQpOo26lOZCKwCOm6dVxaFVgLcN/yRWgOH2telFPTzKoWUhtNVOi9YTwI
AOJBR2DJosj2mW1Fd7xu5tJHzHL5K1WI36e606W5q5N2BILddeWukVq+t91ZM/emWsUHHh+whtRz
XquA2iKZhHVZCTUYAI2HDd2L/jAS3r4ZYDELJCOJMYGVD3yUdC5gBhpAtXYBYmV9fmrTwUGcaXDB
jsEW58UwCE3jEKaz0k43MbQXs59llXPMy6aboKwZkd9QFcKQr62mgl7oOZgPrY/MoNGErYTGpE8a
ILs4ecTd6V9QAoQyX5+99rOZOfFnK56ifxI6Ow9aA/0JO6Io6j5JBX0k1WmQNWc23Bt9z21JViGO
qe27Oiqn/EGIpWoPutlm9WkSzOjse6PTp885k+YyRNdZSf3MakfaQIKjabdeae6i2VVFkPFnPq7f
gUr4nIsh6KJI1wNyFOGE5kIuAi5xLgkimVMOvl31+l8eGvO3sSGWKQTZnLIGdeqMQ6oskqlyxHu+
Cz5NigxloewNJr8tftoKSJFl1RWwvxI1PB475T4zC/6RMiw5eJy7VeLDHR+/NHmWRUczjkbdd8hU
gGBkqNQEnlbUH/PCdpO9o2dw2nhtb3d7Q7SQ46veArW/WFoxB8kAstdXLC0xufqlau2WvqwfR6ct
racyjzMtGG0l6/xycurWzxM5TR8sJ64ZtY4NLw6qeHS0UPA963u5qDpk71lpnYRRTBF/SDHJLh30
sHyDyaDB75wOZ9YuqVnsq3JQPupAq8QPTeSzr7j4TF/aUx+HSSz5a40cydvd4A1kfLaTWjFI8cq5
9YrMMQ/kuK7S+4VX5b/yxZjGXzbEK1/LoiaeZAlyCWHVel6z75ZYZS1aixKXyZiHX43APW6iqbFe
dGtu3ZsqYg4gSIwhflycuFL9GuT97YQuwOAPIxLcwbDUnh7aAo2xAOIpD9rFZEo/zciXfm9NL7lL
C1HC6I+kKzJ2LjLhQRUNOMZx0czPja7O3xWRR56vDEgYPup9B2WBBcSh/Jo3cqA2lrfICt1zLecF
ssWJyGdHqap8Sshrn5FmhdpFFXp6KzSEWBGKaPh9bS7yOIzjxDWOfCpr2C99MrYc1cp7HBg3yXbR
lHaRH9OjTo7pqEh7nwPVyf2BMSZnH3UR5WAUpsvET8SkfTVHZQVEMc2Z7SlCtjvPGECDRlMSHRZ9
UOEhsuK4PCjk0/WXJDNGv3YdeP3buMd30dlw8tIfGZEsjw3zrp+ovSFYTv/ofzg6j+XGdSwMPxGq
GMC0JSU5Z7dDb1i2r5sJzCQI8Onn06xn+nZLIoFz/qjdqzFaXBxigp2F9yushL6gytHUl52Mp+GG
WYWtreFnqYn3S/jvOPUazIfZSOzwGFjKd2j99tdz9+K/cui3/4h/Kb+2olG3XYA270Qvx/C412vz
2uVCmYPDA/Wx+p0zXziN371OjXA4M1t390+RCRVDgZMn4hAwUPg08Ri3ufJVO7/CswcFBWrzxPa2
L53/POGxo9F8LIZDmdchd4Hg1sqQ8ZKPlSsZVwyDHQuqVn74CCtPOMWOmSk5odF3ppOIpsj8qbsk
bq4W2TAOL9qJjrvS3EMpfc7+chzIq6vSUIjysy5wzqeI1pz2tV7tNh80te7+BUdxf4eIIsfi6+8h
tps1CVO512QFIKRI/jmTZ/45i0j+zTJgs9V1PtpsddYA0jKeuc8Q2NEOId3WO+YB6zm6l3NgpHHb
8WvbNpwuRem3TTonu/8DWcIOtCRuw4gspj9xHvXfbWeFf+3jTr9wnTCuMuDsaSSLAxT4hHOFMsk6
yNGelOXovuk+17wu/V78Del2vA93mX8lixVPq++tT4lItuZiYOJBPrkEuIqjFtLpWNX1eNpkO1fH
xDVxnpZrZe+2UVFyo+RmviMiSZs0EHb5qX1yEkh66Xw64I0XXShn0g7ATbF/zY7UWOVp0zCXupn9
722Ta4Snx/ZfA4fHfozWuL7zas/5563tdq8FOPjJH+fwSxeqfi0DUjKwNKr5eg0LRqQAMkWnFo2P
vlSIcO1h3Kr2nxkd8d3NpvY436x9qXr6gdK531X5UFejhDZtdfdLk9dks80mlBFaIZVCuanWG9Ga
YWJBsOO/IpT5X+sPxdPKFf4YqnL5LJcgblPNt/YTjct0Y9rRZdbv+M1TMliMS1OtYA5UqjzbduWM
bMGRVtFFUJbrfTKxhqc0eixsVbY8rwlxUD26Xmu60+BUAYi8S6LRSc9Wr2k9VkF0AXPpfoZLE4Tk
k8yClvOA193DdhkBVLHDHwy29imVkaFprkZJEMM2CUpHNt9g4WiM6a93OF952jwW+6M3LtCeC4Uz
F1HNd50mS7uEGdUpa5Guc8RDlmspH/IxLt9QXqjXzVvBgVj81jn1h2R00pwEhjBtw9g8N6oIfnWf
qLttrubi2pTCl8ckZog5TaaNl6xZz4yKk7vFlTtGajkZkySv3OlU4eig6m5qHN7L1dSr8G+vfXFn
arEHJzcuy/eCgXW9joopeS6T3NJSNjd4DMBYgjyz5TgeY9dEzeXoyq7OCjnI/+LRN4iAulzdyH3a
3+S2Dks2BbRwE3lkxZZafpmLFipyO9Gss3/khbHmltMiaE+J11CfImN6jUckE4yzQ8Fyl/Ph+XZs
Yj9Yuv3XoPGLl2bC6JtWyxh4aUE5d37wGuv8U1VNkbXbn49w0KuQSpZqiDJcNMtjtFha1/gJXb6A
fQuzHVvWA7luPgXYw05RuI5FOB4LxvYgE0o6V4He+JgJJgiyINstos2JT/sDw5f/cQY5v0vk9H+h
CexNQbWMyZZSJe/xpvv/QALV47QO7Xcd7P5Vz8ecMlhy1l8DS0RaBpp/dHBbkl/53axi/t7V8kSJ
fNmOuXMus3FlPvLNcmaAg3jB/KwI92DZ91BFcHpG46NmS91Sgnxr92awIvir7RzcRWE9famqke9+
BIWWzlIt381M8lRqFPhnNrc9fT8iqJWXTuscf8EwMySvZVLc7sFoptTyJd5R5uFUWKvMejusBUOK
467uweaR6rF1jYJKYvaOT4E06zOuQsm/2xuwhCDc6C/kUOdNavVkWIGwlbL871U/XuSt2KhNOheD
0GZplnQsvajI5rKP1yNTk+0yOe/1BzL9/NFbw03TgwMGSx/weWobpe4vu5BMwlQPYdRnBcXq9jqe
7PTlaStfwz2RnN1i7576bonfg8J37VXSFM3rsNT9z4LE+o74iN6eqrBKTNqTgvFB4U9LCxQ3MOb/
anSfle64AvKS6EyO2DB6Mp0Tva/+wCqHili+lVpzdWw0rLWHcGqMul6c2r9RNHZxhXV+vx78zhUf
VdwTTcfOkLOQxpIwp5mp5bbdu2VOB6lGnfKKh99CbKo4luNG+FHNRpypomkeOp99AhwITvlCjXl9
O+0EJVzkInGv4rmJfotWdtfo15lilGbEcJfYvIIsR+MBGXK+ZSYWcXmIgwEBvQIQIy4T3/xdBdn0
s6klCU/L0nunINRM9N1SU8vnTdP86Yxb8hgi7kNr3xFJkjZBq6YsIf/xBiqTMiqIt+qFcrBlyAZK
nRWhrJrZKyY4ig5Yv2ipVhfRlrXb4O/ZIl1zK+PCJlyFS/Uck8QbpZRaVtHJj1f3xG887ExuWJ1b
bxafiIuwu2N69+ZDoIL5VuGO2y4bWKLXSGxTeU1yJJdjyVhdppxF4jIpHaMvnGKIosMUxLjUg4JD
RgKWXeeu2h/mRY3JcTdlc2M7OwUsYDScpYmw80O1hdxqXVRAY6p16i6rCKKIQvag/AjyYf8aE+OM
B37D5nY1i+ceKEvn4VZN3r4vohm+k1bJIguZUH4gGexdHdHdemBn7u4XY4V6dIhiWIrnZAAEPpje
X2jmyddq+nR9SwEYJ4Bc72XuFeEh7uLRfje7cOa0axbeAhEv/AoOozqb4ew3/sVZAIDFuZqSnzCo
pu44TvO+fW756r7EEIeXVjslL86u14++3ZKfdu1VeaK3tXsjPF2+r72op2zzRfvpVNy6qcPG/WcX
dULwUpj0J3cKeUqTcN3UUcxrEh/Nmg/V5QTWPadeJ939tlAJM8vOWvwSyhl40TUeyQA+ALY6VEMT
m5S40t4c47juG2AOv31pDMEJxKfvnUjNVJrPRdaMoV7kdtGxVfxjDr0e+atNPEbzwdmtuWN4Htll
rbJ0g4PoVUfc+VQuj3BCX8LqMC5+1H6GFKwzjk9xLeL46BHXw7CxjXbL9iroQKaidaGJz5q951IZ
piHr4bT/eTZyiP7ld6i8yyDZhr9jvpJ0mkfr6GdgzKw1liZukB4R9sP1LD2hiOn0qe8kYYDjaJqG
ss26fQ8e13prbrUjtu5glo1VqNiR7WWlmQiSL6dl2E6ex4yBAqZABtwO7dRA0JjuuZ5Wz+H/rvt7
16fDMLX17rSnHdRXZmFXhU+tQjWQGrsOIG5NG90TS+dH6TKE638Y4un9AgxxhkPIzzwc2kmUAFZD
UjxqSzAO5Wpt41xoVLvbITAkdIJDJ/HEo+PJO0UZ4TOkSstub/vOPR/f6qsycuWYJqqJP14xTVNd
6upXb5fJw0AxMUW09Vg/zl3heoeAjIinJSHAkUzvhdT3Ltw86Cq3XJkEnNlzxWlNgIze2rIu0HjU
hXazvu+q/a6RDatawDXYpvGyBuY47ILwTqH2Td1UU+xeTsOw6HSA/38teaoopxX0PYNVyL7gMK54
oSq0MkVqkHuxiIZBcbEWfrwfCCceoDLzeinSmODxPAvX3HzJTi3ORcmWegWm6j/00Rb+K/1Erpxb
xWKzmQcoSgOldufU7EWzH6bc069bIFqRum5lZ7IxpIogYaqozaioQ/BtycYyMaILf9+AedHDNvcb
GWpBBk+7jUz7W3wHSTT9yZHIORD+QCHk2W47qJ9LJSt6kHEXmc1n9KNuxd2kXKm+RVntgJIyaV5z
GPrhSKFjYjPBfvCYmJrJCXcRDZGOM+/gzFY1V7nv4etdDLRMGpDM0B0iJtcpW+H4Wn7JvWcBMDKY
sqAe5EsyuezVLqbLZygfFwhjdFcGoXWlj7CJ4aRstAyPa8XIeyCTu7lqm5IZQxdCjwe9lfrby62j
mPe24bZuWuVeeUsuXqdd+k9of/c2DZY8AWF1umk6trB9d3sfAICVRbD8+T/JQHtoMvx662QeRJcv
byKnlPKYTGP9G/gN1+mgzf69WTE9+LYrf8eeCA+WAz9/GGxH/7Sb996bVpLMXg36dBl5vfeTrxx5
fFSeMXjRfT2sppv+Rp0AmN93TeLWGpcKSzJRLuS11cGRe04+wKDNz6yq+5D5RWA/EEmLvx3MBBdZ
Upo5Vasr6jsSS+GTimXUL4ONS4vef6f6YPCi6XdyyGxhWg9/BUGOTsYyGt973laD9E5m/iNMy2Rd
Lqtzp+rzSWPKMn/quD6XbFtcfQM5gvsWIXMk0rya3fDOBLsMoWZa9WRcy7zLX9k9eEaERBtq7rs4
0hxWUxQ6z2Pc1ePNnEeegWBqdXAoIgVMSYx27F2uoyQqKyBhJTgsbmf/8Q2dDytGzSYbgFPf3K0E
LG1Wtq00kMAeBdEkwSWXoAuu3eYQ4d7e9k/NOWnglHSeveXY8zvWD8b7NIxF/y8XrZRZZ0qqHWPt
97RGJ/OWwZdX8ymRHaEvnqlcWsyX2slCVD6PM+P/xHEQl5BP2EdWnPHGmRiyC0MCfN4OOm0467An
6SqyVxJH4G8c1BRLtu4qW2ogd/uh11q8Fm49VVDB0/TVNTloraZMrklXo4fHkHjSn4mb5wGk2X0k
s7f3Hke08DmQXdtQv3FmiE3dudN7DvLnXNS+XR9bx53bmzxc9j0deb3CE2ZE+L9anEOPz3nDx3ae
meX9uEoq1DyzqDIktuV314DNYqKkZZR89qaBJhqa8tHDDbsep0VPxyKfofgNUj6+X+sxVEzKCZ8a
t2koOd8LZoUeNei300BMH7uZozizteGJjXsn+rf4jn2WdtXzzRCHXDkWz42bRTowX+DgkcxmRMgX
IdG35VUlkcefrzkyMYeh9xn/+gLcjhgaL8+AdfeP2mj30zYqdlPtNeIG03v/G0YbwDNBzwSu1lDA
76uKNIXSTguHT4n0eNXOgv9yO+mRkVZGKsjGJg7+wXsEsB2oCM5kcYvnqpMzaxbB8c4P2AmweMeh
prMG+tC7tVPr/FFCjt5R0FlYZTTTxmccOYeMj0rw3wNZcv1zs/n226Dk+uQD0dLCsqG6Y4Q7JMzk
qOflYiM//RrAx9nSnkfohWmJvtTCz4WT9fEu/AvrLv6nE3TVGyrV8u8KNvtJnKdbXsBTt29jXQW/
096XJmXoccD84ea+h36UdyaJx206BjpxfxCOD3vq5TUhALRRyObKadT23lHfFVx7ZZdPhwU1CA8y
xs5/vI9mBD0c4YkrrSwjHsqb8Rg2ohyO81TJm5m0Cegm08nfnLpdelP6OKe4dgu3U1TtqAmrNXAE
G0Mv5uKuCOqWzwwzIDLD82pP/br6Kmv57a47t3fgkjFk/jbDtjwN3c5QK/I5DzILXO0fgy4wdTY4
yndu9lxNeUowUfApPAMj1BWxt5xqFtjnqBEudayBEPaqmkrvFTksyQCOWzIbRD0ZLv3igs4U5zkg
LfJ8eFCdPygO9617ERP0GLc0jR/p7g7RkzOHujhtYmn/RgPTUVZ1gNWpEkXAfeap4XUZTfAfngvw
ma5Z+yidlg7zxYckydC986319ttmkpVI/SYHbdJFED2g1R2aQ8w9vEO1xyOHkghW7HWadIhTQYGL
usjVGNU3tLluIM/luLhHuiqr17opLHBPsInq2KNLoiu49ICVhyXcM8+uqIfdZm/e8HWFbdqSZ0GH
Lx0Sh7Dz9iXlioTjWLlpfmdCdOUBxse9Drc2b8iwTMLrkLZhA6C/mZeSr/JtoOS4o3Y2qfqMWl1J
j23plUQOd/04nICEise5POdzqC1034RTru/4PXj9ujVHgGLbwcyHUsazzAoxIMWQeexdzTXv3xc6
AQ5IGXUQXZ7PYdswZvFydt40pG4FxEC4CeJIchNnltgqHBe6gVrXv1ALuW/cBlF+lIYlIpWNTU6d
XkR9G9iNMtvYOKZKC00yUaY6ANXL2IbB7xCM5XvHkUJhdRWtV73LSHSI0UDJ571R662VTl/dMp2F
t9vgRN1FoDtdZUHQIqphcgCtcV3tTodWewIAZi94eMog6D+1Xfkgo18VTy1L17thJ8DiI3oCDvZ4
yP80cTFY3JR7FGUA/9AAUL3TzTAwppxaMPUmU4OdVuyz/nTvrlv/IxRN0zfGC4NL3NfrT6hVcHS8
ch3vge7hvBZMkZZDaQz/Jbqt/rNwq78K9PVNUjq8Yn0n0Sfzm4LpbRkZzQ+VHuTDgtwDhRgcLDlK
2lITvWjZZNYjhpzQzW36iuqeQ3AtQcu5SZZoyuqmmvkptohHf4mHTqZdOcu3BOnRV6lc8+aMUbym
rdeZr46QaPdAbbF4Yp7YUaiM/OOjuP0j5Tq9NaZ3kpSz2q3xQKE7QTkmJ4YWWwwVkUchVdQ77OaS
VgTAADWQIA/MNUTTucrbyK/AXeQf34nWJylYUNM51vOP5xS0QVcsQcMhh9a8avmAjHT56t9UjKRh
pio992hWyK0m7NMnmFbT2/yXV78dLrgLy+9IbsFCvLTdfXKexio8SBFE1SHnC3QzZLkR72rOc5BV
nl8hWyYzDP58QLCVns9kTCv8wDKdqJW67WLgThi5ZngjYEr91xg99ajwd/XQKSbPo9XFAK0Fvdse
KIeX5mRqaO3RhC2d4lEj+WQ5LtHjnnPBwI3H5u/QOM0XCwE+7qoV+6vnWgfXihi3V1nY+tmz2gU0
cjdYOK6PfsjQa8BMq3jpH/SSj/et9Pw/U8em/wTs5MtsRHn11+Ks+yx6277MYcOIjQK8RhNW5f5b
GdgeB76t/HsBzV1e9l0xfpW6PysQ2UGadCPGbblYna4RqV4T7gth1xo6CTLxNQwRtdQlMZfpNnbL
r8Zw8TdkBS2YN3zeT58hgWkCjis59uFWLdk478Ufd3EREw0wOudWjRK6Iug3vueqJX46XVfPfTL+
Zp5ayskGoEtZf6GoYwmxi/7PoCxu03I+P8XzLKv+kjr67qOHEOaBTpSpMgEw4KRwB2WSAjoBRe1h
U96Vy9BF2SS9iXt44w+dxlKuJfUeJeC4coRVl7LNEQ7NhVmeijlHYlGfhfaplFtp0aOt4oPdXD34
AVA333wtHoZpKR6x0xCem7udvPLcBQx4OkuUeOGCgIDIpl/jQwSo9gaoOHw6xeYFx8hR4LJ6qtx7
NJNdmOErAbhiXwthpWs3shnnLOINRq/uya5UxBzE6PODlwtU8oFXAJdHgWLvQ5T+YA5+aZ3Ljfpu
xRlemK94CPLXgCmG7ykU67fr77D8GOIrambcwLKoi618c/MqyK+JZN0eupHEmBOvAgcb0jzuyj6g
CxkGVo8Fk7s/gTe1Q8hVYfvpVkjOljRaiqU5LEqOeypCmz/gt9DP2ouXby0XSbk7mSE3nYKKZ3Lr
c2hJGXyB420cf9FUXPY+Dnuw2Kq/cLYRZY+RYrjho85IGyKvLDOL5eq34vnhbyDD/TQ7bfhvkKUK
j2LS3df5eGBLg/Mgy5tJ4irKTUusIXzp5xhv1J5XpV903FAiBp4Bo7hXE+YC5DFhfr9Hika/HSAO
LUK59/qQ5H0xMBLJ6noPOhDsIUenDoCB+uM0CtvcN0nP5dmO7ebx+Ez+dRPAOZF54/SKHSpsnp3F
1D9bv0d/S/TgCDJL33mf95GlKFCk7khTorYpPAePYbE6OWN5qP13nsL6Fin+j8lnNWZ+NzDtRRXz
ebTHHomQnXIua29Az2R2SE4O7Hosj3XMyJ5qwSaa1tB1iI2SzbtClFPGR5Lu6GYKO+F/dYjhOK18
ruG6085lOY+8EgD/yePsDf7jAALdHfLN3z5Hj1uTh09u315H3VBaN3V4o2e0X2mX9NXbZqHLwKS2
4A4P9sYTjriyPK4I+yayoQbJNh81sBjh5DrX/HATWo3GiNcmMQVCtrMAsQ9oHLrQo644cPPuc8JE
+rH5c3/fOZXxL2s1OKdOmEVecLiOTRYt/VJKVBNAgtQBgScofd108J/umUlEUxenEY5SfWmSoIVv
aKtw5gTyAHspSsHoQFY+9Lb2G94nfoR8Qse0BCHEh47vmq2i0Wz2gcfvMJWBHnSmCSO6ZSb0ucAS
oBXcG+Vy1EOk/BNNQUDa9epPH33tbb9bxx1EIheM86Fe7PgSJa5Qtwh9q5ua06LNou28VcEx849A
LlMVacTs9UEOqbjBtQiNHe1b/SVLuf3C8fG3Ts3cJAdwKxU/TLIFEKbhcGcfIP8W1rWLg+kdH9wQ
3JRBX/1BdLAsDFx6WJHMVALNiMHK0mTTgALrsgBSm2+x0853GqH5msXAXfslDYlDVT7AtRrvFYXF
/s3gpdHDm0jm89tSNFhBjhMRXNGVgMr/IuV7+zCFb9YLOPm4PyRsxWgsVkE6JPs14HYR7eIzIRKN
2K44TO7LtUlK1GBlzHDd9y8zND7CKqdyvgXyiO6wV02QHxGHJEijWE3bg5zRCMF0n18AuVrCCr0u
1mMWc6eETNgRSjOYvuR16cf4aV/9zYGs3PmYOJTHC5S2292u5x34bedkOECMrM8FoukVfshtRjDN
uHmriEfwD2vfT6T+oAJkyGxaC1Y8Bxw5k9uw9McIQ1wkY8uyoEsRZQPFIHhs4G+JcWyGPcovR7Dl
ipAiBtysdzwoQyi4LjwROzaQzUSUWnwCuW+4m3wPak4iIyczbtpZl7tJe5BWviheGB43fSxJUL0m
TMYFYXE6IViOZx7fzTikKox1a/O0sRzv8IgAPlekgrNMIziJ0HbttfsVNF6Df7gjRpO0Vd2YQ+tr
+V+5d5yBoqKNJhV+C0ab1GiA05XD+nlSo/qDMNEfjmz15k0XZVteCQZvuI1q8J+iwiNhy7gDT+QS
dosLa+i6dxvDzddY6/iFuOAE8RFtRflRJTuWzt33lvsprry/Ze9FwaGujXO1B0U/PExJPz1ttgsc
tBsxCvb+PNq3ud9MmXRWVGFM5ALndRfO712p2HNrYkE55BFx5geQcfnEcQCHhMcMSa7fKSEQv4n1
kWNq15lfN2gch5pEo238/z0gl0SnvdMvdxyN8MToiPIPnBjq0pKsag4IHqAHkfmMnxZ/3HwYEbyN
1/SmOP8K08X+hSPA+DJgAperxAlpkORwEfHR3XzWT4LHl//awps3BuqmeCNjVz/ZctLcMENYfI2L
tf+KCJndqZmS5jvhkp6OIS8WTMRYxyMRNHWELtQycmY88ZDdshS8N7gYGPxYvZsfMPruqx+iaktd
ouHfYHHBaLZ5sXd9vyVfZL+g5oExDkZYgL1GsuyL+D9Vt/t3xW7Fp3IVmra1jbTM6qoOljOdF+jM
qSL1tyLbleIed8duL0HqYD2rs6dj1gli0a7fW8QnjsOPX0DbXc+b9ZbUibwt4D2QokRlVBfTMR4S
ZNfcLVQqxYXciwxCdrynecyxh8gJndug6CgbqNxN9RfMj8372HMqM8QhPVq9gaMfwWP7g9y0fsTX
uqAzrLxWHFGE548L51OZMea7rGlVv754aMX/DHA3r0EIjyC5HW/bXvnPtfJl9zTW20rUTlJpe+nF
2rzM5TwTg7pPPjFAg1ryC9v79fM6+DPI02YxrVhnB21kdiE0dffiJj6yJYnwWMmeddHMYzgdvIW3
5lgsleF8TLapu+qk8VbsuJuME7DVgPMh8Bf+5xI7z89Q7YPIyFrrSTSoXVt/xz3CiQsiMnR+p9lx
EHTRVP9s0M39SlYDfmr3HObSFWDtuSyRk1kUMMgbFkd9b5PJX3Mm/f8IhTrDrNZskoOAGfCIFcf/
xA+C0qPFHvQ5VoaLfFrc5GJUWwPLikOovTToO5/ZVQaKjWtvRj4fYA7a3H10s1nhREwbz1MKhQkg
ySHPsckwR0bRI9g002aAK+CmnpDfHSoqJmPIg5XrCXGN/+bZsfo2McreTKmIKRf33zRmoxPnj10t
0Rkx+TPkQruWzan32/BFtB5CnpXQkMdZuMuejXG+bin2N9RMQ+T0r01U2b/xGrovIYSWc3Tz3RGH
MkkgJ+iGKqqsmVpGUyX87smNl/iZ9sb+0xFzgGCp7wsv4zwEPqQdrrvFkiY6fM2T/0WePIJP5Ljt
1YTxSh9dct+XjH+P85rjeb7e961HIwKA+t/cVMWnB5qGonY0bQUTyyOWen4rLEpBfdZdInBDHIAE
/j3vbCkPKJJ2aPgoHi5Q2PMnfbR1Pfce7BvDMZL8dPXJSTsW0xLdL3UgDEe1cgOwv7r+mIamek3y
JnmENgRx2fJ8F2eAy/RpHAqsLaaSjPuWk+2LoYFVw0NlmS49ZocUY1X+HZZAFac5GWt5sGghEnRe
i72We9iSdeGcb5jaGVV1lLoEllUoOvyj28bRw3nvDDhU1v1q7udiyvJVg+2R3+TdznqXf4qGUywl
4LKigYi15BRPA+MM4c3Tvw3D3201tot30JMDX17FuAr4pnkgs2AZC5Xq3YoPDIj8xsYSiR5Xu/vq
m4iolhHdpQc0xoiWbk3vYbxpuuRpafI9SFnWS4aG3HV5IRxP/Nkqf/+TV3p1EYSfcWbC4NYvWc/+
mO0bOEy200CRn3MFLYQbmNFja4dCIJ9lrU6tH7l32MWm+zgpEBxHbstkX8hooSwqGTbDSQ89780W
qnc3zZafEIrK4lK5c/IkupIUjSSBsb/x9QabAR0+H3KO/RmLBXf9lVfLRKTzQpfy0k2CXXSBdj+y
rHY1NsS675886yILQDM2Y6LJHfguPHLrcTSlHQ6TY1yZxTsW6Mw46/ql/U1sx22d3PqUlEnDO1Um
IZMWAtQd+VxR1AcXSLD6zxQAM8d1F67O2h4DPIOZbZBcJKNXXZM/lrR3m67ix6Bq1Hjw9a6wafVo
7B6w/EBqr/gU+DJGv/3PbTp3Ptlyz83BGiCrU1EyGB9cvsXpsHOIM1vUsFR8sWoQLqiQlz9XY8Qs
MVJ9IRB6aoYQy7v6qzpDoXqF7+O5XywJL+cagDsKEZYPNLMSErKfw7sxgHfO/N0OSIvjoSaLUeYu
yltOrlRApNy7uYvkxYCkosTbkGUfFP6h//p8sH965dYPElW6cxYMgh2DxkYsov3wL841yx+4Llgh
6CETVx1A2CyRcv4y8W1LxorSMYLqKX5wB390L3IZ738LsTl3WEy1c4OZzP9vC1z/DM4o5Jl0CRVX
AMPlDj/qdA+YC3wXDb+/ltDsFBxkiIB4oyJTO08lpQdN1kuHH0w7TvC6zhO08riG0LuNMydXVhTL
drHxe7/s3ODmUoJmXNWgJ0+Lr8GQyDhbbxFEcEv2qE/umQ64LpQz9zrdZ0CMi7gaJwAsDzfBC5ik
YgTptYdeqmvip7DtEcNy3RQPo0JJnGq+5XcU6vrhvOghxXEUfjAh+vkRn2T+0wwgyJn2DRuGNLFC
JkKlymdSWl7mYihthD5LAVe0NcG6R9Lw5I8CbCMZ1hvK11J2C5uvk4yf5AyFCpCtUz+FO06oIPIG
SAk3txrQpHfDq9ujAOCQRX8hAzKP02qmlPzAW2z/JjbcNXO8jxZkA6oNUOEwNqKTlupZVngZMlio
8DuIp+iJO2j2T31ewHPz6E5HZykmRvxp8IfsfDrbk1cD7hxrswBjB/GOMLKM24ezBtUeSjOaOyaX
bg4vCxhteyylG4//o+68duTGtmz7K4V6ZzW9uehzHkiGVVpJmVLqhZBJ0XvPr7+DUp3uDGYgeLPe
Lk6jgYKqtGNvbrvWXGOCliuF67rj1NzHea4cTGIism0CmOcJnw+FdFtTDPij8sTpVqdatLF7hBXt
vpmIv91Re+bBNhWMnLEJVC3f4OLVGFdToyfFI+8C4VGwCIySBipE9Pl6xC236QvpKckmVeQOyPPo
u+VHnWDz/EKj6EkUTe2KEtX4JwPXUIuUi5VpbBIKoTF0tj5BeARA4fiAurTDb8OidGmrFNTy2Hk7
4kV7ueJ6Zgm8hBtgHgD6E1yDCOSMKOSiuDuRRs0qEf6QEFblL0Kbe3Ybl+3OiPvhThASYK+C5/Pp
mtZN4lbaXW5+WfA9N49XK+X4JhhbsmCntdbUsFYNspXUpvSK51CClLndi6gEFao7i1tyFJY9aar/
rhoSZMGXG1+6imEwR+uyKJJ1VPSZn3LaOj5hukbqLrNjjyN3U0keCynFFnAT86oIkTURRfOpzCZ/
HvKiokZ0E2eoTbjEEPAu9ebzyi9a1p4vf9ECsYLg2SurlM/h5yr7MClMN/It2eGq9FhyFWbjIRde
UY22SZpeg+9ljrssIwIg9z7S8JGQA3oSa2WklgiAXz8LE8OZeispr8hi5cAO3ao8ibPUJ9xK7ZyP
sCMhGhnXuZ67l0dhyYaYW5sJH8ZMN0UTs8CkFL2aYfOOEgQ5sPlNDQ0FeRzlUlwLB234htGvvALR
OTcNQe5JujbPQUlboC8QSNZ5XJOHpxxQvtORmXDNldDiNuJwQD1n7YqM2u1c0d9m/zBbHOoojfV5
BtK+tJiBZk4FIvoX0n2A8Ci5IvwbFg+pyllwIBJEavvy0L7u6Gl7i/k16gKFKUVB4WEm9rxo+/F6
pN136DEUtOJl45ZmWb63tMTfXm759cymZeAzGlBjAz+q+Ze9QDvUo5ZLocrMxiFJPPpoWzl4i/yN
rJZf44lJINOGigyCOKet0HSoWCUrWuml5qjN0jczlY4k5fsPBnrrlXnzel1A32b7IHtMQpCvedqc
qVqelQrM1KrhNGsIDTtEHD9RXCPtLw/f6zWhwtkwcCMn3QPfdx7eF8NHKVdVDSFng1fK5YEbDLVY
lA+HDgJPqpIrwrkrtutnW1QAMVEBT2nCkl4o8cIu05Y1XwRC/90bCXRZTTRHEqsgvoPWaK5wRs7N
EKwTTAohTPBPS7p4jyOESuaW3bhqea9YU1EXbmHUXfYPpiIWRDDhJVXlqy3GMkRMzo2CsZxKo0Tr
3FhojoZypZVz4weuXEI8hQsKmvjTL9Yb6HTjgFYaFAI6pYXWtI8CudoMxFjJ4BMLuzxFzk1GS7RQ
D3AtYzdbrDA9rzR/NOcpInXWfZ8BBnEG3zeETZtwqVnZSZaQonmlWYohMooq1IilTUlutQl3YCqP
K8lPv4Yk9NCHxkhXpuLKrLPZklhousfLXTyzfXEwACGT2CsxfpNPx3TyzEnREInaMAWo6JQMb1eP
xFuVNNqWiWcShVDUnaogeFzp7pmvCQSWbDNMJjYXdXFR6eQwD8ySlV57rfkkU3gdcRZL3R6zsnbr
Ux+9udzVM6thvpBhzaJIHEnLraXurQaNXUIuC3moq0G23LaCsuZKfuYrGjJEN12CUgT6edEtcDV+
lM1rzpNjaUD1HtfRTqlrSdxKmYgaOYzE8VZC/xusbGhnW+YgoIQNs0B46aef0kP3PzS4gdmR2fKO
phjGc72atUGQpJa+sbcjdu0p5fRWGj6zTGhP5HYB7Bp92/zDXuykFSXvBhWmDGxcDMc6E7sNJFjh
3iKCsrKjnekj+D8FAxOWymwXftpUmYjy1Gsp1fnU/rlChbRs0CoKb0MSSPcFMuXPsWSt8YrPdNCa
2fD4B2lEUMTFN6VgGgZzxyIJJQA6YoUcidIWb+eLVCm8eZJaaD4sXDawvQGCedrBiKJz4kl00AMI
5FoNOqa+1NZ4b6+Xwuy4IGKyqkF805dIQLEzcfEo8YERAAjcxn2Mni+IupWr2JlWZjYe/2P3BKG/
2D5b6lXSTLNIRhtoRAsp01DrBPqblzW3aJacDENRFqGfnY7YIAbdwPUdkQWikfS2Aq6Tu3klNGvr
60x32JglaPYihxwz4bQhMkqqnxE/taceMmmYypWDYHGFOPx6V/xlKQovC4t4rj+L3shcWPohI8hJ
d+Mjm2c4bsIa/UcxUPW/ocK6GJ/eOuWA8WLWiERdm61VFvtGiKyb+AE3ZkUpeLIFZrEtxmFwL7dy
pmOGyb6oihxuOu+809Hr4bf6VVzyFLdKUoZJYFxhJlNvTaMNnGLw18x5zrfHEwAjU+53Syp+J4ut
YRDXQYIg1OT/sBMlu+r5VNpEYpTft0OlfL/cxTMThC5iY8YpA/P/1dMbPj5VKwzkGGQhlbs52YW8
md4+32HyEBjTlHnXtRb4bavWqXGn6MBuE9G7MwcKnuooHlfcK1/fCwhFaRwlBmclJfGLtevpAbip
GZ+pYG2HUhsqC1Uz/Qck+9bO6k1qcGN/IIVXN+nu8jCe+XJct+AFangVSsRSTmdKF4phWWJYYue6
6n+mBEj7TGmeWm+THGyHrcdIiraXm3x9rGBMwVDOmRxOz+WhHfRyZvW4aNuekk07DVXWl0QgI3kl
yDzP7zwqeCU7LwPiuZcbPjNlTLCeJgvQZP0tWbP4XnKBhTdod9CqbiJNTe26KPo332PpngX3Uqbg
CuT34vzKi4FafhPhl5WY2Y66Rg/Im5AZLIUkSbWVCXpu6nA0Ew2cRxTR3On3axUssdCp8i41h3AH
2wttXRIKUOk9I7qGRzheawTtdgqX649vH06DYcRtxGT6aPPUenETMUJi176uof5HzHQnwXza5DAV
V96o5yaoIfMm5g6p8VRd3JlhPhUKxHmUyXps2DWChS/KANUT/W25p06k3v+DXvGUBnTLs4et+rRX
EziVnBJBZqeaF6FLlXuhI/MCkrUyG892jFf+fPng/5uLtz5kKmShEBoguHjUEOAMTMKkzq0h2cep
JtbvJyp/1iJhZxqdTVJ49zCYHOGLg2GSkSkXE3U2I45t5Kgo4RrRwedwbfw0dS8P5eubHJODF6rG
O5VTQVnsLWkfU2ULVoeSqIbiIiechjL5TO2XUQ5UiI+9vPaq++WLchoPni1TeFmZjCu3h8XXG1Ir
8HVSE7bFsks3YdeI1/0AQcwKm2zvmaSOpLCsdwHKSDwABdJTtj8aJARTGHkrU/fMfmMBPmFLV3T2
9uX1MuhRZuIOlaOtqfwNRrpI+HxI8ZdH+XyfXzQzf4YX6zDSm6QTPdxvvGkadLtqZ7gWVpGq5qSK
1dxqaSAcxJ78mplArC0SUtGAy01ceSJxxWzk3Pzii/82VmBnWKzWHJicZ6h02Uc77qioVZ+VqoyR
hIn+sat5o13u/LkhJvjNWcLJOZu6nfZd1Se8KcAy2oamlHDXqCAyxrRf6dW5iWxgJC4Bx1f4lnOv
X4wwymA1GVreCSD0yicv8skjlrL/FePttavA2Q7x5poJ5Wh7xcUAQkdGICBx4agwEXe9CkUgiZpg
5cJxthWKSth4iH2wf592iLomr5CxTcUm2A/NLZgitXV5aVEBffn7nBs57Hs4Wgm8E3xYXOMrLvcm
Ra00JDTiVkCZ7hp5Z9wXVAx/+CdNAX625os1HuCnfUrroW4sgY9UDE1xa3pNQIbTRMaLmqiPHv5B
Y7hdEYLjii0tX+HgbALo0Fx4OxIw27ZtML5EIe52TZJuLzd17ltxReMABMfMCb/oFxomVa9TQjeK
oqX3oCzMG93szJW9av5blhsnkGRjDg9xQixZzFnS6WM4Me+yGt2k3aIVPbA59o8BEapt0VLtc7lb
52YGwT4kiqiVyGEtjj+loWg81UmdwdPKnGiiPK6KMAnjXh+sfKzXfSNaojIpOPiIZCz71quSldRo
qudq6moXeOV9blZHpHL6XqzCbqVjZ1oz4S5jn4Dnyyw3O52HfasIuI2TXtd6QT/6qSV8xNqJ0h2p
ne5A9Hkr983X84PIuoRxDvcImUrXxVoORR3BvpBT1E6O/amQppGYm9y/v/y5zraCyyHLmFAGOc/T
XglCpw8TdCYUbRBY1c6vbpBwrnkqnRm7+S5EooXHAUHn+c9fbLSE66mOMtHVZ93Y3UmSN0smqPo9
qmmvf5JLL/n55m4xBQkyydDqyfAsuqXoSRX6AU8CCGNc1lP5R5gZb/SoJrDAe0BlW2JD5/BYXill
AdhENnU873IFim4NO4bospo5SDEoUBP5Ziur+fXXYl/XsN/kTckVc5kQLLuCCpzOQs+XlO2VMUXe
tdj2Sv/m3Z2SCtHAudxgd5fNxe5upuh9EIDEkDGafJPG6fM0S80qPVqzwXrVIV2ReIEbIk9kGffy
xaKC9FsJrUgholSO4VOaC8UmboI3x+dphacp14nZLIEOnU4/hKCovQ1wwxVluKUdZyYonH7sY+W6
awtke1FtIaKjTp7FD+myXM2TnevnvG3wImcHIeN4+gsSXjpzwS/qpSpBKxNWSnClhlr61vOf42T2
2OJg5mRmazxtRgQP36pzGI+yMNO1lP45Q2S8v7y25rv2yZFCxHO2C5lz4db8f6eNVGFWV02tf2mp
ES5y4V4P96lobHNJtnG84YJD0Rd+DStz8lV0YW6VYiPCuuoMDFp8Q7SE0HoH/cvQHq3AvEq7jZx7
TqJH7jR9vtzBZVPEjkWyD5jkEHGlAnqxeYRwJSakoVQF64N/A+3Ec9o+7d4J8NY3ok6dGpG9YHO5
0eUM+dUoOX5ymjJXjGVoL4I6pPX5ENjwO+J76gOSzWSOpnu5leXp/LsVkzuvoszGeov1RhLaBwdM
1wLKnHpEJcIcioWi5FBXviaYONPYbBZCHRoZbywyFrt+lefYlGmzGjHwaKsvzPccaJyYQ+O9ceLT
r5OmFhNf0z3PmEqaojaxp4gh9XbAVd56ZZtbIfKDNwZxNXaSxb7YtlKA8h46I5uMtuvJGpNsm4zt
5W/0eiaQnaUKgn2KaBPxkdP1RcXBFGk6xYleWBS8YusAwmLy1p2XzM9JK4tVzIMEJsDA4xEgqGfD
zXoSY+npck9eTwDCEaBZMeeYs03G4qsMidDI/gRKDdMi/Yc0wHNIKNCduRLGmlXSr6n7clvigkFj
hAjIlpBfWjrU9TAS1LEji0UWHYoMd0aBYm2jvqqEtLxBfJtvG71t98BfZWcII/kAJTdZ2RtffTve
yHieSKi3zLmGc9HjtISwngbGZyukAqAEs+gMerx2mzrbCAoPxpSMjS4uGwH7AkbYf4rHMrU2Sqlo
xwyvOmv3pq83K2JUHkKkUGgI/5PFXtEmyWAF+tDbmOEFKJcL8wFuCiWkahSsvPEWPfrdFLdcrFrJ
YWNneDrlFc8I44zLra2nFH/XdNBtE0F62ybxqxVSP786gwXmUokw5TkYqSyg0iaQIbBREX2liNNa
wm4p3/vdDNmF2XyP56q2GDe4OR35MwEZfadV+2goxysocu2N1vraLuDBTGXXoFGISf1WH2OiQqF0
6x80uC0On3RtoS8W4a+fo5MKmJcgF+JX8Ugzk0HogYrIxyGxazVO3g3gDLYhtW0rhty/dGEv1uCv
tpDJyUwckvfcjU+/o6qmoJ9HvmMQVR9bintAZym7yYv3IIv3Wl59acP+Sythn6N6HzKt/TyQgR65
9ZVNfIBLvxanmPfKxQ/iIDc50K3ZK3epFqLEgqpcE0S+KFWW8pzCf42PWU2W8w52ZhZv43BK5fcw
4cLvUwiNekWtdGbwZxtbEakSggnge6cD4lWT3IL/7GykYTB89Tx30Q8XbhlEiXt5uZ5ZQydNzT/l
xRurlEY5GOdpFzS6cIiZEFdcRtu3r1RasVijKNnms/C0lYqyVi9LWEPt5Adb2RqEbSHDmvoHfeFZ
JZECJAmhL+aRhctCAnqNeZRH0ReqousboRP095dbOTc5kHqwJIiPkLtd7DoILvyiS6mqjkMp2mHZ
GhhUhEj+xlf95kosoDrIbVEclS7qHt7eNGcUqjK0Hq8XCqXVmdSnlBYqBOeuB0nrv+KLIBwo9dbu
UqhyoNN0/Y69f00b+HqaIJznvYVcics0W8LpBxR6UjtCFcHvMNXyOoqzfB9Y9Vq25fXQmmQA+XSi
KfLAW8brA7HsdLFIR5uyvPeirn3tVPOjN+nHDoILzNZmb6jV22QtbD5EJGVoAYRZZSS6i2OR+qOe
Z3c2UnkKrOCzVQAG3xeSEuoOiNkigNlY+yRhQHRGj5c/5zxTTrcZU+LcQs9A+gVJzaJpxDMUk8U0
beoIspXBizZ5EZQbvI4odmiqtcjD/Pe9bk8lFYImGfHqYuaO0uSpvgwPp+7BHchDGn1KfN/borOO
KG40ij0s4jX/v9d72ZwORKKErJSZs4yWB3gNUhgNXxGgkeDEYi64sVpb2wK+1spedrYp3uwUgcIy
5MQ+naSA2ib8GoHMQA7sZQ4QMRY3nhVm6VaKJkl/260NlxmTsxpBBVN2ztUvTmxhoHba1KjA0AbY
HUIF36qIMU574ySZleo0we6JSpGX5WmnLA/B2QSDClBeatabsQ+izE30QPtBbZgJC62I1nyGX43j
osnlOCYUAJo4GjiUehaupMbPkSE1blom3UrnXm0rv2T4SBy4XZG31hfnQjCNgQgSCZboWLYHWCWp
Q21QtjIvXrdCXIMsPIlOjlTY7adDCFW0i4ySKmUrrrVNGXQTxCZ92l3+UMvVxd2FVcW6YpbLJiTS
01aozJLwfELp0nqe+H6wOkyT/PYwKkZnY0A0vO/ytfTQqyYZMR4us2x7Vm0v33yJZCiDUlNIEdaV
5A7wyzXHyhvhToKsdGuZzcyrG5vN5Y7On//lNkJQTOaaNssOaRSx5WlHk6FvOzHGCKrZhnbr9Jt8
p1zL7lpoY5nJZNM4bWdx5nBbbPUyoZ3C/fKYuXhv2D+Od18vd+bXe+RSb5TT3gx6HVD5RyvyDkGB
jZfHRroB8+Lif+JoG1Jv9rvKPoLPt8dPl9tePj5f9XCeuC8uXzyfE7WaLbWEver0DiJ4+7txbRzf
eq4uR3Je8C/aGZIMHkRGO+q9tyspq39E0Hz0VubF8vRetrI4XijHjxJh7s20xRvEARzoZE6xspZf
vZOWrcxr4kVflLCS1Gj+Xtfl5lvsfHzWdl8fP6w5Z/4y9700LRbbLkLmZJRCmik3yE4d+AP2I7DN
28kxHuB3HlZmwjyXLzW32HItHCvZPmiud74BfbW/Z/bxp/Nh5cIhndkwXi7d5eM8rbPaAAU69woC
lkOwyMEzyDFd3f26e6rdB1hBax9sZbtYFkA1plJYwdxm5/KwY4GFm0+T/f3hJrDvavcrbwIb2ObK
wbL2/ZbiegVIh5zM3290vk1bcYcj1qbeBjfhwbOTXWuvfL/5rL/w/eTFLhKr1FBSXjh3MnBS/qfa
ED8d4Gwrw7k8mxfTfynZUQWsiAIyl/asaLc7j1KIvGqPXWys9Wltriw2DdOIajObF5qpfW69fQgr
uZAxO8tiUCRrCedfcbZLA7jYPCJTkDWAY78HMLnFp8E1tnjAOQ+hG7o/KbpnIxbtn2u9/HX/vNTw
Yj/p/RQvgZKGlQ/ysX7Mb8qj8s27I9wIdrv4On7MjuGtcqd9XJkxa8O72GD8Zgj1fJ4xCnMG8gLz
s9tzy3M823CKTbbxXdMxnTXJ9qtgy3ICLXaaUc7ipJ4XBgnIbbiX3I+pM9nPnl0wvPlWtlfP8XMb
AAlBRPxztRw67tMdu47NNBPnKYsJ8UZifSiuxc1Bdax3qYOF3319B9F6V+3UK+uwMsrn9tWXbS9G
GZ7MmJAg4a7i9hv9MdkG2347uvG2Psj7tZjZuU9KPoGkBaI6kuKLB0EEqDoaq6K2K+jvokT1LXgq
dXxus8qNpvvLXVtuBFz7iXsS7FAURP6IFk5HVW9C2QsSdXIEpVG28JGgKktViMfaOK3sOepic6Mp
lJ0k+qlBMg24WKdNJaasD3KHc5ZHlfq73Moy9MBKsrKHLkdvbkUlg8VrYK6WXcZVVFyq8YMEd9RQ
lXsLdNI4Vl1SO+Iop7dRkaYPlDJJd28eRSI4PKu4tJME1ef58+I2kQNKqOoCr0YMJ4sNXFb2VLVJ
78HVJ2tzcd7CXu40dJA3HIEbhPga5VeLdYAbTzVZhjA6RtZllgP7on4A/gZDqdJyJf6YSF0D8DU1
it4msl0LNmzE9C6JRu9Ra7ImByDQdd2hTHX5HjVJicdQFRamXYj4Jl0el1eXb3Ku5MZ0iVATujBy
V6cDo2KikTWGgYml1HV4jgiJP7IbwqwN3KHG5xUMtNYN0RaH0+5rRebxu19bvulKZAenbVQo+lqF
+/J+Of8khflBegvUKz5Gpz9JANIU4hI/OFgsxICGFdnGjCJ9IvAPjKAvOvM4FjLHbtgNK1fb14tN
4aMhTyMeTIReWZxOkFyFfqQ6xKka80uJeOOhAT50C3FzTSV6pqW5kkYnDU9UAS3PaSf9era8s+QJ
nF6kI6Wg1snNxwhaKHmq58sf+fW6JoRJzAtsALUa4jIl7xvikOagrBwDFM6mqQYMnkp/JX3y6pHD
Z6OqUkGSSQKZI2Du8Ysl5pOcUKKp7RxPCDx7wFHUjlJfsZlQ6TFsp3xjJF6ykcVIvSabnzxr6Sit
7GCvlx6/Ad3NXK2EzGwZaRunrvfzktVlwnLWN37uCR/UWEQTaDWwcA7gi0G5vHl0532MAh+kPhKR
+tN+p1qQKnniUWhf5xBwRjXepqmh7N/eCuLmOVmA5oBK2dNW/L4jNzVGHZgX/DwhIUEZxkz7zeOn
igodkYiskav89Y1ffMN4VGKjQRjihH2RXSdqLbmhAH2mhx7qpu3gbd/aq1mzgaKSDAgzR13MGXkU
6wQvWvjwU+gfo1yYDh6eLCuPhNcbiilr1GzSKVJur0SHVP2S0hvN2sEfNnNFEf5NAqR9L5qasDFT
rYcMO9TdwRPqvyVZ//V9+D/+c373e9uv//3f/PP3HNjTLBtb/OO/r8PvFd/+Z/Pf83/2P//a6X/0
79vuuWra6vmP669F/ce2zX58bcI8W/43J38FLf39S9yvzdeTf9hkTdiM9+1zNb5/rtuk+dUcv3n+
N/9f//CP519/y8exeP7Xn9/zNmvmv83nZ/359x8dfvzrT6JPL776/Pf//Yc3X1P+u5vQf65e/fvP
X+uG/1T7CxkNGSMUmoj3UfH++Uf/PP+J+JcE1GIOhlKITiEIc//PP7K8aoJ//SkrfzFDKYVHQyqh
IJklOKyt+Y8k6a+5apV8HiAFyisIo/6n4ycf638/3h9Zm97lIYZl//qTAD3L6n/PcmQAnEFoUzTK
bIjNkkQ4XXZhhfDML/ON5ydy9y6NphxYowgB3unLitCsYkaRU7eeaOwF0oYlm0DZiEclZefZzUm/
yQlgf8d3mJ51ydEjOQE00xzD8q43FeFGBBEc7zxoRcAR+9L7lBSm2ZMKHLLv2tAE33CkNK+tJpNM
G0htETh6XSrHVqxy/1svS4VP/ZQ0HU25yXeEBLxtgnOt8Q5jETHZekQqhx5r7MqYtI2FOwjkp0ot
quuxqbp6r4V1A+G70jsAFx7iVTnKymkzAc9LHfhowfQT3MVoXOndKNkyeD/w+JFuRJsCAZi/GWAH
YU0QJYEq7kaEHqCgNa0Tn7Myscps21oJmR0Q/7k5e331OB7sUyx4lE0TeYP3xWzkEWM3XMyUGz1v
AVp5OJ7oQDv1IMa3sqtm5aSgeT/aNm8/lTHoD7scvYx6azMTty3XpNrpEUa/Hw18cR2xHFXfRfQY
3MVtjV2Q0grFVZ4DqXYHuSyxtGlDz3MbEW6v4+Xsb1VUyO+Laky3je+reKKIxOCbMfmMpaZiYJhl
RTcYd5qio1Bw9T2Hf9/P/vTBB6sG+AMAzBLtvsJlJSUy9iVV/CICE261eNnnIeIZsaiqg1cKJY8g
Sw7waxxFHURh7qk3cRKAi5hLGiVXjdonqe/ZDDsTszc56DfxiD9VmMtQTgJZfx8WavGdaztOoRWm
pZIdS9nnER+b/cT6ylxcnqfHiWqzH5kG6dVBzKDnm9AUBTDcqi+1joStIc6XgfwhVQju9siwqUPa
97LPWOm9B3obuYeff0y6Rinc+SrffvHLaoivUj/vzatMxaIPYwhNHynOnny9Vr72QB8tiRy6VU83
xRTE47ZqmgJSO7ZVoODlSUrmdRHnW7FW848IyqJ3allZWLzqV10+XE9W87PN0dVbRQtv0CthcCbh
wcdRxMkE2GpVqLWuWJL4HMz2Kqnh8lZgBrCnrD7iiwMd1PdFty1EiJWDYX7vqwLeHDx7GzQhrP2u
0/ZxP5nbSht2vgyUKQiSbo/SYnIghTw2ifgYqzj05mpTbyegyngMFMlOREc7FJYr9WGMPmhU9jjF
7eTaeMTkcoPv174GZWKTg7PA50JXwAYHDtMk/qiH7PM06t9KHfOvXMe2T/e3aq+az1Oi/sAUjAyr
dyeMk/whA2HoqD0oxzDHEHPw0g11GrKrjBa2B1EAda43fvhiWNsA0SU7gJrk6oPoxhpQYrOVbqcS
0xOglLWTD2DOp6YPv3V873eDZ+301L+y6pJJ02vypyz3PwFiOlqW/wUY8oc+UoPZleaLhbGVi5uS
6XZCC5IiQlUepPfUXB2mqIOdLeG7hbXgEcB54TSFcOsH3j7ykk8BHqY2BpeZS2kW0W3cbR5iKdXf
U2b5oBX9k5A2t/0U47fTvBMjkqxa3l4PXp4+sKtDX26b/Kce4a2WU8/ryLjX5nzFYTz2hf4+6icQ
W10Hxsyf65z8sscnl2tmlajyBuumAe+xTCOgJOIwWOgdz9ehk+FTJ+HW1HNx5uwXoL+bL8SUuy3i
uR8m7o/X+J0nN5lV3cGB7F2pU3BE83Trqq4AwfYGrsGjVps3Ygagvmi191UtfUp6cRvlimhbgRrj
FNfsowharZJrh1q0wLx5T4GufsusMnEK9P9uog6fIOzMDuyVt/UnLNp1pQ6uszCGQ9l4G00Xo72P
SzesFaDRVVkdtQITFDlUrpXQqt75pRwdW0OI8QuSZ4x8986M6w9GW98VQsQWAmjbbY3pO9nL96mk
lUfMP6pdb/SfkwQbyyrHIjbpqSPuRS5xYSPLe8lr9rLUDTdw3hX8tEIuQKIIbrW8agZ108hpvqlj
IXoKe2VXqf63tG/Vj12v3mKv7eYNbGssgtJNVErWPg1CE3Z2V+y1vnqoh/ZHqufXcRy+ywpcAcqx
fUxz5akm/Oaw2Qg3Q4MnHVMucRqhuEfSMGCUOTxArRq2SCuPYj9d5/NG3yc7o/VkR8KRcZq56eQR
dSCi3i5U1R1ct3xPofa2ybvOUZV8B/7dTZALOU0p3HVt9yMX0+PolzeKVB5qoK6HLlPv2d/SGyzr
fDRWDYz+UNZtTSuwRBkeNDH7Sbr1qKvBZiwLH5/L/KoLEc9V0phscXy8T8QOyLpFJl0YhENaqsei
q5tvuGJsCg9TqTQnqU8kB9AyeEAnmMrveT7epYkJ+LhovsNnH10TxM47tQoF2+zxCW1qeRuL2NeT
l3cNUORpZ/0Qhum2aRKY1JF21HvjGkRnNIFE9Yiz7TnaY0Ci8MzY7jIR6OlPsRFjyOVMRhsCai6q
dtSJfAEwy+pWyWf2cG6IQv59kCDgc6QYSu1YQTNJj2qQjlvPNxqwgIEkM6e2dY5l0XdDASeONUUj
S1h0TlIKNFvxDaUtXGvCNpdzrDcT0/hotnHcXzVApw8U2KYCOSFMEEP9XjbT3Cq3osCJk/+UpRZ3
pUPJliFPIH6QEIqOh82P5IQ420duxI+tuTmBvJbfhVLvT19UEYsy8I9VNpjSbhBjK5F3Sib0WrTz
lFwesh1UzUHYBX6d7a1K7eQHPp6cdzeYaYlHcQysu2Esh/u6DsVv6IBlEE2cFXB7ORiC4UNlaHGu
7Q0h0OU5mKdsy6rEwuFT3POMxDkvhkg6O31N4n0isw6FTS4ovdgc1Cj3awKAg8FTQieMExWuIKqF
n372RgAGrpnnD9gp94lwG1J2VEuH1ozFpyFL+q5xecuZzjQTFORsanIXh2mVcE8U9WYK2j7EUeQ9
yjXPDakGwMUuFvwy2hVJjDUs36GvdzK89ZhQKxpgWIeeUo0Y0IptKZM5SLS0dJMUQDDDq0yZhtc9
5jgSRmsKTkxanCqaU5uJwb4QTxw0N/gXVPUdTiUVm2zF7fp+TMfRcJS6THdD40eJA92hDp/wk/sC
z7QIHyS/zo0Pg4Q15YHHXpF/QyFvRhuuUHdUb0ScJ5PsGdXWw9nkOqgFJXdTq+p6g2NnwpwP89AA
nGG3q7sGNnQI5bPB4qrSvPa568UxvOuxYW0+N3k6pAevEwfsw0quZc4wMOiqGoZkKvJkmD6aPhLg
bVcLfXQ7wV8ZzU1YVSYJhh4xFfEiL9jFfQr3IDK6aPiU4dX73kspjLT9Wpcgp4MrxDims0r1BuYJ
Nj0hpmb9LhsSsbAbK2rqo5II+t6zsN2iqEyMsH3LVaLdXJnTjYCjk+lOkkVBYudZsdMH3GhcVjpl
1oWCJWKMqwl26gTJM0B5aYRXjTSHQUc/M7YexgrJQSrw1XgM+qYlxtVXWOoU6VRbm8EI8pxB68wY
4v/EqzwPsbobpwZzUkGvPkumEgIFwzO1NuPkCB653rba2OyqoZg+yZ5SPLVJ1HJXI2BRWeEGRwJ5
18eRBwtH8Gu87FOMn4OhOVhRrWGR1AhXAza9B+qZVSw12n4/qUN/EGqjfJ8n7HbaOGOc67p3G4b7
qE8ToNEBY0Yc84KjaLJt0UthYwU1jh7AnANwsjWCz9LjHMOR9B2cWWwsvKTeIsXKP9aowp1aNBPH
zDErEZD6fQXg1h6jAMObCO+JK6H1q5/ZWHJLNLjjPyeeqP+ssOGIKYaThW9m26aYOrLKb7CWiOBN
y5Cm8et1QWHxasCAruXeE8rbwADBFSu1+G3UwgSyMNvIPhrxDU/L5sbCD20+V74VqEBs3tieI1Ap
dFdKevyNN2uwKUDg2FDmo/0w5AHOhJyVhyoUh60WjN+EXOsPFdYPe62y8NENMQFzhHaINqHPxij4
sX7wqRLY4v9FWbacfebYSRx1HIrPaNX9jRULGFAXXvBYiOngAnp9Z7V14yqJGOFnWvA8McCWb62W
/YbiOaX7ZNUY9FUjtjcBTygHRoS6B5D4XJulv621IL/HTvguzbr0yg+Z9lOvgBnBUpZLaxLhaGlQ
xZ2kluzKfak+UFP+AHg+OESiOodKMJ/wjczN/Y7gWiFKR8m30AqWYfg9reaHrJHm12kGIF5qJSxW
ozr5gE0Ib8deHexe7YpP9IQr6mi13Q5Xj5GXZKTjsCNNeMzWxQGInkHHu2GnyBgo0JMm/h10+jsS
cvLM/59gyz+MyRTP2Yemen5uCMr8/xCJUYmV/9d/Ah6vIjFXX5suRDfzO6rzK3Qz/we/QzGy+Rdq
ujkUM9egw0shivY7FCOLf5ER0iS8k0lDwXQg9vh3JEYz/6KSQacYhUoDqoZmFcffkRhN+4soJeHt
uU4FQBWhnf/8sJNPdD4SQyHXaSSGmDyhkbnihTQFpY1LNVI8GCM0lchwFU3LfqZWYz1lqRpOTMZ2
l2B08hxnHewjXFvNJ28C+7sxxxa+clmX6pZaYPWRvEzMPVuivsT2It2PNqNSTDsMS8bA4ZggPQSp
3MABIJel2s65wOFeZJX5k4d6HIozJZ/60RpaQ3KqtpNLZLiYBzjYzADEb0cRz3HN8EC1N/+XvfNo
bhsI0/QvwhRyuCIwK5qKly5JtpAzGg3g18/Dna2pncMe9r5HV9mWSILd3/fG0lVRqbLyyrvGmT9U
2/Kz2ERm7WvHplBn6/yR3pbWYGHSlFo57qwFZ37mQGUmbZ8bO5qJWdCdRehwxSjn363Kt9PQdmfu
snHthy6xrMwisn6miqmisJEovMW1AVpae9APpqIxU1DOHjqj2h7nQDS/45ZppzKnRk7M/fLsVdvw
JJzSAzPZzHHZYSGubhnmvnxbDdmUoSX14I59YL13zHVlhSzs9XVdFyejTL3Ljuha83p3a7f+oHhl
HiK3s+dg1zdiex9QFWZxGTTd11KOg8uRpbGRl/CqlN5gwiX6d9YGxpFiIs2apsqUEPeMqOCmy507
jraNzPKeWvo4bwb5mzlp/pra/JikQgZYRohcNFrRVJpRLaAr7c7IAm87wc2mL2tnD1YY1Gp7I868
7QChMhYN6Y8b3YbsxsTzTGP6OunFAlJxm1H3w+wTpewVLuxg57ZqOpH3TY6PTZizTpIHVzwBNIYO
crQ13pGqmUlG6VwYwFOBdbI6raa6zhiou5vnUt6P4HXmvjd5OXy8ZECGNg16zq4jxP+01qyl0SAk
Yd2lyCnZMMx6BpoaPSeNm2HqhsPcSuM9oPiT4g9v4HLXgJnovScM3ehkrYerfUvj1s1RXiQdVIjn
2obfYcYTrg7S9dZvS3Oad4p2iW0f/Xb5tulGRadoT9qQMGxmZN1IexERwwaPEjfHZkUmQYOXQddE
Fmf52D/RfVK+FcamN4SKOeVfJUjJjBASuy91XbhZUvoF41HfpwXiBkVPvfKN4H2ay5yOlbRyYTu9
20ffLkyjoRWw5iZLK7U3e+1L9zBXMv3V/VKRCq1k7cbKGvPygUmfm7gN6AuLCfRf91mPKJ56bJM+
WNccslexpcEYFXYhhn06YFkLi8naXrvhVkmYr2Z/Q/JGil61YVBZlNXM7lQm2ZI+WduwqDkt1HQZ
i0oVUZmqQQtdMCZMpL31JvxhEDEALvhI1w0UfVs+NRyhAUVS76lOLepTW3tU9KVpK4ej5ZsME2NV
2D5ltYsz7atiyouHlaILivQ8Y6P9ZNz4zA0tM0dSUkTvA2IEG921OehlPPTkje81vxIIQ+h8aCKm
+G05sXuIq0ebzBrqW6uyOO/y+cmnJcs4kflUOYdlWGz1ZyHO3fjMG8uuE0+rWtxl1G3iJmGFex94
EGjpbtW80GpszdRzUBvQR+hb18KPOrcoWWm7kQ/ogQoMRzylyiQ394YqzbE50UVzkTQ7GvuaJTq7
L60g/53cJcNRUgYzvuilSvlsc8ap/UxAy+sNpfe5yrvipxwXj84kQhJNrHfE5X7b2mx/Du2W/p3l
ZP0dslqvElqybXXJ5bwFEQYB/bWZCGhEKk993uAamrNnwSjfDBKtUQxlM0XUg++mbx5jfH+RBnVD
SdM5E3O9qNZY2gMdvPmylG1C2ZLBluUUPh1CrTmViSVMN30y1zrxXatr6Lvut+9gNrQlHJS1ZdHi
Kinjznc2k/KZ3LpuZKURlawbTPSV7ml92OLlKvcmIXGnqTUa1qtqHd9oSx2/LbxbIhnafvTCSeBc
J+CWRJSIkbpF4uRInyLjRVAz5WVum++owsjiQRJZftR0zfvtxn5xo7wQlsEazyl+JC8uoOBYGZxX
OfUxHo9TOeuhD4yX+MFMX5ffdfT4pNkSEHicuWo6DI3tv+dcAMZeg4D7HvSOgiijK1w9HkxtHk80
bkzbIcvpjzrOLQDFOBARG5Jpul0pABTX0fP98VD7/geVAiK0a7vY9hWBS6dNDOrbkW16ltA7hN9D
hMyssnMk26W9DrY/3alxrH9lvwb+Xs+a9TBp9GZSRSmNn65wut9FW3QKXQlS4jJRFcCd4QJngqAX
LLx9lS6fHN/4QT0e0Xdnsg111QrDf958d3rze4Mi2jlf5CPRCAOIOQ2ob2WOjzgSttQ5iIfS2Xs1
nwvOh7U6UtXRa9GqZxg+h951N+Jji4UC3HIFckXtc4M0pnlvD5Xzp5XVkgLGlK1IMqfSW7Y2jXIJ
/J3Bx9xh5UwI086+yhFHQth2BR03G2WORC4KLCHUSS2WHXIcbb+8nnk4U1IYBHtoXN++iEYv+ngF
pJ9ivxmWh2yg7CJxiLTtozQN6AvWhwYssr0l/LOMNSWcr5ZleZQpsf7vxLX/PxVDMiIT+L9PxXdf
1ZfK/8dUfPsH/zUVWxCUmDtcEhAJpyaWFKrzv6Ziy2S+NYkVRDAFGwn9/99TsRb8h8VRFsBP2hDP
AdKL/x6LNcP7D7IsED+5/CPyJRlk/x/m4ptN8X8MxkyciMI8SHSyTLEV/6/f4//UXdSiKIrNpP8x
WNByRiJo++0CCK/vRCna14zMfEy6OnUdmW8Pu6XynWPW1OMjzScufY9mfR7psL2iNPN3S6kNp54Y
9bhJO+MyBqjbHDfF1ruRtERjTT+d0qVqj103rTFWqahR/Xlw1dlxa/OfGawfNVNgv9EAtnGowmxi
8pwRHisAdX3pXu1Jp+fEX/rQBDut+Okd1Uo4hx+sYXFi4kT7oxY0lL5UkwzRswc7tc5nYp3rkDvg
VzODN9mWYOkyoYnZOK7GWIWLGkNJW1xCNmB36qhIxWSat8kWDFQagj3QCySuff+1rlZYLthNpVks
u9R2+fm98Sety11gtfe0MNo7CvGuIAf7tGvoaNkOnegPUzHFwbAeWpZ/7oAyYNDBq9Zn2QNIJLEM
IxXtph3J3L2ztfJFaAknH6dlFTwYVf6WcRbh+I4UZVhtacep230Kd4UYmFxk0Zb5Tx/HjDJfF4XC
5KyH1TG0uL6FxMieDlqWdR9qKIgWLlUPNethrUsL5iMrn5shO9stKgTdqs9l4GuJJscsanqbTBOp
/1iTncWT8zfr3FOma09dfXWQdxGAwJQKuQwgVyn1NThK7lHPpc++Mdz35XjquErLk1iDMi7GMo10
yylY5dujmox3nqiGLt35bAbTc2M2l45TiWXENPeErD9S8PRv8IIitsbmGMzLDOuzfKdqPZQTTZme
KE+K2vBo2Oq/eS5/Utt52FyepQF4q9YZ3YpcE1G9ql+HZ4sprznWFOZaNdTAqG/07tgS4KXCg+A5
RTIUyxpyH+pm2DVD8VBQ48syCOlejduFvj+b4VLlO2WJ58GtdmNjhFVhAaGLvDzo3Xg/KhL07Kr/
4Vb+aVpM5ut6tEqgJ49LAcQPHtIwhpBK5zrq0uIRyPvfmDtPxrD9moqWOQ+1b0JjxD92j11AN6++
rUHkdGAkzZi/+Pb0AiRyD3LyB4H3DqyQZKUJFZRp9lXsL1biiezYbv2JyrXvUeZb4sGxYo8cvu15
fp9J3SmjpTAeBpXHcFfXoLVii5JDamEpnM9Meh2nvymAoAktaenun3xYmsc+zYsQqTz59ro0oD3N
nzKzzFOGmY3ROmDwazs3LrTq1JfOl6mshDw6nh2D9I9jANQ4549bemYBi7xxjJvcD1fjQHUcBebG
X3d1TqZI9508yXm3Efc3L+ww8iYfb1tqS6mIphDu2Ax7i9iFehsIj8aOuAyfhsUzw7bQ80GzNlRz
vFj6panerPEPZbHxUDP+EANKkn2BTFJGZf+l7P0IeeR1b7Pv/s0qbGwh6XI6fwnNQNdHdqqz+snW
6z7VpIyAr2fTUhlGwRumepdBN6XnvHVkRlQSPdfPvr5q62keNhrELWvNnR+nmO0g39mcOkVJbBPx
zcdAEIT9qReNq2qQNa9snnR3tJsHz+jq/oPc0NpgkLJFfgqGHpdHOHqA7weIAJrhGHNFed6qFWED
3EZqxugQzZ4jNSN/z51S63voav9BDzLECgbRW09TJunTQRTcHZeibQJKZjHRRVOxZGnoT4WfsRLZ
1ltVVgvCyFXvhj3qEPcn1WGLo6EpNiuBW5k5nYutn6zQhT4N2IYK201QyPUIryg1meNxXrU6maRW
FTuWXcOJR1MuYQcFJhjtJ1oWQ9uq2sfNdGBixsHfo0lOP2q4IbFWfOF9ByV0Rmq7a8/NnRjGI02P
MeBz+V5tDuVXm3HfFNWDTW3xXTs21rUVVkpCkChMMI31j2V0dogxcvpoB7+JFyFeraAuUKLJv+Rs
dYcJdPqB0Yyvzg1RcbrID5ZDYw4nuleDU7/tVjWizCjPk6Pu7HwOAwCF2u0iV3KIIneZiyKhZ4s3
vn1kxQxnZrHS4nPXjEiDvEs4addDup0MdlhMfbvG0+q7OVhAMrvpmkM00HQvbkLUJBCdd1FsuKEc
/212dfB89nHlZoc69w6Kcuqe2LZ4KXJykLxyJ9lIe8tuCQVWU6KI1jtpMPtM0HuUGM6n5yOVNBd2
/MVxp93Gt+jopvLVpbcVNfAW0R4+Eg2gyv4mruQrafbZs5uLO79Ld4TG/hG6gw2FJtBrumb1ZVkX
NnmdlTZdnqpWq4/AWed6KHER3hZ+ysfncFZiz6e5R13TEe4+/hNV9euXVOFZg5EfMlrbIPXL6mCl
QFSj5yWMxfQvd+C2C9+9TVWJL7L6UcEfGnP9O0jtgj1+L9wxLgf93s8+LHsdd2mbn4F3HycC6kGt
otKiQTIv9jJ9gGGbEwLFXjNtuXTd9uxSohsyX8zxMNC7rgMfTF25p6/34OnDr75Oj55VVw+UY9e0
u2/70RgozF20y+zIe2+YCkqug9UJJYvVNbCXL6EeRFlmoVNowV7Vxi7L6yjYLoNbx7KZ45lxiavU
hzF2plcb9CDqPA7/idUbTsecdhk98V7WNEm39i+Tt5w23KX3QqsPLl0FF9dad05uPk43Xq4JsANo
S/1YO2W5n+3iumVfzYxpP5e7eVOg3cqIV52lg/gAsRQf9aZHq+VDLzRcL70MjsZUnInQXBOPd4Bq
3meIDs7jPdGJW7jo9QEwhzWwc4OzVma/nrUlla19V0N7gNwLzc5ICMCNuxaZfYDyaCAe6yhXWe7L
fH3tzH63Ep2e6sYh9eqPVAx3XZsdepzpqU7Mgdb8K+Y0UlBa1cwsZvNTEae8Wc50cB2+i6J5QNbO
11BP/Z3vLM3RQllj9e1hBUZUWfA9lV5s53CJlyzn2eop+7vhh4jbhuA6Lh00kc588zLb1G3q7n5S
b701HvTVrV4R8nALPgQbHVb11B57oR1MkwZtLYiseowoxHrT+6+51n6Ckjz94tLCC/7L6/ZslmZk
jwLclBJi1C8y115qoxZJWnjmnmrC+rVTwZuBGOIP30mfWnFuOQiNu9bR92BVKFEsevwYafpAcfrC
WHFVLoiphuecgvs1vtEoodO9ab0/ELgNfkmh9d5pbcEM3ZDgwVHor0i6qc4ctfu6IPUs+HTTxCzP
Y/5U505SzA59rjkoQ0v85qPq2jfHz+9loZcxO+6eRw1KMjN1Nn15nuFDR739Wuzu3E3+fVCSBdHn
qJiWYjiU6O42qg8dhyZITrCkGsZdjRn/HaoQrmb47KqAYJGe6Arq0xPp7dORi3zW70EBmwjVrH8Q
pCy+FEocgvzQNcv7VrtPNJAuEKv2R9B/z1DE0sxAJLEZr8J78rpcxeR6cTKMc6jbIgPeleOucAXc
EzlApCxEdsHzs5qh27r3xJDuUyq849xhm3W6enhpm6byQizI20/nYzfh9Frni7XMRSz7hcbXyUSY
Y2rl3dioKu47+zrcikGMznls63X5ALPefvOc/1Mq9GdWdlfwDCWDfAwm9bJRjxcWwYnor2PliD4s
qJOgfj2iRDgu1vRiVd5u7tzd0KjY6afEsasp0mpPe0JnMgEeZ/NrlW3X2mTC0tZzP6kxacSA1Bue
TuTGmybc80BVu1XPx2Ea4srXqpBI9Iu/ZJcipw4X9aDW+G+yXn66sbjPmqdAOt8iz2+Xy3u/wBzX
fiLkjV3gelJicK80gGmHzXVy8niqo5YOB3dqz0Qb3JlUaHH6K14HuphcNsns6H8M13yoVb+jji2m
wZE9gcUVkKIfDsRqMoaw30UpOjjleI+dj1DCpvdknX7munUPbA8ZsBSFlW56GMci6uxWAV3w5o2O
S6bzXK4Hw19erJtmsq19O9Sn8hpwyULe7wdTHElkeGEQPEmMbjsx2qh++vWUq4qZ4K33ZRDpmWM+
NKP9QyfySXF+EcL2HTRehgYEHeGaJ5PzxLVydfhHgy1Bcih6xwhj2wij6OmdhTx1i3wrLS1yc3m/
dUYROYPxq4b8X7qgBU2LVxmAg2c6cbZG/m6Pyx00Kt/t4LDysbjiMKEn7NpP4cFYsBPYjLdt4XK/
6slUmUZUsNwlkD5vfSuDV4IrpgsFIge7xh/TV3JHrtHDlnMj5x5BF3QoT3FqqTe3sz6bChGAF+T3
1aR99VueDE39kvXLGhU3zDqHI5iCqLJ6XN/zQ2+uEZqIAzITPdI1tFmd/eh72fCHxphdMZA6s5lM
p53XPVW9v1Ob14Otqt90G3iJwmw5Isj8n0zOVT3gxIJPTfrF/NJFKcN6tf6KDDVu62RONCz1QaNs
G/Ej8k4x7dwGNoB4FpyB3lyfjWVkSrS/bK/hHCFN4JQ66x9Kq77Tob2y3ht2TcX4vIAt7CYpd3XV
l/FYeju7TZ+V7HaOMJ9VkSaz6QFQwl9J6y8xkAdfLX9c0b13DO4VxepyZEdqqqj3z/BxqESrF9Fe
yER7IjGvfyYCI85n2qns6Tbi0OH2Lbdqn6s3SX/33UBlRUh8b/FZkvCckMNIh4uW9c+pO5NjXT9K
L8h+UkL7Z47tKvuXWnK7u7EDaai3jXHkidJapMeSD5iB5IaGW8cMnUayUiB9HQ2ze9SNTb+UJc9e
L3o7qvRcvtVNJSPH9vVj5bkr9DrLM6nrd33NiGt3Hgky9HvtmOczNmoeYOq0jdj1kOdsmxy5K6ie
D/RvytbJVtT11DiWtRFEvdMvh97LK5gn8amZWfMCN6mx0KXmd7VU/duICn6fUdy5C1Dp7RuBC4wI
0fFol5I6tsYwnoSlqYMQrnMQ/Zzx3teUImaZb71Q7+XALpK2g+gkXc1nZxOFw89vWXM0gKar4Co7
dY1HXanW0IMWpCbHfDWjuBWls3JpkGN/4Wop+71XbFWsbjDHWE7yDsmO8dC4Qp3qxocC1FW5/iUQ
14sGlFZHTqD2mI7ZCqacaieydtg9Jnzh45ACGKC9WPVAJnrmLW9lsNVHpzSX97HzFuSrc8sFwK/5
7C6L+hXMU0ikHW/fWPRq6blaHtDIrn9LJ2Dp1es1WdsGTerYpH4QeQVbEBoTp72URZrB5ULxTmhH
I29I/T2SyeIrlaO7D5y1/OYgx1NdZQlmL/3gw0wuMTfV8s92/A4Ga3aCyCxd66rcaY0W2dgXy1og
u1Bvi8Pst/lB720zrlnVxwIF/ejAw0Vbg3ZQ9vUVcYOoQZ4LsZO8+WgjRtziKRpFibEMEMmb8bTd
8MWOo8S1/gDCCJSym3PvmpP3vUAqXVEF8X65llnsA727RWrpAjVm1p5b/HeXOp/LuDb0c6nlZR9u
FAonlmbz3yi9nZ48KL/P1MnkR4ZzlzN1mrYnD5o5R3xYV99p3jBsLCOBPSbT7cHrJwxpBVrn3sY3
FtYEJv3FTTDDpfQWNJpAJn7snXw4D+VYnhzA9kvBePQ+weAdC2k5Zy3P0yH0ROBqUWua4mTxU8ON
oBIbS+ngMK63vfXG/kTrksYlg4HiSFFkMont6ATuk+HwDDRD8LzI9suE3usHcaJZIt0jT5xDWCtv
YuCg/fQ4iYkk53WUIACt1/p+hAJ+PSP44RjBC8GqtFhZgRGjCSitVnPMIj9fXU2Z8UA2HHmd7PXI
3yfPYfdoxI5KMB0Zjt7t8YR4VozjQTy3qsn2+k0BTsZy3PEd2JeCiupYlpJlJ1WagGLJit3gd0ZM
Ujyp5r6nvvypfZvnwHjU9MVmDmjOlaXuOs1rMFRUE/x4UDwZ6KbuNNt7bu16V/vN04ofaQ+XOclD
21O4sh+U9O5g0fo6HqpR/kmb7pPK9Ns3VWXTsc4LRMNIZjov1LohP/e66eD1KzlSK38b9t1ifzv0
xitQIn+5Q+8fLORE1+6FCdlImlUDbYX+h/OnPqM/Gd2tTradxN4dgqWMoMi6v5W5gXliNkj5RBd9
iXA8PymdUds02aUYRuT8kRHsRWqsrDZOP3oHIa2XHgWjQaPX1jfDizb23Rp6/L8nkQ6ooTSvumye
jR7fTI8TPkb0q7q8U2bnJ9hSzatl33jTdvPno7KNCkzRE+tpAqjgei27ETE53UUSf9nF7IQ5cIQY
wc5SbIh8tzYDUGVC0wbrnNesgY3UkzmV+n7wZvlt9Fg1RsU2TG0HIj/cPoE777TM2steXVpJqro5
1Wz30tJRxKKspfCKOYSFuXToO0/9LCq4xI+sV/0/PDXZbvMhlfktUiTzuUOEW50t581FfxqaZoZN
CFVgenLX9tHxnY7hp06Hp4qIaMwWAlqzlz3tFhqRqBG9E2fL4MSGoJ0fTC99tWX/QiwPwOKUPhmz
MeGRMF067lvawVnogTtogHYLMh0NSuE8689ESNYg1EcgtPZSWSBtaD5PJmctq03+acFIH1Q1fLh1
8Yg2+DoL45djJFK8lYyl7OHa/TyQyl6vLWiNreJeH9+BwPgrq3ifKIhP3MpXkVkUPEutH+utG5F1
zhom36jl3XhKRX3pvQ+ztf+AJNF4D91NWZL1qFD2hLpqUcZAaZatdsiV8zr2VRanmz09gTM95s2y
y8FWC/1qbYZ3aZ3yG3Xm2agG8F6YbejfRuufNA0wfXS0PNlWPkhaTDvkoPPe1xD3e+B12ap2mSnM
TwJfs5DLwI3UNnsv+eAm/khumdSvlKjb4eL7D8vI5OAE9Q9Og3udYqCICVvGEiU3Vh/6ERy9/XF4
VjpOZaxG1YNezmOS9QKpnBUrT/2pXHvaI5zonmep+4lpL5e+xIWxWT/j5KJsfBlh+3WBTWebrX3l
vbUVDAROSzCnqUZuW3ZrbDhfWwBVKXLvRSHIWRdoXg0AYFjnCBRxC3udjEJZkKE0qbgFG8PE8ziD
8s1jd1i6LuGl7hxOBAH7UlPKwd78uqyE3nu1jWW3L04BHms6HpcawNV+Jp2Lgt5muEKCP4hAEndd
AHht1j7X2RfyytQT+NR/2TgjSZ+851nvqatnTruANxxaP83vSoMhD7fwztIa8YjlG/VEMPyzaAE7
ELfaPAIQPy9M/aE7sysL5fxxHQdzN+B2n1MsNekGW7I6wOnY77JFYl92r2Si7diL+njy638qLxRk
dIcoksA0/SEvGu3FMv3mqALh1nvL1T5ADs5omYLQ8NWrb8po85bloM/jU7+2fzsp8wjWmBGtrX/H
tADe0n+RC0AuyyJuLdSKtl3MYZ46+X7wM4xAQf+iclBzPe2fUr0rT8DP252Wi35Xq3Tc2agoIvyJ
Mu5H60Ky6qdbVccgNXjnQMNCVbdX0HgtHGsdT2B+U+jayEfXEfIIMuPorHXU2mPvhaZw2rtWumRp
lG68jdDoltBj3eh550TU0hKDDaxywHKW99UpkQ7NwaWUm3mnjchES81XT4ukh2nS2WKzYN2t6MMS
NoOVHhgMX621+dy526XrqyfR5X6ypObVM3ufOLPC/JROpg660t17q0nTPCT7vHjA+FeEMxIPatXL
IVqmv/4wOsdNw5qCC7v84CJfzm2bfW/4tz7sLfXvxSgOjeRxSTWX9QSSn7bmFFNEf2IrEn0pklz4
eWTIKg2t0rpZ18b14iKD3eEejknvugjZ7OXWJfQCfS09gB2whwYkBTEWWOvd5BihWtQ/k3O5r8r3
DB6mhR6K5qU8bKA4nGjEwputnmSZdO5Ml+9ptxjJaJd/zSLbNSuvmjEv9BRWSqt86YfJPVZIiGwD
oNoorURpGh+SyUzNHiesl1xDMiKxBYNHT7/F2L8jAcgugVfEa+oZqG24VJgwQouYh72ZG+FkF6em
14+j4YBqc0STHE/v6TZ/kmI/JLMYVSga/wVx7s/s5WetKE5G4eFhKvdByVxV4gRrx0OmbiJ+0V9y
bAH3SjcEDsMUMsfkqA50scVQGmuYNWkb0ZvIoVbwIsGuiDYmmfxoov1napXOwQhw9jn1wcZacCqF
pmEIokjK7crrKuo3zVp+YbF4uduDazYtR/ttQsjeAwAmiUgituqBUV/pf/Iif1nojI3onj/a/XZc
F3EWjXHnDO6+gMQKYf3Oua1OXIykNpGtqt94zd3kYDgsqD7bPNiNorRAHPXgXBnoxghGfBu3iSdH
KT/0F8c4QYdctaCOZtmNEebKDwG7Hc+esO9KXsmudTst6mq3INaIuc16bYuPUf32iJlgjXlTjA0b
wJY7/6bU/RwmVD+efWhry4DAagB8SfJ+aR2rvtmxQviae2verm2ef7X68KEv0Aq16BKJNUml9/1c
8bH27hpueGF3RYq6J2DDDAzMgXhQkZuOxME7qZG0/FhnNJ7mvqDdjvehyBXWGzxujoh6XT9PqV0f
uonTYfOBGkpMTGGm2aHd6IljoKLqo7HYDkFdovPvWj3KdDHFrP33+COMuHIMmK4c2Rihfvustv0X
D0Mi15yRxVrpjQ+2a/1I2A58EvsbxTlrKMVdUmbIHTaaeOy2T4f2zqK4qHJJcLToMZ5FFpiqvfa8
C5etNDjADfdqlPx+a8GVt+lDXGIeWnmjee7wAP+6+k8xIxCa4A93DrVWWvlIPQLhe60I7qmQeKL6
Oyo9i9AXcCDV1a8lHoXQDnAUu/MfjVnjQNEXB478Gni+irAK1KsFIFvQ1xGuk/ukm+lhm5Cx6+0e
TBVSAxX+EnC1L5zjuvGsu3mEQKMMt6F4wdKDoUNZv+62a0ZecYh8soybLH03h2Kn0NfuRzN92mrI
xmUxTn26PQtGEFvP4J2hSNL6N3UrpI8dsSj6puixZGzlqnnoOeS9rtlTBxz30kS2iEyLds9zquqz
1WOV8DZXxsTpH+iuPgYdd3VJ+sEPF0oazYHd7Rpt3Lc56PrYtkMcmD34DDSeLurmga9WifJze2YX
ilwXUk60mx1Pg00Rb4Wi0/TUFQQYuAuzo8ggg42/DP6487S7pmO3L7zqbzqqO7pv3hAt8dWzUNll
jzBC0cyTXBocyO2IHXDtLw1DYY3bUR4NAZFCggn7u8xfawMn8bYiyJ0M8eyX3Y+yqueR9hcyTvSj
7U6Aj/k56BAMGOl76cHgd0b3W7fIEVYt3U9cIRFCvRtVtgL6008ZmnN+V2fGtyzxDZpyEKEx2mc9
RX2HrjvRZhoOGrV+uno9vOUb4iylAf55gEIxM+MBd/YHLe5Jk/VAdI6K0YGoCNEV/Gt5suu/VSHu
p2aOKO3gdlyuGYpiX1d/WqNNBnP6BeuEz9QFXyyxvii/yD/l3DyuLKsKqbjezUk5I/eTfn/2p+ls
dvKx2T6op4k6v0Y7YOC18p6A7fZWZu+lyJObMsbkWcSQtV8MwLvWWzmdR39nVepYTZxJ1joiLcvv
p9kP63nmD/50P3ZczbgrkSs8QA8cu8LYLa31o/Wc++kw3TWzfhk444NeA057ms2RORNJR5PKBwuh
7Gy91jKl/EwL/5O9M9lxI0mz9asUem8Fn9182ZzJCMY8KTaOCIXk5pP5PNnT34/KBDpTd6hbq940
UIsEVBIZQacN/znnO5H3qMPq1C/WSanLUcCb4jV7NjdAcmmaHVGKN2Lp6Mr2eNWFE+6fZW+7Myel
7jqr4h277EaOQ3eETroWI8CMkkMkz14q9/2ivi8weHu81Rbg8oJfH2wdcC/hU8csH88c/D3P33m4
n9EQH/BovqqlWfd5slUZJmVfNWRPbfXTTVhlE7fCcpkfueOv2pLANLWG9AkmxzZYzp2d8s2CHN/k
yaslxlNuM1op7zluTjtCd3giLvGd7MOnGjjxxFNfdluCmkQykXYN9wZiLl1rIxs4V0PrHevA9Bsj
sNTWNLZ3vE26pstN1Vlq7Y/pQRucALO3wi6+t+PuVIJ5AFCNwbP88AvvdQyXW2ZuxWZmth/oq7Ft
Djpi8/IbdS86HQv0n2XehlCtcHHWyw8n5uoUL95PEJDrwvCL8usHK8ofjX+KdL9ZCucx1ePNhGjC
wt5yo6q7LU5OCgHyHFtEtUdqVNzOqXk1kieb1sVoq5v8xi0a89xxPGWBVAxcGad4iXfyF72V9DSs
jG2+dxyc0jZ/jArzKLsJzJ9EJy+jc2Zkc91YQ3aDJcncVuN8NTtYXu346y+uuj8jHX+FafyCx1TF
klT6EjX5ZVSDqnSZk174QBc0xz/+alSroxHUv+bRiKvQv6UHNWj2nh7yLx22xWszTwxSUw1tYh5r
MrYYM3pnOxVIvdt/8U5Ah9R/fSfQeigglszwMGoSSv+d6pFy0C57DMHY97qPqIj5pG1mgsQISp0/
EFgTX4zt5VMxVN2j7N1ph3BJ8kqYIP/x6838j+/yP5xLkdv/3Xf5+JHq/h936Y8W6M2H/vrHOW2G
H8Xf2TK//o0/rJjCDwgbEQOSwIIiokX/BYu5/BH9rzKw3EsjscPn+WdAycNtyUkNbjJ9RhAofPyb
fwaUvOCfwIBwdQbsTcGlPvbfMmJeXv2vD5VL4s/32eV4nmz4edFvHChPDC6p7hFPjkHHDqf0ldfc
NV15HaY9Ph+X73zG3rkt7F6tQ/XQ58yEdIx+PmbYafiToV3Uwc9KtFTbffcn/EyD1Ww9LQfMTeUV
MvwpbpOdVVmPQ1W8T23x06NGY/FDLNgCZ6a2NiO2e1zv2ddAic0UeS+cIkl8wFXaOkP1FinzEtk1
9yX+g05TlBzyt2tvJuXfyfSQhmZcE+vCxOWGn8bufpR5JLZxIOYtOUWxJaheAAu37/mBb1xPv6eW
c2AgY22yOE5Qx+FUKLddK+jv60KbinxKbs5mMeZygzlz1VUrGFO8gzT7KVF7V15OVifxm7eiLt+j
qtwy2Dz1AxadKYtPyxjubMwhzC3yT8tv8QRgHQLip+s/3lba4S1tG3+PV4ExYZY8R+J2rt07YySB
FFm9T0twgwRgrbo+/VKxfEo83omBVrnRkFNWaW+9oPbWd14TM7D0RLGeJwkrmiv8EGZf8Zxk6yr/
xI8C9LXxphUOnhuvsl/LTnCom94p0nzB8Mn6nAcMVkv1iWZ3NBL/KwPJersUKQpFHNyQP9pmqsUN
oos7EZlXM/F7cnw+Iyn9lT8M90Nf3+UW5qyMGmyudMQhJhpl9o5BXpH2dcu9/VRIdGxE3zKUb71n
kczBe0efJxcObIyx4Mg/e99Ca+QqK2i+KjQ30Cr9jLt5uUKmrrfJQI6dBsT8pJgxr6KQm5ZZvPuA
kTgH8GGdQsA5td1cHMkb9A9e5vaUxrrOGk/0fCpi7tvM6zYhsddNThfQdjEl4a2ZtyCwwCymc9Ys
+MtaRAPqujV0T/jWSan9Eun7lrypz/m8sPBTaC8+Za1FJm729jNEAFxK7l4UI6a1sr8BGnSJfPBo
FpPwAUHwsAc+auLF6AI3yIVsZPNhebZ+NzU8D+0HO9UQUPXyhyJr70KLT181/V1pQwXIdk6Tv/9l
9fo/7G8sbn///oOrulj2Is+/uLTty5//hZ0WaKvykiFM9rKoSZFVPj7/AMQSLl1COv+im/j3zZQR
Fq9Gyo0CLV6Vrr2/v9o42LaAs5fsQ6rhmEFDqAiHPQaiNyfbss/eTGh/fX9pE8y7t//3T/obNNL/
48VZVAOfzgeHn/fvL65L260q30n2VZ5/Qs2qNgG4S/K6LHATa82vDwKfThQX11KX1+JftqD9PQ36
xzuwLYslnZWWHujfGJGXrGjZ+Hayz8fx7DmkmVVwbDA6LV6xreL8X/y6Q7aJ3z/c0HHYL2znUqLu
/IbfoyexQ6Plw43xIq76Nlir5aXNb7EC08k39RzIu+jJy3FXKn96Ya587utPBwdGcbnkMl6QcbqD
7nlFyPUlQmsrh6smG19kJXeDkx/curkpySCaL9EXJL9QhsKFOZdhPdKDe89gSpLWDo91lX5kU4ct
pLuiV3bLarS1pPoRNLPcEFJ/p1cNVKhrXy9N1a5548S+MJ/BatnEUl3IR9NH40ZPZcKqmVtue+W0
Rqyhu3yFTfuWQYNeeWxh+3qw73GKkM6J2nRPuiujJMq8MBh8SqTzki/yiXv/C26aS2WlvMHvuKwr
qU4an1tVi0NN+dL63z8tPVUl//s9jv03tN7/H3Jv/6O6IOq63/+py9ntr8nxP89y/52MPQ4Wf/mO
/m/J7v/U/Uf7vU+//y3d/esv/XF4siXfkD+CK+LXf/95PhKB9U/fishVo6raKNuX1/nzgCSk/0+i
LTZf8JBH3434s38jqmLj/rp8Lf/r4E2lYEiKnIObGziXhHn029e2XqzcqTPJjquGpehapzzluR2l
lP+eEhdPE40uPK81xsNy7H/WYcfOfBd7ZCHuA9Fk+eUmXTIMosWxyUsAUFWeuJ04u2QE8doUEtZj
cwqXzHjxjZXO3sy2kTAPaVfdUvXQjIoRhMUjNz4vE1sjmmEeT9oNdKluEnzgtEp5umUKjAmJLntS
yb13W2EEnc91nNneykSWwkKv2qX9srp+LLdL6UXL994D27ZKkp5EYTYatvwBUc9BeC2YJ50I9Cac
Bfq4E3GO8VNKCyXZKzHLLx6kEGxXKHYNEpNyew5xS2ljGo58c10kI3e8uh86HMDUsvH1FEHaVN+7
2S37V1PN8QMfXrSppmIIFYOXyVHnuKsiknCdD4obONrGU1NUrMZkiZqtCkVd30ejXz/zCvojihpQ
GULJdtVmriovw8CgOvhxuJw627gJltbAUUh2/fiFStn0Vxxwgjv6fvzqIr1j4r72jEhxUwdyfOuB
oxwhMduQBAPvI+9brKTpEiiHoRN9S6K0qmg/w+ZZAyOxX8ZxbJdtGnoWqBlKeBNigknWr/MZCN0a
6wGmgxyXNgrR6HWnXrXV61SqhejyInKsOGV4NUfD7HPVD023m7oyRqGv9A7CX0ycPyGgf8j8rjf7
Gaif5zy29IHnL50xIvvZDZLI5FoIAet6TtLwVhSK3F9DDrNZtxQUO8cgzQZwAdD9oqtWcnj4tAav
3MvexscP3AUunJ9cjY5HdG8OokfUviICbLPIivk7OI4myMXtMPlIzRCRkHpQueUiIhSZKb8zywRx
x8pV+S5x8TDycTIC4YmyVgaTVY1H7NKUOudO2G3cuTWrIhbxLg8X9zgDZXtluEK41ARLi+cBwtEz
HULTXRS4uDz82qRPpp050WEN6Oef2sZdvfURi8d7zWR2bZxq6hhhElGHYeOwccRbV0+xYqbWLYdu
SRwJ4GUucXG5vX1tt6Vg5lu26XksC8I5AdK5daVz/omrtIXzsg2USNBFYtVFhUSFKiTcbQzQvMs2
HasXmPh6/GCe6O4sZZlDPC14kQYCXSCRCdM4mOqZUSd6jhm++J24VjGK2MFDXfJ4Jjr2xdnJ2pcy
BBZ5N6t8Jugck3cI3Y4Ydo9I1MAi+DHB3H6NTFoeHL8Xb5Qp5vHaiQ0ec6ByBXADUzxGNYD1GAAq
eyRa564yVsfDOThtgqnPdLc52S4+eaU9RO4hRtlOhppdXTTIdZtp8vwIC940XIJNGoK6wW55IQ51
7nYgG3ow0wR2nCoAvvuDm8uzV9uJdW9Zw5Suer8Ik++wEtvXws2KGud3I+dDQjw33y0C9tt2UKlL
Gt8oA6xRVzZKtHDi69lLi/MoZfoAtLp6xShSPfc0LL4u+RJtctIiFtJMn6zdFhfTGiFIMTldKk9y
x6p8ksA52WUzcuZmspHcjUXo2PuLPSpZ0yFKdkfUmKCHTMjrqp6zs0NEvV+TvG7PHRyKVzkxrcRY
Wvc5BxaFEQlrvmt4IJbwJvQSXBVtHMy7ahjDc6c6iWEOf0u1Hx23uTAzQkaSgwExLIdWrnVcJDfS
ystik1eeswMzqJ331jNjtPWXhiZIu2LtWCNd1LekInCUdTo0ePRnhnNE+Ek3XC7pmyilCuo8NaP/
EnNAnlfwtRixZsviYKAlV3/WwoajgYY6+9+ctsruTJ1EAzpKYC9romo2Y++iH+NrEc/lYxUsjETb
eH6swijfFZ2Y3Y2F1vKgYHQRAUziFx2Xjfhpyl4yrtMVDuKlKcnzsd4uZguBuIg3PplMhwTU4vfQ
2EqCyxfBFizeS1e6KdGlJbKau4Z0abNqsrardtPk9NM9VYtcJhw9gcmCBfZuqpBLO68x4R8lvBjt
8G4wglTk/W2d8PG5Gr1H+kwL9TonbUYfizO2M0k0nzhBAC/tymDqyRHOdHoScdlWnNcrnK41doT7
wK/RoCPX6xkoLNY9vqoAZ9Xge/ew7VnJZb0k30JfT8+IoBdSAMxX86ND03xTrEvNqnNmi4+5gKJ5
+TIlBBPLXcfXM8fqrBy58nseEogNXXZbg7alwm3O1DkZvIH4RDBOuOOcsCfy4hvtHiIqoiykkbCf
VjJtMcfyN/sKwCZhsL3Vl+y+Do6/g5O3tX3oRmsGHuEOHHLJ2Rlm9EL7Sq4ax87Y3jvf69DsIICm
ZfQUNQMTQJUwdmzRAQvwhj3YR91Jh2FtbbVxuZ9cqzKnMPSnW5lWRJTiQuh6Nwc+cq0cWOMDXRPZ
Wi3awp4RK1epja0obeCcZHZDzxIBRMfe4bhoymEdWlll77zcHk+y62aH35UIkmMyXK7DPY4j63OC
D4PFFLwqB4O4UPGCSDXYd3MJ0pV9NwkJtjj2wvKXFfvJ9Py2EkgwkNeBGZOPqD2EjWpYoMpfeP1g
NTXl9a6mpR3NKb9cANgINWPXWRTPEeAnhjyCizqB3BiCYeYQv/X5yG4EVkEI2hgEA34oXV4c6LTy
Hm2VJSTvQn4Je7Zc2GCNW5UwLjxvy57ExxRdugcJTfrYZnJHdeSL0a/6Y+0b21k1/ux917ZpE5Io
UVtXDD368WHIQeadmd7md5pBFaMLKCqkvawL3bCShXPvqLr21/4QsXLb2steHb7nIDY8dtpn0vzW
k1Ub3tqApvxstYanN8Ta/UB+Xr5PYyG+ZfA163OMx7O9RRLCF+D1RKVrZv0Sn7HJ063jOONdM5mS
zTif0BCYu4fpa54opmVpjHso7vHArRlmJ941gcdBQzUTCKFj2/rsU40VDNhqhfvFv3SRB4D8PMgK
4+9+DhNOJdCTvLdqYvIxchnrm2xTW0AHt75jGZBfPeAH3Ii+3qadWXIuly4CThpNcBgZHhEtcdnl
3muGVCBPu4TC1ckie/QwungTGZ3IeXo0Tjt9mTRdYBprVkg0sH7YIfjB1wmBNwLTrfFcInFN/r5T
dj0/00SAJtj5JuLxrU0W7Ri5kZrNpja65iPGLDgJ0C0tX6p7I2rnA0W8xsAxQoLCRVW1YHNk3vD+
6HMoNmSFpSDA5JHrJWbPEp56HhAxqSR04yHKwvrU4gvS27yUUXXVWo0rmr2LCoSNfYimuCIA5kzd
BjzP9AQnMf/qiKLiS+e+u+m6bhQMG5U0a+k5NUfwqZePI4Zv+6QRB9NNblm62o06q3NIO47l3iwm
5mhSdKpBqO9ke67Qrti0IwwY5x5ax8fQ5rgasW1Ear1gRPgcUaf6O18rxXwSW/d+KXrixDw9PvRR
Gj0+mh4rMMyIQeqtCFjMH2b8eM19YQLDIgmkjrDh6ID0QUzKXR9ReuqA3vpkuDtAhBLySbFgXIpm
BlZxWwL5VKGcPmMtsD3McDYoW2v0QvCwGqPnnmpRsWMW6lz7HLncFZYarIOBwZW7tadRdRuRNXgG
SMImchWwJZGdh5OYb5fZSg/LWETM8gjQwNL06xDnYFzmDCAw4D/0cwddVwsMQo22LRADnkUKGmZt
au1IKhBaDpHdr+Mis30eC5BTu2ZM659pkSP0M3X1iXmyo6Lh18lNNgxu+i0Qxiah5mln3mJ+VM4d
pSKht0tAoapTqB35WfYF7tPZj+NTWJSZt2paeNJbdmXGhR7VJO+u1pO4Ytt1a7b9NuzuZGq5P1qu
iHrF4Xk4N9DT2yNm5nC4soxIPmZAMldmbIP7MhOC/E3lIZdLOaVnrp1YMvnX+1VVdQ5fi6XiInAs
KH32rp1JavtqycoaQC826a/aUYN7kkNi5Z9eAaPjy0rikubAmpaZalVhMXiNpqD8XDKQRgpzCPqg
m56CQikOaknyGeY+E9e+K/1Xd5a9h0Ap1IvAIoALta7K+2BMwxd+ZnK3Qc16sErr6BI5KbsRKaHM
8RU1cdU/j1bvxOfCxzW7ZVVK4VGJtnTPdiT8ZRemhAheJjfo0qd8cEe1CRxp5w+ztZTtqcQcURER
TLjzrTWj8uI4J5NlnUkOpsOWSgRcKWXccL4L2MzeXMrdkj3It+XJ08aytrVNlhVfv8zGG2cO4vfB
4Ze8HUflMBArB8SOvUkd/5IiA7LyY7L62n9G5HW6fWmIPmW9P+7TpUkeBhNaLzSLOM/lGAzH0kpN
/eI1wmxafPDfXPYnicCuYUGPEolfZKg6myGDwwRYRzbZGp91ivF/shN5BFCLPK4l0kjkeOXtHCT5
IWy13Ke+GLfkMMJ92+fx2Z6BvROZsV+EVZY8lV3s10RUmo5Fh8gw6B2OcHDQy2jAADH5d4EJbL1t
wWT1OIsQdfbAD3OzZeoP/AVogpVsgyyMIJ3K4RvHUMxMA4lWYgILTe89p6CV1qUfJexdTrjj9Jza
BGLaIKR2qVeUl7IYi52O/Aq0Ns+CPtcMOs16Rl1YsP0YDhfMhbOnMqb0c1fUxA/6YSIlSzEvRFxK
zI+lkPn3ijP/BkmmfJwtHVs32Rx02zCNgtt5spuzZ/eaC8RchlzIFxLzQWiV8Ye0C24ujk662yqY
7LUaZKpPpBvnm8mu5uEbHKrkBEipOTnFEqor6EDj1QBk4csQqAsBv9rlTZF4436OmBmuAd9keOM0
c5+NwYoEKyKS+MBUijIQRHP/mM9ZHdE9UOOwGxGMnHWvVPdlfNU+x0SUglPXXvCaNaIIxg6coc8U
EyWPg3Kh5MKKZCpD7i1B9WiHBNOBXj58sdiPArf4S4rvZE2tOjaAolL9vpIYTgCGXLg7Y+NwKHMy
cwOvnU+UhMICwDwnQJr1gcd5rUDwieCbIMABWR/3Al7P7SJtuY/GNo02aHtixwt28khfHzksDGDz
9eAMuLnSFnmbp8QB0MslAsRx1o4uyY+UYFzdAQCkk1Tkb8SS+eAsWUNjyFPO/vd2wyn2jku1jH/o
MUveksnnzjnzlJ4o4akeMiceLszVBkQJ58Be31Z2suCbm4sIKnpvWSdTktrfcxaov9t0jIdvvRgD
IA+DDLxrkRT15arqnHNurfMDO5r/Tn+PdZQLJKmV16flm44quZxaTOTkqfzoXjpeq9dDjo1AGqcJ
tvkyg01OOgHM1xDUv/KXWPHLnqrAO8ahrt5QrHxKVts0voPeMIfwdDtuPKBz2NwUO/7BRKN8niO+
XNtu8pbiKldhPx7xAYhwk4Go+vBn3z1j5I33l9DIjUeE47vxsCruK2ZK26SPUEHSMXlNagC6K/z6
eC5cO5mvk/HisGzpOFgX8+I/ltg/N7DWINnQzwDygyNxuGO/j+x9FeBSZ2FNwBnGJcbvxvfm9p6e
96nZmKEV6WORaZ4cu4c8PXG3UxN7c4MKdVSd7m8Viux5oK5KPaZ2BOaNR8z9SFTfXqUj+TLS59Tm
nWwm+Y+uxdmHbwt+UD/Jj0BV43tfSHmHTwUSHGy8MjgIC99HD5fzFPmZBiA2ONVuxp3+LIwqDyWG
NLUyCZfe3TCFWFn8IGzey1gW9ksfhPCz644xMIsFcBiIwVN/HFiqSszbl3HEBVAPoKBqoxi0s4oe
ycgIuhcpXaXznvjGfdyr7F3EPuvtZdxwbuOCy3/kVUW/E8CQ+T8HuIJEXmT8uiYpvnGk0iW04Eh/
1Wxmm0KDpl2NCKC3o4AspDxnFstqYQrJySGq4lOjYfZShqbss8rikdpm3KkTiXMEy/Y57It6uM0N
LPSfVTXNd5JdablBRmcaFmjGc1Pp6huo8mp8zYAQku9Uk7dZQvIY29Yv0jzbkGWe2q0CrtbdhGiY
JImZo55r7C+akFzqNavAxfNLHkrXWDjDgsLtdZ2KgJmvE7Q/al1a7yrC+72rW/i1mEM7m9RzQU4w
ujedHQODRxgK70AW9xRoL4Qsk5xLLkKK8l+WNAhvoK/B3279kfBYkAqtQYh0+jooa+Ij9jTEa5cp
5VfGlCXfyJD7746ec2xbVRZF1xzy60PgJHrZ0eex3PJVXp7LOJ4e+jhhEtCmk8KtVIfjBn8+qHry
O95+0VJ5jOJgdLI2YofCeui9zWGQX+dg9lgFg26Y1/bCA7KdIpXLQ11P2Mdm5lDz0UkvaalUTcVb
kziAukch+ztCRv2zogkhB6Egvfwo3QU7QQP35AkNve1W8zKM0aY1NgDfFi/XeJ0qoJD1aFnvQANS
Gga0zgZQAcs4PS+2HN5HjHRvU2X161L9ctwXxJiD1l1OxKZ85kkNEWMMQayZOCLIMLiNlIc08GBe
EvaLlj3Lqa7u41xE3QoARpjfe0XE+E0kEYv3HDXyI1OMW8gD9ykGxrCobwHdT3sIIWjGjU6uRVAu
GzjTwzbqa3edA9xjvjQGE9Wd1uIfUnVh7y3MwgEf1GH+RcLP2TFMU7AeG7GXLrxsPcCQHvXgH4PW
9m/HKrLe83Yar/m56lvyNuIwKuNfAXRxiDQqW0B1WIT/Q8uq0DRd9MthWIJ6T8FK8iPtpPecN0ZT
GTFXMxBPAjevWVno+0SL7ED2jZxGHLXdyYZVmq8TR0wVkWADNKfqphA9XpBYZpbl9BRWzkp+dwvj
fTa56I4u49ljE4QctlNoHDsXM+9L2nhGO2tQAX22A8ZXvTsM4/kahZV938a+Sk+MNCvvlOJ1xVWo
h3DGoJnaclP2WXfooc03m4hcgIUFMgLU1DsUyu4Lb6SfM+4dPKaFUB6bP8UInO1tT0VX8eIGr+RJ
MbeB9JgY/TmZuB4ANIU/GDQiJsezjKiqJ/s47sp8YPTcsppdQrwwPWbOvK6Y65ukKXy80pyvpl1D
ip95gnAN0oGHQArYouErNwB+HLOhx+8Q0P2B1bCmcyhPeigghn73u2oZhgu/P3mCwB+kLFsKIcJv
JxlsfHtxhjtPkQ2RI4e+eW1qDw8lgeM0vRvtKbzHpzC0Nx5VlhBVu0VZP1n34jfjAyQ50Z4kz2PW
OHdM2PkI3FIc2qTymg3mOdJLBEudk5/WWf0tVIX8GPywOMcgECED5s1bVNd5tzZA+Em5iVEebLek
NoEkpgXOa7qMLa1umvSBhUZcL3kHid4uCP5hfVH5bWBkcV/MatEn8BWlt0qDWn64fL3tbeG7MbtM
bc0QRuN8h/VAbhCaCFDWncB6MqYaLLLB536pIsgle4v2KhhPgHdyTJSOnB/7MMn3pSP909IU3YfB
9oOb6IJ7SZxA4IpXwj34EW1YGxmI9Kq49MBs0DC6d9XLTdVM23FZElJbDlX3RDizo4zMhSExtSSu
6Mz6MbjE251Rs5CatGUowzV7oOy87Emrct5fPiWHnOvU6gSzXlHPt/ZYeN8T3E8H04jhgXVl3kyE
dOJdPIr42qftstiGiDdq32XgO1eG5s5s69cDXFiKgLIHuquycDu6E00dTWsxJjAFnTuztIrndogx
73Zu9NPKeushqfzqlcib2mXZGNWvWKVHZlalKPOtNZf+PU0oDh2ftW39bCEfnRmdu9UJcBrn7kAv
/cxqWHjVoYkSari46Jga6zKTt3tGIzOl5JlK7sJa5d1VsUTdfKU6GFJHzjL9LRUDjnzSjus2d75d
9zH7fiSCO0/KaM+4w5V7YLMNV3vg9Fc91o5xlciLsUEmowayRt3fah587ROoz/yBa1WLyaQHxZGw
CMfIXUHu+ztrHKT7TUUz7FEYfjaOIeOM9abCMuStcjCm9oaJJx4ufN8pkIzUKoELhFFXqBWDTIpX
vKX2vfPEGfl7jAcVcgKlENWRPD21GdyHJc4izYPIkper18hrOgQYMQ6Pbp2N9kpTwwApD5wxTqEL
U5XNxFsTJMseVa4A7DQitznzZnLcBG47brkT9iN5UGZyZkMpic9MWrgZ8esL2t9LN3OwEL30RQQ3
Zb0UTHfXAcjhPfx799FYkuy04vUxNo26BerUi4QnOXc+I5cUC4VUTfjG3x0eVO5C7JLMXtGWhg/j
9M6rFXULluWLTOXFDXiBnILvYe3UrgHqPc6zPmVBY4qXYgI7cy1D3Oz3vpegeuLncgKEOtoRwCEG
90FbjfqUZ14J7sN04TW9cx4X/zCu6nsN/i+EWOgQ7ojLeoxp2qnD4RvhK6d6B2Bryh+gHM3CQhRy
/fdsInO7Jq/z4t6NJjKcRkU2Xdwq76evVkf1SDpu8CQ8IarZiMBXGjXTR+pYL3EUf2dOxbiMA8v0
Ufc4MQ8Vv04A0+F0hizeq5tlIgQOdU9dIgQK7nYJERBojr34xTfa7IIPBwe/2UaznR8qEbef1YKG
sqIPre6ITlVUk1CjYI/JkXu4e8LWSGIPFygiB/SvbDPnfXguAj3TyL4MPnEgOVa36A2WvXdrpiJP
bDRhy5QnCKll6l0MijNTjeEZ50FsTtZYlXtC3XNwk/R1hEyZOb5N+ML09Xh2oMrhLWPCCNUVkDGz
deYez2nu8JSaZBx+zjV+6VM36kqd+FC9K8QGe1w1JfUnG2AJ5DQAFZT20xxQdnaaMNtdduUFrDzK
PHPSXwP3yzslTxA4Q7+b4VdOjxqz+hbPxvJWlzkXI+jLnToVrBbjcW7SyYa+bqlj0AhgsJlkTuHK
cso/Ga6L7RDVDiiDqnY8AsEVZkffTcmpOfW0yYc+vHwK3OVbhrZXoojsB7hLYi3BAn5TME/Hg1Ng
LILCMIOe1LT0dTNXhLhuwu4Jxv0it0OhU3GGnTZRWYI7dO3PI2a8AhABimz9Cvot5Ns7j0tEgjVv
7LM9tfZD7gX2SIdUlHEOXhY/2Ag1dxur9S79ffTiPBOWE5YBzRL7Gxjt8Pdy+m7e5ipvrjiKI5zN
AM2XguNuUDw7cjEf1qDgvhMDDF/Y90h9RygUZXo9V55l7AOHGwKMqwCPbv6WFDRWwTBxm+DWcLvi
Zh921UKvVzukj9xUQwiSIUe/Q4xjtIA6Cs/LvMPudv1lg1xUp9fJQFPKlnNEFgXbLlbc4q7LwZGw
T7y2HgUdcrZug2ifVUEUfwtDqOgbn3Bk733OLd1BKw4szGB6pp0jqWT2CbNJhq5MjtCqUxUyrexr
c/Ja2+tY/RPPH67UWPSy2laJ7Tn6qPhmTm+5nybOHYTVMH0DBrdgHTMdV1Dw3m0WwGs3jiVuHIeb
9aYLmrHfL9UlcwMvILf2xrYaBt7oNNE3pxuiqoetwy0qXS+OVU9gRKMOB0vaQQhpYwbTu8kbMDdW
2dx2jw0CTI6+m6MBPYFFT+KYC3THzP5UqRrizLryfQ9M7FjT62atR1OkQm2clvNes48YSivmrL49
HWiR4YQHH9ANq0/NU8Mpf5lpDE45IvQcikOHWRKPi+dP17j1wbHgfiR4v+IARpVmSR/BfDfmKiub
NY0B2JDVhC0nBA9neeOwcrsiych01YzZDoK7K52Ai1WAQ0vSwuaQPDOct9cSCOVwUIysQRt4wP2u
cqdq1C0rR895GmkXORAXcmZjyy27avLBD1idT6LVboh3ONNUdPWOOMdUwU0t5roS6zTtx/BH5YVt
+GzL1E2uucg25XbSgUqoSAlDbw0tIzRXTUxaA0AM7Gj62YDiWy/Uc5c9yXS30FvEfhY37WMdOdZN
Yuc3DNLcGVxFO01HoySwBoqIo+hHi2mHojYcTHBpDjSw/i+Ozmy5bSQLol+ECOyFeuVOihK12pJf
EG7ZRmEHCgUUgK+fw3mZiHF0tyUSy628mSehhIZwK2S0VXN0twO1meJYv2d5ZcUlnsua4GxqHTRB
1sSZZJBQc8JJfV6qoghOSuRqeMBAZiACxByKGZ3xj+R/dMFu7D6sN8NA8QRFMj42bNKukX0dyi7z
1jfp6iA6YqVhF8+khFcZs/u8BEzjWExINck+AG4H6FThYhYNHccmCQ3lhU4PzwaPa6rEme2FaU9C
ZvNyNHFL+6IuqwmmLm0LyFEtaCei0TqPdXrk2WDd4aSxdxvSnj3r4KpcHPuXFUyFfT5IRic78PtF
+qxWvCSU4uSEvoskddC2uSu6/2goY7HyjzoOwwY4bJqQJRbDMl7sDGZCS3hTdGTUkI+je+h8O6Nv
OH/13A/tLrFBA7AQf4mGI7G4FkkYKZilHLrepsuWaiS0E/ETK2oM5suULLHzVAwLecp59Ur5LAPZ
8BpVXekQ5h86W7RvvSha+c8Z4nw5Kd25oBzymgkVrAdRKQOpzv9dxLXLsgvgWuY9ZHTL+6xSIy3+
DbUAv8dzsKn3PuLyUFL55ftgKqu5HB+nNmzeXZ/D8la3lKX8V8yuaQ+LWZKItDG6e4WWtMFmk3nt
eZ1xIryPgalTsy+VExVPJWK9f5h6FgUQ5ihwx4vcdnKPN2zMPtt7y/M5xMTv/LrvCOLzwAtbfPF4
7Mw2sSBcf6SOWPTT0HdANzf14GX3Fu8uWx8kjUEWWkrjt91hzHnW8bYYixmQi3IS/0CNVN5R0esn
aj3IIXPDXaXpAeRVuar5dxIPmf91R5hCB9EdwzPZaF4Bb1UYO9Wx4fDgzEfP6waaGOKVbG3FE0uw
SL57eiVbVBe/TzWiibkdgQxItpXGTAArqDmI1cuqfj8y9soLWk5rzivz8frZhZxrL72Tjo6Ll0r3
ctdB05zP+HT8/nEiGZf8438XDlpuaFvzRD0yj4Uz0giHs7n1Cruv/YUrkqNPmhRnW9SNc8jRwtID
5sSyeiUGAuAUtEHN4ZhxuEXqc+aJUwUhQ9zCZEvW7KlhfSV/wvwCwr8d42kZLlZkBJsHrAvp0fd4
Vj/PMf/nJFww48WmcAdCvRvCsQkzllQ4CJ4NEOp+u4Y604g6CzH6c0zXen2orFfVb9BhmuCV5wem
iiN79rV+LcoawOky5YbHOb0S9XLNnGQiekjqsV7uXVPN+APkntP+nWrlZn/jrh/LV57ILZuoDorj
TvOs8a/auXODECpL84MjWELmN0Nh+i10yqhyKH20qRsXue0/Vtpaq0O22FDPr6NSJrxWnjVmz4jJ
/myhZ5xyqtgTS/255C1b1KUtFpCv60jnzCE0fun9C8XcTc3GNclLxCYg7tix3ERG1hKLSRHxQ96K
pQY5s2Vm7WFf1mIa50NsjEtJInJgP/2eOs9gMWOGGVOup9HrQMVGy6KKB2SQOwJmJj8ob8ua8D1t
VpwmufouEzAg020aaUr5pjWPQyEyVN6aeEu0gyrPq5eUET09gHu6bd73owZP5YJ68UYRk80Ba8Mu
yvdKz9nToBCaVyrF1o6Wt/t6/s2n2qc7qZE3KV4c2NnQI8BIN8UXvanQSPfwkXBrbvBpTOt8KF32
PPOWj7cPQAZ5Y/jEKQr8G14ZjBvPLb4+D9sH1q3yhP2EygJolyL7TH1/seW+MzW9dvxUQ8ywOk0i
mUF3wJHcgB/xX4ppVBQ75L7LjiXGWTfj4P+4U328jV6H4I+ySn9N+RC+1FQzQrFXjrmOfReHuyiM
IWlRnVvIJ7BLAYbdmugYxHhp1vqYJlGy7nUC0QiCFQqg2ZOedNue9cWkXqmQ0fSmAbKq/5oJ2e+G
l8u3X/5ofcn7p89CAaBTcM7byPUOEsEyOXLREn33co60brhcvVmHTxCy8gNVLoCVCuNg6sxLDHOg
GCbOlU4OJcPxQv3cDKk8pUnPDl2bXp3WZtVPM74wets8cN3Ih+3O2BK6ZUXjLVmbLLypgbUVq5i+
+NJlER9zwruXKIhzSA5SB2cvcpyvOA7511MHhSde0+xHN0ooerFyfzNukmcvI+/B49vYulMHkpPK
bnkYKa7Zxk0UXrRLhtVZi5W9zpAHz81UTzelHMffVCuAMgD8KQWYDA9P2aybnR+swaNcMiIfHRr0
uU2m+o3iVn9LY7l4BW7kbKhvael2HVy/59BN7HniCfGj4WS8ByI3fgpsxHBP8wb2DJg0wtf51qZ2
uDjSiwx2Nt29cWhqEM8cT7GUlU16rT0qH7ed34ktgmP1WRQNa2XRzP9ckcXLjdUOHXgrpcAnVabq
zzBYYJ4R1/j9aan87ypc9bKVCZkROA1GH/jnMXdmSnBXRPlTMgbFrzobcbZ4oEw+MMziywiXmOlg
GoOzjhuKfVKVXv04QGJ0Mowpvs0J6zo6pGy77QElBO2IhQYumMY0qYed6kCgUtzun4r/e3OR1SXC
/0zLJC8F9wnYKaXGtkzFs/Jz1mg0QOt310T4dvmB1WNQztaHZM2FmOmqplcXXebs4SahUipt4GyU
Yu02fuv4dktl0bqTzrI8xTTBbdm91Uc/c4HgNQYrDi8Vn0ujnwNqfRrSVx0ixYkCh/hImCNj2yaw
c0vi/Du2wkjdRcVefquCMuekPmOHBzAQ4rtFNDnqWIVfSFnlIRgK0L8J7dpsyRALx9BDJ6Bg8Tzj
ybgtomkui1RM6wXFQOiTuFjN1V+5TTnc1W8QsT2grmGyRjvRR9WDWXJOu32T3LMq2gNdwbaQS7rG
4xWXI/hV2oBDNjrrjJEgcZr1kProRkCP/GHPpjBqnlAkgwfrh2wpyqVPdg4wMQB3cCF3uAnpUwjK
4TS5pVZsLkCYpjx7zqPR3UmspTmrHlWyagjp5PzhJ+bZ5g3cavWRrGGwmwyqMGeGRJ3yOrC33pb5
lXCNfHQhCWH7ohbtyZssGrQbx+JV1RJLWRA5EEamllY2AY3NReEh1C9j0YXnxW8L9xBgcPhoU6d6
d0vTfvjNIqF0aX9fDR6LUW9ZsxNTK1uNdFKRupox+SEqy5C5EqLMjAfEB+nkOtpiaFnfeN7V5qp7
zLGzfCZ9L/y9pjVi39QA9Lb3gANwUyN1Sd16VF6ID3AXemNd3zSNv9co4SWjQi53Cm49ddXYWfKD
gQu8mydaNi8hjpctg1/ebBI9myeqb9LPJsDMP4uoPXEwBjoKbogFKjgL6nZN88X1XD7k6ZCBbmPa
2GtHlo8dnVf3+s0ifjK8nPB2sufkLcFO6hQnZDUQRk36jhS9wqtL2WW7YXVhq63hqSRMdEGLOpj5
uIlVWk3PskvWHe0O1Nsi0x6ioBBPISPqlfi72YVrtQKW9xicnwdrek2EoC/eWpHYZ8H3sOWt7WcH
j2fO3wUva0fNOGerHqvcb+YvuUCdJ2hL0NR5bQh2nJJEcLjd1DH03LWf858F79mve3Ws4n0D7JEL
mG2bFNJyqK7iOd9N1kys8uPou9Np+qY6HaKVMLjccb299E8BW49qu3TDNO+RQsKGmKkjnzk4UbHe
RXSn4xV+CCiVfR8T31BAjpZ1pAjctjBqI6Rvsr/zR0bN0FNGzIUFRSdfPDSksztre25ZJHQblPvE
OyypC5wZvfkvBswoep7nwbyhQA7OISO0LXcjs6vlHqUIebcuBfyMdKCrQfd18xfA3nRWceRceP8X
+l0XdSB3U+727bkYMOruO9El7wIfJliUagZIPOdK8beCvvTv67z4qfLDIcC35Q3/TbRJftwdEQnB
GAgYLZT3fZ6VTX10e6mWY+an7vpZm06AS55n/v0THzw95uhn4fgnmxWcb1Xl7AHZ7OP2cWefZEgh
3PxsFrzSeyeU1WDZd7Qhw6CSQ9HcTFpMFoFSFuVL6rJ7uJ/w6YMXJHIXjpGpm8nggdedhVqXixqj
AaWPluHIwa8yYO6u8p0bdj425Jpy8dHfthL7OxPjbNDMAhpmrwk/HFYE9oTg2/jMu58YyWumlXLs
wXyv6KmbDtbXM62PY/viAMl1D45IdHJukbhCDpA8Cy+8Bel2i0YcIKkgRrDrs0QyPTl2xr88Zijb
Thbp6oeiwEthrMM+fzA8dNYN2MoRJCDnP7yIUg5fYS44KMKMjw5OkXfmz8ShcFvJhqIfnl3Ob5dR
g5qqaOS3d+g22Q4YP7m5eh4im7KnQQYTZ7YAAy5CoU7pbNcLYn/+ktX3wMhauCb86kzf9z8TWsbK
3Wrv3CalHR9x1ElYyPKeYgQWiLT5w4g/swCXFN6dh7Of9v1DntlBAG3hYzhG/ir7f+BS6LbsGz5/
ZtWex/5JmqEXv9Bq7QExA9NrLaAB8yqBaPVjWCoMt9SLUbhlsiY6ZHh8+28yNZ3hbb3E3munEQmv
LF/GBpVhBry7q2dwoufFKEJNe3c0JN3oO9ZRdEaF1O8cSn3INGPZXIjnlgpvuusNz2pujPQ2XWrh
8Mc97/8fpqihiHb0l67fEWUxv10qBPlCVjboCwpaFhqKevxcnphBnI4JauAJtXPpd0YpFn5Kj48D
nSptyFek5N2g9cyBTW9sRx1Cpbr81kFWYVd33fp3tk6cWVcaS9hXUE2qyVE1r2Jq5u1iCurMbdkM
8qS8vD2Mo1vOVwfxFdifKukmImw22G9IBzOE8yKlHWkOC/FC/D/9iwHZFufY1P3Mxo4X9D0eR/ii
zbLveggHfrm1RMab3fgURnHxt3AGe2G5FscnI93livuXmiOR8KAqRB40X+usydAhf0W1PcT4VLtt
Fq6Cn1mw9eLB14MvfsJiBT9I8QFm3/0aRsNxdMQQjDtbsJnFRbjUwylYVAqaqW/h0RIDzsjpncaQ
o+wWAq92D3Udpg42GH+aOQcTocKaVSaU+jw3ln3zsZarqT8d04EMj3st1/IwzSJfwBu4odiUjO0g
v2p/Iq3lU3W5KUVr/q5C9mAC6iYETjlZDDlo5yuGHbUA4JkC0KLxHA0Dpz2tm++OjpT5AV+0IN8h
MxM5H2Q9pF8zzNhJ/ulYPq6PwGWx+2ib42FZsICVj6oBLbFzp6wskCxXM7RHN0SF2QPFSGNm0aGS
7KFx3s+nXNdSmu1CY8R//WoQ8y52xpOZ7mzs1wO83lqmKwwxtxXQtYK1DOvorcoWWGAPsXA0Kgpj
FwTBXZ+ifGNOsVUzP6mBtBboc6ZduITLYsKQAA86eAMc28MNjNLpVrs4X5ef8TB0w1swZtRv30Pk
XMZMLzFFEI0z6epclib8XvmkKv4qgNjzPuoTR39B/CU/Hq2s6DWWf7p4NlokC8YlJYJOHwbbNWav
Jqe23BJ1uDQ3rw3pctiNflR4j2bsZufFbVURhx+IVUVMNlorecxDxHVOSKHRuKOXqKX6Ei5GOFxp
pIpNCmlKAfcypfL8b08q9pigdTD8ujQ17AL87C99VWfBhYOvF93bldLxxQeVNvLWClz7MOd8PG8a
MXzehzhfQTCkZQjWGgvUxm3v+lRvwdR7GoEUdzyYTZ5KXXt2yFw98EzKtsnEbuqCTx8XYZdN3yVb
xV2JFynY+QxMZJpscRHqjqrUsgkPQS+8a4utffqtO8MzaD8ENKEeQD1b8LdzGA68REmlRXfhY1GW
0jYVUWnBz1eSi4DCuBYtcZw10sUv4RhznOy65Ec/qEEmjjFCBhcpnRKbSqv4nlR1PG+b0fkFJ9SO
h64yekbt4QvYR+FoHnVF7JGHQtu8YIFNL34XtW8L1tiU06Sen2Kyo59mYDWwa/023Ew0udsti9rO
3gJH45JddOxhf8IBO57xW6wPZRAQKsGLWymCYrwmkYhRCKiuqWVbHHtXa/6oXM1ZV6q4lXLgEGZm
P39G3Y9betFSSnWta/MXyFU0LUUgmR79Hk8Kh2jWpvRXQJVA/BvcWzOySL2vPnGsl5yCXztvSgi7
VjrYrnjyfErpEvh9kmCeew5U6yf7mmBMf2hi9vPU2Ktu1wk//xl4RbW1ckw8zjAlm7QKs7nzFK/V
cKQsiUdbmKetu5MzDngsMBJofILWshmSIQMFF3pqfFyHkFMcUTeg6zYsWUURJJr5dZnd5NesnO5d
0B6RbUfSOTwHe+js5zqIJg/MpLS/F0qveCAqXDpdNakP2vlcSJCUfuAqI4OkHyYcXARBV7nryykH
a13N4RmxN1DUOCzNNnAU67aCNfiP2OZuQrh4XP6qiMTuQy/k9ForGw1nEa3Tu2djgcjijMUxorO+
PbiS8yR8EhOehrzwZ47PXh3eBpSU56bMoX6Gto+eemH0pahICkaKqdrUej67ayUpmRvicxRX0beQ
wqJPKOTxMCy7Z07HfF33bpRa72OSHd+C+odTTRrzxK1CN7WnLAPYgOh2yRfOdmePWAhBzVKv8rHT
mARPvYMj5uAGYAYxnTnsSR2crdhlUstivZaK3tBe6b2bM6fy0px6UJEzR1vO8DHK32rXnUcLy0OB
Ls/d3BnnSyrWNm9ejdeJhu0BwSMk0kZ+Q7E25j3tc2hozLEzgvYUOw2sek3WMTVNJdgOHyKaQC2Q
47kdPcg8knHgTcsCVSfoU/SvWoyMl7SNMbn7rry1dkgZrwlabqY8iF8WryDGN8+Qv6omcxdogM74
nAIQPaylU4PSof3VhhO+o9EsLzXhx62jM1yGzaShrFQluRZuu54TZyUoX5kKTTUKgwf7YkFpUOTX
t55rbhsgcO7gcuTlRVd+uvPw9Tr4/B28mzGiORjm2QQfIw+mASWV9j2VONib8nyK7+v3bEQBDipc
RQg9rXvWiSmcXewA0FjoxO6OK+uvi4M1h9l7JABMA0KJwXkVBbdvXrbtlkpa+LO68DEFKtewT/bH
OFpOOQZx8tZ2TJgy/FDuPDYIJ+NaOtWDEp1Meanzh6C4Okpgwr8ijSd3s6ZucPbHAUMMveIt5F3U
RDSWIP0Vkiv6EZb16Gw1rqkLCbP2oKKx37thI4svQ/XMW+RHOZU1JVuKH71De9fQh15waNgWcTLM
KUnccHWABYhyVf1xxjF+BqfqVKeaCLC7bQIHM3BX2u+aTsldSOgR5gccxRo3c7NVtG9uewrGqWlh
Q3vuWeY+F+Win40JqvQ1Zyt660b2L9gZYs5SJYYjhPwmUBt/gg1HfXnH1jP3sM/SJcQBENxz8B3b
Zkl/N02bXtkmcJc1TSACDiHU+7Iki/WJugyy2hvKQd3bWLemIPSOFcKhAx7s4bgU76p3m+I0UuK0
99gJMfyM/o5l8oxchjm6cEX6FkYeB2BDNAsjWD3n/6wejEt7B1r/pgoyHqqEV5xdMhIyVH2wuAcf
38Dbki6YaxHUgLUPOsl4bLY1hxyCFt+JQ5sQgKNk23v9cHMLL4/3WctjY9sXToMKwsjxSMK40zsU
zPRpZnb5YXuXXzCGwMgHlFqDXRqFy6d4K6CPJNrauJxeOfSq5BHmUHauWx1cE1/PELLJUtBt37K7
h1jdkU5yw9rvf7ImKRhQ2dLp80yLaXMgOERvILGMBno6tlXMCiQC3MeU66M/4TwYf+MjqIAuLtE9
D0J/iVqpuNj56dROhxj6NTpBET7h9QCGrELaGs7ZDPMX1Ezzuw3q0m6QzYG3VhkUrraBUs236PgX
gQDtPXbE1Z6s9NTFCQbqX4zoPjm7NgYqjJyXs+2mCIW74y1KmkSElrSW6DNUcvgOF3M/rNZtT9YL
IuJUnIfZGpRnt/xHDTGni26O9L8VhyqVfR4XLBlHSVJrA6/Jv6SgdemNEcZlUAhl1sb7ukvp4uMG
bi711OOFwDpZnKpEl89OCDbpWNf3tKX1LDEqj2Rd/zGoZQUTupg6xl1WL17U/SE01T9A+AC6SwwT
y+QwuGDRKyyr4BKDmWnE9WkvOJJgowgB5EDJMFiPw4n9nSRTAyxkx1vb3hhetf4kM0LyHINa0J4T
ZqfktIZTdlkXB2L3gFy8dG6NS0imn9VC4uflLiLbz17E96Jmtrztli6e8qtY0C9AfObrh4ejhiua
HS/uxZTz2JOvas/dgUIl/lfEQX7StfATunPM9MCvCH2BE4L+lyRJ+uHDW0NP7nH8FVXuhyx6PJgE
mDBLGgBppRFHwU4krUALdBk5DawzGTFE/EVTererKbt+8XDM2eFwKg8yVhOkZ1m4s/E8ZTOJaXpP
aIzYBc2E+S5ZXWgTQxUGQ7jrR4IQx9XP9X9+PHYvBk/CSkdEiOjIpcDmv8Jk+lImXvzaVEO6JSg4
7kyzeHunm7o9zxeQ136CV9fgJJvfowk7RrQW5oiXTvavSeNm6kEJCi+PAS+AAtW1XNazjUB47LOF
zO+O9ZJ/HWq2VNCtnHMbKJfAm6DHrl0t2xuJ/BsM/GLQJcZbitXukiGMfzsgZD61AkTAS2uCOrsk
uGxqskYHd3Lvj00Fy4EDR9iy8cmdQzxEQ3yai3Dak5biqWMdHwLosqzESUDAkI8ZKP/B9zvy2cH+
52CImy6eIn7plvXCbszGpK42aTKLGqkCxg7EaXJ85ohfY/ktwHifdD8BFWCchW8T3nNQLaaHv9yI
DdVvcWaeOFb6AWTZsHqV+CL/WG+OuJ4QWqHvV9NxbSfziKOF5S4dFeueREB3W9FgztHiT0dq0iqM
uWOLwJf5LC/3fC7OmzERmWkFgO1QJGz8kXZMu59MzOdacRLYu6QTPt2Me/Pf4naD+8tZsEz6ZsXo
7S05Uzm55HpHPU1/I3SUnAfPRUQqJ0OXbUwjEIuuTA64Y8G8j0UDawwv95vmTHMaejVxmlFNccxR
hMHnRwum0E5rxzlVwmOu6CPy+geHGBwU1h5NnHh1zDcbDUnE+FSuXGX8MemWwfLxVbJ+0lMzPKZ8
4Vd8QwTMqtSLuO40gWK11ITT+oyoiUhMfeG4Ge6JhCR/hjEikaqHMNjiwtHp3g4uW1KAG5IU4GAx
cIaV+x7VUdD9KDoVslKitGVToqxUp0h0BHFLNVQ8FxKC8iyLm1gXGxHk2aHzQgACHGtsCWKPFcm7
p02UsFDl22MVz5bhBEJxoOtGNF61HU2g5KlGSm73FXgWrC+CrTpZ2CmWvYed2yryQT4kFZbNlGYc
O4dah2dypuP0OJInudWq5NybWET+Z1cMOPgxSYa4GtirHT0nyxH7+OadTUJ8tYf/YebtvR38ls12
4D8RE+QhUP1zZln2zpyJmTEMFRXY2Jpze3XHpcSgZ0eKhurOJMmhTSJnuObgIqEOrm4csq0E5oiL
v+1PEeLNT8yqxa9ZllOHtzDBHMu7qPvQDucol3d3jo8PX95wtI2jIB940ZGMLOJjxIaU7Gs3Y0z0
iweKI8ovCuPEnyAJqR7MZOQ/rl5tqQ3VM0ZG3u5zvVNoCQivaM9PDayZ7ySo8tvA1/mChd0Q8hZV
kbAT82eKMeKRijDai3M/eBF4kYN94BsNnwFN3ECZIcSwjS2eF5YXtEivLicymo4ZvX1B52064TDM
GE1nnToM63I+pPwH/1b0LcErxMKe7UWWj5wFtEeUsVBGJoclZ+Ij9YLF5IeYsasfE2rKur1wpaQg
pkiOQai6Wzv2UBrXArjIjp/mzpvHnHce4FzrrV3W8act1+5fnPQgKqslJsrcxExosP/H5Za1mAq2
s7uCS2hxQF3pmoimpzlbaQRIgxbHqWg1G+VECYTsNMXC/rgmWfXiiK6iaWgNcLJEXLTi6Fg1XPzV
Wfbt4sWXKkjSb3fG7MBTOB7EQ9RiWXuEeVWvu8V1e7HDvlu1F1UZ91blDV3OpU1f2nYe3kssxdSd
pVi+HlrmiwRi0hqyoiux+sWrJi+1lbVDvcJa1uhmGZq2/TWOfEDVPciZYnGPetoB2cLbWwZP9F7I
Xbf7hRqUUzQ2xWM7++4J6tLif7KsT/BVl0wOqsCXzFBnevPqcKIHvD2lSXJeimg9sdVaSMH1U/i2
hGMqb5gjONF1LTHfR0n+YkXqdwJg3OQRhlmyC/c9nHUX67iw/B0fU9XWSRM//qq8OSjeNSVeM3vR
BgARcSzpMx/DQ8Qkya4/IMgFR/+dNA8PBiwOvv/gjTJ5KtNp3g35MNZo9DFbEGJ58RsWfzm+4M4X
HNI9xWMgQcVjUwH/rH+BNbnSv0ecfoLi5xIO4FvR5T+X0S78COrOkfjx4sjKjZnc5MHaDL5Pq1oc
FUTyzcCTNkk5IuYAGP544TQcRFK50aPTG1wqZKGGiIzAWK+ssTZoRC4IUkhSPnYrCXx+04txeeRG
6fdRNMAoqma5q3yJ/T13x/G4OiiKGxCEUISaQJbpAbdGdCkW5nGw+/G1JthBqGIJshdyux3+Ao8h
Iebc+Vilfvwb2HrfhMwL5FSefYdQyQlgFIkB0AcEgVsY5xAKCFPWbTU9lkI2/l6Qg9K7CZ0d5IO3
2Pw6coJQxzowSN7FhPy1acsgn45B65AHLkwvrqVuXfuLmEwUfPTkr373ET+o0nVTHLqRhyAhaOqZ
Lr317i8cEe9xu4/igI7rrucQvYjGc1OZixe7pB0tTLrrGGTYKwHthOw5mnmJfo2zjanUNYIDN14n
NhxqiHlvUBo+Ln8WgPlvmgXXAj7KDpgJt01VItwvTVmKf5WhoP0nCwg3O+FsKOr/L77xivTxHGLU
jwp9SLqA024ZdTR4DtVIXzhu0P4cMlGwkfa7oV4PGkMXt35IsgXKfS0fOASvE79rsv6OOcpSaZXr
nylbqfxZ2Eg8IQ6t5U5POoF2X7D9olq7z52/tdXaw58j9IUlJk8ydoPOtRLrvMfiWREYFTicvcKc
9EA5DTAh2ihKDOwFLtI29D+cscb7NYW1+A2g4H5ws0WRFV+D9GaWkpSuIyDPDNQxt0aWtuxx4Mvw
CPF9csw/8NTi/ALTxaP5APcJl2iPfCv20rXreJojajCnCmH5Z1A2yCoIiyUCEQ16WJzq9Vqi/ID1
6nFR7fjlW3K4qUSXGQuW31pz8xG5eC1lkR+HKavh2PPuI0HqWac9TwO/5ybqs0nCwSGSehubxTcv
jket3VbHcY5rdOAfiXPvbnwxwwu38vwCi8m7FFNdPUfWinXTumn0jcKfPOIVp5N4TlZKICMmS9Bt
2LvvKK8h/vT78a6I5Pc9KHTbYL2gC+dfQScFpZeLFzx1EftypJO5LqP/WPBjkkrZrW2KNixvQd0K
Qiv0S/2CQiIfsxL/5H4lbuKS0nSX4xwyNRzn2klDIC1dH1HMW7g/Bvz0CIohfUrnDB+wOXGjCeBw
ncprvEmYJurLGtnh2hfV9K4T7MMkSjJbHWHgWNqKixrmL+Sm5nXlvLyNrKqeNIvvmfKTJKIAIVnB
ReBNE5gGjwazzt7hqP+X259UlDP4TF8eaVCAVWOSnul4nZMTRWps2Ql+rR/dOtn5GNehE76WumB3
l2FerbaxhOGywc0VI8cnYBS+iJfDmcU0FcsXuhjtCow07n4m/OAzsAuXJ1zNSHGJY5WSjVUOAmg4
D960ncD8f2GqN785JJQbtzcLdLh0hiAlIiTEDLsaleyBefNUuaIXsFhwD4aAWbGvWaPeyUbYydND
4LmY4woPUymLFYVnnBdndDA8oLqXLhM5zjM3Lg5N0vSPs8fr74UI0+Q/Sq8KL2Ed0jKXCHZlZ6zu
OnigpRPekqT64FcBpSLxyGs3HZEEJ6q7gxJ9op4qfNLFpwxaALgRxk8IVuMgIDDknn2djFd/JC0z
XyWzcc9ep+weyqZdi52I4dgswKVC9yddkvN/aU33Gj2QvtqudlleKycShmXz0P6L7rbbLRVx2n8m
WBBU1O2ODp7ASkB4ClWuln2WOt21YpZ5hJzAzkAG4dCjE2KRPCf1mO5FimBVHTiDMnKZxNbdURsO
kxjy1xC11pEundPrPZ27BFWHj8rO4ckj6nmpcdnv4Jfda1eyeT1PaRwHhxRHIjapmmsdj64caRxt
ZnkKWpk/RxHeI7BcXvPeYsn+lkGabH28T9e8G/TfOSoDD6/tBGMjc91HXqQT68te/nSJWs4b1WNH
4uoK7eOEcf3SolhuQY4MBDhbFOdndjUkBD3LTu4iFfrk+xI2Oe4mH+5J/WtZHfeQziQiGdFTl7/a
Bam0V37HeoPzEIZOhva2u86ZC7c0t+R7ejQOf5/EMMGrcqz/lIt1Lm7jsuDoe9qYyPIzkkqqXAM2
MVa+5Swnrl3blR/5NGIg5sOHchZxQ0xxSiFPDYtJvBeDwxK0s3FAXjHCynjPX2AcMEacG7bR/UuP
Wx6frNDVH9gIxCVUOCOGBq64PygXtmPQ6rr/VqnblzVf1v/UJMIPRzqOuMJqbJxHZJOcm4VtYIDs
0QR2H7l4bD5sHia8nNBW7lg0qiVY3IuOQA8vRTorxXTOUADjw1L0q7OrSGQcebEqisrdYrzxKu7Z
ZGeyPiRV7S2bsqPlTozVWByKvnCv0VTyfnCYg0A6ckU5IBZl8x8SMcRRSfACI8Rw18CUGU7rKpES
3Ql6BHnL6syNafCNBf1Z/4+i81puHNei6Bexijm8SlS0HOV2emHZ7mkSYAIYwPD1s/R6a+6MLJHA
CXuvjdrT31TJkrm7rEGQBLqq4yqEb4ZVJq+GNkx7SBvEg/me/LXtqdghuY/uPHQA1NF+gra3c3P0
cKSFpW2tMcfxMEQsy7IEU3cMKPWsmiQCZwPsqMFwi6mGwo1dGmsiB6fUHrcIIfN+zPRymoW5ykYX
uNgU7pznqhgozbNlkXt7xOUejvboPoJhWN2D09V9cVodzBlwtMLiVTGNBo3jdLq4p9bI702BqQUc
KUUExz0pBL5KkuaJlfHaPcJXRHkFEa+PL3MXsd9rllp755atOs8u6EUkXMSLLTsfmLi+W5elFuhx
LIIQsbximM/YdS3bPPRwUg8a8C1+KpSFKdrhwduCzEAhmdi52/zTa9w8hFxfX57sSf6zyE4iqodz
qSwQMju2O5ONtbas6X2E/Q+yrbTaI5aJH4fAad7WQJbTThk9XZknkqCQ4GWJxLZuiHz+zFcnaYGL
xQm7h9DRTDaGEcu68Zk7/ItFXvtfPq3Gv6lasKV2co4+o9YV2xwBSYwlvYtYL1Wwtr0m6AL+6mle
X6mTvduNxcSmIg65X6NjRYOl/oQma7u/lSHo8IcOQ2Bv6Ne8PBO2iumcxRA3b8S+b0UoS7DUvorz
BlxIVMf/1BQkb0FeANBg0821j9qC54Ita29eGQbyZu4GXBAPgWWc7BHJIULETU2eDLBdEQfvYVz5
z7NF/NbR6Go5kcKAAMJd2qsvDMIq20+wL/YT9CidZGrY2KJbzlIF8ZfSAKh+G5wYPw1E85BlZth0
vxNRMOqBeNDCO8EyDBqUZbc4gh4zKFOOBo25+qKt08tfLFSEZmFLdv/TjhvUT9GN8mGzC/DQQzbZ
0Bw61EJYxGMayg1RrfFZcvLeBxOxK3BAIvfbuCY8eomHyITQLFJes5CnvB8V4chRNDkoN7xuB2CA
BqydE0wzQDDWk0QVNX/o0Q/Je0tY6FHnLLn56l09TdzKInxHazD1LzwpTvcGRFDDjpiTYYi3M1NA
DNxt+cQZAQCmmwqkHz0jex12+a6PkuROU4cPANAcgFjY3Ub/WJdEt54K6eb/kLRHTcpJ7T5RuI7n
pF2j29w7GX5KXRNyLomMACiZ6yMOj+GlBxRwUHGnvg3QpweNboIsGTsXqFcsN7kPB3fWGz6FzbIZ
PSSwKqoe+cMsfnJIW5MIVTDSenHDv0YswY7taJCBbUXyx6/m1cH0N1uFB7S4RSY4pokEr/3Jyc1/
cqVgypj9ZP6DLuicFion99z5LFUQPxGXVm0m2xF2GsCbfithfJQM3yToCswmUUTKhHY+KfYiSCxF
pQk7jbAU80TP1likEUhhcpdydCofmBgkIkDL+OaZgC6e/o2Ls0ZdRkyAKm36BSZNMBT9IZGRYWDW
ohlKsR8KAa2rx4jlx6ZxngJhKgrygYlg2wW0DauoYguPbd8FgFt7RaC47a1NgPZVzX+HhnL8IouY
AbDpZH6Z8UF8i4Rde77LWd2hUbPdW+A9ONMZ+EQGOK2v1uKZPh0lVN8RPS36eSZAHXj2tMXXZB8Z
oLJBabACfLdxl68kMvk13Fd0HQcPzj3q6IKDB5IbGZyTq4nLLrh0ES7zRNfDV1M24b3EitKwNCTL
7b9byp/NhZqVtG2ISnlmblBInT1jwmqrP7WA4rjrqNLkfnFJxqpc+MT7PFOL3DWdTBoQFGVW/9qY
95x3L1wdJAw+hMI/I76F8j1Gg8BaFM1sVpxhVrpXln6SaYuA31jaUUJUOUfXzvcz9hJkNraHxuOw
VfT0JNNMMxZrgdL1uXb6qN+SFRI8Mf0mwqx0YNj+Dm4x8oBAEg2HA6UNfhOIizS9xj1lFDZuytoJ
xV48dwUZuMmITQG1EcbLQBCdhsvz0FSNOlFVWisRnLFlvTYDGO9DPBa5uO3snfyykhDr3Hn17Ou7
fmK+fz/w9OhD2fcJdaDPeDbNczFceH7XN0BbfcUdpBAj6wHFSRvaDisRR+ifYu7GcqO9RpbYOArJ
axH7njnYAfCq3TI6Eww0uWCu8OjUIRc1y6mdbTnDKXOrXYLwm+EZpo4TUVYQ06N4ZJdSu1goN5VD
Tm/ntfmFpYi81oFCESI9v35LKiAmdDht8c02K/+B6mlDIZkM0mw0nPy2sEi2qCLJAKVCy+saDdsa
VP0X8b4hwdcz3X4ZMvvcReB29jk7CzywVQTdIAnA+73dMGeS2pm3eddR6xDa5rEL5Zlq3W6HLNSk
eL6gkOGzgLvEgOm2jIcYCeSrbdaNY8K4eWQQj8FfVA3j6BjlF7qggIhBQjZxZzXMCgKMn7A1iV9d
iWe2esNEJQsXu9+tLnNLnqtucbI0lusUfyoOJLCtilnGFaKgJV5CwfDiyiKRiiBxwLMfqTqW4s/K
OZjv3LzAGEXTdKrZJ0KfycwhKFp26aW/nJHiA36DMnpc8PyqjfYlS43KMRHGmdubbNvQ6g9chiIg
Jgb9gWbw3sFkQTgyTz8x3+FyYQi7gmxzHBxtqO2bni3rwNNwJfS3Kk8DegRccANuWfSyYfwnrsT0
DR/FU+8WhgrMDA0fI2eoc27CKCLYvir/0VlmqBS7vmIfPzTem8xIqjwy3ZaXglaZ/rT0uvwJcYqL
UmKZWE7nU37PvIh9GSFLURrgAyPnNfYZ8Bnffx4aC1Rk4My4jXzm4iS1lcEHihnrpS1dlKF+70Pa
BTtyP4+QTwpwruzIJ9V+tyC67vqm6/e0XbiVfLt2jwZ9w2tRgMa/j/E3p6AjLBs6mS/8LRqX6rHQ
nbviwcY/vC2didU/uy9vx5Z3aXf8gea60Ny+IoQP7UOI5ZGvaSoVY/G5BP0fROW5D3Rk7VuVRY+h
GSKWmkuOBhF5gTu8FUnd/k4OE2g8xh2hgJYdZnciIpCFTJ/J/eOxSG9Oc71O3Y3i04sjxIPsPu+5
/HDD3eZnmyHBRXR723rno40gG35ThfrJ44BktLvO+VhGdzG8yvU1JpOk/+xAhu4blQClTRxiu1N3
pa56XJn4prHTLR+ui7fztvz6B+MQYZKtAdM2IRKrbOzUl18v1BmqGftgK5QsL1CSw/HZmz0mJi3F
DcirwEZTSezUEWNt7p66jlJjjAP25rrlH9xU1tJ9KWudPywL4zlIK40biZRKoCJByNOgm5Ox3IZx
XsBHZAu3xPohig16m1VX8t6JodC8QMIgkFQ7oXvkzljrHMErGpYdA4fw0wZp8YxfswR20iaMktbe
pV9EYp0SIRvBzbHEeABXQF8P7rn8r0ismZWyKfOHaWjq+VvLGJHdHIZLBOlm7A8+MctmbyqQwNsR
Ub63pd6tP3XowlhVLY7xqQpib8OsjihKzJrXiu4V4YlX4PloYgLYZ1vfA/See9zbvfcExVimteCc
JlR4WK9+lJTp0kUWqai4+XdEPGEqzZylxGMCiYWDyT7YFNt/igm7+iYPjf85LPi/aYT5mWb6+tSx
6PfoHS3xZpNMcMXZoJ5ww3yjSZ1+oNkXxxnaDMP7sjpXSGWOHjBBRvA+cTVjPwWnKIoA/YibhZmU
0sHutvDWpzunF4m3G0jEZdRT5/az78fhd685rFH+FAT31E0E/GJ0312GCQyJRu1yPAxZeCSBjsW2
f8P4IFPgUzIqLv6twi9fcakuP2AmLegWAemfDJB8lBrIqdFMiuRxnuzm2vOxP2HXdk9UqJRiPrgg
XGm2eK7MFHxL6SoMApFJ7hPbhMtd7hVhdMBoi21ltubwMAl6PxRKcLIiXDkPxF7RfFEp7PwCLf3W
1uB3Ya6iHDXLeu8iuafShPjMKh2JmUmKmrWVna+pb3smTNEUife20MVbRdfPId8nD4Wq+qtSAmwW
9Uz5PkbDh+hIKd6YEkFD33vNvZNl/mcLyOVP4c04IKNBimM4s9Nf/eWvKuLpIPM1eK5UJ4kb5cXb
edx6w6YL3OhRNwTMb0JMd5fRphHfTUM44twK9WnRHt9qpIYP6o9l1+GM2bttnsw/QVcTq2fBXNm3
MAPkJteC9Siyb1SyFiK5nl+LIJPEZEdrbhI3tQb7Gif+9GDfmix0Izy/xQSGEoFxcufWMnuxmSRs
uKSq1GfrxW6DBJNzrzxxYkq/IyJt2tdFRJ2FxZzYMgLz4rMxegRp4j+buQAA5y/t2RpF/raY8IrV
ytq78PnubVTPx6Zx4qcIM/lhrdrFnJwWSABnkaJfQCrdpA755mfB7wPBiO2Bs/G9yWcTMzqUGX7V
vC0cw2dwd/y2bJoKdjydiN9b9pjr0Uem8exzWR1lkdnvyB+IrkD0zFI1AvsRdutYppPnxz7d4/CN
NLN/TWSLFKgK5TtCTPfUBDCIq9E1Hip80JBIvItfNkXFTjTEbgswmZuw53M1MywrOZIPm9NUpa3n
QcEqoykEwDsxDnYDu3zE2DCmpoiTl4JlEy29ETmyMCtkYy/9qiCnB3oXgoraPqLJmv6aWc3fnnRq
ytnhC73hvHOraUarWmfJmxVnqNVy63m9/aWIIFtyfGnJqGdjtJN9HYUsFkBwA+qlgx3RAwydOZZE
7GzB1bl3yCloRONoHm87T0n06tyKc4TRho+6QsutBTIO26XUAXu67Q0TbR8wNXHvtXliQQUsmrmP
nCmYOrf0OA7zjkSEXp1AH/TkvIxD/5Tk65HvOtkpvSIHjCzWf1hqv12kAWnnGOs8i+mMpZpppQoH
og+dot9Yg8vl1/OtrtCVSYNdErLDx3Ai9wTiQY+VSW9pPysuNIBcHzn97q1gG7vuthKiPEQl9USO
Rvxp9cF9EWhzBy4gd89J7nCoOiCsH+wRGf8A9WmLOx6CKaqae4ql6j6Yb+bzEKnFT6Ycvu+gwoGU
lHG4Jymkc6Bv8ERbjvWf1ODBXLEAWsRnsGfuYlg5IgWrtBc1WwCiXMRxVF/LNirhXJaVe4qZNn/G
kW7v5mjEgk45/EPl3vzWdftY3RyWvLpZxP+ZsKON7VjO16Sqx7bX+UcMx3wzsBF9zOKQ1OE8corN
lIN13cogMTYGm5ZLXfg/jeVUz1xY8zmg0lKbCSzPZuzI9jlqj/qZ4haSnBeBCyF253aFVtxYb15u
A9Bllss3mAxHphQ2A0g+5qqZXehFLGeUPaitC4l7AVGITosqYnpAbbuhpE/e9ZxjJRjb6IgMCACH
rLDYykq/9lVPs0kgUI/4KLghU9dJ7NqQLMAN/L3bG1GbilDJNWl2/pI75MevuYuhgZnRkA/Q5rUH
m2sSzQ/ElcHb8PjdBK96KP6UWeY+kOMiX3zW5mnVzzHkcer/eatRh0Q7r18LmVb1SMQ0mhjWszAb
Nmz4u1tlUfzOmTtc6fU/VeZlh16CPcZRT4XAipQIglp/sYifBIWf0neml7G/LdhiwwZgQPe1QNkp
tmGgGnNn97T8euz+Mh3O0j72JmBW86heRGjHUKfI90R4XqMAiuQNLTqCfMcd7r4G3kTITtCp6ktL
pzisqO+3svMZbMM2aw8LJLOnvDPqhS6FsyQ0yvwl0cNs1LgiJTBNzahFkXe+5VyIiNsB8LPr17AY
9je5wpauctoaC1hQu+gstWoLfcecY0V0S3oftKwN24zQPpPKHKYdZq0UMXG/a43QGBpqrKq2NCSt
zyOJELKN9bATq6KUbVFXkcil0hFgJcfJ8gZsDv2jN1nDtp8SrK3TuyrygD3+DdSB2gn2Tf5hJnyl
UPQSTL4olYt5NvDM2bOHHGd4Khzr1V1Y23ieKS925LkfzGiKTxPZ6pQMSWgOTlUeIETe5Eclvw/2
cLd4yhqGYfvIhb/YaZw7W9LGkMZkHTk8EwZsKfQJrJt1Eiwe24M1MB70TRReK1zZ18gLijTB/3YL
g4eBFvXue6V7+8MC12YdKmHLn9H4SG64terfMuine4EaKwHuTkzX1mXef/OLU+yTwFFzcozioRnC
6s6f4m6rTcyoH+4Dhg7gO9kQ0i632IUE2nj/pmOHVCpGdRQyxiggWHXVUe6j9Jv/y2eEUbglz9LG
WN5SHaOokh8MXviPjclzPbA5Tcr6jEkg2ah46t8lNHo8KvPCaH0t8/6PKZfXPLvVCJI37TCh5UYI
7AfpAlNoFw5xdcJ4lj9pVg6fMvNuqRt1xFj7tmtw54LjE48TJRfQ9QNLBqYasV2Tr2Orhy6G/CmX
Ur9O8Cm2ZWmIvEWY4Nx0isXrTev3huVhqc8ZQw+qqbwgp3MB8XpZwajvCELpfzBgJ4ZlVt5wwCUC
JVgQeQu9m2t5OzXM82+rJbvLkb/iN5gET5aos62lHED/Dl6dL2XK6a5mOuMdKIFi8NxswvGi8YAj
uBW1xUQXXQlc7l/oE/M78xP7EFdJoAm66r3nMW674lQ6rLP3/er7GHkwwhHhiU3rn+v4XEUzYtJ0
LOzhL4+v0xxqNvZ/XCmm5ss2pnlcu1U9RTAfniZkJ/R2OnFw9sdTecP0g7A5oWbzSZVKbGC9Ehbn
lPbQ2LHyhG4X1i80jn7HtENxgyNyle4x8pobRS+rpzszT3PyNdLnRQiletwbqJas64rsdvmrBa/A
GkWQZpk2IRMZ1wKw4WpkcyeWmJuXH1CSEx9NowHCsaryLNyogJlHEu7iFg63KtrqYA+QJqie8AC4
024CJ/ZOGh21lsEAty/CpjnSHaKRlmMTPToT6L148CWNbbXG1yIvA4ByBrHf1Wb0Kzg24NlQTYye
GXfIHppdNjhWckEB44bboaqDnZCBvZs0fTd6QfiFpSDyb0/jWjCqQyLjJQrKZhASoeZzHaLCb5PL
WjSNfRjM7P/H3rQ9l94g6AAJ9nBQULvThbfwhjwmhGAPtaT/Fcg1H5nikOVTJ76PXjjz0GZCdGAB
GWMsMqnpDBMgG1YBYx1s/tvRZ6i+D+Jo/URzE5Af7K/hH9NXS5PmdhPqx2nAPEpIXYcad9hUQwAu
MOiEvJHhCIFdixSrqyatcMGDeu8BxmteWWRZC+qcm/v3y6aJbT8KH3UBEgPFMgVfBX0//7hysZ0G
s1VTcpHg1G/dnqmURsmb98uJXoGPiTlKXqGZMI/asutw+HTsQ3F5FX4ZwpECtbrF79Nkz15eFrlM
EVcVs6a0ZQAtjhwNVu4wIfVy7yVBU4FlGH1k8QeOoszesno0yeeESX44mwk5P/6V1jIItQlXFu3E
bUROoXtAHTBMx4J3VdbseApjAedoM1vcu1nm2cCp4TpBc4vJgChPZS6imUSrdbUHMpZ0N9dEZg2i
ooTjf5KozkMHOzvlRp5hA6MNMeIf20g7/G+q4KBMgBaE9BV6jiqc9EtRZTpDX0F/XAbg8GC/dHtG
y2DAuXjWF2Qhyc2/QhLmSyJtqz/qDHQQISpcJxuaMAfLnbKTtA41qUgEgYsNRlnmYsWcM0BGJN1/
lvl820tVrrmnw81AqkO+oALDYXJLwQ10eRzraR32JvHrT8I07PpklSQVOPiBxtSVdimPdNNkJ4bL
tMoHOHcyOiw68uLTDGctQ9LZUHMClHHPxhvpUaD0sHgK6F6voHkgP24sXw3DXT1kTHDQ5rcNjK1Y
zC/4mlAONyakhXa52ccHgnaj4Fh3TTLtY0usGoNdaz5dd4TPu6Fgmv0L3ct07HFHIsevuqi7djda
R+vcohrRvDo0zjclMMGLmcAkj6qh3+LzyIe9A8vrqxUj4hAfvDV3TR24T1ERLDdm1oC8qQ9JTjkh
DouXU6e8sNg77lTVF/6ToSZSVCPI5TgIiTS1hrfOWqJnBFBmeiWjqH8MI+PzRxFDA6jE8/Sh6WsP
qF3CRMZxNQ1/gLyMgrayJ872ov1DsdCMvyPMn18C6nBDuSzHY+xkGPjvkSh076oqFGhbhu3PjTUO
/xIff8gRzyuS1gpJ6QNzRE8++tql8PHiecdjV3zjroj6k8V0dROqXD5KjoPqYKaqKPcN0Xc/YUhO
TirwIBJzwegyP5Zw3QpsoILPCX+4vgMYFhJVZbnCT9dSucs/5vHjS5frdjwkSxf/QIyz8VSToMiY
0RuooUPgGnZa5GF7an3Z/u2BizBXsi2y6fp1su9stmxf+Ennl2VW1huvLelPqIVIOItHOUanPsic
h4muxd83jinvigH2L9WZ4qjnl5f+3tclG+KOgQGWDWz/LDC0TO4rSGxWmmPLoFXkBHLupmpt33Do
hAz9aZRQVTuuwNEyRw59mxt6NEkktHUPJCHIiAgnhXCkCl39nRHCcQmCMDuPAVZyLuyphHvjtNgJ
w569ZRo1Vvi65tg6+HfgAiEqNG/BK41OdCFPAa9USLw3AwdlCsMIrwrrFHVbUL7VcNGnYz2O9Y9V
zYjTRmazPLNidrAPASj68SUeVXz0Tha9wjAvr/yiDTuBrurPxH5EH05AD3dkCOiiQeoN4mPRxOO+
a1Rg7WN64PawegzZU5wpdJ+e7fvzvkMCZ/C52hj8ejzfn2KdMnVXBdCBz4hgi/xv1xW13FnDNOQ7
a9K6OmXAGQWkWELYsFrMzhXQOeztkF3fLc+TQm3EBPgcdaNmIOJkTrmtKkrCzcSXCSpUgRnnlpuG
Z4l+686GuCkOhMbP30Qo0jOzvw1fqEoAmprq9omH0WZe0VgNcTiBrHDFT2PC9iK2qRy8Ss5oi2uH
c9usyo0O+FwgN3NS4i7uOXmfcRLUH04bkHnL04uhIDcwklKSwiCxcSUSD6E5iE4mFyJ/7RZGz7sR
fNa4ZXzgPQnAYW2q+RtecwOdK509P9+CjnXurUHYeFPytby0Q0Pp1TN0rT+7wOq6P4xTm4s1rFOO
f2tS4kzb5+80To3hwGSNZ491WDODAIUT6SPHvzCRs89OzqnhFJn5duq4wkhTrcw+HTx0bIMW+Je3
Zy5vTpp9IeoZ4s0cJJS4e2XaTG73B2BYuPx1s5pAkE3tMML7lp5BpkDp6YVHCkITbvrOdtBMw2Iu
Xoay4dsoF2ci/cgP5wQaT8IkaZ7bpN8tE47+jQP1dNpWVm2Wgz1ZmTwYEcfeYbAYh7maZ2ejJj38
xA777X1YqeniIMpR34p5comgIe+GE9NxK78oAkXDg2dkGFJBVUBkJoYLL9XsxaibOkpurKUSKl+I
a4hgE7ZusE6YyTp81aHJJ/vIWmAQX2x4R33vh/jNj67rt8GLZNhsb+xuVOuxansyxrx2aoLjYncy
PnFbTAzExQ1qOuT0w7BoXPalng1SfWsrFb022CLJmwIKlX8PZmzUOef2/0dQC3safuzuanWoN9Me
Ssj64OeN/Q9l8vw45hNQaSUgu2B8cOynRUMzSOcJasy5a93oHzoGtnShb4toGyF7jM+kjazRl4Ye
mo4xEqgBiiHVQ12Jh6jzjb0z3MQWfRFmOAdZ73apiui8xglZyJRWzBtkVwD1g/me1sRLchgQkezs
pc2+8+oBXDtVIHEoH6bmd44QRW9MN6AhMQE8552TN4wGBn8EkNhUenjs4IZQUdaGklhoEbzyN2XX
ObDBwnFnJzaYuYwwJxnH7fgskAqe5MqW/wZRsx+wvxeXVjsftmbVmw7wGx/XaYa7Qhae3gRAXHa6
tVfs+JZ3joEM5hzUIUr3Js6cd/yog3xeRjsAUMUcfOty7rIGsdzHCLqQjfO5DhmEtdaTgwb9Ipmn
ltuaQd9eWZJAwlvuQ9cg2tpVjMlPyCUKSCNznRyQjbHX9xJZf6y1wd9ae0RGHSYzW+WlWzyESsaB
GDbohO/CZNnq7KClacWeK1urEmXsih2ple5/pcYTVdQzN1LbNrdqKv68sWIe+Az6AUQbu1SPTatC
6lSV7kZMLSyzpl6+Qq/uAO+uOFVszCln3/Vec0bdu6yOb9Qq45xRTkFtaOvkA37MX1hHPhhWMz2h
N+T9l+PKS8DcNnicaaJewAbPHHhMVPeIHvO3wRr8QxnzGJbTUpBzUQsHhn5BGxAor7qHYoDWaUmG
/1QwlOdG2SFr1xKp5i4RZX1J3Kw89pUM39q44g5kkY3vqIMUvJk0jnHUgnEhN9wJ0U4EyJIBD2XJ
Rg+JCzQNA9GhGEmkRgmOb25YO2LAy6mN7oWDxxmkBuI1g1mGTQqUEs9fd0Hmc5MCM3gQZRE+Fgjf
LrFD1BDTaehFESNTtJZK/4xUG2NK3ba8mtUDg0QlnvjfLeNVj5KXP2w7ey6jqZbLgkGZOlQ8AvYe
5XrW8u1p7o6l1xB4GlXO3W5wRzGfWOfaWWqqegA8S2WBD4Z348prTdwio+VS7U1UjHYa+VqV3+Vi
2CME1syRKwFvARSoiSh8FSij0NsoA5sMbXRYAO8g8A0EAeqxE5DegCH1bLe+3jsOr19K81EvH72t
imbrrH3cPc5WPkwXZi0YO0Icez7PfoKyYZNnWFIPuXXjXHISQK1SDFK8beVOKAIY+iTIKG0/OfjK
VDeGLSk/XC958ACd4rZGG4r/khxHGewAtdwCgDhBSEFENA/2w81II9mzPifoFr1EDagsIQeNnnvk
SPYa25CWx9CMNLu+RiNjljDij3foPm9zZORKW1HUeuE2qp2R8RXEMxTmCKbTxs2jKzQtNmn85+W7
blqOsyVO1JeXsebbwj1KuEHw8KqXHp8tP+9MNOduRruL3ws7MrZU/LKgQ+KoH/fILf0rNLKE1RzK
jRydn1TiUJSUPDvObFaUciiSGGJuhrI+4j7iNSePGapnYSZYjAXooNRvXH854g2azLZr5sE74FF1
k4MH4ujUJgBeEHYUxjA60VpecEdofRhKdiw7p1ekUSRhr8CkxFb/6I+3fIyY9Pm32lIo+QZsIy/a
L2HLghREFixNLBZOEmXbB2JkmCTyJJE5K0gk9u46shVdrFxNV/yC6gDD3MRL9mWDMUNuMmihU5lU
FdsnL+tebUIJf9elB6BNrhP3PYLdlgY/8p3bZzNx9LbmA94fqs4KR10HBfesl16QIkgAn7dvl5W8
IFoRn47JpXLjdSWPbg9oclhTFLG0iMiTKQNJ9zVrCrfbhc/nyWk+KsAW/1x+2K+GsW983yzSmu84
NLFHkwrnY7ijwXrm9cbPGs1dzM4qIe6FiiARFkE14Y0PgHLhOUHrDH0uY6/D82SXp0mDw9qafkk+
rcy13G0kb54hlKxNANt06VxWDb36RF4KqI0Kwd6PtBQE4bioEYi27pJh76NxQvDpxUuLAmPsY+ZN
9DO7ofXhNbkVqKjNGFcwNIx2i/KuZzgSMPhuA3Fk42bZp8ANUfCZTNVADY2J492sBh4heCThuGXF
1Xrsber+JZBI5G/u0ckGlsfhx5niISpuZEN761DjxynrLE6cynEI0cnxOYbwp8nD3fE9tCVkmkz5
J8QrXn71Y6R1j6zaewI2gjaYPwPHa/Ue2Kc7HsoqdpMt4pEwYC+LHIvwrbj/LrhI+hRUQHQbuRK0
ty3QHV9nUREMiYdvCA55aE3BjiK88/4I8Pz2q0PLZUGIjkSCeYHnM0WIUpWXERkgOCQK4XMZWt3v
7A03lHk9NwcKwfw6RhhGdqp18JVDppnjix06Iq5hUpsKTkNgmmUXzi282Qg9IMv54aZSpSIN/8Ec
ZplH5RDE56V2s39zMEoyqSpP/C6Foy414dWMUqC88LuvfpWRH4qcEklQghaoY6vKkgXO2CcyvLZn
jOvCPMLqilytyC0LUkYkvpkZGMOkVqFTynR4rnOkWRgq1HLlf4ueE4S3ard6KOn2BYNod4upvv9h
ETtbKaWKDtLRKvrxkbFtWbBJHxogrM4U0E32qJLu3Tyugw8rw8RzWkrJgMfvDAHv0CDHcjtncryY
CYd/uiA7aXaMmJTe5jj9XtBE0P3KDkKfVQT+W7UEy12HRr8HI6uiJ0jNRNOQvaGH00JtykHbsWwB
pYWsEOrkWBxJK+j/2WMrf6xeUAtPPTLKk4vB2DkG3NavC+jKf2CKMv3UuBhlN8qt14eRIuax62Xw
0OSKdUTGYQrMZmqt53xRrXWpe119FyTD/+cPOQFgWiGOZTCgiGUg/9NP4feHSPJMT6Bk0llQ1Yzt
/dzEg7yulpAPIQvFv3CNnF806s1TnC+I0yRmv4Mb3ai1du6RIMbCChJcR9YI3j9xA2slUTiyRvNK
6jXfcShmcYF67wS3DHJL6ew/VxrA+a5sQhRryvJZbXYKxNcVdqar0g6x4Y+y6csJorDVm0PoWLQl
HEP0+y7uWebIjinQTXOWvODDJq0rcGSOVRy/KhQSgbYOs7CxozRaioK1Km6EQdXJd6ZFxwwFrtLq
LZR0mk+oWdXshQrDh9Dq/T8wMl/KdnkFxPhUCTk/WfNCeEM3Oxe0ZbB+uiJ/xC+7PHQ8UgK09Vye
KoS4p9A1SC5QKxen3vThnlumPCLG1lcSfpYXtvnrjg6PmMo5sr4QMNp3hPRyPrtjuFM9mV0S8NTe
ifvlPQ+H16nxJ3QLUm69wovuZqxD92HTo3suY+vcxLOd2n3wufKg7LJguGqANWkDeA9tAsl2KHka
lrNMHtnHakw0SVSYD4wK7yzs498Kq9OzNUAqoL4XxwIlJbnPVfKlQlBJuWNYnCmGt5usrSpO1bHf
L4kffgVAld6tornRq0a3fmqcyL73piLbIuf6ymLCacBFRgrJqoIAwShEX7A7va7c+JsBdwB0LatL
MWtIUg1n8dva0OWWZbTOJXEpz7WE0GBX3fKEeJB0jM4iUSiOuzt02PVdWY7yR6kc+Ies5bEjE/DR
MuP6HvJSprSxEQ6h4H+Ozms5dlsLol/EKkaAfJ3ASYqjrBeWpCMxBzCA4eu96BdfV93ysTwaEhu9
u1cvn1zZ5xPnJ9GGBOzo25SSXETX935lY/YXmEor7LKNfjIm+V3sL+0lUL66sUkjEZjvqiMmruF1
wCLGYrdT94GS3K5baJGGKfvnlqo4MBokTkDrzPx3Vd9ZIoNt35b2i4lpcut7wj7B4HaOru6d1yiL
xe9Axu3Q2rQDYUGwHmyry188L1Pvjudzv7dr0sc2S+ymNYonesLUYVEmgQZS0nsDJIpoVHawyuaX
8pVqD0YCEa9AkrhoDRc8qnFGe9pxUXuxcB0iuAnEX9yOeh7qjQ5zgTmWUQVvmIMNbafz3LotlE5f
YQIVmKUZHPGUDOFgif7oiWq8BekK03cQCAB0ESEkBqiLpPvYXSCbnKAfzBhfstFnxTP5G8bl4IGT
RZRwrWd5N7r+00Cy5DZPFiV4K3fjyTaN4gs/7pX8SPPhDORwgmTAJltPJ/qZotc6D0IDEe3D4zp0
mbvSPtQYIgiYotaSn+uOfIEeSAu/px2Hs1UYwx8xQDKr3BkLd+oeeMd9yGpJ33LPHXfAaZGibBhQ
FRWLUJo71HU0rtcphVyfVKR/mP69g+0q3gsQBkmrOp10thHtSdcCjJQGpFHurToojqCD1QPdYyRB
y1GeFrJBYWH1J8J2Jq6RJsh2tH5zaes772XGE/LBr2KkccF4aojmfRg5VwbME9UNxXC01Lh4aoD4
DYSJKqqej42duEcPFBv13pAKWTJXyDbxuPyUVjJj/e91uFiKGNU4vFmGiWucNlnBNjaGjBCNAzol
FwGOtzGdnwTV4FTgGvGbaFW0nanse851QiHo4in5DQVlvM8dtpCbql2IKJCJQ5HHJ2p/x13n7QQ8
J2vjNX0G7T92ms+lKR+TxgMr0IkbBWwUq01JQwZ/Rk5mTJlbClr7tyyp9BO/E7HhvJYHi9Q7ArOn
/5muGbzLESNkMkG7V8or3f0SY+aPoYjB/cU0s6uW2Hp2ZkWIw7MJedoVtacUYV+trMaFncGQWzBy
yuyFO0hz8O1y2hVLARsPo3lzEjHA8qLBreDWKLACF4MCjnlfeCbr0K5ePsyJHpApwpDPstC+sJ7t
9+5IK6FlY7iQ0NZPKgreRw+of8/t6ZrGfvqH6Il/okm5/5t5nYUyFXJHwoCsBzNhhOba9N+2RLRm
4qXfBmWeBh8lQf3VDlajjkGVcIBFUJR+IUwQzQK/V6mzn+C7yUXA3Q/le9tGgTrGY/n/hZRMBnei
t3Qw9TsxP2Z3Flb1mbdx8lnEwr60rf41Ne4E+GifqWs5F2VTjT1SDBBGQOe2Vm9rCB9VfMcKiyio
w858h1uLXH9hzqHZ99UdWRXwE3nLIqVLyIvWmagUUWlWc+D11FefZe5t5uvo3vKmDIugkWzNwXsF
BRu/IsCwgsbxdm8YRfoxIi08TlZLkrCEEa9gUd5SO3BPa4HzUGhpHdp5Sh8cw9JvdoEZt8+tfsWS
rqhXo/Evys/aQxAA7WUQdMh7gZS4I1hC8lcMeovGUz/XrokbNh/Vvg4iewvXSYfobeIh5ZlgWk6o
QcSyTXpukd1fHgEBw+YzOle2MxFBcm0dFcLgzi766LoUPqiGmHY8fIrRrZbUC3Odph0Jo5fzRQaM
WM00dYyJ7sDbinTmBcoK1BtcGtMrKLU63omAG+fGM1m19bHj3sxz2tySXmSXb8X2bkF0vzPixrqB
MtldpslXZ7IU6k22XCCFJdUeJXj+bOPkEUgkTtrYfwCP+2m6XoMPFbFuU9pEdERS2dcI7EXYe3N3
ceyG04djMBRicE7WXFzXcPCeIisI9bltsDvpx8Mc8IGMshjUthljbma+1wUbjQPsPiVOedb4G56k
11svfd8KqPEmiMN9RNqz31SCC/BFZJ44+l1lnhjdreM0t4qeDK73J+5MJmNHbX+IxYlOOUn/s1q4
+gSsGXZtJPR+wNBhYVNu28e5LvtjlU7TG4n96uj3FVA3PlgJYZCF6NOkmuU2aFmpm5ORXNqgdp4z
2+en9bssQFbiF7wCNYZ7o82NbW4kz1MK65DaAMCgAl6Sux1NCiK0hjE7EdjC9urHLPVdpEjQrG7y
pbqo3lljFL1rs78DH+Y92unKMStlFF2cTiT3RT2UL6TWsMEWwEyDgf5ZVrZD/VlliDRsG82f3KZc
perrYddKVUCErum5MIboSqUHG0Wox9/UbrtfEF0OIxdXUjzwNm4sq5wPFZwSLopYpCu0x8HZdTM1
buesY0+1Ivd3aZQ6yY79EdWNWDUxMBr1jA07st2ULXS57M2ijw/RhBDKNyfbVpnlzPguOVUixVzg
LKL+SRLdH7ypl6/9pNMf7MH4K0B67TyC5H9zZWED4J3Rbnrqgg+pdN76kXDrJpi9cdyRNi+uyCQ5
vHDPNJ5skigfQ6U1DgnPiEJRe9FdOooEnzfXhD3lxq9Jr3oqM4T7gL8J8hhv8JyJb6poCXDJYmRU
bBDLYUPzHlGk8MyVFC+c08c73Il+2JaecYhLy/oLshHMxwpcpwkgYTaPvGeXendCQLZ6wr7cQheM
ZoAWNHKn5dTTBkxHD2vDYmByHdsrYZnlEZiawe1+lih7RaFPKeQhJrpZ0uXQ+DuaBSMcnPHw5Tml
GdZOU13rVAQpJ4iZ7GLLYvEb+9Qd1FHNeNCmCVTmQJyouQ7uVNa3Xz1H0c1YSPlCBGvYzXHPUoCL
t0fDk8MXQbVLHmwQk+tthHr9lTe0x7OKmm4sxORjSr7kmiV0JO4cx6w+MtaqP6Qqk5ACTNZsudk/
dA0YBjtP0p/GdnBBGcNanhW5F+x62d0STJRWzob7WuF93dV9OYRxYMnV/tf4bxg62hdWk9HJccro
dVbDXV0v/bnPgPhXlN58x1yc9yQ9eG3Mnb1JgGasoBQL1I5PC7SVG/0Za2T3Kzs9hPxz0bPhm1yH
lUft3ABb/wxj2Qtt7vqku+R8IyJrOlUx5/ZYsrZBgrT7u5S5qKE8dqVx6fLfOFfDXQXB79bzSI9h
9oSqbk5EDIsy+2Hjz9s9TYyVo6vV1zBRIougd56AZW1APse/KFn5PdeA5mOeNM00SlvVy6LtV8J0
qBcd3YPbpmfYDho53AfQjvM1GV4hDrnemzbw2RHKlyNVC544twvapo44Z6uhjK92o9VdpnoNoH5S
5Yb+tfERhKIOeURNihcM/4yyHvQHidKEmeH/PJuyl+46+bE+9yBHujMticORfpnytoUDuhEj16wN
YNweCllRGbx30/gj9wYKkQmiiU0RT0WYjjE3TCThV69rKwK0GXtaKK3XHHTngcoxHzKUSf8ooZAJ
8yncI03cgszIxgY993/3BEkOR9ODi7WVPBmTA5dy/ENlEkVHXIbBdKXvZBA3WIjyHa0S0ROUDYtJ
H2JSDYZ/7SVrtwVQ6bAVTksthL8WsvgZfdCW3f0Dwpne05PlpZ969vm6TdwTeP5fOjvlR2qd/p11
SL4r+LCKrbv4Yp95HIsxMvObD9iUgtAprjejIRh1e2zdyEqj26ApWM5xElVzmAKr+0441P/fnfif
eARdCtSBR/IKGfYLIZfytBiqTVFrA5ZW7Geof2S+afJ9y77xMSJp9BO1sFBzFQmYeKX7F3tDiyCD
JH7DWycwNh5PDomVTp0kGXsRtpP8BFsKab6eHcqGQMocHer1+EYljG3sGgjHNbNpLKBVIU0KYMi/
wFMa6zZrCE9sAQC1l4WunKexBwtB3iy5BOmkfpO27a5RUOVEclX7kfJWOpOm1buYotYn6j+yU0Co
94YVan8wBPNQWnoYMWfXqPa+3afHwmzbch+4TXu1DLG8GmUsLnNueD7GPJyDmBtK3HlIKYJfSWeG
cOKTXT956dmxS/xl09RfcYWapwAl+j1Xmb0nTJejbFedd1dkRo+xk8lMPDSOod5TFpW8tJBQmsid
iZMsTXqcsF5+dHE8fwu7WB6U3+f3c7N4vBPotfCVad1bnaAnWpfVm0ud6q6P3H/wrTp6KUCadmVn
fBkj5TeTo9OjhCW2mvarj26y0e/XjoqoTATSlZd85xg/2ARU9kVQ6LgZtZOSxSdxBq8jliDNwFc8
RAmOqQ3YSHGKtXDA+VTZ4wrg2uiEWikx8s3OrAa8BjGrjlnTLvwH8tP9M3Hl9rbijkefZx42Izbe
wTmChXEOC14HRCN3vqWBUn8tXWbAjlhQ+7NAE7nAb1pVHaMUImNM0Hzyq5PJYUbeP4gS53ZosESZ
iP/YOAvxqrk1BRtwam+EIkhTG6RNPqKo0XfklcfHJYn7U8XRVpGGpTTEFaTKHVgaOHzBOrB0Gf09
/QxLOJSiOKRBNL4AUekvlF6XV2vtHwHF4WJ5ZbnLJhGQFJpaZwVXw8PdAbcZa2JGSuDqlaSVqZjh
5k3cWmd9SOWp98kgNU5hNfR0BeJHti4Cv7cV2gbrdvgGjNIti7zD0EBJ5sx235FqMwLQqR5Bgvoz
pROu7d/M4yQBaUyph/repcMPAA3LxhomEj53vHj7tk5x8QSToABjzZCELi6pt2ql3T8iOFtiDx7O
PuM3YweEDF161P55nhnsU0akZ3aNKE99Kdn+pRllbd+EFsdHFPDYCpN6VM12xH0yXZykw9NLZV2c
PeC8sWlQ4n7z4wjLdLZlwSLlFs9/VwMeTrIPlEg8T5SRJsuGuA+GZiufvHJbNnwYCG6ieNBpS+Ri
zkqH0Fo+wkNEGMeCz3OML5mKIXzKAZfDfpmMW12seBlcshjMWk42ephk/pQHbo+aZaUlu5lcZwmd
PAk+hjJo48cRN9IVhhIGiSQ3iELDZ9lDDmTol45THRusHUwoReV3+POslvVeACbpVBrWys+UwfJL
cIHckL/047nVi7WcYVk2z4CYAcK1LKuBJ9TrJJZJK/IfgLyy+SVFxWnpJrCGgJTlBr9tbyQ/GXC7
QvuqyDJebIKuPAxpX1Jh5Md9cdRAwcDfT0DBSIA2YN8gtJuHUXQEVLIqfx8xqTIWEpoTqyeZTjhd
N8FlSVt+K6lpL0D64P5uIfHZSGds73HQcgWWZcDOU7sJpA9lwLbYT7Nv/uadQRUKWSnzkoIE4K5Z
N8Ap+Y8kadOlswUfr/S88zgOUt6R1Gl47huLImXTkMZltnQZ7W1hVeWuBY3SXEorkEcq2Ux1GvMC
Cp6cUutrpZsy/eq2/nO8UYaloApjk7FfeGb12i1U0UBNCBUVauMltUz3z9QDV5ci8ZtbIBDuPR0t
8i3mZc4VFh30uYu4JO0trMfU+gIrO3hlDcwm4HSF3Gl8ADs1T/BpNUKrXdZ+iOnS8veyZKG6Q/bC
kUHP0WFUxfhko7f+GH3+Qk0w+JY4QEsly06iwYWcoucv0MJnTLd4sqPcnrHVqukJ0op/4UrD4BFz
NX/DPE+BA/WoqGpg5qNc7wNgnJvCdt64OSIw6NI4MGkHr2k7/c1OloZ0p3DZEwPaulsGR4XNnlGC
mAPqd5884rugehUHQvLrDPg6eBgAV4vvmdf1G1Cns0eMdDNRtV074wONDtvKIyEOHO6BkOTVX+OK
AUMkuds30Xl4F6expdMcLu6+xGe1swZBbA/mIXWLsR3ioCLkKprsaHddgSXEHw42pYhgKYW6I9Mi
H5oeCX4b0coFumAeQ3Im7xgcx1t0a/OSxY08mZ5vvbt9H53h5NFw5RtB/bE0KrjN9eqVitznYsDY
PphB+m/mYn8wyViTqwU1UmOwKQIW0q7e2Ll/40/2dGtBHNwWtSkgh5Jgw9OQPCsWZt7G7fGHwkC8
Ii9brwiC/i16Xf0TR5Z+8Ot1SIluwQ4BsMTB4V9kYTX3TAB+u45Sy7Ffnfo5U+lkW/5jAv0VTBTc
hNKSWFfapiRWv7jQKgpgV0Ci30q//QvYq4eAbaLPGYzSb0QXNzdj7T54QA3DPGqmjeMbR7ZhyN6l
z4FtEs65GYRF5Ex0HDxpVb/Ehvc4MGKeLNgqYUtP5B1Qh5x1Kq8o9lzHOCdV0gWREVZ20mwyBOt2
NwGVv620V164zKLB+Vd2hCneCiUuUIIjwrCJmTAXjk/WUszuxm/hFxcjRaYVb5w9ijI7B5x6Bwwm
XBfZXaF3DDgSZ++jJRWx6Qfn1We3tGetU26Ir9/LJojujMm+zQjNbQYy1yGgJD6qruh38yJ1OE9B
s0MJrvaLAUd08LrmG4RfH2Jn7cPOdd+SmTgkpexb5njAkuCLmWBZLASm9G/wloqzp7EftxYVWm2E
3063pJ5tHTwXMcw4aoQhwojvhfgjUEddOReJkfpUJYl4YyV+8RaM4labpjQke2iqg/Uxz/qfrfLb
DgZCp7TtIKGa6uJEZXZwpDjhVnV3wvdqNJ0oOWJNLvZxm6Ai1t4c1n1rPyD5+xcvnS9A9dCao/EZ
oI7LLLTsdeLOF3yWn4k1SGI3LXBs3MohnqcvIJAs2GL6JLFxgoug5Gu1F8YEQxc7Hh8GEy2loPKd
t4R5po0DV8/UyF07uRYZO2d21UYmlfqw8ByHo6qhA6sR1/CFmk4ptlpyNvBkAGW1rM3kY+FlweMd
YCLZj2r1NjC+Ms7OhbvvNOCJceXk8XrCRd3W4k7h/cSPbiU7kz5cZDV6yplWdxYpaNzwdn8kLIY1
bbT0JtHFb+nw9en9xbi2TIFn32y7IzCXcdv6aX0TOf1LwO7xKW4dpKYMi6Omd7SLnEMjnenbMj2u
E65/I1HAuIOBDAJx0YYw14BqEdY7Qj3K7zqoMYemN7418OINtVo9JmGyFr4QHU0ZvIqOMm3lN/WC
uETyYqypoif2amr2T0Vg6TsMZLcElukZ90y2OP5c1XvHnaNTIQ1uu0zO6TmpBuQNAAGHUZoWKwxC
DCUlAJAjM0V/LU0FLjlbqrMzi7pDQ3yQ6u57jGmFB09DWgOXceyYG9hePQFSK71TEIdCwFJqp4Im
fUks4xtY+zCe/dQAnUk6+g+7sQlOBm71Ac9/jW86peTbqCYvXFrKaxFOx+nEXM05WDvDBZqNcczk
0DzQxZJ9cKHHH5Uql88SvS1t5vqBKgh5Yzs6DOYft05dNKKWfOwKGANEsZA9rIkpCmGLkw7QLTJz
yB/8wvE2gW8bV44bjCvjl8J4kx0mBMIP1+nFPz34eGeseJ63Oos7+8T6l2t9+jF0bnQvOJUu6Ioh
ZgL/lpTDjedIulazyo2HHTuDt0pjxOeEBU/Vc01I6fwppwIbdj0QIeW7z5LsX9pJHOWBynf8TXA2
k6WZL9ZSxW+pQW+1H9lyi0Dn0wskvmZn/lWj1o8qocbcBUaCZFB8m36E7yNZbnwaDO5Vg9fLjMsb
VaqWraidY17OzX1JXc92wflRbDzPb8J5HPwX1sKkOYqBK+VAg8khs1tOJSWDG39dsg8p6iPtSkA5
4ti0Ls3UcgA2XvnMfoXOWR7ryTVruB1J/sL1ihcSGzeibLz+3Ro5IPPYMYEdFaW8Z4d/H69jI3i4
4jZfBnV2qt4OMeXXT1RzRxRdU8u0s03K20VMwLJkXPvET0Vb+dC/tAamuLLyBd1+NbykRjJLmWyZ
VbDSRtg+XydLn81hevNVHAY9FquKcM0yORPc9aphC22X/2Jnbhq6PQyIK5KREBX7tk8z+ZovFLdM
c3ZveoIjS7XeuRqjsGjz784oQNxA+Q9ACYqZXyYpM4JN8b/OWIYLiR64SyPva7gu+s4NAgeZPm0P
c9KvP0MX3ws7WQ8/4Xg3hh93h9hKu2eO0nlvjjUgELfsi3cphPgxJyv7wV8GUSVJ6z0ddfVfJKOH
NCUMsx+G/r1zlnstMsSFiS3WtqcYIFlEdxV2cxh6uCWy/Y7xIm9ZVWUEpibzOHqVvmE5thZIr0CX
nHXNmOi9h5VxyxHyzQR3Bkk6neqFF41LLPtktzOZkamP003XUsI26KbcI8FWB28wfXJkw7rvaF7Y
Aj2JNo9IhMTdJTer/KVb2MMMUlPgiUqq2RzW+Uvt8F6VRkzUFfLvcfCDAzj2X7TuBZR1ty9gjl3S
HH9lCtz7xGPi3tZGcphm0l+jU0XZrkME37WVDdE6HUaDNTB7Da95afHibNibg1WxGHonswTS6dHb
k7trl3qxeHck7EaTazNU6Kj7CBp9BMNRsl0pa1AzwUOeEceSEQ4Mwjz0csk5PdGcl10Yv+LDhGni
RlfvWHmwYQ/PBlVlArpIQ+oIiwIq+gLb5BDL2mfwrjpNUxuEUQPi3mEYsRtWY340O2WFSrrloyYv
uK/TVSvMShqguoJhuBT3sZsdLQJ8REun7gv/vjo4rjGHtP0xfNsSVt8wNLd6Sa4+dBpGEojOJTzn
ZpXBbcurv8kopz9d3j3xAFm0dhbTc+VieGfL6v1wTaehwSFWfc2bor21ySLSMop0bPvDZ+t5hF02
2kqvyWjjohZBvKqbDFE5wE3o2gg1Im1ugl7f4yF8bCxMzzOthRuYJd+BruoLGJp6388J06JeW8dz
FseX1mjUqRdpsJtiEoiyYm5L4++5bDkc3ckNMWo8J1Z13zQtRynS6ASEI5bHkXHoOrDNJCc04UJm
D1WMqX/otDSeiDuu4i17ahuD7vrsW6/OiqfLAsYcLJrF0fCSx4X1Dk6cvN7FeKcfjah/KHIouwwV
5h6txtw3vsr+mfgIeM3w4PZekB8mBKw9b5AWYhMWpT01lx4N9MbwmA6DpuaH1MYG028W4yRaS/tS
kb43HpkVKrzWUm91iWdWmWAAQs3P2TSuDAmUcNOLwfByAQa+vWtTtzq2WQLBKYIxI/y/qEtuXLzU
kE/Zz+T+F9cBcVqgjxzs0fFuJa/2g5GRAJ74XlQRhyMEE2uPZ5crLWJpP4ZN5I/PvhfXu9Tzs2e6
D86Kbc6tI5XzS66GVd2QRe8OUd0VtQcDrhn8PTu119g3B1K2XIp8sjfzhFunXlDUg3EeWX/hBt6Z
69CxMyKmVoL5VGnHQXwGQXwXGO6Iyg4LJneoSjgv5KJvC/j5Z7mATuSb28jPoJTdtTWcuwaaASsu
pPkTjn/8iUnQp5fEh8hvM3Bs8LRn90vO3mQYaBXIeDpeorZMt1Njde8LKzrkDwq4odKk53SIY3Eq
PVyqNXoIszyaGPhoQH2we7hu2kXiHEhWFTuetfoA6KAl0QLXz6VqDjyzxKzM3EljEhBSPpRpMu5h
2PHJeIXxzhQKDJ/o2Bab5N1KjWQTa5fnBk8k6ZKZo/Fiy6l8cqe4f9HKU3d1Hpthlyzjs0UbAPod
ctG5E+gUXjlfCk2hTm2XzIb0A/8BsQ4YJ8c1UyUpdtphCwSAVcbpUIT0LDV3qumccOisrzyozp7f
jz+aO9yFAKDFu5fwy8S2y+n+Ej7o4pCXrsBXqBRcgDRbov5Au8PIdjWKHrBvD5dYxyK7Fog1bjh6
qEEnYXW89huuzAQ8USE2SdN1FquZWr4q0hN7l7roB5kiSBtLj9Mbw2Plcgbk3aOU/o81pAlaVesc
Cnha+0nMeJJzO/DgMotp73L1ChcGiUPt89yUg4SgNBEiiun+wb+u1n2dOQHDIXWLYd3Nl3+6T9XX
XMp/c9WJQ6HbfM/+O8nxEZY8y6htxwV0zGPmlcan39QRFVJrfh37MBFT36aPF9qx4mJaDBvgsv9g
95KvtDltVrraNqeB88DFqd+qnjIZfnhoGMl6r+cuX5+7Om7I1hMsd2M62rBQ9/Z2CbKTV6WY5VSr
scTO6oZXJiwC3OJYsc1hfusGuwYwRIqKlyU1l8Xz4LCqPMtxzLBttBVfU+hWmBX7hJ0gAgP9MCmf
SIhhR8gD5IDuVFRYhLYCA9kB51rLWjMt21daYYj2wpRxvXMJ+aAe7yT2LHa+xqCTdR7DOKGJvNYp
RjxzuFmwLwNeEdLbL2X0wbS9XF1y1OaGkLp9RKLSpwG8wjOhZQlcBFPgq5IaTj9WxPJq6nE85EmA
5bLnHzfNLv6DPznsA6owz0TiP0luVMcFA/tqpqMRtlx72Y0ZmmgIQUVVe0fW7pXpvb/kE+QxzFcI
eIG24vtItGKfBnwvsbpj0GhGtFo7e6cnpjsnmgU+F9wWbKlkHUbIfjib8EZZpqNDsvhnvcCmPMGG
SB0fbRmssL/JkJGVdRLf3oCaoi6L7kafFAviGorJBs0hP7B4cLJ9YWHcwMyfWC92rl+zuUKGnGcY
N8T+HUx7nvrrkhLMJ5BSVHd7P8r5PqdndzMk2Ix4fnZTNfh3eG3EbYtTF4gxkEblsvidPTqVOA/+
pc5ghVE5J2zAxtfYdkC5wpmDJMMd7qSWZcAC0uQRqpyW45lu+mWTLrpYaT+WdRnMRN52DMJHoiEO
3TyQScHVU6WjAIBhXhvPk5WS02IZtC8oZl+cekFFOJqKLUAVJMmx9xVp6xTCt1t0wa5Fh8Fmypv3
k+kKM3vUuy9RYr/xqa4KON7cTWxkN0skl7fKhV9YdyOWttamTnNJqwcrN/Xe1zN+6kxd6SFlaR+B
dV4bL6y/GP0DFuC6zkHfswjGQ6LgX7IuGBDNOamAesJkkbx9+fbM7c5vsfA0Zs2klNFXRuNbQDuf
qi60kAyUUkY+i6Uu32frJBpBK6QaY/JRWrDZ70jGbmonY4oMRlqjIIXfN5n8mxf/tyfIT6AGMklv
0HmFQ6nAbdm7mEAX6tn3vSdt7k4e3k/4hLA406wObb9anTNLxR+4eC9k0KhxF1KkHxwkj4Q86Vew
CLEDK2fgp9RrYY9B+3R0nWGCkFiY++mO81c9TiQz5xORc4coFf8z4zGYeWugAfZUxrgPmW2de5yv
R0TV8phlPRUhNiV9bPCCHfuBmjWnhVXXjrPLhD3j6gfTLoErfJCmw/q7ML+X2Dho1dJiWUBZVGOB
vpXYweM80qsgJ0pHirk5+Q1dVJjAjPeYMl+Qj60Z8TSJBXKgsj6rbkiakHZRsCEjpNBKeP2BIbQ9
lwtWL6oxm3u/ne1jm44rxYGyuMDWxAicgB1Pll3YTgUPWWBcR8eudy4UXPyxBhpuMdoTBUAKm3s7
duBjeho1/RW3On829K6B3KfA/tKX0FbWSIT/WTvam/dTNi/lxYR5/iSRauszZgH0Ct12J13WIzDT
1o/udM9je89Cty72U51DekjmchhDTyzEYnfs/aqO2E1pX6Z2fXkrrZ6mfLpmtuntbKW/CRVNzXbW
uC3Rh5j8moUeSKDnhGLbGOYOHqkYI5sHemA3cTM8lmnAL3AyvX9THzTnCJ0OWyPSX+sXL4ZB8jCe
0dFN7GAJ6PRNS+A9JpI7sdGephhtssDck5s5dguzgE0UEQdGrWmt4uIv9Lt6czHe5G4B9c2SsdoW
jV9y2majaW8xK1DGPY/2K6/1+pcpYHlruFxO+3aR0xNaq35yF+jjGTHso4UieS4M83UlZO+pl+j2
sWkHz9ife6I+yYg53Ok7VpRmcxam8k8MEyAv8knusZsj2NmUtDxAVJgLMskqIw8dRzcep1J+bzja
Gi/sgOczZBWBdctv+iM2izFg1YGBKeOeepR6jG4ta4Eq3cv8fS4L8dVQJnR1l8J5pdmVrYAqtb+x
QUPzFGmqg7Ysq2IyIhE92CWSQADgANhk47YvGX/wmyrqJhy0u0etoC1xIagb8iPajGXaIwTNWzxa
zkJG6TUFxnY7+kDM0MQgaYGIzKYwnScCK+Xo5dtZ6u6fX7OV76RCfuJNFfqCS3bNd9co0znZg5sA
/K7Iox1B2Cm+g1zx6K3F0UytbJbugEdhhU79eWcSEzmmZSDv6iX/gC4e7xfixETjpDonor0ru+W5
BlVla1ZGQJmopzGW9rePUQ8DWePFFiO0b+FK9otlYWyEKBVIiMQb1n/Xc1SlxU+JFWQfqEHhw0qD
hRCrkYdDG7lHE74zns2ifltEdnDT8kEk6V8ueAkQwCeN3WeEE1hDcH41o1prMTxJRXhqZNs4gZmU
DWB3Y3ig+6pDQCPg15Wvuhc5uzLw2+iwvGBbvEyhwbX/ZGonv100afsO9RnlhkVREwXHDgvZMeeW
IEm4zU8Dbe8P1CbXfGlmVOBB6TANeu+CfMPVWZbDoSbNfBMDGPpNYQoAEwb6hJwccP0o7PpeznNw
ZCtt48AihL5MSoad9H8lhd8XSoAYOSCsH3jlQGj1Mj4EHuNQTswIOFoXUmCifm/YJPjUkC7Uz/Ta
23rtYB1r336xgqmoybQU6mPCnkN+F5JUEhaptB9xlj9S4uCcuxWXENn+nd8Y3h0eQbaZLJbpqbVy
oPVJ9JiwpdxRbGnLHU76niaQwQn2sCDnFzX01ncsMAHbPvmoIaut+2awmG8UVGfzWAWt2HltXd6X
QTbtHJJNV4CGXhDO/N/VpnMcDScbk9OFJWfz6nhStaHWyfiU68K+W7KIr6uTZkeSkcWZWZANibAJ
iAOvXPfqDLesjuh3Hg08CUIVvb6O0mu++jZ2P5hj+nMez8ah0VZ2CZK+F+gdhnsAsmX9IOInv+Zs
YXhHJC/mrrqVU3E7uvq+ZpFElD4gMj4WaXFdqiEP6fNYu1YIPW2DUTiweA3KqymrOpXcePmLW4Gd
pkmarQLFHLX6TVNwQHbLax0hlgOPuDxbwgo5Z7NUFZDY0bq2auIP4Zmlvb14t7JOhSO3lWxrmnTd
e66MwnGqqBGjwQM2R0CzIZvPU6JggaJe1csMy4iF9PE/ys5sR24k27K/UqjnJppGM+Nw0bcffHaP
2WOUXgiNnEnjPHx9L69+kUKJEC5QyCpUZorudNLMzjl7r11OIgqxdHTSOlqs5njAqno8t05tTfRg
RHhd16XTH9KO3+JxAVwEljNzqYwVwGkCewjNHGBtbMgeRaESekzcFTSZvQYeuRdtiGx30awL9Qi/
TBNKRld8wBlKarArvsVMLe8AJBD2bbgVP2NvyY99PnoWsx2Wu9ImH2Q74oS781GRXUGrCnY8gfn9
XOjvA66/bShgIccajCGugmY18ralI+bp2R1IVAc/kf8INGYyPCOM4Tt6SD9TE9EQ70Q+7lttHRxd
5Nj3ygdJbYESHksDDR0CGyITo3kBFcZIQDAEEa7l7KWpuSk4px5BrePZJTOI7qiZQFEx2Nwh2QOk
MZUovN3BnW4W/Lr0gmod0sCl5YcokY6p9ANIWaVbHaKK8QG6aRksT7prY3fbNF77eTB2kZPVUMzJ
JpwQwa5xxPHSIY7ohxdgSohtVNXb1x4p2qcgzazgkTQ2d+uJGhxrCT5lS16081NgBn5wVRQOqwnp
0mZAWPAWtzD3Vlms5E0dzh3Ja4i+d2mQLOEehXvZ0AMqhkvmIFP6bOron0xO2yWPFICT3ILFpJ1d
1n6xaa0pfdOxk+0kVYT7mXp87I/WYMZ0p+yWKFJ4WijUXFbtK2dO6oeqAU8F/Tj0PsO/94r7mAam
emy1Yq4E5KGKHwY2g2obhIEp74Bta8o+cqR7cxowf067QaeWvjTR4us2IcrRjEkqH5lrYm2RduS3
K0goZBCuqUOiXRJiWKZNQ5A0jTGHgGiz5Nf4RCVh1qXlc8af9DyMNDMI+GVSRQPjWCgvo+OBKhJ5
bzVA0UrIZPaNGrBk59RgK88sU3M1u47IHyfQLda+S7zRDldiqCv6Iai0yMlavjQF6XRXCnjRFyyq
zi4vdbTcobtMm20TttH8zFENAz999qT85qtWP3DoK7x9rvwQa2NPA6ktdHtr5XYmSHrPRvcNX3Nl
7qQRetkzDkDdsloEvcH1HMNaMSuaTT3kwwz0Z2iFmMESR7HjVaSAmbU1qXzi9etoVVNu2Zy9EOwG
pJtX8ohVUX9RKiXWHBmb3rBFkPsapqK/TRgk5tcRuFqUNAjDjkvaFOpWVOB4b8hKKM8Uf5k+UACN
LLvZhG84FGBGV3HMZ19lPtwqyDE97MeR7WKmncBuGQRFztuqHGIGeq8yYsOqk7xxPJREKtqmeJ6b
rK9fAdx5Kb8g8niwBMO+CVMG7zXhs+GJDDFbHIu4i6ZrBu2zJu+XcmsNXD9+rYqm8jZj2GNhGbjx
10Wi1XhCc1a2kOSkf0AC1jov2HvJNFVEh+5dzsbfUhI6XhiG1PpbMqnketQdJ1TNDHULvCU7wbDp
7vJRlAf7YiapbNKoVpahxU5Dw71I+4HkvNBRywiiLL0o/FxxYh0fXNTHrGGkS8vCUkS5VG15KXeL
Hg+T24bJ+HPC8FxtSh179Q4BztR9za0hiL6mpJyPJ9sZnew677z+OLh0TEkSavKLF31s0CRbUXgy
KI7sM9Ls6YwhERhg0w7kY7vFAtSeIJyY6ucW8ZKD/C1huZhkgvxr0apPrks8cOmtXTjkN0azk54k
knEDnSZWTMmolYecBiIZDofSThH6ijrKUMnI6BwNAckEOm/w2/dFTkpkl87XFiLujoGzTl6tpaTT
rkrSke9qGVoIYCUQLZe0b+8mnRb/te/RDq+sidD4kBb8S22M3pRTaJ/9ypRHnbjdl8gJXA++iaMF
4kp8YVfBAmU2SeDbQr2bh7In0ZWOB/3itEr2NMWI5xuHyI73jsTgwMKO3YAVh2SXrgnRbKNnrj5L
N+olJ4V0wPQ3Mas/msgevxEQ1b8tGR3NGMtb3k9byOH0Q5sI7s1FdiFCcwzb2kHSlbcLinC7tqtT
CpYDwGoW9TTbCHopJsYuMKVBBmGVl4uzfBW97sYX0ieidpdOVXqRecQJGR71lPjpvhltddNQii9n
KZDBZRCOvHKF70bj+yeXh2ijwdT38UwWAzoyQvtWordI/ilLmkDbgVktPVh6+91Va3W9oqEZef6t
DZU/BCyROJ8qihlIi/DsxD4mWetU09Oe0Jg61jNQNVgEhHX0PrzXC085XjeCcTVlXOsAkT35GSL9
mhZSSqB2nkbICuywuoRbixIOnoQZjEyBrXvqmvopq+Er6IvA98X0jQx+DpiD+zv8phU8eT1gdrEY
biKFuRVza9POrGwv1yefLNddFaKaXDc99KrrZOydgUwFWcZH43NCOPTM+bcoFrtn2SSA0UxUUbxe
hDZHT0FsQLEL4IcgK+8bx/92S/YboqIIuOZ94DC6vDIC6d65cy8Kw26uHLikDaNNtH0kAd32Ivfx
XCc4wEnLImqKDIGpcGSF+24IUC/nZX0cxEUYaF+UNLvUBPFPEjKEf0u70i1ukVsqVKCB8GvMwILO
O63IVHuYudKRrceL7U7sJDNP704GUcxkhXHFRi6wVjccUrP5eurYYO/tqqHrhdCovvKKsXrB3zFx
VCqt9jW3nXqbJYURb5zbimPC6YTJs45coC+Itdtng7U8ZvAi3Y3dMJHcO1EIhcuN/WNaNOF3D1Q/
PfTeXIHJDk+ENo/XXiIKSDl8AkWicSsb5J0dto+U+R6kUI2coKUQY9jFfwHFk3EOL8AbkMdTOsY7
xPTttFGxBgyIhkohH5OKASxuxXgbCYzCV2URxJfEi65f/CtXOTC4xh7vSsezgPmt0n2+b6EPMCQq
PfvZLy/gZiBYtBadJSm2GVPKYh3UM7h8HJfUcTmryjodai8nra6R65iz80vSe8EdX5O5Hsrd/iIz
neM7j+GWs3J62cV7Dt4tImJCN/Rdg073aPkMZjGaT2gOQZ6idYtqbTOykPOLFMp9ceJBPGR9xth8
vCQS3PiNbLobm6yT8qajBRN+K5jwsXI4HuspPDqCrQ6UmHQc6TWR0hR5SW4lmwAbZZSzTfD8Hqwx
kWw5iFKeoqnwrj2vG610RXiNld/MNjUPdKoYMPzEum9WbWF5b5xMhfVg24xJ32yIonukTvlLj6Fu
/IYoF/IZ+7mM37yO48keHbsZz2U6x8S/TB5aHnc286YxhIGQeuspPDpe9SAB1c44q6ldNy4JOvxs
FfaKq6VIB/RfF2bra2816Zai2Jx5JsLhGqee80T2CAnkNkXDMWG66jHT1tEbtqlu3qCQC3i1+MnD
qxCOJE5OU2/BgPQEI42Wt5btVCqmTI6O3Vs9UCCdwDAWelmBU5nRQ9VRcgFISLz/zzQ2IuTakn78
HAYYYO24+O4Knz/WQQS5ZZ41SjRfHKEP4ewER9D3HSN+XpOtPfd1dCUn6ul1hs6+uEtrF/YDrSzO
vvlYu+AOO4cxnmNncD4qz20tFF5ae3jqfAcPrteiyYV+Gbhbchzc6XMAnvTWEvx6zobO8fjSl50l
yw3JV+0brGwyw2vDQUTiqWivoq72TjQI4nSNEuLSLHAVD5xKVYMjUcCc9FfCV05y1MoVwbFMEy9b
OxY7xooeLHLE2HPHLfau5ZoW8PIWtcJu9v1cu7RempkwoH4hygpv2rhGvKeuS4B5cP50XKabjNzQ
BQNv2FovqD3Do+81Hosh2Cp5rpyynh4S/J5Vus6hE+ETy+rI1zvRCdM8FPE8MrqAhIqJQCNB5SGo
BzAkcjjSjx2uEWQ5RCbPsEUsra89+C/BBqmyhlCRVq34XIOWdzd9w6l5ncImmZGriCTIQVB55XgS
wWVGVcWONvWmgi4SUEZ7o577TTryTDL9Inc6J4Wb14H6a4cpMNpEU6+/prjub3ye0gPB3F5HsN9S
TWdl2fSD6zEEhN7hQAEonKcKe31DQ96VwdRs9AxXLm9qNLWoqsevDIni+JtvyBu+wSWdYzx1SAfc
OTQyQ1SYaZt1D7HqGabLzi/zPewfoc/0yKHXj54s93EdWvQE6rDAGkeEnRkwyx9cG3fpNq3S6goB
Qb4dats7RBOy001R0X/qJw1zyitj78KcjLjNS3NDEDFn6UiPbbtFWCd3tNJHNFdMAmu4OGlfPHWT
n2XXme2PFQL3xf4exLX4TqMGom9lyUDwrwMf/FzzwujN0gCyiaYOXPgqcQtGy12unnFyqg2WiR6c
WGld2RieOdTRG6ysjcl9UcKEy3NIICHIBXQ8Thl+WaZ23A5QOnoFjixaIHd2peWc6kjZF58i8+0e
O9qzm1vG/WK3cXODIHwBumSqPfIE0k8YI6US3c/c76CMTQz7q56+DbRAFXM/UqffghhsqGpM2+10
jUSdrqU/njnBpdUz7DZUB+yyg4d3sONUY/TMLlAPvuuvS4V2c64mdOUQ/6N1RXomGmZjzdkDwdGL
vx96jmrHtlOhPvhVJMxTfnEW0XoHIfNlGuYJJmAJaSq9KKeNOS0gyrCDe7bTUxMsUfKAKrxRDwC0
RvxgavApxoPYglVDoLUZxxNcxbghna/k2PMEO446auO4FxBmFVh6q92kZ9a6sDu2lDUmje/9jhDC
VT+gJcyQWGcVvjmbERRRIURStlvjjd0PlV/m4CntmVPj+XBuKEmJvXK6+rlKomCfaCHrXeSI2EfI
pdVTMbXBY9dn3ZNogvjHBFTB/qyBM1xQ7774juxwRGWe6eGeQ3sMkiSeECRkuh7ZyGPwPg1/ShtU
NE6tLoqfrH62PtEkms9BlKqQoAkfvi3YPshf1yE8uYeQYv1HbQc0i1gL3Cdw2KQh5dnYz3c5YPQb
E3R8eaAJksRVNRTRVplaOWSh1uQ/9W5cNdtCYAxdK5HPV1bKeJEUUjE8TXETfwlQYIkdGve4uPeN
jaEkDHBlbekds6rZE+eICPXxE3hKS59m5fcT554cMDdcK12VoL4zAlKYfDCrs/sguMHrYgzBrjWh
QYVLq+yqQIKbE61KzCauk1iJbU9ux5VjGEADcCNjm1ke+94WOWA43WMKCt5wguTPjKTHYdswvT56
hQvjHyDQeXEYvZwoSd3iFDH5/BrbzfDi24N/g6PBmmlh+DNZ2A6Q0CASY/eZVMt6NFdLTU+oQkTF
XnWbDEz+SAu2zPCJkBsEKoh4FkZmYAZDLJeBjXgMzO1Cg4xlHcK5jyBGVVZ9NZGeW60ZzDMKivt2
ZC5IUBVxvtp3G2jD6POm20EEw91Qd96tk1TFowvLMLyzpox8WiccJlKTjdcFYlMK03LuC01QbR2o
lzGo/To5JL3RL7Eiq+7IkN5rn1pOL5jOcycWm4AMGY9S2kDPXeGDHEHMWKD6BdGCh7BRyVcdi/pZ
qwbATTrY3/I0D07IYOqfXWJ312niqyuTR1G+d4KBgKQAcwTturFIvhdze8G2yiUaCNyx3FsvZLh1
28ZhHFAbciS+mrXdONdontv6IAe+MYotyEZBXGLSqiY/qaEhO678rIbOOmKyb8cXPGmBTdudghSI
e4Pr+Efls/nfFaqg18tUYqmC71q1Kr3Jxz6lw+SA9yJIgC0FoV0oJ/YXwd6/KYkPFqsA8NhhGJZk
uKHsQE2NP54SYUpTEIYEmZqF4OCFk+bRdVM0seNsAnLO5yE6NxjN+m0/iwyU+BJLeYfYxeqRpHLk
P01EZnCNOcUsE0p/vB3YHh4cb5nviA92zT15Q/mnsoxoqY5B5EJ8SEyCAe3y2wGoRalU4mTetNhf
rLNyAF6UBxERHALafW4C82CpAAyylWrAeauBNcepLrHAKfh5HQcgPbxQV6hSvZEqYcXgdLSgdxg9
wfbi855CSKfEN2jTF8OrxUQwlmvdGexhtKOSKTrQawYX7cjlMvlVhJxe2zWrDxJGGnK0keb4JQIq
Z3CXV0uzYa6OB5xWyuQ9KyLRIIIjHUmvVdB6XQIvEOiMWbFlBc21ZuT06oYTKI8ORkROp6SKKPKL
mZjUFKYD2IhJVXicAcBTWWqdkRbSYccUr0XRdGBb5iGO7BvKyA7pXo5bkyG6rFSGRwLjCFI5Xy0W
3Xicscyt6A0dOe9O3Ly2cg+FKHFqRM1kEYjn66N0vawFH8KpBBos4BP38WI7Nj9A5Rb7aNRmL2tK
7h+evjwkPQEdRy9wmEwOJim+Tal0Uop7sWwGos69DTnePI1jX9NojXvi174uIw7WQ15Rftwmlmeq
O8ex+nrXIA2L1mIoVX602sl2sV+rUt9kUYZgkjQ+jCdk9hwmnn+wmHJ07R8KSX6+x8nGsplS2l+5
YwRFN8ny+g5sNVt5mJnppmJiYAerpotq9ynHcKkecS8UebRC/GRtkbYhIzSQrBD8BeMrk0BYDElg
I5OnYxSh5TCWc5Nz9H4WnEGKhyUtk0eXji21G33jbwR1cLTzVdQ8iLZJqw3ZCv5VyXv9CbvjAjMZ
/+6WgoxmEbNMMWUrTekxQVKvCvcqqSL+BpR72IKkLviAOlurMbeM1xLYp/Eia/fFFd58AE2gcMuW
hBTSzJOr3ksh/JZZfWylyay7lhoICYeQerqrWE+ZiDJSKJbN1HqRi+olkE8JKEAUUUlQ5qeE2fk6
QJjcm81YpE5zg5o2KT6VMerZz8p1h54QQ0Tvazdsu3GdJbYV3scWBiEm64oTAn7YynHfKpAenrWK
4I85r5iAGJIh6gqyI+Ijc+NMCqgNswb9JSAhLsSSRPIxIT+sRu7eWmheFFQ5NO9vLBFm4Y+gom8F
q4xFGazuZ8Mv6h54rZqO5ILCFvWNbElCfhk0DfBd2jtGYMK0PW/LOArnXNSNyxYXAtnDHnMocC+d
Wrxrf4Z8AJ5i8W5KMlY8xkAzrY9gm9PPYX4D2PKJfleMfo05KIcQH0s+TihJEVVhgvCy/pT6SIaO
LGiLeybOu46Ao1hhy5nZMEfMie2Td/kiy7UJBZJGDoxx6T+3dKmo1E3hTd9pnyNjpfKcUS3QbjQZ
bUgisabhhwz4hmuhEnoUwdS3T1kel2pd0A16m1mLGYdablxwApunp5bD9X2+DBZvVly/wtFRh9qI
frmu9UBZmoB73blgF6JnJeyJZsYiMvc7NYbCvMZ4y3nM49p/XYiIiKKd4yxAPCZWf7AfnsjgYqkw
fSqrKgrvejz6OyIzAKa32fLYC+h7l4zmIeqf1ZSLeBsMM+xUIsvqsntg20kRPBdFWb06dcTriQsm
/sQS47+18+jRcMkXomjJIVf3wtKBjRmhHgY6avmCYKJQ6mGmPrCPHdEYnyu/95NXBEYQzCbdZCRI
+6E8D1Xo4BOqM0qieFRvDkH1J3zIeGo5r+roqYPX5T8QTkq1xZsTfJmHadgHUmBSnkxx1YiL5J4m
af7KAXY+0P7FRelLt9sS1gwqEbB/BwkM2cB8U+i5ecUokUyPmZ+Pc7OqBod/8tIhpenI0fZbxyz7
otx3Sb2CUQM5qTcY68qi8bYLFTOGl4hacL10gUx+hAAnr6eZpMaTSIOKWV3WuWbv9AsHUKh8Zh8n
fcpQpqnhuzgcWrHRMvUix3dy1bocW/+WeGiO3DhAmOxmVeF/YuRsHnrlDBA2CCprhy2337Kvy8Ab
m08Cvo/1PGISt9YLjq+1YZFWR+GJBv5X5VkDeQxyiL97nE/zYzPAi3DIw/CuaWYPzUFiUB42QOYK
tFFBm5k7P/BH3HBUWpb+Sf9JY+y2IC2Yc45mutoKz8OPCBYTQjb24pHxqrby6F5a0N3sZCLrYWst
be2fo7TBUsoZJlwz4gT8AboLbFWCZ87a8vk8c2NGu0J/7LMyk6cAnbAKKes34aL9bwsjJaKaeQue
I7Ab6CwyuMv4KSyCMzkVOvm6XYox2FATOfJrUGLgXcNOZkoM98eeOQyjzWfWBMEAuBBOQNoFjMge
ZWcRU1EzBYX76DKmHJ1iq8F09cyUPOoAYFxoTpz4wqj17A4rCp3daDdKTNoDAFO5lkzjntDI29ku
5XRymZDbs/+lBDgL1ip26nLHUDrEwEoU7Gkaq/K56JqGgUfazxHKygu2k+oWRd8u5oCKw7cHqgJS
L8o/96xg052fBU52JdI+6dqdPRvPejVgt7xPpg/gMnYR+84J6hbqvFrwv2ni0T59gnCQczDm8Hzn
TL2dLSslkXH9sG035b6xsAQAieGyLQfk/J0PiIWf+M0AwF5ecQu4ESSdtIj7x4rUwEdmt1NEhIIf
/QSw3WcPde0r8N4oFfa5xT3kVOyhdyLMUwefyXsSZBDIZP4yd+Qbx3nElBVbqFz5c4QG27MjSggG
FBduUhSlN6aPqh956Ac0AITmr9gN3J3rD/SaLuPv+YS8WzevTTKFPxjh+dWXkY2C0Eh03RyPrLBp
nkrQDJDj6QGeQ13TGsgABLF/OP7yJbNigymOgx3GPjLJyawxLDq6R5Z64072eMgX21w18Rh2T4h9
Jnm+QAKafed0IAs2pq9n0kT6kHVExTjmH4krKuJHRkwO17QzPKfSIq1mT1iF+4NkIgrR1O9iRktp
v6sD37ur1ZAdHS+rt7VI7a8etj689CjzkaORa1Nfu4tDThVtMQRaC6/kDp+CbSOiSpa9qEqKoJ53
w5+kRXtHhbRUaDgB1LD18tBYyKw2qtDjWxkVU7DPCK6cYTeFAZkJMqUbsQbJXhJFyOIBngGKf+hM
y1vJEAyhqCiXdMYGwd6+ZiblXuCXnDBWg6N988SAzl+OEQbQjKJn9kGusS7Wh1gPDaOj2dwwjiwb
LDm6lN/62DXPvtULBbhnHvWC8MbiX+zKebh3y6a/RsTjHUjMsfDuZA6Ci3IERTAHXnBp+ZcgXoNy
WF5lZxIgVvY0vtr4oTUdJuyh9lDwCCfcV3XgsBQRSlgGjwyYuMeF5acWC1mgsXeSy6Xx5BapqB6j
wBQE7rHEIZXsK87XIWyUEwpUuosRhOx8y3FrQYcRKCPXGSrccl/1TEEjNMgKPjr6wkPhTjrjvR8a
/Ql1ZZV2dBvSmr7AsiCclAeF3YArpLMd+w8oYJObpS3yCrCBP1j3w+KPBJrVgWvfTbXo7BNrGSZC
qrDmc0P2zX1mWyZ88Uxv6QtywmmOceg4uxojxomI3flWqZmZrJW4NzOlVfs2uMxg13TinO90Wark
mTSG5bm2PE5t1ILeuvK5rQ+kIybPLVOcNTpYo78ze1jMiezM4KroydVZwzwNmEOlBBFhJSbZ4Ark
fnbPvoA1iZJAWtvEqwOm12mBr3HXFt6ChWVMeEWnUw0yDwiwovNL8h2ZqCRJC5dwB1CowZiuRc7p
wUHoMuCgPGSd7XrpJuL95Khb6N57TEcqy03bLyPVvZyte+PPFj7j4tLQvl6Qk0f7McWpQ4xSoIfP
Auxi9jS3UxaBoLNb2hJ6DLDJYLSimxzBmpp21kDWpr2WxBkU1qpXhjlM7ZMFAszeOOE8nDEDREv9
07ObfsC2OJgZGyW2qG6ib1mhWyvnzVDHZWc/wstNyf8OLUb77VMiQeW9dH41TDcIdSwTfQ84bKfh
jvkZLxia7wm5/N7v0RuTsFZg6b2l1luI4VCeHUQ5IAtAEAfyRLA+6Jnq85aevr9s+sqpPieNqIZ9
qqyaAZKoper3KRtZj11vwiBUrr0CCac8MC6K40/xoFixDjPZobPZiRJ9nO5+/vtf//v//p9v039F
P6r7Kp+JMvoX+Kt7RCBd+9//FuLf/2JZv/zfx+///W/KECiV2oPowqkt0HS4+PvfvpwTMt74p/+X
zKKiw31lvoRuV9cbKp9xn9u5eHUd6gncfvi0Mc4Tyt3awUz10vhM7qeMuVaCPOnjT+P9/mEcjyY3
WREBnk43uExQf/8wTO9md2Tf/5QJ5B4boUzwJvC0dFtnKOZiT5AKduA6izlS/A+vjClfa8f2pCuh
9kv1+5UdxQzIiq3xlbNitm+KmVgWF3Gc57nRNebIbyIEcPXxNUXw+9eVAOekLxQ9cxhwHuHuv18U
2RStJA+9NwEgY3vjy94FHNkpXayYxzJ6Wo28NizNptXiXjv4TgHh6yBnd5YebSHDNHVD6mtlH1za
tClNrKbnUEDA5kWfaBF3nU2pGR5H0Yf+KSoobK4//hLvfjJpBxKksK8D5SiUVoH/+3dwuEGLjgb7
PHtiQJ5kps/Q84Zt69iguiSHmrfZcaLjx1e9/Km/PLVSOLYgYIUuJg+KFuryVP/y1FZLm8U6dKtH
UI+EWJjSL66HDGchNuKlW9MO9pgvkzh7jH3SOf7ymOp/uLpUnuJpdfgv2/n96j1a2aZt7eoxrMbu
nBVSP0btRaYLH/Evl7o88e+/qPS1IxHmuYFSl0foly/aOtJiIKCqx7ajsiwRfqwxEzW7PgumXePZ
/vPHN/b9zykcxQOJ3tDXPJeO/e7n1AB76gn7w5nUSXwLcXAZs9DHACyXlAca/syNXI7HH1/1zxvK
VTUNfCUcDuHa/v1b0uPgizJ8O1cZR/TVYrlf45YONlMza/n2P74WjymdMV8LuKfv1xiezdqmxRae
GZ3LZw6KcEuwoyWXbhRuuo8v9g+3U0klPN8RikGr9+5JUZjAXVrXl2Cgi50fet2X+eLGAQXk4F+j
WCdWMk/EvP34uuLP50ZxYd/lV2QdDeTlg/3y3GgL8agT5OEZ9dXJWLLJd42ExRvRayFiuwVRn4xL
86Vwxau6ZPSss7YjZyCEWNGw2roYH0bquQD+yz3IkqcgGNRfXuJ/+IwuBSddaJemo22/+4x1bKKx
BV5xnhXJJKu4cGnL4ZdWV2VL7mOSV/Xrx7fl/YLL0+05rFM8Z9wSlpDf70pMtbz4saXODu82wkD8
Ax1NAfTRLgRnCUXqoFyL6T32k26XEJC7/vgD/MODznop+Bx0t4Qr3z3o2SCwifSRd3b7yTnmqqWT
ZPIQMe7Q/+VS73d21kh1kQSxziJoA5chf/+yUTqFvV8Y9wzQLtgYfLU75PfUhIzz92VqrgwnvxX+
V7kRIoSyUVWIA5qlOHz8nf9cq3UgAs2Hsfnmtn63y3WEuaDjn/TZGgMH3u3ki6PJ8zfc9Jz0K1Cs
Q27PGzyyyV+u/OfPzbbkc1HfZ0vnNvx+B4JlbAJtlDoj+WACaunJ20z0n3b+kulrhlJ3OVqjXdi7
F3GIb64+/uJ//tia7YmtUQiOFKgtfr88O5SPZ6AVZyflJCvSsZqAPsXLRibt8PXja/35LrmeZxNU
pxxee0Ztv1+LwGlyN1o/PNvIGXd2G1wKuljvkUh369Ke0v3H1xN//Koe2krpscjgSLZBSf1+wQLF
xeDbBVO+yBLminDDVB4GJp60hpNQNzu3G+1jQcwNEKk5IubOW1x5nAm1W+5bkJNfK8T2clWqVl7r
JRvfEs0uDtKowXhuTJzeBrEO7j7+2O9uk+siaueF8Fybv0oRvHsWh3buocaK8spZyuUANKw5VFYh
Nkzk8nMU2397Cf+8nrQdl98Fdm9A2/bd9Wx0R2SiZzUjyoCY2nLEvQ5JNAT2z9QCxLi/+/gL/mcJ
++XAwDdEtGT7HkgvnyUgeLeoDogmKlRM9RXD5O45UFaxV8op125sT8dELvLNGlVGGNyEJsQUXbZf
GF9vbIqYrXac6S87+/tV6P9/Ho9jA08lcMPg3TsocqAqvQNTCdFMWcQEezby+5iaMP4ZGuZwxyae
LqAfO0/3JaoZSMPgUR8VKUX+SRJ5+vyXG/Su4PnPB0KH5EvJmsho5d1bybxOoJns+EmiIh/WUKFR
KijCmnhCdWrfkSGJkpjuLEQj4hpnudO9Zf/MjZPEm6FQjBs//kT/8IwILwgC7duOf3lcfn+TAtsa
OflPHYoAN98FqZgfAUzNe5oP8oct6Bp9fL13b+7lBrApiMB1kTs7tvPumcx6MnB6eh1XNdho2MGg
nMYbJ3OZcNcSYf7Brxt3um1obz8RsTk0f3lEncvS8O4R5TDL1s/9FxzE3h3e2z4nNqaN26t4yudj
R04ddFB7egmS5pYTv4KlFd9dwmu/F5eBDTWwZHOq6Zm7pKceyEuCMM5wZ1p5CKEgAwv/ZzRAWYrc
MV2FsZs8ztLzDonMkYMUtBnRzX75+Ca+/9F86mZ+MIiQij2G/urvP1qrABpSuudHw0cn8sbVEGy8
5I490FsLMgvOH1/v3V7i+r6rAo0/2naYiAfi3WsdO03sAQS3jr4fDDZOTzrQE8PGOsLwtsqLmR38
L8/l5Y/89WfyfUpS9m3J9xS2cN+9uS4GBRr+fndSnW0OHm1vcj9moEWdateurqctwMXqLw/Huy2b
7+l7mmJAuI6+4BzfPZxE5s0Fmk9CCXzPZ3xYYFHTd27OzORQ26aZd1C/LOs4tcJ0TO0RN6zTnvHP
X768/PODBDbcEYcNVfscHd79wKWNvqfB+HUi3scerxm2xd25QFNesH27ffumeuHi7e3p+m1kBKmn
ALbWTfOTNyS6ve6YutovtHc1XRJQwnbyaZSXyBwUvWA3b1OUftm5BssRbmyGa8G3VkHf3Ap0+yw8
cd/YZwO5NaaMrdHLQbWAZI82uos5ppk5IS06GY2wjy18INJ9CjUxOJ3TyroUoomdnMa+6AdCHBMk
9mvMUlb0JEfozM8pAvv8nvM1TMJpnKbeWREiAZv742f2j3eEAj3QUsKroaZz3Mst/qUGcdDskYmA
TsltSyakWTi6K0aMIHGcxXynseL/5Ue7PBy/P7FckDdE8B+fX+6y8PxywazFv00eWXGyx6l7AJhr
HglGjf5ylT+2NF4xLkNt7fBSsNO++14GhEuK6Lw4Idggy5nO4bFRkrQWNUgin41ztApAi4SAx3if
yCzJTdGuvXjO/nLAfL+S80GoKzUaGUELJlDvFoUpk0AviQg4RYEan1WdJ7uSbOpTSRrfAGX+woFM
KnOi5K3/chP+4fVwaE25tAs8iov3t1pA56tMIsgNwV64dssyuStgGW3Hy1M4Yew4ovnxCIskhDin
JXP/8aP1D780RY3kueJYr+R/tphffum4+H+cncey20a3hZ8IVcgNTJmJE5QlSxOULMnIOePp79fn
TkSQRRR/21UeyK5mN7p3XHutRp+nDDRlkGvAXsGEZr+VKIsev8E6wDYVNwmOV7UXsUI/FJ1AjZwv
PTOeCL3paL8Yjj9ZhyAegm/A+VEAuL+zG4+GLyrgSiRmgjxmcbniJhzLMAtDrzGRxTH75okJQmD1
HegyS0cT4/5yty4zHMyaCgqcf7jOl2+mVpOppSUWeoOd4kbHpMa++RiPcUwOUD0glZKW8GxMcfkc
+LQIJqfV3ql19ev+D7mKCrjMlMipOwlbloGXYUlvjiAI6iDzoFHV0Vcfxeh4DOuMyT8mgqXzpkK3
yvgxNiD3tmRQerSzCyrGm9mxlOB3Ika1fOd3OpSr0LXUs61saG9Yxq7W3EA3NgWxZOzF0TyUrzOw
pP5dpQnG/V0VoqNmm/mda5yK3KxB4QCrhaDz/gavPDjO1KDUTuhJKGyYi9QfpkhEpHWqMQ6I9T+S
MfbY9j0Ur4CHEAC8v9iy/oMf5TT5xwJHTGVlmXiAbMidCCcBc15q5IcQbqFfzHlClZ04k33CqAlS
UkQ454MOdqCS6lz95xJJnvSZ/zX/pAOI8bfCaaIXVLO18oCQr/4rJobVVq7gjRtPTkbdXfDCbMqA
ixs4FSqDvU3kwYc5G4C10as1A9F8sWbdKV5aOhv/3T+dG3bT5lQ4FlJAQ1/e+dGOdertSuINk9vv
0BaygMWKyIsxY4fS0JvnxgjQOiyD+Mv9la8uAaLgBlyqmG0cFJ2Xy702qYYyUxVxD22kZhnl0YMM
9GcXPWVAvV/uL3bDSBLgWyRfjPkZlFcvFzMsJgK0skJKz3DGc8uQ5Vabkv/BCWGnaB8JU7dJrBbR
/IDKQx8x9ew1c0JJE5QzAFJVUxDyhFgJNoUO1aEJMJyfZvv7G7z1HQnNVFvFXsqK9eUGZ8A5bmsW
sYeiUEoNTy+OLbzDu9Bh+axhcpUZKXMb6PNwvL/ydWxM30HaaS4s/kFbPGaA7MbQuUnitY5ZiHeh
Qg1ojzJK+EkPdDq7I3KN6FsUo//41ZWxlPT3ZPkM71xuuS5NY6oVP/ZKNF72yVAqmwlI+/M4xvaf
ER065DCCgsEWCq7lis+/uryyWk6FXqVbSFXNkJ/jL6cLfjyInG7WPZtJum3Bf/Vh1n34AGM1W0mv
rs6XDIeWpEYvkE3yRC+XsgB25BSJdA9NZ50xPISdBLjzTWA3436Cf4++r5o9aog4VLkqXgiQP3Hr
5aJ1CmZ/Ug3hpRB4PJFmQWWFMNAmn9vo2NIAWTnPa9+LSyDRsR2KaKqNa7hcUBcZAjpJZuHymB9g
PBIF8Tj+r7LRIkDCZNrkUcbuyxwG95BxD8Yd9UMxQlzz4G2WrkkT1B7oFHCtFpfKtOPE9APf9Jq2
co9NC7wTbop8Z9bC2ADXVT/nDKmt7P7q8cpF8VPy/bCkuzjtyIcXc1R9w0ub2A5B8HYziJmBeH3j
Erp7sBxCSS2sTJxq8KuPRnasTr+SSEMn/MEWXx69qWo11j22oF2iG/+tFigIQAFSFK8AsxKIMoKG
gYPHj5kmkI2NpJNHfe5yzVlBxzELeoI5pMOYSqniva8U7jsHxZNjIPneQMVm8cqtvvFqXRlJ0u4y
dY2vu1hVo8sxBK3pTWpmqFBSNQ3sToFPRVYLAdPe36O8KhcpmDxXOCF5Qjhz3M/lalkqulhRctMz
SyxDG4p8S+deO0Th9NOA0dC7v9ytzZEHEC4SeODQFze3Y5wtggHKgDViyratHiGWpwJqyaEoWEk5
bt1XWVs1dMJlIuVFYF5p1TCbdFm8tEMqQjU696RA2X3IRW6cW3DvX9pI03aUL2FHvL9L7eY2HawT
ORcJ57KRUcN/AIls6HoG7OuZA8R5Lost9DhjvamYLfH3bgQWbY/ehorALgK+JlIRgTu51L9aw4ao
32dsf8P/G0OUCdfepB7mHOKJL0AsfH0FE3DrEgjIFLBu1Fgx45eXwG99P6gjJoJnByRiDwIUugyR
nfKYlGYKE2XlfK4CHS6dhE9w4UibXLHIYWaQ+GU1BTCMZ237G1HH+shUavZ6/yvc+giOrWqODVaR
m7C42mbrjJWq1qbXFlX7CZWl7KltoXiKmtlcsY3XS1G90AyKlITwBDiLDSFPYClQUwgC1F7d+mGr
77vKhPA56o0VQyiv7eWDlYUSldFjR7OvgS9JYDU1I4EC/L4D5iqAC1noUfsVlHh/8InA98Dp/d1k
lAzJqDCz3D/Ua0fP8oIGOdgjoMlvN/+vmMKAcQniidz1ptCZn9PSfElK2G4psfnI0YM91ENoBO6v
ef2SWRN4keCOEhk7i7ARRkZEASdJWkGp7qM6j3CZicFApFHkr1aB1nIz9ExhF8qv+wtf31MZO3Fz
ZEdSgo0u30XjDGVVAQny7DizzZfSbGBJhzO5Sr7eX+jW/ZHZvEyqKCMs8RS9YvXVZGAvQkgiPPS7
y+fIDr/UKkd7f6Vb14djNGXVlg+4zDOTsFWjSQ8crwxrBRib3SJJGdXxkzYM8MYledV/SFKRfR86
Nf5j4Rs/3P8Bt85UBhEUaGydJGDhAchdS0XJJtuDPmp+58MRiJoR+f7jNoZ8jfDQ4aXQrVkijvpY
mIqAOMGzwjjuoTdtK+eYUF582MqwDv4TTB5FZ5okl3eE8u3szKVA3RKs6Q9hzvkT80Q1OZz6+/7J
3XgGBLuOrYP+k3/JS/TX0xNmaAKidi1vLCdl76tadqDGPW77vkJhGwAaMTbSyxat0pVvdmtlQj9M
ji0MPp78879Wps8jMeLYHObGs+/wJsU7N28Z9cCfwlsbi+wIt1+3A1i21ny68TKoTdL+oiEJAmP5
MoqoZ6g07IQXujmzWArdralNk103ONHx/vlee0HCLZdJT4yNSkFl4S/CWOnfhi89BohpY/lTNJwy
k6IKdWIIVxTkAu8veMOWsi2HBhF+l7+Xx6rATFWWMeZFCyBU7q1zZ7kQnEQGMopDUe8E3B/3l7y1
R4GR0biq3CLLuPyS5A1DBTmb4bk9RNsBKNonU2eAQRWFCdFM4q6Ym1ufD5wDZUqbHBQMzeV60GLP
6mRUhmeYOhADfhFMZDOqJIPzuK2mK0uya1CRui5rRO00VqXaG95cWO43rQ/7nWONxcprv/US4Puw
KAphUsSyx6Y3GkyAULB4ZQWFcuVmylcEAfJd0Bcg3K1Gb7bQMf6IhP8gbhPDQh3CEI4D2M8E7reI
0eCwT1DpI1DXAP/mG2Zh7a9N4X7TNYDW5shwRC3Tsoevi044CGemTBIMWxrzvx9+0Yqw7BNqoBSs
jm2QBDvTLfzPHcwku4oBzWglMrxxP3UoEancu3xIwEeXC0JRwBT3QJLZt42JyHXUn/Vc98+oE9Fq
t5ov9/d3hb6QpwrbKwklbMBA/hbvQY3ryYrczvBg9mm3VhDDcwPecBcNA7MJI7HBpo8MWDd6U5Aq
9PVLISd9Bnq/8DuEzbBy4Dfcs06BgSYRzovnufjKI2qLU2EPhoeubUPX3EHgfQMmhTlVG3HIUz24
5aFhmOFUAcf66Nhxerh/JDdeLDmnRKJAngOqTn6hvz656c+OH3W1jh7O4B8juuneWNXNPqyKYGWz
N+yfoYFepeXoAHzRF64TDkEDltJO9+LMUZ+YNIEWtevsr0U8R38mEU8vrdGrK1b+xgmDHAcAQEYg
re7C6LauJXoxWqaXq7D5QivudjPiEBC5bNIKWdlND6/ga9DCfbOFoF08CXMIu5Wdy3ezCOLxp+B4
LPphvOXFZ4Z/Moa5jwRoQnLxe9QM/oe5D/X58dcEbsai3Crb9DDNXH7LIh2g4Ss0w9N8Qd+lg9S0
KBud8XzG8oycTu/jd8fF+oJU4Wtiqi7XQ6Z4QEGW7letaNnvUTFtDxF55bVg/mDFd964prLRr8vs
nlByiQyFwi9QajM1PZXK7RbG1xH1yhYS5UAPITC/v68bVongAwiOTEFA0MvP+debcJN47o0Sr5mB
Vv/s9mR1G4YAkVoyEHJA69V1/JUlb+yPy0mOxSPEpy2vKWMxMe7M0T0GuNTnurBKin0NFH42HKf3
d3fjRVDKtKhO/3/rYXFLmghlNz/20XrSJEbHgn5j2ARIg+8Yn2PO2+jH74ox2IcBYgNSzMn6eP8H
3LADDMo5NNt4DUAwF0Z4ilKRR37JfGU4zAoz8oaEvsF8A/eGPmqQFIHcSbZMZznVygu5UdLF2jLn
BPKapIiM9vLTMshcNVURpoRBlpiYFfRhm1NtJJhmBLRR8FIcSPqiMHkddC3e9g563s4cOn/MVtj7
++dwwyrQSiXFBerMxX4bP/nrmiWjopJVq8nTrCTaH25Gti3T2Ho8mP97lWUltYeOqIMiP3my1Njf
6e5oov0BNXTrZMVXYbkf56isvS7K18Dctz4zjkXwkuhwMQtyedRmDpDTZXL9aWAuzHyaargcPruB
pX2iaZn+aEcVLkChpWJcCdpuvCXZ/KFcQiIP4dbCz8StotuwU8ZP8EDUJydv9GMcawhXBNGa/35r
JC0su+O8RbqOYEZoGcC0A39mIHfxJOrURFEFVCvSPVGWIXLRlV1bnpHw6/xDgFYk4r5jDtb7VFVM
Hc/oRzNWtOLOr00XuEm6P7Jmr2MmF+6coCeZ/SnLnmLi/gqd0HqKtiox34eptIZ3XZuvjfpcn7aE
bmMsmdaQePaFOWE0KrBUJUaXNhyzY56q0b6ysmYndHMtVrm+UYblUp6Rw1jgqN3Fh0WntUVqiNm2
2K6an6EW5dB58kSh9clbBs9DPdupkwt14v2HemOLEkiIBwfPw/jMwmj0dtnFiMn63ggrXY0nrbOX
LgrzYlsmCS37+6td5xxUamgHc3c1pmuXqxkMrqI9AroWdlvnNYUPbe+XHYIxKH1DoTt1XbvVSwlW
p9zt/7q/+PX9oZ0nJxLYr6C6sLDNBeMdYkCE0rOijApf2k2b2ip7Bu1td5MGUbUSQlzbQJnd0Omn
xIg3uBpvNDI47FDm8Vq/oohqpfpxAMWyv7+r6w+Ia7UpDMs4kAmmxasYhA6PL0Lm3kRQ/b5onPlV
YZDcS9vcXUtpbq2FW1Mp21DqJrK/NHsiEmkJ3mnyIBqSwI4MLmoowBlWTtaKszeWInGSkHkeE1iv
RfwVI2ffDpCKe1Mnop8IbqXv81hJd8o8xyuX8vZSUOrRCQR3urRzyHKUKoxXPXMYxfgeWpH8pBdm
vodbfA3/fOMKMichIScEsbLpeXmATtMj2Odmg9dD+XV0aii0s2gA81HAEjgPbbeytbdRiEsbbtE2
l4AcQdMe6sfLBRknVsPB9nsPUcEMxU3His5TOPqfCrOyvqu1rx2DcOrjTZ1ROrED/NiuzPThpKco
zmDKS/RoUd69f2evjZ2FwSFzAYxEDW5ZCctqBOL0GNkrCA+g1tCnYC86P/FCCGVg4xiPEIQ+OPFF
0YEBQtDLFIqlOV8G9F1mDnkKO6dnwOL7jwKi+etYhdBnQglx0BoU6+7v8catkqEBAAJmvWzMzuLk
3RF+nSzqvAayaC+HFPlMjX8+CdFox/9hKQZiAC6Qa9Olu1wq0rqxD1Ot9SDrSkm3A/9sKIF5CEnM
Vtprt3aFmTFlGUXWFhf3CRnuDvaruPXGPmreO4rmHgl4tc8UOpyVA7xxSQSFaAon5ETCWjY9I5g2
SrUSradWI7TzSu2eBoGsqgjj4aWuJgir5uLxlJqCG1+LGBqUCxnn5VEGblM7IlNrrxhm4CY7OE98
oGgp2o0ZGtUhjMuooI3hkdY9hFiFa6T+b9hZymal5XvDUhB74Zc1QIlUJhbxQNelaB3XBRhwWH6n
Dy2aB+E5rysY6UhyFIhQO9NPtw9fJMfAMElQE+su3bNoJgoNs9l4wsjG44T21iGCCeZkKrAn3V/q
1v7kEZOGukSX7sJtIc01JohHEZ1L1h1fdX/nc+Tvwd1N8Bgo/eH+cteBh0XXC+9IU4oO+hJNq3c9
aWNo1Z7Ly4eSnzH3CdGMU5kXHxAZik6N1OuC46dZeZs390kYQAJMEeEKeAFjYT4pKPR6Y2NFn6H3
SP8ZbCvYQcEguRXLen9/ozeyQCrU8tUQ+QIJWLqYmDCjrNqy9yymsACgxQlq5SmSYttpaOGaaWpk
SoIpcuCXzOaRhCkL/k1qJfkxaklzvv9rrs0Fb4nRIllvBam2NBfhBKs5nDQzdbdqCHYosc2vbp9U
01FttGLtTl1/ZPlyYXGQ47Xybl0+3j6s48lMK9XTqgI9sziBDH6HXJ3xZYJI/LNrw7uN9FSc7Oou
KVcQj9fmirbAWzcbu4i/XTxYoEbaBL+S6tEjqbaiicsf2lBHf4pcgVrGlXrBVhs7Px8+YKDoBNSU
VpinWuIsYwhbTWtAmjfQYJYz49Z5l2d6s3OCJlu5yTe+JQVOgEuUqogAlxAip7Gq0LQoTg1FYvzI
xTidYU6BgVCFge/+ruRZXUYtzKvLGS2T+rnKx7z8kAE+UhLrT14AYvpAW9WCvzm3TinovxPCtwAD
GgUMTFyOUE2U+coburFTAfydz4kvIFtYOAEHTt5MTpZ6hEzFsSEV2QyIk2ygllsL0G4sBXqIbggA
Kcbwlk2lRlUMYs+k8krA8HvNndJPGRpJyKDW0YoJvHFBKQrRF6Q4Rcqw7JfVlH+Qhx7ZFfSowPtH
pfHAvGdI2EMV/S0rechPNc+leNiV0W+FWkEjv2S43ZFn8FctCHxsNIUhCpAGGiHAlwIxCYJrMc+7
FsK8X6VbD+mDw7ZgncHL2IZJSC8HqRZrtggTqshi517mDmV2nCvVzQ5VmEDtmNkdSigFVd8VY3fr
gMFnyaar5HdYYjipC5Y9Q92ZNydopvqV9TOCM3rjdMwD6nb5O1fcNQjEtXdhm7BJAH+QnnTZSdNG
KUHk+plXV0bzYs9NeWhHPWMIq8qOg9KscQgs1wNuLKt6cqqKop6zjEq0Dk5de3TM86SlRQBFvYGU
JSK3YdC9xq2advlGtqjUlRu0tAdyWVoLsm0uCYOWOa5aFHnIvLRxRuyq6U/lBFvtNjNqG0bsDu7Y
PNAYhMssZxfSwN8Pzjjs71ukK7fK5YfskQIUWBNMwhIVXFdI8c5ZoJ8REGop5lZjPnyuLfBLB3eO
KvX9iGynffAV1/cPJdwh6GelZRK8DCU19n0IQ320EotfFej4TRRsDAmfZRaKccnLhxUGdgCItZzO
aVlZmyII6qeRzurWYmwGKEWI2g0TrlsHXSlqeElwLNFZezSllT8CVytDOCaVwKhc/ggND69ETJOc
B2A6e+GwIIrioydE+0tF0XglRF36eLkchXVSDzlPT5h6uVxoTogcZXp/Du1hrN8nmZsynRROyIEf
Gq5JLDYw2CaoNyP9Fk20PJFGWLmOckt/uyd+A7AxShM8chXk38I9QVsfoaRh9md08vT/7HlKv6Z1
mL7WTdivbHdZQ2IpCpDcPFAOFDiXM6kzcn9qM1gdTHm5QHGiavY2CdiKa7h+1pRa6B/KOAIDtowZ
3czK6cQP/bnvy+mlThnrha8CaZp0VDcOFHeb+6/pxkeU3Cs4WZmKU/e8/IhuzHxmrs3d2eDrDZ/7
pCAe7zJjGjMkDzM79Rhx031kElEv3gRpa6ornYOlraYlT7REKMNgM2A4dXGN7DIRUI8HzZlLFiNU
EJv5lB4Yr2OYJKkE9Fe5EnXoUGYGQt5rzEpXA2dyebaOi6I8Q6AjD+gvl9jlbi9QZp/PqHEFunvq
axL7ZOMgApUe4NSunSeH3p/6JTfhy6Oc7rSlO2zrWe2d7x1yK9rrMDuOcUxtPVK+K7DslQejhwN9
r6jQFxwbBsyCehuMlAt+hX4dp++1LhYIdBRyEOqH4yLH/LFBvxwyzSiEivPRLwyqBDeh0Z/hmSxD
KDNyI/C+Ab2vqPqchx160C3KNo2SMk3R9/lTJ/T2YGiRshKlXj8YAzyuhONhIWQWf3myiYFy9WhP
/llVQZLG5F7b0J6yrw9vj1XoDJskddyexferkQ4udLPzzwjX6fEmaDpJGGX2A1XDziqdo2MDDt+L
MdFNsKRZ8OnR9QGUML9BmAFuFg2Uy12GoshHRqzc8yx8ZkOxVPWm6+k5zWHi/0QjMNglQdq5EHbZ
7dp8+rW1gNaGdIbSHaOEhJOXi0PLV0JvM7vnsdcQCVKt7DmunOx9r8H6WDmsen+zN9ajEAMpn5z7
YXpB/vlfj8WF6bYP41Gcm6RC2LgwjB7F05rhsqZUSACaoFqJHm94VkhzCDhIQySmYenUbNsnAK9y
cQ7mVo6CIHk+F6Qf6kSPXFS+AYVlFRY0MgDTRBHB8xQxrTpoYfaSNG6arzynW0cAtpwCNa9Tcitd
HkGdwgdAk54jQIfCU4LxM5Th1d7v1eQlK5VoJdq5sRwdEpvBMYCtcuTgcrkhj0WLBJR1DsYYWpyW
wZAimOy9FmjjZlLpLtz/wtfxHUA3ihak77qsLi78wWhylkjTBF5XoGewmUsdTVLG4LWfduHnz1Vv
2Qh9TWb/BRp4pIlcNEvy0/3fcO0R8Aasz8AiLBdXhiOzaST7RgM+a9SKU9cg2Z5EYYpSA0WSPIDm
MMXcPdjOpYZKOxf2R/4t001pzf662hlNLooEQ+BBqefuMnqmR7cQ+YHB/jV2i+ughaVkeiLzE3pg
i29qqNSdEY4JPBTFFf0AE2VQ7C2VOc19nzbuo2BXdkbdUibwMI7IPs7lzrQyKRE00hFoFkpzRvBS
2eSZnXxH23itMHHrtQIKorxEvYsbay1eR+kbiIhqHbptljUfjAQVz9xGr6zU4BCvh8HcxiP0qHDK
IWrOJBIyvG54uH99bhwvHoe0mgRBwmAX+/VTJVDL3nXPbdcVh2GwPjjTHD/7IFAetwVEDAQvGH5O
d1nyiVLXmi1obM4953F0slwtN7WBQMI279N6mwZZ9CDpJFYH3h6cKtVfkniyzcuPGc0mBP2DAnfa
qOkvIB4sJvO16sREWbvCK3HjY8oCHmUmeuDyMS7uqR4MmRYgpnCey4Y6QVU16h+/rLR/7D5BH6Vi
btozp3ZE6Hnq1JfZVOJvyAGaKybp2gS+jZBxiYFmkd5Ik/XXyyyLuTUYW67OY6k4FGpbeLPqJHlx
iro+a2T4x/v3543l9TKpYGSNkIVEilYxWfblgkWL0iE6JuXZRb4GyhI7zZTCg5hc2J9nNCnYsOFn
sJRLbppj65qV8nFEFaV6tgY1qf7zK2WyPDuaFPvjgEIqAjZ1kxk/RdzZAfI8gxFGW9Pvouw86lPZ
HVxtyGFpjmrEjDaxriPmifog6r6bkXauGm2mIHCNb6ErUPA5anXVhAfLTHrw+sxS6N9VZON+wbGF
zqIDV7jYp0McJO+dvMi6TeTXubK/f0TXFhoaY24FroKBC8LLyxPKjULnIPj9UVP6R3ecP9IxHU80
RrJDM4HnVUd/XIk9rp81obrk8KPmKbtQizUVxUTt2k7gckXNcRfVaDiruWWjcUUR8tHtAZcirGLw
gkyP5vdie/GU5aGSpeexmvSvJhIWwa5NnGbc+kLvxmPZj2CU5xp7urLydTpGT5+BHTqVvG3wq5cr
Z26Q1TXKGWcbBqCRmfVABX2iBKi4UAxJDo4ZIR5Z9Qi4zti4Fct5/VnJABlVoLBD4Ywq6OXqTH1V
NW5rPFt9ZkDPzSwhlYRx31PZeclTZ/6Qy0Hs+4d947u6tCTorFF8ZWJ04TI6oNL03BGjFvoYVqc+
Z2zwpOpFCEN287gvhGJNGLBvyq43/a7LHUYBEhCT1vRntVKtvd0gGk6A427m2FirU10d5hsoTIcb
QJAW0Oy6XErA3DyNRdieS7CWyGmm1R6xv+F1DFTNy+M0QVI1WcOUXh2mxJ5Q+6G7BUqMtv5iUfJK
cyii5tz6Adz3lMOsV1FNbgl/Whl8uf/l5HW4sJMwLBGRg1YCUMrnW+wwmmJ0N1FnOXfN4O5H+luv
2VC6mwCKsv3E5OJuSogenS6XSt2VueJ9r/2TTLwkkkKW7FEPWPinJAIWheZRdS4MBtahxXePZj6k
sE7PdfgOVuN0O9F3MvkFqIrvECSudLRFHga3E5yD/6OaT/+Am7zkrEncAhllR6vP2WzAQtF2FvIH
qIFvUihtP98/8ytnKNeS7CEGnWFqbgsr2Fk6HJsw8Z6tyQDJmqOcGW/yFibTAxbFOphh5WsrL/TW
mmDKiXRoqkE+vTQLJgwbte1X56qxyvBUZlo4frFrBVXrgrLQR8HY/KONH3mmJq1KLJFsFS9ZU32R
jkrSWRWFva74YzNDtbXnwP4ydXB83D/S64IyaxFccJGJrYi8F2daxpFvW1lXnxW+cNzRnS3zNNim
ddtQslX8STsRELjZ3ilL9wuBemntwyTSm48KKqZ+vGmMqmhXbPGNQyewBHIF6l1WWRc/ClaRtkXa
OjvHiLt9A5LY/yC/D5UNsL3+SF0qaB7/zBSxSTQlL5F815e2o8xnSyiFkZ27NKsautOjFu1CFNrm
H76ZmF+NFunIlRhTl2/00oYw7UL5kaEJgyu9TE7UZDAiizLZeQbYkYnNzMOJyq2FauEEiYksk+lh
Wk6hZxjoFX2w7TweDhUqbdbrVOmQ2bTWNBS/NJR2jG1paW3wprYYo/DT2VRB3ChQ3W4/hK4L5xw6
YIO1CUtkyz6rYhzrUzXbZXu8f6NufDtJiEsM4diAjpYdirAwGpGPVQoqt4hOuWLpp0Spx71eWl9K
J4xXug8yNV2cIeViUlbJ9U1CubCDZZYVWhnFzVmlv+clY9s85WJaqyO+UaIulmG8D/AELg1Pvay1
16ELw9ZcDWekV3pxJsPNoWJRkRg5VI6gye0rYPnt3aiglPC5gi9V8wJiNeikjTRPviczciPvUYoe
/K+UZ9zwXWyiATftLDc39D2CggF6fwmRstRtHUuE2RDPtM/WMGLTmQd1YIafqtTYW1Hit0dQ9pFy
YmSUilte5xWTgEAO9FNUmr2GGHQprE0yp5P4AK2tCkOOn7rzj7ZAqRYlTKS9/s0VTQ33ma+b5Wvo
alG0TyHsGLZRgzLQLnWqefyamiaUL5Gu9/+hQZFNr3Outd1TOoWKAU2tEc4a8XmY54pXuxV0QxtN
h1Yj2YDrsNxXKA99h3rkhBTR/Ut27eppfBArSu5lBqaXgA6wLPwGkoBzC5nueGpKfUSpOwijdMvI
TPPn/mpXgSkgYSAHxMKww3ENFoEFE+TB5NK0Po92KqpwB6e4Wb1Hr16IYz6NUfKnrYK403YOwmVi
H40IrHy8/xNubBhYNgOfTCpTWVjaJ2WoU+DIU0VtYcy/GYxUfKsRnkH6FHmV/2Ep+ZLo+DDJsfR4
bp6JyY7y+txCC619mxmYGL4rCRHqfyM8XeaH+8tdh4ocLbOJlBTf+AUXNeyhq+ISIIB9RhKueclq
FOGYcD2nWt29ILyabkAPWiuW98aasnBMWo/dZZhrYTTMGIwqylRIw9ZT3u30rtXrra2Y2Zc+aJQt
5DTdp9BF+ub+Vq8+ohwdA/sgR3KQjlkm84Q1No1jYQNky80Xgei1F9GtRtSyXfPrV1b4bSl4BBms
lbN5iytbx6HfQKBhn5pQqX6ajTvXe7Q2k/c6ZCjnzJj7lRd5c0GMviR6pxi/hEkaRdhQp1fsk23O
//qwXb8MSHbtNGf+nelq9OX+SV6Hv1AIYvCZCOEbAgWQbuGvugjqNDMak8I8FaqSfNA6S/1udgQT
+zjJ7RD65LxALDkeWv+sK6LVNqoPadQO/Vl9f/+nXCUCBu0dSm3AQxnCwZVf/hLV8ZvAaYR+GnrU
dv8oUzg1Yp85zhC3z+VoxYHkI0vV1zkG5LK1K0B/hzgxsuHb/R9yfbtckmZYNWSvSzD3c/lD3K6h
gRmhuTrMTbAJjFA96laTH3uwNOeHlyJ9lMo9XGcVdOzlUujfomVfIgeK6q1TULYJU8P+pNeBPX4j
THPcz/fXuzLAsChJ6h8QmvRfuGOX68X0jKdRVbqjHdvDvsns8N+pRVGK0k99DM2ScW2nDZ5Ms4x2
91e+bpHyhNATAGoBk4h21fJI89mpobhpj6FoEG+DVORjhOTvk2L45Z4jKnfMuMLwo4kWoLMmoEws
5uemUaOz3RWoyZnwhwJMyHbw00HmlZXFOYXZmcTMrZA87Tvrg1UOwVkdUDpM/Vp/NbVYrBi8q9cp
d4G8FQPgTLvTCr08wAi4SmAienjknOynsKqqc1qo8TZGBuKArNkaa+wV4J8ACEwIpKrk4kATlqaO
YMDOhzIG1GWaYXmAzT2khW74XQrd5DxXevBphGm082rhJ8G7DqR9SqQAnOfZQaZD/eyOoaMcEdek
1LZRIFMy1zK7t0j0IqbjN2I+oFIgzQJqvLCRChzBVjt29bFBo8HTmknf1HVYb5oqKrbhoET/2plu
7NV5MF7GwifJhOdh11Yx+rZlHB+1TnV2mhmgSBWG8QdkuM1DY1nVrpmL5Aybf/KMBiFSoHAlf3Hb
Uj+4dWRtU4zjuQwbe2MhrnoAMqKcEA2eVm7ulV2Su8N9O2CWIFxb0pBB9AeBUKHUxywQ+Y7xqvT5
TTW8KGt95ydd+zLCGbVT2659phkWPmoi5PKUmyDfkQ34pQNKag1a4jFsjlkxATmtIucY1tW87W1j
LY+6tg6AS+kKGIQspALLgVONGb+xtI34XGWqW/c7LYmFfxiseowPxlz4xauj27Hxww/CfP4515T/
1JXDvgoomELidRn0fghkwGgt3peVDGpa5/yEJB2fwqBotqiHNi/WkFVeY/PQlXaeT/dt081F2TBD
XdLgL8nFBwhca8cOkrNb620fbesWpnGYxe1CnFQ0RuZfia5ncbLNE7Nu1pjGr9wNREDcLtkeAfVL
rHi55WmoS73QVP+kDHCBdZYA392LZE+dKVk53eulqCTSw6OIY2NQlhQhIcmMHWWTeyoaOz1RQtQ/
wKAhtjNyvCve/MpQ4mQofJPoyfo+tejLXQUTKsiq8N3TmETBQc0giXN63X5iHuBrnejJo+0dlqPW
TA+N4Ej2Qy+XS8YCsSV0eE8pg/J7FTb1bQqZ2kkJkcpSSgiK718ZY3GU9NBBFBDxvrUvyE8W0TZ1
TNU3jUF5NoGJZKBDi2p4zhCcSQ5h1zsV5cNMQMhLOS2oN7VQy/wfNH8H9ZigEmk/OYOpwi6LPglE
s0wsqgfi6G7+XpKU/kdKiVRrPFtglmfS13hv2ok9HS2gAXOzQ3gqeR6HRLUP2lgm4caF+b/a+u04
Tqhezf6ovLpML7+HlcTsTvHEvOIWIm46HqYPsuEk4tIad3NZ+cExan2RkYJn2mysIT0WBoUJW/Ad
UvJAIndkun/5VXoL6XkqP8Gzmhr+sa7rr31r2Z8NfxRbYXb2Lu4FeJ6pX6t7LV40C5NgEr8xlkqk
YZqLhTWy2Le6MlRlAUQaqvaTGRtlXyWtftZCczhJMo/D/StxY00IObHRhrz4kLdcbhbB5Ki0Zqd6
HgPHPgURfAV5VzpPdWxOkIwHyQ743dqY8VtU/JfvhQIcolWWlIBNyCuXCXzQ496t2pqfKOCY6r7v
nVlHlqdNC3po2hT+Lmp/+KdKFANR5aJJza0DH/nHAIljCBxi5uy3VWU3zWaCL/TVrKq8PvhZKMRL
UAbOV2uu9eBbEWdK2mKJAfNB752GBjLlWThVyLlxFOXGDZBXfoUnq413/dQK57NaaU6+q9SiLT8Y
TjlrX+uh6LNngWxYQknFn5Jim6dgqDNIcd2OmygJ4wPoAWtUKxB2GECdfqSyB1/HVq3sEoiOKN2x
2mlBk9e7Dr2hp6Zhdu2AH0m+9SU0dRv65sMZGvpZ3Ue4zXcjo3S/E8Tt/rgMKDqbBknsxywdX4De
zBuNGy03TN3CZRVuOLgzlNZPmavV8IxpP6fJj15NpnNOUxQbKxHo1TVjOYJCggGYiEhJF8vV4OD8
EUgjhJFW/NT4vUlzFl1wn7LVYe6s37kbPDhrKbcIHIOnBOYd0MCSmc+lH9SMzNo+lV09fbTK/+Ps
vJbkRpJ0/Spjc4850GJtZy6AVJVZWSwWyaa4gbEpoLXG058vin22mciyxKld252dtu6mZyCUh/sv
5uJTq3b1ydTo1zpCrO/2Vro6XNEAFEYJ4MTxb+E1drmVDIRHo4DU8KEKjWmPsFp8P89hsQf0PO9f
GYr7noMCc0NMcQQb5jLUnPhVDjnYv694b7+T63FysS9qP6fjuEbYeNYn+n2vAmdh1lATeRb4AWx3
GSvJ7ErhadmcOCsL3mCa3mZHQx2kL5oU66ULxBMc/BBrzhP4qqHzJMR4nH2NJ+uTjfGvYO/hg3Jo
bSrZMKAQ/aimTvnYTq2yhste3N/iXBEqSxzeAg9JcnL5W+egoLBd9dqpKvTpcw415xuJhfY0qflX
Ka7LlVqZGPrvn4b6EVQSEl0Dkhu14cXhmSeNmQ25Pp+A4/SnAZ/i89Ca1coRfT0o8Uxh1wgvS5hA
Ym/9VuwouhKfyqQcTkArEqwZJjl6UEqjfRyjCTNwrpSVhfxiQBITmsQUj7iPLgPGUw86ZFb7kz7M
EwoipeJ4fWIbewRzg11eF+aavu/18cCXhDTHQ4wjAqjLZcRxyudCysmdrbCSZa/UUDqPfC3KvDFr
pzdygOlQPznJype92rHYHIsEmkNJtKmXp5KkIFUPRU05Ncbcb6TENF2eVD/b2VlThX4hEu0QsVVp
wUOSW2yiFtplkqddezJ8pI/cqYeEY+i8EV3FDOuV0+EZKrFYl+L0o13JJNISX3xOGYKV2aZBe/Jj
yd90Kve7J9Wg0z51mtXWrorHZevawxR+7lu9L9zW6XQHUVbV11yRKSjvAxph/aHq2r7a6J2RYNqh
Sh+5B51im7VGd5ydFtsyU4kCBNXqWtHvLazTaVnREIi3VtZ3f+q5KSceEjzFWwRQ1WQn69NUooTc
1XRMrGZc24/XXxkWP28SfBkB9MPwuVxGcPhGQ6lq+WTg3bbPEBJ1e8vvH+hdDCup9PUe4TCjQo5+
D5oNCMJchqqbXjEmqv+nwup/5hWPfX/gBhPk+tg1Srn49soTn8c8CBE0jITuDEfbZTwfWN9ghgOa
kqmq/xzxHtr2rVqNu8kKpjWp10XxQKwdLjBhGwoAk0NuceJYk+ZHdeHoJwOl502Z66gGsO1PRhFY
aPD3U7zD27MGa6ym814rwzXRkuuvS8mCjvOz6gaXnJjo3468jK50MWHae9IDezzWXaeXnpOo83fb
rI03el5H/sp8Xi8d7g0aK4BFUS6ED3EZ0UmyOMXe3Tz5VTdvQ8xw7oJusLfBGM0rp871YYdfFfK2
Knm3JaPcexkqMHpbDxReU5qfKFsZzdBDp4/ciiWyFzJmOF9sCUva2+vn2R/v9zNBXOPUUSEFsjlI
H8Qn/+2TxnXhB7bjlycy5jQGwWgNmdej8zxva02ay3sU36xPMMR8GfSvX837Ug5U3UPqOys20aSX
iVvPha09xOFg7UoZNr5LOc9Sd3GVR/I+9dW6397+1ct1IH401DLsSsFCCPjn5Y9WMxQIzAlGWUR+
GL/Nu8RWNg30sT/LMCzLxyEYjFf2ToSlKwVB+H08ygX+fHGIzPZo9L05Vaco6dM/yXnsbCPVbXl2
4rhrdo7fT19eO0ruIAHAoJYOm2MJJrLgwKbT6Denuq+Ks9rM8oEieP0xDuQOAUdtTT5j+cBlhMA+
OLOQygXJv1SMZj57tcjw2wzAuQe8wJWo3QS2lvl3RY0TlmuiEPrBnEvJG9Ru/vjq0QIwRIUAlUZK
HksxGNvIqU4NSnVKh9HUt71eGrbndKUTnsehkLdxavBDXh1TMJyAvdGqoZayONCE6XXmWwZWYlNa
/BGNaoUmd2vLrqE02dvIlpqn2wGXxwl3pOjBiBIsCfHVs7rRTa5FVZpOghJ7SOm+72oHKGWXNmtv
ges9wkMAOBQnCTWDK1xf6Ttqg1bIeBpKRdtWul54xeTI+yAPvs1UJVdeci+NjBSGaIDsBO33cksK
fMegwU0/5Yhehl4NJb7bDKHefjHK6LWCm7iii3RDALFFhw0nzstovTNFug3wep+O87C11OzjALNs
0yOpd5/0nb7SxnxWb/v9lCQenCYSHPqmgnazyJxs0oUByGm1L5QhhEbMqyZ7aDvbaV3QVyk0KjUq
92OJo6Qb5Ln2DEMLIoDNrfmzC2W011GhAKc1NGPxaCuJ/bGS6kZ1fURP38mNI+Venkkj/WZYjbaH
XXS6DWLkPcFJS902yOGLU2Cq89CbAjT1vNAqsw+3F+fyen8epKiUC/AE7L/FCUdKh2drX9X7oZPq
h6CJQ+DLcrWjAZbTE8J2ZzSp7Cq5nu4tx59WrtrL8KjJCF1IFLMprdGA4WC/nNNcSVvVpv+0m0Yz
Ofhqph4naYi3GrWWdjNIUokGW5SDrTDKz0Eir6mEL0Bvv34AoBHIGhz10B8XS9gyKidIwPvttAY7
1VyFrBwrs/wUgvjdYIM8n0fVNt60atbf1UoTbCtQnpvYlMqVS/nyIP71QzDfoQ4mKHT8mssvkVVh
JzmzLWMV7oMBoGCFdGSAcG5XNd3Rhyj9WHVWsIPVoe9vrwHxR/+90DkqRHGT9EPwbIWG2uIbzLhv
A7QI1X1imcH7xJ/9+4b8fWWqLw+L5yg0ArncqNtT/FlWF9OomOVOn7W9rfMox6hSeVImtd44sb9W
p7g8Bv8KRQOepJw+MU+ty2/pA6QqrFDX9pHVqW8iqeXyqpXxsx+M9m6e/bWE6mpoVOx5aKB2RXMN
ja3FB7SlvnVqClD7KO8hwMjQXfAflXYDJQPv9lwtTiXGhsonlyXpAbMFw36xY4yAWxyDQHVfG237
OHedv1Ek23ZhmCp7uY2/J1lY3vE+Hj/gezi7gRHaZ9mOkvdmjtES2V2zZx0CjNAKezORbh0nE7tz
1YqjhyjMpKfZTEAuDag417AL931gZ7CfhbckMgbb3Oyqt7fHtGgR/zUmoYzBQSQexYsxKUYzUWPu
1H2FTuo7bucYiQBrPmiJVlN9Bjwt63l/UPta8sJ0tg5pbtb0YKV6a2sTWgY2oqq3f9PVEuIzC/Ai
HS3xBlh+ZrkMFa2nvbS3tcR4g/Dy23ZqpkOdo+haFPPP29GWm19MKvkBlxoVUT7CYvMX5jzSOdW0
PWwc533ioF/GGqBQLTfyvpx1xa0gjX2OS47GV0em70QCiBAdNeDlMzkJyc/gk2j7kq15DBWwMrEW
+q5lldM7WYukU9jM6p0vNWsNqOsxw3WgEALFkfOObsflJtUMv6ZGOgWHlDLxRmm7fqfFOPgVesrD
0q6LbZpm2PV22pom8/XcklszXKGibfCoWHztvjTyGmBbcpgdaE1lYRXbwtDCc2KTn6HJtUYTWsSj
kyZsE0TewjOC028RLx11xGaCEmKQVkKb3w2JRE6W8bCzHfSOxxmVUyqr/eH21F6HpaAFcY17nUUF
CfDyA9dWhKiyWSuHzNckzB8x6sIz/bteDeMumoM12NfiKmeUotJtM6kGfFWqhZfh4Dh0gY6i9AEX
snrTOFa3TYpe+6jlUfjFkJz2kIy2ueFLy27GbK+k9Yvl9BweqTj7l085/+UyvIk3VDeh0XBIuc+P
HSBFt42kYV+V8Zsoa+VtGiWfYS9qu9tf+fIFT7WHIgHYFjJTbgBO50XcIJcjpwl05ZBWfvTRxhXS
05MheETyTN3PGtkdXd9sJTd9MSilUTBXwuVneTqpEUJ4tpOph7E2tJ2UmTZKDByYehNCvucht6la
Zc1g9IUJRnGG7cL7FBLElQYWUF9zznT1EIIq2+NK6LuxolR7LUaOwuRZ5Tl+1xz8ojA2EHPUn7c/
9PVyprCuaDyNoYShULW4JAakXtVotowD2s/jNu2MzFOtId7boRG7sxy+zipQTCw/EtogiT/Vwyv0
+hSpWjJUiXmI6Vx4ZmHbDyEYDlieFXqTK9f6S4NDvIhbHa9A8RC/XL3IXuTS3HfmIWENH7Bzrh/U
QYAmB334I2PjrKR8C8LBr9HB7INbwclLwXuxW6tiHpFCiazDDKnArWJtvi+HIXunFr6oCSvavg7N
fK+mOsZuYCX3E3egG/Nm3fdZO9/Hvto/NTGm6rwRiketzLPH1oIiUipK6AEFykChyKREgx8M2etS
STE1vMx4kvH/wWYs8Y0UV3ut8GOcm5UhezS6zPA0BT3equ7W5G6ujxWObWFeIqN1QJauXk7M3PtK
3li9eagKOz44KoQYBRTK49CYIA9gxHpFGtm7qEKs8fZ6XySVz4OEw8YVBdBRONReRjYbbsjQBsCD
cYrxaXb4AW6lVWju5Iry/nasF5af/nusxd4qEWvFbby1Dlag4BRuwVKfrM48mlAIvFrvrcPteAtr
GJafYKYDBQMZxv6iVHE5uGguO9On837gauqepLJ/zJUu2ahN2L4faif8XjnxSe1K465HNMRFmW3c
kagI/qlUbW7/mKsPDd4cDDh5O7cligSLvWf1GELLcKoPoyWZHsLOxhGa5jl0Gu3dayOR5ArlWGDY
+NEtFXhBnumWRHZLeo68gRTP0nYoLfUuSlTzlQcKjTNCQK3g49L6WQ6qs9u5qHJHuVPNKjvlbfhV
ssvvUTpmT0omT9vXDUy06UhhBQmRaumVtgL+PpUVpJoO58jUvbpx4nsnx6wx7bM1I7Hl1UcoHglc
eQIERpdwcd/29VRjMcPCiORmcsupNcWamL2s9ZVtOGl/1plurTxQltvjOSYvIWEeCCFMXqwQY4rp
SOqNcReiv79Tm0LZ4Cmae5FZR9t2psp2+3MuDx0RTzCZqIkAAOKwvNwdTYrEf86r5A44ebXplFLz
5BHs4GaiTPqtl1Cjl8fMmeHm9WzV28HFH/5bNQCtAxGc2GCduQKWLWbZz62uHw0DDGUlf9bKUt50
fo0r1u0wL80jVQceHZD7+J/FkVNkpdE59mDcYdQm7cxp+qBJMHdiC1lqNFWCcxVY1cqt99I80veg
2IMK1DV1xkT5tmyTyLyLNTs4IR7fv41NJ+EInwpPzQb5z9tjXJ4s4lP+Fm9Zh9DzUjUTKkl3xVh8
kOuhv0elcPrRR5a9hnZ4KRTPDAYnTjCWzeWSoaYE0a4e4LFUVKrStsgeLC6qjSBjrJxiL31FqOrg
xEArCgWXy1CxPOS+DQTgzvb7JHZ9M7C9KkoT8gbErdzezPOVdPelwXHXQ7ajUCXE0S4jZkGja6kc
mneYQdR7Dhrp3Km+cZeAS311KPScRN/F5pBWeBVfhpomrTPiOrTulCj7nqba9CDHWGeVfjmufMbr
QdETEHkFjTieS8+8lt+acF0/2E1hddYd3YPwDTR5DauSQQgzVq+DVPDGhThLbwdMoah08uK+HFTS
xcXkB5p1p6nd0UyFW7I9tADUbMBqFrR8LTTnD7fX/vUqoa8DRRIajMBxLP12pm7GlNCe/bs2qFXX
hM56lGtFkP8bfQ9483Uya89jFCI0FOAgN2B4trgXMr8fx4YM4chdam6mvA4eLT3RVspCz6o5l6ej
I3pHpM50TynZLMJoSpAakz4GOAU62d5K08Zr5rR/iqRpcoc46x/KipaBFfvhU6VHsUeKOoQe6uXR
NuY/3Kbp1QNEnI7epdpbK6fqM1bv6veRO9KvRI3nyiBG70eUuVJFuovNPnAbAALfsX/q7+tu+CMt
ED6SUlPbQarWNlpbWp6R5c7eMPJmM/mheuyHsT3kY6If1LjRhKzMYzXOIEKrNEBc39Y8epP1JwO3
Qg8TPQ7uFBE9STKDrWnE5vckHswzYlnJttT14Szpg3WXj9l46MvG2Rg1IOohtoKV+/KFrUSzHiCy
qCixbRebtjCzhkS9k+5Aio7HNEQscYpz49jySlz5wC+HEih3mgK0vhZXc5HUjW4Uk3RncEE/wD9H
bhoszzHo83ol1NUNaQrUA01KOgIAw53FUksRekvQQImOVt+EmyiW1DsnbGTXChvpTrOh8ek6+lG3
t+3V+AgKKIlmGwGF1dDlUQEvkGNEG+MjymPNPuqMZq/ZUb/P9XjtNn4pFCVPoRVMU4+S9mUoS4Lv
Epp+fJTaAiOa0RzPgzq23thk+Qo1/OowYlS/h1rcjl3aG5Mx2jGqZnbn1qGSb6dQCzd8/z+DgAbm
7Y+4wElyGIl4tkBccY2QLy4WpDNBl7Uq9AD7rjC8XCqKTZCE5VYdZyx+rDy4HwxQHkZuWbtJ0jpA
/9IMbhj5BDVW8jcOWjvvp6Av0YHhYVKUafDalJZfaGF9B+yE1cUkXH5838pLJdZQX+H4z97EnfFx
VJXgc0rMnaOnxev0C399EboVwCNpqrLAtMt4GLwEA1L4CQYrfb6L87l+iPMOjZLcklz0CyrJHdSw
8mZSt9wd9SY+mTjBrSSAC7Lo88+AnANIC6oKeL8lyk+1KznPGzk5OtqMcKMko487luOsP8xqEmG6
lNbOV7Ppo5aKTzZ/a1SfBosD97567ZklYIbPQuBUv6GYLJYkcHp0Xks7OXYyeMM5QN4K8n62M9jd
K6GWhTtWI41m0ggoHbw+lyiLui36uMCG71gmqfoQZKnlGsDOt6FiDefRr0zPxg3hMTRD+eQH+Hzd
3g0vbL5nMpYBDO/Z4vpy6kcEBYsWCbFjrvTjzm7k8FjEcrMtp2J6Z9DUXIn34iRTIOJKAGkuVOwX
AYfZn8usT4+9OWos8GQAuzK3lTs4Zkg73gkNb4YDEHhz2qleMSKbw6Zcsz986bODgxY9DlIgY5mS
+2Xt9GgRpkdrtMZ3IyCwXYBr2lFPuz/4O8NHTXJSz5yayDNbjHlWro8XjleRVYJd4MHMe0dMy2/5
ZTtXweSXc3rUu9SnaNTYD41ZRkfAE2vGfNczzBLm5U+lFBQtdZTLUGUPcb8fnewoVeHkFoM1UB52
pK9odb5XuyhZU2u+Kh8J/Dkga3CJJGNwNhenF2QzULOK0xzHwrI9OUZksUFEGMpSWLhSniOgksEC
lDsn3faa1u2RprHf0n40Plq9vtaTvVpwpB7UI1lyQiYP4PLiU1d5a6aTNI6HxEpbx62AiBxSmuoe
S61EG2TOHiK+w91U9vpn2vzVPoqkb6/bZZRCRZ0STQg+B3wl9XIO7Do2iqGAMNZpzggmvE9dwyrC
E1Ic42m0qrXy+DI7oTTO5UGFgMuDZ9kyUcDImGQrN5Sjo+fGRgf9vtHUunPxJVLR4lBTLwlyc+X8
FinPb9ktEBUh+QgIlOyLi2Qph6RXflsAfJfu7anQjvlohY9SK/dI/He0ZdveOIwFJh1Znq8V6F+M
LHQwBE8Ypb/FcT2OAeWhCbackhjysQgce49DYHPXF0hH18gkuq2shDxscO67PbGLegxjRpCJAh5V
PHGCLovdMXoiYU8359yAi9okveLv4qF+ZY9SRGFTgQPkOcozcSnrbjRW0zr5nJ3HUekOodxqbtCO
4blu5NlLlFm6uz2qxen0HI96hcbzUABgl8ltBt5nCIwpO6e2FW9Mow4O9dhiAz6ra+3eF0KhRkZN
BC4fQLwlxgj+edRnqZ2deeUyT2XhW5abDeiVOlVsrz0QRdZ6uUSdi2iLfQhAepaaDM9KGiGa5UU1
HNhuMFPa+MU7EnntkRu6el/qtXNGUExzcXJWVvLPxXksPq6oK3C5cDCBa1ocjwOGLUkaWtm5qPUs
2GQIVnnwNLV3taafdClDDvP2bC4P5F8RBZCD2qwoZyzeKlPLkK2Jb2wE83RKjOmMz5TzM++k6tjh
n/fWVshyy9j52DqWL3uBQaUDIdycH1eucScX+GZOJjF+nui8B9E74Yq4PAu7sGkaLI/zczIbEp3f
OjW9vmp0+NcJgLY2ZjYyNdirg5V5kp+2gatAMT0DKW62RqgjLq1RJQxK2/yjKxCZtBAH0DZ+Ninb
lQ/30nJRqDOx69gMTNrlT20Hhba5JOfnvsfAMoFIi/J/YHqWr8v3kUSm0oKP+1LZjf6hKWJtG9i9
3a9M3+Isf/5e4omJKrsoecmLhCkV2bIdm/kZv6wZRMRg9DTPzXJvVH3i+nEruZaavLKf/CsqLG5L
SGnxVFqsUl/KrN7OmKUg0awHgKuf8lEtALlM87YHSeoVevijqGT7w1z388o+felQ4Kr8n+CLK3vw
qxF1iSY/lzTyHloE/DZQ88xjpJafb0/xS5uR9Etlc0AQQ7LkcobtUvLDopzy81T5+RcAycnWSrqB
GhAXtZvxEtrdDnh9VSECANKOnhYSH1fditqMy47CT36uo6p8U4fYnPmR2e2HqX1EpzxCzNQe3/fM
9MqZ/tIyAutCT0/mcUWH5nKksjZMjRw7+VnCWmYfyVW0MQZIskpmhSfZQil/DkCF3B7ti0EBIFsI
M9LLXpJXUUCmBzIFxTmMuvldbFrlvRbgQ2jVmbHz9aB+G5XmmjbyEjb6vHZ5XwiZRMBh3JuXQy1S
2Q+SsWT5hKn+dUKH/8DNNW2bKm6eGsX4iauq+WA30scKCvsZ446aIrKprbGnXxo9uh4QFEiMRA/u
8nf4oxIj41Ll5yx1lJ0+md13OXToTA9p9GV0DP9+6rphZZ6fJ3Jxx4mSFFBOikQoES8mGlCCnUwT
ZX61Rr4dP3XpXdUZ8PrtePygTbLcekElz18zPTV2AI/CvRU5E1NSFHe+X5Q7mr3hPRO3Vud54XOg
VU35l4uel8gyES9NGqudmYVnejkILHX2tLGMWttaNaqIk2L7+2lKh/0rV6C4ZEhH2W4gRa6an75U
BlmCA8+56cMAoysg1a7cFZg0kAxkD/3QIR9j1ObKLFyNlbCk3fwHyCNy/sUklIEuGRDCw3PaKsrP
FAfpO+AqyTHNh0+RONS0cVrLRRcxgSFA/qV6wmKjtYJUxeVyK8cm0Ya0yt+UWLtE+9q3Bzt1QdUW
RuHRzrPaR9lvu3TnqO1kvq5kRXBR20VhBNwTTN2l23o8hxkFK6t7U1RzceId9wcVLthLY6O4aJuM
K5fi4twGCsnjkiYQuA/BBdMW5cmu7E2j0I0WJnO7rzv4kYORIPeOwc0B7KL2eHsVOXy63/YU4YDi
A8QUPBwSfWdxG9aFpeeONuhPMnZp3qjygsliRABMFNpIFKdxO8g1juthmt8nxSC9ux1+cWn8FZ4l
xUteXFOL1QSGAC63FulPjTbHW6cf+zspq2XgkJOziUf1vTHYpgeFu97cDiz+4Otx/x14MW6tCbQ2
DEr9yY6TYtMgffU2VlX7/e0oy4X76+vCiWGjIN64LD8GmDzoVdnoT7GTSJ/qHiqjxEtzN9lWcCiq
1DlltdavDO16BTGl6B5RoUD8CJTt5W6pnSYJ5GDWn+a2GHbYxZkbswXRjAWa4WaOv4b5WN5Kz5P4
rOuNjgY7dakhk0ZWlJuzqT9Vfdl5uWJWHu5nyNBrxbSBLhTszLiOdymiHu8LFG09NZTrtxW6LSsl
uEV2JX7IszODRkYpbBPEpP9We0oae1KSKDaeQjPIt0ZXRUe1gcc9F8WaQssLHxnjLPgrsJ6Aji/F
rcwgrUCDDcbT2HePldUrRy0wjC9pn4CUssZqjez7wkqi8UMZlVcriNclbiFXG8ef6854mmBVH/Ks
c35yAUibAWGOra9PDjaA+hp34oXdqSFBA/1ReLxx9l1+T0zrtDhRO/MJ+zwApU7c3jljB+GoaPXz
7MOnSIriSZfHac3PcXnXi6mkWk8aKYpKAm13GdofsP7qcsV4KicosKlZ0cLV0VT3QUzuJl/GuDIJ
oq1hYTdEq7zbFWCA3BBp2jd+G5vbMC/lQxPUa8D1y3kAN8JFT+olIOu88HiYXP4uJU7CkFqN+V0Q
JZwTxc5UPfmRXFfOxtc0AL993sb9H1lXBMbrxPqfgxMWVjS4J2gmS/haOGhUV3Ev+z6WVrRLcGE4
8hHDTWJaa/Tny3vhVyj6FJBP8VS0wMxdjlOPyVhsbbS/T8DU9qml1LtBTaeDY3ZIL0gWzH4nkeUP
Ng5gboxv6atuXUqiBAeuJoptYEtgSF3GN1Jl7Chvxz+KEcLIwUFdUX5sqrA3PyZVqAy+K6EaMK8c
nYuCgghLcRFlOqq23PqISF+GVaMqn1q9Un/MTSbBkHNCM9kiRGVWd1Zal32zAUAkd+806Ib2IzBQ
OX6YmixsXF31gbwjIOFvW58X9EradXne8IuErzEq3ZS76fChD3X5w8i4gOyZkfwDlCT0Gj1JlF3s
522/MZqs+mTnZb9Gwb88Taljw32HPEo1X+Cur8CStoR6X28Z4U/KHQ1O2ePwATfC0VWyLPz+mnvy
r1AiERGWNySzi4M7bDs2HE72PyHrRdp97HRg3aA32el7RY2tx6kPsSBkr1nGyowvvysrHRA9JAkK
dIhwLHUGqG3jNeWMceAmvdWdIjvX9hOq/pobWaZ0QHIgX1N6v/quwHrRAqLugfUjJ+tiKnsfN6jM
CbGNlSza7FLQGl4ZcKp3chHsb3/YyxOcD4sYjTi6qXXQ9WNTXS4biTPMktqqDtzYMP1DkWf09dNi
cKdSid4Ms6W/QTItcUNrzg63Q18NE4itKMuxaIUSxjJ0PffUCdGFxGlct6eHwJn8bcab5Y1a0QR8
ZSwBz3cgcsGeAomzbHw3kdQBasl9htn58RfkDkvTBS3W3Wdz4zQrKfrVyNA9oloKMYpyH/+5OBsT
JaZoPidDSMMYmCEooyRzmzh1HHfgklqJdjWFvH7o7eA6xdGEwuQimjzrwRyoqRm6cqDLA9FQC3Vr
I/R1+h+pkQgwL6wEx5iKszbp9qfb33bRZmIN8WV/KTdQLaSnu9icA5XbVOs1P3TpgqgyYsJaPG3K
IbPTYzE6+HrVRRBj2i3X9vfQRuTfTVpH/tS2Tfs6zy9+i/D5Fdr+tBiFE/Lit4Rky7PlDFbodpYW
7Ts1bU9tUfZMuZXjSDSvSTFcfX26i1SzMG6DuMX5sNhAat8FI4VJyAr50DZPdFK7HeJSkqunqX8X
JkX3NjC1YWOQhKxsoGWqgb6xMOZh9zJs6qPiiv4tm8XWxKrtrCf0qMXZ5ykrnzBf1j4UuUz32FKn
uwS5+ZUD41kG6O+HEZ0mci6yPWREKY+C21vcgL0fcQkVmhy6Ojl8806u4JFv6jGbco+/1t9rZjgW
hzEd1c9mm0VvtUzt8q9mqvT3DXqMg2sUyfTBkPNIcUcrm8r7KM71T4D2jLNiNeNj3YWQ1qPAGKR9
A+Fy/MJpONy3MpRjryV5qx8tNUi6X4+D//Nt/K/gR/H4awzNf/6bv/5GYbOOgrBd/OV/ztG3umiK
n+1/i3/tf/6xy3/pP2/6H3Xb1T/+cf5aNv/Ydfn3r21U5Mt/5+KPINJfv2Tztf168RfbvI3a6W33
A4m3H02Xts/h+M3in/z//Zv/+PH8p7yfyh///ue3ostb8acF/Kx//vW37r7/+58w4X7b3OLP/+tv
PnzN+PfOX79/Db42377WV//Sj69N++9/GvK/dPAaHG+ijouzDxn/8EP8HV37F+I01LbE24NnlkBz
5EXdhv/+p6Qo/+Kf5a0uFiydSkH5a4ru+e+pxr9YRdQreYg+w2i1f/6/4V9M2d9T+I+8yx6LKG8b
orLk/16clH6QCxSEPx4lHEXyst9jl35nK2GYeDBHxrvZLgpXD9o1k9HLjcehAjLpl8kqb3Yx5suN
B7gaFacmzr3eqE4IKnzou/5jZ4zbwkkRmtKbNd+o5bCAJtFn5XTn20JjXNYPRy2bfDyCK6/l/HsT
TsLVzRrW8rmrKHDnUJShTklijVbHoiMQJ9D6p3iqvUoOwV3KkLn1RtMff1tRf03Z71N0eWDy8cDC
8goXhUnA7iRVlx8vBsmHcwJJU5LBWZ7r2m2zYJfo0X1kN+/HOP7WjekaZvEyixNBaSMhIiBYkaC9
lkTmaQ6CdmikxtPNKtgondnuIBJLW0NSp/tCttZUEy4zABEPRSCSRu5+ymbwwi4HaU2T7NsmShuS
Zn2y/MLaEK7w9IBK3e3PeT1pJBlo+wFfQ/4QqudlJB9wnhrHwBNzIxyP06wnnlp2a9fqS1EE3FOQ
4amxXrFbkiE2I7trvbAKgQ/G9IwkFmPFyX97OFdbC7lVbjLwDEwWeOHFsy7WHRTHobN4adoFXjck
yd7pwSrafqTtSqlQfzZt+7pM9Hm26PSLTFjIN/PEuPyGqCmbc9Glndeqer419Xzc1bou7fIKu7Tb
41t+SEeGF8v/YUvAI5J8dBEKl/VuqDQ8dIYg3hdoVd35AwnR7SiLr8ji44RirXNXI6Z/ZUtcG0lY
2P2ceMnkPxkGNph+0EOkjLZjLt85ibPmPrTYXyIg2iAIAtNkE1oAixPRmOW8HMcy9SA7n7TQMZg1
xzqCuSkQHA/TlcznpXA4D/MGZ9oAuCwWfdXQ6ak6JfXA1BvNVrbzPHJxXUxPfdpLitfB1V9Lsxcz
xxBhq7M8eFrTEreW5tpabsaNjamdZw2mdFfqzrukMppXD4wEmqUPowRyxNXEhUpQNUZTEGQcmjvc
m3TsvlCpDv1K2eJM+soq9/OgxPFE/i5enMt50yluB1kmxR6bPtp1VpluUyeQ/hejwhYI11as8Vj6
i0Q119KI56Qde2NSpK6fS+mmqNUJZBR2I3KLwtzt5f/CVHGPsRSZLx7uy1FZutTNbGlM3v0s9jg6
k22qlGuOp9dRmCKSDP5XZANLZ0xnKgR820wQxYsg+/VNvUm65nVu1EJcg7VGwkGhE3wXtY/LA6M1
nSay5wnXqJounsp/3TYB+o2tpvm/EuCL/Pf3m3lxaT2HAoVLA5UKl3g/LUIBtLYwqcXlAps3L+z0
8V2jOIPrqFP89fYMvRSKL4fvA7tJuBZehurglKflDMwUltb7svPHUw8SEdrksNaHf2GWhITUM32d
tbfM1XxZaaMuCDPux8BKYIF1kjdGhfW/GBBnOzY7ZLpiWJcDQrTG4vmXZp4ZS815luRZeVA7ZOAf
5NwpV0AiL40JWBzYApYGBJPFJTngv2bXVoJ6dwrvgt3Vn6kM2SsVxReiAFkSGG0OWjApi12bSTLP
WrYoGkVlvY2b+bNOfW13eyG8GISincDcUS5Zws2jXsEHSiGIhHbZFk8v/U3QVsPr2HNiZcOz+DvK
YnbUMkiiHPAbWv1DeLDLVHPntuq2GJ1Y724P6Hplo+/Ka9ymTcsjecke4c2KB1qP2rQBtpu6mWMk
G+zB4o+pDRHo1bGEgArZEooJiH0sZggTykQddPRrbSPWT4ll5fftEERfeUusdc6u5wlSoLib0A4n
dVkamw++KhVTQSg0gSh41+i5JqqyVvm8vtepqkMLoJQCovQKzZrH1pDauZV4dF4RglG7oviEbord
nno70EovUaXUXlmB1zF5hKCnQTqBWCAnxeXOHXhcYXcTpF5J/df1E7lGZdkwNmmjkrBrtbKSmz2z
vn57o7IYDcR2BNVXON+Ajr4MWDA7Skhv1ws6x288SysBxphOiSVW60z2H9IA93dvch7WiDC3zbSd
4lL+rDZl86lV7N70/LgLVK9EAbNx6UB0b/TOySRkmpMx3eMwBf+t0yUsQXQt+PLaJQedjWSZ/cRK
wOz28sfXcRMEisZ1NMwZ3Ot07ht8JqrZ/1NK/dR49Y3EXuKNjUEQxx2f7DJaU6flWJfkeZDz2mmX
/V/2vqw5Tl4N87/MPd+wL7fQdLfb+xY7uaEcxxEghJAESOjXz4PPOXPidipdmaq5mKq5/pxPDUiv
3uVZaOQ/ylBgQiyBkahPrPabnYCJEdpaq/YIZNOO7j+/atpmYrj/woAqtG5hXlz2c0dJYUy/zPk8
cHliirX+L4/2Aua1gFcgWKAvfTxOcgnIRND07gqVudtmit8W67KCuuDVCYjZgqt4Ijz97hlxeldY
J1AonwAHkxsqBTYEIqE2Tj6R4CkzzaXomqqgXfSXXI91q+NlolMEAC4GoscEjAAkzMQB1rcgqFVg
FzOq4cFZBD1rwyY4QeX6HHgxGcJ1+C6hFX8ie6RDJPWiu76I4AQPtjJ3ztlMYPgMEmb550Pwm68G
0ORaCUNjEcn6Udzt657EMNXrC5sNwwZ8uuTRB3+o5NCGKFFCtmW3LOTEHfb5y4FHjI4rogdwfTh7
H88CTyFz2zQuzkKs1CVMcKoycrV3ljXA5q4Kdtu/fUigi9akfS2MgW06OumO7xBRp0jRJm30Lp15
0+ZTI6eLrtbuoa2ouXF8cWrc9vkrYuAE3ATGQqvy9PFYX4VLCPI5VpXadjsrcJEJKljRjd2pzXnU
iMLmRPyCEDsUcKH6CFTqxxcatHDfmPuBFa0Pxl9ul5DdiEy6fR70tv/SWdrdUyUsLPAAVjylpfF5
D6HdgP0KBaf3LtFRsOkaZEMNsOBAH8rxknfQChLQY6N5ZnV75URd+1BFLDqV43+6x0ECgHgPdPUQ
6NCDO/qqFO6AcLprcdtlLDsD1ri7yIL6lEbQ71ZZGZWQ8wYY89OU3M7AnAJmi/qcwcAtoVIWGUmn
Ezv0015B4wsHYX2DIPLhLv34AcfRyNmLkDt6cqnLNSEDXH7E56r1KT303y6FngpqRaAaoYr+canO
TtCagqDTqsYR7/14NJvQXVjpto7Z/fnc/ebdIcHCPBaxDOHleNTNvCaFQp4B1m5wwAdxEW02lez4
X/aU0cpb1RXRJML2X2XLj3aC9tXUAuWNwkjpgcB9tO6+xakznXL5+7TR39eBcj2wAtDlOC5WCISE
VUTW+aOALnGuoM7hFOmQyYIa6AEY7vhqO/rLcOI2/+17RNyD9SlQ7gCjfvxkNGhB/O8XVsgoEwdZ
Oe1LRAO/+T9aBggoFH2AJx7jI4m0rYQ1JCtQgEwR2rzNzAsQJ4YT2+IYRPf+vQBew2HCXBMgj+Pn
SQClmiy+Vyhzki5lXJOHrpY8Z1F3xt1gD8HnEiBbP09FOu2SrPdPnLffvdFffsGx3EnWGQXxLZhG
6cmJ5yKd4v4JyrnR3d8fgF+XOYrLsWoM8Pr4cDN0pi9Zlj4GUIM/0ZL6/bOs4QOWOGv2/3F3+PNs
HV2tudZCqNymLhkKh636l39+mN/tfjQfgFADFH6lWXxcBy4QM50EkLNRK+Jch8a7A19OoyuFjC/M
eSKqC6/uTxUZv308D6MHSP8C8HZsELBMEc9cjmXhjg7GSm1b+9SRKbj989P9LiwCy4bCCK36Favy
8enieYE/jUB+VwGmBwbbEsLrY0SbJdTBSU3uz8+EwwwqK6D9yIJgR/BxMb+ZwllHeCYoM42AbNZD
A/c3yf/+RGMd1GAo4oFqwj35cZ0oGLwp5AhYkI6EjpCaQ7KLjGxO5HOf3x0qd6CnQPvHNsTE7eMy
CTfh4Idkxk5Ypry1atnMdZLlqcfZiRi1buYPVUaIlAoArXWCiC5iePTmYNwwOxAixfRGM7A0uSN2
g1zYdR17fE97pk70p44QIYj0IPmt0j7wSkJJDbDxx2droyFafGcyRdv6tL0eui7iLx0yMonaKpPj
bR0N7lOfjHDqoQMENL8k7QLJIeQMznD/l3sUAOdVzRfCjPCm+iTSJHu/rQc+m4Imwtk2ict2LpoZ
t3WQnMoosU2O3vTqJ7xiPzH+xr36CZwPy7O+ArovKToOq0lWLL0zZ9fJEobquQ8GF1gYmmoxxcA8
OWGlC1S+1l6DKpSOuxBXR1t0aMM+CAp3z5d2UbLfNAxmrTkce6OrDpXWXYTJYnSgBtJruRy0Z8pF
JsFz2FIYJxvBMp4LGcSm8KUR5BGeYsn7dKTRI/qfFuleUPpjOINdGBoO+k4OJ2QXnyYz/qSvGo52
312VGVgOFuNkquoLc7tsDxBjaGhOWtpU38OsA5+lxC0F2GHu2qRJ69znS9C2eeMlQwCD9YUloHfG
SDJul5o6iSg4cbxO5V4qARjKM5kodg6ULjbBNHqAgOe6I0FwqZq2cnhuY1VPpQgWJ7lgM61IV0Ke
cNUqaiEMZEmRAtbb/jCRU5kDuGPvagLBYl4hosYadPhqoaO87c0MoAlR2jSbHpT39ikwQR2KHNZk
VXyXzDzLINAj++iGTzpLtgKy0+psXNnexbjwzCtBz11cPHrYA0ureQbJmXCZ4uyK2g7Aag0q+3BR
USEWIOZk5zw6hPnqvJpHOT+slPBo4zWee5hh7xvljrG2fxN+tby1fHL8i2DSrC/SuomTg0iCzl7G
IW3lmS97DYsfAunTsmnRCH7OKkGjAmEQwroJqciPEElV2uQW2sJu3oqwJ+eBNqQhGzQD6+bJCevK
By4yGXkOgQG5vPZLgJl+HnhV3X7DaaPVphJRX91XVZfGBy8a0mSrqA/0DjNeA8uDvpfxi5G12/Vo
gTSsbvMFtk6kpNBuAJSrlsa9A9ZmqvIQPhLxdU99oUtmhYvn0X32U4L58CZ5p3QOlA8j+2ACXwQJ
4ZDUpabglG4Jd51rhYKU5oPSjXkIJll5RQdVI7bx4fYm30RTuV+DoFZJ3sX4bbn1hxEXgWh6sZW0
1xeQhWc0RzvPtU/SmQXMzGUztchtdTKC7ofkJfckbZ59mEKx3FM8CnMVVRPEDNFknAoDX2RSdmHv
Ym9bmgRwODXBqzcz1udRZuGMAftXB1gvIEJT7EPeXitwY1+hHkabDZ8X+AhARts8ZFWfyjMggbUq
a+CnTVGHiocFVX0Ub1g3iGgLBLr/RtoA1p4p8ZN5Z1GIR7nyrNHbStPxa9ICtH9JlhQLLzaO6wJA
kDjNewJx2xIyTN7DoMN63vCQZ/qQDBFqLlnTAV5o1eIu21DDYQWONa1TwsMigLGHF4/fEttG42OD
ZHgqJHE0Kl4aIwtCA1jcq567yyVYkf5YCF2bGr1XO2ZRLmeR0KuBu5WCox+41HnH0trdzM7Mqst6
qKDCRSCeqg6tgOR2QWDR+WChgVk/2Sbu8THatl1y1vSYr7ejFz4i8NdPcB6t7hC7fVr2EMtoH51+
6BFuIIlj9xox8yfssMev0czgH4OmQfs1m1XDzhdXTyABKxHDcLdFfr9xJ8reXMCsH+sZg+ocE6wR
aDPiz84OTXRBCm0qHn+DNkLj3hrOPPXEhsW9c6UzXnvWQ/NIOxm8EhGH+uvZRlMHttGQ8ZVYRW2B
XpC4H8aZdgVnTvpzXqqMny0gYYtd1k5+cwF5fverU8OaeDcsbefsgAwib4H2vCGfUpXpM5aJaNqM
/SopXyNjTLdeI9r2gvQ68w6hdqMn6N2oGKZKof/cuijYU+T7tSNw2E3aHBbipufesjAoI091328U
8HROmWoS8CKuaj1D73qpgbOD7EZwwyqn9jZUKDbnLgXStmSp1tP3CuN8cakYT2B6P9VQS0MsSXQO
z+LFFAoisLedRUvtm3SV+y2NwSt9BOSJeucwjI9hwBrWCPmCRIGCM5I3+gWEch26QyyZ/S1L1eCT
fKls7G3gHrZEhQoMI8+A7dPvwyz8p7jjabUNPYcBDBF0HmJDgztAlmbSs0A/JiDirnI6xR46+C1k
T4QODYG0HY5rbjhKkZzxwL8LfAv7Fb+twvYc6i6ByFEVgY3iurpqN4mIZL2RQPpWG2C12/6a9PPQ
PcH/JoCxSNal9iIhgI091iMUGHI9QIkTMW3u2IZiTJhiI7YSjjm1BJx3BLDT3ckFu/yr0001ZHnH
eTqEDjH6LLT4eGWWNgDDA5ZDqzzL+ELBxYEV3k+Jaf+CmmlmL7pOkjcBGol8NVR7AEDNgBKUjcOp
lw/WEUgSBhZHXxA2ukDmUwXbt1tEK6X2nAXEHAac0aBolrGt0JQzo2tyn3SyevJFLJp7J51cD5s9
jZdN45pU7tY5/3xHvXCo79lQjeGZx70BW5qlU8hKeAr17CF1LTx3c1WnE3aJbRt+CZa2pgc1yAyu
5iSEJuls03Cp8gb1jHzqnbEdaZFBJiibc2qhdv1tzDDVf4ESnyJ3zTww9QqWCAChUVPV0ZVgJH0L
eTXjsnezMTo0gG00ed96iz1b4tlpylWoHYCVeKQUiIE4xRsuem4a8QWZEVREc9g5QfnZAFEaPoR0
cb1rydBLfIonqsi9wZuedsssdHctQyu8LcaL9bxryRLURRpM3ZOGjstyt8xB72zw+K34jmnrSGDf
t4TTWdT4wj1zndTqgvdTAkLDkgSHSEFp/HmoLXpyMDBgModqiT1vXdiP7PukRfPceFkvilbNHszC
aefOe7nMfrDx0sYbrmEmohGCBo1vXqhwxMHMa3fqnW+MUTgCeLUgegvpLxtdhH4DAzvUlZ13Sb2m
N4UZDYtzMbutvwUMpe1zRqxvbohyqP9ljgPnCjLjPLmYMc4dX4fMnfVVSBaObktCQ0/d1z7wIzlT
2h+3o5MM3k3St226c8cwe4Fcjau+wFlK98DIDRAUz83kTFGJ6wkdUTDneegUtIoXF1acuk7dl4FA
d+ZZcBif4g2x5fE9b/+/Accd3vr7Ub69jcDj/j8AwgUT4ZcS5hMI9/6F8Zdf8bfvf/8v/K2Dev6f
FWkFiNy7VPB/Abj4T/4/aHKi3QomHhBKKDj/NwA3+GftNAOnjz4cys11EPMfAK4X/oOGMDL1leMC
Thr0Lv4GgLvWkv+tNSFeDPgDcDerIBAYScDGfyz9gA6zsp9N8DA0Qji4C6PsujEEjq5Qwp7PaDfj
ZrZV/9LPdEClwpAIyV6iI51AHe3HgChR1mMU5dyvF7dIXSGBffHwLwpYH1DIds5AnG8bPvROwZIM
xCOtmYWkaBzfhFFtkwLFjKIFoYufbFp/4fcQNP8mZ2hA5D1Gvd/dwEJupYdNnC4rGzh3GF+hy18h
kWK5383LUE5uVP9g8ZBGue57+De2tbTplo3dcNMEIduKEZdUof3Z/B1gZX2BGAmDvgec9SomdUzn
kPiwjRWd99DBj7xQmAIXMKD/Ow7wv1Z5t2tC/3xVzjzq3EB6ZpyAW/IeGATEy77mcmsCNW0dv67L
YGbOqd7h532BRwHyEUUxZp2f+LCTj15zIKPlIXaH5Zz0fP5qgtQJtqAELD8pOAUAroI4sxPEhcxx
Dw1AcGaCQRSz4WEZDCOuujbsw1fWu+Nb5aIMQ0pOeVKMgN4wFDk8vA+bFDsJslfL45QsiNQmCJAp
N7CBgKevlqqcGBiKBQilYHVb6y1xDtETi9bIkPQxKA0hMnpPZXAUDobFR+lQXcH/bPI2cTgM536V
iDtqtXlx4hbFuqOm4CVqYvkzZLRF7A+HhOUhRF9PQTo/9nDwwdA5X7lggIJhXvRpvKmhJoBiPDYP
I+l/VhAaIA7ejfWzvUP/Y1T2/2Pv/1hVwf/nf+Lbp9ALkuIw/hp61z//V+QN4n/ggII9nGI4Ayzo
2n78F/PBD/+JISGKETegUmvo+2/gDbx/AOYErAQUIfSYAQ3733HXBycCRF3AFAHnB/8BK/3nZ/0b
RP8vbsrveQ8fZ5mriA+2BwIugka6YmfWNvQvVKDV68STMPQsdBrmKSS7GYespqjRExjARFJb0Tz8
8mL+/Qt+BQt+7Mb+e0UgdN7vmtWM+eOKA0P6D28fgrZaeh64fMeqU43YI6TMf9ZYUdnp6kN8LHoe
+3acqywlxbBpz+yE1tgm/lkdmn2TX5v8DU+aT/GrzA9wXj778+MdtTDf18YIDtcivh4mWMdA7QWA
URiTVrCela+1uu7gOg6ZtvMhhnAiaPWhe8WAD2LLz79dF+hp7DLgXrA4JBqOWqfNBEUPChWfoocU
Nq34zpHeFcB953FQRgEpTTvc+l20S+MTyJ6Pkwo8MEab6OQDiAcwMCYiRwuPqcPJsvhAeCE9zw3s
PfMgGcpunh94AAJb4lWn4D2fdu06TYXwO14x0PBgn37cQ80cwZdqwpJqWL4rY+ZDAtkg1O3Ozewm
jxLjtjsFCZUTCKzfLAvpQuBE1ukqlMWOlnUNGhlAM9QFt7AvzbXnf6dwiCorQ8+QnG+CDHV4ckoI
89OBAQQGmRwiN2YlSI6O3q/wUkdg2IQGrwNWTYGSuXsChZ6ZEzftx4vi/TtiA0FoEzC6Fdd9FAog
PBFLJSDTUqkuF9zbGp/m3O3P9UJOvMiPI4x1KUDnUE6AaYnLCb51H79fTADviUDWLdDJzxt7ZXwE
m1MaE5/f27oIhmFQkQJQ7xiVBaXYjnuoPyBZ2GybMUFOpM0pE+/fPgkUWDCjBuwQKezHJ2GGtXKa
gxbNM15tHfRzc2OHl6AFEuvPB/x3K6Grg5sE4BrggY5WIm3W+jjj2AY1sltnKUbeFTh85Z+X+d1b
QxKDqwpUJNxAazr2y4WQ8BbZ+YAMhfj1A7Sm7qF/emKJIwmOf31+zJRwdpHWrVZzH9dwtDcNrsGX
mZWHaX4V+DddJfh+lvweMLbN2tKim8Wb5g0kheleZuCWAWvj3vkAbvgoaaOxNBXys79+dhwyvN4V
jg17iaPfZZoB9uSuAPvF9glAlazSW4Zm092fl/nNl4TyCPYlYOwYgh7rdzLHC9DjAKvBovT3CRon
TpeH4LP9eZnPtyBKKuQJuN5h8QCa91G4Gt3BG1WDNktg9Hc0N8yWjO2Dm3XRxqUwhfRd/pYlPP4a
MSLymseNzH0xqUMTufRCENHsw9bANycciimZgp/jhD6A7jDLgPOt++PPP3d9uf+t/943RYCZETr6
qzoLosLHTREnJOzQxsdbWe478yOprpCP3y7B45+Xeb9/P62zygqjGga04hgO4WV2hpfsirOe4wNE
sfRWC2auUvivOUUvFaozqYCmyBff6DgPjNxPkKoppUPIbnEoj0t4vJ+IvZ9vFqSGUPxZk74V0Hn0
qdigfHeZUHxyB+MpiNDdmGx+oeN+is5GpiEXIbxTKuq/2YZAsqFEBYEHt/anIOywfnXhBg0lTEq+
6p7VTX+o+HhiqHscUVaWLo4TREbgMgL44dGHbT3H94CObYthIc51VgcV9GP9U6Pj49vreJX1V/wS
tyzlVcB6EHgpF/6mDsg6SrXxuT8HouyY/DsMGXBBR0+1vt1f1qtdeL3OM54qkpfQu7Xii/e3ceJ9
CdCr4GiwkpKO0aIxdwEey7BE1l3Evc0ZBnY8PFUfeuve+vVAYBn0eKBLA4F5MCeP2bs+pRNtYXhf
RBHRFypw4l0Hd6Cv0IOZr1xXqheozwJkDNcgw8wNxCAxNwSi6JT4xXEAeP8dAIYDArB6Bx8/rukW
OBOmCxowqt7NfSTzdO3YYyZSjr47l23GT+zM94D+6dGRiCBKApwHjNTHj5hGGqBZ9JOKMJkMAPCs
umWT6WEBFXS5beb2vlJZtFkoFDEE5NTQLPW3htY31APsBwo9thf7ILkFAF08jKK6+nOsOj6h728E
avcrnhbkt2NJqMiGqI1CjZ9XafUKsxq65ZnCVVhVJj5xW5xaaz1fv+xnkQY88luExUU0xeIGP+Il
24LvdOKR1szu0xv/5ZGO3rgbMw2QJTJ3DcVxzK7gh4xmlY7D6yVr7ha/hsstn16grPl3TOT3Axuu
QJZVbQNVyvG3tg0dIyeQ2OaxM+VGxhQy5+mpYPf5NOFaedcbh0EBvtwxDxmXozuSxkdaw2qTN4zt
F5R9kK5wi2iIt7IljxyOqBjzwkul3nVZfeIq+VSAInVHdAJJDqoJ0EY4FjMlkDk0mLXIwhDyIxnD
qy7o7l0OGP3E6mtPjg/u5G8UgA6+rM7+cscerX0UFWHMkblUzaBZBK8aiv2+g+EGzNz/vMo7Ke7D
Ljpa5mizeoPmQqONgDnzUibJtE+c5mVEiyWP/eEAoEBJ5+VMdNMZaARhPvd9vfHUvPvzz/gUsNZf
AfQmQNGrhOdxgQFYkHIbhU890vYGAmKHxnFKx2vvg67CMIr9dYDEemscgGoMIgMm+h+PaJpUCw1M
JAtIh+UIGTuwSzYx9lQcbc38l54UODDrcuCjgdeJ3hUKqY/L1c48K0XwLYXO9sDMHepovlVZc+hD
cYuG6+UQyyH3bHKB3rsPCmbq5xAVOBGjjzOj91+BEQR+C1gan2wVaZPoSY8eOpZ1H04Po4KLcQFF
+uTaoSKUX3qAYIb7Lgy42JpuHv4OVPr+FlbYLAIG2jl4qUfZS6+MY8cRSSGatxd4yySf4/ovOyhr
sY0LCFqEaGigHXiU/fG2Ydw3riwG032NoqkgQ32Tjtld7PLnsfo7APe/H+mX5fyPH1bTOrA1aWXR
Os2UWyoOkJq8//PZ+JSOHT3S0WszaVij2WAB20umKI+13Og+KecKpxExofjzYsCnfkpiUBgDS4p4
iz4UEpqjs1FFEA7uWO3kMhYuHLcW39tEk+fInxOkUrvc65zU2agYPe8yGyt+z1F6RvkYT1GA0XkF
jfa8U5AyK9K0Ha5TUk31U03SqLsCTaZPDsMyty0mmEtk731IC1112nOel95NzgPrWvpNKVHV0EMN
+bXmqCbyZqh4Dd+2tsXyKp32VAp5kyaQW3rr08a/rtxZ0sfMs8RD2JjshTbZHbAuaakSJ3kEPJHd
wkNKpxeNrzArXnTmfPWyRvGd0orfSpcHheepuMpjO5svLqZKSElsulyHLmNnJg6i0gVe7GeDi/UZ
QnDDpc+95KpNoiF36Djsofb3M4qUDc8UNWBsD7MHsAGpLREbwwEbGiVoouXSERLvFh8lIoBAYO/s
qj5AhSQz+tLRVG4bCAseenSbdTlHLoyIKlXPzy7GwWOuqv6i8mGqmUfpYOVhHpvgBsYA284f63Md
VdVBeHTedjRUqD9l/OQ61Mp9tHjuhev14W1mWLBZWnsfUz5eAbY1nmlbK39DZbpVU72tRNtXZ5i+
JEXlc0DDdF+Pe4dXXH9XUQdI+DhBsXYGrmfDgiYBbnL0b8aKDlPJIhZsJ3zRjbc4dronUNF7jEYD
zBkw0EO0MVA3Zmdz2ttzjw5uToHKxotj5cidCdw0KUwewATqRrPloMN2LGwP25jUFTs20OQ5Bn4N
UKQxKJdZXnoKDMxksACILeKGmYHl2JkYmnfmZxpDf43XFFg0F/7pFYacOwBiD74LyR7bhfGPgS11
W8Q9RAVb222cRsfAmyWDKoAIDgCS8OmNlzjuLb7XeG1A+/IuM2G/R661GEn1AYE8Vof3HPYxzyky
6iDrfwazWZDNpjd87StxB2rnbc0AAwr9ohdu+ESV/Q5VtPhr2wX9hQfeR1n16w9s6ADHmHg4A+LF
ekVMnDN/8H8OQSijAjp2Ime0KQdoO0KHMXc6+tga0uXxwM/S2VlWpNVdVb9li0p7qNAtzrOJ+PXC
8Y0RmLxcLECCBZKDNboMgKmxucAfOXsgRPVBrhe+Y6v0fMCfRtUw+ddNBhNlqPIuhZ1qXvbGhZql
N1+D6eEXKoafu2ao7Tt93hlR2s596AIxwwi+xbQAxuRoe81zLgLTfOsVkhcVMaD7KvEauFB8BTNp
uIRsuj0gdaLXHU7YD21geFZAuyw8VPKb7VrIxgGUBGxLT7LnxMBFs2LX3WgfWfQ8VKWePP3IsT36
Wz+F4BkAWFO/7bsGLjUq8wGZoD291w4GNrnrCf9+cn+G1u82bjpt4jrbpF391fr+C4GlBJAjrswT
R7kbfPrxgaK1da5a1T2qKmw2noBgLXrkNT2MCG1ibiBv54gtaBj+K7QNY/i8q+wMOGEvKYlhAHp5
l3IIS9LBML3WkELPordkbs4hB3joa7LVmHHbUeEA0bCs09iwcu6A2cld3wKRvkLQ05F/IXM3bEA9
91diVe7pFkBUpkDl6VL8e213YKztQ5iT9DY7q1mYh272LZr8LbBvmxEXRGeb7RxCKKudnkxCocTb
YLl203nd+GOCgS5HkbJXXlyO4VDGBl4s074NALmJOABCGuj7aoOLIJ851yPcOuPgSQDyvIFb3jPi
2CaLAbM5uJD7R7ErUWXan0AMFaDWDfnQJV/GwcxXcF8wGwIj0FxYuCNsIafnffdcrZEE+NcO9sUh
BFTo0qVBLLaALa4kGovCaSaTelWteE1JdGvdrtvDjoSwfKyYuB4A4YEhSOvJMu7T+4DgS6sorOFa
aAFfTrW1W4BYxZ2ho8X3DoYuX/URb3yvA8d4Cel3a5PqDCjCH6nyWgB65viL25Nub4P6Muyri7F2
vvRR+NzyuRhSgCdJmt7EQW/KRAV7slhxE4HSdyecBHjqzCC89o5u4HJgBPYTmWC0HglPsoNcTHjL
MjQIPVNJAI8yEeZLgvvBdtXT2HO/qNKp7UrWC3iVVihsIOFDdpXB8a6sM2HAPUxu2S7NUj/0Y7/c
BC41OwekmQsSd1W8gyJucj72tHY2S2rTolEsvOxCH/66LblIU+5spMQsT6HfXbcm1yPQw/BVfFWT
eXJnEw9wKw3CEg7E1WuWLEbklXHtzkbRTRewARU7oxtNh6sGuuE7pLUbeJttUC9sYPtwSAGdhQJv
OfZ94TcsLCCMWEyDMvsm8WF6kMkqQvtvSoGSRO7x1HY9Dw8ANUuIywN2/iY9gRRngAIJctjSlfEl
RA4v0SLZqUqVNtGFJXklrpr5qlFo6Q0Z4H9dzc+6LpSq0Oi7+HkbiztYwU9we5VAn7vBCo7Safuc
knrpDqo2iwdbMEHympk2l0tmOhxoHNGoEr48k9FZSwL5JTM0OkSgVOeT2/vQS+97iMEbEtlCoEOR
YzO7gOfDMhK4BnRy0CcF4LW2+1oT+5DOE8cDDmKER42e0XMCbr4tVBr3ZQaRl31FpmSD1OeVuEH/
qjho/AUAgc+IVC9oQg9omo+h2mQmW26J7+i9jZm46py5TTaqck1TqGoJrpygYzz3iFnAScuohtLn
Qv0c2Gg+5ItXUZSNDr80yeJueBQA20sltGXZ3BpYi8JhERa5mubGjWSz90UyKeCRM3IFa+v0mwC5
YWeyyGa4UiJDNr5KtcK4Di4dm7kBjrYAreQpAziubeNnlQzxJugcYFiByrkYfXjhDuLegE/zrUng
ldABDLgdYuCo8Pa0LsdG6ysWs+Wm7gHaaNzsKWhHcTkkzt70XNcbU0fwUh6oX+CvyLVnOMhGCSK1
Ezht7s0VcEc+t8PW7dmjiqDhvxEavvSLyNpLSF/yvCWEPBOfI0GpmhQxlIn9MPaA0PuRhZ7KctUb
AEz3MQn2dQoKWkCaDgP8md+MsBwAqcC0r2wJ+g1kZHSKlpG5rcJqB9bCOaiv4o7XpIFUH1WbsQ7p
nk11fdGn+mys3QD2Eym8bSz7KtvpTPedrEtBb1mVPgBira6zKnliTkNy0gdbGw0KnUETYeCN5qQT
0pk9E4u3AsDvTHcw7oMKGywsrxQNk31o5+uM1fcpjfiGLdB8xx/NLqxFYnYHGOjc5BRnCQQ3J3Hy
rIPDgQCm0Ikd9xAuXJ6nfq2ewUy6I513G1TmyVkAnYdPIdl3HUJON5ZR0HO4PoFs/0K1DeYS7hYB
CAeu197AEiJH/D2TNpxvmpGrKm9BBMlymvbyu6578TRWqbwbkPheC9WPhVZ2eJjscL4Ary43XA93
TZPNG38cdwGFxRvnA/1pa3c3VdI8DwDydDl4LQ2sA8MvddQaaLj6L1BkfmPMmovaN2QosyaqDjKZ
LpvWB4TT4CF477vbmjZfggD+upJObAOtBUDV547kk+7OScSja9K1/g4opAloIaTjammuiOtejNIv
M+vhYkuUvgf5XGzaxoB34wwAs3Fou8i6iOch+QnWKZoF40Cu2ZQe4gbW1mm8RXFaxJhlhxN3dmAm
JGUnAn6hvaDfg+kyb+O0VnugBHvcw6ncZE4CaWuNMLBxBruex4LX8c1iMiBYfXGZdBCnsAsVAFsZ
Nu6g6S6BYe1wcfsY/c7nQTTzujCy2sUGhJnOG38a0FpE7i5SqJwb8K1oMC6kgAeC9zqR/0Xdey25
raRr2rcyFzDYAW9OAZBEGZVTyZ4gJC0J3iU8rn4eVPe/fxHkkFE9JzMr1kFHLLWSmUjzmddYgKzR
xvH0JgZcHhIJGUn001SnAaBzFBE4ty8Ap7+XDaTuAZ+K4r4R2Flzh8wdByDObkSv9B+amiArhgT+
6Igy8m2jnqp96piTa/bykPlJJuMwgWAbV38YD7taMfeNThtIB9/rWZMQDUJXYfkHgXwcuqfa2Q1p
k+o8m1bcgXvlVi0cQWGqSaodNmMyLWGk2JSk/VnONDzheX3JsNVx05GIak4AHK/A8Xqfix6fcivK
fBoZyeBW2fS5BDvt6pX0EE3ZnwpQ33NqdmW+10Ynf0wSnsmg4xqNvaSHveIpHWUY3xxB1/ocnPLH
MjqwmMmaw+gOdn1d3k+lOi8Vgb1WFkFmJM6LE64QDVLMaPJ7hGJy5I66IgucsReTp1lN2Viuw5vZ
fciKzqJNFU5O5zt1xm+bFSczXwTVG21Px2VQ/GSWUQiYtFy9rVcC1BMiUWXoSTGE8WDQC7CRAgs2
P0Z/a9fnszZ/SQR8ytVEjx+QSuhq07+J3LqzLRSfSweQHsxOUOpVMSQHWY9xpFdiBeKXhvTcj8YM
Vx3yLCsJjww5/zS3g5XvxmmeP1Hfz7RDU8/O70jNhs6H4VHfD6kWP1lt3n10zKj/1qtGWO6iZY6n
+zodxlv+pCJ9HyMIYQcQnPbnuFgGSGlVPmk/k6R2nkg7Km7lOtW0RwISa/wc92q5w27YUV1k+tHj
GaSoDB/jemghYtSTldyn/epjVGmzbPhcTzVXUlG7PEndfV3FSjCJ8WUsq+VGKhuDuYjfostgABlo
2rp1QaLl0vsW2i0uc43zpSqHvr+jHA3/RKo155BlhnNIiMe6YFqSzqfAU7pqbUTZjsc7NNmNzsMM
ueUDPfgfo5LeQTbs/LBsVNh1EtLALjdb9msUkfiUKGN8D90TvSE6M1yDvR5Tx+706VMCVnwcDnX4
Kjkfk0TcJmZFIo64HFdBbYYeL8meh68e4ocqBkym/06i5iNWLVp4uyrw3pOaR7e8poMf6WSx8kGR
n42MtHiK5HzaYV5jFUG8+IYBHWgkYZNaxQ9jVfAE97Lfqol9H86L3ezLTtkNtraUPgv9gB7NnZYY
u1pGTlJ80a3v8+IgFotIYQig8yFKhJY/C6GiWZ+uhHRvWdh3D11sVM81xq/W8sSA1ddRVer9OKTf
s5RwP1oUUi2cSb4I25fM2tOnu7mFGhKnBhW6VDT7ONV/UvCQvHGYdYgJoryv2+Q+buTuQ0dWB/sK
GVJsfceud5VQJJ40wTLKEvkwTIv8u6Vr0EOPWELL0zRbvObkAkbGwZtpSA0CwzlHg7SiNJ9HtflU
36F8JO6tvsp5LWv+dpF6Kfm21On3qtbVuQwJofWjQt4huPVgNmlUcp2bjrSvETNT9rmMpUlimrML
nSv2ydhXSkjqxdJPFU14s5w6Fx9nT+aSLReYxmWN6Wbp4s61G4fS5HbPay8ZEk8eiQ5ZISiI8FBo
Ud5AeWtQZRNmAYOqThwuuChphFea8fMsF5q010UVdx8KQ7qNVfW7s0C/tKI88ysVaqEbjZode2xI
khvgtT/KTKLoUlYUZQT1+PIeJkMn9tKUxzuVM+cPjloBVsrn9iHKmpCCjhYC+IllfjCBW77rG0t/
7ebpLkPUz3axi/82ZfINRmrAhRO9n8ZdFbHjH6RZmd2mj18bQGb1brT0362uHQqr/dI1ZGFBUXQx
/EQlNn2LduWDUpYaxDoDRjLn5JWYNHrpnHpv5KYe7cI4NG5UaA4eLB/t0Z7bVuxzJHJsV4OTMr3q
ZqW7lL4aL8HPbfQxrt3JUfc6mWVt/uwVObxPM9uiApIYHpQ/xVOXFagPIYP7rtzHuBNIN70hfciy
VtlXsbgdq+FhEPNaeXNue6muH5Bv2kH9UfwZMlnmG90y1JHfS4YSgfEatRhOlGRk96h9Lp3fQe2j
KFoaH2qoIbQbhvqHEo7p5M1E2rdQflTqCRAf12LCJHmQnqbHocy4Fe1kIQ+zqj95Hufpc2kv8kcH
k+PBU9qlTVw5l75UWRrfT5Ill49ZKSMI53RTeNPbjVBDVyB+iDtnKPrldjBa+R72FxVRXPaQTYJM
yi7LowXbYALcPew0SMvOkpWvcQZHbsHy/UsVa2l538ZqhVxIljfqLjLVbHycQ1SdDos6W/OtUkev
hE8IOTsSIG74zJP+R87mYty1GfnhIKmp31MwvUENo/sV6ub42vLo/5PLIoOcZ0vF85JbHYHpEMKS
q7OG7KHVp/WqAeSfLGBJ4ig/OMYc/crGTr5zlDQKwmWAUBpmXaWZbg4S5sZG8nc3o/pm2Pu0taam
3FO7rgv8iTorDieCpgUR+8at+pps9NsIi4DMS9KnFhaE0lrc8S6Wq6CAlH0cLvwV9G0zSeoPixnS
1Y5rLEACo0ziJ2Io/RM18SetXcogKzQNMmRrPE4FiZHSa5LPGzqmt1GX568pogIldQmlar1CHmyd
/KxIjZ0Kr9AykemX6zGE8SbUpZF+jCPoGUnWQ+ixwzQaeeZyA8zB5UL/tqvA9ntDNJkG4ku06zct
KRDuSxxXo/DaTvjoU1BdRzjTeQ2nl8sDbbtO60A09VCNgFIB6HLTYFSnpnP0gfYFXYXOs1K19gol
/ZLF5heS1tGnGdUBINKviTttsTJv4xrgxWlTY5SwdXCJAYRHUg7aDeJwfpBFlD0Uc3VNBnTbuFxH
wZcP8ULcRlatheMGUNRJXRznLGOsm55WKh6s82a/WPa+LMzhphsgbl1ezy264G3EtXdpIesGxG7T
4eriYdaqkV5iWTxK853T6p4ZG1cGObc7aIxiCUPfHXDh+lH/gjAQWZYg6laoYHJD2ZmsC98/zbV4
0y7P5txAiFk69EV1QzvxLalzVS/UFYihU0OOpPAAvVU8ZH3ZvCRheqWlfmYwlC0VdO5Wq0i4AMez
SrHTVu0c5UJ9IDsk9CDObiu4PYhOXp7WCXaBr2TQV9ZNiACrGMVmAWW0NCIg5uy+r85jGe5N8Sks
djWPQymolyd727hB+eP9q8klxxSBOsEK2E4wEU4UySF5Ud6iWBW3jfxlCtXRK7O88sMqvSZ+euaM
AYiE7IDE83rONrOMKdIKZPaQrciilHKt3Lq9/j4labx5CNGc1eR+dSLCFmHz1QyZeGFMOGKWQimi
Q33B12J9vvLFzuwNvLSAerzJXIKcOt4bPR3WdtRYutJ+LIaXcvxHj19E/vnKvjhzGzIMt+BqWLM6
oh8PI5shpuYpLhJqTqsszT63yfiD1w/cTn6LcscToJ69JueVm6PlYAk7yFLzXrV6j9LTJ7VkmaVW
nz2ncp6s8X3ar29LzUEEMEr73Frl3I5/XQxruOmJGqg/KUVQl5TsYeKVN8KBy6yBMwouL8f66f4G
n6wNZoTcYEui2wUHYXN7KqOlVWrNKbHb9OBEs5fb9kMqHHLROcCTej/H4meX5V8vD3v6rVfhPaxO
2LOrvttmRyW8/uhFIohX1AjRGLY/dbFntOYLnPLdfzCUbkBy4FQ6UA+OV3Qqm0wd1kpFQVkYByoZ
vIkiSLPfie2wVtAMyFAeOnT4+HrH45S0u5y25h7VmtSnTet3fU1/edmNUO/nTlkj5Csn5gT+i2wd
GlBvmB04kpzR4zHt0dSEZPGy97Ao3XlSDl2sZGsKRKtc/tQq2Tf48kFEX6ORyVczqnZa95Km9DIv
r/LJqUJhzgIEDgAeocyTVwS7gXZGjEd4RsJstedqlL3V0UETpGl5UF4jzZzs23U85KIQaqcWQ3xx
PHODPpeM5wddg13+1N0tbuOD9vvSHS5P6yS4WIXzuF1X4LmDocPmOJYmBQSTvMGjHF660DwsCLrz
S21IrwShiWer1yip10ZUjyfmlJpdqDTxPDP/R+SwCnKJ/glNCKnbo4Ny5bNt8XXAB+FI82DB8sKI
48RlD6hS00U2L3Bd9beKGT5obeHX5KiUR6ooUBdnH9XSPq71f438LnLla1Xw75arfmQ5dfhdraZM
7fYPreP8tzHV/x2uUgQ2f22uE1alm4j/8fpjTPK/mZVv/59/UythoKOFDdjRRgOZ1jZb/l/USg1T
KZN/Vo81dRVjY0/8m9Ouqv+FxzjSwjIXOc/Ganj5b0o71Er+Hv7jqve/8gbfRa08CafWBwlBWgul
Nk4DsfbxvoQEla22C5qbIzyj/Az5M7ShlswRf8JaiylypzFaVpGH92un1MAPdCCb7jKkxBUoqQxZ
xP4Vxr8hbe/aR4//j0kfrBnY/55+62FH9/vvTbL+8X8LH5gmugcgqFfPMQKXf+0PCSICygZrMAMB
BwD4qi7636IH1n/xXzjj4O4REeeP/vcOkQzzvwjowGKvwTiwSNi872DfMshfoQQZ7GqQTpSIQj5q
ktoWk6xZuZZKygSwKDbaEsB7ZebP+BPnIVFTUaFHFKXVz79W5ulfgcrf/NvNtiRYxBLd4nQYPL+r
QvP6o/5Kk5LJiAo00exby32M3Jcv9w8fn68xJY/fmtMxNlvfmQe9NqkQ3Wbu1++vkXsfuldih81D
fjrE5iGfzbpoFoch2t3z1w+vT6n/tHjfgGe9774/HWid61/r1ehkC8bMQHeOq/ivsc9kCr+8kgW9
Zaf/f1h5Msw2rAzVWJHTis+SUQSsq4NVkHYt8R5Es2sBMobe4jv4FVsfFWx+ZORspLXnuoIisO3V
9NuscNy+7v3L2+XKl9z6bOjz/7fMy/7x0fEOD8J1/g+H4K4+WmC6IUOYM/PC/R57r537oLrXlndN
Uf5a3RWUT1BicaVDLsGvaBPS1lG4TGj9dIfK0scdKFCgmgkZdBNJ1tPlFTsOR1ZaGbqpMFgQrodT
jwPw8XRqKVSn3Gm6g2SE1Wtk2LflMqXBKEXZ7eiMndtljXxlk24ukhUXrUGm5UCvjFrkko/HzGY9
XTLTKIKmVdr9IkNcM4ZeAApTy9tCtZLD5Tm+OZv9vZ7rgKh/rJcJiQK8oeMBEUUGdKJSk29ADkAk
0M2djtyfV9Gx8Pt6JLakDE8jOXZQZWmsO8MQNXgtoAiYiDV7/OzGHzUBae3RT+i9sC5tP0+SCZZC
Mi0AdML0RTKLFRlVOB+sMDKhLyRVEInaPoDN6nYJTb4bhHOLOynNmh36/pqv9U2zN8B7UKmW452Z
aQr/q8h39VAY+8trsG6ZoyXA2ATxBgIG2vckxps7ruoKqyh6J9prdSzvnTzP92DNhveOYqwuRKv8
NQXBNQM/XuhZMjSsRQCgIFGoghUKh72QenFllO3xwCkD+VELN1ioYLALNkH7ItCCMuZC33edIz7X
dind5o0xfuwhLAaXl+3MUCtln+yAFxQm/WbZ1CwsMBpHuXGOrBIEr5R9mouu39mL3r+8fyjCQ23V
J+L533KZq2K2qwQTqf2iRAbt+HHxlSShTK7GzpXr+2QzoGjB+03OyOdCc3CzgDgBLHWYxOYe2Whj
t9j16Hc5Ol2XJ7S9Wqg1Ekxy9tgKhCf29tS1PQCy0YHvEirqn7JWltgTuZ78yUOHa43if/3RaQfn
Gndq3WR/b3WEhSh6rAQFTDlQkdnMTlZjuekQpzmASqJbZQ65+Io/9JjtSzlJvnSGJb4lxFpI6Cmt
eu192F5u3G6EYuTtCKVQ1d3aixWFSg8dQ+pAyWS0GBfQqkYwtRhneZbIIIUPTnRNB3u70igoUSCk
MKGZ0PphjR0fO9QVRNGVUCGHpgJhZtnR19pErL1FMfdusZdqh4Nud+VobDfRWhjn0eAfLhaO5Obz
GkW4FJphV8HKzF2Jj9WHporfpx/NnbWOQr2F1AcWOpM8nhpdgQhAcFgFTYeMrlKElWsC4d1nUF3e
eSoYCttnNg8HgmdxGzxEg6HM0L+qwBTO4o+WQmdvWd6nwfA2IaysKVfTqzEteVsATKtmsmjI1MFY
AhDxnXbJk33k6LGKxQr30Lv8YtbheNOhzMIa1ckbtvw6cKDofajdFIyyDjDX0GJa8QXECCBaV9iS
pxuCchVZJPuQV/2EFr70UlfFhjkHqEmJByPMxQGIwXQllD43ioMFMwkN6Bhk3483hAQ1KbKKdg6U
Ypb23ZiIQGrKn5evrjODGJSqLQVFRARqtrr5mK+2hSOlY1BXFPjSsQLVkOJ5/ufyMCd3xVriWsl4
a3iyli+P51LZ09ToSj4GEnvy0cJI716VBdhMkMVg5ab51+XxNuHxuhkA0yI0RMvEXNsKx+MpRl5H
/VxNgVnq0bOZddJO0TLhpkXR+I0zZn5Xd+rOTkPzptOSa+y47WPK8AiHw7XiXSB/3DKEsaVQrFgd
xqA1EmkX1gnN4BHpYTdvzOHT5ame+YIWW54jxpUoy1t+dgNuIy8HZQyiMslyd84dFXMWGR7p5XHO
zQn/F0o0Fl1eDEaOlzSsW1oKmjMH06yXaCBIVhvYZZsoBzisWnVzebRtOky3i1YXH85ZX1WFrujx
cG3SdwnAFSkYVtDJPs7Nxn6Spaj6jFiyBJ0KmftvKW4Sr2No2y9owWr2ronlEcRhn4PXvfJ7Tnbw
KrO4GjVRW6R2payf4a90M5rMVE9HWQ4i1mGgMD0NzkGySivfq0usC7+Bg9buEpWg1+d6h+BCW3oA
kkSX2jpk4dSV+9ywpAlIxwKdIgZr91mJkvlJnUot9S//3pMDwM99Y4nCqabvv12+ybTSvtCWOUjR
K/sHKIo8erG6Gj4L1bgb1SjdO4j6fuit0UJxZB6v3MYnD/U6PhgJdgxfDzHK4+WyaBkYetHMwayB
bldLfJ+UEZCgVhTiazjgDl4y9yub5mSLMiiVG43miIx359acY+mXblJLaQ6SJB2+Z86ABXSUtZD+
BjQMliuv6NnRqFfS4oJfwtN9PEV0X/ErMo05KIdkuLFSCxxN1FJXhy0vX9l+55aTXixXp8rRO6Gi
cuzDscdNMMg74Gc9KRfX9Aw3yakSEFKWOu0mC6mWK2f+LbQ5ijDXFeV14P2mr46a2PEcY0VDgLOd
5mCpACECX877g9ppIXhte9S9VC6DfB72gKuzL3I01o/6ZO6AnyNuEwsqrGj1fwCbLOWelEedeiUw
O3cmCQPxD1ltBYmfjn+dlFhSPsqpjHh1Z3jgWOdXXMYBSUldJxCxy69lLuc+w+o7D+eYJhx1i+MB
QytNbHks5AAQWY6UQOl8aLS2+lTryOf3QtMPFWbSd5eP8tlBuQgpbmKSQrxxPKica4NkxOoSNPmY
m0gr62JnDGrzUU1E/BJDagHJWVcQPy+Pe2Z/U7ygC7bG+BRpN42pqVFJqrpEDpLRqVG6j51W2uXh
YP9j8nG/XB7szCRpuRHo0J1a5VI3D7Y0OWGO4elMYxPjAH0C6uSiw9k/jHFb7vgdvQuRsH1vILe+
Y0SM9G4NSGLOeov+dambg1YhyG0ugUxdtAbDqDcNsMnUinaXp3fySL8NRA1oXUibJ/R4IDuONUCY
0xIUqdz7JFRZkE9yf+WLnRsFd01kKclFiYDX8/LXdOQmtCalq5SgW0Q1+EY4lrJPg7d4Z7uWYJv5
0CKmZocKCnnR5uSVZu5IYSYpQSNkedotYsZzoXb0CMpltC6fQh34te0i3fYB8sGcqYXaRoDNhQV7
ecxly5VrI0P60U6QlHn/ahOhY6rF7lU4MsfrsJLd8LWolSCF1+j4VZoZ7d7UYyDHlwc6d0T+Hmjz
WclVc2hTDGSUE+RfZGckKDNTk78ootGuKeedpPtccSjOWCbPOUHY9kA2zcqWBpoZGJJkwQbXpC9m
2qk3KC0WHwsD7YVEqFBAgCBdc8I5E04gc4h+JYITKB9t34EZ9wq8orkL5sIpXw176WRPNM70wrug
R27eOfI9iKsZ3rIBHBmaafr+b0p6x9xxSCZP2SYqlgoHxTFbOTCLFERLKbfteJv0be3cX/6mZw4R
O3vtkhtooZ5IFpQzRpEl/KEAkpru5zjW+u3cFe9/ushQ3iQsuBN4vI63aIs8RodRhhUgkWBSuy/G
yfGHMSl+cREhl9Uuof718sTObFZ6nngYcTKQBt3WhtUMh60mzq2gkkbLFxGAZm2e5VtSwPBK6nrm
YXZ4Jbnq1piZCubx7IiMbAjBik4Zuuu+F1lUPmlOKA2+06wuw6KyRH8l9tv0/9+uJKBQbFC6y5Rl
t3VfA5ujWVEiPShAvmJ5MwMpduOmyJ4ESvx3y1jWL1ETQXztNLDl5pIoz9WQm5V/eZlhYjK7TdBE
Nk25kTiBhvU22aUIbxTykprB0PVOii0i0ci+U7rmWZIj3XwAyqeVBwhOXXpIegeFwWxSjV9dhNjL
Hrq4mXKCysHYmYmdfU6juKn8lhekuoGUBjOzg/hnQ27Sus9lmYAETxB6Sfxo0NHKlssl/FhBSf6i
SEnxIMdT23xFIF1ogZMp02NhWmMNRgokqj9Q2DIPeHOH9V7KU03zZlXSx7s4azrbW+BQw5cf5lVN
zS6UfwTyDH8IQJsKspwhtV4+qtnnRorxqnYgIFm7BB7Zi9HD5XHTVpIXt25ba9hV2FP9GrCWmr1E
hsLkNqXCkoyz5HzF6dqaPAMrKuFnxiDZ+4mTMXpQUwFZF5kWPtIfGqqXVLON0Le0wVlciRqcsdfS
BklUnSQQZmRjq+FuKfXpuwLLunvE+ll8GEZDy1wgreJ7WhOgezm1rh9tWMn2zVwk4+wLkOCfu6Hu
X6FxlqkLBFt51ZJU+j0LVf9lt53eHNpBG59NJ69VPmZaY0UVqs7shxmZHWH4ZGjPuWKKyB9mNXwW
iQzHel465wl/ZAWLojIKf4FMnix3SMP6oZND/C6Y0/Cp6nsjfDT7iNfDMFMZDFAlioe+VNCOKKhn
TZ7QRknsRqMsvo8yLYmD1tr5J7DcSrYLm7H/R5eHOQp6/g68kpQ2VjwD+z4o7vD7gWrVZXkXF5g+
eNYyoSAdVRktEVPH3sYNe37QvsXDA5p8SVb6LC9jBekAXUOVevLU9p6da3KIbU46D16H5IXqxtqQ
tYCTYxXtlLqSD5PqVKGHPWGr+VEzwmGehkz7VWETCoFTAZqHqrQYiltbqvMfE1puvwgh8QexMhsN
f0XF9dJAYkTbC3sKf0a2XP3Uta6ANiF6CDNWKEvlrsI26asUyWbrZ20unmvCCKKIXuZnsM8iHGO7
UXZREwPOIckTfbYxnwpUE3gk//xPmAmIrqeNxvPZrn/1TPUTlfmkzq9EBWfeaRBWiLUC56KCoa//
/a8wLNVqp5HCVg/0UYOaL9ClzHbZNMVfBSD13o0MUQYCajAx7QBL6coFdO76MXggV/ErnCW27RVY
PGE5yjUERK7JB0HHAn+q/Jru7ZmAnax3nd8qjklOejzJCYqwVmmFGqggYqrZJT7g5bflHg41ujtQ
/nott37G1txWfy7fsOdeF55n+mJICK+v6PHQUGGjNVRQgzlPQSKWiTEfWk1eXgy8zg5Ta367PN7p
VIGv00mk7kO2iX7b8XhhHULHi0cjWMICM6F4kOQEs7Ox7u9QxDGwdmqNZdrHi0T4e3no061kAYV+
06k36Jdt32yaTrhJSVN6g0hn6uyqztJ+RjBhU1CQow2trLLKfter3K0uTg/OtdzzTBmOwi2tujVp
ITfbJi4dxlP66vl3YyYY1AYDdOPGK5OyauCCEmej8wGVwRVSgoAFfQAQdoMuYHWnrdx90uWyzK4s
yWkYQyuPmhZoAUJgtsHx18ikBBmYPMluGtHShwbv78D5U4zbQST2j8vLf7rTGIuz7NBmO6PxXUdG
Az0rz25KfIZ2sQYpG6nu/kOsj87esIf4ytxOdxo5C5ABlpzK9YmqGSx73U7yxQ7sJM0OIIJseJVL
8UFLZ+WQtMjpzCuC8vIkzyzoWiC0LDCo7LRt6q3JE9gMQ3MCbu78gYccMNxsLruol+Ur8zu9mla+
MeEnbRP5tHEioti0OqN1gsqo1b2k9wjgpPO1rvmZrwaBhlNDuZZO9jb+UsKFZKHuAeXgk8cTEkof
W2zUdvBZR06pEl+pIqyoxU3ARyRPP43eIEeFavzxlkynRRsnsjZqwyrq3/ivc/1Rz9Cau2lsgBA3
5WjeYNeJ1M6ohCHMlFiJH9tRWE+JpFca4jITrcU0FNJrOFtthCyiVuQfUlXHYDLUkgXRktronlMZ
B4UHq5z1bwjQOZ+WiFBo/+79ABCAbI/WnQ1wf5OaIEpGaGl0YTDJ6qSAAwkbLGQcNpA7o9uRvX/7
2cB/qFsw5FrKO148qbUdPNKyMKib3p5dhFEKaUfVWLzqiJFI704jgeOsDUmUAxFX3tbFG+DzkhUr
YQA9gfAyGsxvGJ+KK1ijM/ucUbBLAmpEX2bbk3HgQ4KcmsOgMqWYYATz8v6TPCHTcGWgM+8DiGf8
JkE9U4I+aTRZ+tCYeh0GOLZai0+4rBL92ciutH0Bnz80x11tT/F9Mi+ImL1/o6zlgBXSq1Fx31TP
curF0tCqYSBLXfJKRNSpX7NUKz+pktDr1/cPRmkQjCc5LICxTTUyau1odKZBCiTRSe7QoLvvVg3G
bgPSe1dOwJkLhI1PfZeWMlHGCexmWkoc1mYpiHKn8POh63w5Usd9J+afWGoMV27FM7c+zQpwn1TS
aPhuQSqGjOiFUyhSQGs8flTlRvjmYub3bYZDa1kPqFkohXll55xWdMCpUNLneaecI2/tK7oh7ibe
bilQsSaUXfjocehljdIau95sJ3B4xWhCnknK8YekhvZBbdtZf3dpG613MBWAZlRqS9syYlZOZmGY
vRRQuCyUAK8GgGEDehPjXsO3S/YXSGith/ep+Hh5O507oWDUMSBfq0lgZ45vHY5iPPRtIQV5gxp5
gaOYF5HOXpnfuVFszib9L8JVSqbHo7RIsBgCoSx0CefYwnoslDS/7J3WujLQuR1rvwVotL5pUGym
Yw6OnhlhzHQsqkmp0+Ggkwz/6BgaoMCEcOHl1TsTMoA+WP23wW2CedoM1zkJYlQw7UDEtDrOWlVL
+6kz4f0O/8HhoIe+9l7fdF63h8M2aHCrfR6i9t8BD+vttH+WkaYDyVj0BYhU5MEzN20c5/2XAPcp
NKt/ib+eXAIVW79bmGMfdl1AWRbpcWUxP+UD9RmKreXu3WvKWvLeWvQI1JO41sgpqq/JZJArBvaf
oZL6c2xrFB/ba4rFZ7YlTRauUcTy1yLn5uKmlV9qSt44QY3L5UOulvFtbw7p4f0TIgSjVwB0kb2/
2fwR0ICxIpIPoiyf7mDldbuoUaLfTmSU/uWhNsrTa/GP0NV0IBRwpaGtvZmRmtdCGfPUCVKnrW50
6iv7acYonuQbEy051HM/77AczKMelF47YDqKk9EXoS1I4qFBe6X+eeZZhiNHBAAsjpd5m7blFDZQ
+17f/7bGXDhDPu1Q9WK4jaijeYmE9TkiHER8PGjNlbU4czYdDOU4lKsu8kmrOAE+ZvXYSgf0WkR6
P5oTcCi71EHlmmgFDe+/CsiOuAT40CurZvOVEy2p+1IziBYlp76JzUmzfT7X+DTWs3HNoOjMNefA
J1pbXDZk8m24M4YLzNWBz4x6n4ny4SS5RDwaKn4dshq46l6Z3JmiMpEpnUFAyvCVqDAeX+CmhJJf
aXRO0OZLh+xep2qF16uxvuzmEJvpvVmFUXqHUnWbHZC/HKpdXGpJQz10mvMrB+ot2T4uLK+lbWoR
GruKR2Wz1umot3pq62HQpiOCiA5FmOZWVEUVP4pKUG5F28NG43zB8MhH1TW7G4p0+m3OZv81rldh
pKbPzQg9OsSTeReUAspq11u3M2X1EbmusQmv3GrnvtgaXbyV5tfO5PEClmESofkYh4GDFfTv2tGS
b3KWVd/Ay0EsLdPBUK/s/9OzRypGp3xNKkhpt1cBinOhESsFuswYODcHHffebyFijLJPGIAKXVsn
IsNHtNY/Li1U1ytb5vRutWGO4sIJGWnNczed0d5oM2cJM5u4ShMOYv9mau2zCYDflffp/EDYj3Hf
kcpswb8xyN8ewqMVNFFkH6Q4L296RKCuTOf0NmE6vBIA1ii2sOeOv1+bRzgyYM4dNFmc75Vl0P1C
lPEeXOJ0ZXufnRApEOQn4IgAH4+Hiueqj8EpWwGmU5bnwA8IanXovctPxdkJEWNTOOTeIio7HgWQ
rby0s2kFsSXwWneQsBeDrN1Yknh/lMTakUpTjFRWQNJmK6haZCRTPVLq56pA8VOed7UTo0WDueN/
Mivsseg3IdoAg+54VmVBgK2DSAyWePqiABYCiD22BzurxytP2+mBXhFWFnaGGvAPKoLHIyWQhbPF
nCyAXVV3kyilvZeLbPQmFHngOiFtfvl7nRkPEDFgTmCAwMm2tZUw1tQSdBGW3JUp31Yy2jZNvqBQ
rLWIF5njtSv/3HhEmxwqpOtt4KPH8yuzMiZw6Lg+rFR+6ml1P5O3Ne19WAzGLxnhC/VKJnZmR8KB
ALwJYG9lKW2+XTR2aEpKtR3EUj+7STVWLh18y5/rub5yN54big9HcECoqZzAuayu6sCPaXawlIuN
cUTX+rSAUF/Wy2vs7zOnmaohB3kNgdYQ8HgdM6fRzI5HJ8B82HY7gbzVJKTxyr4/97X+GuXt/f6r
1aIpaVd3qJQHHA3Al4460/Obh9fZTtDaK0zzP9iNbHoq4qtCD0HP8axGwreZbi7fqlpK1Nor53k2
0RKPpqrc63qKm8vl7X/2i1EwxRCMqOektCjZg0WNr7IDawijndU6/d4EkEeXa7rGJlm/yHF0QREY
7iu0CpMqsLO5f3sjbQkIStZSyKrX1TSmMp0dmRUL1h6jJge1Tfe5gangG6lQ/7k80zMxPOMDT6AK
AriOfsvx2nbVggOGydqOFrbLQYIG2m9E8nvdzxLbyr1CNdvqaW4yMR5soVoNAZDWfixMTMtqSmR0
m8c4La4cmTPhBHcBCE94LmCqtjFXKea0F5NmUXcy5toFL6B8SEVo/ej7ph092s7IYtra0P9RGoMW
8OVFOXeK6HJBdKHEttpyHq9JsUKjER92YGpIrT/lKMtCI74mvXNuk7G5oMPD4wEfsrnTY/THpkSi
7WBlzfwg+jLdpcNs+/ZU/7o8nzMB9UrO5qV6YyyRLxxPqONILRR4kKKZ1OFxRLIOcVT6HKY3lbn5
TS9b3DwSJxpvZJlk24Ga74M1v9ZEOrOuUCTt1QEakMpplKYlGgSb2QlKJ84e+qwe3GEu3w3NRxVG
5jGhW+WALtze7MJEnG0UihOEZZqEb9URUNizjT7d5WVdV21zdFdgOhQLugxruel4VeMiWnEVURhA
MqhCP28lrfFFLrLPOUruye2Y5s0HTenka8X7M/evSnbP7OBxnnY+ZkHnvaxy9meeKWh02+rtZMXR
Bz0SnVfO/4uz89ixG0nW8BMRoDdbHstSqeTthuhuaehN0pNPf7/U5lbxEIcoYXp6MRooD9NERkb8
xrUv9z90c/9IvCHQPmaVvvPLL3UqnRwx06iSmMbwI3PD+q3dIhyJigNonzGcTlZCjgrd1bu0WVqc
Rw2nzfs/YuujaR+wf5AHQPNnNduT2S1oJtLF6hsr+4E6cutdbKdIPbStESk58T8s2en+mBtHlBQc
uQQa7tyr64uHssdoFB4Xnduh39QsceIbFWqWabNrt7o1FGNRupFhmCz55RQb1tyXvRVzxwFk+JIn
HkqbBGcLhXsLv4H737URXsGq/v9g8qA+u8BVdZxKa+YVY/exah4UsvAf/ZK3wQR8DD1oTHjeA/ZA
cLgCITxd74++FQZ4bsjGvsmCrqORTu/R9GbFvSr6WD0lZjY+whTQd1LmrQnlDSUDDSI1rOHqGzPy
ibqfCa+z1ZxMI4kO02zj0yHqcGc6tz6ISiktZICit6wZM44WbC3IusI+FUEWLsnRLY09D7KtUYBg
yte1bOTegAK6FI5dmdlX6e10WbKiOi6J2PUj3jpnsi1IWqxK0P1qI1LAnmp8CuxrhdkxXDut/Thj
POxzwKnpmZl9qMM5vtT6lBzbOsR0BqrbI+AxmpZmrxxV1JR9xxHNU5FGFa4XqbWzsltxlzohfV9e
XmiPrH5hOMhUMYb26mECfVArFOa140ktY/U0oRy6s7ibwe/5cKvDApeySFQshK71MGj/hJ1p/OKo
DsW5r5rRPhQNjgFpHVefIQqY9QPgmcE8eSFCoDvthq0dDbuIYCabxGRFL3c0BkTofNiDfVXGtPvu
xVpyAL8VvcusMj69/ohKLz/aVHBRQGK8HIqVj3FjmR1onYpxAFWyHKMYzOP9Uba2GoV+DJlZSrh7
q1GAUY+JS5i5xvHsBHGLWLsBWIsyR1W+F+YQ70zgxsYx2AD41/GQQDduFRIgvdVd7YU2af3SvwkH
5BiapVCemIHpMFlWCX613fPR3lg1Wt8oIKKkBDNy/VhCZDyMXIVBjS4P/ays9eM4KtZV761kB0S9
MZ9wEADOSOM8Du96p8bLgJxGzKohyn6wNUyPhrqKLjEyxwdIfN3x/vptftqz8Vbzmav9kmIE51wj
Gy2zJtH1J6dqJ14IIt25MzaHopuBhppUk1zv/Xpy8h68rX1FZB4BfCCv70ah4B1lhzsftTWJXPaS
nQsDi+z85danyt8KgF1RMFa4DoTJKE5N6yIRh//MIQV+vZNcyVO7yiKlWiOsS+QfJJ305XhDUijG
YnRRYDSOkwddOJRf0lJDWTSrjPGna09efpL6EdLmzNDfdNmwp6oq98XNTyCiaPSmSGjX1bkunnCW
090owOhHO1k1jz/uILFz2jeSDkIXbGQEQiQWZLVbLD1PciGMiCSjqx/RCRne2u7ivHUa236MkMXG
3clycM9yOi/6eH+nrgWF6H3QxZMEfCAoFiU5uerPMp6O93yhTGUcxE7lYVkxg7umG1S45mOPg5t+
0ERFfXCqeU2iFtPG4YOVD3Q6B6Woq6Me9ualmWxzOUu9B+QC3dTpL6PiugiIuzWOTIsmkcrOaIo9
CsHWxKGsqzN38r/rfnYPityoLQ9gBGXcGP0jxTnjyBi/z5Ole/BUwEpu1qonzBT3xC+3jh2XAJ0m
Cey66SaGThXmbjcpV7VQx6PXL/olLKzpmFXTGNxfoq1zAHxHKjGQRd2+MTh0KprFSVD2yJdfBIiP
5QDSOe9+2qGh/3QHQ/uB/i8IlCQ23cdM4wW0w5/d+lxUyHT5nqPZs+50GbnXNSb6/4GrTcnJc5vw
hLvXf+2M+cL9r924ilAu5SmjIzRA32R16tMsjVRzTgDWeHWP51QSQZNKeqVZDnEBOBJPNa8bT9ih
9K8TbJZdW5hunEFgc7aEgK2G1kfqosbQKleD+nX/thhcnBKaoeLNX/FnH1sz7sXOzbQxsSZBVUJa
JTtjXeuY4kSvvTRTrmCkv+SiK7+oefGl6NxhZwW35pXZJAEES4QUgPzzZ+c8d6xe0fQqxP6omWJf
VQpeM3A5H8ToDI0/AC0oQU1UeKDdX9CtL4TNyDOA5aTzsLo2ZlXr+i4faT7nXewigq+Uqg+XL5Wa
282ykwJvhASwgqyewbVBWFjVjpxeyblKaDfjuKNHFw91/Nh358HtrlVqNRXKXq79O8Yd4FOpRO2e
ae7m8FS0EUCmN3BTPM+UIea4uiEADV35onkFfJ7IabGWbUkzpsceJm91Nd20agKxjIPy9f5kb8QK
qYBD9Z6eO2do9fnIHFXa3KRxkBaDM/yCT9HFDxX7bzgu+gjxoXadtIT+kKHH1YP8x5oZcd2/KOxL
uD8wCBsh2RsoHkA4MWc1cCZlaqM3Oc5/vpv3UIWcqNg5QBuccNd0aQhLigM7e/2crUo3zxZcwK6N
sJXorVcbkXpGviQuqaEZZlA5VQ0BsccMOkcZXS3ab14R4VKh6lHunAVuXenFgS/5YE34IbwZFWV+
mnr6Oztbc+sgsDKENi7c21eKVYy16jWRApp6xO24r7PoJ+7ZjYnTQ4Ne0v2dsJGtSXlKWs8EUxZj
deyKLERDKwOgGJc2DyNLVJZvuvFiBJFRR/8knJ/5fH/IjWyJGxGwuM7bk5rQKsSQ46B3gNRHYM64
W7S1U52X0dZP90fR5S9fJWUkKranegC+ZBn8ZSTL3CWZKtciY2m6uPglokzDedTS5sTHZSKb/MTQ
I+9h7rDuu/SqsyhB1Y8W7BbAW2kQ6UaefhOmiUve3BjN+CbEIOkpHhO7O3QG3uCHeUmdGSKH3eOq
mzp1g2A/BLrfCllY549FPZHVQIHY02nZoDfA8OTQgNKlG3xzfEdTmzIArkmgeLnhBZqN4TBlBKAu
eNzOXvS2T1UUjPUQRZVDv7TMcGGZrX42DCV/qr0M6tv92d5aU2pFnGXpYQDY4+Vk2xqmsaNhJ4Hm
hPj3CpwF8LqodzLgjaNBXgM+Gcw6vaz1e1cI3R0a28WQwbHSB5V0GOvnpb44San9+IsPAt7APzYB
Y30dLUXaJM3CFOtRNF0m6dmhQT/cmbaN21b+3Rxz6DJkiKs9miPCrlK1TIKuB9etOI3I/bEBTFDV
8MVqU+/eRlpcX/7m25hEdLR4767fgvkyGKXoOIB6pGEj682mkh4xEc535nDjloN8I7kFqE5AaZB/
/iyXCEe3rWwcBoMswpr5yDdSpEwc3agxci7D6eKFblJj3ymGL6iupK8HRPPe4QMtOPUAP9eBJhJL
PZlYRRFoGp5l+KQcRCHqp7JRw2vZdfH1/rxuxFI+Fa0hSCIUR9aNEzQfoppKahwUFobkC7BgDCpr
Awu7eP6mTumecMLGeNQzkRwGZEBjdx3hQHU5kBBEhD9JW59y3MP8MU3KC8pN01UV5V/cTOgKQ+d1
wZfetvUc7A9yWhdRgPU4eJAur88zoRyLoXCPnLJx0hmKGxDVd6ldt7qWCN3YGYosClo78QDK2fob
odZaUKMnFtxftc2hKNeyVSUQZf2SQE1Vyyud1+EwwjZdsLt+E4rIfVCKftyh3GwcdzQ3qQlK3UGa
squbb6m0Yhz6LA4WNIDLN0MbGo1f8yA0jrVYYBjjx56G362iW+Jv979yA4VHlw1cGU1Zcr6bzalZ
OM1bdKeDakHr6QKIBCLn5HrVrzbu9DfZROKJ0ZkIjSNNc3z6OrBv9tmxkzg/2Gnfz9jC1ua3oZUc
bNH3zmNv8z+c8ACWpqFYTn+9/5O3FgaIvQbBiycXFcCX4SODmwSqZfCuo7CiQwRx70oVKMcsudiT
FtyqUVPgQCdLtvBv2UOKCRyCpq4nYcz6U9IIk0S4Gk+DHlWHQsTxaSza6STCJDmKJlYPokv2xJE3
wiUvS7rmpH7cCOtw1eIr3KRqI/uu9fC/qpqGBzQyzGOImOkBF8Dxo2sVv8NUDDt7Y+Py5rVHfQLM
KE++Nfhvwa0QrVwavtkQdlekQez3zjTuqY5sISXIWDzOGXLnt5Spaa57Y1Jh7JFuY6RXt4oZHuek
6+OzXhjND2Aw6beuUIZvVjfwfzDTuOStGVdVdVaWOLMvDg7m8U42uhFEKdpBQdfQ02H+5VPp2SWF
BXwb07kHK9s02dvEibBu96IFSaQ59us5rL/f39UbqwwMjYlmhdFzvsELjk6E9Au9rrGh7+LZ/3O0
5F3c2G9FZH9rNOOfqgSucn/MjbgjiafYZSH9C2FtlWbg6pOUTTYBQI6M6kcbFvNBdRESjCaHMu1S
/1Iz29yJdRunl6PLw4KDKyl5q3m1jSLGbreCbOGlP6g0dYcW4SkEdZZmp3Ig/6ZVok8qKMHcNLdp
Fay+zm4sG6Fok8Z2YuIfqXQ6skutndaTLwSnza/szhqOWKKKf6NmacODVzTK6+Fw5OHMLktK+2wd
rKoGV/JEUFDQaswlfSdT7afWsUKIQXYn9lyutiYXaSvZZKTmfJMIW7gHDqZJsWRM+hwkShV9baw4
PSTGIP7mw54NJYPHs/MxJMoQTcUQXpM2LS+iV34YdYofq5aNf3ESKehAlkP8CI7j6nYs0IbQ07CH
M1NMSlDrsfq4NAQHd666gzu15uX+qdicRHJu9qaEua7TtdowKKblIrwaGJcnPgLPan/S2674bWiL
vofQ3DqDvI14sdEYue2dJaUq1Laz4XrYVhv53ZQU6ZMHViQ76vNcU2BJdQ1LXNC3ey3prQ8lDQec
TJCX7ciXS+gZkz3GqJZcFzcdTtJH4qmsCvVgVKY4vX5OqeDRVnYAed1gspQpsWc3hveEZfRy7umz
HlozUq9a7+5VgLe+CnwwFRJwoaCVVsceF0C1BqDuXLNqzN8XqhZx9mbnMCy12GNwbIUYEifagrLd
epNpj45XZotKY7A2e+e9QDEh6ENT/QA0H9EArRvbtzyz2gBi6fhjpDWz977eujXAUlpS+Fgmcatc
KDIzZRkLi4dhHIZqoIuw7M8LZZPfah6F/xPSF/oYjbnxjWwh38PzbU2190e3gsI+v2C9gejh0Xbw
nKtTzMW7rrCnc+22uAKAIf/2+g1E+REYDxxHELjypzwLN04lYrzsI/da9UN4blJjOYohyR7UVv8L
jDZcSur3DMSarkO2oc+8rRSGaj13eaxtA6UYQG6HWKQTtvPN3obd2ERMngTTgAO7bY5EVlr2yeK6
V4n+bcF+WcsXAYoRm2yjin7MVsbt1ZRoKvGIqB5mvU1+35/cjUQPUAJXMlFWMp9WR2aOumYxKoBD
uHg7h6bt8uOAfv7p/igbu4VeIX1KEBbQndbtNsNFBlGPgWv3k+ucR2HGsAj06ZI2mb2T2PxJTVd3
P2k72mDQBzakJ+LC7Sur97zr0KvZcLXGJDMwlaa38S+iYaP3TavzEC+Ivs+b35HSWY/LZCZPWh0a
9dfFRIznZA61Mz6N6BVN57ETc/5VGQenCbJudjQEnaqoeFtocfGpqum7+BCClid7aHvlMI9NtjwO
taZ+ogHcNScF6XCccudw/uWl2JXjfN/qxlkfZ3HswYTiez53cRJUORYCsuysIeUExTh+mEfMir3c
+6454zx9QJjPaw+6kZjatUza/BPWjHhWtJDGh6OOTfH/WhOvex8cY90d0qLESXq2k+4fpRJ6iEpa
z1ZyRRt/tDN3nvzazswyyLtBYJHu4KEN5s/DLUPt0w4Akkqb7KQVtbX4bu2aT6k3p9k3NPIMdWdv
bGTbcPt4bHMK2IDr4z03w5L28sxR1cLcfEzrQDFShLBKawkGHR/w1+9FJAa40hA1ulUJSUhBQ2uE
nmqNqvOhwt/joasBXg2qt3O2tnY9MRAKFR1C1A3knz8LXN2AwgtKs1EQW2ZWnZ2+jPDiyiK3PetJ
Wu4hEDfSCW4+ad8AbYtm6/ooC8AOvJ2Vaw8w6Mz1GH225gkTMOSbj6lpmkcqx+POcdv8Rv5WKSYL
tml9soXd4Aijwr4vh7ENWLzwCQ0t+x1E5+50f+G2giX8cwRy0YSiUbe68FpnMuexbehLAFgZ6Ajp
EUULq0lsVHua1D0a+VyZhyRXzQfoVoixpbFjiOv9X7H1weCOZMsVyvHNvQ81vYAoQbWwjsfoC2jZ
8mAujfu1UPQ949E/l+g6lLFLqZ2DmAWbvPriImkcDNk7GlQkgvOn3iurn/RDndqv88SMz3m+jPO5
18Myf7MkSvoYdTTQ/LTP7O8ZevxPRV57XWDkllIeEU2z6d5aIJqgIClm+iGJbK884NflJL4S980X
kZeZexjbTkV9rMuUArPMOfkH7Eb6lVS1VM6QsbUHfI7y2B8ROHnTRGHyF2wzKTbvSasKYJnrfTxR
k1PwvFVQvSm+ZJnhXerZRoJZnYydtdy4/KQGB+Mgtc0VLE/UiwOa6h6CDZyYrMtRty+IvVWd7ASc
rUoSpWZajTRmiAbrHkVV16bXFCbLmJjTo6gMZDEsqeXtaUxxWprmvzVc/NNkZ9/HIU4QLNJ+39+1
G0GWn0AVCdDuhlqM1lPILD2FY4oawFUxs3z0q6ReTgCFtLOWldEOaGDjmBD2KPBz2ZsSff1yatvF
zsa8RXkkA97ul+GQH0xPSS69wt17/9s2V5EcmLD3p062OiVimYzUwlz+amH4c0XdC5dcr7F2gI5b
o/CwloAuqaq6LgolpcAlZgyVaxvhNNw2AOP1Dgzv/W/Z3CsSJIeQKiV1EpiX81a5SuJOMwV8NWyc
wIMSey0nw3w32FS+LW9a/kfPWrV9c/DsR6OwlvgIAsz+cP9nbFwlCKq4iOER0alhrK6SyRsL3IUS
yvrZFF9nWKaHoW/SE6kpys/e1F9oG+7J/W0NKrFKwA/AlsPGePnpgs5UYUYjXe44QntdVcIHQ2vL
tzkqnpgnYH6OCXO3U2HYuFRQjWGDEgikqccqBDStSOxpQtgkipP6q4Y46SnqBCDFxUiOk9IUbyaI
6od44ubUyr9hYEi8CaZYPHBuqzYqGlVSm41zSZPzbdnV5VHz6t+hS6VRkm5ffVSoawDuAIcOE++m
/ZVqnVbrehte48XRPzvGHEu667xz9m9eppIFARTLlEBn/pFH6VlYnXXRiY6uxtWrW/dDMzT1u97T
22Of986TKAwHEl4NKBH80qsfGgwNqURqOVJOJqd/OTR2aWGKn0N/nYa4V/3FjsXPNlyW2XdKK9yj
yN+eVikdzuOblhTtWtoSL4eLZtdcINniBjOQRyNKUCk5SpzpEr0bnEnYR62mEHpYyjqb4RvWue7n
+liSU1tWmu7gWTamnQeyR8+S0yOFel7+mDTtbDVKy4FvL5GWzQDuF6eI2fiWit797qqiN89Razgj
TSWLx8T9mLExPBVlecGQHnGbrsJwv6CmOtLhv5K2GIeqo7Dkd4vd+mWWDI9tCaqzznPnQe+Lb68f
GaKzfFlyl980KzwckyiyNCMXQNigUVLnb9TSFJNvFuV40ZbIfdM0oj8CrQ6D+0P/cUt5kaKh9wS2
kYSbFhHpymoHoFCGB4hnjdd0cYaHrOnM7DiXoX7Uh3i5TFqrPNZpb/zw5n6ga5S051Q1Ql/Y7SJ7
mI2PGl78Xx+We6o/N9FUClFx4fMvkEO2NEJ+fggrA2J0nOrDtR8V+6uLbTYKXItzgYOwfG682PjS
m/n45f503KQZFN8sihkwznn4cCG/HLQGXBNZrd5f67xW1RPylvm1deLk3ehVSnOGrIiH9f0hb+5l
We8zETijYyP5/Otdj567nkb1cPVK3r2WnswnlTL46S9GATuEGAaXxQ1UrGsbswzDdrg2TW/9i95/
/Y7ygvEXo/BG4xYCLyB7JC+nT5i5WzYJRYtmdC3EmqcKSx5vr1OwNWM07B0VlCzyEWvYWztbZj0P
43A1O2U+1M0c45wW72q8yFC7Ohn0s7GuAtClkcuvMplaUKmw0Rq4mqPjXnq9ippjGdra+zQSVnKs
Acd7PgUQ62lJquo9Pp+Ve0T9CluFuc7dvavvZmvC3gBHgoo5CQ0dBRm+nl1KlQOH39HEIsUJMt03
SqouCJCrVezbXqUrNL6n+dcrd40ck/IaznHQPG+abF1dxUMLAOyqkJ6+782ufSrqcNzZNZtfBlkW
Jgz3OhfSyy/DgtKy0FtdSGGQ7a1M7BvTPhEfad/qFy2JvT0q/02kpx/OUaOvRpJG1rQ65dGEBjer
Pl+X3ExPHnC2R6ds0k+TEdf+pEXORdcqcY26JHptB1GOTC+B/3DHUEt++al2QjMIFIh6VRRRn83C
SD6YM70E21O6vcAi/64X+1eOxX3G6klQ7Ppx6BpwNbtaWa5Am81TE3rzY9fY8aexMYs9tuNtIsFg
qN7BMyL5JYNZReuJDiGyc1jjjLkivhmjHr8hH3WTczE2g+cPJhpkftda3X9j5JlP7uBN79KUiuBO
DnETG2jTSLUvYgN0Llo2LyfYjbp6wPZkuepCL99D1ujOIMHQin7twdCQNeKFr+v8G+bKy2GGoqus
1GHLssHC1I8EyhcHT4umvbf31vc8H2h1O2SaXigiN5arVijmm7QZxKnI8lejrpi1Z6P8wZ0+iy34
i5IfpvNyhWzc+nE5LB9qM/0v1JfhiP78tJNp3Vztcjj8syTnR7JK5Uc/G65ZkHqMkYm4ooe1nCoM
U4LENKfLmC7CL6UG0FhQFP6LJXs26Gomy3LWrMUclqtrTdoF5aHiIRKjvrP/bg+dRoGEcycLwmzC
VWjJsNYx7YVzgMf1/D7WZ3HqnBRXZqgOO0Pdbg0SdiQ6oGIiI3Mjhq4oady15mBcSyWLj2YMgsfs
2z3q2+0HyVHkkabiDMd4FbFkxRLMIVr9OFWLgz7n42E0pvpT0lN9v79Ct/cAgBU2BgwCoKM3T9nU
1PMwS1TjOkOd9l1cnU/z0rqnriiS4wga99v98W63obTAJPGWnAkYTfrLbdixu3PI7viUePlwwUxM
/KyqFO3eqI6SU5pjw+0DZVV3CjFbMyr7BCgCsnrUl14OW0ERdtCJMK8AOeMjSL3hkGs0yyvFUHf2
/NaMUouRcAqmFQjWy6FKXnJCxabsKvJMBHHXZ18iYS+PC+4lv72Zku1OXJSH6OWdA9aMpInbgJvn
Rm7ZQjw3qWPYnyOWaP+gDe+IB8jeEBKMuqhQRMajwLrkTYE3H5X+oDT16r/7q7oxvbKfS5ZEOkGm
u7qJQn1s8zopEeAKcdPtPQfjxyzUTq6bvlonjZ4Ip4NNS3Z429id55guVQQtfqmM+AIpzj4uzM3p
/gdtLCLUGA4FAFVq6WvcKBRQqxgIo2QrwqE1ZyGlUVv9EeJofcFXA0fT+wOuAgudWC42tEvIMUH+
UAB5uWscUAAlHaY8oLLiPlohctWdGe+97zZGgQLNzQKCBIDx+rWfNz0Wpm2ew9fJyicsKJvjUrl7
JM/VGZffomOdRxlHh+d505xzTJFlNdDPwNTK3s/7TDshavGvM2hL7Zsz2jN+BBJiZwZXx+DPqABi
eNRRQ6aPu8po+67TYFk0eTBaSfkZX5r2YQgxbUV3OK08v8qEpBH3CahxJHeM95lLP+1vfgOsaPam
5DCsoZeKYc4Tl2oeoN7sfrQMEi5crhxfRGF6sJOleasonvDtOS2+52ZTf7m/ibYmnrcO7Twe07w3
5Z8/u+PrnNbvUDVVQJsZhct5NH6Eji188rPuoCt6+RZyGFHv1aMaUOqRD6BPjwrPausuYzO13iyq
YIFs9iHqVP0i7Kn92qqT+zats98JGIzv98fc2MjsLzr2Dk2u2+qNVpV5tzRDGXiVMN6JShF+rKj5
9f4oG1sK+AEXsE6tBsT9qk6DUhMAOaGUAcq77k9XpGl2GsWY1VcyG9SuCj0qK1yNotT2s8pD3qRu
wyb5cP9XyPl7Ft/lxgbHRmmfTJ821rq1NXau12PpXAWymPA9NIf/5nK2fCXp9c/3R9qa1T+gQzJE
Avn6loy1esGtsKgCEYbd2csj67wYU3a5P8rm9xDj/lwVlJblrD/bpXGbxI3ZLGXQpjw9aUE2fmWE
Di8V5ZVwpz9Th7MHJQWIPtIN++VQrWVVaYkLWuA4k/51NHIYob3C2X2LGLDMgPVqsIMojdP6SCHS
Kl5/NCjNUMkAn+tQrl/FJHRiQNImXR0sfaYc236YAzwZ+9NYmcUR/W4ynqkzdnKdjVUEhOQYKlV0
qeO/mt8xrSK8vIYqGCPVOBthX/neNO7ZMW6sIqwYeiCyjw9+bvVpBsL8vPXDMoi13PSzpK4vtaGj
Qqcow+n+hlnz1OQyMhYFEZNHtVzOl8uY5dTuVYXT3oq4mS5GE4rWxwineJ+PWNCda4Dnj5HdDPNx
QA8ne9Rh7CmnZnbEiEuvV+6JBW5NMdo8mMZDj9Nv5B2nIo76RZv5+GEq/xP62EGGxy905822OQz3
JwgrCm83uqb91GaCfKcKMtE2H6IxcwIMaJXj/eldVWb+zC5/PYhE2Qe5IduLJNebyRNlYA1eZvgl
xUz7aBR9qp27KB4fzDlGaTodlPRS6UhA7qzuxkd6Js8B6uFQkNiwLxfXw98tUtqlCWh9GJ8Vqxof
NK/Xd6Zyaw+hv0xCLsUnKJOuhqHTMPIuKZogUkz1i6c04bu6UZ2L0mjtoc5M5VDjnHcYhqU7Y97o
HfRsEp8tpch2npAbB4ceLYRpepYaz5FVTEqmvtG7OGoCUCDl02Bb5TfKRAIVxWjYibRbUwvmhNcq
SAL+kT/lWaRN62SZtNQWQU9P6zSUkOfYQ69swUqwEsm41IGCdELmt4oE0J1DhZdyFqhOiXprzk7j
a0Zv4IxyfapnSvHt+0gPx1f6Cv8ZmUxHYhMgAd+A5fOSVCgVEAOpV0YfjQ7eN/TUfodIfTOLfB/g
IS4QirHklasFC72mK10tS+GQOb1fQnv0y1nsnfXbDSqHoVsA+9XggbreoEUeJWSoYRJEg+CMzwUk
BN9qCq9+GrJiDL/ocbeoD+Oot8Z5UIcEMHthlcqJDsCSuT6CHKke3A8Na7mWPzMs26KSkMsDZZ3b
hXXZ6k7cpkFZz8bEvaWSPs5mVNAbndhwJ7UI56BuqsXxYzf1/jPIfkMffpiavgnjRDayuizz1QY/
Tn+yjfaHNkNOOmMmF39umzorEUTKkj2mys0hYzJRgQCDDmGUFGO1ZmY/lDE+TlmACsz0JrXLJJiq
HHfKvPB2rtvNoUguQFMjIXITvxSPJnHhLVkAGym7Lm2s+1OVOddkyb/cX42tkaQVPY9fgKo3fNuo
qICwRV3KQStsvzOaLsjDyUBYIVdO94dam3r9WXjorjzjZCGKqPkydAwoFkcYiGUBuab+qzLpk0Fd
M7wvCoyuGcvjvPgpWIOfaapm6YMN69b1tahXf0Bya/KDaHrToLedKf1bqx6sD13eWcrJyROnOky6
W/6rhqGp+UM7GV8rFy9WX88L0KZjZMx7X7M5cX8q86CLbmO/LkDy03BPA2fEoAwMceoLtRGHgcbK
Tsa3FSx4wiPWDeGbs7xKVXC4jEtwy2lgJhgAL/2cPALdis73l2drFK5scG7So4yS0cvVAZDbebnj
pIGdeu4xjZE9qpLZPr5+FE4+dzNAl1v3ArxrF4r5fRJYxWwdsZszzvAOX2nHIncaERzshwS7StbO
y29J4KvEFV6WwZjp0fvJRZXbsvvi9UGcUcgjAZSD0l83mWfFHkujjxhFnZsTPKTsjE68sZNlbGw0
+iBUwKRoOxnrKuw0ildR/cuIBaWYnZMTZS3Ki5Prlr5dY96zsw1uMjemTrJJJLGVHGp9v2dFjARj
t6QB8JD52g9uCYkkh5XnYRP8bdJiRMHV1PhHzdO9l5XcYS8epXJoHt7Wn7B3o5bWxo4tCyppUHmN
cWyMSCgwn7TFuE74177V4mn8WgJ1+x/qxc4voVq/7u/NrfGlZLPFwxyG9/oE2KGVlWXjZcFQFtV8
JutzG9jDee8GtpdlEeaBovnQAr/rT0QszA6Mxc2qnQRLrud6FhCfBbSAoOBt6pwjEWrgvpIFsToU
F2NqCcQm0K2PnZaWn+IsTfQHYbZ7JeaNbWZQquX5QSbJLlttMwTRR9RvLWxJR8uYD6FbCstPqH6D
vYXG8PoLjkckgUaWlHi3r/M7wwGNYZVlUIlR1X0NZ+yPwhXRr8mY7b2UbmNGXwymv4wGmRkKy2pC
Xux9VrxR3DQ6otOv+m36RUnV71VoVTuHaFXqlfEHeQBaLSjhElLXh6hPulF4tZkFForRg5/l6fi5
LVEbxoE6UV2ppFRMb+/v3jWH+c+gNPct2einOLBGulYtcp4DTvdB4YrlAzrvEdJj03xF6w4Tabsc
zwO2yccptTVsNavhAP6hOZE/Nv+2c7lHf9madC5GcOm4qAGJWtW52D3J1OouiYWV8sHq0D9Mnls/
9lGcHkPeTcDFM1yO70/CxiUmAyVpNSVbVG5Xlxg6TllpK1UW4Im+fOgqAGBCVdx/74+ytbx0YqAQ
SoEUe529I9GDo3pHIrPErnIucaY+o0ggPjWgDz5m2KTvXJpbZ5MzwrHkvHDUV9eZ3ZGet57CXBrU
m4dlqk5W1GNRYxd74vzbQ5GXUwfl0lk3KdTJnjDOKLLAbnTLt8T0b21qy2H2rD2Dlc2lgvYCSJAO
600ISNtEUXJA+0Hcp+Wj6ijjQ0htbafcunGdSUVRsmjJKrsRVvbUpu2dkYcWpvbL8K4M22jyJy9Z
xClBlb/BhTky9KMXTsJ5KOMq/t/9rbLW9pKnEt0OIgGCSORW61fDYraO0y6k8lnpIuYIcly9Rgpa
A4GyNNn43dASJ/9WigpbZ5ei+ugnyoz6vN95TvVlTlLbPKZ12rSHxUrN8lTipGmfvdrT9nzHNhaE
X+pBDuAOuOU/gTMujbjh7LQtr5osT4o3FDd2js7WIOxj2sL0MhlmtZWH0KT6C7o6SGjfX3jYZL61
zPVOPWTjgMq3JZsY/Dq10tVlhoJQOUhZ0MAaG+ejFs7Ju9aakn/m2s2/CHL1PbuArQGlVhL1gj8d
y9V95oBoVOJiiAKlqsSxS9DS7KZofusqyw+D5vfp/q76k1qukgQydXqjIF3lC39VeapD7DrGaoiD
rhDVB8NeYtOHyhdbR3re5SdtDIfqrRuqNlxBOp7XsV8GyvvmOD/Y86JbZ6PP3PRYypbbP2laGAW4
gDSej3ZXDIavzlkUHrq0nMxDP+kaWGLNiKOT7SVGRlXbNajDwPFR/LJINeVQNVGGgK6U4DnnalGd
PSdVmgcRukbnN1OeGscidRq61uAvnXOjTVXy+hhJQZyEgvuP9+V6Riq9NF1orGjIzOZ8Gl0MlCDb
GMewa+edobYWm64quTjHWhaoXuYTOX80Ul6FHzB5cxCWevm566r8J9xF9ZBkiv43u4taJkIgaEZx
sa+2cwivwiwiTF1HrXeOUWU8RZrJexMntodlUfakD7fOKA1Pav0EL+lK9fL7liJTe8A7eMiqantM
DCs61pjz7ETmjZsGnDRSVLJDfdudVtEhj4RnK1dN71SoXUJ70xZN+xFBkOzT/eOy9UHPh5IL+qxm
CUEMdWYXGaUWu7qDqWTFxakQo/qLUWAaUBQAMoGI0stRbHuZ4kEyZqK8afyMuviFLt6eB+jGhUbT
ENAh0m+SybwKoHkSTzk+DlEQ/h9nZ7IcJ9K27SMignnYAlUlybIG27JlbQjbskggkzmB5Oj/q3r1
tqzfiv423RHtDlNA8oz3EHkYgjSOdYAOXh2h1bpXKhzFqYylnZeSmPf3+3vr2Cf/oPJ8OBtog/77
/rQ9u/CO+ML0Zqps4pM/dYt00qThdtdFBdnfr/dGBcnoErPIs5YIxfSrU59AC6MPjZAs8411709O
fGwY/x1NicMcGioS4qx5DxD45kXPZg9shfjX6xnVzLJV1kEsLlfHLQ7Nui+ZHkVwiSRNlC9dMF8k
zFTfqVrf+BSQd8IMEz04OKrJ+fz+z/mMpnAoLGtC7yZunZu+CWea3Uh/tZbEO/79ob55KXhUoHNJ
83zi/74Uho3hEkvyb1tV8VGHhUyVpcqbeFie/w9XoscDQk4CDl4Tmuo2UYHqUWSLg2HQmVNhoMCC
rVPfFbaY72GPXwNXz3UWBB8KPL49cvAf+gFbKfq5EeJymrW+9mOrOUbY3XtpHJfh52lFze8QqH1X
mV9M/pPfecP1sCv13nr2//NDzssvPhZWi6+ObdkP0dBJ1MgrZ/By4QzNCeMvfVzdHivTJbHoAYeF
R+F0cYZqFlGp0OPh7w//jW/1HB3IUbDnaMLcf79mWD3tGmzosU+NRkqtjp6V505IOjUBg5Uw+j8c
YI+lH5NdgPxM9v59Odmtvlt0Zyv583wv7zZdQU+cxc8ZfPR7wpRvRHNOE3supsgMrF8vNbZux+Wl
662LSq1rBjNvvDKNbV/+/Qm+9aGcwYtndVZwwa+ToFFDqAMJ+Xfrq2nJA/BaF6aB1pUuc+V9//vF
3nxd9EHo75zFzl6vu8Rqh13nwjgU0LeCrJ073lzhsAWpOydfd/qCd97YW1eEgoDgFoMu/w8jrd6P
NnILHHaYCOjkx77SwBjqsriRVmjmPJAqst8J6G+9OAYjrPDPoNA/IKhDb9GoSV1e1lXNZ6j8BJJA
+N5V3orglGXUFUwe/pxjF3CLWO1Rio+tpQFihJgHn0YIa0dU5ucPM1sIfMc9EZz+/g7fODDnVTP6
mjD+IDu9qgqTleGSaG2OZVA7V0J01aHx1igtgA288/KcN95eeAYunFdRsJrD85//T8JA9Xs3Sb1U
l4solX1yVTEPuWplsWd6dUfra7EGQ3j0lKuqizYMrCEr2glkjLsXQGPs2o4/27Fgj1o2XnfRaLU8
SDXV4bEOisB+p3B468n87699FRFHy9RynhTaIgBHct8siNets5tiqfkfve3PWQAMBbsl1Npxa3rd
+MmpZn/Hjpr5z758sbe9y7qW1bFnTcNtp3s/n+ZZv/Pmz2/2VTN2JklRQYKtptt/1fwhvTwO3UjN
ELVJfT+vjklDyxGZxkk7i0Np5Whg+N95PXa+6ETd//3gvXUY2CITPJg1ntPgvw/D0olwXutSXIZu
67V5OUoWp3EwK/dUbhhzpMaO9Hs90BtlKO0BICgKXbqS1328QpAMICZuConlVh8c3U3HYF2bdLek
wyFixOpgAQhUUPxH6s0/r5jijCqJnQtD8le3u5V93bhgMC+tvghvu8juWfgJJ3PrMXrnxb71ZCHd
oHl4BuOxFvn3k41MCFZPnXchdXEu6QfPOamwcU9hz+SytIf9nS/lracKl4KuCPgBpJRXF6y1qj0Q
gvWlKJfy2zo1PYCroT6MgWOiq2rSSZcSMpMj3bul3rn4P3/7q3OMWymFNj0fYNfXo6pAOwVb7YEn
q0WtIY5a/pBLeBziykP0ZDyUdbew71xKkXszLS9bEGG76ejF7a0lpvWhHC1gsU3pTu0tlNMxyPrS
Ka4iT8/NfVFU830yxuNHNHnxQ+37uN+PYxx07TtfxBuJBropNCYiJDaKrw/nNorBR4pUXA59vd1i
MuqUqcaC6vj3D++tyyTsTOhPWBj9MWWC9tSgQCjFZbtY5jrWiCq1fvSeCOgb0RPpWCQzOIJoKb+u
J8Mp2HW4huqyD2C95B4MFHSxrR6EnM9Y+Onv9+S+cQRjNLgA+LA8BUH1Ko0tmDz1zXlZUnhTXB6L
qd+WFISW+7lS/qqzUPRtmXJMZ/dkXNPXKfqcCQzraTPySblBvR+5j0rmpjb62UPzbc/8zR3lRdRF
/AWbslCg10lcTKduL7f7FWrGeuvbolw/z2FYNpnf4ueR6aEorSsUbQcy1qLlB7/U7T3Mpn1450W+
8Yhh8iGiA/SOIcvr84IQitKR9hTVcqv2rBiW9eSVvugvdc0/3ymDXlO1zxEMj1TAPzB+4KO+vtwu
23nB3Y9HXC1OnKFzJZ1MK3tUaRvIUmfCndXTjHlif21DHbdPfWnVaxqWEQMmcKVTnFrL6Gjm8x66
jOuu+iH/+zl465HAiAPXT02PEMarKNvajtq3Bbx9W8e8f7vXR2szUxpI+R+1Lv95HJBGgX3CIwPx
/epSs98JgaOLvEQo1Tkihjb/KlTRZtrd25f/fleoR8P1OG9X2Q/9O6CX5+12jwTMpT138dE0XpjP
6JxkYdN++fuV3vqMyE8A5BjPIqn7aliyFo1u9knJS6YxT1JV8SFBfTK1EU2595N1ybByafLV6et3
Wok3gtI/7j9nB1lAcK+LkWIOSlsFPM2um/uDZ0z00QD++u/727MqDFMZhL5QDXkVJeTky3YaJ44H
dm0Xe2P1B7Hh92Vp5z1l93N1+CorcSnmkWQmIEqvS7pqtgvl2DU3FJfiSqi1zcaQjqzSxiEBWSKD
4t89/P31vXH8ExAQnBDgCH/inYv5bICyQJ2pzDgBhpqKD7WDYVsXVe+ASN44KGeeIQZK1Bh/6uzM
lZuMROPmct2sZb9MXOR6rwTBtM8Gb4Pdsdfdtt0sQE3Dz2UZu8V74eiNKue8jSEok2D+hD3MZlR2
2dkQeGy/+lVYzOzxkhb1FyeUckinKFRfEOtiUov0Xx1+skwP0Wak4g1THfjVrTvj4X1aUGT4AMYL
Y9l+LUs/lQX02sPf38sbh4Gmh8UkGRFm8OuhUhX5i64btmk9JdlJuVuYdnazX3SBt2dSUd8X1ba8
Q/Z+8xUB0qSbZL7EluHfUSPuu9UuoqW51JH0vjtJJx9M16705b441dPcXCueL+nNDi7/frtvDZOo
MPiKScd0zK8vzfTItJhBNpduZAQ23goqdgpTZa8ziRT7kJNppERQpOvbbFkax8PmLvagaC+D9env
P+atbwIKwBk6TnHIovLfj2FuPXrnKJCoT4ZDnNLfu49V6Q9n6xZ73t5502/EMVgykGSYxZ7Ln/Ov
+Z8Wly5bia4nAQH9i6A5TAgxoi+X//d7ot5lGnGmr/2hQ1RSrzA41FxFOtE9IFovFbZpDyV58Z0b
euszoxhloA0N+zwS/fcN4T7YDNYcwmALiuY0KRVVmbeJ6NvWrMJjX6Dbh/96c7BwwRGBp6KYo7L5
9xURBYa0n9Tq0pWIt6exj7sh0ov9HKTdjhX836/2xlCCSpjtJ4PlkHD2mpjS+owBrYI4Ei8xquK6
q9GSblXQfMVUnE7GV1M8ZDMEwf4+6VZRpkWRAB83Y2CZU0giNsyHy6U4tGtYi0M4+Gt7GFp3LlJs
KAb/P78QFIuRZjpXHZDbXnd37oSuSYvM5yV08vFQJVtwhZwKtsix29zOyby/c72Ax/3vRAZLmO0k
GB2oQ3+YeYCn65m7dPVlgXRwRtkxZnWMrUPrLdHFO+/inH9fX4vqgwEpwyhoHq/yM8ph+KU5s7wk
qJgpF3pBkD08y1KnqEjYXzra9u+FnIbutEdjpTMDXWNL4ajWJVzpoW/SYVYi/AAqfbuSW5k8A2Ia
NUKwmw2PoVzXMofqGq75Uq9k43d+v/vn72ch8o++JjBRlqn/PrrRjgZuNACgqiJnvCsYt/1cC+o6
qJ7uHmZjEfi/aRwTWFAqIQI1kV9/Vk2jzHXYSjSSBXya6p2i588vGJkazjfAGAZvf2iV8zw1TnPn
VO10/RenssLUW5PksKjFeej19u3vD+GNy50n9wRcaqw/Necry15XuVQS5hz9iEC1/EbXO4CmJGSo
4+/1e6yZP5Mrny5VMYCA+A2sTO0T4q0mAPtTzdWnVYDJ3mzbQN73Y6xBjb5A7rx+p/75M86DaUaQ
HVsiClZ26v9+07ABOjhszXLZN/Zw2ONJnnWmo3cS6fkT+/NIsTKlqaXKgT/3evMVqqqwl0Yml1M5
euIYwmIpb1oTBYfEMZZI1Yq5ebaKLfruzGs3HUSwTVGObMJiUhVbyzMmLK17pqWFj/MWlLd9IYW6
CYYJL7XRUctwDatknrK13UzHmnkUJZAet5xOhSkQOxvKeVvuprWVYVrt+IxnW1NI3Ie1rUYU76Pk
x2hL69EfAnWnyLIlYzy3eIzLUuxpKCmrcmCH1suOspnJ233pbhxVzj+M2aS6TvZt+xU4y1JDjQiW
NvMaeB0ZtyJkiuIemoEAxqav509YpBtj0eA4zIEw2Z5EprlDqUx+sVvVPEa12z06216PJ+HK6auI
mWsfnGrf91SO64obkC6a5jcSMaK71MyGrDROpFjTPsDT9fNatDMGInAjG/+0riGrk8TSpv9RVh4z
QmOG4JNld/HPak2G4FBRh68nF2e2BhmFZh6vG4tV6bWCLlXmOthk80Ery9gfAI173s9FJpWVIq60
7r+IaA1qW4N0gas7e1tkVWLkR+WGFhlvHHvnTrbF8FkFVlEusEW2xH7etyFpLyx3WL2Ptdexm8UK
eLNdQnNktXK8xFMbYOqzGwsdZuCw2o161wue2Sy04QcaeHNqzD5MmT575VxsTJyWCxkv8lkUrn5k
YUylooAzPGgbCe6LTfI/pKAs1zavZ+NuKQqLEcZBYO57vPDEOmQAiMqXuO09P4PvWO+pbpV86ky5
Qu5W5crSYojjTwgbOxJEmBLfhqDoByhmo/w+o+gqMzeeqMkNyS4B4wZw74D5iBpS0DzOnqpdAtWR
Y5uAuYIx/1yUyK9ljgPYAzh+acocnFoic8a929fCCOeGMmb+Dohobg+in5rxsMhyHdMRrzudhsj9
yyxOkPrNxmCfXvjGg3wBXnFvpqSt0srM4bXV6hioXcTiUXVO42R0Ik1WF32osyUR1b01jcj+Bugp
6xSav/7Q1LHsMNvsxq/l0MgPdeC1J6tV/U/jhSo5uY1x+nzCN0NmCSLE99XchXVqte6yZRz/psYm
EUWXdNyD6LezeMXjjlPeVVdv1XaAVYM3WGtLT+azTZ65FsPgQi5pev9KMK/uUrtfpw+6qg3I3ags
7p3drh4TUqhEVr0qP3dNUX+xg2F/ElY97VlQCcdktVuUv3BCElZauYussgaWZZla2JCZvGiiNr7o
nXn76rmDd5f00tNp1ZXN163Zg4ek9PWa7YMJb7QCWZqLKl5/db5l3FQvHfPLMY47AYNLe1D/p75G
wDtSlZ2LbjE6Tbp9sfjvOjnUsR4LnCa6+haB1tLhzqpoqHM9dcGQe2aqzC9oe3zKU1IFIu/Y/8kL
ax78a8XK7HYvRJIrGOoomWA6aVJgh/6ezQv037xjuadShXZfpuS0frK8cJxyM6/urV96kn8E7Zir
fo9Vtu1rIDKV6Paxakb5gm2uB2247R3erimjmVPYtneDwdU+C0ylv4lSTmU2bKXaU/xP+ECWcZtR
hg7a4WcTYHqVFgQzlU841BbHWYTh19Cu15cpjOVXr9XNdpjDZQ6yZArFXdBbYXkCTw4RyLSDLnMh
x0AD0WIQmFPwJw5VTllM6Vpa7smfGlUevY4lUrqU0/hxa1y7IdKp9aFwXYZfrU/dnHZR7f2q7KoU
BzMiGHVsGhMz2mH78t3b21rkMaMy7FoRgXuYLFHoTFVh8I353jgfaqscuxRe5v5isec909i2eE93
xzLfMN5uxywpLXUx+jTV2To0DmIT6LI2eciZSVLH6ts7OG71IwALMGDLNC9bmiT2/FSWxYB5UtvZ
P/CLmL9JsBZIGExu8yQDEw6HElm/ME3WGd3HqOJaWV1VZ44FbLMgrYuqf1krIET5GIS1OizLFkXZ
ENvy1oUOcO/AStiyeRNixnRNeF9hcjODtCsd9w/FbIcziLSl/bGfASZ8jo41HvayxTrRjXAa9B01
2zlOb/OYxZHYvvawdChNsawNcHtqsahu0NZEDwUXAyfdRxfhTIa2aPyG7b5Hh9haIzA4kQV8AZwq
Iqq+35vLzi6C4jR1/ZnxF/kVD8XdmPhnQdO4Vtb2rqMO9Wq5XxkPdANirysAPd113vOkkuQj7CPo
hpGB45IOqtMt3pbS3Hvb0l8HjZii1C9HwE2kyObWuKN58Ltmf+jkwFlFKCx8iQvquEO3U04TOxr3
aqsbNF/lWMbD0d+wrUuTXs8GWCVyoKlVK19ee8PiX1alFj/KjrCAO6IQTWbqZXiYfE80x3qB5LIw
5u+ukOLZB9Y//nS59ZPzA/PBGnuMnr9Bo/ZeEea1XR7aMVpf+mX3kNSG2MM0WU2EQXvqko+QHIoy
N9pEJ8dtpyHziiBsMzQ/599BW8gg3XtbiGNt5kjxlZXJCyTuEQtZoomV7h3ZMlPAAAVmrhVWoOyg
1YuuwmWnthAds+hO+iZ1gBXMmVOOpUydtU1uRSkQTbFNsGVGYm6V+t5QPy5Si99d765LXkQqNky1
rfC+9OyO7z+w/JaNkwwoMFA1BaBEYm0G3nPq63a63WNXT5mhZP5UWNDhjhOx/1KHW5Hkmyoojnsy
kcus0OgYOHWF8i1UPbJuGBbjN9fv3B0QTtl8Gc2eyEPbAYBNcZOKb3v0BpY82grOZOfO23TRwFb7
7bVWe9dYLYY6gfLVmpVx3DfZWifLlpvmHLXYYpj7reyq8KJ26+ojUlXYV0zY9YHnCMblrsFBwpxM
B8n/SJSw72Ic4TeKAsccOq365IYWvr7H3oLed/SHSOVtYIC6GesMlyDfGCLyXsr+YFe2nNO+tEk7
OLaJCEEcaVfXllX2XTqPneyzFbIF+XHZej5Rov3vdp/rO+TS6P4dX+AZiyvJ7l7sc7s9J44uT1PY
Bgnfy7x96ULTfRDGm7/YtiINIrnP/qEdpqFIO5cIm+EnodZU+TbJ32oaZFLiCNxBOK7hdxnXfGH2
PnpXRa3imTtg9JkWI0E5c+Ta459niaVLS7cLP9LLVVsaIWDb537tafuwN53rZpsYiIujtwVBDkgH
GJFEncHlE0niW0BAOHNEhSia1FpN0XL8hHU9IUqh0n6YFv6wWpLbTrK3I89EuAoXa7Kup2VmZ8j+
TFJ41bgG/O7dQFcw8yligVMqjErl5HJWCqObZ/xvtwKpZOF8VqovH6xAJ4/RZJPkS0lM1zU2T6dV
iGI8jrhkIk0Uus7IhLq3OlxsttDiwLcWK5Sw7R6XxF56JneNvsD3VbQXcqu8L2rU0qP/cCov7UcX
TGOiR6c92oPlA+gOwGjkbDUQP7TXtrj147OlsvDZFINFCpC6pMOSmHUaV6xHwapmRoPMQgZ6g16m
UysMmp/abffxovWF9UkpG5GiCaD6g3MGiGTBiIBaWofAx1PQEe5Fq6yN/R0KsFiPbav+nFT9YGfN
HC9Pk+2U1wIvGZM1oyeHC/pkp86gVJBJLJqdhvJQ+TejX7TsBmPhXK3GctaTAnY3pTJe9RdkUgJ+
tR1IjL5MaD81fV1frWGxNlkbIVaazUO/fRsA7c2pcKZwxQjY27ZM6HGZU2Rgih7H8bURB0dTiGdJ
S2eTc1SdNmOVNP4Sjb+gVpRUUZ2SZSz7o2MBBPlAcxDJ1EU2jVZqcdWnoaq6KUX6x/0F7TygBEla
xKqjoVeHtW45ZD5GLWuK4MdwVwJp7FKUB4qfnnbmr3uvxi3fKD5antO5ExjVpsZ8Mc3M4DzemjEt
WFqCvhmG6vNU78kthAXy/x6acT1OlEl+Wg9J+WsevOIHa09HZUE82EsWFn7PZZERvunYIz2PfkCF
Lezwk0IwcExba2xuyt5mAWvaYPuBoRDK8IkDDzrzu35ac0Pl9dMPnPHbWWHMOq7UI4/W7ugXVPtU
A4dUx+cgrcycNlQvP5RcuD13MgvTZXgANwX7mPXoWrL6RYu2vcheiomFgOSI+qofG7qJZVjTWvgE
4WIL+MHr6iDaIukx1MSIqfDmjyAaAj9r2l7+wjxq/OWXCVlD+gi8pYOY9iqfa8t/9DW9WeZv0fpI
Q0sgI2CBk4wJz9dNqfwqM061iJwyrz8/H4WkyLxL8xRs4dCn2PfQWwbu7j1BFKXysapl3vImSOQI
f2npHquiWp8DrYBy1IrWKQWcYt1SsQe0r3qQxWkZlLOmWs8br1kGQ3XAaH6CvADOciYrbua7qhCh
S+dotK2MBF9fFZihEG3Gxvy01rL60LnbVN+3DlCgzlLhVwFRvDn2q0kgI3R94n1AAL3q83hS5Sku
xrnJqTt7ACyOWfqTWpBnSLfReCV1dtG1wE5cTeesfJfPWm0ys4vwPDBWJWkcZ5bxN6a5cZOuZq/o
AZn9ycM5aT/tlr/NaQg0qMmJ0cXNNnjVSxjOfp0HkyU/La5dtfn5UH/o8FKhcB9Ce8jgFbhYOtQR
g7ZpBj23Uj1+jk2ox2xa183OgIRYpD+r0c9NscNJS6y9C1Ka3O2irZPBSSmtxocyNvGWRTUKFKk1
jtYPSdL4WWxh99R45Y7qskw0sT/oAjrikKrL8TcnJvz1VpLVsp++GRkFFbY62xgdyfvmc2131Q9g
MsM9+kvqaQx3JzptizPMWYIYfJlOoenJGKrVXSZ2FRH+FXDgVNHh0Bw3wv+h9TjfeBXXTSscQZ63
vlGSrntfC3QEao9UQ64OMnvY1jvJn32SlZVYp1A55nuhVPKpWOY6yQsL4BVfwjCSmX0G+Ok/FKFU
AGu4XOpiF5kltQccLN4DN1/XtnpoqH1PiYqTp3UPfeJ40tYB8Q6Z+rTvi+Q3mj9Dk1IMjuMhGQtf
HtFFiOvMiwUB1RSr+kbV6Fyv6Kfr1O8DBzf2yJmmY2cP8Y+tqM2Tv7rzVeCcNeqwbjXPhGvOSjwH
XDBRuiVKghgsU4cRwPNsgvhWR/uwZ4jHVj+pjxI/NbHVXkHKmCOmFBrEAfOAobgU/c4caRrsfT3V
yVozsrdrske4j1FCQ+upU01nvl2MeIxZkOIDyzmISU4fwa0Yk1VzXHUkpoERVGuVvP160KNMJ7eV
pDPPrPEHq1/tBy1GfQvlm2Jo95W4pmimXTNCli0oiWnBkHpxGdhVu+VRF4L0k6no0d8/qMAt7218
Qy5a1+0+rfs0WZhZYDuTFk68dflaiKhP93hZWwQi4rjKhDB8HRpKBeOyxTWH2Bfy5744yZNtzWON
717isJAd9kSnS2zcMu1jhuSZ1r33xbOX7qmekw2T0zFeV4bPU29f0jfqlYp1HasMdzvbyQSD5TIN
YmRXS7+n3wiXQdzYViKHjIpOWEeIiWw74EEGn2oROm0uXY2WrseAy6S+EyJ4Ukdb9xzKBZu+col2
cn0ST1+beis+rZtXFDlLBvf3xN3cNIkLnzByZHy/VfPGb1T1mY3sRk8FkCyVNjVNWToVDLVTf0zK
HzNyjmWmuqEnw5QiHg49Xftv11tjkSMj3pFW5sXb06D3oIV2AItvCk+RUwcGNNPROTPsruZ9WG4t
WSsBHnBO7vpw1ARoy94ZbESjN+cW09b2sAedxWFg4+2kttrdq053oc8PLsJHtFxgs8VyUfeW74iP
2INsIRO9rfsWGT35mR1W25e1dkueV2nCK2vsrOgK+HHssFjS5YbIbRmFV/iYby892mzYPoCfe+l9
w1im9G3krBVwFOqVWernPlj1mJq5ca+pzIw+qTPVL00qZjzZ1vbb7UgZ+9QmoUanhmX8Q4JdnKAh
n+oOPUgdP+FbJ78seCuQKjZkUsFBxvRizd4td0nS1YJOu3Odg692FUKpiuzPLASt8bKd6a3TpHDD
GxkU3hVCw4mbxkupn7YyUD+p4NwXTxl2AQIfYczpeg8hn76IGkHFtjvjqWgr+wMc0n4EWF10Wx6v
Zf+j8rSJWaEl5YSIQxJOh3kvx68LszaX4r1s+gO1AKPFSO8VgtFKDC/SHuyJHVChfi1jSfiUzGzj
fI07iy9v39Td1DjiBYQOPbY76OXL7kzbrfHF+p3z4X0KMaH7KZhyNuk2gQ5FGrMYnhR6ER/Lsivd
094s5Q9DxRhnY23YAyYRzVi6N273rVyX9vveOPbj0jr95xGtoEdLTWN4WsEP3sLXj35UVVn0yCKa
ps4HJnBtvlvOdgKXBqqQItP9vYMC/z4hYvQo201tGVJHNK5Uqu6zMsz5c5SkQs6c5iPRsdcgnGc7
zZfQL5DPa9wCUIlP/rfTBGnmJDVKJmMW2Nu2nZKRCQtlSzd/ZXHt3tdR0n3Wgeg+OEMVNRezsm2R
N2iD+NlKMtnSWXg2LiguPompWf3yS2ENpmQP59bf1kRYhM1txcKh68bgd2tFhnEqK5/HvdIobgpZ
9T6j7cbuD+x81qs+XLcI1EM0f3VKVwwEtdKLTi0S0nHKuQTyzN0hNWC0fU0gIrxVRVewee2d5QUo
IVHFNgL/SJZLnXXkeZ23fRzzL6aPNvqFmS7n0uu3NUhNxx4x7ZNmi1NKj+VpgDXQptBeYmZxNbVs
KtkKtOnQVz7GJjMRJlUAsCtWJpqD5ZWu/D0xYGCe7diAMcfJa48+2EIn82dM13MjRui40EQIjYMl
aYn3HlWVNGBQaPKO6WkJlETKO90MWFaLVYUdObdLkqysh/FqdZF34yfWS50rDMw/ykElYYZZk/21
2MbwZWJ98bktF2qMueF8apC+I3PCoPMJT5OV4Ncn22/ujFh5ulVR9bBob/EeMHLxPw1Ayfr2GPcs
vb+xs55+68G1iPFTrHFGPU3kuuCEH0D/sXETTT8zqPHaqcBzXCDAt6iDWbriSRM7LqkMN3WsezAU
mQzn7tmvihrd9ELGI/qtIaNnrO4SWudu0Q/DtAqmrMRscVqiWX9M5hkuOC7wy4sY1nPHRoN4H5im
vzOVE7UoHYzeSvFfq49r77h3zbLZ1WGAoFWlcTeZl1qF3odOROZL0DvNN8UpDVA6HtY7s3njj64e
wq8ti3YmaFVIu9l6tX6QwK276wjfnJGOSK60lYNL8bwop2YktCwBvQSBtBpueqaro3Mhu9hbGoYw
gQk8Rvu26WYbNFPkqpBhwTiVB7YCbUSVUxsqdxtgcHMQo1PQczleddXj/8d/brFRS614c+x8JL4+
1Fbj3cVMTik3gOL8XhEB+qabyXoc+S1O2qLhb9gLTQ70RLr152j2fNYrtMheBuKgvpqZafW5mPrz
HJAoc4OwrOxgYbnrcKgLfg5bjS28ghrR+kdbQBB6lg5s5dRn+T2jOlcsVDIJBSWKXHT0BAdgaDMa
bkVYFTfB5ttbthiVfG7XYRsuXKR6zWlRqLyehwt2f+GuNHGHwFXbcpBeW35rLXCyjC9GRjrYKIow
s5F9rXNhxD5/sMOyLg6bt0dJ3rZhPKfV1Edr3gHFiClL5vYTjA1Ts5g3A1DsaOVBNMm4fmYQ0U1Z
nUg7fha2DNgKxmK0rybt7EEakT1FNvUe5dkcF7LhY6JMP7EYwgxh0jQOQ9gPKh+UGgzzU6gbB89p
bRrAqrRR40oMAI8jdrGbc4cbzgJ0kxz3zTVFzPC/Dc6qjr3vKfsQqnr7ukR6TvLVi2YYzCGrrNQH
fLHf8voGN5tDNm75vMT9B5K2elzG1btIajn8ashg4mIBmdsc49Wo/8fRmSw5imth+ImIAMS4NWA7
56ysrCFrQ9TQCWISIAGCp7+f76ZX3dUuG6Rz/rE5R9OUvvSr7tuclwUIofHjqWbNiNq0UB5u0ZNc
QgZECcA+nm/Xo3dXbVLFTw2Lwt+yCyivm1bxoUy9q7zpvGE4WdJZVJZ2eFVInTu8z3AImGxOwGEm
unjx6JvXPZTL8RPQw+qnAwg8KgLGmPpUdlv1Hy6+ar94UHf9Q0/lESvBUsf9d0UGqX/2JqIwckDB
YLpDWtxU5zWea/Uc7GNpT9V2xMPdBpw+s4kGNIXzXjAEg0bL/b4XgfZ+cmyx0aQjLgR5ktu8RKdO
cgc/W7eT4auTEnwiTk66W1NgHu3emarK6M61vZpflH8TiLVJuPt576rjn5JAgb+Xm3nzYnjQDK+8
C3FXS9crBEdeU8gKv1+2GirTOXWH3jtPSbWwm/L8QKV6GyFukuhgw7+pyuCeNKrIPKS3ofsbvSGJ
/dt0zqJ5gzl8Ti3rI9+Xlto+k726cLQpt5nJ6u2EeIqtjeQ9227fZtgjGoD0batJDi258aO/KgrH
9AKU31dZl2j4kTqs0rWAm0i/13vqoAWcDv+v2ANt37oy0kuhtrZN6UheGVH1BJOb9Z6S/mUb92l7
ImDW8S5OIyH1HNpU1Jlzbvq0wpldeqFLYhsMXOi5O7zt31g14CBtuduN4SX1Plf+8PURCG5qzwIQ
03yLa86gy34MLI98P96LcnGfZSMOBSZcYnhE5hEvYh59Z5DXZVwp2COuZ3n0aFWc/3GxJFsG8zR4
r045JSKrkzF1XgMGuJGwhmNZn9NyS6Aoef+3L55a5u0JrDoOfnoEgsSFtjqAaVG7v903e7KZJ94B
z2RsmSM5nYYXIg8ULvnTuurQ/evBc895IoHm78TWdeMdsC7pAujvuUQMfgTNucVlcZ1DM9Z5GMlN
X/wFOdEJ58ruv3fAQ/rUt5sLuOMCpWfTruzwNMSau6Bjj9X5Ng8I1C3ZNf2pIwm6OyGUcB9cb20A
naSY98wfg9SwGhGQep8CvP07xh2OGW26NgWLaynO1VSSBFhxXqyPQzrxHEFxHzY3jD7qa3MzT3BX
SWJx7GIXJ1dUSrd8zKVs0gJNQGSzUpn1l98ea5ClGKOPEw+cia5VFzfmrNsjYotI6asv/GEdTDYH
dNfmmobCvShJmPPz2gTT/qNNet+FrAyW6D3Uoxffp3CrLInkGmbCGfjgNN+Zb/NkSxwu1FSrbMVk
ajNNt/ORy25dKb81uzH2/pbrvef2CGRT4Krx+WtFB36a2pk39ZxuQ/jGH84FqfjLfddm015+mCUl
3gJe/x+blH4mBKnar5B89Y+gvF1HNIsn7qNbW3c7j+nGZBFuzJswdg5jXh1V/XjfVIZ7sa2dI8pR
gByw3yYW454Bo07ing6j4GvAeov6rjEE3J0AK9uBtaFcju9qd6f+RPFiUkIvDDC/Kl3K8uyubjB+
g4jQ/DBr01cPABmoALQ0BowZfisqOlsjRER3pqGyq85bvwPD19X5sCVpozgloikf6f5B5x0mxj4P
S+w8hcgrkjvghGg8OaMrvYcQ7OPbspYhYGmNIAwOVTucYHM6AM0FbUBDUozyMOt2QTS+9vsRhM7r
y/ps4irqT41km7wfj5BMYFoBvTeQWVaMvpvJ1jPpAJLaz6X+VQeeOnK1HbLM+ugYNVV5KpB5M6Df
+Rj7nslXQE81p1h0Q3edldTuS9rioTz3a5+4Ty55d5zgK5ABnCY8CVMP1gARFowQhPp05RaZCw/j
QQ37rLH21E0HyOuh/HWeRYn8/Et4S+T40Zq6riGDV9jaYmxK9t4A5XX4dYyku+bLSsDwv8aUyQRZ
wDnaMZ+D3wDOujzok8sSdglmIMvnw/camTsIX0Vhwi0116EK9HJO0QfWX5fZzowTuOKGs3VIEh+7
dVfXjTbm95486oeZius596U5YBXReeSi9sLhMRaNGu+45XqUhlYCkUijIQpnKVba64Xsf4J3lVEm
p6SsqYUJl8/+MJEkIKBbgruxmgllWrGC/BtHT79skF8/8bbb/+MmLkSAMbs4AxU7PjVDwAPvFLcl
O9VtQTzl/tg4JVlCjMSWEGRIL9QF4jwMRAe+k12DZD2mi/C/ZtH2uB84BLfC2WSCCoQjjxz8Edpm
43Xz39BfKOVmfQv8/Z/qtq654Dht+2yGx45zf4ij9TwF0PTYyqyzTOoUH01L/bfrruv4VBErvhJX
DETziOZVrueoUdMvM6ONAqNaJMhi6g7EZxDtWXIiVtSxa//AoN+tx/yDbaJfX+YwrR9xFc/VpZ73
VZwVIDEowdrC2+r08AZkNoMoKbBrW5rHN5Og7olmQEE9uUF8CnGl9SfriO1JwtmnF7lxmGSehjLM
wt76O+VaM9vc4mi5nId2Gi8GsVWVCYqq6kcf0qzPywXH8DUhIAsV7j60e07V8jJmyt+9IzdVqJYM
joEbm2teCnjtYHGyPYyrJ0vdEEHqw5aA7KVt/WyQcKIkqpeQv5j0jiKSnhGXPR3mj2aYq+cV1zJa
GMnn9ggE7s8He9T3up6i553PPWRpmSxs35VUPzbb+b8JQWjfgrAbf1Wl16O8WI/geL0pb5InT6yA
rmiXNCE2gN4jdX6JOk4bCbK/ZBuO9UmYpNNAIA7VdJWO0uNyWGf4z5O82OfOlmY404MYhhdeRpMU
fh2v3ZnkCERSRu37ePGdqLWXCEWBzrSs4vCMIUiX7+vCspzPQXC7EAbj/uAP8+ZHw8Dq/aZzNg0v
Sjmen6t6O+rzmEQ6Pe8NZSZvS7nKb0ET8OpKNZcfbZJqEAwbiF/QPei4GmLDvpodwLCw1Rb+miss
JKeJBQ+umKGFV56D6bsGc6uzsp6nz43a3z6XcEPPIIItsprIxK9EA8yIG5Jwbc6w65Y3ya9L9+QK
JdEbqcUdCAusIpDx3h2+1cqm35o9Gj9RDQfdU7C7EvFyj/PBX1XXZ7GqwdhCV4542iY+2VcTTqq+
It2i29CuINfvS3wjLZi0ly/RNu1/PLQ4PWGTCTtr4qjpHwRdIx8pReTCL6NIBw9iN1r/3NBLxueS
Xq7gMtecL/e+A8R7qQ4tlnzSYkUz4289FtSSxaYBUrJ3i4zNV6J5eUQdJxp/9XjZ/mwor784KUnO
2VARMsMbSZv0tbHEBeT1tNIyMh6lG9zUWYLWUjSxw6Uc1/XtMGvPPj2PhMIYGPo095Md7qhyOgNc
V0u6AsaR9RYxx7brK0KmZcuddXJfsRiBlql6mskVZd+tzz3r4H9qTSzk1B5DRs8Vj97fdrBzdRK+
PXxQzNVOd4j++BIYJMaTpiKkP4vaeHUeWRN8sF8gGQBE2/vvizIbN/iycidRRAurfcIboshHHn1d
FwsgbPPUqkZ+r7e2a/NJpZ5btPEyq5/xVA4RP5qARRG05Jqr65lgI1mod/+YckO4gxg/PJBUbesf
bZyDNIVJLuaKUojKhDgMaVNPNtp48thvwxeXeXj719FDHJwWAT2Xba7GQdwNTq1QeM2RPNdBQ7Zs
SuYe6XxiHL9vPknX53mbadDlTGpFwT87eBNWuAFex+N51lNvNvyo8vjp1U05XEj4JfsM2V5gipIH
FdgXpf23pqvc+GmKygqtQmW8qrC1AUN3Uye6351lBCyq46mDw5lvEyqhmGFGFRyCkQrjOeBq5ZYo
kiBghruhoxImX4eksjnat7pGZjICY61jZWjPHRPQQU/Fzvd96Nmk+Lo+XCehWHcZsZHB7EP/5nat
oYnQWrqIIDihKfqs+JXzY+ni+Soh138fWgKfxWDHK3Nc1TJoyHp6X1eZrne2tt5/ka6jspjBv780
h0ZkxFVZ46wY4+hGT/ZLgS07wlJi6yCHTwzfJ+Q0UYGlofyPLEK0ObcQndcj8vvmkpa9G99zfK5t
zrgtfK6IcWIjDg8XDRH7fH2uGBuTS8gP/+nyfU3MtyaWlw6hcvdbzyTlnxg54KRPMh78K7RAdY8z
3lnuMJWm7U0Hc4xZ1Fv2ex8IcnpTEWj6yR8SQD7dJJ594NxstixMx6RIbt6xk4FR8K4hwa39hcWo
xu1XtXV3j3K5tYgyQ40xPQZpO/OED+2Th8C05w0E5Sgw7Jf3w7zPT7Xh5z8f0eJ+hTxb39JEpL/8
wYf1rjW3ows+7fLwIFR0P+WcOu3JQGzWOUSQJ85taiE3QOE7FGEWIHyZ5PwWb4G75bTmWCydyzAm
J4NwbkO4rDe/AHVvIf086aMfB6OXDy2dJjN2Oc9UEPngWj/jQSjnUQoGgTydoIGzwG2Jq/Nr3zm+
oNkAeTNTmUb51rnhU4cGrH7bFdlGDT3WvV4yVCnyqTPWG17Esc2QfHqv04twpLwl6WvvzcWHSTif
I337ZUpVhXnYHc1/Vplme7BgwOqFkWS/ZRokJfPw4Cr3AvXKOBJEZvJfQaaUKRw26ZHTNWl+KL21
wUmUfji/H+C/jFNtBTbMEG6dH940Oevj3nmwcwfmkvAZ+Ktbz7QJhME3R3WHyJF1WaDjSIrktqVs
eDcQLdW5ZrCVp3ZrjMPXNKavDQsa8DXEqHtF0Jx+CNTfzdksAc9NmnYWKaMQ+99lTXfuwHaCeq5Q
0vBQlab6dMY5Xd+QjkO8BtCq82tQJzsqUsCi7fUQy/oLQW07I2lFuXea1iPqL4FBDFVUJnU0qc67
1pmy8fp6LI2/MsiW6sMwCFX4T5TzsY8Ow2IX+riaUtGv23uCD8T8jQCFkZIHm8Eco47Rfj0oDnFf
DYARkgl/CYLpKreVC6pCEffFj/cgAAcJ0x+D17m/p3SOvwuU+sttz5s++qpr0q9+2SAe94++SR83
d6y6V3uIG2KVyGS6+Mhu0fgKbqts9CF7vxwSZOlxnqcpffTGGH4hMGv7NcRnGj07ZvGbCxNQ6Rd+
C5FCU1G6OuBcTjmz2UaVtI9NCB5VbEu0/k25atdM1+PIUa2VO1AEO7Hql56nwf7Jf3tp0CT2p0iO
C/KLgU34dQdAUjlZX0N5YtLo6W4dj249IYudScekkg7s3t7SDNi7VqaW8aD3eGYYuzXUHaXJ4nlX
QGHKX0RW8b0TXbVMm2K6iJIxczlwbyMsvsFc7XDfAPtoKO9LXsE02yUYZtZOfaKYX8ZpyIhB5hMm
6ejOn4dthF/f9NHLXsypH/qZByz+Idut2054QIVfLHEdB096VvyOgSa8+YlcCyTUY+qP+r0Doz3O
Ox0lt6cxBZTDmdF02RHpoTsHSFV2pJhsNw1JHmiiuK+5BNco/OmNAE0Zk67XX1pHj/PDtrby3ZvH
XmerbnYnXywqXRhZgWY5AL9+OWjgcM6UnfeiGMaqGu83b2rqhyAZVyZVsaLR5Kth/hzktj8PhCYQ
8TV1inRV26iGpVMPmtE73e/xgzTdTxzP8ZXE0OVtEjXyITuN4+8tjLtPuMjknXYaIPHFL5HfU4D6
5Lth+9LhfH7dBmXmwsJUoPBcdv+tYxCG84bufgtWLiE4TSKQmI222WRl5yN/dhe9nrdBi/QRmNKL
8yWp9S/ehomrFAgAatzbaHVQTKEffbKumCX2GTncXoXJZ2VTvyoaqVubIYzT4zWtJ/HZO8hbi6hD
VMEiSece0blTM0bw0a39s2AB+GE1d8SN0470OTim1n3xds75DBrDn++EXMrj0iJZ/0AlhQnC3/vk
3aP5eH4ZEekZIKvY28BZklK9LMnOIa2TlRi71Sbh71q2TXwB6oAtU5WW9yLeU0wNJNh3Vy51g/Q0
rtwiDuO5L9C0Ip7TeDAfDibLHaUdAYP3vZd6X5TR6loOCkGTP5X8pXa5lQwyyg3uk7jnlBWz0h9r
7/juOa4bznf2dg5ZPiRLUiu7aPrtcaF8s3Wk56wmHkcUbliL5NpLBvwCN1QwMuUMIdlQZaVifC8j
yrIm2vq/tkuWH/vuTMu9E7vbXWuqNXhLzJHsAcSyPP6544atJxh8qICNLLGPGXV++HBwcOUIzJsB
V+44pedjCdm/wG5t3Z89x3oSC8O2vNaOM/wj8YN9eHfd+ZeSXaPOSLXQKzfrCrSvhlGFzOeD+4Pq
NF2/48PZvrGh4KmzyZ7m+8G9iWpCuLhrZu7hnVH9D1WHm80dtXCQUZCNPMsVCfLnnhXzuUFz+Y1Q
Aei2YKqnvzFaNXNK2nR8iIWiRTspF8AcfbTyAeiD54fEW6uzpPbDXxSHN993mcj4pCFM6tO8I/PA
ey2P9RR0tUSHdSMPHxO6Z2zhlZq5MjYeSnFM10g5NuH4ICh6J/3LkKTxHhx9BW+BTuJvvOB2vovX
7cBH7R7RfI59hOJZ6VoxXQRjWnnj9VOZrRAZxeTUTF8k2Ku/khexvjcDtjXARN/vcmcTHLCLo4KZ
i5mR9rHvoTRQ8k9oS1AUIqAffBaCotOJo4sxrewzyUlb9OfgmyRnhYnRfRjjoMcl1Sz+eq5luogi
2sTeXrvYBhPfV8gZ0R2dwfGz1lbmrDXk158sg6Sm8wQuBJB+VL/I3sL0xU8hZA43ehMcjW76xx1R
Xp1Qjnfy+XB1NxVOlKDtYiIJAr7cYOBsHqa1XM4zZhl9TRxAd6jcA9XsbDwwZo32Vec0iqgUxc2O
xFcyfmPcq6gRK0j09pG21Oa5jbfxKY6NrvK4NlX8GInd+yMs2cUwq+sWXACW7H7RMt3G362OtZ/J
FY38/U0tNubUYoCBAPElax45FS4vRoskuWpva5qnY/LUX5bj/Y3zrJUXnDTyydHRMl42W8nwAZF4
+k48lfw7mGUn5AyVc4AseJip/1KDrFkpifA+9fHK1YyqapBsJchOM8wG2JGgbytAJsWaeCYxjTq/
SQquZoR44UGp9mqCV4xVnjyXvmkeiWE+TKEZddtnzYZxHhZB7lbqTDOnJRWIn5T4BM09wsP1ZxqU
8jlg07A5ckTzXxW58c9RYLt6TtJtVtdjds2XuLOi/XBBII5vR7Vu/TUxe2V4RnGR5EM8rSkjQhvr
u6aKuVs4/Lxv1iP1NuuCjlOOYZ9jlxtwIVeUrUmTRusNwcXZlsDJ8SoMbwDY8lM5q/N3RMbHXrfA
JiIdXPrfTj8wIcYe3QVXOKNIFmHdtYxPja0LmlVvlFciJAIlptnHGURhyCcXmS7edtEGRevFTghq
f8R/BltD3nkrTiGml6k9cjvgMi26WKInXIlhE9fIQUFyaZbD/4gXFFW5hzC7u7hRXP6JNj7qvJQL
iUfwcS+4RpBaLRZZzC0NBy2P6Yfd3IVg3+c22u2E4oFnqccQN8w/6mZ1fGieWwLhLMLNXiawz4lD
oU9+4yEWX5BX+H841dfopqVqqzNg41R/9Wp3GdH2c0ebL3W7KRgcVKZl0fR237h+QtlePb/ymbOj
neUSmfugcgd4/Kea6mC5iJ1VC06rUv1T7VOigrevVMurW4ejztdpXx/btR3QmyKOZHUSMIFPGC+U
iyxWHpD/vRhplgyMXOzV8YC3TyCs3tUfu8hF52Vx92Da0E1OINDwEDbDFLzQOVHP58i5wTB6TeUr
H2j4hc6Y7+d0wJMxr+1eDaRA0/L4VZQW0mM5VoPMl0h7XDGb2vV9E6u0L1IXhVqL3w4tPmHlyYUz
zl2vTo2AFXFEqjkdAcvfEajvzM/h5FdP1bwM5nlLj2PBBxkfqBdc7BBQFwbPi16w2l/A9Mv4jQ81
gN9i3SmzrXTFt1JB7GajJ1l347pOS8R4A4dxWiMZ3N0F2/mKfOCx9J0wPg+YHh7alof+S+ySnHRl
T0egz46FiC6aPKf82bV2AQ8d1PYZIkQ47li7ZntxoHnFPXJ5Bs1oaMUZqXvHg9TI9mlR3oY6FY38
O+4p1F88p6p7Y/hM/yJ5bPENx9UyZVi6fDZWAkLr92iqq9/ojOL9PBLlGbJJ0M2HYyuI/fPU/3/t
JClP8N6Buf/1t3HeTuhpmycwolne0/TQr+RxtfrT+jUoN2AQuv+J0EAeoGng15YM7sfZDZfxuFe8
ylXeBVK+yqpvcGjEvMrfuZ0HvAAoA6qnGrV0co+wXIp8abGjIpaExs3L3UwPfSeaMgPBS35MhE61
F7yDTDJL3zbjXTx7bX3v+VLRrkkxBAYdKCbSM6k+B5st4b2zuQv0+GNTLW+Z7zeEWhKXRg1COLjG
FKDdSfeCUJe0/cjuuFN2f6xeqI5T3LprZwtIgKAs+mYD4h4dkXyjV12hSJn2rXziJUNicVvmvrpV
4C3X7kiYXMo44YiIQoxKEWbfJNee5upPxaiix8XG2A5iYAAOX2+Ln7Y2On7KOUQvpwHl06wXJaxb
2rrsNH6z7q89/x++FZwKkhd4ZBNp/XiQmYt8ICwEzRtb0Qt8gcXgBSAUqgLXOy0zSqssqvygvSDH
aZOzL5M+uFgHspRMrmG+uIlEXjvpXchrEJUyOK+yFjf9WNi8GLOVCo1bG40vRz/L4Qvvr4ruSs/Z
7B1GCuDiLlhe6hgnbabGekUwypfILE58le+O3vJEQpBN7tNxHp6rHUP7XbqTOoL8pT3YIeSeoH4p
m88Dp+t8B73J+gQklUr3tXfCZDwRsdYGPG3N0eW9qUOVz9Cof3QPlV/E2lFzNsVgSIxYR/VF4wuw
vycj4MgkE1tblIhDosu4wnZdx3WOmRypR/gUXJF4PGL6mXI38pvhsi7Bur0aT7UR5r5u/x5v5Pjz
v4j6BMOCmB8SZSv34hp0r6flqKAniHzgYB8q/IrgUBM3T98ihTnZNvL4oGUD7wE41yFXdp3oX1rH
1ZxVvq1llsz75BU9kdZ3NuX4zFBbEnMaHn40c3/ZWX/Ta3VE8FS0KymGJkbruVr2b7otky8VFI/H
6ICkP3cDQ6e3hzAJvbOqsT0PxDfj6uhCvZ3CMp5+Q4VA26dDKthhgxqpIV+OBLNgLmyviMm9tvBF
fADVREsgYcEwFRfE51Tx2ZsB/+92pDSAVgPyU0aw1tWAgcjr8inepJM1reZuK0l+DO7sgaD8Gto+
+QfngBkLOKipCmEnK4pD9fs33mLoRMyY+ynxduVdxEAWLYEKa/A+oT9UjyrddnNfTeH6nRf81tC3
LlXRp0r9E0bsn8h1JQ6yydnRhCUMz9GC4pNLI8H/NDbg7W6qDIw3prr04lh9zJmtyvIoZiHYn3jc
XxUaqU9I9DRHA3jzIoFMzz+PfT0aPlzELLyxbmAtWavpBZJqYjy0aF7umNy3hLl8npOTKg9OPZES
8ZBhvRlUQYlHiP5l4jTKbU0s/Imhdv+xpqH5KiZPf9g+3q8dMUXyfgKnfohJSruZWDfMNx1FKuh4
Y/L/wbTK5nFCA/fTr+dkYLRU3ogMm4ObRz6ebEGmVQmiSd1KfE02J2nzXdRYg9KN5I06QexwGRH6
EengTAmKhKQaXikKmz6Iu63f5N46H94yQOz0MbfJI9lYnSgAKtcwQ/iePMaNxUhC406AEMql1E+0
MQKJvvS3640EhdpDdA+ujsLuSQd2/ONSf7wViw0IIiBQAc94nKgqulj6O1IQQSRHb2aPUhY87p4T
y1L6XaPFk/hmyiUiZqgM30PUzA0UjW/f4/6YfkRBS+2U8FT923Dq2aIDf/4zOSi+ToiMK3shld79
zSNBcihristeFG/2hYCJ4JaYd4QBPSJz2xY6XbR+pedlRlQtDu9vNB0D2wg83JCrmDTtvDri8ask
/UcU07hUr5IIqX9c5nGUO0u3+yzSnkBZO3TdnwGmziJBn2L2mmMLUNmJFkprXhVyokMwzB8jnlW0
sUkbXmOf5Syr0d0DHvlkMJ+imXyKzPdqGI3AVikZFZI4IwNBs1zaSq0l1/wW/aSJfcPfIvrwpYor
diGvScXPtYx9/7Ko2H5pZFd1DxHClc8oXuVP7Yy8yz3v1v8h0mPJSbzr44xopPp7rFSzXid54NeI
qzi9Oqnwt2f8YfR8rald0FP6Uuz3SYTqlOFxBQ1RLR2mp9bY6GPfLDIBu6SmvLTQ0g8epj15HmlP
cRmN9A02xhAZXA7n2B+XyWzLnY8FL82jlqUVx+GWxg+wpLrnJZz4FM6iAKLxaTYtHCiZEnnomWZ8
HqqSiAueXvdby2kxXJBs0fXkiHbXb220NK+t3o+/Hm6HO+vhqrzx5BTSm1VNFa3xe3hgTkoArNMy
Sv0sGJkC7oZoClykKA6Zc4Gs2+oSks0AKR8GqsptwHx5AZGvvV9W2+1dBaujz5gao6fDVP18iYiE
+JALmwXw6ti/IegcttMW8sXxGJBUkHFjkraxldHxprol3E8ACTvq3dkhh63yItQsi7Oz8rDt79W1
AqMsfNfC8Dey9wIGl3X6Z/yEJcEgLTAns0U2YNs5yi/90gvnLDAQ/HW7TkR3weaL/5ZjDHuglch9
LY+2R3KvkuXnrUIasQjGf0aFYEjD+wOhJVXvpIa8DGRXIWWGTFru93ENjzNm8+E1AQDn1iCB9PeG
gR7QPAn17zTqa+duAV77OuFPaE5YouWzQUXcwAGNwasHFM5Ttgu4AH9XsnzCfyjxebZz+qK9rrMX
fJmU8Po3RgYFzfTV8QzAlDv4aV2Eppt4fZzZLC/pVtmq2LeOKjFN8ru6cjwxcaW9R6Evj2NHdZBN
2o7nKSZLRA5oR+oKdoyTyCTiMvpBiH7n/whRf3OGgm1wTWU7/u6HUNmVJ65HxcTgVMPEkOGyIA30
4Kz+tHOdvjRcb6TDcJH8irB3zfeyLiu/cGwM/gAgsYkiJmNE5lhv4ze/PDwk72Kse+oq5vjV1BOn
vF4Y8px+wh1LJA66PYALCLkTfEIl8qMtR/A1f4zPLrwUGqehFmG2wL2AP7quemNIY5DblOthddMc
U5cjFPtL53GGntYdGm0LG3kboWfw5mONGpAxJetMWnTAp7WkTOlBjG6nb3YURsk/7DRxTCJI6L/w
PXOXhKFLYxh++v1LQB7Xj1JNmvCFWqDDPyQnyJnULjPfu2wwb9UWt9jww1EiEcJQtZ5Ugxz9CdgB
IKxSOvheJm35aqqjfHJhasqHQEVHnJG54WxFmm5efzp2L9ofxiogP80at/+kfXD8cOql/L4jHj3u
WhK5PiE/JIVmAxKIE6jiSir4VIONeWXaPxIPzaErgrX+Q55RHV8IlaMscd+7PWL9IRbhzonH6aWs
Jw8EPmLxKsIZqo+foR7wMYVRKa6xg4geP350oGacpxkOQiVeHgz9lLWUDYZXaDGoCtQxTZkHR5wg
XkPpTPdG2y3DG56H5XVvlvWL6JXmmEbQrlHj1/bHHNz2E/wj6z1ZDMjGkraPtwfOuNL9ytOIkSLa
xbAiWQtDr6hKwBKMoOjXTiymt+B912wPZWLRSoZOSFom5F2fRUnludWppWLpvwmG/SZZw2l8ArRf
PxYvQQHOnjK/1WZEsk8azoNCJRUW5Q4FR25ThR+tFJX8V02LZ3Mk40S/3DIz/NOB5KM8h+AuhsAA
kf4IS7/+TlS7+tpayYsjg8Fc90i5LjRMHTxg0Kn8U8NDQ/Q/805ThK0gVWKXbnpRaSMeYWXNQBs3
MPfLsHRocgCqw3eTJqs+jYuYeRGQ/5TACRU3ZsD4qJ+PUk7pqSKsKsy0N9xc3BVzTeFUXvMz0s10
nCeIluWVj2rfZi4ngvmdKQVBjUJhigO7AXpK7q6IryuE4eyDQ38n8gn2p+uS8a9O13g+eVWUcFV0
C84NRBxoRoLZoASsbuUIWSPKXl5m16L0IRSH6g7QIKGf/SOV70D9UfjMg9iRGepHS1l4U8idBvgP
dV4tqK0BLcOpKtx2IxGG/3SdCuKPyS1o4oMoPPyMhPzz3eK5Aj4CeCXaIW7yed3M/0g7r924kbBN
39BPgCwW02lnKlm25XhCaOwZ5px59fvQC+yqKaIJ72IOPIABV7PiF94QnWokbQMSrKB7EqJTZxEB
O3icJl2xP/ueHF/S+TBSnojIcovcMV9UECDIGxhFfO9XdqKjsOPU3zuansM5hWP/lPIgYKeWYQvr
03bKeRra/meDNPS/KCbIB6mkEmkjy/bsvS8BUd/BZFNRcC7ywUWdyLirKiwXdxBbQEVMRFbsV/J8
46dGQfSbBkKTsAnMEQVN6JvWZ1MkenHsqs5E6YYHeV9DMnIRoujKM38XxLu6HyDfJMIs1IMOsyg9
2bIdfyZWT2V76gLHPwgy4PQnRVn7CMV3LunoFXEz6Z2iXwAUtned3lFHUuzSIC6xDOeV7plIIOFr
wfw+oA4NXyLp9ReU2NTPQy2SXwr75EedDvljIP1xpo143KCGN2a/IOqrM0NZo1zmIGL3b5AqmNnR
fzGH3cj7de+w08f7RKbJsxJHsbGfwAVHO8MCavAdZQwfths+xLDTkGembj+RKfLO0Gw+NEPRfxqi
aGo+5bTr4E05VfM1pSYJNBQh+u8gLHr7DHxML0EBZdyUmEJaxq4sSTwvvZor9U8a42q2F31YFg/U
NfK7nPhqOlfAYsQxUH0FSgMQLkR60iH4SBwifmq+R/SZTcBGwGw3YOAmNSob5HRwftiV9JVyysp6
EZ2nyRlhlGUJwXNhqg57LsgkYTIX4HBKSeG4BfJaKz4Ac42fINNU0UNfJAZQIDUFdBX7egZaOJL+
0aCWXBBCdnMftESF8SMqaFDXDS20MxeUjKnvwWV5ryhw+dFz0RpVdMIKQ2THSjg9oExblE8YOJfl
TgtVfjVEGyHuhA38G5S2nZwTLU2COwqkOXEb9kQdqKx6VL83dqH8JhvPmN0+tz6OZiqBXo5RZe6Q
jWzDzyXQr5PuD2N7TMRAxj+JrgYAq3v5CVRd9KyhdIRUVJ4X01NYljq2s1BtMIADfeunT/8DMtBU
mrDpXdPugjvkOQvrsROh5+wmaxy0w/8IT68koNjUnbwOpywtzYoMyR2ZJcceVeDhBApdzfmnJkAJ
eVSMl6IaM+uYtLxYY8vCQZyI+w11zxUhUZMAB3lN1F3JUea/fyONS/NzpNFTtC6C0epeM3IdXAj4
XUGeuSUOPQttLoREEQmhxmoiRcl/CyHRaFYLhdHTui0yCQcP0aNjaAr7aUQcZk+FyPqpeBP5hEMc
SE8b7FlONA4RMNI31DfXhCItHet42kIWtkwLSVCFLU25TG3d2pqaU4seJjLZYXe+Lbq5ooFpWojD
2UKfXR30hRyl4lPGHUlD3NarPrOA/jcdhPncW1Rc6gckUWUCIfv2oNrqLCOAr4Fnxjxo6WmSQYHs
PYqObt912jMwBvsshabsJQ2ZE1EXykXga45pbU6Hoo/LHeamzr7o8y1T3rWthWzX//khsybpm62F
2lJlVSaT3KUp6nvArGxbC++hi3YbFq2rywlcA0OoWdj9ncKrOZiJJavWNekfn3VbN55MZOM2NKtX
R7GkxWzpOsC2xXJ24FNaDYSoK3BnpToljUveV8bx9vqtbpo3oyyUsfXGN0FhDa1bQIp2cajwjzbd
oW8ocWV3UQWQkpiv2zgPK0uF5Y+KiammWvgKLz4NA3mHQqNsXQs9xKNRjM1TG/ce4m3Q/m5/38os
ggUFVWMCV0KtfiGA3iK2BB4kal2M6gT82ca0T0AlaZ7/7TiC3aDquN9oSNEuL5sg4zoHxMLui2r9
KZ8EUNFp8Df2xHtdXUYhjNSlBUfyneIsYo3gwg12nofc4snOS/HFcwZluJvCSLjUAT2xYc0+r//1
JYofFZaS3F0WAvLLvS6wOrHQI6pdQoT2a2CQZihREh+HzPSRVJ61/mMzR/3NE2JD+PaPUcdibAvT
BMdEcxy/VWte27cnmq4LRLBwcptOMTU3BuiL9JJUHBLgIhO521ngDt2qJR670BUwS9IUzbhrW9gJ
p1h1SvIqD04xPXp0W4zEGtM9lAjPuGTQaQERpOiA0mm1Hf8utQy68AXw7l0CJT89YgcFQjZF8wSk
YDLJF6ua9GLj+ny/PVG55mGQIGYk3jUL90HNSfIwDMXoBnZsviAUBY5hCtSPtzfn+/M2jzLvF25o
zJEW562KlVjS0xhpVSEzECh9A7kwEG5fTPX59lCrH+SYju1IJBSRZbpeMxWq6mT7FkPhl32MJZXZ
GTq4carXPgiTCxzkdFOaFNqvR0FAyqkqR2IyCJhoP9YG0gcTSR2chS23wZUDQGVTpbZK1mPRlbse
CmxzBm/RHlyfBCnfJWmPPlTbz5JGCBiK4AGZ1eC1d1pgtyJRxmDjYpn//cUhsBlekxaUVfoCiwuM
amqUtrIcXMolCiXElH5t3gPTo+JwX5ZqdDD1fMuEfGV+bSqABk5lXDM4N19/dOEVYWQ11ehGSoil
h9knR6tq+6OO7M3fLyVDzT4JEgcPjCSvh/LNCBH5mL0ZyeG7FEMLu4ter6nLdGOk1Zl8M9Ji0zSl
goRMm45uQxD6CeyW+ZQ5+Qg1RnRuicoJPVnbPN0+D6uDOnQTdYx0VCKO68+DD0cCbUPoqAFv/MOJ
8X+lBcmLnQntMdVa8TrSef3n9qBryyd58ySTKm11qRcObc2nqRP3rg/H5a5M4VgpEsYDJepqY1LX
hrJNIcHiOZpAkfD6+9CeJkXti8HtJaLgvSwhH4Xdv+3QOxsv0cpMAp5QDdoevAV4UF2PVI4yzzrN
7N2o7ppnVET104h5yBdau+WD7fnAF0P11+2JXB0TqyA4Z7yBIDOvxwxHKora3B7tgAWndH3r5D5B
Yv4QDggnoRGgIv8zgiaXl9sDv3/odU3jPcCPVjVng4/rgcHCZTG6SCWPnhFAn6bZnuCB8TtP2/xf
HZESf2Md39/bDChVg3cWow9zaZpVcfD6QNQlWvZKTc6Illwah/XGGq6PQkhL8Cy4uxe7Rasz1B2H
pnTTfAA+4gDb/+hEptj4mPebko/Bi9bmaRXvl02jdCo7r6ncqkfPDPROPZ1N6on9IUC9+L/bS7Uy
mDm/3rhyIelr2Iulors1WmUYNC6CO8p9g/3gKRi89GlUiy3DpXmLX78FOhKcREOmNpsqLJ25nN4w
aCh4tVsUddn8Rq+ZLEq0Y/KEQCGo6Y7mY3cHycd7xsEoIdPVeOpvf+7KEiKCxPHjbccMbpmWoAA5
eTElVdfwgvZBbVrgLvCNvt4eZW1SiVYcsjn8g4zlq2eHU469VN66QSqCkzelrzB306MlQRvfHmnl
pM1nG7Nvi+RVLL+H5kIfaINVuWY0qed2sP2IGjZi0PScu/aM5Grz95bT5IQY+aqkQDx9yzehyDFT
0JEmcNVKGZ55DVAVMifnXkDMPd3+uj8B5GLL8IDz7nCkZ/zqfMO9iaFh+gXgYBBFknA/07vZsK6i
Yw49ZwerQt7VRpX/CzW2f8WMQBy5B9UXgcz3xn22sp5sGCGwINGJ25YvEsjmQZRixi2A6X1Bu5Y2
pR3WymVMgdff/uaVFXV0BIe5znBF4hm8/mTLShOzDcPWDUF33St9YXzxyjaF8FdTKEIGEo+Yw98O
KQGQc3VKACoYCS3uAJA6WZaEUe1iMYGSg2Ee6b3WBxXZ833Ww1i/Pdz7M8hwmDBirqLSRrQWkczU
U+4KGrtyAy1oXQQv8rPCt26M8n7NGIWwdzYsU6nVLeYxAVcsvd6r3LBxpifkduxz4juAq2epl9sf
tByKlVItk1odL4+Ja9biXVBKiXJ/q9BAr7ryrs71GqSqlZ98I/zbgOXPUBx23UZz0Hln2UgDBhRZ
laguTiLZhaDlO8TBfmZl+Rvzt1yl5UjzPn1z9DQEHOK4yTGoCIr+1LeeeZAK8h23p275JsyjQKFR
SdM1sq5lftJFo8ZL0WquRjSC4qphftV1x3KJ2a1j12jREVVI5xHPlPo4oHG4cdhWPhKnLp2zrRGn
kIpdf2SMVTLeRUhGCkAXd5lit5dwJhvc/sjlkeYjCYcsAC8QHW0KOdejIOZlypCbxc1iA256Cg81
RMYTH5kQVDd2MH/p7DOP979jFMGehIZzPV47KURDnqK6NAbVbp9OcfS9qiz06G5/18q+Z+aIg2xQ
Muq7l6AD7TMqmSlgr+DhCms6mtBYaijkwrFB32BjuJXFAnnKBFIOc6CDLR4DIy/BjcM/IG02ICGV
UfTA4lru7Y/S59l5++Ywe1z0pB1CtTDCW14cojEjkllQeJz42vka5llAgUPm9UtZKGDAbNzdQmoq
fnDKZD3iflEKwXM7oZIJfrUTe8UPNQRP7NYKT76jVhf2tlbvK9sB4VxOwYgLAtcqtHT6eR/zKmuU
A4I65vMEVofSTaLo8mT2cej8QJh5RA2lEB34a/gEgqYYRid3g6fG7R4FmSzY49Kjgh0H8TluvL9r
C2zj1Kap9DwsChbXG2nwBbozqJa6gWpH7gTfcBcpSU4xAbLZ7WlfOSOUTZl2rNxXSklRhJAFevIT
sllB983CwcaFjtYfWtkW/w5jt+G2PL8xi0XWaR3oHJS5PrJMGOyqb7NJZThs+tAVmvz0P4wm7S8+
ThV7xG/FB7Q9cH5O8Su5/aF/gr93QxukKmQslEGXr22a+FFdlsCtqO36xn2RyfA7eAjnU6fYxuy1
aqNpF7T+h6lVyu8ibcsTuH7zpfRy8a1HCeFDR8nwePtXraz0n/ovCHUm5V25Ph00zQ9jiQ0qBO2L
XzX1Hbof+RcQdNHGBKwPRWuL7qs51/WuN5UjJ6QMFJOVblQ0I/MKtI4RZo+5AsDk/+Gr5iq9oAjE
/b54mNNOlPiq81oiZAJ3CZHs5pAoQfAJxnnzfHuslQ2sz/mTSYlbYjS9+KxyJASJantywQdM8Vef
2O7LAJjgsU0QBfolxKhsPF6rI8JknCtPOn8sRgyUNPS1OJtcrS8sOPZISoJ6w+ml9anDJv6WM/Wy
nMDFyDupG3QJiNre5W91pxRWGTejGwe+OAwC1mNXgKQCnpGCFPV/qY5u/mXk/WdM9iQXMREP7cfF
ZgnAcaa+wQWcWfknwCHwOYEAn/M+Cf8/h5qfnzcBT5PTv/Y7e3QnYUfhMcN84GMagw3aKYkqxo2t
uTqZBtaylqnjabiMCZAKNu0AGIjr1L123yPwf25lkvw3g+cv/lQUX9HFLTb26NrRE7C4JD1s2krL
p20G5RV9S7XSgHT0NCAweG6KKkQOCQ737eOwdsFStrcZTNqmtTzlUV3B886cAZq+oEnh5+UFmqIG
XTJG+asn+sEWC5dSALgbVZqtkedj83YdET+NlDHjI0Em7svUAv3kjIiKDplzkYPW/u6CGkxBZebZ
xtDa2thzD5fDhrWtvXxWSqPoaMDHrGpXVTkveeN1IBrHsDsgExzZe6xGguGQkRb1exOIsTvCa42Q
4PecO3S0bG2nQgAI9nYmfSSuYUejrjYOnr2rjLLGrGgSPbzoHt2f4+0FW9sbVIEIfuhLyHeReBqk
njYid+aWiZ2cekexDkgHJESPqr2x99cuLgIKVRDHcW8t8yW1Q+JZ9tPkdlU5nvw8qC/Y5eQH1R+n
hyDIx/PtT1s7a0gF0gYkyDco9V7vCODAuu8j/up2jueIk2z19hFsi+c/d3oubDf1ZlUJLa6bT7cH
/tMvWr71IEagH/DUEykvRjZ93jkVgQs3VwZRoC0RytfKwQXGbazSrs4SHIR9wqkrDo99FQeoG5TQ
X8BZDsb3HtmE7AOsk1ggLR9CZ/Jy2duHYgyRireRF4hPNdxv9ZKXXfQlRQlt1srxihYCR1D5d2Dw
py9R2alglEbDBEIKek3+bHzo2Hs4Sc2vqZkm9CJsIEIH2DPly9hHFohmuxxA5bco3t2jmqPjG3R7
YlZ2ANVaNMIcXhOi7MW1PkRZbcLZHQjl21nGrNAS5T6Kg/4ncNsoOdVtG5anvx9TsyiRUeen5L+M
uwo8JYKuUajA53DrD2WRjWw7boYjgFdPg6zaUfT4fxmTDrQ0HJ2S7iIAqXyqw0PFmKO0PBZBA9Dc
cDecDGUYPneqs7Hh5jdqsd8AXPBUqjrld/oa1zsdgUK98xChd/0U74ad12BjszcQ7t4CzqwcKUlt
2iBFMk3igsUCOijEQjxLB1ei9hCgMKFqCto+KW6laLXGyPwH0/QQ1WP0entGV64pKZFYJn7mD5rC
11849VFtqga9PYHMOPYQZjg6Ryx79O7YCUNstC/X9il7VDOkhtwN9bjr0WQ6oFkLkcotm6lF26hB
CFSGihgOVjOhV2IiYL5xD688IbQwDLYoyStFnsWWsfPAb/SgnEAkoar52MQzPdgMYhPIY/pqKsqj
lVn6sM/sxtt4s+fdsdw9tEvn8F8z8AReDI0aWqbWpKcud0p54fJPjmkDQK+yZeTiKCsvJrZVh6yK
lGlXdGW1Mdtra2s6JNcYFejU7ha7lxJwSnCucSs02UcbKyEXw4N/JlxYzrc3kbY2koWG+Fz7cYi/
5r9/EyPEGqpamV+yroRJ4kMQGRRVIR4o2QGVHjoiO2dKi0fdauEG4/mS/SzrMrsA0rK/qmmmg0KE
2fgPp6A070JwK42LtDJ1pNu/c+U481zhGiIFURTlseufCUalsZx0mFwZwN0UbYMSeA0LeWOU+bAu
1h2+DOx66opUuZdRiyI0HASRhXQ1Xv3k7HVpW9wDu/bvWvyBICp3faXDq9GiewsjTtSe/Gz6QR03
x510iKG2AKDPzqoVAvq3IBT/rlWQ3SgpCx2Tk0lYzR5FMdT80OuBYkKKidWXl47QPSLHiax/TKVG
1BZJaFXckx8m48WuS0yXTWnFPUKmqYVKcNGMLFIYFwjwN1zWD904Rv8MMig+ytD3/xOFmTYHr9d8
2LseBmx7zEoxqkEpv7rTUaXzD6lijhkOOb2409U6zX7cnsl3cELSFZPqvTZngvQil0lggmAsYgm+
QRrdhuIXUUHR/9si9vMNfnVQP6uyluS8YWf292U7oBiasTDBnkLa+J8FSDzdeIBWNjoVfY4S9TmC
0mU3wdYQuExKTbp6Dup95xvaF7J8+Yz34PD59sev3JXkhPS7bPJRPn2+2N6cKdWpsj4vDLw1Fe4W
pNyaEimdyMJj2G/gjX6izRD8fUJDGYUaJDAahlxelv4UihDpfx01iNQ0L4QNTnjqBR4030epWVvd
tvm8LQ6KDSrIQEBvzvSXIURQjzQXJ013Ux0Otw5r4VyZWACgvJ5+A77dn1K1+Hh7WlfeA/YTxWNT
0svQlmAhUkera7JA0tW2wJ8idCSwFrfT/rkqHaLnsqNM5U/xPRRofwvwvHIBYUgP2BHoDleys1jT
Pp3g3OO3CCoVhW6oTshnIan+99ccDznIQDqlEEmWSLk+xDslHjPTjVujx5vSwmY70Lb87leOgj0j
gmbIJi38ZVU8agzHkwRk7oD8/cFBywurtUY56jmdw9tr9q5vyT1ADmggVeU4GrM3z+ubswAOH+Yu
Fs1u1Vmwy83UeJB2Ex5DxZgu1miNVIrT5rtsO/0QKHZ0mPA92ZjVlfM4I05YOQq3/JLFbzDhIKAp
FVmuAe3oWxIZDaLmmnfK7d74hk+4v9UYXvtqQMVyrusJwLH2/IvefLVdJ2YB2ceco90MQ3sDusyU
QdF0jOJALwnfvhF7nLgfUGH1wx5zxsnauPBWv9omyidE5Mcsj0s8quMQJKqFNKcjTzGs3D1uOehV
ASk45LoVbaX8K0fEUSlaC+78Gb+9wEBCfE/MyGstF85TZCMQ4sQo1crs0NhYm1iFnG2v7fATwAeE
o2y1xtaeev9oRNWuo+R7QH/ePodo0Hy9vQnXfhh1T4mPlEAlRl0ED1qOBH2vKgZn15afLELcndF2
/sb3r1yJzPT/HWVxQxgIJGGGHmJ3ESP1yrP3E1968W3o5WuHAPBd3Tf6Rpj6p9GzuIZ5aOhY09mF
SOMsdjbS9ITsNq9sUaWtsisspa1OeTYU2KHgCLxrsHGBp5MgGvAhQ88CrlKBwNCjiNAUfojVpvuB
WOt4weXG636EiSLxexAZAjwjSimIhIDUQmIRuq6/r/o+/uSZPW5GsejMPfXRmS2vJMNXejgKDoi+
Xxu48xm1dQhBrJyDuEGDTcf6F8YhMv5YxlSR5h1wJjG8T7Y3gEvK9bmu6APF9w91j7YDIruG3Grh
rh5InVIffFQIDqoU1wfSQhwLHenapBSWj84pigjezlVpqcFFi/F83dWVdJSdNobWRTPbEQEGAfoV
Qlbgmefb23Hl+p1bO+xGKCSAsRfnxAlbbXZ9Md2JTsMxMn3s0SKBuZeTqht3wMqTyVBUxmeo+dwx
vP7s2IihGdmCV8sPg98xHCd0iwv8Cf1qfIT4NlxadAjuaOkbW6E0//JyZ86oBspnXAo0Xxcjp0h/
RuNkuvWE+FtmiG4vh3CrV7Y2lfRAyRKJsrD9Wux/5BfHOLQtw+2nAbNEX0u52SL9G0K1X/5+0bjZ
oDTYwKWIIK+/B7cMPGL0lJfZwe85jsP8Fcit/hg2wCluD7V2kVArxlB6DlZpBF4PpWQoDBYF+yMd
LP3ON5TyxUxT8RCSdD+IAbl1y6w2Yqu1iXTIrqjPcDi4Aq/H9CNE1yLcSF1L91vrqBCEpfvQ6Ioj
+irRRnKwPhh5AWhsglaxOIyycsoU+x7DDXEz52bIZ/1yLbog8SQ3DsD7oUhbVQJGCHmEx/piG45h
aMSy41J2RDLdl9WIXLVnTJ+LKdiq5c5TdL3j5wxZx5SCgi6hxmIo9B5iLlVhuAY8e9jRPPIpooen
25vDfH+ktfkaA6M7A8/eFe+cLvAC0Ua62/tG6ZwHuhbio9HmfXCP8XOWYMvntPfzvvqdYVOBejHP
KmJhdfyChaH64khwhfsqjUpkq7RI0DZHrs1C9hUvNbwW6karDpHX2F8Hy4R7rgUi+2+C2/C5K8Dn
n7zclFQoB8/7ZSZwGXeKEfhfYIrl6YONGpq9i1pqjztIFoq2tzvP/JW0saGfQ0QCf1kGWguoZCvG
vzj16r8qjPs+4Ktq/9OgrpvvSWG7EV66KDA+LK36HDhFa73ANaPEFU9T2X2qhyTK7mMcGj5OmdHH
J68rpt84KFbpxcsR7z+MPZAg5DRL8dLDjgeDVILy3YPsyrQTNTmcX2SS9frORybgVxJ7QXfMx6hB
KYSA+TEuFBMTvbRs1Dt8GNEE1NRU3bXWLKeemHprbjzjK8kyjXeecGtOGKlwLA5E2Kgqrgmx7hIF
49CIzJXj/6OWAa8hBtWafOwKvQdHEUcYWgamk6DHKaz+mSdL+zbZhVNtREx/QuLFZgY4QxqpsZk1
a5lOdk3Xoxap0phIg882bszIfEQIkqFnPVSP9mg1R/ydkb6IaF3linQOgQwiJId0nR6TgngQVeWX
21tfm6dh+aMolMPMIpegAbu4g6c0R1YyyYUrk7GNkQ2xlewhzNDjYLc5/jdrAsNyGbIQRZYa4fNo
nzrqpNzBzWmSu7RIh+gkwxSPyo0fNt/Iyx9GU5lAH5A3pcrFD6P9Bc50zJGrCvK8Q5XMK6JjMval
8zg6avs6KU487ro6tvM9co4qfgA0svBakfiIfRVpM6gXBa0n/aDjlFsgC9E0r7Tnxw9FqHW/b//a
lXtKgOuxZ1Q10ccyGzIw98QStdJplqfq5xjH0mE/6gg5bsyK835SKMCDLAb6y2jm4hnrWohYdqDq
rtpnzo+k8zFwAMT5QSdURdsGu5oUieceAaKhThA9KrFS0DaAAe+fUl4XUP+Ij1A+BCvIb3yThylw
v5EJKrmT+Z/PLKmNWmwqkBtBMd5H2nZ0LgmwyI1UYG2KeQjo6gCO18A/Xw8bFqg41c1E8WvqBBa8
aXRH4iA2DunK2yakDhwAgy2dPvZigr0EJj+cFOnSBcAmHtUU51frFP5HCUI6Ov31riHRIJSkIA33
bHlFEdV3Q4YotpsXqeGOGIJ8nJrI36h7r0wcyaNFjZfeK2CHxSeVvZ1FKOjqLmGlf+epSNxA5iqf
bn/L/K8sjivIDdB6wqHUS0ZwvTzZ1Fie3pe9m4We5/zn9MKMD/AKJOqXNQfwMaNnvTHmyk6UcBkg
GhMcvO+HZ5M52FYO/Usr9fpnr87oFORGdhYyO4cC7cCHMcfJ7/aH6vOXLL4UowKD4gf8Ewp28xl9
s/9rHdvqcNA7t4uxNHlMRQlWDml+eifAmapnpgcnK6xGm1lA1qfHjeKXcfSNOihmkXi4OX0R4BwS
pmmkHXwUFf0PA+ziL3040eeagRqPVlJm+BbEQaG9BD4hzw4w/uy5HHPhvuqYq8Q/Cp6qV6UJtPwS
c2HUALlEaJ36JEYoNiW69j8ldpeauyDfJmeuzT17Clwm5R+Vlb+eBStwdEuWTeNGkT5+9jB0wSgE
YUHgLI04DdSvsUbRyv7T7dlf2WZzaw60Pv05eLfz+X0z+UFWIuAmwa9rkKieEx/1c3SBrD2UV/sj
l1WzceHOt8pysalR0oskwZ1JotfjUQJrCaABkmOranzsM63+hXBXsEc1AeHRqpl+AbQp96g/ZRv7
bOXYkltyBxmkDsz0YpsZhagLr6IH2soaGTRExs6Gbwzn2/OprUwoI3CK5tsBzbBFhF1OdtSXhQlH
LWyRLGkMT60vZqQJ1yx602fD5vG0w6xIUQ4JMkTTvVGzJz63mJDGOxyVveZ35WMQcOKi6xA3E5UA
95Mr/ReBHbXc+L0r247bkr7azF16TyjCXgTv4iqiiYfcA+1hs3gekwTx/a7R43YXVl7i5kOTOIfb
87Q2Llc0eAIgz0IsQSVFpCMcg8i/q+RWcUnaJvwoqxxP4C7WPvBM1giyVuHX24OurM2f2jiVv5ke
uezvd92AovrMH9TtqUAhUcXdye7s49DmXz08ptzbw63sOHz+aM7yvqp0pRdHuspiVXZYV7p13SL9
YXUONgyySLbgGWuhOT3YOdqEZOBwUVwfqskoaQdiYukaYKGnQ+/r4WtGhWmW9s1GbJGDSroa+r0d
UI04/Kyity7OnSwNjM+FHF9vf/fK2lqENDrLRPAG+PD65wxepqAnq9ZuiMUmdt5JaH0s2MfnphX5
fYzMmDhqSZD/faFljhQ5Fvq8tu/6PVMcqyEtCRiFHULgnod7YhL79aUjLDje/sSVuBHpZeof5LYU
Wpapx+iM5KphUbv5FGh7wze1XVmpzl6NwuY06IV31jy1OYWcpVOAmd7L7eFXSoUam4puEncpNYol
oCOawLaHomhcpDMm7yCsFkmiDJuC5xCxaljqFkJYIJXY7Uc9TCRV1kjzv6kByr8bN/pKhGcRQxLB
whcEjbC4VweybKQeYe4McTseTDA65k4qQ1sd6i6vtnrsK0eYGxwGA+cKKNrymSTfBbrV1HC7+hzE
XhO0F9KsdufgoXNAIj/bSHvXvs7igqSYwWoTKV/v5QBntkJ3osZFqBnSdlnpeAkN2ej/wJOjFh9u
r+vK60hTlvSMh4qttRyNhn6BimLVwCZrm32raIjyG1rutpGmnKwBheBBs4yPJWpQG/exIfiQ64eZ
csscNvOZc492sYzAWyIvTyAQwfCLOaodoTpGD2067ShjqLTAoI48TYndf3aiACPFXNrjN8S/lf4A
hs+jym7bnnn0p8m2UYIuVCyjbK9HQK9vakwepnIIdyMeCtoBNaiiOtZ9gnhd7QOWOdtxPswq6hOK
oL7uaf+lDt4zaDr6o7WzvML6rBW1kuwmtMyevFYz/ostTQlOxkDXwNWpmbzkvocScFdlLUCPuv3s
9AhQnByIGsgANoais3gj5pSd1Tsdqn9mDJgXM7KDASsRdZ3A6//LAwTuXEh7jbXH98XIDhVak95e
M0Oc4nZGiujy3i8D0/jbbUaSy20JnGOmstCKvN5mOTa7moHoHURX7MS0nli174XDtjaDrZVeLrRF
BWCG1yOKZbGxFzuaHM8McRYmtc4MDw5Xj5VDXLbmeIxb4ST72zv63Rs4j8a2mkNMA3jU4sN86BqY
O9mCOxn7KSQZTDRlpfG3KTSj0OUHWE/nFILt4sWJQC9iuefDHBBq+FgZQb0LRWo+GHgZHTpVxdIU
96+NZ27t0yQ4QTJoklVbLAYtjAClt1BVQRao6X0ty9jF4XmrTfvuMeXTiFY1SrYOkfpyueyoiQVq
nMglga/7ILJKf+ASrJ/RcZcv9C9QTMTTTnM2bvW1YYkQgILPFRjbWaSfyP7iahS2qqvphfpRCSP1
1CVUVjszxcYcHgNCNehedltIxfcvGx+LkASWEOQ7XEeLhISNRJ1KAIGJSxMP6EHFBAwdYXv6VuP1
0u9KZKm46VVqFkU4TJdGa9L0EGe1FW688e+u/vmX8LjiAgHMDRWk6zOpNHT/tRRmWThOFHBja3KF
WhvoX9bF6fYpWRmK+HAGOsxUORSyrofKrKYJUxkSgJfFE5qriANpeImmmbKFdXi/aWcGFSUvYBXG
vLWuR9JqjLRqwihX8E6XB9SlvTnjS7eKWmvjINNBdMJncdksbhkU/xPMgeHXGJirPWDjnh3GTvx1
6xCsBK0gmpS0GizCguuv8XtmyICu5+J+bXWHCUfu7jSMWMGd7KiEvm80bfTP6OeA1NHOjLcO5/va
BT8A/jOLRml8Vsq6/gGDiGSLl6CGzIvWAZ7LWr/fDygU5ztTaxBPNlQK/TtpKuKTyaNr7kSpy1+K
4TvfHbPQf+HT2X/30h6/4ooy/lNbNsLa43ZEyNZT+v4Z673oXoXW1p+cKhlLcN66CXwhT/wPOtaP
r3FgGz8KgQHqIfFB5u2t2mp/VkY03et1jIxPOAyDAgzdRLvz9rZ9F4zx9ZAQeLDoJFFDXFwSRoT5
UEyD1aUfh1G9GIYDXjLgRhIDh924aC+3x1seE2AbNi1i9i6hNz3j+e/fFCvqVMcN1cwdWhBB9cXS
g2kvFUrRShoU7sZQy3iIDIarnVSC8htlGTFv8DdjhVOS2qNe4fpRRipW4Z5WPyWKhTX0FEsdkedq
aNB7Hv1uJpAGP7Bh6tu7SKkH9djoHTIjUZ9jGRxJb7SeykRFJR+i1ivuRk74uzISjP4IjFSa3cQT
5l2T9EZ5SDtDwxta+EbwoQ4oYiFCW+CcOIxYAOyBdnn+JSOG+DGNDlYZBTZx5BuJamObUtB4OOCz
hcWhAnQ92oFCxbxAnarSv7SDOnwzFGDYeys1+aAmtW3/EJAgZM9939eEUk03PkkvxZ4SkfYA9k3v
hPozpkGALEIfaec9lsUS73oLQ8xz3ja1eUnMYPSPit1E9pfbKzAfnbcBKQvAOzCjoSxj5povIgc1
txKFc0ClyC5ssle1Dc6657XJfRcNdnep0gIDDLy0/S2y17s3iKHNOcOAAU6ERDh8vfYmLCeJEXZH
naDy8UwMinDaBX3u/1TzGJgi1najcmc2mkxdrVG0r5xO7CXTZLKmvyzJzj+F13cGBCGNBzT0+qdY
bYRIcpN11BBmRBRR+g7rDvOXI6NubxZpsZdW7W+EU+8KCowK9oPKhYaHMwCxxUEDhB2LvEARpa89
psFMTOcDArRdeVATOM975LNo+wUj/ouP6UAlFqv5ssEwIiqw0A4xBsw3rprl0Z+lPOb3RIMRBBd3
efSDLIzCPqZeJLPc+eC3SuTaao+sfFnHG0Mtny6GYrbnDQAQhzrhYuMlXAywNXqooWMbXWSTJneF
2cTn29t7bZS5+AX+jmIU5ajrhU1jZ/IU0cH6R5X7EEzkXBrGTRvh98pWnqGgNF7kXIICznM9DG6l
FGFirugQMNw+jVr1TrPt+miVrXYQcRq8UHnf4fVyj4ax+aRl2RYo9f055hfMED86tHNfdBEJ5H0N
lFqOKsq4iXcJ6zq8lFYTnkLLs9xYr8Y9vjTT4fbsvqNtz4tISZMTTKsaaPfiYda7OsiTHtoywGB8
y4Vn5fhND10ZnNpsgFtWxKV8UAAJ7jUMUwH3SbW8zyu0lXYk5+EdzkXK/+LsvHbkxNo1fEVIwCKe
QuUO7m5nnyCHMTlnrn4/+GDLRaFC/mc0GmsOZhUrfuENyKybvbQlqPKnoXd9s82AczqOvGRAL5d7
GV0TRKODZjpjbaA+5FGPZD6bv/yBWO1E5TXu0uEYFDjw7mpdm9uBOnY7Z7lDZNmVBw/vJUnAaHFG
aBGhgz1jqp6qhujClRo1QARXKrDBEg15iesFvfFZiBpR76oAFQljoqxfjNpoB1w7gvxrmFZ14Q5F
2fmox6cp8oIifjekAYhHbw5fnKop8dfAGaj/jSFAmOLuYmI2pje+32FtLIIXLfXTr3Lb0FG+v47L
gsi8jAavLyo3SGtRhLnevppReKHd1BD/dcV7lvXMfEwjf4hcbYrtXyBz2t8l5oO4g+aV8eH+2Cu3
IFB1SltwXlGmuYmVkdhTa87PdIaAGeZ7c1QpO/g62g4aBgeDg32Z966MWjyNay7HbDcHDZ/xG0+x
CNGaaguuNp/Vxb5Bjo4WEWA17o1llispOSJ8TSOjc5DnIc58Y9ThM2gke0WMUC4a6h7UKoDzprtR
Q2vdwY5u+H5/VlYuYvjyBNxcXnNnd/E0DJqERw1SD+cCnCTOUPK4l6XYo6bsFxtX5MrNofFFM0cD
fi715MXi155HcD8NZ6Qf7HdlE6f7MS0LjB4L+YLGe73DEi/ZuP2XO47NJoNwmRWzyLlvFNaMaERy
CVH8My5mhfZ+lsS0f2N0TvSBUx28niCtUP2IqHx7Ds0zdYuEuP4D6FABIJF56Bb3ZcnNIAemRGfE
0JrobaphOeEXVZdPPn21I+jd6BmaTf1uRNvry/3FvQnoUfZRZvAp9xPl5T+vyd9Bbw3qeYrFhPsV
1XmZOG8na4NJJpKYh7GnQXV/vOVmmk828AMwr7QvkLdeHO8kNoOS8hF1G63O9iFecnu9kv9rurbf
eAiXe2k5knq9lwZVzUK9QNSnyft43wx2ixV2hx0h3YmDGmDGrA9jubGBl2/8n0Gpp3LTo6rKTr4e
tIlGlAEDPk/1gLP1PMGXboir8/1JBKy/uBj+jINyMYsHkv6mBJ+lY9+AZJn5C1HWfxIdxkPf7DKP
xffCRN7iQdYCtT+i+2OqThNWOL2R90cY9iW4Xey1WrXLM02jGHAQNMLIKYyxmXbSmKrxMc/TSXeE
0hSlk2DRPlsZFEX0ENkJ8ETfIM1DCRmW846Sb1ue60JLuhe6PJOKE6PV/So0D42yICSzRavFmySM
GBUlc8p4IGcvg5oqt1IrDR5siZfFR19gSYeeySjaFykw6QdCrw+GD5CzpI9GGOFS4id+6z/onZVl
qNT2/m+PWpG50wp8g3ZlG4IB1wyKgFOPB4Q7RUSPR97i4hluQZjsZ5zPhIBuaLzTQK0GjiGa7GdO
u+6g6Z7yaiFD8FLx4x/U3laCnR/4suF42LXXu2kidMYZLYrKR6TldCCAuO99UhrFit0AN3jeBTr2
z32jTNGXejIwHAKj2IB5JBGcK7ppVXyzotaqfjRJDjwN8XU7eNDxcBifJ1mKPjVkX96uLOs+P2A+
Yx87NRPNT1t04XuCxTQ+GgY+XScLC/X8Rc45Mj8z0BkV3ysVvqsGRg2nrpnU97gqoqpe97xR+2Ig
k3yJSkSCiCJ0K/yu1gDVLrVVUeSXmBjhKmml4i+hZ519woLRC88cXnRcJ4xP0fMrGmwA40oZL11J
g9XNAsSQ3iUNBDkY6hl2nhbuq95Xo4jIaBsVR3VgigAtBcC7L5Je1QQMhhIPH5KpUO2dhQ6JeOeF
kVbs0Z9ISU5x0rI+9T5UzsephM/5ycANLf/ux7GkOKpZNSdRkeoCvJR5grUIv5ZHqfH83hmGlqLJ
BHlAe6imUItOfpqTwBc1nH4HeyaJiDcbDSIXMJr1AesK+g+JVYHGlCNdFJ+7OjT7z7Uu1aqTlKr6
3S9FUD/kYYYLq18HSEsP3L/yaSwlwifcsRjQbkT+TtcNrsm5ticfMAeVsdYwsEoaUujWOxYiq3YN
mMgQKyDinGjfVLyh8CKn5CLnaTq5U6Gr37oYjyZgghEwFi1pxlcMzTWswn3swW0MtAR/NIanPI2p
A+EGHLRuTM3kh+dVBiidOI2Kh8yyh1821VDeqL5g2YEMDeKhCExdOpsNohFOEoVBeJgMuk37hDiX
opTQqRrQJFEJZTqrUVyBgfSPSoeRsgeDC9fCw6NUdtOgqdOdr1ZyuMsGKUxPStoqKcRBD+PEsLCj
T/mQtw+GHgjoCZaXvMp6Y+h7K0I14ILCSjdeClsJ64M5md6ZOzju3xGChU+4vsr5kZi9qdx0zDhY
ZjAC8x6CMfUfZaXpxSlJ5P59ggb2T2QIKQZrCVYw7qQblJ/6vvOxMS6kCP8No2pj16uxazni/Dg9
jZVVPjBrTDpcAkDFJWDg1BktOVP2U2RX5Q5akNF+GuSmMn8hvNEae6tuMV7nXfAqursqb++oZ7Eb
EZQrCOrwZP3K8FlVfg6q3H0awiZ7IaBXPtJ+8PxjSAX03A91quzGHJN5GKRlVR35X4hzZ9EDd3KK
dL6DZPNWG3EFGUtddMaSz0gH+wYIZ8WFHkZJaJ29JvRL+mqBddBSVfuuIeX/PtZG8a3Q9eSpKkT1
FIa+dah91egdk9bJN7/LBm/fNz5ugRg+brVNVmIMxJsJqMl9KJ4uSReSEarW0EqIBnpe6bLti8Ng
28NDJlfjg9xl+r+//FgxcPCIVmGrq4sKSuM32B4XzEVEh/61wtF0cHjFkpPHXg6cLDTsD2PutZ/u
v8orbz/9NQVoAGHyLUECt2fMiuLRPNvIg+6AC3SPHgjqw/1RlikBLz81UUQA2HJzxWYOJv8K2Foq
FY3tKeZZSoSdOLTnvQED5V48Z0KLP1VlkD1oetE9lkhqvU3VVP68/wNWIjjyIKJz6lRM8BIMiZtC
pDYVs4uNb7OrBYzQwoesPOBTfro/1NrGoQg0g7dmpMGS/iEjDiYPrcq3AlNyPNkMaI7zKGD4Zz8r
iNFs1BBWPw0YCdX9uYywjN7UqK4xkBTmWVGD75pvlJcpsY23xJvkjS9b2ysc1blSMe+XJQIYsoJK
k6+GBekHtKmTXnnWu358uz9/tyEwCStIUsr1NLXQ6L3eK95oqGWnDNZZryX5IYp86aBNgckkNsWJ
jDN3e5Xdc3/Q20mkuDWrFcwSFbNIxvWgxmSlYdwBrVLxr8YaA3tNoPw68gCdsv9fhqLGxA4BTb08
C9inlp7cVwCOxjA44MohnEDTx2MaecHGsbtdMMA/kMbojXK2byjQ2KuHAYGddS4D8u4SaYAnot5y
Aw1yu+EZBVAmQsHQJsG7XM/dlNBWiXrNPHOTe/KejqmfOMLXTYy5pbRzsBXBN+3fJ5E+swluDVwg
r8j1mHJUcxqSyMZaRp1jKk6B4vIQS67RlP0G6uH29oJAbsz9ThR/KbrOE/DX7VXXddDgZ6yf29k8
0kGY1w9OfZlEkJB7iOW7YRDW62AQ2TkjOuveDuz1UG2c8z/Qlr/rKlyif7hKvJfsU7rd1z8jNc0c
WXXLOPelRfcKU239mW4XpUFQovYHpCGi3yFWOKmjwOEvnFk+o3Lrqs8MOn6QRh2AnWZxwI1Hyo+G
1/XKriv8KD50VovdZlFmlbXz6fdVL33aqC0Jxehn730JMY2ncZoQykXpabZBpw+N7yT6xL0LUcQ6
d1M1AsaNYvETWlGrbtzet/uYOge651w5NuCT5Vtc5t00okhunpsyi05BJfyHSc7ajQm+XWY0YBE6
oq6CfNTN/Np22BU2FUtg+X3+1o5V/LXs7LxwhNoowqlbM7hkKe6UjlqV+TG00vLz/V39R1j9eokF
QBMucypWFBSW5Be5DqPKw1/hLHozU3cwgIzsfR8XVftgZYDVXEjuNjgDUqQPXU7BGgNvOSV7Kcyw
+Rrg7tPvGglz8BPSQji3yzjplA9l1JtiP0o9dtFKapVbAnW3y8OaQAGg/DUj8pfng3YShdwC7GaT
K9M+jEBCDD5WpvcnZ+WKnncz0CPqXhz7+Vf8dQp7qTXsKrT1c5aB/m5i4JpOEbLDpzJRtxSk57O0
WAiBWwK3JgC+WeDherAIJ9zGl5GokMiJ3dYexi/d1JsRtrfB+KIRpJZuG5jyYyiaTYHRlfkUfCEQ
WZlqCVN6PbiQO1/EBooHpUnZzh+N2G1GfetxWJGREzMUgMmkfDmrUV0PgzptbVZla53xDWqeUEbi
88YirV9rVQK8RF4y0lSQ5UYtydI5FOiQxGQFcSaJHslF2Vcc6H3Td+R0oBiCgfM5JXmk5A5Sl02K
o/FE3T8AXZnsrTiqLkUDyd5NYRY+lbAaoITHbfXV6Ig4KAIHVtvtTF5/eY8skv3TUhp0zzOzFM92
SpZP+qdKuYuSciH2YsrwHMK+0/7nu2Y2JZwLmkgBUBJb3rJd6vEfI+tstXWyH+NBnASEqH9/vwRb
eQazU6VFxe967nPwUIY/kF2EKCS6QwOEqOGL3kXluPV6re0mtGWQd5f/KK0uipedmvCKqgQBilrL
O9CI+i4gWN+o7q2dzr9HWXwQBb2o1LSYaVPDCf5UkR78wes+RFg7bwy1EiAShRp/KFREUEv6uNeH
SRH7gXVuZaV/hr/opQ53dwURMEwe7RLaBKKF5kaEuBLloCXDcZzFBkDRLU6LNzUYwSsUL7UAO2A9
mfoDjd3ABdo57Cs8rV/uX3dry0ZfEDQiiQtMjeU+lKuh0/qe3iNz+TzVw+hCA7Q2Qpu1uZzB0Nys
hG7s4+t9aCditsZFGp8KpP01b2rfdsBluQL3+UtR99IZK+9uy+FtZbMAg9Rm0SOC0psHw6LEl1RE
EudkwHQ1LCT/PI5+5GA4b21E2yvLxu0NJJokFyGgZTbB7Q5jMpNtdL+DjJwz1tWfkpCGZ/C2yRPi
VukWKGG+nRdPh4Elmo6CAi8H8PvrKR38kkkUqXem+us/oXRu/oKyKj5Tn7I/DDBRd1nccCHSGdzF
oD9fyyj3hsP93XMbywBLxByNlh/4kJv3i2A2R5s/9y+5QWl9l5pR/zBF44BiLGqRnwICKhv38CAO
XFvN6I82SlaEG5fcytybHFPwCURv+I4sZsIMUkTtoMOfG0WmYWzLUjrCx5XG39nkcaUGRpBv3N4r
7zYlG5AP9PFh5i73s6Zj5RIMtoSb8RSeB5g0L3nvw9cJx+oE9mxwMjuYnI6M4nh/xlfOKwqDMz8W
IRJxs+y9n+qFPVG81M3GfOkNHO3tzE42zuufy22xu5DMB+lKtjpHiYtrKELSy5/sUsJ7cpCVkyGB
XeyUVDZBSMP2cCDWy//Jkhm/RGkH1I+qcfhO1qIJbN6kTx/SII48xyA4DMia9Gl4zsM0T4FW2Jj8
FEppKK4tdQ0eub4UKoemUUzPrZRIxsm59W0KnWkkpn2HrNhjjcoVyrFtovRIzSQ4tQfGaPVuNwKC
eewS+gxOB7BQPxW+r3xAU8LuTwo8d3obfifeanA7n1FMDt+aKkvUXRxidrqnlRI0xxFFstdpRvA6
Td8rvI/k7mgGjKU2OkBsasXpQm14b8QoKbpxocnDDvNo5R3enwbG8XqavHVZkBo7rzWyDx3RWujK
VkGk0XgSMAM9hODrVkNaQYwtG5M2bWcXqdtIbW44ja/4DfGJFL7xzHToLCB+2zpBO5T0cvIhe9Xz
AO9sXDHbEmHlZFBfsgjxZ8j7IqudKLbGS0Yy+jvVG/V360O1L0bmeN/7bfoNe5DYdgbK2bUrQyH4
geqb+FClYfqDlqb3ta386qeVAOC60LifPqJyo2Q7i0+tEEFtrUdEzZDUiUwpOWDcTs7nUR/SHKTb
ETJM0IzSPqaSaQQbb+/KzT1H31DhaDzPgnzXl9vYWrVQ2lYC2Bl+HgfVoDtQKdZe07Lw5f6BWhsK
Ry/kSonDiZIWEUWZ2z0/g0BFzrLhFYB7/pLhd34JfdPfeCRWzu6M/Fcp/oDfuHlrafBFnmoRUTR0
TE5x24zPYBbEv0cQ1qxLoc98yxmweT13BhbfWd6b1hnvWOkLC1g+BKEth64YhUXKlFt5t7s/h2sf
BjgODhb8Npng5XrIMar9iAYfCfqIAKpkdt1ToqIidn+UtZUi9mPebBJnqlrXo1hBr5Qh1ANgeMq0
m2FBO63tf0Lsize23+r3cMOiHjiroy1hYuCTE8MI+B4TdOFJYMS5A3qz1Q9f/57/H0VbfI+EJFeW
ZFACKXYmbowO6ZHGUeg2qJGd7k/d2gfxXlH2BzkFQ2OxQG1WWnEX2NSxlFbf15S7ftWSGf3451F4
f3mX8BNF9HH5ELe5aSVSFdhnv+7SvWjz8aDkefbvp2jG+/AowW4kpFxMW4QQZ+rFvo0/Y2gpZGi9
Z5/SqOqbjUlbWR8yJopMs3nMLAx6vd8aefLStK7oWRRt+yHuI4ACqkDHni566W8EMWuDzfQZmG6w
626UIVSvo/zSkNggi+Ht0DuED113g4O/e7RxQawELzZoJfDctChMMt3r7/KNjMhFpReTUP6Q3FrJ
6I97sRUJZ8ylogEQ0Fk/sqAYeUSN6fX+JlmJ1uA/sHSkOIROy7siEGiJpxN197EfwM6NkgWEKSg0
9M6K8QMKs/7GMq59LrxQBNFoCfH3Yu9PCbXWCHAGQO0k/gmEKyJgq71pR7sveZYS2LBoY8jPdVfh
VHD/Y9dWFcQWDVIkv6n4L8dGJz5s5+wKovV0aQzw7IdGr8wn4B+aunE/rhzyGVCK6ywZAWjKxWA1
F4g3mbkJP9I39pWw02crVZONUW4/CX1QuiY0MOYa6XI6O9FO5gj8+mwDdziBbKidFnTpu8HcdGJd
UQ/CWwoleH0GvFMYX3wR2GeFLnXgnbOSQs+OLH0MdnPZKKSMIayPpBRV7wa+afS7uknrwc1TDw1F
rdAyX3U0jfhwbw6gPff31/V2T80/jCIxqhioBy3lWGW0no06C+f4ZPL9A3XP+AdWL9ohhxlRYHhQ
N5qrjn4VOkle6vH/MvwMpKIzwWW7PEODlWN9KiveOWxbPXUD2n0dQtPwcB3Jr/OHrpfFZxiqSbhv
ejTmNy6Qedqvk4O50TqTfHBP47paXCB5FfQZrqceFm3or2iSbe8yuej2mWeLt9SPt1p1N7Btbnva
ZmBOAW+T7y7TraoqSzqruXeWRRG6HSB02UF30jiOrcjcFnLYXlci/FgLq3+Jgro5tFpfvN1f87WN
T8IFgoSCqXnTf8Lzsqtru5LOwdALd7QHWHBJk+3VzNQ3ztjtSZ4fUEqm3BmzqOBigs24Nvy8z6Wz
CpkFVA/5tKmm4n/YRfSoUazn4ZlN467fAXNq2iLLrHlWo/EgK0l5BPgV7YcYUe8WE9tdEsMpCE3s
NO5P5doGor9LaQ1yKrHq/P1/1diDFokkb9K8Mw5MhlsaQnvy2zJzLVnK3kl0ILZe1xsAPDsIDb75
rDLmbbc31moNy/XGPk/AQ+a8LY3Vb2i1++Wb3k1GesjSNvsM8VB8rLtMS1zTiE3TzTwrzJ0An6/f
HSJKryKvqe7cn4y1Ww48JPT2WWEUTv182fw1G+Cmp0SuYPVEiR6nh66P4/eyEanY5uCT8LkfZaU4
FMjOf5Ml29ccTAqzVxGaarXrWzOa3FIqoEnd/1W3lR0gqIQjnDp9rjMtflQdz7q0lWmeo1B+G9v0
MccQ7hjatX4ZfSXZEx78ai112vlJmXy5P/ZttZB54C9yGKQ7jZsueaYGwkipFvqK8dRm8S4OKhcg
UvKc5AGwN3xPTvdHXDnboIMM8kD0V+iGiOslALkfS6Is7bPtBVDxbbnbB4ki/yqU8d/RDVR2CSp5
ziDu8IJcD9UWI8o7dE7PoZmqrpCqdof4TrOxfKsfhObH3GlEAX0ZeMShIEilBHMGpufvEVhIyTAQ
fXo/9YJk499nTzd5C6CCULxeduZRA1c1byCFhnCp7MCeZjvEiXXHUL2tHHDedounBzA2Fxbv3kyg
X2xLOUc/0JJa+5zqehuemg6KuOMNmJSC94+G3JWNECS62ln+e7mKpa3DunJzMT5hFjkB/1oCfKh9
WIRY3COyJU07C4mG/SSacpebXeIiH7RFvlt5CQCC88EmDVtY14s7GiUwVRnnZL6t9f6JZEjD3zDc
6nmufRXFFuRyCMh54BbvzdhJqVyRmJz90TbCi+4r+fs0FFzDcmF67R7Z53/HunMLQyacxSFXkBV9
3Fi16pPFmb34T5Xr6rFIJ++JSlyyJbK1dhZw+kGbl8IL1rKLORyltLV79uh5KOQeox2cpypqkq6M
zdRGdXZlKLqD+KfR3p8dWhZDyRMIGDEa4hyYoOj3U0/ng5KZLv0ughrCxv1zt/ZyUJpF8Ga+uCBn
LoaLS2XqJzSkzyA7y999KiApgTuWYydKyJGP45Tnw5uo+gnfQ79Cqreze7nbxbFaUYWt0RXbD3Ih
b7FGVnYtLE3yWA4Kx2R5xyFFW8apj5hioknV50n2Pw96Jm3EYyuD2HNaR/qGpMRNp0wOPKEUHsYL
SqH6rkKl8CwhTbAhb3h7NOaCFmgccOy8z8vQs/ZKpdVm4GJr5cWrZLT2iHt6aAB+maLv4ehvcRRv
bzgGnN1sKKToqJAuzmKM54hZKzgfoKjkvTaGlh6G0C7e50CDnGkMui+ovmSuHen1RtF/9VPnB58a
HtDs5TVeK14jIrkzAbkP4xHUWEEzSRiuivQZnUjx7/qUiHRAZobFPlNYb26d2Dbo8JfAcr1uOOaD
p5yqrjf/+WlHeHkuRqlYQxEDLt9bFcsTakTmGRk5FHdk4T9m1fTDVrv83+cP/xgKRfOup+M+b9i/
4jjNbLtY7UFk4l+mPqutDSy6qSEMVpJymORQ36hS3oZJdBoh0qi8vcRoy/mrzC4KDJhXQAiwoYuM
sNoPaH66neQNFynSRhcJ5W7jPNzecKRh5P0GrxHP8BKxAjDDVqe6oKda2cYuzDFqZUMV+9mL7+P9
6+32gINaBL4wd9hs8pQ5RP1rPgH7tIw/eKfBCIPXru6rs1Uo/ZbB+coXMQxPLNIMTOJSn20UDW4j
qCydckuTUE9QlHyHONTQ7mQ13moBrA5G3QsI7XzCl25VmFUhjJOm3mmUjeRYtwXO2EbpnQKl3EJ6
/ym3XsVKGIjQ1icmoVgOw3ax8xE0qq3UqIKLNFrgMgOEUs293MYIUlej1vwc06IfdjkeeIYjVwmq
0K3eZN+zyY6yvW/qGV6Kw1B+zhBE+a/PKDod2qkdcyoNSf4jYFy4YmVfeq6mt2biRlMJ3nkQlmS+
Ez5rpjq+r0GESKZIM5GcDtvEzbMcr6NURad+N7Wx7+14TMfPovTK//oxjsATAuxq0fIG0MHNPuIy
NWuLudz1ZupY8chmy1qz6dyi98p3ujRR4konP8gw6xLp5ymD4e1MVdb9niK/OoEr0pVdkNlKC4yy
TSB8yFP8NkwWNJh/3LDzhMORJaOlwHkDP4eBmGYeXtQXb6j9Ha2e7JypABzuj3KzhQDZcgI5g2Rc
gEUX14wcSIhFNoN0rsGEfdTkQuySSWmfA483/f5QNyfwz1B/dDsZ6QaujNJDQHgBOsOs6nAvukp9
mLJ0C0SwOgrvwKyyIJOcL2J6GP+tgdIqxbQ+sY/4eUj7DP7axrfcvG4I5yIkOzuuQLS4qXoXk40a
jqV7Z5qL6t4zm8RVJDX84tltdNGqIdzSblpZJ6rcOBjNwDce9MXxoxVWG1MR+pcuns2Datk8emDx
nCCAG31/nW4BnXycBqFjdrqY5ZkWU5gro1oCy5TOU+CVH8ksRbObi2mPShNNnUNxo+t2YdImPVTH
qeeoBEZzyfTSf4vUaHhTEQF4P+iiCRwvGaTWyXM1svYc3OwHredqq/W1suTcSjDY5/uW5VjMjTIZ
0dBAZTubaRa9ylUbfoNcKW+ohfyhRF/fgFR1+N+jW8XCU3G6fkEUP5aS0rAhVllSSBM+8HubN1mQ
YowVXLlT3A3WhJpNiFnOiP+4dPJp2jcnVWms72loi+BVZL7U4b3X6V/wZIYxFSDaLU5xFqNxQv+x
Mfe9zOX50KGdHLt6oFfBq+INsY5sb4ruTJOrjX6UwhAxIlgH8fds0LrRrTsdvCIeJRk3HF4PYq+b
bVkeAoHoHaVuGawFOKPpN1XgEu6b56nqxpFYWwVCTZV/yIvw/LqeHkmPFB0fSeq4kRZw2ZbjRXgl
hNL7u3PtIMywanScsZ27uUW6Wu31rM28cwlb/meri+CpUJJBcwysBP8Z88VJAGA2P61IYSGgd/1N
SofcKuV575xEXQztcFIdXU3SR5B03f7+d83Ts9xd+HBynRCl82GLobC0az3h0Z0Yw0FzewMFzjRO
rP0oT91jTWHrKGWYGpeDYfx3f+Sb4hwfOQvRcblQwL2pD3cBtiGS1dvn0gai6BRjrJ/ClLIALhql
K1mYY6hGArwu1ac9KPx8I/Jc2zigJUjcEfviyllsHOS5ZJ7T2j7rmRdc+sCYXNQA0sP9r1ybXxAM
MkVbpAdgyF0vJc4lU6d7kn3WzAqzAZyBu2OiB8nXmct3kqT+e9WbtQso758rBswvHaf5OaLLQWx4
PbKUA96KLLB1ej+JY1EJ+TiAcgJdXGT/WjEgfucsczLopVF7maf6ryC31jq8Fub96llV/JipcvaQ
la15qIpuK7NcWTW2KogQVOhWynTjXKJD/da/4O1WfyqFPzM+027DSGFl1aBVzXkJ7WVyhcXcGTls
jkHDCkB0VvzbV7v+mHUwbPdF1dvfkBAU3Gt6FhzTuPA2dszaF85EnT9w3blTdD2ZZixZVkMX7IJY
k36Efy/6nazBuNrd35nzNyxOPi8t1Ik/ujXUqq/HsZspzmgb+JcJdt8enPlpSru9HTbDCXfZYmO0
lRmdqWrQRCl1sJsXMzqKMdTUwEeERxTlPklM+1C0o4G9sRF9FKVanlUrrb40cIQ2NudNhjnzkGCo
cPy45mj6XX/nEOc2diBVeEkMMH6D0unHJkniDzBmxUMyVb/hx3sbCeafG3oxuYA5kULHLpTG1PIG
H1M0NU0zSS5QEwpvT21ZQszZyv3aMXurHfZoNqbRoQmjXJy8Qam7SwqiDdhaF/ifkzKKBmdEr/8n
TH5VR8kozIo9ZX88XFW71Z0EyUdUjTq2qVNrkn9UpMEQTmVXusU1psvvhkAoyaXqjKa41EHlNU5u
NpbqhviQ/LLSES6BZIeIJrWViuicHT6DrfW/GJOHeKGPLlDoyxim+yVYLydobPUneIvka4ZtpL83
6lYOnnV9rL816Me90aCdnk02LGT9STZGF9er8sP9/bq6jpx78lsQqzf13dLOFOSm0CygRk7fK52U
RnFS1e51p079wjj2Y2iF7gAnWGwcyZWniqSagVG9pEbxhx3y1/2GXkuIqVwaXCKzTZpj0sU+OMba
1/S3PK6rJzZ8/0MCL/2OsLhVH3HZoa91//Nv66Ts4z97ao7HuZwW71WoiKTtRRhexihu4tdE59kG
z0jHHiIJ15LT4m0zuZKn+D9gqA8vA87R8g6Obx24Sml276dORNJG+HXb1uZn4TMB7h4TBigy2vXx
Mobe8+uGqzLP6rpDSdVEeqorC5gtA01IxbFTJdSPitIVjVuPpZ44em1omWMlmrKRVa6tE5DiWQGZ
Ts4NUkVrAUxQDvAvKiy83dzm3EfF6D0nCRgrLzV0x5YyNJ0GCIcxTeOf95do/tTloQewSN8P543b
BMYbu7yv7NS/ZFpVOpY06o8eQfXGOViJRLF6Q0QRlBqbctlXHy0yQIhWjOKTaQJ7QhOFUQ59OW1d
netDzc1TWrugtRfBC2lobXp2zBMRq/a+aQftVURKv0PDotyIQ9eHotjOZ8HBXebPhd8SxUS+f4nS
vtmFoawhlTtNTtu1W13h1S1LOmvBOad0e3Ocqz4JsrxrpHOSxcYDujPZXvKE/kFIWf08hDla7XKW
uDJeLYdmUGB6CS/5dH+vrB5nEP8zhXJmBC6z3RKP9zBQCGRaZTS/0uZE26soq+JdLScRSiZT3qbH
IdYCMN0x19sTzqb5tMt90X/NNUWyHdXIRLRxy6xdsuxg1HcB5gBQXa54nE4mt4h/4W3rfmCKNwBl
T3z5o+k19QPmJjBq1b43trKrlXERjcIAgXhc5skU17eI4ikdHUQpvNB1wQ2wxML2Rw4u/Xs+jPLX
TG3Lt240k+xNjboc5ZJSbmUHtl+Evk5SkZQioma+oYATfZwwNEqc1Jyk76bgCnKzqVU+iMIeAyfM
yrJzZNFLmouKjdLuLMROqSpIRXXock2F823zsJZ9UcPGayPzPe6UiX4RcP8w/Q6qyHKDKai/0b7I
kofUEMkvC+8iMv/ELPYaykwzVB2ZGxcFoIA/j0n0Fo1l+UuKwrx3c3gAAOTRO0EbCUE+sY+z3Ku5
Gcf8e20pueJgJViikB+J9IXUUMq/1JaePwAQrcV7fxrifarVU/1Q1kP0swwS/b/QD/pf97fnynG8
Wo/5qvvrxSv80Rpjwe7s9fi72oXmfqzM0s20eDr980iQ7oGsw+Kkwbm8Y9qRxKknDrqMGqA3vcNB
Pes7c5eFg/5yf6j5Ry/u57mvwWtF2Ug3l2lKVpdYYUlNeOlyO39oJpQRDPR8N47QytShsk4uRN8L
K7Hlg2gCgjVGMUQXSuLtZ82Lw+fM9sJDho/xRph5I2fI0zv77YBsAUzAnxbHleoszkq6H116yS6/
1708fRthFn6S0X553xZN/66vivS7UnZhcQrloEcUsxdtse81y/t2f3ZXjjDvLjNLWo+0xrJzFOgg
jLuS+ATsW/VsNWgZq5jkHuj4mns9j9Qvtp4YG0u6ksRYFuUYbg0QqjeCHpWdSFmZK8GlRGtrDxkB
cgdWVM9+WzUubrL+x//hI+dGHGXKFa4Ywlzt5POVlygMqTHNvnHvfSUz+WMSel/p/g+To1GFEhs3
5NretTASmRXRyXyXK81diLQTPdtLQLobOiKzJjfFTPbt/vfdYszYUeQrMy5dxwZ4+Q6Pka00pjoG
lyrwfOEAEOw+yFqCfVrjacieFX7yIsHB/Flm3nCuuyJBaq2u7Gzfp33pImUZKYdy6sqNhV47VTM3
ESIDm/2mT+irUCWqNiD6V5X4uZfM/th7lv0YT/FWL21lqmfBPZJF4pC5OnV99yVBZ2R5UQYXNejk
b2alikMzwYK8P9Mrx8XG6gceA5cF7u2LoxvJYWlPtuZfSpUHZxDTLmw9d5Sj0fViKFctChb/fjMB
5+CZpbpIiX151fZDhv9JYxM56kmy0wxfPhoKDXkDIZeNW33lXIKtxQIQ90tGXBYXEBOLJHSlw0sx
1hLq3lb7PIWRNLoJUX9zyKRcbTdOyEqFgaRwtoqa0T80la+XDe1SIMQKJ0QWSfVU/h9n57Fkp9Wu
4SuiihymwE50ULYtTyhL8k9Oi8zVn4c+EzWbaqo9sstSeW1W/MIbiLy/tJY9P2DwIgdxEvcPhtna
Eh2+VOpPby/mzu5cDw39rPXo3PXnB3UxrUI2KSPWWnHRreT70EjVR7Vp/n17oL29ib8n3BTQ60AB
NntzzkAZDevxrHB9+gBc6B8ZuMFBGrU3CEE/aGXEPagibmYyrOxRWyhEBEqL4/GEgmh8ijVdHNFA
944Aj8EKgAGFdrdJJEMp0WbmY/pu+NJQhr7Qu7bOepcnAiIjFi+JgFt9sE/21opcFaQYfcd7HLZZ
osRiGgs3iaSHH0U9Fp6t4NBrVrM4ep/39iT8d0p50LC4WNc//y2MgrGhtZFZ50jbhlN4Vvu2ST9g
WNj/T+gGyo/QR1Bom7pI9zXqjZZLD6P7WKM2AXh2ib+n6YCapJWE9T8tUKGfchT1X8q8Q3OxKI26
cUento6C8fvlN+jLrNEExlHAMtTXP5ojpLdzMSORrtmYQvehcsL1qT4oHOyNsvbN5LVCdt+3sZ2e
YNeKqJAheO2n6KKc5iar330w2cYaVRuWGiL33aXQx1PcdQ2SjIuZn9nw+UUIpb5lArbFe48mzRro
JGsTmKbNXUIn7FRtxzENLAksfZ239UlUxZGA1P2ZgTtFBYjj8mKmsFmcYu76IurSNJA79F9dtWuW
zkMfw/oQdnRmXbWeFHEagJwcQTFecrDX4TMdKcKCtU8ESXKbG5okUyhLJkUAPmhVU59b1fYGtcei
osagNcbFYNGdkSQrqtoL9VjTdCV5kv+pc7X/ViIPOvhj2kOp5DU1aTYNbfGzKToFO+8mQtMwBhMQ
PTpVEgN+BSb+L2XI6YOBfqrpQYrQP+hOnHxuFBO9FFScBEiKqtAmf+mUvPCrrrPNE1qlGpDyOFLn
C+tVzl6SL3joGeFg5zCYW13A0FaKzrPFKs2St5j0eFUt638sWgVdenAMrpy0mkkAdUyKEBNCsP3d
dxBTaRC3E8CjZLjtLwCLB0+pqTyPZZdecn2pT5gzZF5lZc7BZb63YVauPfxfsDp3Ajl1OMejpE1J
MCFw6oJYNX/omQDnaw3iC5wUxbOn9t1YXB5B+rHcsVThUILe7NKh7xStyQiTQY4o13aG8CJXjuKK
SZV84JzNwdm7L/wBVyGhw09LBtO8LdCKVnQoHZUpRgiVkftJFus/U2GGykoGzFCK5QU6W7NTjicQ
L9ZPNWowjHv7/N/f9avtKeGOQjWUGGTzajZpnEkYehB/1GkZekM4R1+pRecP7TwWj2YnNzddFT2y
Mvz+g7Hv37R1bDD5LDEKNduoXQDEmtWRscs8d7wV/7hqKOuo4uZHBd+9e3v1nDfJQ6jEb6c6kxpS
nIL9FCIifJrssr5WTtEd3Nv38SPy2gRTqJ5QEULZ6fUblM/awrk1s0CVCq/Ki+ISUn935QZpF2AX
B7G4sjN/uD+vSSufdC+FEaV5JhkVGJpI7VWUAebIvKag377acdmGp/U2mHwjauEd2wPVHFc0mfQ4
FKCKRJLkXin1TXU1R2TDcGdInIdUjo7EUl5gdZv7l8ry2sECAsrDuZmTKeLGQ9eMtyzCo/GyAH8B
CUNHAIPsDnnwRwV1QfnU9HX/IQonvfPAeQ3VKenr/Kuc99n/HEBwy4MpJ9XNUOVulbUW+t+2k6TW
yYRil/rykNgQEHO5rm459S8pwLE4Hzz8RXDmDhFimU5FaLYZ2Mx0aA+28c7eAmiEIgj2YhRGt4ga
k0pGMvcsg4IayFe90B1XQ0f6QIPxxcNqO5G0VxWwtKv93nYiFy2peccBGjm2mOYgQS9ecSuT/hjQ
PKkUDwA60dzuk8ZQPhl1pUueltG+cFtjpbKpwPIK1LzmMfRSSy6/hNGiI+oBI31yp17uKOm2eo+w
4WBXrooBZXF2esCJXhqVufCiabafyEeAMM5mLS9eL2fJz6zTe1qRi/mj6Bfts1HNo+YqQOQSV27j
JD1l6mSbPjY5Ruu3OZSuk9I3puqPA5RDqizW9EcltEL3hnGOrlVljJ1bJIr8d1Mn4b9FHWIFY874
aVqAYr8mY679gEKPRGJXOrXzEJaIN7s1hc/wPGfL8F0scSG5XOIoLeSRlI6noodQ+2hFVAfdahwl
4TvV7HwjwpKy84Ll+23OcvmXHZbW6Eq66H4UzTBzfsFuRmihoIruUtlIlKdUb6Y/FDG3ztmGAG8Q
F8zaUbq7Ux0jiwGixVdQZL97ZWczxhMaLfCbaCekmamV+qkuIi+Si+nDWid8dtq0omPWlU+F1PV+
Rw/Fs6z+yKHv5e7f7jjQTmtCBY7rHoAfqVqRjbN9Q7RE009ONMS136RtI54XZ8L/IlTjJHrIHGdM
L0VHdIDCvZQl1zadhOF2nTM6F2Ba4XzWtBEN+sJCWiVDB9lwDUrz9iNtk7n/V1ZEgm1YYVL2Ltgu
3+TeaPNray8xkvGRgN8zSYNcfa57e6jPVZeNP4rcwh4A3XOlerLtxXkyl9nUfRGb4mNqSOlfdi1h
WpbmOKTw16aWX94V8+xJrTWmroSawPekWuTsXFhyB1x8TkhMllgvxs+QyjkwM8LoZTDMfRWMbdIX
HicOBZrcmZUPsra0tms57LODy2Qn8CG5WKE9HHMCg/WJ+S33GhrEc5apcnB4bJxLoxaNg0i0Zfmj
wh6QsrbxYyLdg1H3Nh3DIlABt5wG07Y9F1YrYFdI9i1GnsBNTdAbY1ZUflL3dLP6KvfsAkuXriUc
ldV6fEB1S1y0dj6C2O7EIzzPpCP8Fpi+dzgSNNZTWh/8EKhl/thky7OkTt2JXpTx3PXyhKp9YZ0N
46gQvPOYqqu2BWKQ8qpCugmELHADjlavm112ynPYprKXNo5+XqUaL2/HXDvlSh4qeoZUQljqu1LF
VNJq1fEBuNnZ1H1CWCcuvdQGg+222kIP2Cyy5VOaDEjuW41MJxNCWJ987Udp+VtTEU9oEGeE7eRG
SSiX70aYgfsnilkZkmTSd8WaCcuVcZUSsSWRnzLMMwNtGouDUfb2+do5436DJHKH8+IPimKGZH9L
01SiuQVw9uucOWJ9PXonmPrMst3UiJOjSPDF6Hdzq63MBnrtBujXOwQdyPzR6ppYukWYD08nTUSr
aGLhGGBX+CMdhH5XowttDPOPyUimf7mLus/sG5qrZTYrlitirXNOphIazZVoM1P90KqHP2eAZjTz
rFQ625Ogf5+Sk34+2Do7OQPBJdks4TaQ6m2fhnLyqKgR/PR64aYCR0pP20jzFpCAUuiPs4aNBeTP
6Fxj0feARZcqXPJiw4MPpj+PeKV4rTRIHxxtks6L3ctforkdr2BRpL80vcXuK5eONH12wmKNNgd9
Y2ixFDU2IWDvLFbrxECOuUfyW7oU8WWs9eLfdJqyr0khKQeTtHOUIcisSkxUT+7LjXHWwCnpGA/6
VP4zh2HSeNXQi48Rj/4R82B3MArilkMyYzLo6wu7Q7xfyWNTus1Tj00a8b4fodN8RYrNOL+9+DuB
Jlx1rsYVoXUv5Vih/4ZIDN9FI3nylAX95mo2tIOsdG+1VowzO5rPYd1efxBfSDgVl+QIOdCTulny
k06J6BIRCPlxpR5h7PYmkNeOKjiUtJ16KlQUgT1IeJsKs/cNIquTNKi1i5rG+4uo3OyrCBjdGMWh
hPf60/QwtKY8Wj8tmbtHmKky0ss29uv5kBzcb7tfBVCX8t3KE7uDBnQjbdY+k256PSRPveRMN6qW
7d+FEh95/x4NtVkwzGYUvEdTjheiLGdrtWAN4RJ/i8Lk3cr2VNZ5FvBBW7GsYBteT6AFBnCE5hve
Uix5YrefNeFh9jJeJ4tL5O3dvvNCUBZBCWFNqOmfrTfhb5GQhI9gCqYEvnnWR6dWX9LnuBhS3zKW
v5s+/ldvlfHgYd6Zyd+HtDdneSwXIwMG4dwUM4EeVprq9KVCO3UgOG2PIAR730e5AMzKC9p5G3I1
K8RGxu/jVttm+SzhUPOQNa3+UJot6rNjNPIILtZBXW3vC1d7jLXqQl1tC2jlPy5d24f2TarkLDDj
ntprtajnyBiPjFJ37hHdxB0Zjz5Ss7vq1tx3idJ2hJTVIHX+giyjP2odtoB6knik6ubp7f2yN94q
yrpi2DAO2FaTYAeH/VCi7pD1Q3pOunH5NbbGd73r1CAxB+cgH9+ZSbIzKj20QQlXt3zzRElKKRcr
1iSO0SQ2cK0oMN65IC155DeyOxRr9fJ+3vNopyqBtwjbIODyHR+10pifqfqYH3sbrtHbk7gD8DLQ
QUOwCyUOWurbfoBh5riemeGqPuooOJgXkldPpe5P4DIukmLNJCILxFoIas9Cq7s/ijErPVWppYco
ouL99s/Z+3Lavia4BfbSXSdKaxi/clTIVaienmYIcFdiOukUUak96HrtHEf0Z9g567PH87cJUgYx
hKM1wO3DC21+rNsquiqJJJ/FEuUn0RofJ6lKD8An6828CUVBBfAO0a6nfrq1LZcx60TYfpZuaVtG
J2cus0/0IsSBXvHuJP42yubLarmoTPwfpNtgpgn5uEqjInWaxEUXGvDS2yu2l0mCz4f7ymoRg203
UB/mi95h/3aD5mH9s2i1cRuRovCHEIYAoaijfWxwbHvowsn5Q2ky3fKSRQNK1oTvZrmTXUC4WLsV
pBl3ubQmSN5TjdCsnuU86EwrD5zIOTKV2J1eJO4I/8C33mWskpxaUVrUUdBqxhTYOSAa24i7Z8cp
/kOzjjmFEkCYtPKlN8/vCKIwbRpAtPYUA8FUnfKaD8WXt1dw9yCsqm+UHyjMb58IhAgcYYdAo0Nc
ONzZmnEDMTOcBlNkcIc8ab0+i9/p5coNSlzJeMB3eJ62OiGAk5TJQiA30OeopTaoVm69MJtZCGn4
7c/bWy5jFZXgfuMf22Sk4vrM0S9DPxoGnjfPGWYbrVzcQuTbDuL1dTm2xxtQByLdEEjugd100EQl
N+RqCLTml763ZSRX+uyMiGrqF/2YficBM7510fQfStKAE02CT5AsK5vjdew0TgjoIBbNLR7XzqVC
csu3kn4+aEDsXV8kWJRLCKfX3tnrUVDoV0bD5qgDPEYLREjyLVPV7OANUPY2JInjqkSA2xasv9fD
WL1Cu9VBskwSxhK5SFQ1oGi7YVZcE4sqcQ2tRfuXBhmNVLEoU+2Ldh7EpcgXY61bTUPt0gnoHN9y
LOC0696I3Spfil9yuYj2RHlTPWoF7W2zVUSZvIZKCiHs6x+tqks8QZCVbuUgz8Fii/ynU6raybQm
5T8cWAvoPl08RAnv0IToZIlRrnMKGlVh+yuMyk1Mub/UXTmcs2wuXVya0wOu2d6ivDj7od1Gld7e
7DCQjU4sZOBmUjgOaD8qWGBiBHHKDOmTac/QFaBk/Yeju5LhTdJTinTbypSjwqNRU0j+lhLpXzI8
0j2UuMXP2Vq+v31J7Jxc56XozShkpdudXaSLUrd4owdSiVIS7QRdPGBjrTzjfedgL2lExRez0+vl
ArT0KPHZOVbkplzwVCKp9GxvKCvF3woH2CgwJsC3riJkMJso4MoH07k7DjUwKmErzmRbudCr0Iyb
1oAlL7J6dAdjtM7jnIc/3j+XqwMk2D2Z+Go7l3GBksSiDxQxUUoKaDYjajUDBqXfGwbIzneeE0ET
xPLjKN3f+0BKi8Sz2ISv9aDNGaTZZbYhZVbRF8NnGloNdBNx9CjvRTzkw+iXI0BjcQY312CIL4o1
N1BW43iVZF2SprV9yAqrxm49L5Qxx7K2TkXqFKELNWWcqN7GI82SRestTxOlVh8Es3tfvhJpwTCA
1rwrZlf2FBlpBfu+0OX5uaX6ACNgOorOd7+cBI9kYQWD8v2vJ9jIEUisIavcYEco14nKdIAtWuVH
JhQPLZdU8KBF9Az6ZnKduB9ucuc0fj/azUG1ZfeXrL13bBOAGN7R7EajlwYOrX3LJZRM/CIGwgAv
3EgavzRny7wiQdQj4ig3OE6rJCqnGpEWcdaAGthuJpljevCTdh4ABzQ90JU1F71TJDGAVorZyMJb
Nif5WYDSedTSSTmv4MH/sNpg0la1CwD8d7rAxVKFiIsl7HNLjk9G16QnaWqOCEg7+TXSiegpE04g
bLh90aa5DLW2wZfCzEBQxU0dXQdZyYAAidCvl/Tn29fG3vyBfGPqVKr1dww9h2S6yqvVmdeE4i8L
pCHqcsBBZsjy979lq1XjCjOirk4m9nobU59o0KaKJETMkvDSam0qubop6sehXQyNSDRWNDcz4uWP
tz9x5w0lzOZWJDRBaWmLs6wQU+8wyCVVwofhInpJBLY1Rw9hamN9gQRBMLXaUWCirW5Qm6jUgVDC
xcCVT7q1+dq4ht6OkSjxfS2V+impEV/ykhgtFvofJekYRM4+6PH01txUi8XPXthYdVkNIDmomCEP
vZzpkg8JxZqvHVSNzO1hQVdeI8Tcn+w4Hz/NiyOBPREZSFEl6afUxYoj/Yfy4kRnvViK5Nwhf/QX
7ptZ5MH3Fd/lDubJx9YZBlzmAEFd01rYljdwhUUHIeXe886VhUIJYpYgkDb3liXFddLUNSVnKa4Q
lZ+s7LGZa+fcWCmV5yJuq1vsZA79nzq5vL3oe1czEHobfj7X853Cam5AIi+VBhFvVU1OfaN1lyIJ
j1AEe4fV0aiFgK1ah1q33m/F06qgvy6PPH1Sk+ZXQxYyOFVMn8PawOKk0rKDuuILunq7q34fcLOr
RI1rIsQDVE+tyqS+3hbeKtD9IZoACPJvjqvPGCPlAN5cNUTny0rolLw9tbsfTQmQW4p6I8nr64/G
WRwdFXhpXBl182GSHHFOlkj1pEYz3Mipjjql91cU/B2aCcSjNpKBL53G3yZZatp0iNGMwb9kwEB6
0FH+gZVwMsP8KAm6vypeDaVuPq1KARg56SrbbFvlj6VYRs9BTcmjd6c9t/SpmePiSCporbC/XlM+
apVupmW3Wlhs1rQhwqa7yZpOqcp8hg54SEAoJzsJ88HNzbb6lEVU/xypxYAqN9/te7wyhkGUKhxR
yOPbxC9rDXuZ1D4ONK2IP8TTUj7afVMvtxRwa3iwg/cWk3OC/AH6svdSWO3QjqqEk32QRVH+rIVt
h5tKOH3Mqy49eK/3hiIrRLH3hXyxLTVOejTrqcgBt5pO7XepjckQUgWnNkP9+u0jsTcU9S+symwY
Z3f0NlmUtRx1MGOTOZEeZkXKf7Xa0PnWrE1f3x7q/vRRA6PWQAi2Ct9t60Z5X0gzzw4Qa3JPqeW1
MLQxOmfhmPkUSZbT28PthHyMt9qvrSZoxH7r7/nt9Ik2nZNoRDMXqUT76yDK0J2WEDSyVCinoe9n
EGimdsaRYfYxusoea2ysvClTtIMyyP1rQqkF5gGVEADmuKO8/iFmPsZDPfBDwrFLPzqV4XiaSW6K
bIHl6dNsuEkjgf0uB+PA0GOnWv966PWx+W0OEDnKjaGfs6BZZLkFqdPWnXGSjSx7Wmw0+txaLMng
UnqGQFwoQgt6TAXqoM9D+dzyMHfMXqMdXRw7rwFWNGheIH7IEb6TNJh6mlgD+XmglthGlGVrXjpp
Sc7pMJHuFXn9oA1t6nfDYLNoIr6k1Sj/h62/qi/ikEeOe5fDt7qCXQV7JMg6w/LCUsjflb7vPBN3
s4N12Nv61HpWd2zKsneQkkGOGkpIEKmyevkTKYVS9mzUaHypra0vJZWEgwtkd34JYAhWkZ3G43Xz
HGixjlaFIcVBmPb5WY0VKlzJXGhur4SmX2mhfjIE91alKvEHo6FmiwWROKgf7H01kcyK6SV+Jcd+
vfnQqbfLNoItpzSp/bcsOvPDMGflGVmN9kEngjsSGNsdkPnFoBN80B2Vw1LSNMwd7k3FZmsZhZx/
nqW0eLBGKf6Uow19EKrtPbokOsgtoPDADbq5Yaq4z7Qao9ug6FGqsMYRl8Fywqiu7NOZ1HYIfZHq
2ue3L7bdrwTdseI/X8r8r6c1joj80wHNIeEM0/epjju3lOL0eTRCmrVRclSl3nvladW8cGOgNm1f
WbURhdyVdhxYjYn73ohUjFIM32czNNDkLxaMA+PMm8mW3TKff739sXs7GZ0vJOVhlnCfb2t6xlBR
pnewsQzpU+EuGCmIXCoKakMXqTOXc4FtVqAK1TpjFDA+US7TPpfDElsH6fp6U25iHYV6LOw6RMEQ
f96stdkYU5xPfRTk9LPdHIGFL/UoyQdBxu4oZJnAuDUOzRa9ZTPDdm7TK5qTRvtFZe5bgyThnwdz
uvMgkafjnEWbnzridt9q1D2afrXIkUtpMVzKRJQRkyXpnnq5xsd5pkIQyHZs/cXJzTOwr4imuuUA
utTNezC/rhSHi3Bnh83oYhvaR95i4jmOG0RjdH5fDqu3ZJVl0tGjvr6V22VYS3VconvGXzlxtpMU
Cqm4qTeOJ43x8phOcWtfkj7R5WtKjFMReqrdX1EhD4Zv2ZP8oIRZ/U/U9eGjWeV24RMLVO+2H1jt
z4miEHwHWHZXxhzhYeSlIQEqk6LxPDWddo7B0v9S80r+NJXLkRDe3lYhcqGgiE7Cyut+fQ2wVSxp
QOQ5UOGlB4YaIj7Uw6H9+PZm2eHHoc1PAAVKiWzxrh+G3o8UUwWLgiJPc9uFJBf/E4em/q1d1Iad
UISoGUJNiv5Re0uZnqRZK65oFonBW2C/ts/aXGXWSS3WnAR65/Q9tkwQArWtSvbVMnJbICo0zH+B
8rd+iCHt5IsyceJ9004bhA+WovhS2SGGoi49Hbu7jiiKOaeqr/B7M6Ch2u6C+cR4HickGq5zZ8+L
O+tV9QC6z4nccVCyL+Vcq+aTHKd9TRm2j8RFBSvxt8X/JPtfF8NPB1orIuvU1oRIJ/gyTfTlYCZ3
ti7xr4oXI7C5u5vMUpesWuYOhq48awHobfN5bNvy+vYoO28SfUMuTG4rimPbe2pwkgoBAPoudVrJ
D6IemwezTNogX7LiGfbhN6cKlb/eHnMniSAt4ioBF0I7cYvJ7oa6VYuKrY/OQu1NhV7cGnrAPgyS
5OAC2Hn8gA5AOqaXjmTw9uri0U/zZgE0NDfVz9qxB9Y0m79g9uF8CCOn7A+CxJ3x4O1QM1gfQJre
61X6WwA9h3YEqKQAIhBqMwTKFTJwbnKJglUkaWLyoFvK6be353NvUJoSa8hEwnnXG8SlN2/mfghv
XSIpp2VUf1jx0rrmXCPNWC9HlhA7ywd/g7mEOcrFuq3SN1bSQlCiP9GLaiTejtbbm79t6F6VaOnB
Cu7cW4A5qdzyTr7Ehq9nNNK1OpKbFf9RNShEyJjigRnUDh7SnSlEshMcLOoiK5h7GwDrkLBrk/aq
kGminBuV6sQXc3RiINCOWKpTLarI9N9et52JfEEIkWtSrgUb8frTMIw1WtQEpVsz6g2ah4t0zuqU
9iDJ7sEs7gxFXwUoxMqFoMGy+b68ndMY0TIAK81QnS3S16eh1uLCa/LDi0vdWbI1zCV5WcXF7urf
UEBNSV20PLDQXS5PQ6hAxzQX2RhcwxiE6SakkT9FbyV/J0XRF66uDFMGTSvX/82ytHnixq0XXxMw
l091pqLxPEWxfdZnW/kDLo9terFTqw7Eqx6OkDR27Q9lUOVfmh2ZGKZU6fjFxk3ryJ1877sIslQq
+5R07kqt+tRTIZikLKgTRyB2P9d+iJXIwY28N8pLbYWqB9ar2+Ol8xIZU0QObuhLfq1HJG4cbT6q
he2NAqoRVhgBKuHH+i78flFFSpTY2pAHIAG7xwReltdW3ZG54tEom+uwbxhmVNs8SAygBNpkxmfV
bOT/sLnX62jlHRDibN8T4Pkw2SGXBHUhS96oUS+i/1addcCpB/fE+oNfx5NgBbgkEMP9f3Gr19MG
amRq2yXNAiWMEuGRTYhTaBb250Exi8jXRsM6o/x71awsPkjS748wUT5l05fKJXYrmyPsEBea8qRn
wVLqJcZOiexq+jAHsdTPB8nL3leCWqSBZa1A2y0uLEZ8riTrzgMthuR2idu07c/CmuzIy0sI9D9V
a0CvQC+0MOimGQLu2xfj7vj0mSE9E0lCXns9y4nIRjrRzHJXG+WDvozRM/VT2bVbI74W8ZQ+Q2OT
zzDK2oORdycZUSsw/SQNd7zuTrW6BJw4Iy+ysnh4xNs/DBifkWur9dG+vT8dqAJx/DCYYci7OKgc
67xvUfIPEsjYeMzP8SPMvP7y9mTeR3gwBoAgcW/B77/zDkm1cqTPW0KYRlKvRL1vMgofHYK2coew
4W5t4i58Mim8HDWNdkqqK1kBPRDU6wgut/tIyFHZt1pWBBUSFN/CSkxPeZ6a8qlALexn3BnDp64t
LR+F/f4h06Qo87Iyr3LXtHEV+w9LS9kOVjUYmnsyfQSiOkVTI6e2WX9t4sK6xUas+rCO46/vn3HA
EitKdI0Dt7JPoIzVrjfjIgCZnqMt7MifZijrrpPX7Vfh9OXZAgV50HTeqXwgsIPy09oIQEZwez+0
Q0PttoiKoByq+jybERoTijF9HKk0+72l/pqb3rlkokOUMW/LEzWPo17w3oZmpdlp1E3WvGVzbqUx
RK/AygJBgfzSN7bmpeB6D6773S8FlQCUFCTKfcdZ0u1IkUMjCyZH5J8wOh0cV1YnJ3VzpY5XlPk4
P1ZdFJ9sMykqt6zN8duCg+EROPk+alwBrauNPYBr++62CNURujo2dwGeKtni1po1/qgzaJ9IZ07R
qVSy/3KY6Z5xKStAoe9oQKJHS7gnLlgpxLjn2DyuD2NL09/LxtBs3D5LhswT6iCMg+Ozt7a/j7z+
+W8BA+VvfI3aNA/sSlqe9bExA8yLxUHle3cUsl1KFPTpQD+/HmWiQBoVTcjSto5RBpAAQ3ROk6h3
/LfP6O7SATpB5Anw352obyyPZBsOT1yoq83Z0H6hRPUDoy/VKx2km98ebOcK5jbgHqQGu6aG6uuv
6jt5iqxMS4NsVNX0K32S7E8Vxwz1Q2Za4QUjhOomy/10fXvYnW+E2kdLi3sBXvC25NPps06X2kDz
ve1BQA8L2YEXppTAEjVrH9SyHw6qP/e1X8RLEYZEwRbtwDvBd2CdQ50Ias1mOVJdd8dmVJtHW+ok
ULF2NXxeZHXQzk2Z5PH/WhSpunMxRp3+9f0fDlh2FS6kvH+3uCgqqRlDJ4ENIPoJSmvl16oYgMlV
0WNs9UeiUDt9M74bID161PDd77hCAxcirRGUZ2ytxyQrDmt/SGb9UdhLdxGWiXVInCG5NKuth1eO
8LDCfcikSPlOWDccLPveblvfXdBVK3hr++oi0t7rOoWdoIozKpp5r0vF2Wid+Y9G2Ik/9Hp7c2ol
er/0IHhn+FLgF1ag1bb2EaHiFmYFXasoCgtfX8rcF/ZZKYD7J8Pj0DkftdQqD569nQuDIBVDmrU2
cN+QBigEgmFwaJXJIfItdWc9O0t1xAXbCQsZBRXAVUJhVc17fYBjRy0cEiUETw0p8SBniPOizKE/
F3jWvr1394aCqLfuohWbvC3plwBaKmtBxMlZRvhPTSdwfco6J0TNecBB8u3R9q4IKEoQbCjwr4j2
1x/WSLCM21hKg0KecGpLQLd0AAiuzpL8WMBVvf/WJT+jPAYYierANkaJ0qXSE6GmgdoWzY02t+2X
o9beSBGzUxoa7UHsuzeZFOHWcjQZ+x0irkREpFclxhvGNg7iMVxOHao6foW80OntmdwdakVm0rHf
oZzkyjRLCTLpgVQQlNRLqZ6yqVX+7PBhOpjF+z0PoUxda+uofHLLbXZj20aOk9ZTFqBKT3xJ5nlS
O+iQb3/QTpjFMDr2MrwgOzUjIPgmG19lGASGPWxms8uazpxqJ7Kh9Wv2R+TDmouFpKkrKZPum7oQ
By/n/YOy/gYLxy8ye1T3NhHllHZICc1ElIbRs2G4xa/TIM2PKevtjbUzGS73eeXi+oW2zpwecaHX
///rfJ/x0RpEnZYde1cel7vIRGHQJh5RW5G6pikeMrsVp4j+nteD/HGHepk/dVaWHJzM3UXmYFJC
w7ud/fj6ZHZK2yOzXjD7RdydFmTTL22pa+/etS+FcbqlK9AEtsfrUYCTlkmTIWQ1xVLoVfwtbxSK
5UetkA4utr2pVJC4pB9K5HoH7l559JLT1QwVdtV1tKzu3BlT7Vry4sCbmuQzKMrxbHStccTR2hFI
4TPJs1WyMhg/24ysbfROkShjBM1QWp+mSk9/FoMB+nftRAwXSpOYc+SxlDzReaubq9NZyYmHoPfN
qU2+tksM1gRxx3eXdPhZtF0AHBFa3+E8Im0YSkkziAsjs5lBbqXh5wVZyNaXhAA0/PaB3ttRsAqA
j6PDAMFws6OmqM4t7KLTIEQ8W3PRx7K/NnbXvl8CkK/isAKIXUlW2z2VWDTel6RKyfp7MZxTJB2/
2YgDD+h12NND1RXk9pCT8whFQi08yCBUZefIojyE3iyQzXspfUsf8rpzijRYlqXJPqtFN6FZpkVL
5Cur8uCfxVQPSDmVSoK22JiO6uxrINk0V1UQf3MTW69jfBHSsnKlBGSgPxmt3V7zZWn/6ia1hpLR
1wN6jnNonutinpKrLA9a6C6zHmsHF+D9s4Iy28q5IB1i725rmwaqt0VVZmkgZLUIimya/M428mu3
aEf7Y/fCBzvOMUFJhxLY5rJVQ0dp2mFIgxgw1Ydq0DWUylCpOs3os52SJpmebGNEzgmC2792F4PI
U7BNev8uRcMISTo4evSZNjdS2iV9ZBgIyIIz7J6nZZA8qyisg3tv7ywQo+JFRxeeuHFTTEWSOC47
G9hCkTXDzbCEdEUzzD4qEOytHmMghMniocexmdFlsIcKuTm6q0Ix/VhOTK/tYGw6eWQdsLLvIzkK
ECDj0PkChn6nuMWlPUJMGYlylrp7UhCIx7KdkuU0KIO/aPbsv71Ou7sFrCRdM+pcVHE2U9hnE9qL
qxNTvmjyD9SA5uHUWeWgP+SKVSq+oBjeuDnqgrnrlFllfUz60v4gZx0Uprd/y940o8m7ljkJiO4y
D2q2kWTPSLrHkIR8WxdhEKeOdU5xqDv47N2hyOHp8XJO7lQTdVAkkEGB9VZgBQdfyeVWeRrR+fIw
b6Hv+/aH7S0qeSWlUxb0HiQSY40iW1JGStUZpTcBaXqIUrAHThLqPwFhHsF7dxcVfAhMI/IdJKk3
b4Rao6hOyQ3nm3BUcxeNw/xB63S9vqJzvGTeWFE9QJ0q+jqXcdqc6lBE12yqtaP6zM48I668Fv/R
M9OJv14HJi2zMmrodVEyWSavUBYcZYBbpdehHJuDJ2N3LC5X8gNasTAcXo+l5j1LjRdNALxZvZpO
Kk6OBZ8uUyChvL2gO/cOrV7qTYxCC307v9Eo9BgaMdsHrcBLUbT1OZTDIz7K3htIrIOxKNUYnsKX
Zf6tWKfNE7RdCBSBiVqr7iJIOf3EV0r5G2CT/awpZYVVxxiq5UNfDTWPId6D0z9orafOCbX2+lvn
zHJ/0pHvv1aii2R/rNMxU1xNmbFFVXRUq72UzFu4mJtkK4DH/j/OzmNJTmVbw09EBN5MoUx3tVFv
eWlCSNpHmEy85+nvh+5ETRFF9J5oopCygMyVy/zGOZpTKb23H20gMBTD1N6w+teZG57jTJhRL74o
toElb+VqvswicSdsae0c7Y3DxlKETq4dMKjrWiPrE6PXh0ReCvTFnzSla92gho70LemU8WSY4aTt
HO+tjQenBtIQKTGY72W3/PWZ4nZGrSMj+0ZHeXrqGtM9V0rUIprYeTvlxEb2jYsHoFPyXzCZ64cr
p2LuofUxBXKj5EXJvfR+roVdnHn55hOUOefCXLPCjhKe4c433Nr0FDHkMaCMyP2XF//XY6IlBXQj
Y+0EHY/jBBjz2FpJu/OEWy9zUcbiSidcct++XqUwei1sl2maV2WV7QNrstBoV9Lf9mymO32Fra0C
jhRsOzXTNekKTc0UmftW4tNmp8dEj8uHUYnel3pfHHLHHXa0gbaWA0axpO6QAtgxrx9tQHyoHIDT
XfIiMw8Nt83nqIPerJi9OGeGtTfA2nqVtIzJwdCMYrC+SlusRDi1aWbyMqNLfxD6EB7YkvkhN5S3
j4zwCaAdROsQjv8VBoZ6BS0VUFoXNezDB63sq2MaZXsD5c0HQuyBoQkgqSuVQ+DVXWe6tLnaKXKC
kd7sc1F6pj+jz/vpdoS/7r7yQFBxIHDTc79qFYq+AB1VSnFx63Y+KcRFZmCx+w7obHZumkbcyypU
39wFZVHkLMiXiZNXCN0cBF9VRYJAUpEqW5HWc5eV/95+sq1dCCmFviSZFmOv5cn/PsYZluk6lNmL
AYoXCnrtF141naKprw6Klu+8x73VVnvQrPKGawEV7L5IrMdSZj/SSoiXlqMXlM0kjrcfbmuHAGYj
V6fNg9b6ajlPn+BV5JG4TD08gw7IQaDEsE+jghNwe6nNJwOUDFQPhdirFBIf3hlBYzajqSjeKTF0
eac3URskaaIe63jsT7fX2wq/7HvY7KCMr2l3hj57Tu7SePGEJk+k8uUlXFSVb6+y9QLJnRC34Jq+
nnGVJla+XlcgAuf23tGChnuc6FTeRZ1e/4dvxYSBCpVxC0ni6lu5tIzlYBMOo1RPTkWYxMZBGefx
iPhzn+0stvW1HCR1GezQJbtqthbR7NSRQSxUYhWSohYPQeIg5KzOzOucotlDoGzFD1A3IFMhDQKg
W37PX6cM1AnMk5xrbPKy/FOdtY2PgG5ySspG/YS+zHzUE2UPtrqxKEkiNwyVMF9vnWWxD7NaLH1y
XkBzKSSqyb5s7TaY7DYKbCXDzLirm6+3t8zmqsTIRRmKi3ut0qQ4OhxTZ04vTY7VYUIFfZaMiE6y
jp0HZHry0zwX2tv36SLYyWzS0pZe/arCKXtv7su0ZtGpEc9dPsfvUy0Rh0wfzR2w2MaRoO6nGQa/
iNpi/Sl1Jza9PsSXcHRizT2FtqzeRQLk5H1hU9rslBYbG5V4smA/YEUuKhqvN86Im4c04pB6XEjn
exVX4bnvquZsJYPS+Mxah51LZ+vzMYSgRFvkta9gx7zEOe97LB6hxSlBkuAloptxdGfEen/KgccH
pooV9u09s5ztVUN+KQeWse6fhGj1+fTK7Xobm/ZLlWvli6ONz5Sx9ilx8OV04io5T1E+nkfMuj7e
XnjrY7Im5QHSd9d9KS2vOwHwhEYcwl5pgF8P0r/ZAIupt+3wP3zLBbRO25+4fdWemnRSBtThk4th
F3EboJFfNkFplDHNsAJK1Yubc9Hv3Esb9wQXIPc6iu2gFdZZH56z2ZLxQodbZi22l8snFw+unQ+4
tQo6YhRYZHzE8NUHTO0KWlRLz7vKrPIgpqXdWPb5TtTegJ5x3hj5ORB/KKzWD5NGciiRzgbIp5FE
BD1131evKpWXmmOYBgLVitxv8iovfQ0m0CGKTCs+zAlAE9Ux2p0Ow/bPWcCpC2l6sUJ7fTghJxQZ
CEbSCwOsR9QXWZDjn/Gozbn9BZfw8muOTjneUUp2J5m7HTpRtU/RiGrk7W28/UvorC5qbhuUsdgb
JSdXo6CWwqqDaTSTRytVEra0Lb1LE0btc63V5mkqrOkdys3qU1zjKY+LTvt2nisgDdVjOzB/RvNo
9VawBrbnvKDXW4v4l0RzhqotbXxEV/XzkCrVf9h6ZF1EfsL+NU44kg0QFMsmpdTS+b3lVOJdDFRh
5+xuBAqDzF/D1WERy1s3sBHfsKcI3fQL4LPh2Bjur6mJ2xOpcrlzv2zEQhj/BAmO0cLbXo7a36lC
H7qjk6uQ8eui/GHGRTreZ24jn1XYC6XfxFkO5qXC9KJzR1s5395JW6vT+EXeFa0mAOurRCWa3bKR
tCsuCr1XBsDAbdKqKU5aPcZ3ojLtc43vwFEnkO18x603TBuSmT6BmLt1+WV/PXcXRdo0yYxWtyqm
Y+oo7iF2QnGmU1XsxJGN+TPgAeARUPEJiesdipILUbgZoouYm/aiqm2NjUiWBVkTjR8dNPz9HLu0
sxPjFekzZH07S5ACfLkEuHEIzOtRP7YRA+bdfOKpF0cYKvNpbmd4Nm2THPiyOy9240YnYvIzoR7Q
5l2jQfA8L9BgrMP7PPVQY1Ks/tF14imo1Xo6COa2x3hQo4+399EGY3BhQKLpDHqAsnLdrGzIvItI
ciOouIaMxzlymArbs51lx7kqcHjpQYuhXm2IQoM3PNjvU6uNoeBbdtgHo1NqXzQtwrbAdYff6hDL
6qALrBiCusqUR1GGkYRnrSNQW+N+5Zz7eYz+SbSxNXETasuHsBCz6iPLEaWntm6Kr2ZdaNOZWkpI
nyF8+4NxURWfGHbVn7GoTUw+Ooqph0l6iXuXW/aUHDItKl5y6IHdoUMaUv6iPU5xh5bDfJzbzozu
xqqItC+63k4f8Z9t9pASG8cRxVioKYx3eZnrqatAMhGCYxJfLBlW5wynhlPfoYMnlTL9X1oykJnC
PIaMk6h3tz/gxq6BjkADB8U6Ms/12DAOtarOB4ZcehkXF3wlYW+OcfcPXQ/0MfqoRhBV7GHnNw4m
+Ts8emxFQDuvc+tKYpnTebAjsy4qj94s1YNALvtLpRsSlR5Znsco74PGAX/Wj0X37fYzb2QxdAsW
00JgTAt44nUIKpw+FdBCSdAQIr9vEic5qXKud5RAtlah0wKIjzwGp4ZVgC8zPLK8SSwjtr6IfHx8
+0Mh83Gnvbi9DOOIpR0B43SdkjUz10MMetEa5jzzsynKfuRxsedssVGgoG1EwCag/ckwX7+zaNGp
Yedj9xh71lPp4keUNIbuNwgmHIph3ptnbz4WySz6MZB22CSv1zMGnKK8nCQ6b5Xykrqt/DDKfm/W
sr2KxxzU4y7mj9erIOxvdRFXPf0+VP4P0aRaQSRkor89rcDvGFgn9x1Z+Bq94aTQ2EEiIV40mG3k
91pBvVU4DbTlQQHk/vb9zUp0i6BVqYBTXj9VXGh6mlVg5mSO/VldgsiO612hwa2YBcsGFjBpGaiU
1Sp223VlBQLpYkaG8sxxcg4p4m6PsysalC1H50BEyQNNG98usv3HmgrejY4Sx1ULaVY8uGIC2Kg2
M8CcChVbulnp/oE1+PX2m9xIVpiQL6hgOBmMMle7cIhdY6yzLLlEdtl/K6y84smS5uMIUHrno20d
sEVpHyowQ6Ur783U6w03afF0xv+TOUTtXVpdysDO589t3H65/Vybi/HN6Acv236dK0C4dxVDmJh9
d1H75FlJ7Ged6p5K3LmPI+9iZ1a2cc6Wx0JcgBY+Te7VXklmU5eDUSBRk6XTiURiup/hkh5uP9XG
12IV8llyN+h269QyaeUwTtqIGbeezO/GBjccm2ngY9cMeyjOjc1vg7Ehs+SEXSdbtop3EAYo8YVB
i2deUlXI9GDPXX1XuIpn4S1op+eaTfrZq2Z7J+RvPSfQUUgbzJSoS1f3V24U+MbgM3QZB1mLQzhk
2ocwHdLyoMb6dLr9UrdqzkWLfXmfKk3N9RlQZBTmdmXnF4mG4VGbjPAg1FH6qdMqp97Rw7tE8z5S
KOKBbOUepGQtPrid2DmKG1t2cWPD/4Hrh1Hh8vd/1Q1ozVdhnfbZRepFdJ+jhBOMYNVPVuaRpPXp
Xo6y8YUXEuES4BaM0fqxdbVQzCpx8stgjGqNtEgSf1VHRW8OjhZOZC6J/a4RcXKYICT+e/udbxwX
QH5AR8CqMF5bXxeVO3CZh2Z2aTIgfnzg0HqJVKfd01DaSP4Ap5H3AfzHuGTNYdezubUUWJoXOfQR
ysQ91Fju42PeAPKrkPQOmrrJ7v7Dw9FxBPOD0OlV4RulJXpotZZfzFBtHjKzzu7rIa12yuutR6Mm
gQVLGw68z/J5/9ou4FDNUihTfmEyZP1q+lm/CzVHfPPKwoBNEyHlhPaw2MOsb325ZaRMY8QCfLzW
xQWmAnwxjHO64qI7itpJEN3Uhx242EYAYNIDzYCJEBIO6/5YSOMb6pEsLqpRFqoPjMf4VqdN0WNL
Ge2amm2cBBrSnDx60xrGK6vgXbVkaL0SchJC2+vuXGdonpi29F8bT4vzg2MAnQzw2e008JfTWFjn
2xtmCwDMD4AIxeiSgmFdo5ihJtg1LlOceYScMnemUH1wYvWPJvZSjPgqq5zvesJG7Dsiyv41cK3/
PMfN+LNqdTelt9xGmq/AtQ53bu2NL8GNzRHSAHltQK7wj0dD0OanRWipqpE7nRxDmndUPurOa9gI
gKQgTMD/RKUrQpgChN+mBybJ5aryYM1F/4g5Yoc12mK9DuV6JwhtvnYiLUEI6Me1I7liyQh2MciP
zgvb5ya1rRdy/8o94bY6uadkVJUZ/8BRqIcGyWf7Yki7/oDaKiruTqek6v2cCeMODD5ylre3xNZr
p9pZ2oHQ0vBAfH26lTIeCm1kRxSplf1Skgluu4LERzhY5tth3rzx5QJYbASvmr+K7sqRfAN9AiP5
bYWm9+jWXX8yaD58evtDMduChkILcrGuev1QI4yhMNEteRGTKA6TmiRUVwjMZfrk7NQjf0rc1SSG
SfkCNqUIv06hcdm0pjipsksrw/T7kNfzP+0g59AfhCfutcEzzzYdGNs30wztHbewjkNL++bNx8cj
sDBicymQr7EqqZYrXloY2aUytMEMYBZ24gDWbQG1TXq9JxN6vW08mvVkEEu5t5D9Xr/hQnS9q8ag
y50lbBZikp8n2/6B0Kvx5kuOlZhQko9ChL1qjvfc6nmI+PxFx0HLt9Rwvq8KuYe/ub7kWAUdJlQt
cci9Coy0yQejdxMGE+jvfmKfqHckceKXAd7O8dXY7o69isb8zle7jkTAwXB1IvCB67vqGQnu7LRK
R0QJZ1t+QAlYh9FcNM/2ZFbRuTcSTT/dPhrX1yorUszSk4cXcAVXdoqaAs0yk8uQRDhtD212UEpH
24mwW6+TXQHLYsFBXKVdRkGwaxjXX5pKRnd1UWjHKevc5wRvtROlQPthkfN8+1FkbI9Q7p/Cjz9W
mUqcUKhoM9Vskua6L0KO3ux1cUCjcPpQo2z7e2Baeq91tTwhQhj5JZzxfOeTbr1gohxApGWaQ1L4
+mSUrjnwThjm0EnPzmHshQ8kL3ttkOu+H0NDeJF0qmwQyuuwDb5j0rB+SC+lokzdeUpM707h8v4Y
6Wj5nfS2V1X477F8DwA36QImqfXL23cSCEM6rTo7ibjz+kGR7YvaTI/hDoR9dG8YinYYEMvd6f1t
nRCOJphN+lcW+dHrVTpectdiUHPR3WgOpmzsXkSto4ceRT9TCdjl9kNtxTWCuU0PC+DwFUIuR8UF
Zx7oA6pGcFNqw8CVJnbvW2THdjbK1hnBxVFbEHJLObbaKH2mG2w/B2h3LMtD51lAzNEihWHi2PGi
stxGd3M+dZ9vP+EGSZuuCOTdhaPMtb+uebtJKQe1oOCOrGoMAxegTTCOofoYAXn9bWVN3QZw5rWz
FYnJ86kVzfBYzbP7Ds8thfFOHrm/bv+mrTOzfNyFgUtWvK5IMxQQ3Xrq40szJMZPEbn5i9n/B0PX
5ZqmCwXEEgj1uhZUXAWmRs1owLXa8OIMyLB4ej892bW6J5n/ZyD2OivgwyKBRwBkXHWF56QWRnLK
I7CnIpGYuaLm8FhlQzb5s1E1YDREhE1a5CDrdUq5Qj/iJphFP+uoiGGP6M2X3i67d2rbZvWhtave
OLsOW54WXTvb/hwXpuYj4WgwgxlBxZ7c1rOOOOaUzVnp1PJYNq4paSdUydfW8IYpMJqeOYA2zqC3
PC0pnGAGr2v4o6Y0/U703/ici2QX/VKUqK6FUhGdJtdTQFCMhfdR66T9JBFm3ylLN04qi7CH8fkg
Fq4jYGRIvRWtkVwgF7UH/MKZCehz9WD1g7pzZ27EIMC5YEKWT3ldNemxKKdqwbyYg6qhKT8P74ZW
j5+cedZ/5OrY70SGzfWWWSf7dEPIq3dyJPMd7mhFIpKYJPZXdDjlXU/38h0Kvu7Ovbn1udDloC6k
lrpmSSil16OOEaNTV6sd8zltPMJQb3dW2fpePA9axHTarpvcVTRrTQHz8jJOMn3QOrs8FIquBVDD
yp2ifomcq8O3SIaTACzS4dxQr++MAj1GXEgAOMS1Nf0SaE0GHfP7u7GTXVAqbvro4BT10qa7plUb
D4lqIvXUMpWnna+/XllrNYaLBuJkHm0g64Sup3hOsrT+JlOl/X47aG7sEkBK9BFgfPFK1ypDdm1M
SCsvdAJ1Sk7YOBRt0JnMjHPRKLVf56a+U8BtbBSMeamqmLtAsFsHUGEYcz4mZXaZY6UI7D43zovn
zPH2c229Q+gEtCeWzvOVQ5GtWHAS5yS71I1JhzuKkwtGvXYAKG1PqmNrKXIoYNzkF/TKVxsF3avO
w2g0u6DDNf/AUTAKAwZy9tcEjt6/tx9r47pHEAbQjcW0lAt/tVZPcDZTC8PUQh/kkzYOUx2EWaN/
SEI9yf1R1wrUUgu5E4u3l6WJhlWcxoxn+aZ/de+6hZ1cTuBoa3fMO78jrJR+H0vrGI+mYgU1qmWX
SR28Pbu9rXfLFAbUJzhystTV806ckv+nEQ1jZx8S/AU/5gbOp9mo6u9vv9qtpZamK331hY24zqQU
YemjyByugja3UJxBYN53SlMes8EA7nB7sa3gwn0DChfszbXqxIBF8pTZ+HGog2V/aeSooW9rNM69
LWvrPp1L406DPfSU5qm5RwreelBazNCzeKmmoxuvP6YJcnYyW7IKy4X2UlTmfFSrpDoliRvtnPWt
6PL3Uqt9I7tBRuWoMTV2s/SUp25zGrg9fs9GgudQFYdvH7WCgMZV8E/zbyFXvH42Q2mqMslxIei0
4Xdi9uGjbJI9sBb3DP/N6m5YLjq2C60henGrCI0QSsKYAdBUWMaW+TGjvJkLH7a8Ai+309WTnJPG
8cNQF22AmI7VBTEK/pTLEEuwXsnzLHC0TpnOduXaZTBFlvoPLjfGF6fJIseHWZPW+Alko3VQTdnY
L9Ms6t8CilLqu27tfYyEled3no3cxNlwKy06NnFeNL6CQPdFahqu7l4mQjWI83H4bau5iwNL4apf
NTv39EMESvKfvh/C96K35+Y4ZHpeHmx9RMDdS6P+URm9pj1VXmp8dXNl7A+m6KIqyKUxZwfJmMY7
NFbVdz4muoqC0eg8P4+6Udr35dCBdR8UIPeBB831l9VQWL4P6bQRM0JbaGe9rBvoj9NMn7ZHci6Y
kkLIoA0VZ/Qnq2UkPwNbxBNxyvLmGcIRTsOVdGVJdlGMPzMEB1G4prcEMiWPxs9jNIpPRClnftd4
DnMpH6y/tP5FbHJECqLR4m9NWiXDfVaa3jnr4YzcK/rQREeyeS0NDKG68hiqUthHNYtMXCTMSDeI
a4mhBIWRJs8zeAF5wOup+R/RY7QfdDkm+jFSlBpc1JDm/ad0osg5zK6Z5S9zUTUfyrSyn5DXizJ/
toexfpnsMi59WdvzV9cS3q/BnqeTN+Jh5XcJQj93imbXzjlXqwyFw6HvnzuR6+JpaIZ+8OGfRu6B
unIgvc8sER3mrIc7KrzBnO9UvPEiP1K59Y7I9DvyoE2dWQflYONsWNKbau6E2muZH8myMg916yUP
+TQ0HcbfwvuKBtngBu2YW58qz2py3wGs4z7pyjBcrFIbJMrCcH4DlYtmvOvjYqqQfXAzM8HepMk0
v/VgTkH0KYf2IMFHVfeaiG28t7gsKt/to/bfykTmzw+lYlfY1TFxDhpc5NWHsp2tz50SxgDArDQP
ZJcjqmgLZtT+BMoteukpJhs/c+1K+ZyPtW4HEfTqi1I28wcjReT+Jcdmd/bJ2dKeTelN/f2YVPWn
fmqs1jfL1vhSVvqsnRBatYvfWFLqWaBjprHXQNq4K6kL6f8xySPvWFfGpRgjGH8QMawuM14A4oYf
vcpzf2XU5h+qRvu3Hstp5zq5CukLAQMJKC5Ikp0rpfRGuINTwSDATmdKgmbB2pWJkh4nxfp5++K6
ahnR4UetmZIUbUzWWl3II2191Rqc7GI3uvzmjl72T2S0NpgjL22/luhznjvRFJy8afwMXjctj7d/
wNWjMnKijqL9SLrKKHEV4cd0bGY5VOhGV17xzxiPEw6N4UDZVovTf1kK7Qyg3Vwpa5RE2ud55KkQ
AcMBvmaWRzP0hNI66Uq4Z1O1/Or1hUI2x+gQBZtrjkISz4Ad3Zx5bzVU/y5uXb+0jknZ2x9o0cbl
hlw0g9ZdxShB2w0wP9WT0XNs63lMvcB1U+vHIh8772zKrUuSghfjUyB3C7j49V1stqUxeTkFlICp
/+glxnDuGRCPZ9sYSVsrLxnvzT7XjoWqjXuncGub4HxNW4xpMyCUVccvrwDf0SLiFDZYR2atWau+
zrr3udK2b1fDBUQDLgBdXqBrV3Ca3E7UNp7po+oanH+hE6Lcdjw3mJHsvNM/yNNXG2WBLnJV8kbx
rb2qa3RbsQskWRlopzIdDkvD9GGqvebnbObu/+zY5L5SM1foflbX+ZOw69h9mszSUA5trLjyFI4y
+aaGucrIdqCwvb3Drr758vOwW4OJwGz0aodh2TmZ2JVmlzis8wBPde6RZh6Mgyy9H33kGEfXHWUQ
hvkegeoq1WRlKgXQ5QuEFJnO17ut0JJ4iKouowwJx6Ni5NlRlmV/toQzP+qJNe31V6522LIgFd9C
36VqWEdCpIersIpZMMfV+FJM6sixKt9DSZE7Tao/gWb90WHRUpgwiKQluLz1v8ovXG8mELoOk0h9
DntfHyIQ26M+WNHBNNqaezGs3MInY1lYlVVeIWk7pfV3XaTFPyomTh91KzGnwzzBiL/rO8Sy/Tyx
mvjO8CrnU9Y09oARRCm+AxeQ36Qegl2aRh7v2OuFNh+Hyph/5aOC2GfZh4AbEFzVJNZ5da1/Zs93
rZ8289j/U8d06o5OA6mUKRsMe5+0x6apBkrvWxVF1uhTDjhJgMNo6vlchX3rRwXuL8+ELfGhRgYq
9LXJHb7c3phXAZavBW+QnjUKePAj9devMM9je4xzZO0TnvVoz2H7yUoU8VZc3bIKXTDGmTBwrgKB
6qS4X6kyu6iy1YlzifJUZ9WequU1BIxlmE8RvyhCrqdDSZpKW4IpvcxOmJylDIcj+Y56GJO04/tr
YRBL3XwXJ22Cy5w1f49rx3g3MLc+3H6rV7nO8kMYA5L5QSKEBfX6rdpDqNLJYu6fCHM6YkZEsFca
ZtOqMR6Eq7AnCY47x2ErxrAcR8HEf/SKWsdJ8+YFeEIPJMr/F1lZf58qkev41JfOKTQL8zv8sPQp
RJR7j3C3dejR81mQ3eAPyIBfPzBbq+SQlfnF7qbhoVZlD94sxBqt9/bkfzeXQuSYliqrXanbpEpJ
ubdAlxCjdmlwKhFMFcQCRjG7O4nOxmd0VQasqLLSlKPf//qpqCIiY0Kv5zI1XnGeTFFeSuHYR41R
Q1BWcfGgOmG+s+jG89FQQh0G3CQTpHUyUhuVTWY+ZxekttvvBo6U56Tu2s5P9NnZQ9ZpG9cD/TKk
gmiHb5he0jijgujZNDVlo1/3lnZv13XmF41EnDCZVB+4fnqsRef+HhgVHsoEzJ2w1eYuhURzVvLZ
uqcL1i5qlbMfVuqemtFGZs24l24QQk0qWMPVBbYoB2njyH2SWA7wKQQeM4IlInUnrB2Kj5gBNV9n
8MOnUaARhdqGnO5un+bNd7SMSTmyy8RpFSMrF7hLTal9mXVhP6id9YJBBcqcQwZTCoeTnVxmaznm
OjSDGVteSxuWdpXPTJyyS+lqyie3aBAesDKUR8teHmdnasedBa9RNrQhobdgNglG6Xpo2fRl7sms
BbMa2uUzOKLomLVljO6SJdJveBMNJ1m1pRMYuTd9DNu0v4frVOzkSFsbn5Y7FH2qqGt/UH1UZJ2Z
gGwyu0keMthP6Pb2ld8qWbITnzdfMc5Z1GnkYoDHXh/sTKpz5Yohu7jSbo9OlHhn9FLknVdGzkM7
18632zto69Ho7ZsA40Ck8Iyv19PjsRwGu4MPG8XNd1ay5gDlZfOT1fe1ufM5tx6O7cOhY+KE3urq
wHSYTUdYWAm0lnDXFpqYz1qlV+cCYZKgc8b4PzwcVTaOmLQ02bXLw/+VhUktF04445RQclLOc5i/
771xPCZYon5++2v8e6Xlyf9aCVSJFs2kQ5eWIfMBWJig70XfDf/YvYbp1hejnsAaaSFEWuszrze4
wHgaJeHUlIVfgON7kk2LqxTst0//4akWzCjdUPht62RhgveKGS/oqFTN20vicNgPhUt8G7BhU3ZK
3WWnrVLmBbJtMDX4o3e2eoWCVplKlyi9dHHUBYNrTA9x6c47qcjW21uENUnNrY3Cb2jsxGyBw6JT
PRuf0jkWx7G15lM5N3stnq0HosCh3KCyWmaDr/dELz36SRWDuiaSqBLRTr4A3tlDsG3kVmwEkleu
Aabd6yEIBtx2Ola4jUHYRBdVbWLfdKfm3urt+Bi7tGeTqm/OJIR7oWrrVZKhQ+EAB3jNJ89sCaqA
Sw1ZrjSBr6FOd3ShRCBHUZxub8TNV8kNB0qEge0VdaGxR0ymYlteSK9hO08tmpq9swdu3LxtyKZg
fFETMx9cXafoa8dj4ywlR+h1x7RJZxqlavxhMub0RHIpUx99pPZoiJlO3dA1GBY7xQ435Ro1zJ23
sFKgL3DxXWWsYYeeJ8WPxEu81aNjqof2SC89NU99ihQBoBI3gxWsQLT3i9yru3NRZCgaC4FjK9V2
lvlACbp7cu69ptfWZiPm8MvomVyDtes+SvNQZwiQA5d+GOyKIYbtKC9ZUvwcwlH94SHW9r1n5LBz
c2xtAEIDxQN12jW9Vw9dWzG8Ul5GtbefnHZIviBVsidNtZVVc8sD3oGvhpHH6vtjRqHnosyyi5M4
0a+sG6OvntJOvjZCcgdCNPreKPbc3beOEY+0aPIsgNB1kG1NLHTcFjknK7PUp0ybstIPPac1fSBZ
+s/bB2nrAy4KcDiDuPS71whpu27cWc1YjB8DpdZIhvKMXkRIflzH5hlNoPh5rNThQHe62Sm1lwC+
CvALVpn6EpI7HZ9FufqvOzIuZYQoJ/GQgZL5vtKUf8Uovd9YccXUwF1f74wyN/bMq/VWX7OOQ733
lhF4K7Ve+rneTj+9WU8Pt1/p5jJwoeGRkNJc5eCEf+iNsSHg7xfKk1LBV2aIu5PJbIUmBBgWJiXQ
D/NKK52vqTK3xMasj/W+v0NoiFYSdu32wU6krR0U204038o7W/fjuq1zH5edRB4y/MbePI5GsAr5
VgC+lJ8clNVNrTqiJviRM1ZF9t2wBC7CbmcHoE6Lt9/WWJtggUBMxhVkPTpQQ7M20hahya7Lis9t
4dK1ygvYgXKy/0NmsHxEBC2XQcUVgLdnuG90kkaci87Eh9IR1rs4LcODM/bOTtm21Q5amoKEGpoS
nPxVaoANSK7YDapqVmN2cE8mvfudibL4WatV+TimWnjSZFNB4sdD7QiFsr/XjbzTfLzsjJ39uxF/
2FG49YI8Q4XC814fy6mpS1fRSJJ1O46+dPWkBdZQ1Bcpo+l4+6jcXgqg1OulCmyO+9kDJhVPYRIU
XVcdEK3KnhWDwvn2UhuhHN4ASob0YbwFf/N6qcbADLhZEvJYaGCWHPgJY5wm997YinOFMvrdFO9h
J64jAcgl4ILsVwo4bvDXa456UrVpXtNKH0Mc2MLI+kjdqO5pAl/HUZZhM9IAWvLydclmxJFjzR69
xL53p2MSJcZTMyj5IVRy+zFpmj0hga31dKQNoQSzaenIvn4sXVSFMWu0fZK41Pym1MInfYjFs270
NvgljHNuf7qt1wjjE6AGQ9mlB/x6vdwevbap4Kk2Ye986BRNPLeqVu2scr0XMYnCeIKRpEFGsy6j
EpNa3kYU4TKQ+v9CMzc8iS4enwxV7AjFXd+5rEQBurC3qW7WdYAwmWdNMfA5KCXlr9nDNSlwWtU6
u+HIUADd0nvLYvaauBhG7hyDrXfJmgv1g4oHX4rX7xIcB2xjA1Bdga3SfTOO2mMylntI0q0d8tcq
+uqLmWEcZ5OesyOtVn2J9EmcyniaTrbWfVMAPp9vb5Ct5fBXXMwLyAivEJBpR2IOSx6p46lsg3xQ
nNTHwCJ6SOyuOTf8mx39sq0vyFyUjFcDbnY1wbYbQwsHWImXWqtG344dIDZoKCD1N4YfFLDbNCX7
9BvG7t5eHPtj+fc6a6LnBC6K/bMU/Vf1HXj+joIquwzp1IINccig/BY3cC3omY98LCuhEUVVkChG
2F3E2CmPoPYxssIM8gv5nP0DiVVR++6YpRlCVWG/s7+vmQWQchmmcmJJKRcLgtebzNWFNTBsgOAH
FuR9JApxGuo+/IiGUf+IZ/R8B8QLE2uJpUiVuaqPZrMRRH3jPsnCiXcO9p89vX5jAHr4RRTFROPV
z7FU0FBJ28O2hdCf+52dhXWQCsO8DNng1n4XW3lywPwwm07KUJTFwR1RAPUTzZBuAKzJzHw3rG03
AMyL83SktXHykqZ14wRtn+JH5mQz2Kskdunwj22tqzuPsJzK9RNwJ5ODEBKAjS4H4O9MuXLjIvHs
7OJR+x1NmkinDoUhOKFu/aSHqPt4EqG4qRxyNFjrPS3bjfNlYbCJPv8CkL2qSDDh9fBL1/OL29fK
u0Ht25NmSetcF5MX0BPak3vcSG45zAbqixQmdNLXEZLDpeRRhMFLlXrq/YRPX1BZxhdz9IoqsKZ5
xiapLEAgQNbun6vKyj7Dgxrf+tZB6HLKFpEeFDCu7tUit/GJZ5p5j5Ps16o2sxfo7/YydrXu6rLO
3hlzDQpMneWCx7Lubwe1q4SF+dRCEYaSu2jEr4crPJiNVcho33sKXJAC3Ng7Zkf9E6OH8ZTpWJzS
PN0jX/+JHq92GoLZC4CWC8qBimitarLR9WY3VVPv3jORHXw0dBuSSjMIUzyY1uh9Rm7aReRJdolv
12710nelavu41qfxQSDr9Y5enqrchd7E5HAORfQhZ/M+qza6qLPZzA9kD/pe/XG1P/nR/8fZme7G
jSTt+ooIcF/+kqwqVcmyLLX3P4Q9dif3fb/676EPcGCRhAj1DDAYzKCVxVwiIyPeBVECxJap7CK6
tYTrv44HhepxTAvJvvZV+CXGYO6iWyI5N1D9vbbRq4OsdWc48mITwing9y2nB1PAJlgMU6+oNY7P
gdU0Hh1i/L8nIf20q/rjWzcCZFTACRTVFuHO9UawLSH3Ov6v10LLNRpaSdC903r1q5QG+ocM0co7
kKDtwZW6yYZw5MB3Fs9XKrc6NcuXUzpmZdXzNnKugI2mq61XtqdPqAsOA+KGr3/fJiVhKMp0sOxo
JgI0WgW3vitGETQjW85Ex8+3UZcTdzoYkF+vj7NdNqgK0IQWMggTulaE6w1OE7Uq61oNqe3Heipd
rQ54TzBH0bktK+Vgm2yCNvpULBuCSvSUKaeudmWrDnaVqY19NTpRPzlJ0d5VACruhFEWN2V0eley
iuK9PaJ1PmnZUfl8Gz+Q6eCxgxYdde0NuKXSU0eeW8W6ZpocPCLtkH6jbdkxqpEb3xE25FJ2rEr4
r8/yduMwLHJcXBYkSJtkvatbVOPhWFxDS5ovCfhiD3lR54yWeHywcXYWFIImSRjFI1of640jMoHq
oNZLHHv5EwBt9TpEsnXGjjv3+3JMP7/+ZTvDLeYfyPUAF+fkr9II1AqzYtFFv8ZmPWQudK/m22An
0fuxyBDiH6Y346FAR8CcYxFp6y8d3ZdncGog0FEJcK72kNv/SFUpuzGaj1+BndPdUep/X/++nQ2z
CE4uT3/CGvvm5XAdfn+8VRXnGiwvugGu7fsp6ZRHTbIqt3aU7jrLWnd+fdBNJr18I0IFdHoWtvY6
VYSGAjxlrp1rm+mOuAiczkrXyRbYxwzKKLki4ih9N9Jc+VFkdXvkVLyNPQwPPGNRdVvC0GpN0WLt
BtMklNd89HmyteQu4CMPqlZ7o/DXkWflHucwLjvrr/vJjjWtC1rbuVZ1pX+p0BC9FZF4c93RYLPQ
8DEAtcDtX5dTM9GMwpEgz1pRThleatRTVyZH2fTO+X4xymrG7FrXBXV+RNUmpzlVTgluONBkl6rD
0bW+M23ghNmT3Amszjpgi4JtrwsUda12rnylm9Sr1tnBQcDaHYWlAeqtUv9ec7/GsHQGiYye/mw2
X5UxASsv5jf7FrI4dKss+jgQK7gQXm4BRShKVtWIPWpx/nlug/SS1UrkVZY5HGStvED5Wy9zOPL0
BZOB9h1xcQ0ZULNqUMcIy+RmsK1Hq6jE1x79ikdllsPY7bQEiaEoj/TRHYoMkTVwIWr6Oe8NKPVB
35kgIcMQXK8+RHcIeuC4oFOUfAylNP43UQUcEI40cN+FSZY8RCbqYX4Yd/L/5CI0OxeqhvpstRYg
0ZyyHs6Sca8/hHaWTm6mU392E1JaTJwl/D0sULeR57RRr55Tpa3UjyTlmewaaPD0J+THLRLNNJNj
v6hwCfQwfqXXNVmF+cGck1zmzSNZ6UkadG42p1PsX7qdyCXsBcF9k9Sj/sGeOt5GjZid2Q2Hap7e
k+Qa90ZToxjZj7b8oxid+N8w1KwnKL4i8AcJvXnXxPnkt16n+XOaIjl3yYn+j2gkBYU/mBb4S7mT
Es3rcX35Ekt58b3pu8zxBsPIbD/ty2DAAdMKPyY2zBq/hX530gJ76O6CbjQfql4a21vRRXXqS02g
fY1bOBiU6rUFsxMm0mnotFG4JjqM0jlRoupdNg5N5A2JlHyPEKyK7nJkv0bXapTaOeOLHeae7UgV
+NEIsQf4LyNyY51qVI/4mymVH4ytWnp6mlX6dW4QdULPKf5SoAtf4cAYQnGRormrXKNpbdM1k7CX
fBhlVufFBf9ybckoHxEtlhK/CiAL+yZpm8wimRIViJYL+P1Ug4GiVzRp91ZmjfWDpGZT89QITf6d
F7OieUmF6oLbV9VcfVCDJLnEZoG7hqBmJblgXer/laxz7w1zEsRe1eRwRnR7LJ5maxws14idqr6T
VLX6FyWCNLzWDMlSqJBpXCOyY+eDGZeq/Nj3JqUZHibNO2ItEgog4UrQWFZq/cAcJUwgSfVZ/BzA
Ky0OtCq2IWXp8i8kRCLyVhEjsMFE6YgoX7nYjW+9CNrP3Cr9WwMXvENAV3grkTpvkTplOEs0wXFL
wxkoeR8jIPXdigznIIvdfMsyCrGLTI4WD+D+l4Er6xMpsCQzufWEXpAydXcDzZPevZ4GbEYhPFJa
oNcOEIiu5yrVMaNKkaHjRbepFcO9ojXByTDz+uBJvXd32VzEvBJJTTe8nol7a8TXBV2Yboh8+FAz
nfsu9utgODIZ2huKigGlmkXkjQb5y2nD1BDl0ShFDX6W8E/irQasJEouvBubA5b7zlAkpdC/qW3t
dDZktSkGI66kaxC3mhdXdXYuK1O809reOcIaLau9ulrgKeEWwG2M1+n6amkNEx85QOB4YujdyZzk
5GQURvpDykT6bsAHsT7I8Xc2Bpc/ORqC80tPapWUplCF1aLPg+tsNaOf4VDhVwSmo4rl7jBLV2hR
8N+Kd7Wgq1PsYsnQyD39tOocz6lxb7cRB3HNQdX/Z/R1cmdOmeZnpiju+2r6yeFMfTGb+d1Qqp3X
1kV/cCx2UnLq1ijU8doAhLBOHOkpYWEzC/vamCXWBcIJQfZX8qm17OK7PpnGhQz2CFuzs58YFEz4
Ypu7ZcYGhPA5BYh97agy+wHaIed+FsACOsk6CJTb7UQRe2mEkMQs4uXLsvyVGE+zjaygUapXRYi0
c0MxBtHnWoY6PeRhE/0ohuBIE2L7dWwnuvL0Cmi3Utt7OaTI4eKOTa9co3Gw/RrdzFOggneP8+oo
QANoXx8XBuExxb+Xj9zgR0rknCe7oqcU671dnXCMNs+qLALTa0NEG9xpLK1/kxwz9nOStrHtynpm
2WetCMrYQ83f+qTSzhM+xb8o8MdBwCkFKzRyzxZW4Saa2lR+2GFjjhNtoT5G0OtHfJULMjzkgfXk
LDWD8cGpMRy+pPnUfk+BbP9W4iT7bDiTUC8O1XnnKgvcBN5phCzdy2hGc6E6o/rLbGujOeOgMXy1
EAec7kpUgaxTQCXwW475TwRvOW3mc6ul6XlWhp5uYF0Y1nVhjZdnxYkn2zd7xEDupa4hVRGI7ei+
oaeR48nS0CFUgQtMcAqLEaiwQnb4PYM0XOCSkVWxq0IeMPzIllrVrXWn/qdpIDyTatjAGRD3sxSv
CDqKC8jCaxbq330duqRVReBKjjmprp6KRPk2ZoVZAIJvUogqiRb/NKI6CjyygOR/gm6Yfs4jx/kq
lTYcFkfk6X2jOEF9qcl0Ci/VzSY8d/DtfyaZEqTnzhjbZyUpuxjfg6gY3RxSWuoWWqe9G+Z5mO+1
0gnFg5NIdu8F4Lm+GkNkkseGFvLTmZPM96E8DalvI+fSer1c412ud0Hxq8WPFju/AolAX4mCRIKn
rZXvbCdNeg+BmUl341Fov+c0y74nbavd461SDCc1FWPjWlYsqrs4aeQ7TDfl1u2cDAzIkEu/VBPp
Q1upje/T4Eh3Sa+mP7u6qb7WOe4McB+e0c4puiDS79JAc/6ZEm2KT40gPz0t0RDmspnFuRvOcf+b
Ra8eYq2blQ+I/JvmyVb7Ln3C/QoT0x72Y+1XqjR97KMRtlGW9v1FiqdIO+lB1qLLUEbOIzJPUgX/
fIjooZhze8psNQ6veacFhUfKU35PU0jRrh7VRntunFlO7iwz0H8XY+lUPq9GCVRbSObjp90Mg3VM
jOBcyaLMPbXVu8jPm06wBWRprCd3UMbmOYDGv3h/F1r1ThY8HNw2bwzLH+RAS1zsBiGdj7PU3pl9
Ojt3tCYQbhwxgH2spFDnNJjD81wEzkNT6PI/U0hv864UbRq5WW+mn+jBpROrqYv6VLW2LS6NpTXf
obVA7CqhM/Y/hDoPip85lcLLI5mM6hJGEAOyqKkTd26rIvRCxS4H3y777G6MlLL2CcLqc6uExvze
kcbmW12Yzk8LPwLpHjd4ub0PQ8HzQhJRcT+EZmifRBsPwH1GLVVcyBDtY51oKVxGaOTSZZJQ1IJf
HDifMF0bh3+Qk2Iq1ZgdzvkkyD8WpBDtP4iBRs3TrOaN8LqUt+2NVVGB1M/tlwClMuOi53P5sSzq
avZfzwY31x4554ImolUH/GaTDdoZSt0wzGj4V5E3QndEjLXTT2lUw82fG/PUF2/mzyxDEk1AGi8y
XWtymVXQGwTDAMw+G4ZzG2GTUTZ16FOfqK/WbEV+r8fTwVN9k3Usg4IuXAQ7aeytk8S8LP6IUkMK
HJvgc6cm+hOPuyMNss2N92eUxZ4XqAblvdWN1ytahLWxgDIxVplHM1TxoOBXz51eHAl+LVnti/Tw
z1AUWBfNLxSeVvc5zx3q4Mgo37hW+sgduhKzkzoBuojIQuC2+AKBbSrSc6JF4ut/2DR/Wlb0xal+
rMYuIsp4TQeECvMsy2vK1qK+ro+n1GoRVRijRPK4COTvr4+6M7lgF+lQ0i6h3rIGbmVZiN7GsKhg
lJH9LsUk260sKf6OAOpRQX9vKHokLCB2RCzmqvIG9bfNx2Vy51lPvH5CaVvRstzvsKR4a8GSMjAq
qOgfkHNuW06aHTT6mGJyoebKY0Tme18jvHCQdG+SP5Ij4DzLoXOQ+ty++cAk54twG3prELWEHPcn
26AXE1W57jo85Q/eEtsJpMAsL9IHdNKpxq7eEoMc4jTfwtAXMTuilWTtHuHV2RMwnQ8mcOfblrcy
k0dqu1VTtvpAghGLv10mquyuSvLkVKdte6kKufQQJzns225qfkvxnMDFC5rHJnDll2kt6ArDbKMh
ueltlE5+hbajhFO1lj5lUjzXv1UlITcKNXWgLZuE04d8xPWpDydFcacpRvrGYHPdddbi0vz6EdlG
OUI4ZC3O5iKMvA4KgR5mfahjJSyldoORlRI8NUHXPf+XUUDIs8A03tZ6Po5WUw5JbIqenVr6Ejrb
78lY+l+vj7LdQhyMBbe1SIXReloFGaOF6MbtgchDEwa4JgbCRdM7/Nh2Y30A+98bCn9EAiklfWS7
VkMFCX4FCdSJW9Cq8cM0psZTkM3D6LbJOEQHR2O7RotNKjUeOswAUNcAE1iwmiMGlE5VM5G9QQuj
s6bUR9SUnU/i/llUz7iJ0B1eFUUmM5kLqvgxjrrS96TJM3+UMvWKBulwsBu2I+FMuiAiab+itLAu
6vddZXRljmKcbhTzu6CafqXWhGF7pL3ZKHvZcTB8l/ub9tW6O6/Hw9wgUZog1Q6JuM+p0MJlk1w1
LI9gMZuG8jIUH0MxDkTyBo/SgumSkYPmdi3QZxRdbX1zYJyeU1Q2vxSFaX7ik/trGQnItxIwtIPX
+paIsvwAAIvU6mhoY+H7Msj0vWUURckNNLVWNV6yPDIdV6tkpzxZZZAHrkafznqqcVv8bbelkvit
Q7cBa88AiYI0sdG0aUPTcoUiGW/mdfPj6K2A1yEAbE0wELtytMagUKmLWLmVs6lfKMhLlwKDz4OI
tpefUh5RacoiwsaGfjkPKDtNpHUsBM67cHszJX1v5mbiDgMQEDcM6AIUzXwEydhbfgCjIE+WfumG
XdziFoDcOrL5+KQbJ2QWiORDZV403uOXlq7cJzSvZy8ZwosSHtk2bS80UjocRiiRATPeBHFLG/D8
K8lzKskoPuGZJrkCKUs3yLQkcXHPkQ+qmntzDJoZbhfwE+p/y2z8VRrCt1AOpBZ+w2gYwec+FJKH
Y07gJu2QPXRlPC91j/IgId+GDb7y/w9KQvdyUMj5hMg4IsVCqvxioA9+P1QLk7w6VEbfibhAHoBH
LoEXDvFqD4EBrjobZu+tH1WKIdR2H+UgObpElr+yTsgXL41FrHPR0VyW9a9Z1MIOnnTAB9EgU58x
us3OTW/kHtpZuuIWY2Ze4nD4KinNUd9gZ7eiUwTOhlsSiOzmQVWBpKymSdyqRO1/CpSvZsarFfr6
KnhdF80wp3oqc8v6nzblcn2PhGl8BAzemWQVZgq18cV8diNuofRaBXU6F3iAmxO4zVCcdak44j3u
jAIVZQEWEYCUTV7ZzsVIpkutP0ah4N4ZxtDwrLi0j3bn7jiUEdENchavgNWWAZExtibadrClIwU7
3VQ8pjACD87AzpYB8IgpETV+c+nJvNwyip2Y6pBJ0lXtstyjR+tg663M1Iwq9b1dxqoXoin/QYAc
e3vGw+vQ/MO4AYqxvrRVI5T7CHHjWyQCpOoMKTihzG77nZjDg+iyM5WUZDnsiI/g7LqGnQitH1SC
N5a5CBd8qAdL+QE5Lj4YZSeGUcXgJzLUH3L2y6mcoyrqpC4Qt8LGT/KkVEL9bSSmg9rPmNb2GcJK
OV4LwVvn4G21E8j+HxuLPhcQqTX2LM37urBVUBrtQLXMCZPaj6a59MdcCq9vTonJg22CC7qy4IdW
IWZQmigFx4aMfBlhd8r7IQejKKIz/kbqf/gsLoSlqQbsa1NPT/oEqfPAEqgZig5nlTQ07yY4qLSV
o3w4Mujcm0SaLjynwCBDel820V/Bc6gNp5aiJrolFZe7hT6TP1SB4duRdNTo2duPy6MUrJ5Fxrqu
0diq0tqpOvMWzgPxQHlxukja8O/rK7WFVeMAD5CZjAVQDc2j1QcVTm0MJlnbjddReYq1pH5CMQrr
9XrQTmPcVj69XlxIY8k8BdFgoMw5vRkIw29YhBHQc0N+h+j8clLDyOpiOSAzH+SsuqZapVy0ATX1
SjTTwW7Zm1RO96LFp3ABbHamFDlynCOmmqRhe2eP8XQZEzs6YJXuzio8ZNBj9LJQb1l9EQVFOqAw
CG5yqah+WKjWuZiz2bWgwXud3KX+gKCYVyBC49ZTlz1Vgf5m8tIyq7BBANsj27aBQkbT1KdCLiOo
tEVxjiiAALgsBhfQS3owq3ungnc8sRM+PMDr1XkPccEuu6bGz30U2IV1k+XW41h/n5pDhMPuULC8
gczxttpkL5WlhboBx/wG6T4+qaii+doYwYOOtDfDVlFXAWTJ4aB4ADdlVT9ZxMU0J1UyOPZd/Q/A
GeszwiSIJThmaB48TpcZWiVlC5yC4eiho6OxumElTrel50i6SGnbn2VZ7tx5oWCrdSxd5Ly0f75+
7nemkfEY7g8GbXPsZamLhSqjmdOVcxYiPqy27zSeYx+AawUHu2PnykM8ZhlqAY5vCLq9Xg5wFhbK
I23y2DfI9XwUEpwc4YQk43/Qk/iCwK31z+vfuJO1wE/hRgAPA3F1Xf+SjUIrEY8lc1eL+VSrZUR8
k9NHrW9kNG7jhsZUJz/maTa8PWuhkIl4K4SVpVKzOg9jlkmcEgMJhHYYfUOEoY83Ynoas0N/4L1Q
wx7FBnERZ+T1sAo1jTmh5JXiKk6HV69cKzLHU6kq4znOTRP2vqZW584srJsqAbzyi7HqzPvK0bov
b57tJTWk5EhBdXtdlZIRiVSVsDcIuvohlJLGo/ZGrzcJficqbr4yzjX+OMIye33gnZDOwCbEmEX3
fLOVcabXptLk1RRmqvMAVVx/aMs4Or0+ys6BofhNREfjiavDXjb5Xxd/LtKKO4rqrUpj5qMid8NZ
FdOipXEocrr7QX8NtYoFeIX21kj78daOpek7ypz6ltwdVY52TsfiTKzzIlv0hf9wCv/6IBCuYdks
j+lkGLIf0HbFJxX6zqUk57jqcR7FMAiNnL6t2eWfXp/MnWj3YuzV+VC1qa9lnrY3PcnyE7JcFu0n
iqdED8WNmNuDLbLl0i98fcozFGeW1H6NWCuquJkaCVEpgJ8iBEQg0mvcJvYXile4AA4dclZuA+TH
l6dA8OVOqr0zRDE/oBqYHYFA9vbSIllAaR4NYoRSXu6lWJ9ZfSz5blz9aPVbdFUfTLAMpatrQ/fx
7XMNxR2Ou2YAGvoTP/5aZwqBo+YAa0BXqPye02M7hzHCypAcIz9VxjcjhZhplEqWe4VQv+lfOigY
gU6dqIZHTnkLdb3xYkuX/FCYxkHtcW8H8yIla+SBbW3stdWwCoZQw01Xq0FXABcNwqdBKtBMDzsg
L4MlaGHUkRmMPkij5O17mOxjKboSFrY5D3iEaTSQE7zJ0WwC1al+yxNSN4Zadk+xFacHW3hnzyDI
gp0LdygxaH2lKINmTynI41tf9+0HVKP0fysxVN/KXuqOIuruWAuzlIKyuYWY2QbdoM5ESKe1jPFd
HpjGVQGKdu0M6JWv7869oeB6kJAbNAA2N2UeyPQeFMJq2Pbh+1ka5rMpsv5jLFXq5fWhdsIqOS6R
Gx4LFfN1OpfkgykXAX2adDTiDyPA4DsAH/9hnUhLmTkV5tTOOgU0nStbXnpOVfhtatrKawHsPPRd
ox18kLpzAGjwcd3ynIESsz7aEhJycYDKw22wZ0sCvFxa9QlPdN05j0BsIk+rs7jz4JqBs1Jzy/wZ
5DoCv3Gtyd/bGWNmnibFBF7TUJKPTTbyj4TtYGKOIvUNOr6p4L+3xmRA5xxIhK0ssxG16tAOw79+
invPCR0p8nEbYsOLItN+42c9xGfZCDAgiFob5M7rq7izYWisLLk/JKil7fYydoLm6pwxg8iAjGp1
gtE1nRwEJx/DZvjw+kh7s4thJHBAlDR4SC3//1+BU7KToKmRM0d/RUXZGDzmxR7N5IJHQ4FHW5Z5
WidGvPiwwHt95J3rEZgwi0pff+FArr6xs9o6yNQCT7E+zk4x8+FWSTJc4la0bpbL/cGX7pwMEK60
23VupC3mhF73hGkTGOjO1MWpKIL5K8h65yAd31u5P3zxpYC/A4tQw3AGwxjdghl+Xtyrw7M0IEyG
8O5R5r83FM1v/ItAkPLOXy8ddUJDCJmCQm0WfhWJ+gxHJHUTyPoHa7XkfauHG13FBQUPz4rLfJnb
v3fJBOleVgPcWfRYGi5mq1VfVQkRK88pguicjXH2BM20FP/hHCxYAvTASOA2ve1qUKxZxDbjhgAD
4UuN37JgfN8FVvX8+m7cnUxuHWBJZBCbOgJ9WQCxhhHdLEnEKM0J3UNtVPcmpThKsvc2/rIFqWVT
sdhccu3wp/0xRWj/TJlnwpX9kQap7BmOmN5ZFQWU1z/tjynSevXQ9icxgk/NdlmdNLzETLCdKABZ
Q2h8pemgfqlAzj7JoFq/GGUWfhzTCnOeyKrDHiX2QP23ADvxjw2xRvbkzpImj3wHj06rr/IrWgTd
5NoNfnkDBqjtuYut/kdvNHZJ27MaoTmNRpX5tVoY9/qc60dGejsdFmoHfAh6RvzHujzJXdHrKMbE
t7yzexrdUvar5N37s7Diuvf0Wbep/9Tq6M90iD5pg93MB5fSXixBBmgpOy3M0fV5aAx7tOrKgtk/
G8UXzQRZViRiPMDS7J06UE/0tlm5RQH65amDJNT2xoLskOopB6gYNZcxyj45zljdARauPQe75LvX
N8veOaDouuDE6WBtHtozL88m0AFf9Jb0E8qR8lAmcXinpm13UDDZOwb2wicmBaP4tH4fzIICBQkX
6JhZlr7bkq780Jo0EeiazcW7ocmPtMb2rjoHOM4fwCEMwdV0hg5+HaaxOHaHdfnIkZg8J8JrqpRs
3ZXLof2sNdJ0SlP27uuTul1IjWIWREsg/zugqEaDqFIUROrWGdITDswDoGl7PNlYy3pjh59llRnh
we7Zfi6D8o6HDomS2wagN1dkMHGMZ6cUtPmdKuk/BzPRvXQWKkZHqfHYBIXhq1hfHtSFdtASjMzJ
XMSq6VmsT4c9GVodDViK6EWZfKXhmhruEM0zLERsBU5QkuE7x3WC+EDrSANxx3A+B01TvK/wdFLd
hhRW9Zo+DY9C71agh74XdISFCaHtQLLQP1dVHoW8Z4zY+gyWIwfHhIx64BtKn//GYKwwYBdI8WMz
tfnPTMwkRHqrat8SQKOzS+cwSw8uuW0w4TehbwPZl1clFbWXx1wpxkJKO5JpOevaO61H3tSs4SS+
vge3B5uyAugt5An2xBmtPKb1XZBuOUFm3HopsUOvTCNJdTvdyY5cZfY2H084EHkUIxbVrZff1ClZ
ZHcSIToJI+k+Sw3ZdeR0PPGYlC+ZrE3nThT6vY68z0GqsvudPKbAJyNcujHPgXYC87EDagUmBTpA
D3K6rrjGJAXNpdendO8jFz1tKI+g+zb1lkpr4gwmJbmeCLNrCAEk8vLAkXTfTqUcN7gpsD9XQVPe
xzOSrQfbZhs/ab2QrqDqt+Bx1vmziIUZ66zgrdKmxpvSKHmyhBW6czHEF11NwoM7z9qLYnRVqW4j
jrIo87xcUyBPU1QVi0d1r8UPkdoOBRzgMm8hWtTIv2PLmNUsLswKby5syKkpHcsfVuI09smyu7G4
QtGY6mfE3WCMzJoNezYcouF9r82t/aWPBqk9UTOLs4fZUguiYgfKxud9Z0h3tZmMwQXn4Shxm2BS
HD/Usb87j5XTaKesB+OKlGuQNy6lik6DVNBXD4PZxy1eUYGJ6peqBPdZ0kM1KOzZ/EI32hauHFb5
Qpcp9Ieg7ELZAxfbl5D62+I5tSJURYdR0ooT+ktZdKpn+BGuldbUzAT3Io4WetovICQNnbGexp/E
R0cFpBtA9FhudZM2ottk9j8NULeqPxijRYez7lMOeWRPlpc3M1ayqtHW8NwaKR/8WW5aWBljn5hu
ORu96qdNYNpntYtCxU1LORs5v6Fe3qQYN/hzhxh+dUcep33K8lLuHjLoHqVfjb38QabDH7ldYPah
P7eDoj2/fgR2NiHPAtQ7lzIAe2LZM389DMYSjxS15E5NsDRzM3ot3lQN+vuY3/3LFFb/8fXxdvYg
JgjGUuJ0VOQYVuCoTCnmVqqi+JYWnSp5uvMuQ9EydQNZaL/6XG6es94uD27SvZCySJMugm50qtcb
v0PAgusZTMEUC82ndoX1IjnwpRra9iBT2B1q8WYhaKLrtD7ULR35KjJTMAXOnJ2J0rWHqExw32CQ
/vpM7qwc4jE8QhBmWG6G5Vb6a+UMGPpzFvU0b1Gy0NyuNuNnXlrmpR3t9qdRyUco/uUPvnyFoDZC
OZhCJqWcTWbZWnMPMKqC6ZxZueFKgaiwrZSIFwdhee/L4J5TCF9InBtRLNnsTHolmIfPclx7Az1n
v1Oq1qXs2POCmY7U0vbWjP4bXBaK3OQWq7g4Bjpi6TZWQZo8lxc8oyq/SPrmuaOBe3p90XaHQvGL
pyO+GJSGXi6a4Dbt5TyMb6bc9fcCDfSbUmrNaZpM/T/sRF4BPHI0yLDK2jEin4BSpvHILOa5fpKa
RHcrEdanUIey8PavWipd9F/NpcSw+qrWNEctLFGLnrIRrUFpGOM7tNKCgEcmau6vD7YTQeDcIrFH
DeiP6tbLKYx0ZUJVY3H20+zE02bH7lxgy52LDEV5aVHJfk8d4wj8sX2y0jOEiaQBnuXVuo5bZVog
qyqTD2WjHv2kLVWdEl2pbLc2RvzD6V4E9GNMqFbQXB3zk5A65zD53ZJywWTxj6OSTNcCfcqXn27J
NfcO9+cNlplFSSqvpPeSMyC1WoZV+g6xGTt7FhCWa8T9Qed72PiUnzJZzsgvIkRpDpZi56CCil9M
opYCL03sl79nVDK1N6MClfCxQO0PhUm3jgvVNcI6OZltcMTH2GmQLbYQ0MrZZNRe5NUEONxM4PBI
mUI1Vt12csa7qpttNy5Dy0+MKrkzraI862IWp2SeY4rNXXCbbQxRX9+EO7EQ53qKn4D1FyLc6oco
vSFHmc21Gadpd2cFRvTkZHpwfn2U3e+ljEzziLY5aoqrg1XT7kT5GYOU2F7wFnbmnDGu1nF4Rwam
6e38ajkl/H3eQV5toJ8iGoA8OgX2y+u/ZCduAcCirEYHhJ+y/l70+orCQqvhNk6j8JEzJJgYyezh
In5U7dr9aCArTC9dkKXn+3JXZU0URBk0u5seVFrvykVjGzBd1foXOWL5CIMy/lREnXFnhNO7AWV8
nnq5em3C5kjmfyfULG1CPptYDXB9vb9Vk+RkLvlqo5Hg1oZpf093q/tgdlF34TFef6bqMB5F7p1h
ETCAW8Z1BKdzXR4TbUuFjorqVclHDAmL2Q4VT0PF9FxDV8o9mOzIBzWljXzj68u8MzL8ObqFS22M
v7VCaZSWaMy+TZyrbrTWWS3z/OoM1niRdCi6MVo/mMvkR7pcO2cJyOxiu7IwQzbVQA29ESvMGTTC
x+EMRiY9mT01jtc/bWcH4/ZFS4bqBLXHNcsKgLpNnxDl6Bjoqi9VsfBrXTs3UKjfHhtw6aMMTSyi
OLZOJ8Q8h0AVCYglqAt31Gr1Qyti9WCUHUQNksB8zQJGZKD1Cx0LVqPFVAWNV8zKBm9oK+k5VuyG
jGkQkeTOXWnqDzLI+YURVVYIz4ZNId5VFHbit6c1LB0RykEsgk272jdoywZWILfiFvBYPBeoFnwa
EstwQ2s+khbc+e6FdQwqmQtgSQSWR/1feS9ZbwrmDZS3mWOumjvBPHHPKcrPRs3myosVp2pPZTkH
/0SLNoSXx03/6LS19uv1DbX/Q8gWuZBgl2z6mnbVh31HhL6h0RBgJlVEHq63WuRSKAtgMDbKuQnL
yVMjdfKzaFRdNdDN36//iu22ZjZQ6vjD2ETtaDlcf89GVRglxtfStZNL9J35PQhF2Saiw0Z2cIJ2
P5iNRoTgBmbLqS/HKotMD3thSNdkMSrzNFHFmhsVGq6wKeiJO2QF1PZShLIUu1bQG+E5M0R9QwMZ
XuPrn71zSQB25HspjEL8QxP15W9hOCdpDUPQO2tCYNtFaf4To/P2PhNl/79Y0iIcnGb9eUrr6doV
yFyfMAfVNTefQzS6Xv812+Tw5Y9ZT4wi83ieYYyouZw/h4aFotegTNa7Ki4HL50UG8EhKGSOLT6U
6IK9PRSQCgFs5QSin4i40cvJqJpS63qU724oeqPAoJPh/0FG/8S8gdQvTUrn/dQXwRktv0XgTnJu
zIWUH0SBbSBfoOZkQ9AKrcVr7eXPiHU2ozA7cUsMq73LDHOSvDmNmu5gnG3ayd/mGb/gFmmtrNe+
aC0nlAYFNok+QuayYnCZRtGdZ8MMXUTRpKfXl3fvjC1+IpSWHZ1beVWzCFFKm3VnJLplpeQ3Yzle
6rnvXKRGnAPexd5QCy8P8Ayfx/v+5RTmdi9yeyCmxIYUuYKmni/sGYG+HHGOg+x9dywwmSAFF/+W
P2KMf4UOKzbyLM8TcWvjsIEMDCjSaOQRbJlx1G7bHWqhB9i8SGmirKJUngAgGEMTvdtUDp8Qk9E/
ZebQv8fsy/n6+mLtbcIFD20teB2TcvzLGWwCCfd1M4a9pffDSS8D6WwlaXaQmdt7wyzsGKCkJBPU
RF4Oo2XCKIJhCq5O1I3R2Yp0uX2YIKWLD62hdF+iOkkVL7Nmus99WbU/Ipg78QVFvTzxwv/j7DyW
48a1MPxErGIOW5KdFCw5yR5tWLI9Zk4gGMCnvx+9GrW61OU7sxyP0SQBnPSHNmidiAChcjB8QfGl
VstQ7NOJXnHYS6X/WgShM+ySpR0QBxJ5ie+LrOyDILNY42lVdC6HzE1/53YhupBYhAtNZuVLEbWi
8qZYDhocx9Vz8iwyabb8biDaUxo4zvKIPdGShHSIquWhT1q2s44epozmwGyoGQvhecfU13s7mrLM
bQiplbVHc6PukbYbXRFPclmCHTV/OeHFAJboXjdX/2thlEt9h42vRKgaRcydsgtsFgc8so6V19Tg
Q7wuK45r6VrPboUZQJg0Y5rsymWq14NXzdqwM2SLYmend5V/R7qvjmmKVme4ab98sLQWTLSatfFJ
+FWdnDJLiF+Ut0G20/SuvDd72aOyNNcI50CHlONOgiFH9ynJUYcUSBq04aAP6WcKJvQnshTP2XAw
sXoLm8ZQiEcNgr5ZrtntC73/vLgSKC6cA9BA29BUNxw6oGe5S5IzDjbRvzkV9lzdEtdx861SIB8r
3ebsyvl+O92gFt6MYQjVyG4E24/5z/lOhGittBH5TeCm+Y55whKiF77G9arLHQoDcVNXaAl62bWF
31YRIGfoQGy9NAcC5VkcGM12tITnZze2XpZPBc4L32ZjLtBhN315wlWYWCy71L3yvBeiMG5sDk2a
TY8dqs7r5/WtLBn70qbLm7XDg89LOaI6/zDb/npbBPZPxpraQSwTjfh27K9c3BdmprTzaC9DDAJW
gC7I69UDZzXsWo75DTKiTYC+1tQd8GWiLzVKOIiDsKf2BnVIcwgRJKmfwRmNj6MVUEwi11qGiyGs
Q56N8/H9+/DClqNTsQ2afOLXGwC1V6f1mgsd1FSLiyahk/qxGJd4YSh2ZXdf+u64GnLpUgUQVs42
XI78mrkWIkOJKHehlK5jVAX1v7qVtmExBsGOmfG1yfylx+MKtg0YKRu86SxgZoWqq9mHqAhz39xz
gRinBFGyu0Izrgl+X1oKOVGKSKrzTTPh9RcuJfAzEiy2tcG41WH2E0/CmLDEbtTh/Y92IcOhHmaS
vMmXbtYvr5dK5sAHnGITxAqVWGFbBendPLaTZOxeyEMONUy/cnouLMk4cptHbr6UNIxfL5ni0oLj
np/iMtZlOzwGnC/Mn9J9kCGKVjqLduXAXNgs25CX4QWErLetrbawZjoYSGTngUmIHpfPjajaZ3DZ
brRyTYbOrNT/cTMBTubNbmQpaKZnN1MFHNxzl4DaMe/HSEym+6CphuJ5GaoI3WUZLV331+aNfEXD
pVeNhhVK8e7Zoi4Shv7kktMtTotQYkpL0osSDoT3f3zCLRshR6UmBQb3+hMa6dCi9LZqJwtT6pCB
RhZZRevHm47coc0rbff+Lr2QA9EUh9KzIYnpA5+tl5RJXXhy0U6iFN2z5zdj5JfOtY2y/S2vx04b
E5nOO9M0umLnx07Lp7XwSl87VUNjHmY1NlG7Nn40tML5+2PHhBB+jsumpKQ/O+FqUcFYBSxlm2l7
P2sQPmor+F4Uvb/D2/OaqtOlI/ef5c4JpQUYZpf5MLV7FuRhljnGQVmNjJ2sMneg06616y+9ScBo
BEeH5r93rjMmrWxQXrIEJ2Wvc4gwXXuDbqkdjZMmr2B1Ly21sY8hO286+OfNKdVB4zAQvjwNqtye
pe2OdrfwFkfY5O/vwj+DrLMNwg7ZAGjMd9/2YQbB2Sq9DE+4xmyOLlLjI6CCYj75DO/vFz0hr5tL
EZQ7bKyLX8IexRzOtJ4BKo2KE2lbyl+PsrFQ864ont3Peh6s8gu6vbbc2fjI6BHS9Ekf1+2qO4+Y
ppkHvymdb4Ut2zlywObcZlXjfvba1fmGGiq5u+uulfWBppyX7Anz7a+usmpENSdf3ifUQukPn8RT
hfA+cPbKF4Bl0WIaWR57YNj1cNYSPwg7G4h8iMy/9H8M6yT1HSzW9DnHrESFlTPr9skXjT5HSa5P
30uzmMcDQjjOE/04ghQVCir5VoZ4na0ZaRlO3qDAHiiv+F3TOmdy9P7HuJBz0obg361+JZBs++I/
OefquoWbdyg6Z2bp3lZzmcTKQGl9GxBRfFA0a4BE/q2g+F45uxd2HE1XmEMQ7JGaOb8mBoMESseJ
Fz8Mp93P/Im4ygb6PcpZPr3/kJcaYRuMgBQXJU3W22Lbf55SdpoEZ2ZpJw3zvqOitoUippWK/Jod
qFVKCwlecyQy136wG+sF7Zv+4/s/4u3zYuYCPp3xhM1Q5rzxV+OEODoNkMRadkHkAuONEuGtXyxZ
rldC9dt7fhPv2YZ8iCtDljq7FuvabrzUZVQ9Mxg6kt1qx6rsx9/vP9ClVXzEmXyWuNBlcVYwPF1D
+o6po3HXqtk+oWJrXsN8GW9vXeSWUOYBfOJuANmzREcuPVpE4KxA6/njRwOIy0s5LasbISNXTREQ
a1roKGPIB6pZ+RV3gfWgcmix+Wq4L5BX85/FLALAynr2RWEjcJzZzl/ffxl/0BuvLzXarIycUOEj
uX3T36RdU5l+M2c3CFgPNy29GhXqY1b/njQ/PVJWIDRoQg28U006UffW65d6LeddV2he7Eyevp+8
0X2YMnc9vf/TLmw8pjVIczCuYcbhnO2GbFzzBV8YhNT9YTrgMCiOToK9TeMaVfz3S8EaAPJrUi8j
VPb6nPmazxisQlZFaqMe69WI50LTJ7vKKq/KyF3YfsDRYWIQRsByng/4G9ICEHHkoymk75eJFmod
trQZy0NijfOLi/5iF40Ur2nYO8n4APxlmkLQPvLFpa0h72SK9MViD5MNJIxuT7ysgfmjA+KF+7IP
WSZEhnVd9lmqS1p7WtuXYT9ZwxfcG/NvvqjnLLQY8x6VuRRVXKSJsbVe2uU5cADjxrozjo/dhsWO
LXdFVH3QDFRR63pBp8xInc6BPKVbL5IZDO3fqnVEOBFDfi9zm/mhRFjfZSChij4y8Q5J6Ea3+ec+
W4Nr+J0LO2SDVFJh041mJLT99/9cjxoTr3LI0FWp/XyKzGVtdiaw7Y+L1V6D7myb7eyYbEN4XBGY
OGANcrYZx6ByrCSg/Fub4tkYreywao6M/NoSsekP+mMAGyLGjV4P80aqK/vzbQ0DH5CGA+M+xHgY
YL5+UAPEgT9WNIaFVepxLQIZQ0PuozQIMBaGFwKssb8mzXPpkS0y/M29FeHD80ORzl5dasiD3yx6
4e8E85eTdIcNSzfOyacmSRSglKRODlnX0lfoRwFE+P1zeekO3UhLW57MvIEe6OsHRypnVkFiJqhe
y5J9F1T1iTFQEvxWODcYPwMaTWM4Mfg4SVCT+RFzJ4Liyhhd24nGNh/nsvCfzLVxfttzOyOn6E00
79dZu4ZcuPS6GEYA3ac3dKEv09uguDyRnGp39XuQE+DJEKnOyQE7mlduKPPc9ODurIs4dm6a6V+N
fLD9K6/swvUClpqdClwGXLV+ljI0uU5lVArSEytQ0Wy61aPdyO6vKRkUSGxHGAMbU/W8IpNl6Q3o
tWsn1eX6HDtakH1aUhRBo1a1wtyjr919eX8vXAinbH4PchJkmrddkbQixywHmZysEtfPWGidexjq
SQU7cDrBZ5/h/tf3V7xwvQBXZf9v6BtoUWebbzASoOdDmpwEF2JPUr2TFv2CpSrrK72zP/3Ys+uF
XB5FMWRMt2HTWQByyj4pcyW107y42r2dBZUXUoyuepR3y/KDDbdiHAAWCQRy19TqVBZG/mOmd9PE
WtOJFzT6rT6EbRf8m7joR4e25hr3Tjk7j/iDLHM4GH1hRKuhLwhf1po+7MWkNc6NMju6Zt5AB/1f
Y0DPJTLTeSEHSLo0wM1gEZ/GOcfL1FRLAuytNLuvTj7QVKVIymrMVCgld9PUT0AQklH+YNyCVJK5
aPaXyVgZLokuaB41JqWngH4WBYvU7OATWYl+i3mZYcT2ZLvtPdf3Ij8yqQJl7Y9FvcaJUYH7nux+
/WiTcmuR3wQlNNy60cQxLxt07P2mN7JYM4WNvRquiocAOmr1kdQfQI/ZKrQihB8sToRHgCejfDT1
EffrbnzodSlquqcew9Os0r+OcEk+j8g6iVDLtOk+r/ouRXSGKzlaF9CNbR34ny2Lggrg9uR9sMCC
PfnG0PoAZxCdjvPW6+19xtQUnPtaLGvcrOvSh7WYGHZhbpmKSPJepnBNcWQK+ybJ/NjPXJ/7qE6q
McaOphhj2BB6hSDLGkAwWdoK3omZanrolV3zD0wJfJmQVC2e3t/sb0MMnp9Q3H2Ybsinntfsk5CO
z+zPOek0k3dSM/PvFerMe72eUJRcnGWPPcG1vOtCgbM5jbLrqePgFJ/HmExSzDiOcE8KdTFUkuze
RufKbpXDTBKAf+haIv23EhZeZ3QnfT6JmQlV3UJYKocrr+DteX/9Y7ar9T/pBDJEfBzNg91f1mnc
YEe4a93e3C36VUe9C28bjDN0bfpajJjPiZaeW3OwZtM+GdycEfB+/WZ02qzGvXIN9isH5V5aqIu9
/40vPCC4UpIYLpltYLJdsf95QJh5Mh/ryTpNXJuHxNX7GGkDuBnzNaX5CytRmAMV4B+e8lz+NZcu
KuUFFjIj2O24l07xSeqZftuPTvb9/Yd6Exf+qOoB1HE2GBvx4eyhZi3vJjMNTp2pfVp5rTfGPHwJ
hhwNwdVKrwWFS8uZDNYICDzhm7Gv0dgtsKQCi1M8anZrJu2IZMKIgiKxIrter9lvvnmT22Rtq0zI
O0FEnou84hSSOYm+gtFLvPprMskEfJWGxWnXrNo1+Yk3Ocy2GA07JBGIRm8arRgEpk6FrODJKfM8
OTbgiJyoasx615vuMEar6vHbm3DnSLkls+phGNfmiljcpRdMvveHBekQeM++52oyjsDW1Dv5jK3v
U2V71WECbdqT21fNbccVeiWz+KPt8yr68tikMxYa+1Scb0oym9u7BtgTnLLSd4djbwzVGlvM0CAG
Q1OYAFXhGdIYuQMHLhgbKzbklPwamtk8SW+EvJz5Zfq1y7MZfEM3lAPU+kpe63m9Se34mTRgGOuC
kKXXf3Z8NX8l/GgYwfbAGL+YqDb/603WXyuQb6sgfQhVDOgnWffr8xSYsNXw2cDvtemX565WLhgr
xYw/RSHp6/tn99ITbTQxIH20H94cptYK5mRlnnFC7WTZkROPt3mXm/H7q1w6QgidBPBtNpmh8yNE
dlfXFCvs6mIuoxIvnAP91S5MAnqq7y916QBR1IMLgbZCJD3L49x5wHERAPtpMBo9DT1nsr53xO2P
41gn3ypQCRl2R6kgdU0WEHwuYxN1pQK4dIAA6qE8ttH4eejXH9DA1AqjLOWfFPjAzQ6UtgFksGEq
aOQ2mn7CjPTac1/4kLTSOLWUBPam+P16TYWoOam56Z4oafy4aer+aCH6f3r/7f6BXJ4dVCos8hQu
Jy7E87GaLQxfK3TM3lIIVt0Qt+swix35RfG5RlBA7goKWT82hn6QWEe5SHjiuVWJRxRMgdCsudP2
EQ4omvMsMEZ6HBOMUEIg4mka6cYq1YcAWZzsQ+Jl7XfZOlK7XUeEsSIVeOmvybZrcmytWffI7QZD
pDvYg9mJhsnWiH8FZleDYVWnbm6TJ9l4xS9/LMvPuGBbfoyyj/KPpo1PUDSLfnrWPQXGZLHn+ecs
7fYauv3Cpt8EkIF+bIIO9AxefxF9nnyvnDEu83whDoaeDvtmsrR9K8tm//5neZPM0A9hNEeUR9WQ
wHi2VFOpTLgaJtyKXDsCDBKEg50VMaSQ9eCYNSUTMmK79xd927jcVqVjyayTefwbFAYt3LJzkE08
IdGj7anLG8oB5jefW8MwbnJSyTRqmOndL1PvPKxDWd9rNDQepFsWJ3cK4JBI23SfA+R4syv13IXj
4PDW0auBxs+vO7sGCFzOWnT0AkzNbX8mmrN+VOnS/z/vnXICjopJQXyePBfW4Mm894OT1qJRVyAQ
1EZJldnizoPQMJ4KbWh/9kWJoPj77/7CLUcqsgUICoKNPP16bwmzEp0opuQEMJlRTyCDeF2CJFJu
0ezmotVv5FIFO2mkyyeMev8aBcuXp/1AcskGt9/sN3x5VYmyfkBy6YynTgZ5pBVVfazE2KFmZVR3
IqjH3TDO5r6rHPPKlOLS0wPIYx4TkJJBiHz99Mpwi8roczJA3xdPm5zDg2O1Oq/eQ63PGJq4N6oh
pICco8XTr6KjL9zvWEISzjZRGH7BdvL/k8XzvMpPmio52Rt7F7m8oXks/KowYjmu5uOymlpDhSj6
f4t1zth4pfdP72T2LYiO2UA0ebWWo2SQ+ZwkNklKY+fp4wI7uruyTS5dQQGc843X/0cU6PUPVaLE
4HoidW1y0T8vZuEBFigUdfhspfOVIH/hyIF1g9zO1HGrYc+OnJcuiyZSygATVCuTUun8dhd9/Of9
nX/h3VM/ARAApkuz5vzdN5lR6ZrWEoDK1T2ivGV8zZSUez2xNT2S/V/TvyD2Mg/bEB0o7r7J/ktL
im4WWXCayyY5DAiJFzuvHkV9pTJ8K3fBQmBMLRPwFqOJPzad/9lUq4kUR1KQuDSGxDWjMpTr04MY
rWc8tbT2c5Co6cdg2ojjEgjki1nlNg4ugU3v2Wvy7qbwunz6+w306keZrzcQvp4eTpe9j1mmUHu0
4pOPJobBu15P1iuJ29tOxPYCQCsQyUBDkVy8Xqu3Gk+0ne6fFjsZD3MG7imHnBt6bdAda26bCKKF
FXJkcpxJF5pUY1OVVzbxhRPDxWbT5d+6IgS21z+iK/q11LqBDJ9we2+7Gnw00SY3qPZec/O7tNTG
NmNCiQ7xmzS/GVehnJqd1doy/T3IadxhVS6fPLf98v6ZuXAy2bhg9TcCOTf2WXpgOHTScrBzp8EZ
7F2dpO2ndci8K1oyF04ma2yASLDLb9vDq8/g0hFkvUhRrU96JovjjF/TY86rTqMyGN0f7z/WhTCw
UZA2nj+hkJb0628li1p6qd74p3YAphx6c58/V4tXLN8zowZyZbdB9rKKavy0VFB0owkN1WsH5NKu
3UixOPogBIAu39mPQLTZG/pm9k4of87PzOaSg8CceAj9yWqKMKEEyELIfM3KQEKIWzAC643ysTq5
cn7e4DEoNLbWEvF4m1KdX79qTdC+GnXnFGS0P9PRt0LDmctdYaByXHeV/KjGVYscpISuhOM/8fas
KIAtwZnd9E1QCDw7NB6WO96c9u7J9zpv3dnLYO97PFL90JxMa7pD5LIToYUYxLENrORLJr3kSxF4
6wc1lMm1I3whGcarZkMkc4ls5MbX2yKhxMqqKnFOZi0GjI74PuEM8SF2kUXZG53odn4t1pf3N+OF
M4ZEooeSIMDgtwRpLnRA8n3tnurRfe7XvrmFi5Bd6cxcuDJQlAbzDCcay6HzGShlZQXBm0eTORb3
tb706IarUf3Ar87td+8/0cXFAGkwfQHgjdHK2Xss0s1hW9GPLur21CDdcrMZxMbBMNt/n63TgQan
yUh7m/ecfTKh125SuYtzoosDOqPu5F7pTnnlhFzcpyStsMkJi4gUnmXNi15bc6IK57TaS1/ufL2p
Uf6pq+JT0huFjPrVKO7GvC3KCEfI7MPYAW0Km2XGEbnRaxSZ//4NQ/fe/EaZnr8ZaQdeOwyVKtmp
ZpvdTjSW2nCGd1fG+uTb45XQdmmHwl4BXgHg7W1rkV6lvaz+4J40xnuRZJYU4QNcXSmJLu0aSLcA
biEWE0rPPqWNy9DUtKzCGB+ynuXMUWn3ag/6Zvw/Xh8EdeLZhotC6vL1BkXKsHO6hqXgA5RhFczL
KSiWIE5SYVxZ6tK7Y2tyg/4BTZ9nnVkutLWDIHrSPa2+mVgPpONyzbLtQjBBb2Vr/jEfwKHxvGUQ
0Crx4YNz5PI6+CWx0k6iZJVyDldXIXVsAE39RY7konFUrxVm3W1TxpY909R6f2u+Deb8kg3ct8nI
km2fvdshZWLu54Zz8gBR3U9lOYGslG46YRLt1Xemkua1+uHSkhv8aTsJW3/pbOe4IFbzlBTxZMJU
O8Jb2hRhoFztUyzAbhZrvNbNfbtVaQ8AS+ej/rFlOAvdNNGn2vJz7wSBYIqLWqR7+knOrhEgCt9/
nReXoiGBcNzWPD6fLluLboGQdNxTpbk1rGkdzzYkS/f9UOhXKKLba3odjHkqZj5k0x457LmQBBkY
g2YM1U5WJ7ydnizTXsnpxcgXe1cWHi3RzE+QzuoxaFDFddDdRod7sz7138bvd13Q3K9PpV5YWgb8
xzstOBOBgUjFZxyzjFt9SvAC7o35sFqiHcMS56U8tJps/oBszTWswqUXzl1HNwzIytsycYIqVzh2
6p30waj3JuSKyLZUdTRM5vXvf9sLfbANXMjXJbZsHNXtt/y3cmtBGMP5dk+ArhFQRQDM/FkVmaJo
8bUvFQiGg+bUwWchFve0LA129yM0zbu10udb4Vv9Ycyn4pM3lsvv93+a7ZlvvwbbGwEZ5AQRHj4/
x3bh8+hgPk9JmQbTC+lXZ3+cncrQIkuzvH5vry4KZh6iZeYdrB4JUlppSoWbwpqxXzIMPLuwcXrk
uvISNKD7seu0ZujunNJ2ykcy/iHf9TV/fTiJpc3DySv732DZ/PZf1bgy3fcGCNY7qTeFedcHTHe/
ODkVQThi7O7fmO2UAhdServ+k1XB0ETuYKMbpzmBwk7HtdLiBdBPP8eTpUbroHlWbRylb0grCrrE
tSP0vcfkt4fNVg3iYEGMLWKSnRb3wzQLJEqhpy/xhGY84chux5fKzYpyDyIfDFdWI0wXpRr6IlHj
j7WMyW+ZSQzI66qHrDAnGvdaMFThIIr+ZlT5nIQ5nIQlRMYfATvkkMxHP2+ZoIihR3ymLJVRR6aV
D+SewKN9kEbL9EM47eRGuZmNWaz3I/+nyJPsEem8frwp895IjmnS6+YOFztw20MazMNTOVq16cYe
zXHvZZ2Fke4be/CSXWcB7N4tfq6whgBDu1bfgGf43d1S5EZzOxeOaveioiT4Mbf1okfA290pahbT
bnd5MyIQ1SL7KT7qVadV6Iyu6ln0TmPHMD2qzxIVeu0Hvt3th7QtLT2GVd8482lYB6OT4eimun1f
Kbxqot62lruNGwWaYpLOD280neTRcAe63Sjc9d8ct5/KGHlhwGOGzEBhwaw29RClNFR/0R3RJwyv
EvMJWn/2r2GNARmXuSx3dQ9Z8+B2bJ9PEHDrF0YcXh/SrS+zEHkY47tKTG14gKy1GKEwcOm+Y85j
fXAmd51Ri7KLXyPypd1TllaVOtBvnu/QjWrrx5WQkO3y1DGLsJhKNYTScZcbTHKmZD+v7fSEFIwZ
xMrU5k9G4ji3ul5qT4HiXzSLlSIG514djSpL/mkp65xQF0k5xbNUK4oIgdF4QTjmXrZG0Ezal5pZ
bhrZdmc9Cpoc062L/B6ChopnDK16tFTUWT3WWxn3y1dvbuSLHPzRjIO6YHKhg9cZb8tE1Nah1HJr
PObT2PwL1aqb4waz8B91MJZ9WAaOsMKOcnS/Sjd/yZENea49fGxDV6+Q0Eq1OfiaD5luMPcqjTFM
p3H5qHUauWBRdPkQBg7DuXDs3dzY2wA7gz0yh3i+aJTh8ZIkzFizyTOo8fK6OUk8ytWxtOou4Ufa
+X2B4+svOftGHxtGt3wdU+VmMQ49/qOLflwzxa5YLO/jYiS1HVl5Mjp7puvQFYTdZZLqbDT0b9aA
sN6pqty0vRUwIhItEq70VGxBmwbYlzkgrZpuwyMK26O+nocsSJDEmB0yv9GytE+e3dXeLf02+bWW
zPlefFVWGHoOY5LdG6Iw3KelUOWRZBU4fd5mA0jdvlpmebuUqZU8eGaei/vC6bw2QmEyuGVSLotd
qgXqvgv05cdUrPTAIA5gOlAYvf2xy0qpP67INAVchWjDcJNW9k+DEUgZwVcNlhvLH+zpwCByuFto
BLhhhZNWGrbovqAiCZRbPubFApIymXocEVdIImFiGRPIM1E032a8GiE82OM6Qy+nN/c4dkP1QUPX
PTlOSVdOu5GOUsqmq5WD/FvefuraxgB3rHhjvbP2n4e+bOcnIxuTapdyvTysoyw86C6a/ux2fv+A
oK60kbccdANudythtdKWUiHq1qsX+lJ6jx7CaDZ8H5TJ7owOlY2PMPjk91VonA8r9cW9cNnb+4x4
AFhUlH6ku/B0ItTAexW5Fu5bcYOsofqG/VWp9qkFnO22XY0cH5h0ydtvmTZI42DDUP+cjarx9nxb
P/hAsFdjhNvZ9NAlbbpEYALn+b5THlA0VGE8GVu5WEukIlAADKtcDXVo93pWRV5bTf2+Kk033XcN
6TQhzhirnWUiiE9CYrR7p8bdLMrTCfTXVJrOz9FepBE2o1khAE8VF9LIY/MqbMNCT1XtpwXkyw9D
G/N/PU9Yj1WNdgx0xqb4lQ9i/qWXnlvE3ZQOXjjDLNDjeVT2ZzrlBchUY9UhybD/vhGQhzoOxlb9
Exh98nlyl+G2XRr1e/HdhalxpcavE3U390SzSBnifth/m821wjS30laxr2qj+epZQ/dPlxj5Z3rJ
GYY3ZdXtUL40MMTIJ//ZKekZY3Db5GXcIN3z2/WZC9wkeja1J2Ns2iyep0x/aH2t7E/oO+cf1tGf
3agEUZ6EcsJnLkJQKvuK8HbnUZSwq6NC9+ruJIF/FjFzb1fdydZ1vmVAghLMIUZPDxHxXn7PPhMb
lLQwjvIhE94LBJDt0BEOKsOV66R3dtV0ZQirJUOnXUkRJ9PAfeaU3korWMqBTwY88GPNvIUpp0yX
NdKaIv+5dslq7ygq8BKypT08T2lrdN+Wxa+fmC3OGlSkFlGexsm4aXFW0rzTqLrs5OM00XJvWMHz
PKnup42Ljb3jKqr1f9S09M4+EYmBV0OmdHsn+675YHq1+MdCfY8gP5vyftSE+Z1+glwjxxrGJbQm
6pewNfn7Dl2rcjfuhwXYSyirtfNvPLjSFtywYRJhKaocWQhk3xA1d9vm47ymi0Pru67GKBn05EQq
6X13KfbKiBZb8sVvELKNfNUP4pEU0iS+VHkHazcogjZWmrb+bLxJd8J2xGQlFkAUqB09V1k3izT9
Ioarr4zdolWLfjAnRxwHQ3pOrLXFlN1Vprd+ElPb2wc8JNnjwJ6WJ1GBp4xGaXpjlPlBWfFFegru
UgDNBYrkYJZHvtB9wMhtVUcH9VBq/jRZv8o04ykDcLWf6jafjch2Z7QTF2XVWgYnN1ndX40cevHt
/bT3bSsUrMnWH0Pmc9NnPStep4nTYGelcaq92j6VWjHOsdRLwIyWogQKUz1Jbwckoe+K0TP6KwXY
hdIDmSgEssgyQaidF/GwxfWKiGacgirYkrQ0f4QNXIedW1zTJrmwFOBFer0opDMNO6/1uJDrSpPc
xQhXz3FKHhV5STIclez+WvGHB0IQn6aObdBdPq9gW0tP22zunVMzWM4uQVt9n851+vH9L3ehB7AJ
qtG4NelSvZnstrIe9bGdnRMYYm0NIcJ0Twt30mcrmcXeRTr45/sLXnqDAFsp3yCKQ6g+q1YnW7T1
XAUAMskrd8Ykzbu58VDyqspruqIXduUm6A6fA+sCXKzO+qnLBFEQ20Gbq6c1+t2KpvQu6VTSHGWi
DQfU+Hx8juTcEBs7I7vmxPH21W7jiW1H0hlAu+HsSetyyJu0bQGEytTee3qe3JoV2Fo7mPQYMT11
padL+Xuh9sQEmW4gSiiA5s6OYU2av06+aSIxmGkvHQKHCd4N/IrQXYVVRUKMehnJZpqmyK19fQ3L
YRju+sTSwWU1uADuVArtFhcTzKH53YX/Yg54IIUFM44itFN96mOhE1MJFVaLFVGvBy/KEiv6bJtE
VVx5ZYqhrW3Kb3Y6acu3uenNMursxvk+6aXNRaXlJcDmtXMRbk5I2nRUxQsc2GsYNauQHXnThKgM
xUCXa7vSDGRyw9+SrLedvd30ZPaGiLOOyUyJCO7sPyTgTtSnoff8fKdNdecflr7KHkWnK/tZGNZi
YWRlopNOQmmkUUfDD0WYjACXxlUXaHWoQ1BLDm4qZoqjxBg+BcHQbvrSm1vWh6I2xuUI1MJE4CNv
FsYsfa25ka7LZIzt3EJQ0y90zTjQRl7KeNJSx93nwWI0MUlQMyLU4vbtsV88Uu7UNIvuw+QaCHnA
ZuiLrx46c1roo7Ga38Jb7rud19kdokPYhGPNZUH/+GpTwj+sCxj7qHClNUbdWKxrlFooyIfuAL6B
no/SH5fan6p74NzO59UJijbKAliruylLjXpnBGmL3TfC74DKGQ7Yx25q15dlWY2nBGUfQnHddemd
ZnhDEzLfIvbYdVujq5LXuTiA4+sfx2CDbqFIUgfkSeay/UGUGHcmVjhwPGl2Z6FKtNVnCph22k5O
IpeRh2QUvYrRKYao6YLho2b5NZGBOCb3mux5B1HZKutL07nVmIZ14M4ylOVY9R/qJO/F72IVzTdX
z13KB8dW/m1u+OkdMqLYRlJLlWMEcie56UWJzWvQaD4KlHrVDnf1bA7OUWkuhQtU7fopaKrehcZh
OpwDQADfpnn8H3vn1SO3la7rv2L4ntrM4WDPAGeRrNRd1TneEB2Zc+avP0/J9ozUEtTbc7eBA8Ow
pe6qxbDCF95g7qpqUp11OysJ5Oo8nHddZjSlqGIjGNZjniiL15l2dt/HsP4QIhz0SGRTql31RuU8
kOYkV5NTqychjUjJ7SMjz04rG5SsaMpCcjYw5Pt9ps/QLcd0sZINcvlt4LYpjYJVlyUEDjlg5NLD
c7OvBEtVRm+pVu1DGqFpBCi5QEusrcOics0hL590Hbc8lmDmvOhhHo2sm6XSfYItmX5kGEJPQZdA
WVwVIoyBamI5XPZyoaencoZEAzzGObjT83zJUeG343tiRCtzzcxYrh3K4u/DUsuLX4fZdJ0uU9Wv
JejmHbLk2vE7kylOV2kzmJfh0h0ZG7LVUQgqjOJQDVld0vg0tFdSgEXaz6PTX40Fyq5igOIs+5kd
1yk0ntmy1oHdx5R7cqwpViVYjTcpM6sZhgtAQTFouZZjKmDMl0je1YUbUWNUhYaNQb51qqJZx23u
OG6HInfpyrMTyi4hfF6cTDFANXS35JiX1XcQjxen10oRSVrgx2kVOEKWzDpdkdFpZHe4SfNSJWOl
jVFPd0MJppNeHfrEpfEw5TCCK1raVtmN10Pc2LQ4HbW9TprSUj1gBabpKgbZF52nDOdmTKPuwzbU
1bVRh5MXJEOF/BhdnMjtwlbepo02DX7eNFLvpjPopu2khrgRKEOQnJNzm4+52kfNJ0fEj10VRP3g
1lOpBsrFKfF94TRTYJkjzKJtl2MJhVZw66lD6HxWnz1+zfcVaYYBsMWhR+39BykYxSpISupE34KM
7RMxGm175hRJ0bCex+KNrnpxNreFsU4jxEWFYyaVeeSQqkgnasnDrwOOH6MAwLOImcpI/hGafrxn
e8Fg2qIGssXiqDx1AvJTSVX7HXU/64ISX4KOotMLW8/T9a9H/lkAAGTuK+LkJ525Lqtb1Wpbbds2
qn0x9ZNCjjHnK723i8OoBNInPbOf3unRAxqYFiqiH0MrPULdcKxqbXsM9UTpdKVn11q8yoLyMXBy
854UKadW2QyrX9/ojzEd0ukEdEegOVSbjwG4lAyQEjVT3ZpZuCCBZfTepKY2VS15/mSoH0MchqJ8
hQAavA3sCr+fwZQ20iQxQm0L3GHxsrwN9x2b2Rni3Mkq1Wh5DqZlur++v58sm6PVJNEqdX0g+8cH
/02/YTDntuyXRN52el1vnT54MWb5M/uCn8wWaCg8PmwYcV/62MethqiMEdiXt5PSmbVr92P+jM1u
t0fr3an91o6NTxitP3ltzBaoO/wLhugjpjU2ewTQQ23Zzik7qGxEMTJKRbzqJTv/BLHyY4/saNwM
UsMhDqbY++G1Yb2oDqXRK1u8QRZ/aUz1+SgttobTpu8aFBlc8rsG8YGeLB/51E92pJ88W2SiTNQv
UH0AX/Fh+DhKMyujXbMdUIHzmwEIb2omAWHpkrj9qP8HCwJcyjEM/yq48RGfk6d0wvJOXraD2shu
taQlMpDxsDWMIfsEBPajOB7gASbnEXrDA2Zb/35yNoY5FkZvyts8KFnZsmS1T0f5+looY9S8OBle
OQhjaUUlksSREpeUb+pgijbKoe/qFKqjJQ/YJE9O8beTSy6NrBLhwGOL/eNj0OuuNXtiL6RJY+Oy
0bT5WRmmJPVGu9JfKoXCyScr9SfbAzs9uCiEz3A4+dgZrDNYfqaVQsoAbbEd5Hby5kXDkNGo+t3R
/NDtoa1+3R3+62X6P+Fbef7Hwdb+87/580tZzU0cRt2HP/5zH79QfCnfu/8+fuxfv/b9h/55Nrw1
Xd+8/bZ/qtrfVn3x+tTFZfHxM999BSP9eSXeU/f03R/8oou7+aJ/a+bLt7bPuq/Dcc3H3/yf/vC3
t6/fcj1Xb//4/aXsi+74bSGX9fufP9q+/uN3GO+0DBAlYfc78v05QL7ZQo/j/fnLh6ec7zmUzXuZ
pb9t2+ypeP30i96e2u4fv5Mrfzm6TQMV0nEPB+/9+2/j279+Qg5PPYSaM1hHflKUTRf943dJtfkQ
GFZovGxjR5DW77+xG//xM+cLQjQUUY4HIj5/9u9/PaHv3uq/3/JvRZ+fl0QaLbf8XVADFgX+KN90
7O1ibY5IzffrLLNDWx+DOrrrd3MjCFjvl0/qWB/QKD8O8WEpdwrYZ2VhCM++CZ+G++zs2A0VtJz+
HlXmh5HsDxK7mWWVKTqI0V3pN5vzz0z7fn4jnNK8RshYxtc965sDEwuzArHQMbpDpwmHrcNyF6zk
6+oQfxINqN+fK3/exzcD8fK/PZl1hQZ5pU7RXcEJEvnYw1orOlLOc7TaYhm2M3bdrjoJznsvEf12
9pqD5qN8aHr2Kt2aXrnC9UOx/G/m+p8z59uZ8oFc+eNVHQ/eb24fZ6AQhbI5umvszdK56WZVvjl+
v+r80WueptvhcdKFqXyy930NQ/4ddv847HEGfzNs1ASqXlsMK+8Ur7metstpkgjprr0ZTpRdINrz
ls6ZIYrdzrr+D24ZWB3xH3B6EwnP78eWaikx9aSL7pSXAuHiRpSPpds/wPPXr8EE6GfpKlZ9YxTp
869H/n7H/+Omvx34w7J01IYjlpPubpx9sDbY8yy3L+Xm14Mo36M6fhzlw8pstSFCjm+I7sxGkKVV
DzLHay6QSmJAvRR9JGLJHT7zY9J+Pi59BRht8Em+Xtc3r3QAGmkXihORpqPt0lI8wgjIJzmvUFih
la2PmkzoRIvGSFDZnLaaPLTIL5jdCV3ozKUlXh97zqhu0RvcZ4p+oByUeulkXSVS8ygV9m16dHTP
UbWByTOtC1V6L2cr2lglLXVlkOIViAsvLdq7ZV7QkF6q0Pvk6R5X6ceJi8zlv+7yQ6W0UCJrnmQ1
ulPXkNXOw/10GbvKgV7HLRHDAyKtn8B6PwRNf73Pf4/4Yd8oknAeBnWJ7rQrYgKlFJIAp++Hwj6j
UWLf25/J+hyPoV/e44c9IcAsYWhQ7rir/fyp3gT+TCziT6vsVHYteJWOP5wjWO3l/iSU2UV3og19
x3aHdBPTbw/FuInW2bbdZCgZi/RM8tSTzwiGx7Xyw3sgvUGOhZ0bwun3i3ixQXkUVFLumtPlxDnk
XvL46zf91Z/l4whQIjgTgBzCWzrO92/m89yVtaY3cXyXC9rSa2wd9+lledm8dpVYRO1K/gug3/rG
flhOIm8+6+4UaPd+/NidzP2+s1fIZpyrVzLbeeXOd6EX+HRrA5rDW2mlXE3n9QZNjeCNzvfDKAwE
Kb1U8S9kj7Lla3oeCKoRJ7OoRK6K8PxpFJ+pkH/lq/zqDj/M5SyqFbmLpOjOEL0fbQevOANttard
EiVyT/bHS1kX6S66srcUhKD4uIFQPYoCz6Zo3OhRFgH/ra8ivxeO1392RvzswPz2BXx4xfM84zmu
BNHdvE5O550cuaCeNv162FAtsKind+tpp+zk02innTun1afaDj9bB99ewId1UAzVCDCRGZCK6lTf
RQ+Zt2xKtzkZz1P32tok3nRie6l71+xaz3GPk6Le1W63a/fRqjmZLorn86eX6QLNwFXmJu597w6e
9mDnPC1U2JN9eadetiejLKr9ePIZAlr92YZ89J8kDqWhRL/8+wmM9GYsTWoU33Ve5xXbRvXMtfNi
rBSvWCUry2dPrnzzavH7s/i1c7ub0Hv/9Rr66d5lH1UR5CPkk0v5/hJUhM9n20ziu/hWvaVaeqm/
Iu/V7YocXzZPzwWOleNnDskfoPx/7JjfjvohuICBmhoa2th3yao6MzaSOG9Pu3W0G08+W0KfDvUh
lmgqq3LALjFFDvjn5nt2hGAVbws/OLBxfuaJ/NUg44cV+83z/BBB1AjIplZZxHf6OthNXuoFh8Dt
vOl08tiQDtOz5M8P8rb1CB8FmLyr1LO8+O6Tt/rThfnNVXyIMCxYETSXuWkW5XpcV5tlnT1HZ9Gz
cwh3hq/51R41g2QfHGT2zvWvR//Kzv7hGQCnhUtEbkcr//s5VWQFhoMBz6D3qap5yVnmxSeZh86U
G7vV+/iATagXiGpHe8NrOm8PwOgzzxTEVRnlh6tA8QwAAXI9eIx8fxVz74T05ngG99vnXMTi/mr/
fLuKD2DPPGZc6w4npXje7p8tcQJyTihe7vqq8HfrSkTifKu7uXumuvgU73Jxb64fW5Gs8vU1e0i0
uvRTd3MaeatUIILlbc99nfsbxPNtuLrKxVmw5RR2Vydu4TZeKzSxDxmiFY8Xe2t1Uq4fL1JxtvBZ
Q6wsYXj6WhYXk5edTqv9GUhEv3UDz82Eu56987fV+cPliz+f2YlQ/WUVi/2Z7KLm55biBEze7myv
+4/XiIiLdzqaYn/76NXi+rbm/18ab3bP9ovQt7nYlOI6E4wvlJUm7lfBVvLzrw9AWZlu5PGtLd+6
iLezR4uLuyi9XFwdZvG6f1y4Be9E8vzLM9GIUxBZwth6q4vdLawXsed+XhsRr242r+HK5uIytxKb
G4Aw7ut94N8+BttYlO65wfGVuVdAbNzSPeNZHmfHdPLM+whFIXLuuXQlsTXExf7KG7z9thPX60k8
zuvHE/d18jT+6pFCDI+XFprHWe5w5e367JFMjZjLcVe5u164w3TfiUuTtzqfm3xL7uoe627F93fC
10Un6F4L/8U3fH9tCxd8n+te+buDKdL19nw1iYfNDZequevB3bbiPBY68/b07nB1krkHcX66MJ1P
NzvHldza83enO//y1BY7x7uvxcmmF1eNvzX8UwZxibSEGzC93p9sr3WJSCEUivWDLnRm3DmCYTtb
sL3ve3EohL8xiCVKXkXvHq5UsfEj8bqsDB6otnuJvPW4knbaTqirJ3G4mb30OhSPkZuvTR6cf8l/
KrELj+8uEbe4aHuQ1N2Ivzx9s1x/V62DE3+nuMcreyvdlQf33qN5eXY4ZSCu063c/Vns+e++t1u/
HQMd//C6791d7zvihg0N1etzv/DXb/SPN7W/73cXs7sfvGE1eMqq8zap2Ow1rl/d3bK6Z6bV/ux6
8FazO/uNd3O7PzPE/cZiRQyevZbX/qbzLHG7P7ngylOPiMyv3ELM4qT3z25TT5Teuyau7l+Zycdl
ZIn33PM3N7euf76bmYCH9QOPLxfvt5v7UfB0Zy85PJ1iRi4OD6H7MK8mf+fDovRsQQPbl9alF4nk
BEwDz4VXUQiCuNWGh13tMKfy+Nbj9/Wu4wGwOl7QjX/D1XX+LnCvLu6fR3EyeS0PxBKsvBWQ8O31
rcwbM9c2j/ACWesbWWSb6tDsCnfXfpJFfkV8/Gp/+9B+UyV8A2CPx3cIsIh76eR+8Z73mBDxFHuX
BbuN3L3uqjz60n2+Xnd+vn2hbFBv72xxeoxdB79eae7VfxYVOqCayIgoWX8sz1dJoBiS1MRUDoqt
7IexG6wrCP8iu0pWSPt545m5sUtR+JpbMOF+ffooP8vhqev9a/gPJ7ATOYh5I+xLTKhePJaHaWux
D65jXzsEG/PMXFW79Kz+5G0cv/Tjy0BQ4thuwVRF/3jPcpSC0NTG+K5t4soHE33uqMAiEP59KuA/
Y2ZXAUSeGuuzKt/xLP1hYAqWVMRp9kDz+P6Uy3O7HBWJgUd/2crv9rv+MN6r92Qk1d46l67tP2L+
v1Wf/r992zVPWfxU/CYoQD/1v5Xvv111lJ+BWb+0/wsq0MfF9F9/lW9/KDhfvlX9cxa/HG+ri95+
c0ugVd/WnY8f/7PMbH85CokdeX/H3hd57r/KzMoXWJrA7uAwIdD1VaLwzzKz9oVXbuLzA8iQLot2
TI3/qjIbX478VuRSjxNYpdL8d6rM8EO/nx5HtS7Yf2jN8JUmlbSP4T0ipiZkqpVpzhydYTmHe0ed
Ne10OpKcoX5IMmka4j6ZPzpLNO0mdWruI72PW4De0FsAo0s2En3zOCfeGPQ9PneLkUFcHnDT9Ppk
BjSeAnG9mnNobaBDk7r003Ymn8j60XFxzZpmv1SBxXpaGgXvhZHKzWpWev26tdBLpdxlkY1rZVC6
i4y4yqaHIa+tLVQsB5gKHQiNxFoQPJmccLqtY8vJtz2KdvOdbTX1vFPQfcXqTCpDwLoxFmbo+GSh
C2/IJNzEX4iNYGmCR72Ll8oDjwG+JKnyhiLB0pBIg+mAGDkBvc9FVBjx3pFm2Eam2kN7XxQ4ISCN
JFgaYPMeZXNQAYVoBl4VCXJNt0ucxPd10xfg4CenO6R2UWGn7mTKe9l1gSJmKCOjC8zJRJx2hDdS
xmV2HpWKXfpapZa2q1WhGvuLLpWzH+LHdlTOiIPJNRa7uoZR0DTcUjzrnqnBSBI6EKyrMY5N2S0K
I1gto1GW/thwM9A2oCj62hT3nKpVD6AFZ63HNgZTCzKisOBxmM0B/yA1Bti8AFab+ob6X9aOR8iT
XCFKEptZ8tQ4TXNZ4kc2ixY1SnLqDIy1Zy2Wdlpow4J7xTKEWJIocaF6SmT3oPkLp1FWjWzV+Vqt
TQXsHallcjk1Q2deLnk9xlBfqClu516yqm3bJ3UMlxHHMz90lH7x5iJTZD93GoowajUUituiBti4
ZiMZjUuRbarWBsfe7Btht0gQ82K5O02BXHSnsZlI+SrCqWXyFLORkYZVMV7ftakq3deZJSXPNozJ
1o+4DjIQyakIpxWzVvxaSYdoQ1uzTjxs40PbLWptKf2sq5UOZxlN7k/nJHI4TGMUgkU9ZTPQ/KpB
iVrKx3JeWQOEHDFUwOaIL7o6lK7LcjQNjDyrlFrqLLXJrklH6S7O6w5t+RjXF9FgfxifxhVN7su4
r9v+xshUpA6mqpvHhzxO8sqNsqGLrzMpGpM9GjbtbhqtIT+J404dDiEyUeNZ0zndCNtjau2j7TPl
46FPteC+U51Uf+e6pXLtzLGteC0TyFi18wynwCrVsrowxqEoXBTx1XgV1fMU+9M8ArmoorCLt0pi
VzmIM7wEvBwUTnYwmtyyz7KiAWsZFZOk7bQlLB1PCoBzryNnNt4to+hGT0/jIvVlA7KsK6dJq6GA
nmflqkY+XPFTY8yjzaR1crJ2tAwNVXvJp2YfBoNcuFnQV/lBnUJ2LvCZnfpaJgW6y7mMQPK5g44k
cRZUzGgFszEheA5mC89C8HmEuW0md9sS44/Ih57GT1WtTOMNMi51vlezsUXYRG7a8qAq7Dybic0i
2rbtmFUbJCdj7B6ZR8GuiYbBXnNuA3xPWgOPRatXGuyCYyWXPAgakeKV+JrSvSvhZVzpCRJ24Pv0
ycB5dLZv8b3lcnj7fKiwWnsXTAWA18guk4dUtZr3eg6M9zmdlMor2rm8k8fj6Hmr8RcS0PsZ2bdA
1lhiYCmhKgXQtOpY5qeDqbLdRHGX8ib02vHrwM4yUK9Td6YanTIIZ6msQzQs8mulo9m3yecUngHw
/YhmymjFb+iBWod05rmKTO1h7Jh0YQEZyMGm1fXmfZ4k4z1RFRzy0hpXC7SMWpR78igr7xBttlXX
oIX9GpQq0yczKhZpUchTC90IaTOhLUZsiGqBETPK9HCiEkqRy/qlV0VDC9uE2FgqVLK1Hl1JtZdH
HbqP0cTbxrYTHGKLYLodZT2qT5U8Tq+rrozSNQSxEWvSJp7I4bRSqjwt0LV7ysOpJm1CaIoaGsix
Ai4B5kp52s/pkblRTP3i6gmTzY2QY77JFVt7i0fkvzzT6efLwYLEIIJJRtYxDHr5GocnY2sGqlHD
XpcCZ6MrbbAfQKe9Nn02ZgINszmBtdgBbO2CZALBrPdlKUot605V+DOFqzhzXqyi1i4P/dirijAM
8KhlmDVI2Whqh/MgoFkVjGPenMLAi+lwafl8AbpL19dd7PRkFqiasxfNE4x2ZcJR/qQOwFIDFJXV
65rhUwE4EfvmpZ8p4IeA1EVhIt3r9iFkISCJuI1USEpe2HC27hIJBitqjUShYRAfXYdoQt2nhaKx
mTVT+Kiyl/O+pwauXTXW5uxaTr3kwtS67HqRm/TUlGs7WUlN0jx0mh3uR2dUipWWBemhnuvirury
8a7IJPVekoGAiEBX8/PerNvQNUtUmQUsk8DyBzw50KONm/xGQfRLE5qSapwxgHhbLw2kaNskSVlL
a32WZEl39SGB1KVaNbXJoVLn0K+W3FA8cDcqFtqoWbyqQVHKq2k0h4vBKtprCOSAVNAPBDKLjmWC
NLQNupsgoGs2cgu/CTx2zfFWAeoDeysrgewqam8d+qkEjJtPcXPZqUH5nCLGgwWpOdkczJpWp66D
WQRPKC+DhHllTUBjlVi508eiecmK46vUGz0+NxGgStdhV7a5O5TxdIn+jPyshnN8g+J+HHsFwFXN
rY40NN+GL6itgeWUhzLTeLJtHbUeEibgpYPaaB6BlDrPS29k13ieGScKNP3bEnho6ulTVr4alooZ
FUahEUXjcoIwqPLF9cp0slISWWPodzX7cI2sZ3h8yTDhN2UjN4CLbRX6GhYPfQQVcmhfEA9uMaOd
SiCqMBydCddwNL82eALVs9/heIPgvdxNV1KcVSrdpTwZPElPhvNaRePTZz6FbwYMpnmXzUP0UIRj
D04So6YBoLmUEggCUo09AzsMGvqyHb20QJBxVmsk/bwbJ5mpH5bFKBypTtMVentUvpSBljCFwqxN
/CldFoC4HEa7spKQ65vGakG3VC5hgdRVoG+CzEnOy6pTx1VWs2Rd+XicCrkwqsldoCc8xEZmnvSJ
qo2icaR4cpsFj7F1M9Z65UpWmUyrNB/w39WCsLZWBqB/xDqMKttLYVGmK0Uvx0vdKazMn9M0OM8z
J6IcUCyhLuzSbOHQEqlAWlXi8F6SQu0dc88p92Q5OQKApYTLmUIpvyHwG89QfO1wioEOvXeADVGe
mjGOwoheK2IxR7gnuACyi2zVVnFgiCif4d1XzVg8xVlf51u918baG7LWBrkNmeMRS2L9NimTXvLk
KCkykfBEgVLamu07UVHSHAyzFK581zr4kCjT/JZ0/XjAcxSKX2bC+irhNb5omUPdfC6n4R7BG44P
pK9zFUHXmAYPQTNxamyqyPSD6U7o+rRmft60UvwCBtZ4UOxkwjuBmIHeGRsscXYoJ5U/BQbwc6a/
rp6UxJoXYY7bLJ2GGoYZ8gqy7mZabV6ECJ09qLRXCbpkM3qVI2w7vDoZlhtFjsobOgkjtPfGSCIh
Ry3UOTloqtc0tuCGEkRxCDlDCfEA9gCSWsncoyEW2+n8mORWVojIRo+csw05AN/AZvsy7DnWoJjJ
gy5IT9LDBMCYJqIc1QiBmVG2CHvOCeiDMAR1hlMkNGzUAe67utUCMSdKhRxtE1Dcr1M4eE2nglFs
OOAUsUg9LIS2tu2I7nqVFxiBQbAGTyZLd4g3BOZla7TRM+qbw+O8jOG53c3pcmGY+HRQQhhHE0Gs
kjfay05PuG50xcUMo6X0shjSEadb41AYlvXgFLuZggIcUL5da9gD5kjF1Eg82qXpPQBv4YVG7dyg
F1xmiauMY/KCU4b8Fqkz2puOM5mwWeAznuLoxL7SpkdPi2DWRvqmppqtTC1trxJzjl/iQiEpmYNs
vDWrpr+blKR+VodJkhBv0Nmj+katXRn/mau2zCBdOwVHhdAQFrhLloKESEqYOm5PoHqhF456mGEF
PuQpLFoXaWHFWKudPTxYsP9GgZxhFnqLFMa1GGoCl7peJgSfKo3mRknOAFm0NzQ3nBE1FoOhd095
G8fPEpSj5xbH6/swhWCELIQCo763jORUaUIyQv66uMzttHokvcFeDHf3/sxo9PbeSZJMlb0CNn9/
3w9xCIFXI30TgQHkHsPrPL1JJ8e8kYtSepadQatcu42N+0W1Q4kEWGXaz5MNLynUo/6yKdOjjTXh
DlSGPH9fxmm6m4ZweUaKNAt8Mvr2DcZHPa6YWPnOKiANw24fkg75zwCyUdjCW3fHVgbVVTvlI1pA
hoXoVackwC6i3l7ZSo7pVWNkGVHzxHHrL2lh3nSq1owHJ7FMFAMqHDR3fU5Vx5tHQtFRmnCukGNJ
eYX8U2Uu6v96chEtsYSpSTkYxw0sH1boAxIP4hzMXxSjHZJ6qplymKJizgkYuvIOIi7ReqUETui3
uAq/tOmgNGu9jdIzgmJVBSsa8IyDPpY1P0i7crnSR7Ip4YRdjaKF2TXMEHVuVU9l26aJEi8s3Mis
gpbTzVL6Ew5V0w/qBVBQjMBFBTqdQNHP1aUM9s4Cz1HUaafbl0gItcdfmiL5YVK7hFhKantJGdyw
y7IFMWm7DHwNqW/1Ljam+Dys7FlFm8DAWewP5PLfqp79D9Gd1Vtx1TVvbx3wzv8FFTWabL8qqe3L
onsr3sLmuzra1w/9UUhT5S8Uz9BiRPXdMR1KKf8qpNlfQHCaiJCDyQTXY/GTPwtpuvbFAIHtOCoi
d7TPDepyfxbSdOUL2yZ8fpjOCrVR+W8V0vj97wppFoVspF1R9cfADCMxlJG+r7NKhqQavZZB5NYG
+I142sqwqgfo6vjBIv4rpq6ajiWmTvX7YVYTUNJDZoqpyLpwkyFcZPrVPLU+jEJV9ovQNk9bzt7F
T/Atij0QfvI1jHCqCLnZWK+pZlM8g8fkZKeGSj49ZkaeezWkTxeSfPNm6ZTq1jrWt6t87gzPtoKm
diGOcULV4ThgZ6knFfW4IEfNWEnmm2wywIPE9RLApaiXaG33ur0qh6UlOxor7eaooEJ3FNEu/H6W
hRB3nprHGULxXkcXIhIlapk3Ggln7Oo8AQm6sk6FS69KMq7sKGkGeSZHFUGBgygqTHc26ElpFyXJ
95tZE4i6CpTdnV5LceJKcBRyb7Fj+6GburIQjtbBAg0Si9VcjOyrkH2M6hRt1HRny1XVH7K5U+21
VZfRRmsy5P+cBez2Rp/V8Dpju9rFcr9Mos1gjroWyiaH1FxMkDA87gcp64w7GDQq4Qwk3hNrmQbC
f/K2ye2cpKr9yil9ZVSr2UV2qercCmVDYvlRHc5lu6rh5ev1cFNLZqaKKJxnTg0jmCwBD4hif2/Z
3ESlz+l72hv6Hs+f9CwcdO0ZCp7Wr6nVG+zgJRo5XtlT5NrPYa7s1HhQKa1mvbJxcpwZLfyWLkp9
sHu/WKZ8q6YKW/4wRialOalpz4tyWtWkhwrvOUpPbUmP72qlcm5NtZMNv6dmsLP63jxm1JQy3Trr
pFnkhnNppVJ2ywTPItEP+Nn6KEUMmS8FhRMKhCkrx+uwiG4O6VQ050vXLCcqcTXmS3E5wE1l8tno
D1bKbc6Oz/Q3lNDPCEtCPzTqGn2VAOk5dGrCJ9kMKBVL7ajckAUNTyQv+kJhpBsTAvJwKkU66J3p
zkZoUSiY4RIguGQ1D7K8oKewdP20D1OJPCQsYASLtEy7yzTsAgAcs8wYjh4XHNJRPnI2xdk2L8ys
cWMrMR1BuYqsVcI94LwlQOc4tiY0m5hDJYWUJbIS0anoKbpEP1IDia9lBENiKwHKZZoHu5CshERC
787IakrJr2CxN149yTEB0hKV20WuBurELWgKdqCNRTiPnl/ZFblXpvMxLdE1CpylldfokihJQdQT
alQF5IGzEw2J/RyMstdhQHCBAgcorpGTvRdzTNRMlaWVL3COl4ttpUmIKWnJyCQukMhw1RpQ/XWH
VgrgURUzvj/6Z///iPodhuavjijIBvFz/PRtn+frJ/48n4wvqqlY8I4QhuBYcf59PilfLI4njiAs
anUU/TmE/uITKOaXo7ol+iAaCTI9IJq0f3V6jlwDtBI0xAuOKGcI0n+n1XNs5HzTB+RMOv7D2akc
taIRevj+fOJMcZRZJZg2h0a5YJ09tjBIfTO11U9g8qhZfhyLc9CBw8GpfKRkfkXefIO7pFimzM0x
AJezxhYkNfVqPApi4SEwSSgCBJMhDAqtbq335kEeMiqxuH1fWYCCnqpOKw6lDAa1xiV3ayNAshl0
cslEzXHKjtQ31KqgklfTHbps2q7tW+kc37nOQ5xRPU+zQH/Q5tC+KqmsRdh/CQOpQr81hrcZ8RMx
ss5eiGEV1w7C+8BZqGWZlcaDIU4PMZEMSD50yY5NZFwQImrz7nxQ6+4t0IK0QXTZerbJTdexw9Ee
t1Ir/h97Z7JcKZPl+Vdp602vSGMetlyuruY5FMMGkyJCDs7kgIMDz1Vv0C/WP0JKq8yvu7Msl23W
q6+iUrriguN+zvlP/iIvkQJh+9L1MxhV1GBfMyFvz1Em/FrjJmRAxpy2mQflZeta9k8DzHmcgyDc
wbxc8TBmTqfF7w3Xe2C4RTBrd8cuw19VM6AsG09Yg35qrMSCYBo1wqrtJ2Bs9NbxedeUXR5mHkdK
3V/aieVu+mxeoFWby2jBivrbSp4Eu6eR9BmJgZN1NyRecj9jEfaT0FNkjPRwDG+xq/Jex6V3lqOw
J//Cjn1ZHPxOE1HUjdr6jkl9+ECUXvdrCrvy0ZlWOMOMJmc/mx1cug/SrMEPvfVhclErTpQ0KZDi
oQ3rEnbCwou+rR2SbIohudGxGnu5xGEHyyZnCPPzDd+cLyN4dZWaATtnNFT4WWUOM/w19YthUynd
bLyPV+3yq9uNUqPhrVaiCeuZ5Sb6JkoY+Ng+kUpY2WA7Vk9TcBRN5Zdpwh/usnbgIEp145Etrjgf
OQmVhdHQKnPkAoj+X4KwW/UZ30E/Szsw0N6TPUiGyiF8j/E9XKnFkJynQptqOThx4e1jzIZkKjS+
YZ76Njb+WNHYOHXB9fO+jpjvdAdQCY6ViWzF31hlDqAmZe3+ilVlbackGpOv2osskeJAUbSpt4My
hzmJCTPsiiG53Ax+gmkT4Z2PBVEZjAcMVFi5HRjsTxwj6jvfzvshk2NMDEpEtGyfDqbDA86bdf9r
Y5xHjRDlVXe08NkLMQXA8z/jkOvh5AzJqsXDSBYs+wKb0qrG39UQ+5gZ6sJ895nXwhBqrOVS4Zyy
Hb2wSHrcMIAZsI0grOPYkmNdXPbBOnTnkdbNayi96ts6FEOd1Z6z4PjsUFFgtODZ/TGucEBM43z3
HLDCcsmzAbOHBy+Q8U/WBI43asxtbm4943tnRzJG8V8v69sA1xmnJrdiwiD9diiPDF/ZTVg+zXfS
PK0nl1TPODOMIu82x19LXlGvjpnCEttxSjrWDFZdwjw0cxnC+yjDBosmghipZX1PMxCbpi9j27rR
haaigKY2xLi9j7vbBEPEoDxvQ1KYcdmiBycoWzF8IyH32LYABee6wXkjtXD86I9oI1x5b8+L+YVx
17Acim6uNEBHm1dUFJZ1Lwg5+YYR7iS+eTLxfi1OMP0kJbt+HPKi8bLO7ILRyJrLLVV2RCFdzQ3m
Lj3gkgWSElHKu4089ms43ufKbGE6YuvZH52gKaE5T2J4xCGK0ajCoNrFP1CJd2peUR5lY/nqcht6
sNAJuwD8jnWNpMlulm66s/2VCUjSAK3joJCHMAC8coIQXZRDd3RNXwCUENHpXqKvDRTqaOeP6Ufp
UaJq4KTMkdL9NtUArCTkJvNJLP5qH3BU2F8kDHTF9dqvGKVGiVkJ+WsZFqebSwTpMwMI8VNXuXFT
mj3irsMlma8q0Ij82AnPfGMm6GL0ihdEnDIzyStsNy1cYJiUjPHXsQoYMtAnhtfB1LEPMJaz4R3a
9fzSMsdhqG/DB7jBHqMRP7pFBPp3jLtk897PVNNvXe7KBvOKvg9cXBkcMzxiOu3HD2MXWGQPugE+
FmtaQOYJjmutbPOUWEaUtyu+r1BmTZTj89g2o8swJsgLGOgHFBCIRNN+7CzvNA2rNHfcZ8e6aGKr
Q14BZUDB0eLz8/OitKrpShSrz1daMISfERjgtOa9S6tSzbmm9aymlDgJItXTLgrW6AyVg2VaZpdt
CwBnTYj6MqGtnB3JjvrxC64UK5DPVtlN/BKtqxzZnIXsH1WPoidjmOFu54Q7dFCSR49xtWH2xlZC
3hibX1815aUoHRWeAz77cIa0rGl1jEsO1IGDdvrWOMWuOQav8k5U9RWWq/mfyXYf2Qm4jpyYUTct
g/PHauTtOG+rYUJDUTegGSnQoyN/ecbpk6/rGGqa3yEJ8jpT3dDLn9usXf2spnB2b9YmWpobej4M
KJfGX5mu4Y4SFde4aiTBKZ9Vk3+xK3ebM6Thc3FyZdA1XD31+7ECib8zBuuAYxEDg5BA6xrzW292
I7O5Ek3wYCob5kvB/npltt7M2VgVyJHiNVzaR2Trlr4sijxETOwLPEO6RE7HcsS4NNMkbkz30+q5
b4FjxPQ+rH1evPo+7e4NmWS9uO5CGbkXFa700k47O9HFwbCN2lG6tmsfnlgqi5yPavAJDtmdRzb/
0t7WX8zQ/XRZ8M5LULbfhhaaa2yJ1sbNhlUlkj11C86nWhXTQTZj7WfY0smD62Frmy+SiiMPxHng
L89gYe13U/WES+ZNoI7lVpe0ZAUek+62vAedDVSh2bZSVud45rf2xptMfl4zLO3dUDXFmTv1rjqo
mcmwY2H/Ms+mvyBMsT7hgb2mLUhUFmEwezFj9fNCZFuBYyfEtCzWPZDRCCK5BrpsU+EH1k2LovI0
7KY+YZmYLImDW4S3eH9G0bmnPHPtOKM5m8fol1qr+bzQNISRzU6C/5w666denEm9/NomS58YOhMZ
Q94cEtZu+trLpb1PFgAMGRXO+YBe8FtrMHRdqmaoUr5rEWYI1xMecu0mwLubyyHnrhSZVo10UETY
J4cyOCehHRutKCR0fmwmlwWtbM9Ohwk6Ue4n9ZkdbdbPJA/fWCbj/eLv5ssaJZwc/Olm8CZSqlzL
Hdmt6uFYeNN2vyJnztj51GUf9sHJIQfvp/D967hYCJ7fAbBm86w77AGLg+r7ivCfdcA2cuoEHexE
EpKwB3mKx+J9akkSoJrrOCcZ6GQiKYNbzSj/4Pr1CxaEeWoW5u9mNPajyq05w245uugHQqll0TZP
4EDrTe7E/Y3Wcrho64Dip7HDTK7CPivsxLCdUj7pLleX68iKQRKPb2NY2+U11IunRTPFdboCsF0U
wSG3MKfDwBC/2qUVcExweozEpL/bbkvaNnqWm2UI1HvbrflDvo5RqjzfTZG/3BdJ+2W3DE4LaVmQ
LfJ3H6+bc5OUM+P3LeOTSwi7uHmeotJeX+p82bAhTfwfASUupJZwuWhbT1C/2zUjsXjjpc40RNjX
Kcmje2/hWI+SMbgJOThPyjEv0TI0eEEGnB/YMRNuFqGybPruV58ARnqj7i53G84LMkeekh6pXGG4
8EznAF1bY9qj9JokgvYDRncgzvZLUvZYzeJ22/12ujaUR0+Gw7s7uuVF57t55hJDnGSxgPUAaMJY
ZfG9MkuUpYFdXBs002+l/r018UTM42gd+5nylMSQb7IKInqcGrZxRahEoBPEaIQY20dXr9O77ImW
OPxpcP9/r//fsaz7V73+4X/+h/793379jwtg9+H3P7b8f37xo+W33L/5ye6ZmMDsdLyIt+zvM2kL
2qeNvoVgMbwFHMRTKJg+m37H/lvk24wDECRGdMdMnv/e8/t/w7fGw8ICgw0sAICx/q2W/y+p94Sk
uvvsAKNMD9tFRL1MHv5RAClrb8lrLHmxJBb6eclFoqF+bF04PY+a5DyKVxVaw/fQlm35YyqbCjWb
mNx1uLAFztw6I+IJX75fC5tSnp8VSgXdL9N4oIs3Sx6337Z8kBgSF72yrvGqG556PUTqvM2JpJ/d
OX4T41y/2SSxf42LKK8P4P8xwYKlWTEalWYjrrUeBGNWhxOI5g6jLC6ZFmj08b+GJRYv5XVFe7Wk
aJOn5xlrHCLfe2cKss1AxqOj7aoH2yuGCwWESw9tz+uxGDBpyrgpTnXHOFDCrHEgen5znaGcsD1P
mMkFfvMjKJqetkTrpGGARgP0XrSO++DV2wR/IJ6KH8yiW1QYQNNMUg15gBjLc715VbnMKKoiDOZr
0uiDHc6PYQwtIHvbAxAw0DKWf5V7iHQ8OS/uVJZq5/LJziEt1qXadhj/ITLFzw6sthbm61RKv7pa
q8JXR1t7/kvdR2GddY7ArnJQHWmzRgTKXGxNZYqLIPItfePFVq/fGmeU0Te8AR0AsL6wOKTpvsIM
/LkAHAyxKklDGqLpCE0o2M5wH6zGg6O8ak2lEwhUMI0dt9nsOf0vmrEJZx6vVtdNkBtqx9ERt0k4
4izv1SD+B8vx9LNlXHxyvQ1fs4PSWPzfQvJYn0Ee8ibLl8X2f0aQ9HzMEmbSoqC8CnEF/X7YQ4CA
MrJpkLTtkQuT5SSnEbvFjd1vTSM9Se554PDBdKDTHQ8du8iOCjY/VMtmBgD3SddEK7ZOSAbW1H4f
4ppuFGf3mOZ/dFWcjnaVvLTEzKObd/L8wogEqq6wIggYUK6Iyeihd8JtqLVfnSAFJ86ByQ5NeBhZ
8S98Q1l0dVIP0aFssanOOM+R49eFzqMr369a7IijLbnPhdnwvzTjeFjtnLE7DeKoofHuHeam/OVH
jL3cowPx9XVUC0nPMbxZ7AkrNxdnZrIhE0O5roLDLOb8VTrJNqThVCQvnCUe5kwUSMHBF3xGr+bx
G/TD9mGOajqEpBur31gL1n2G0Wn5hrm2/7Sa2JiUgfRyXs+jBY10pIeBRUB5PpaR2M65O8js5NDy
zcjD/mIVsnnhJ6N7ZZdDcYzmST9VReldN4mEZiMdr0CrI1ugkbGvwVsX3xeQQGUyf5dMA1Z40JhA
c1trzATJsXbfnd7tHluPl/swjL5rUrtippKC0euvgiBTDJVHYuvPaqdinj/t3FFrGeDITVKPP7Es
tO9qbMOjbIUDUh3megtvzSKFORv6yrYvxmbEhoPpkYYlEeWvDXaV1nGQNFgpg3l55TpNDVFnGXMG
RsQh8CxIG8oPrpDrZRi1yCzNqN+8JYJk5EE3v9183CPTNt56HAyqgiJwJhfqy+ZIBdmDzo9YSjHA
J7Ys+w3ay+zBjqZMhLLTNQ/8UR+Ua2itjvLSie5cJhlf3TwOWHSw2K5GFYVvHVZ1Lfgav4c/XbG+
jFNS3I59rp76pCr6lLld+0XMtn4EPPOudj6Di4dc5Zx1UYlde9QU07eyMfGWtmKFv0xR1JPGMI7B
91rqSF7kvQXpRlh58zBVDG34xs3aQaiIe0SVvd3fREmoGIXZtXXb05vikU2e6xM5Hoshy6EcnqZW
MbktAt1c8b27ISutYmPU15ZJDRtqJ1DGsh/oxaKm+j4NcfvSW83gwE6dgS0SE9rmOAsSWo+BI8tr
pdmxDnSu+N6KEBZkSqArxDUsCsWb5ZFhmwL+R1EW5dbwsxoauV5HU4ThZDLI+vfSFMGCrWye3zZ2
z166lZh/ltNk7j2hQjhiHVedurSaW7oURfHTjeilqOlmUJBCrS2qqwkMLN0E1PbMTegwjl6bxycc
ZwfwPoMqgTbHrd5dFU7fPWkJuqdg3EhVEHaCoB6J9LOPRVyY6kJMUWqp2b0ZG1rlQ81QEA0CpcAX
JhfeIyslh1yZF96vJO8I0HbttvgmRO09k9ZhlkPud+ML7vXVRRWNTPRcqE9lKqs+f2sMDVZKEmbz
HUR3jU7QyKCSToFiWS24qL0MPKY5lcwaG0hgUeHzqKv4px6L9lR4IQMuP5dxlImqUssZg56gO3Aq
NOIo1ZD4+/8dxCmeS8S4jnKYWUdjYy671UqK004BvUdNBAGexFWPx9IH+V0L1aw7QDgsrGzgO+NF
YtnmnGgKL6H5YEtnsAk7NrUw/prSQHEaLsEAq1azi44HE8drmeUIoK5UqDtqeEBDKMPjxvWMTVsQ
Fb3UdMLU26HJNoDxb9E4DJf1BO8Esj5Tktapc3mu/Jwf9nxG7UdCYkAWGts0M0RPvS2nGDDdOWk0
Z+MN058iT9sE3BrCkfV7hJXybKAllelGUiQadndpoJ6hUeP19/PWHAidab0rpxYRiDikguK0V+DP
DYN7Zk3oV7hVbV17mVHFymZn2fkPy8VsLm0xvH7NIR3CptF8AC145b4JNUR0BaWBPsQ9dx9yv3fe
yS2Xj44uo9/D7vafkfhXvRedAVyQXQQrR9XbcqWcaXiHtTT9xDk5ZiCOv/j9vEB34nRygOjB3wEl
p0bPY1aM43YtRreCVAf1Cf7wGBydiWTwQ07wVXJGUCfBCuiU5K3GzgoWML4cTTpDC//pR5ZnjpMb
anN0Fz/ieHIK9QrjfSEwwNPJT/j+1TW8G++Fsy+SV6x/huWi2fRNIZRWp7oLkuYqmWJ/Og1Vuzzg
GbP9SpxhfJ5V0pRZ2dbhnecqKqauHUgBEsNIYEQUjP5vlWDJlw5esdw5vsJDLWD3i1naSsAsli2J
uIWzmjWdQmk/6SkOukvCi1RygsSvr0BBRZAFOJ7c1QMDEaIECNxgrxHOrWx5R1UJnZMbBYkb6oSz
gafMscOZgN85Uu0t0t/d3I2vBkzyv5QqMjHszlae2mYz06FlxVCMzpG6H8hY2jK2vTY88G9zNU7u
9N1ip+zZNYW5cqksImotZC5paJK4Ozglh+ZJAEx9bczKqzEhl7qWzAOgVKxrh4yGL3U5tI66WBg+
vYLaDo+iXXI3gztSsm7sMX5iri5gv3buCDvft4qQ92ogX10syj8zkUWEDc/afHEGP3lP1naAK1GC
OyL0Wavp5PsTrWGbR/OPQE4KaxBtlRwFOR6okROb71AV4P71tmqfe3abp0DrrYQIjFuN8Zi7g+Er
HISx0o1AD0ChQ4usPO3Wv2HyyucJRrZNToy2vi54pn3Neze5CsdZDQdNFBVCKD1icmuLEKMMchLM
pZgY3pNiIJorZ5ER9aSIrd9ShVQIqq/bJKvwjM33EXdRwIrDDboIq9U6ANMX4gxSebDPcKLpsREF
2GCL3fJ1TB4UUVAb0QpZIWeXgdm02XNa40zenI1NP5yR4anDs2DsFJwC6Vb3gzu5+DiZljlr4EIU
S5O+hE1XzSK0Dk0fc3L8+z313f9j5K2ExvH/Loc8wUJr/2q9t//KZ5vsOH9DxojTHmLDACPV3Vfq
w2rPilywcdrdPfE0YjwS/GebHMPdiuiFCfK08fjybf6nT2g8SP4GaYIUbbDzPYv43wLGd+D7P4Fx
fIeiMKEV53PA4an3/+Kx0jHXQ7grzU2/UJW5GXjS7kOuMbNSmTsKz4qvVyBWC3O8ERfRC9rfsH/J
Y4hat/9w2+4//ug/Wbn9syXFfi1kU0cOl2HTeHh/zEP+ATiPAvzK94TYm94VoStxKCVn+XLQpbG+
wOhQ4Y1XkcpRkkQlITCfxNrP8mtZL/Fzi2WrThPdVN2FFUPrOSVz6YFbWG25Xfzr6/zfblnMRO7D
OhGYI4j/oqCeF8CoJfAgurs2R5vDnrbcoObwDCzltiSPGEq7PEH7FEM6O2GBxcUIi/Lrv38Ze84P
Hpz7Gvrrk/NW9ipmqvVNI9CSvQ3ePDOg9hpJygy8rD1USC/hkA2tUMmVhGegL4VeuvjtX1/HX7h/
AXgVPr0x45XY3mct9l/uRy61dP3YJJdNFeeFcwnPB6Qv1HC47CtVis191mUFHBP2q0VOTVtU6kK6
YX5Y8tZe/wv32//T5VDhkHjhMkzy7ITX7R+nPksSiNxAY71UjRu1D5Pw6M8gChfrjluSweefic1U
AnYccXuwt4LZt8Y5dSoC2R9ASL3/KiwChtE/v2V/KDEsGd9xiP/cX7h/vqbcxRPbQJA+rapfZHK3
VOMGDk/618J/pM84ms3dSsy8/Cg9+B7zRdWEG0X5usn2LuxNqL8bpurVq/QoHd4LfzY6T5HoQQLG
ea4mkvCApgj1wLmtCA9CgBrYk6XOaZ2a7WVpl06+exGBeM+CUUXwnYp//wSWTfg0+iKUMRdg9zil
gdlIN39qNpIhUJQoQeA56ZLd0mXk45AdcRw3meTJsZHQPDGxr/Ses1f5g7SIC4iSlR8xTWf36sxG
fVEnJxtYjF/nnK10nMmNLjinv9hK/oV7bj7GGdyFYjOpw7RoSo40Wh3ftWho8o6qiAU/SKyUYPiM
3mQcy5OQllJQ+J2wDZfHZo5Cs2RqZPr1Y2rGVX91OrE67aUfaskvRxiS81GLHZLAAVRmWZImEXce
6Ck1KkHc6wu352s0fetNfYatWEUvERDkyYVPc7L/b6oKx/B2CEr8/bIpdCYnOI/hoI7bReXrLRJn
ETd7qe8sLOqN92AlnnDtk+w1xc6FCv08Z3pHS6KC/fmU1RpeGcu1YBPa8ANEd/t5tUQmskeebdsS
1dGZXKYgwEizG41rHbYpLLeXfB0CP9rZeg4BeLINRjbqfACUbC9ZRrXprpAbsl6CMmEKcsgDd1TV
mZgI5ZgunW7yWHgFplvc+sWTNvccJZnkxhbusoGpLIPmG88E3W8vhPeN1WtbhUq+J0JKnhMqs/1x
zZ0peOgVTFxuSd72Pc/k81/dus3coKgEVOouQph53Ysr3Dp4jCElbC8ziQKasVou3kP2yvFLHW9G
vZZMHZZr5SzNZKUQ3SFsZr2zFf6UliYpeJZTZe1/dCloOSl18zZ6pU/rrQdnLYmWQ0S37k9rQHFa
vTo1vMAvoQuR4UzRN5sMqsY6wQbFOhRlyMeVF35LORp1ebsLF2U1GvWgXGNVyUlbNvLGVDI4JinB
WaKYt0J3DOAgu2hh+MJxLPrwNkm2kqwd16wEYhwqIzw3ubSRbOj6xu2S3INdHAzkfDVNXXdXq3Zg
EdGERGa8nwNSS9pjiV4bBJAw0225BvpgIAyXmr1CZn0SWDAJhsBjVygY7ybBgZFwFDybtRm6F2fA
7nmv/tmBdk16hewugu3v/dg6a79kdAICrGXpwq3Cl0bNppkuyebmO55FRO/xakHeC+ZHYjOFoagk
ImV7UbFuudcGts32QhLB/mN+z+JRZwWttaPuY6fcWIJoQEL+nw5Vu/KOZair0LqtowSiFAlmUL8I
HQgj/1wyi2exRQEul+WJuI/9P9W8tNzO0Uoq+f7xlnkMo/glf6gr3lt3S+RcPm3g5FDaooEstdep
kQXXiZX6yrvCFrM/9NJnoMG21hGR+y4H6clvjgX1+zzZfH/+ASwbeATamK5OziU5j/kjTVIznKOn
2ddzreLY/W0v0FBZR8w+uNQlUOydgpRl4Nuy0kDxB0UyHyvNULdjLSnDyntIejmUL8olS+Tk9EPp
MvItGO/B3fL2roIdcE4endVD95JCvt4J5MiF3e6afPZ17A+fzwlKCecT8OEMk+qAOiWaHz++MNbq
UTKnQemY5GZadU9BVPtq+hnpRUxfadDKyEF7TbN8Q/R6u9hp3HdI3mFtq0kdfcEa+oUXeW+REjm0
FTZ60RQPD2jcanmOM0BYgD5aE4zvcdqsq0pPYi6yuAbmOyeTUSW3wzQ7HO45qhR5HGrLIn8uQHMn
XnwxgPPtHbfkqXy8Eh6k6epVT2rfv7l/GJ6mTuuK5Uu5RR0t+FYM6H0ydx3298joaVuv+qTX/IME
RAs39UlE+1EZ07SuVzoqh+rVS+x9GS7tRGKXqMZgnc9yTOySR937I78K+XzhmdZoXFkSxjCaILsl
0Cj2DhivSTj4kLdphbYQsvy1h2qpvGbBtv0FKhvHYWBeR9thZJnE8WWUWDCe4blLyuBDwXCIP6FG
7XLMeZxFloX4yR+hWX0ebB0Sq2U+FYrgxzHTxHYW93W/5OZtI/6We9TasIiAaZ18364/z3ISPPOV
0YRl9veoWFePz+fdn/mFz+NXFt1eKHweEi7EBl5NoJ6Fn4QsH45naEb382puPfIwgF7CfRNvJvy9
cXLaiM5OOI0IqVqPrRn387PNRcnjAm2W+63yo/3V/zz1YNeRYXqg4M1L92IKx5q7HjIt5y9E4YIs
FO6GcaODzV1HVxAMA5Yead2aP5+s3f2NSrplXw8iWB2+chvHFvdS1jZFDGJomO4Z80Ke0wG3B17Z
ICyKUTyCJGz18EVaTHPDg7GrDqTb6So8KdCcGd7KPrYEu62f+1g9XdMwLHzhQZikhajAOxh7l1DG
Beeg1j2uxWeL5UOYvYiccq8HbB04/FEbRj5fyvk4+qqo2dcNdc3+6pUt1PzlSCfNejp+/oUIBosP
yQPWUIwVR8l8L2Zk01SVfUq8RYn8bA27/Xhq+iDs9ZfKHSxVvwzDtG9WSV5atvxRuPl+1/stwgFf
HaaF2JBmSAN8ZAaSAho3HtgbZ70vc69z9mN5bBfDuujwheRH1rlyeOhAPPu3UMzYuJGKJQ012J69
zbl3ASoG+bph1TE4dwJbGW5FV84B0VnIJSw+vWUSYlP7wRJ05j93qi2i/e8Xdd7mP0oLlW798lkW
kLdZ6jc1rvH0ZbWIF7jSDCN1kS6SyQgB5I3et+GyiMr9opW/14Te3jJqIk19Bo+3pYSy98KUQXOT
YdVWPI7P2qN0h46f7x1//5JNkVARP5kB4O6R+RLA5uWcNG2e7igEH5gPzcTXCSbGnE5Oe2WR3ks0
8Ti6IS0GG0bn+2vqesm+KgK73ddlST4Ll/b5ERGjdMqSAesELi2A68BPrsWITvlk9UXHxzhd6Udx
1nkMveab7mM9t2O3PzqR2Ptb9Nkhq6IJuSyPeXh4Sxrpnz9He8hHEskKRJsFfdfK9wGFcO9mVPhi
i/YVsn9NWQ8InTKDQ4Z7VddiLGFX2CVo39HygOtuqfu78iWaraH9lhR53P+OSJjJcb5obV/v9FnV
fvNVbdPo9LKKhUxtGwOf+dxZVM03buqAJJ7Bp/LMJDRolKWFDU09XWBK0vQXfQTtF67omEz3HXPc
9Wvfdl7TAlEWG8bB7QBYZ2dzz5PxbooduRn3QOaOLPON0fk8HVnQcVF/WcTq8p9mG0CWkfHCs13w
ukUGhER5mpvl2C/C8I+VDnrts6pmQd3zucGAaIh4mfZXqQtwi0OPlCSHxqvHKnKu9YwxiHqMmVLY
9VkCoTHQd3iILPF0UnOXO2x2ZF4/OI6IW31OUNv+95m5xQsUUavb/+XXjkL6Xq3AQsfGdafmTo1z
acfnS6/jcbuMo1W3JK9j9eQ5x20cqhKUlCiL3jmbnShfOSNbROPny9jBN4Zd2QZ6gCu6bA7QWeMV
rUU8MM4rbHyG5b3vePtU+zH/qJo/t2xVuglzAmobq2YnDsN9jw9m8iDMUcdylYyfVQALgCzlXjhH
7C7q5kk2q7ILNudaoHAPyJP5ygwv5smaqY5CosuTzWnWGybwKKEDDAXq5sD8MVA2Cp/S6PhrvDms
m7DMh9ElYRCnmBt0e3u52nTD3rZ5H4ccHiT76+hiX8VX8D5+pLWFzyh+bDZL14zG6/1QpwEZ2TI+
etNgaPfP8kd7Xa+GNuDtxZjG25b7HLk9KF2YJxzpLBSKye1PeyIT4qW5SzW/czUpbz/rvVW1HE0f
na7rw30yKayzeYIptGI5sZy5LiBPefu5XRgwRU6ESal916fwy9HrHzrbCYrhGqDU1eUjfWJO0jQJ
vURjHSqn3PuVISKqbz2uo7XXmDJu9gM4igVvKvsVpjQUisTc6R8Q/8NaZyExhVyYnzf7bdlEv3cb
dtjRZiEA3De82ADbLcdxtvmGiZpm7qnbKsX2A+lYtfNZNflyqM7DEBAlPmEToJZjR1Jc/+CBdrs8
a7iej+warJrAziuXc9VRi1P9/RiHVbWwR65B+Oe+fLQx1jjCp07DMBxbMKp4RhgGO4KdzQbu4cK2
Itn4La9LfBzAPrblkrqVBumjcNaAoNXrABrJHtlCz2E/az62PF3UCfXM5+GaK6vkgVSxZeGh0oKD
xHgo5rikURZ/VD6lzvc9DxHAXiog8943Vf1Rrou82dvBzrb+NBQrAvbzpvD2UYNDcjQnHRF1EwdE
PDp7oWX3uJPhNVWCz10ZEkVX9wdY3WK2U8AN3iFbHKmSJ5sEnE5gJZTY4vckRp0/JfPaV+dbWVjI
6mdpzR4CENYPhFKcc4ibFowoHNzDCA6MfzMmsJn/5/3yozDePhgqQGLkyYcrry6IbsvXF5VXCOq2
cPO2E9CPtz1TWm0YsYxdgjb6coXZ1JfZUHVb9UImuGUDrhBefXTnwi2trK8SI0bw8GnEX62HdNc9
4ni1YaFQ1l6JmsUp0X6i21zX6qi7xX918npxL6xW9/JNatfJpL910an1yD9siU3c5vBigw89PzWg
+PndLFDgY6La4iKUkM1Jgfeeb7MkeS4c4xY7FIE0nJ6lrhRBjaQlYjE8NgrxS8Yx6eflzd6a5Scb
2ULbXlmaO0fxSOjaiJMNBksobgvM0d4+O67PKpsyYK96PoYEH/0K4X/7gesj1p8fRaIo4COP5r3F
XGtiongoFGIMdQY6sjfqOMGwWj7W//JRQ7kfb9WybsRnGqZHLI+SaXT1+tFfVPm2l5qfde7nKxEF
815W93azV+GWp3v7O2MD9dbPK/wPlA77cz/bvFiZ9RBEE5Lj1DW5wR7IuDErLCs0ssY/5cheWpey
33cLwiMHCRC4xvKuc+MCqkdjQX24jOYtrMJs/V/UnceS3FiapV+lrfcog7oQi56Fwx0uwj20ILmB
RSSD0MCFFk8/H8jsGoYzJmJydl1WlpWZZiyHuLji/8/5ToiWwlmbsljOQUS86/y8a8qRjz8t82A5
zAQqR0lZpVrFFrTT3JRqccAbRoMwyYBvJo07LfzBvJQxdYGA0txNWo3xiHCtHIfsnk+KgPgVtV+i
YWmr1mW7D8wpHy55gXK4DNPSwQkBOGBWKZ9Y1axuKEePzSs+8a55ZS/RJS+Rgx31MU5clWHY1FOb
vLSQAEE3tbYZNSnrhYXcB7Gcupyn4mlIJYmNxVxM3yRoMq53LEppvSapwX4a4XzeLxMjWjMemxqO
y/xdyl5Fc/CreGQL5An1qiko+Sb0z+XyOAoso8ygNTsG9kZVLPiHvnFq67IlcY5/GDW94FX9PYfx
xTmUJ6KmN9jhxBpcuvWUigARuCZq9PTX5HVWvDDr1zrUqURxg0v4tZ2vVWM5bQSTvUxfrjazF8W2
zkexlnwS2G//e5Feik489jJdxkBKr21+tAa9s+rtJNQpBojD0NGPhSiXwRdXasn7zjt21MQLNMZS
0Kgs2eBgCywtBBI52gbZlmtLEHdbHEbLXtaDlCJwBvRawQGA43nWMtdd6Z2bYjOeftUAcrWgYoIm
k0O0Uo18P0FBZJSFm6qd2r3T9r36NMuYg59rYFG4tGOJd2MFzioc7kNT6/r7v9dUQEU/i6cEQbPU
BXYgp5fAROWIIi5qhuWhhVPHsx7yYXlobLmXxxREo8LMrKh85XiSw6mRKPGMZdWsNX1qWTUNk2Iw
Ph0952Ggn9IQfzXpmHXFBjgM4c/8gQ46y8XfZYA0JVyUeNyaWRJR2d+1POqw7Bza1l4mkb8Pi8jB
Go4UeWflc7IcK1FNrOOKVLMXPtDJmrC6G73DNnmaAqaTuhHDUh0KCX6sdzH9dt4LqgYLXzmlUSfE
BNRjpqIH4ZRcE8W8SpgFYyjCX7Oq82KpO4RYstjgkz3Me49LY/kHBfAlR4DYjvu8rbzpV0UtTntw
jzz3Ul4iuA5RX8ZZqLL30sb50oz0oU9AtDjDqH/S+3nL0xW6sDT6PpbuGLxXldbd235CZjAKx8Cw
//tQXoYo2rdJG2LrWTVhwqYC92m21BrcTuQcq9t6KaZ83Pk5I9lzGYBaCRhxCPszNFgzZ83D1lDm
Wle1eR9M2PaCb3ZtNHF9FGrjCrQFgRJLQJVqZbIPsYlQLgOMHa6MTFrov74BzLHJDxUoILBOaHvJ
5A2KUpa6R6zzz1P3yLu9CFtbsZ6jcXSaDXVcTUyrnoksfc4TY9k6Y01hSQh6k7/+Pco+vtPzppJh
G4aGQJBYICFUHd3y2weuiASFbDwEfkAqE18Y0fQ9uxhDNMvnlDecwtlj/doQ2vgjMUV2FZoR26d5
v+yJ9V+1kY8v62wYGLbp8Ap0fMaAN9hanLW6pDBIsSz13s/ZvKS+oreVPCjaHGYeKi0L5gz9QPb5
keJsK6crws96bW9t1eAC0QGh1xa6jt15aXC9fSyCRZM0h7L2NQUU6AlDGmq9fJrEdySPanaCKtS0
19RC+dd2OraPUbgsJE3BdLJvSfoejky9sdwiGM+wBGfqOH+dm4zg7Y+fFN3y39vc2MuxkGsmbXhy
TPlklp7u761lJ6OMHmBsDaViOb4G9TRaLcLb5lTkbXYHBaEfdx//5h+DBiCKqjsLGsVm5BhLd//3
H8VSOCo2QF2/K2fVuezVObYegiRVxBWL7DD7PIAyvANlYVY7tkxBdqro6jRos3LKWp98rYvE/+wZ
0KDFUo833UIbbZ9dDta+IeXU1lD1VN0rp6SSu4FPm+ToqUeNdjrWrxtLzjUVsKjSPAt/102e1A3Z
B449fx3yNLCwnyfWSSfsW9ngxuBYolP8NrFXS2P0OCTDdjTCGC3Mxw/znYvXdNXRYT6jhSBh8O2z
1JDBDsh9az8NOqe/gbeV2CSHxKOxFfPY6o/zZM3jVS/nuPyB+BdSCuJ5gbnh38qO9yQKyxf1m1yC
ceTw9TPiHd4sM83ZZZitqSpsaCo/HnUSXNn93HSDoVP6hdiIYCumtqFtoCUCZsniNgkvBM3dmnYa
gvBtjjTV/JHVNPLK9SdXdv4pcmVCRSvC1dH4M4yzuQAbEF1bhK1Y50XfHWQzDLaHBDXp1podyXyt
CJh528VcQAp2EC09TiHi0M8SM7PvTbMMxtAjil3eQWxNxdUI0CG9YmTnzSdU9p/XcvYUF1IQwcL4
Ryz9vEWPRjmbbBq9vmzs/KFF6hrhJq0poUQaXcpDrmkkoDgYT0j3DgaBdG/SQnTbiFif7MnAmZEH
IP8a8CaDPzUgPu1B6/DtB1rumWY1o6hFD93syfO1n2mzxqC7c9nfDra68GBj2CeUpHvrEBNQCeIO
86GSwP5m71Cv6jGs7mxj6GLKDia/YBclf0pLjLkFkPHRgFrGy9mTAHBh8x/+wkd5pp0IUUTU0uFk
NWrzFN+oTUYAT8YGVFwbvLxqH0OKPdoqHMT/jx922HQvVAxKkOiV3sxNThmCQDPISSyQzq1d0VSc
p60w8tW8qLqDGasIx7NGa9tPQnTf+ZIJ6mWoAskgY/Q8UslGRR8Aiemo8s5ivCPB2n6i25xj+ipa
96s92aG+bjF8kjjDUkxURUAP8JPP5Z3nznZlQVWRdQxq/mwDhQSb8ogztD4HWuTjVTdqnacILSk9
CbVnuJGuRTKWkYZ/m8reBNj+rnJ675cFSrBlJSINwTlbMrVqlOiBZetrHNctv+oJA/wBmRFlcgMp
qFy1ANnKjXTczwLpz7Ke0Ocs7DBauIDANPxXxtkCUKZpV4yT2/i2QK+8Dq1mXBRVmkvNrMu3LiUZ
bY0PVC/hcuNW2ja9YgHlWbLrL0rAnOUnq/J7z4LKMhQfE5Msmd9vB2GCEBH189AwD5SFOKZELb5m
Tu4eK11R5CsWDuuAVDrqPnn75/smx3LxOqjsWhYWDFPQ29+dMVlK4H+0y0ySsdfTWDj3tdSb+0FW
SkXrvgLvVwNMRmPaWUqy+fjbO5cD8SJcHHPsC/gAyMTQz776eNbiWp9l46dTC5x9xam13/SpHeNw
pIfoaWqq4jRIdCngU+GguCrHJr1AsIN41GAeuupb6XI6S6sa7sbU9Jb/8SX++WaWx2PyX7J++Z+z
K8TSABckiLjCOCYagTObM32ZR1z7rhtozRdlSNESOA5G+Y9/+L1ng/hPU5kSXfaV1tmYMPPI7txp
rn0M0NV9F7YRUTV8TJSttRw3GJ6n8Sl1WwMCRLIgauH2Hzlm6zfQyOaO8o5WiugoyjR61jsk3p8s
Xu/s6oAIGcuVsd9F8Xa20Eqw4fMSTuyTl5D+1RtRQuNuKtJhM4EYtrAU6Qn0XFO/NSYt2QNWLbDS
oguqPnlUf06k7nIWIWsZTSlT+NmF6G3aS0lQgx+6VqQwlnMHFwiKAmVf6BQSwVYKFZJYlaBmOYR6
EG0SjHzG7SdvbFkq3q5h7CiRtnEOXUbL+bRCTsAkKlDEPlScGQZfCkV1A92Phhyatx7tVRP0L2U1
5NhG1D74WqTsg/wJ2dUpHe052TLmi4ch1+xu98m1Lc/g7NrASqlQpGzHsTkpvf3SozLvKowLlc9u
xDI2Ue9kR7qV9WWFbv6CrUX+0LVJ8aCUziTXQmnpQoXIBrZaOeSvdQym45M57yw5mFmYAxOeWIxl
2GcR+J5d0qj2pRx7HpczNAYcXEiBD4HbmNlaaEZorebRMbcdhOEXh67uKZitHI2dpS71spyIWrZw
0C3AAvD/4ZWjDQZ5cQ1u2hRUjjfnuep3+PSDz657CUx68yhZKMmJW960JVAxni1c+jRD8oHt55uD
hY1zbVMoih86rcujNXPpZN+2YBrG760RUs2th8SJrilJjvVXkWqtstJzQ6G98skL/vOq2IdDHhPq
ohg2zsW4FFulYkCx8Rs0ITZopSZbhFmKXjnxlR5kjnXoOiQarO4T+8LHrJxprGBtCCwBSqqck9bH
zVeUdx9f2BkFjNeMRJuVVmV+dzVS08/msQI5UY8RGm4y8j7KSqD4F6GCQfeVgtJow97dlX+L6MB6
IK/7JQr5pePopOBfJapcVJApnGX+3Ch2UmtFe6TdP5iHyeRoIVaBMibjznSbRP1uWc7SMqmgIFFh
+/iG/lgRHM2gxsCCadiWxdf09kuaZjem2U10Lu0eZ/TRuKglzYEiqDcp1oO4XAUgwkavs+ey+BUh
/I+M+Pdlzn/PUa9su/5CdodKImr/1/8bOnb7WsKye/2fkMO0FNz+fZpYP7fP//FagEidluv/r/9c
PRdh9vz9tYl+d+gvf+aX88DV/8U5GZc9u0xtcRAwOf4yHjjOv5bjKwGUJulHnAGYg/625+vWv5YD
GRvUpcKo82X923egL5FNDGxwyYtD31L1f2LPf7t6UX5QVYTjQG2pXkLKs87GU9Hj4JHk7OwmdHxH
1HnKGtqGuQoWCETNp4WW0W62P/8uctThk/PPMsv+n9mMNWFhE3DnVM7Yg1vnpbM81EGLK268m5PS
9EkkSbYhgDbPAiK/DY3U9H97Nde//p//79v+n7drsIlnGcK7YaArfvv5FDCiGqJkwh2V6tFbAjPu
IfTkezSyyWlyIvWoZ8BKPv5RcXaTPGN2+hZeEaYjwrQYGr8f8vSGdnRfmuGurYRybLI0Wms4ulYK
f/vJ/Z29TodfoSQiMCIw73E2OlsdRGrOGDadepe2XbcastzwwVYr1zqOclQpdEmJO47MyyR2qpfC
cJrtx7eqnd0rF6BTotVMHjVlBQb223tNh14ESLIJraXOuSM3Rn9g3o+/pT0U3Wj62cyoI/OCBsma
k3W3rYgGodUw6sRg9W2j3dlWh4eSmuQXKEmYGD++wLMB9/P6dD4clx0/E6l6dn1xCfenRfa2q+gc
rjCRQ94hgmvnZP24acNCuf74985Oe/byg0tFCGeRCzXoj30qbV36Q23X7CDlqYvYsMM8ufCfnI0a
lOZtVFbJLVKEdapGwSZ3OJav0s6ejiMHxfaT1WPhU//+vS3uenZhy4zDuZZl5Gz8550NEBk+0a7X
GxOgWx26VF1svTlU+ILGlVFHybGHMPwl7uR3i6rMluPwvEHHSkhEFzjRrTEH6jez1BHcGCNFNQ9f
rvkYUvDf11MEUT2UNtjysSU6DI0JI77kAz9SzoA1FrGZwgme6X6AWuhka7n6Sd66sbzB36aUn7e4
FBV4y8u8dj6jybZFMFbE+Q5EhUOcQUHkwbpt5fiQ1VbqAWEfSSSpwF9NdH4vkVmnPiK98Fh3ZrNN
A0EuE4Kfl14TyvWMI/guE536bXQnazf1CfGQqSa/OqUI9nbTwQwDlueVc6s/o9VdUDrkSqlepffG
o9k0YN/w/DYn7MEkWYZu9skGZ/mg/7hbDu/WcvxQ/9gPKD2qWkeJst3czSa8BjP1mkko3sej+Pyr
YdhgdGDF0Qwq18zab79qKpB2N3JdOzutiQnB/IxtsyHjaBav4EbGfzZhLq8QebwDkWuZOeGiv/05
AgYq9G78nJGX4Skt4wMXNnoIO/tPpoN3vgdm5mWJZcgscJq3v5SPOmr8psl2A7pqeHzF+JBYanY3
K1Vz6Iw4uwMrF99+/DTPJ+nl9tgJsBfAHQV19+xp0opEOEfBb9diXKDjTyFqY6f4MlZ0dzV0FJFl
PE7uKL+mLa7+VU1Q6Scv9HyaXi5BcBE2ZSjqt+7ywn9rxCButpNeTeWuZrdOyhWRNGjNcc3BFsyD
08f3+87o4U1STKBySedAO/sxZAIw09Kw3knFzu5MeqbIqwZ7W7Lco71v278+/r2zs529jB8ahUsz
zOEZ/1HYKYUK0cXNyx2yhhmPc0/oxCayyxZMbosHzZuVdL7W7JDAJAUnxDoonfg46XVRrPoodpJ9
KXT3REZS89JZdfeS65KklWgIDH+ILeUYmK38+vFFv/tGEIaZHEr50s5XbhrvKaA1R+4m9JMoM9ga
BGS/XLihWd1//FPvDXrYk5whUHXRjFjmlN9e/pLn1FTcEvuROjhpeqOdumYcDstp7YBEuLiIsKN9
UgN45/5Qa7ENdvUFKiWWi/rtR+cBhqNeKAVxelj/bLAX5Io01o5sSOWTfug73xc1EGBT/JjxZzW/
jMC4zJMsd0E7RAVyxyQBTj47m96smpuu1aa9brRt6AHnFMfBycNPBvx798qvU1kAJAvq2nh7r506
24Nit8Uuh08Di4E7JKrEvepgRX/i1l3252fzP8CEBVdFG3hZ1d/+FDtk1OHRnO9M1qzDWBjNobFm
1maADcZjqDd2snbKuTko1aev9J3nrNl8ZUvqBUeH87Zz5aTZLKhC7NDe9FvoFfEt4YywgrDLBadk
npi74kEfF/JNxLeXhey2/vlQRvQg8GdTE/mjcTM3TkAAopA7M1ItsvUs4kvbQN2UcXMDoFpbDFHZ
Z3u6d14vMyZVUc5nFhXSs00UJ3ODbgWTZ5iY7iU0Q3Z04KMowBDQlPgf3+HyMZ69YOoWuk135Gey
x9nkKTmiOOnglDukJe5lnNcPffPpLvWdH6Gbylhlv+qQw3u2K4aHXIs5j5gRwpF6oSYVxFwKbsN/
vrDTF9UWlQRsOfJT3o7WDBuNIpVB7karMh9TlO5wwiSM5T6F2fLJ2Hjn08BZwM7bBI7HkeTspmpg
Jv04tvWOHbq+RTIf6wBZ2dHOlpNfREqlXAdd2cdoXaxP+onvPU86PBSGuVngFWcrvJKwQrWkU+wy
7HfrujdflIRV7+OR8c40jmbKZfATxPznGu5iE7Yxwee7ShEMw5lNA1FYDe7ygTpcSn7sKnbDzzYv
7yzmfOuuaXFnC1Pw7KnOZjRGUxbkO4pOJmzVSbl25rG6dwwE+YkFBefjuzxTN/1azDnJUqdl9UBn
dfYBhIiwcrBbJSEtGOp349Qj+U9AQf3gY7AfmBgwQHWuOzzM0iHRvBhc0m6IAgHXKZLqhyRJ5G4g
UtfAgw/KSEEwTLNpiF6EGbP3T0U7GDhJe2A8TuUaCPGqfldW9KHYuMinj2/nnbnDxPLtANrRyJo9
7zQTZ9a0IG1LuugKWHWZWcaaAE3lqU20/pMW7zu/tUyMLAw674qz59uvzdYdCVY5ZXNrKeG61ZC6
zLXS0GGktvOPb0u4BiuQRlOZnfvZMjSpVVtMhLIt/k5l3aj2iKfLUdZ4k5JPNhI/xR1vZ0STox1l
BmZ8C5Ph8t3/tpPI41AZAJbzceGzh6JvGQP1AktutTpTvxWtPgs8HaKcr9psYvHpJsciki/N7hoI
1WQjMc6uJ6efj60t8weTflq/4ZXEwNGV8uXjB6MvU9rZ1TIHsdOmXMekd95nR9+OMTKiIAKnNbyQ
gyGfMztTgEWPZAsSkB2+dGpU37eCPKRVqgWKV9KVvAntqLpKZjP0Ik1tb1DSYD2wOYuUWdeT89k2
BwuEEJCjYtyq8dBBr7fyi8GKu08mbQ5cb6dS6gVspei0IbpzaZZq5+e/pKl7SJNkDzelAn58qLuv
AU1Lkiop/CP1qKugRTJs5S/E7ID26fDAcr5e6NUepbUc09HoOLHnSKOC+y5HUm1qx40cJE2K+Rg5
MemYg4k92ytLy863sU3aK851Ni7wx8dx58rMCHzYdorjJ0GC2s+a0vo5Mh0Jfl+VKFM5uHUwU8zZ
NskvukhTxb4BoIcE3TGM0wQP8hT2NQBoIUL9KgnZNXmQf6vZqwn4G7bV0JYvAg20sibKIl63cOGJ
UTTJTJoT+xC4qf2gAedb2QjFYESW7gY18C7QtWYzVhr63EApszu0pwqJCoHB0Eyy/tVu5lsaaz9U
rdTX9GfmTTRqaLlTt/OkhQpWBt38rAJL3otEJVIzLe3LDDYT99/LezHX8Nvs+GRIV91RUMBoRB/W
fIgMokEBYUbWXneb/oQTk7zzTJudfVAk2VUYVdlOV4jII20kUBamUkwIR0VoXKnG1i4So/JDgCMg
1LU1e8iIRHwdBVbKeyx64NayJmO80pPZ4IN0QHm2UvitbMS8UebEXCedpOkFz6k9EU7totLpgv7Z
rYxU9fteRB4Si29NOYoXBkI5rVqRT1/r0Yz3TVIpMMvZQ227wICVjdZcLFbY5JZdc9ZSlOm/Mnfm
f2F+GPfU2IxjBkfx0Q17uE+ia0/grUhfT/VU8o6G6Dk3g7vG7h/dPIOnVpgw3Wg2knC6QlA/XjVL
1zMZM5hY8zR3/YpOjWsQSEnWd6SqjTdOMf7nWSd5qVTL6yUk4Bizgj/FEJ/Wah3EB4cIyz1sOdUv
ctM5TTghzVVRts5Xy1Tq/dy4qZcqpGlGQ/8FTM4Se6xEh8QQ35O6F37QjsYut+jZsTrcmSOgAzIq
dgUrwV3bp/W9SGxj18wcQjudbNxVWef9Zd6pJiIp0LKbRrNIPsO5+MKRpbmJjLRaTb2ZHijl6fuw
spIH8LLKZuYkewT8t7Hy5J44k2QN6bY9UK+tC89SBrr3iT4DYp2HTYmsGHp8AAK3TMeKh2S5MSEL
XTL5gQYIK3WW3Iswoj1A2EjfdZtWHSXQFJvIOM+Z1DbwHLfBpREoWxqMzstYxSlHHVLbLBx4kFID
AbMx0jxCukg1mLPw2M2VurbtqD9FkWG0KwTbPUIYV9vPszbBoq9U5wL8j+IVMcAJrRfOt35ImKyL
hUgt6SV6jHFtj7dW4nzvDeXRmaJTOwfzUz1OcjuOsfYao7L7EYQifFCwh73M1U0ADIp1nplzCzAo
9ANpJlfjHMijXcQESqQETRIjadmlh22Yf7aHeE0KvNw68SAvbVdTX2Qdj7siCsfDMCvqLS3j8Fun
KfoG3Eexn+Q4H8zesoFGCpbBQWr9bdX2+quF2sdLqL6yPhJFIgr9qVENquRKUdENqMd2dik/YMBL
bXOIVlOIXDAtkcgDe6/sh2BQuicTEdAhLCzRb8REFKzP9rnfobyc/voZH+bNI7uZdFCrbIOY1spW
5IGSYhROxtUkHKZsQP7jDWjk+amLdW0nilFfj3bXy+vYQD6NYHpUXkjii7eZqqNVQGv/KKPIuRjV
tPCqmrG2NnsSggojqCHjDoPReH2RttsIT/8mGJV4Z7KZOQgC5+4VgaV0VQlyoRjEurwWBbkhOHx7
rVul6Gv9UG2JE9KaGd6hGKo+BoMRuMcxd3OfnLxuvZAs7oV0A4ozhpLueXl65ZedhMOR5vl3i8PK
XU9J6KUpfozDYsebzeyV2qSxQctzkQ7Hlgly7SamuGkMJt/RDmyYe0rpZfAe7yotd7Gnd/AgQgv8
rxh6JvPIqIJnLKHuVSuT4jCUfXVopYkJiy5498UC+3wCTg1FuI8ucBBnu3xM0M9rRuobtZYRPgx3
EQRFteWz7XysGd0GzQr3KnQijrNe8ZHSmPsKBAkrCHuIbwMCg9SrKM/dxSBZ0y8ZAcx+auvtDkt2
vmHgy3xVtdOrUGR3UsbM3CPilF9hTNM0ibrkBrFSvW0cG/2oLoZNbivR98mEHSSHJNtUVbFtdT27
6WzzsanxtqrKAOuScFeQE/o4MXvh4m28Ll3sZgHHa4J3TPME8DA85EZnIa9PBxIb6ZnvxWSoMGio
4ZKTOBvthTTr+L7IC7KTatycx7w3hyuSYUhT7JC56hv+gFgDnsADOkZZeDObSewZdWdtcqVkZRMu
uQ+qIuJ7HY2oH4TGeI8l3dkGkUP6uKCJZOsSwnOv4TCRIZXuAnrR3YKxAIpgJwEp4pZ07iOa+Tdl
G8jKk7oSxdsBP+7ObWzjNVJrmMmZAaCPyIv4xsKgus4WrfUKYD6pFJMr90IApOXpZ0ekxruJdsOL
QblnP+Z9QiXDFP3WCgYXhklfZ8ceVcb3KABN6s1ShPM6MytJD2TgeLYO7VjHgzN3yHqz4kdGNsql
tCLx0LsF+S4tpv9jn8XgaLEN4V11lxTDprOktYHd3930odR3s1OWez0PIcuWsX5B5JW9AmAcXcrJ
WIZ2N1/UObepNFgnSbm2tFVjaQRKmIRpcQ7wHCUrvElZOMSOoRL8YAFNmyqR36JWJ1pCRESOm7Ka
L5iwXiPDLXBeT/YFDsZqB5SyeO7HkAFvh0SiKP0eWDm5LE7VH8OYpoORGNlV1dohQFQwBA6cK5LF
jJekH+ontQacm8yd9iVuHGUHufpRA7XuOWmlr6giqSQSqbaxj0dS3KcSYChJRpBQ5jLahBC2IBoJ
ZQet3V1jKTSOAVsEUlNK2KEo/knI1XGiCNZ9DOaBR7RZdEcbLd8mYR2d5jYhUa0XfeFXdm9cpaSp
3BrpACdcTsRKDG5LIdB2b2tie+9q+nGAlPAMrspcpYWqTs6esV8+RUatrCFeBo9jUjU3ylAmJDmW
dulD9Kl2jZ1OOzRn3dqOrRofwRBuCJ9i9WMWh7Wi3ZvkE7HtnywWNFXlYKKFRXwKG2uv8ZAPajM/
O5Fer4ymdXy9SdWdVpTEDw8VSZhKrda3bHB+WEpefiNjvb7oo/qpCxD22LX70khYxJPNHKgx/w6p
iNcAKr4FqiivDeYFslzzmWjN9hF8fOAnuhLfEECJdViymd4SWjaucr2YPa2DfdstoBLUSwqY5TY/
qVbjYjNoK6KM8/rCcUPhR6B7fBBvwJaTem/acXziELKdWGDTVYDmzsdQGz7V8EH2Ux7dmkZ+n03k
c/RNS+hTQeTnCO/26BoLBkbriRwJzJcOsA97u9HauDp/YbO5KXIZfwVaZB0iNo9rrSajLXHmck04
rLNRkkbxxxrL5GiReFfEhNfqOVhtCDKnKekgadfto6sCZUox0JNMp8pppWoBgDVMF+lKI/RF9e0g
WJOeYT0kUz4Tj6pURLXbcAr43DQSboGubopOsU5JRmKONpf9ts8VZTvHxGiLPrdPiTPmV2Mi5F+y
KKytXYx3XRkIX0tm1Y9INXjqhrDfDhx9Nno53FfuqNPkkQIEc5ye6jAcNg2apFOouO5ajXcxLKxD
pkp1r2eDCvGnhWVTlt1OA8RBdpwTrytFNoc5J0pwiA3Vb62k8cKK0BcguOMD6A0iAB0g/LY0iZjT
GxLCIuNbnIke2Fg2b3DLMcK1oKYkUO7gXQOkEjGropaN7JKUuLh0h1Zu0lp0S+KWiV0Ft5sWZX9p
sK0e26Ayd8zo/SGoW8qGiZZuzE6ELwTwkWdYFRF9UCN9bKyuw9NulTcAYeMveq8uROdi2+WOcdEO
QbNGqlGvdOH2B6XXCncXF9QSSnOUmwl8D+8um/ECRn3xAztDjKVdNkwo26ijzByrO1WvIxBmEanD
IYuuqgTKRsFbcaiJo1pFfdCDhCvVNa8sw+6s1GzBWw3wn7M1eKYrFgeC0tWejVKDzTJOxUagJwXi
AX6kH0lZwhfh50OKkbBx5e0I/GEncTGvcePUG+gepucSHOlZnGHWJEyWJwvyFwdTp1U8NwbxpLVV
5SsIDHylDg2YZWzsY/JU0/40ZVV8bVu9dUGNpgZcY8yMU+tQ2xNZCK4xlFcgIrSrgh3gjmDbfu+k
XedNuHN9wBThbcaZacUPDOvWcaD+xgVZvKQEAssFaDWqUmNSqcBQBfMxK+MXwousy6wy+xscnZd9
wQaffJfvWPehIefpyYkLPLCDrv8oIxAGXVVMN7MtMl8nr+gLbjflIitLGMYTSDwY41b3EPR6cSTx
GNO2KC5xxH6jJyDhqatPRZr2V9CssnUXAZ4Cbd56DZzuXaYRDmUioL0BHcK6TRF8pbbas5khOl7V
gdkdtF7HxTtU+OD1OOJrH9NNZAbu40BW9SZL4r9SMczHqqFe6cFdJ18+pvlh9u2EISnKv/fsrfwW
VcNe02VyPSQlJASdOddW2aysamIXWq/KK/Ob2afqasgxVAWanj+AcggunAaXGnYrGAWTZtE8XDDp
sFWukIy8OCEgum6OyTSsI/slrWTpcW4ifS4yzXsSdkiiyi25xl3mrlK4C5iUrcxm+Ujmb3bH29Ig
0pNBFYcPpesetbQbd449lNuBZNRLMHzFA14MbPpEa64xdqeHgV74prEmFVSUbt1bfbCdyqHZu2Zk
bUu3r/Fdhu1GrcfLEtSVpxQMbrAh8sYihOgvNasedXMojv0SN4yiHKEqySYHNw8sGGSNDcE81gd/
tJruWAdlczel7eB1OedHDxWsk63kGKcXRjAtRProx4zDCqi1QvRSZqnePPX5QQ2oq5JZAPa9JbAB
I8sIrzpPgCoUBItBb/N0xXCR9DcmpvAu3enCnH+QYWAelQDb1jAHJyU22jvDSiOfFhOyGORw60az
y+9gJ0vPqJSG3QFfHiUkkeNpHJxryPcjih5mxyebCIGtMOWhI8vgEjigftFn4zc3rV+jOLF96Erl
bhD1tFjaAUYNQ34Y+3LJopZW/6ogryqAQZf9Q+JO0VPmJPV3UcGxQ9kqCO3a6UFBbGVh5R5sv/wr
5vJ4jeq5O9Q9klBIAf31rE8sIYNVtBsdXfEuSDSyya02tLZqrpneuJzlZRSWPnW74DYcmLyCcM52
cVskd6yuJCbIIlgnYRp6gYTbucIHWvpZ2fIlkdc5wbKGLpZxbpffAqJpdlhdAypRabSBGxzxWLXp
QGDQS23q2qEe3GCb4mV6pDJtX4Glc3MirtQjCunwCIgv8RAslK6P2jpVOaHX0eCT8JhpK7bR5E8X
8PdG2AJ12m8sAB3qRpiTmXlaWKshF1TJYd3oU8XumBZcQ3DkvKo5gtyXw1j4JZXqvZ2m1xG85U0Z
sgWPZifzyCHPvIRQDh8carpHM6SycDjycc7h6gI0gVPkccAjekbPwsm32jpdUCydRkIauW4bAm1u
qVnREQDx18qJ7aBtp+QduiNxtNZMDKBaZD4/M1wGDkANkiC6SxKJVA8wmrnJctvTUGJ55Mec7C5+
JoGxo4oYtzsytmJfc0m/IlxmpQUq5QkizS8Gww122WBek20KP7yu2X5GunxQcT57lTpCvgq6WNmU
QzDC+gEakQtO0iVkxh8YNornkuXxBhDK5KHaJ581ltFWs0Lj1FG9/gKfMWVaYKdtrPJcT15lGGpb
cji+ufgMNqDViJhDObrHn5LtbUW7CEvxBHq52Nt5I7Hmd/+bvTNpjttYs/Zf+aL3cABIAAksegOg
Bs6kSIqkNgiSEjEPiSEx/Pp+Sr63battub38InpxfR22xWKhUInM857znMfWssqLyhGatvZhiF3o
Sbsa8t+L9ibPP1DrPe46B1oe7iTHPVAY6d5Xi1vGlZjUQXQVzUqY0s6p1V2JMjrZF4HoemrEzfxY
Dbq7sqtk2FFjln/Yfp5fG1r5B05aOvbY8Z0DF2sv2Bm0x7aTwRG6GWQ5sGjndb2Z7GFH8YikELxS
Rm9f0BA0XLl6kbdBkDKwmQPuwtZnHz6tTbenTELuOU7Z+7Raxrstyb3bZRUgrzIUHTftp9NezL0Y
Fu2waSvF9FrqpifCFSwOlQlcw3tzFLkRmmvqfc2Z6tLFQ0L+trEXHhj9ymmGfcM5HajDFQ9rSHo+
5TpA2ilWbSxDHie7rM8aI7DJTyv0HeUOyfMmqVgvpDbPSPFZny00pn25lZruKDObWFr1xhEZp8uX
PsFhWOSntJkZLLtcjnWL+3N26CGQxRNe7/7e6h11nU4nml9FI1UaLaxkgOA3monDIC1pt0jpx3oF
H8HP7j1KWOPVT5crjylYLLZqeR9prOPLk1WHcrUspNl2m282w+jvWgBGF9Dkuge4syW7iWblLKjL
bqcyj2JTbzaLKC3GqYzpEqIUZist6+ucQz+h66Z+I9ODNJ95C+0Pa9Y0kXnCXVzWY8MmALhlcTn4
I9P+Uk1+Fsslt58cGLAfIGVoxlkt3VzYBTA90qDSN0KjsZPbZs4nHr2cuC9NConVVS8bA1DE7HpH
RSHl1zXHkbyxLn6ka5v6F+zDvKMlaCIJF8PKAK8FljYjt+ybi85rXJSiwVAPEAucz0FVj+8mxCfU
QngiPmsYM9KZperLNJg63gjEnEp+jPwynfB7lWR5P1dBqT4c0kZf+JBlONh50O9g/VIMlBVdFzOh
TP0o8MaK7lNhYAPCXOjvB4506PelfaRrxb7vqn64XjOgJzwZ85WSSbt1riDaMauazZGaH9NBJI+z
6WSzDoBwNpuPYVK1NT5d5/vvJRLtRkNXmMWeDaZ6GVbaw4Geav7ajax4M1RRREcZ3JDCTa7cKeuR
R6DSHddFLo8UyFbmYa7X4Jx+jk2FtjeV6iptpClCvD75cF90M4aJxEzTg6wZk+Zwy4d7XRD43Dt1
4ezrwmiyWJPRvBdA9sozkH9ZHo3a70Vsln1PIVfdiHBNqE/ByM23ntpVqK4DHLyOB0KGabJe8bMF
flJfgNet7pVfjIduqhd3R9yYCwKHk0tqYTeCUOF2lrPnLi0sIJOKnQVABz6agYlXSA0HL57IrbpH
0qCrGDpxBTqc6onJms0v7SAHCipFsYfvDS2R4h0wjy5zpspoxwNA4fF9mKfx2loXipdooMgvAsa9
1wiy/HiqoE8ZZyaW/hhwn3KiT64W6MKg23wHI14wdS9ew84kgNx3JfHm7hOw90c/8RjjNnJN3ywj
LS5dim2HUOMJ1rseSGcewfjj70tESx11FK62sQmz4l7WFK0SNi3X+gRb4m5ME5c55eDztz3IpssJ
afwzikCeR33e9SwW1bC8QrhSD8XcjO+FTmyJRCeMV8PGlum2Qj2gahoc7tbWi3O/FJLGWz0/At3p
n1SAYFFajf+ZMwOQGjg8W1iVwVXbe+wPVDV4POQpsQjlwHrF2JT9eGKfXBOgiKd9kRW4xQbXjswF
OAh4BDO45nsw1tGCOFtGxVThYRTWCm7V7hKGBxPpy/Qwydl87qoy96NqxAGIgsWd1evC+eyj0FNc
rgQfhCqotvFAmfNhlkV3oXPsuWLth+QTDgueu4jB9U2OuzVW2s+uAlrRbgOiL9XeStBVQ2PhS7/x
eSOA1utC6ZO1ZucYxNzPQtXcBIPXvVT26H31iAteZl1qI0PSuuRz7MD1ONI9VocVJ3OQnLTXrswY
TL48VXvyqRTdRsmpW7nBAw1E3PIy4A40OsWH0ExMjvYDzWyU+BauoKIHaMznVAcWxF6BN8Hwc5Dw
GBxuBAODe8ajU1TN3Lg8FpKrjIK9+9WV6qEM/Gw4z13aZjnszHXc6pHvBp1brEqp2AxMqkbLzmzE
TgdVCw74vnUSu402dMTnat1s9lltZw9nJFKyTzyK6Fn3+zIpzrx1Ko69L9P+MuX7UUczI44vGWVp
tJYPwTVFuSNspbbct13Fqluu6TPTKS4nGIG1uZkHf2XTkaXbzmRiVOy/D64nDGgfnZm29q5NNMs9
sTRuYYgHfL/HjoPOtX+yeTfrUO5PZhaXQzbd5jurnFnveRF+aLDOT5UIkIXnwO7vR7HOjKLoNNgX
p5UZKA19K9uyXJpuQtMj0KtPTU5vEY1v47JjU88TqPT41yjOJoXLzXrlmX7PNcD3ezvIpHW/lFVP
byybRg8RFV39pFDxIS11NR7aJuMw1Ne150erXXjVTTaCDVOjas9Mo2vPgtYwz8ct47PgIdd5ER8w
IrfsB7F3F/4aZxtYNFb4PLmpXI81Mt8E65ybtCwipjLEZ46U5qEqOgWp1sg+9dzfN2opk6uZfMhu
zFx9NFKLYdnCnhoU5MZFWu28Hi+kboc1lk2D0tqAETfO6Ums6FNoueFs7Qon0muhD7bNzDUm2Mlm
G3AAIxnGNZcMTDcfjiMh4qiRPtYuXPjYm8dJPSydxXex6b0AaIfWMdfBOybkSKNS1L2K5749FRUP
7nnLPCENhY+tyLY698Hh7j7QpF2n7Mta97XigcIumd7vI+DyKxqfBn3JKJRH1kiV4SkxrGM2D8WR
ylhxnIrF3Repy62imdBGnc/kY25wOIYAVOdHxxw99o09DynXh3vtAF++Z6NlFCHbHm7eEWYle9PO
p554BvbjRuwO7QuO8dMNjSRjOEM4WkLYMtj4i8W6RaO6mYDTUOFpgqBseDYYxoIFGugE6cR5OEea
4N24YBApUSSrc1wqxRawlnD92LQMA0vV6Drprxan/8vVPawdAbn3lmNLv376luZt8/uM3MkW99e5
ukP22mC7+zVqd/b1P//j9J//GqkjAReQEyaPgKcG5ysRuH93+YhfbKpgLCw3PsZ2aTpkB/5decsf
wyHqwVwgJmWKU2R8oGcs+8//cH6RWGiJBbFjck0HaP8/ydQRJfqD6ceVpywG/7Mk/j9sju4PFiW3
7DSOiNesa30c7p0JBNlrPTsqLI4hj0zwjct6CKiaWwjMJFHDlnQL10DxBaOiojuDxOki5inJM6hn
vvZilyxYxz6rHXVuwT+E3Z15DTtY0JpjPAJ4FLcJIGN9PhhbcLpni4lBpxjzorkYimUpL1lnFRsb
hRp3gVpX5XHnTWOco38GbKU7fppoisI8q/D76nORurgi+Cfjg4Ht6y4jlAChcjS/2V7XpZfGOk5W
xPE8Kw7BMqqnshATum5gyfHCztoO5GeBfv/KI2k1rze1YTj3A21QQMNgu4sXS0xtVNiW/vB7U6od
xfKcpdoiH1gdIN518CmRLyDGV155RjonQ+LKMApIutoOndTgjv1NjjxrKurcjgXdg+nOrSo4kp01
0elqp9q7XHIG1FgEEvdbAx/swnUbjy5L4G0eVLhCgZo1N/cRgC9LwzZY3XnrqSII/U4H7dFFzDF3
esrUl83L61ezsDUzOl95hzQxgEa46Vp/CrZ562GHBhks9swpH0VhFd+ctE7b2Gi7/Koz/fpOyg5Y
pbmZDqM+80TFXbaUBHrarMm3ScFYj9iDGY+g/jIe+ZWPLyWYzZ77xq6ki/qvcjeiPbQ/GJ7FPp0p
fqJ2HjGSN6dwEjOiIUHemxbcYBCAdmLAUlzoiQuAk9W7TdYyOWrG0nYoan+MYVydSoVTp38ba2Hz
MOVzGSPGPuXLurX1l47hsQ6VGGFYqnwV4OCWBXeNmWVjWDNca6kRCvS+gVl5lgCYhzjeuOySELyN
G9vtN+p0cnwVtA0UxQXMQxBkLO95dlZ2Tk59u574VQtj4OpZmQHsW02trpDJhpKKlbKpcxCIU3a7
bUHxJugHGM5SKpm/aXKWIGlce3zzkrV57hHfhp0RGFkdzwTpyt2SqfmiG7b2rZZtIXZjk7d3JtkO
SQTdzb+d5qvXwmduv6OaZ+kiG1/EFq8cbzT2wbT+akBBXHmuMjjhw6gXhpxilo8IMShQFaW2tEaX
PjqH247WU+XK6rp1xMbG2HKWBnBJA92oTabyvusHV4d5BqHwIKbkwtPu8IasX4IHLp3k2eSQzSZt
9GjTWwq6mqJ57MUHviRaWn0TFEdYbk7OMCpgwhiWXjFlB3Ya/VdaZUp+u6BnvjVgy+1xUkNvjEA2
ph2zrSn96E3CJFGq7QI0NSZvfhFzUJcJvT8mEVsg22dzXibkfxD1+EhSeL00DEEAO7SwoO43Zk60
MWaD7RPacxhaIIyMDHrKLVmhj+dfqwIlFK45aPt9P3aoemXvzLtegUsJ8VIY55gXTkacPNGRUTY2
1c6iKO+B1M8fEiT2R6bMQYZZyc42dgOCBNHU+Nazz7H82Z1mjbBeWv7nPsdHtWOoXn1x3KK9BWXK
nGqbreIjzwo73yebHbyu3gh3SoK0mXApOcGVlybpN7bd3fIp6Wyui8ctWUWGcOvzWpnbtpvSxSDC
z8dyZpcTi03ddys7CDcwvtCqYtyxywjWzym+r2eoWScBQdMfjQEsK6JhS7xIplQ2YCMeA4bwcJoX
jF115/WfRmF760ulgcScM3iXZ6wa9LJSG6ixjrStQJuAJPwkaX+srgWnYrk3qsT/KIeRN9fgm6CX
fNzEFc1YVM/4ZR68WTa2z31K5XGGzWjub6wOpzfD2qLZJ1lX0uihewxkDgI8CUheLMw3qkh5uhgj
fm18FZF0N/z9qQvCNGLysDax6dJzfsTreVJyF+k9uO2CMKpHld7kOqGSkib3/hMmISxaG3As+CKK
kXu0VZVzh0lmwb+Uk5ugw3xT7DjdoZEcQ02GDYyo2Kcls13XEejv8aHwZRlEvjfQ5r0OFHtX3zu+
+dzbSyTKIedWqtVXHgayifPv3eBuW6DxIvjRGW5/7w/H9U+XOJr9yiazkyl910RNvJgjUsI3WtAy
y0Tg1Eluf+8nJ7BsjFcrqK3sLOX+nM+GX/vMW6YzEdtmyDZDQzQBM5vd7aZitsuL2Vn1k7QX+tEz
bVYMhCwmoCGj2eLdm/OUJvUEJkN3qZNlsD4vZV3Y0fJr9XqVie2u65PCjLG3OArHoR6ftmJlQFEH
6HPUfAeusYTye6u7OBW8p6ViWRYizb4UdUYZJLx8+w5X//qx+CUN8U4GRj8J9abqL+Cl7aNlnfrk
USrplmfaV4gHCi83dL7OdMFJu8u0IrlTS686Cm8lCtshR8u78zZJaNSf3WmI+a5d1k/NKJwulKeO
+0GuLCqCWyK/7Flz0b9O1Dp2wH4ShK21LR9JJfjVHeTKjIudcByeTkmlM38oEgYDTZI9tWZavQ0Z
ph641F+kvza3/djL7qjoW7hPMtUZl0YHGjmaE795xgO9bG206pRoV2wlwzR/4FVcX4D4u1/rtG6b
A3No7zLFjm4ibgQ5bkmnp3jg+17zH+3J/3cgi//fajR9ciQ/2XW/vv2wSec//9eu2/mFtCCZVdoW
pYQzSxJj/jaM7Mx/wd1uk7izPcRhBka/bbrtX8QpesCOG9AEqUx2yv/acxviFyJ6ZHNOLAYQEMK3
/smm+49bbilM4rsQhtjzY1XHTvjDltupfKkGTL40exR39GMNMQp1t6N4RPxN5O6Pr8RqBTGOq0B8
g/SuJD/5x/wB68xK8wB1Y1aXRxKye7jozaYeDwbL7y797a8pgd/TKv4YI/rXKwnCPbw1lqbghxiR
n2fYclza9TKVxHbhjJhEwYD9/EX+5O14gIMDkhs2ScLgh0APp+te9Wyz3VyqIziA9GZY+3HPsbot
/iZJwMH8Dwcj3pFDxNVC/eS0hUVNnjJNv8tuJKLLptQtd4KnHUp0OyKzBqrOS/pIKr+LEwi/DDq2
wdtVqRbTBZp7MrD53IQGP+DVDWMVjvlx16QDhO0UuG8kZsw+YVBCurgPJpjruwQ4pY6KtrHt6xSQ
+k0JHbQ/jKZI33HqBxwTXALt+MVk+xS4yVpHLDyNdW2omX9p46X+yKnqpsLNzGpNX4N2P/ItNxgN
idQp7tZa8cK0BFhfHWPJ0x0J8xZA9Ty7blR2VeCfJ4X06BSyRQ8Uvmy8Rww8/GxhbmUH9xweAO6D
Ub7LoJE0/NmJVYRLiagZlaVcXxbOhM/Z4MgiCmjSwGNQaXZwfnNSvUYp6nOduWomJGwO38Ce1Qm8
02V9oy1yeUI4rD/qil4R1ZYINnSoT58WuMCYSVNORbxxBxcu0zv32a9bp4u2pjXehulkM3bq8hGZ
o+dA4yT4YmxQ+Gz30dWnZ7/geWPGFqTu5xqsyQ2+RK504zODdqTdfEKIxldojzORW8PykXQcueXh
OATjM6y/8g0se/7Gt2Z6zdYAlxA4aoqyk5aEdWgKe3iVWIGBODPsfzKNlFNcldbMunyxljM/WM0v
ZPkt91D76zpEmxT+SyoacW3jzLnr+xTYtybeyy+haNhZbH9VPMWWm62bM1TSaSzvm6m3FR0JtfMZ
d49BGRrn6Lc8CMYnBsPzZ1UaiY9ZY83fXVEO94Pv2Zhf1nG+6kHeMn9avMpkT54ul6c5cxpbuqpJ
nXWL+Q1DdPGu09NA/XukJjR1n97RuKimeHKocifP7+uSkURhnVP4xwglGHPjkqAqJzg6ZDsLPZ2s
Ad4it7kbzQCvT7UxEsCWtyI206jZaMrrt3q7W9hB3Da1pb+Us8zeUpip8hODtvSZekqZsVU/Tet6
5fsZAz+qaDlgmbPFP4equNOqRM/UY5/0nDus7n1QA9akOZfTs9XVLWYXOYv3sh3ppVcetVFUzi0K
a5hEeAzNwiivjY2xN+M1b2Cjsmz1J6gy2WVSwl0HCO4CdYUyUzdh4ZfrF13kJE0qBSknXAQVOoRf
YFCHFa9Y7TCidV+tbKA50ehd3BM47maHXvmpfewLvT2WLPtB3Jte9nUCGRkg7mXy5dT2dGf3AlNF
W0niq/wyDNCbPujvzInGzYs1cclaYTNn4Fkt7LHILRFxpKlLcJwNnNp9QSXM37H71LdrNxV0pIK7
wkc3pMYS5YUp0UBxKlIB5yUZGZJ20c9bPYM3xqY8vC/cQJ9EYT/TL8mnBXxnvh6sZf3m65w7ibN9
OUdJ1uDcCMrE35Vp20yxT9tHRSdFMTHRoJnnc8+SybAYIiqmHTGrmAWnr8/o5mxe83pNDTy9dPnR
Yb72xT5tKU2LRCIaWtmzrmDg262MiQakjSualkgqmY4x3/Dn6keBflTjOy2W+rSmLdiSAS19gMBM
n5eA+i8a4hDyY6oYDeroUDKGXV6t1R1puqra2U47f0p5A+UemxTOXfbcsddXNkUmCZbD/eABYwxT
vy2WvXBztwMkT53LQQ8uDa+6sHF0Ydz3LoRnzS8WZpKFhluo1yFyHkyYrhsxHiXUzd66CT1wRxsk
xS7IEU5iAmBMwk23rylaqUxC5a3V43PIOeAtCOhjVAnW55OHUwt1ttKlKHbakg3NHPNiBqA5Afn2
mi15mJCNf3e4W3Mi21OQx1XmV3VcQEvUUZvOE6aYKchemHjlK3l6N/2WW6vr7MiS6lunqguCKgUS
U+Sb43I/eU6Fw8p3FPj5wvecY9kEmJjF0gZ5lIsVt2hp6eE90cmURZk5iToWVcfiOxgjVrEmtRns
zk2u4k72zhMqeYopQ0oyfnTUfZuSVnFAshwTs7P0joKYixeyCarR2rZRgBWyFbW3jR9EipLrS91n
WLLA3F2sk1s9YBEJ3gwazr5Y/lLBvzBOZYhzP6ZXbu0PNHyYnTgE9GPoHRAMJSI3y/KTebjKH/Ea
mm9zmy+fHIyJmJ1o4isP7TDmt7TAYRR1SBq9d+VsPaWZxq4zzkZSRIlWlGqqQhMPmTyp3kzWtl01
+YImM4p/3pq5mu8oLRaxg0n5lseCvB46mlQiY7H3NnrjO5G1fMWlkdHyOXvjBNHKn/2bdfZO93na
85BhXth0fP+a4SEZcBgHFM2s+94W8iuiiu1FFulaK5akKXnsStav0LG6/hxvmQuTG/E4jdYZHTfq
7REa2GhlPaRqy3jDeKFHBv1WW+Ewl9tR2vhWT4pXTifTAJTbQk3aZVgJyM9YfCN1Fqj7VEv5mis1
yIiqn/mqc7weBiIOR3cnRgDvPHuHAyMmGwNFXmxP3JsWA13lGOAmLR4gxYTh7iAsze1kNiTeUCGL
8QWvV0rHCmQQI0QCobuWpsvlRjqjU19iJtp4pmA3c6KO0s4Xl5uv3MP/q+5WQKEfWBG664kHBfcR
3z7GZ5QTfbHH0/ejcMTkxZaZ9hhhPNE8SXpkv+AjzljYNRMQh4zFPhfAJWKjFzO+tdwnUWgGmqfD
DOj4MZ0Hh37qhlRkiA92ZOTcL1O3l+tk1yFdEryvmd0kJ/SNyePaC93S2EMJICuRZ3J0hc7EU3mn
yT9lVpjOpr6ji5IWcEs5lb4YLKVKcaZS17mzpZrn0LTxjyLeMtthI5dWmFkSV71pfP6VsRlWiAsW
f9iyVZoqH4guxLBM5nUXjRazd9ZnrFvcOK2FLDjn+rZIgS0fJvqQjQvIzBlgyFlSgELlIWEiS8r+
ocvZd4YFf8Sn+q0bb8cZgWnn17DWaBrClrpQ/DkQTizQ7BCr+eQx/C9vFInalBIxfDgvDKWAsWYl
qqZTMt6/EXBqBA8Sw76zB3tM960uVohRiyzs2xGhXYeDog0R0dj2L5kESL3PsXl72ALh4l5n8lQs
uC40ge/R+73qGmVgee0L4uuhy3Px5BQUMqNu0Ndfe9shpusz2fSxsoqRpj+cHhYP+dPvPK2pTwNc
oD1USaqszkkoDl+njbamkFrCpqd3xoDrjlGJBw6A9mGOeoz1HR1LnsesYGQNNtvVPJurCod1zVDO
p7LF7dQdk1sqHkZIQMEuGBIRkLontlZRB48pMjM6jfNM4z9kfuiJNzlbg6RsuC+dXVIF9oCT0KUR
/gZ0m72fAsPezmq6N/liZB5PIArMm3O0/MWAgjkxy9/nSZJTADDZmqZBLyUHFA9pAHIf1wNw3JY9
hfdqZWz/4WVyCOG5bJKqI0YhBTJGJn0eBxrXlUOu1jH4vZKqe7bwwFm7FVnW/ExL1EJLNuVN6rZ0
BiVvO2xyPKa6lGcw+zqv/PZ/ksS4niZ78qeDwP1rVVavzdf/dzac/m/4/Uzw9Cd/VScMV/4iLXQA
IHsOSgMy8b/lCYYhvwhIlycaj8M8Dt74fw8Fgcn/wtjPBy5BcsDE/4R28W+FwrV/CTjomwE4IQ6s
jv2PUJvfSRW/oQAMoCcnAKX8EViANlcluobDUC48OjAtoueW7A7cXOzhk4gvJtOORymq5TkvOxB1
UBL3dWdR3Jksa4TcGhxOhrudNhPrc9nrv0NY/9BJ8ttv9sNxHPiVqQffKY+VyOoL21m7y3LpVVT4
gX9lN2USmX3gwq3DCWRpBvB07T1qI7NIAqQKrk/i6sgh0RubPOP3mIUURbkDbtXWX3YV1NFPPxcr
rJMa8WfX8AfRxWwnLxuDsmQyaKFD9wR7KoMsZCvLDF+7k114rFc7LJccKtzE4aGihvZvwFJ/+eon
DeV3sgUnGBozM/oiTeLze0qT5tgA07XzFW4o2EY1YARY9dk8d3FnzfrCU8wwfv7W/8hg+O0zOolE
v3ttzof5BsiRcSpdgkSTPJ3fpez9zwxcGZE7B+annEgGj1cp078TbP7iap9knN+9JoNP0zZIWBy7
cqqxIE5e2PpNdYXr++vP39UPrLbf3hbD+N+/BMwJoza3GRKllWYXW6ey3VI27UNN7dex2L5T0ksd
Belqkl+qYWltGlUq3a5xclOUYSz4MZvlKiiHN/LTDihke6Jn1Ur+5kP/Thv8s1uOheH3vyFRobYZ
vLk42iVHGHSLYuf57bCvYNUc6fUjE8zO9TwNAnbGiZc9eLZT7FKLjhKaRNlbJnRMrn0lD8gP2TnH
bvu626blQqhuPTMp+T1NHIawXtbxH0mUv13UH7S8eph5Qvpuc9yShTkLVsGYMk99aDp5//PPTZy0
x/95VeD3/vGqTFmZVij+LQ9vszrPJJiLrCHU6VbdcqFrtYQ2FGpyqEEb01PYn029QqtCogjNZbLu
ECfWXcYh5aYtVc3+AJFmbFLnmCINHjE8jMg3xC8S6n0OIC6M3bKQtnMzi9zdMFk7qooj5djLjsZG
e8+mscHzM6mzBT9l3Lm85Z6j9wVjbeylZdvFU4qK7Yngyk4nf48HWPwjzs6/r7YX/CA5w9vfCjCP
7bFJNjNizC9j2o8oje5W+Td8nb9YeZDX/3i5UWbhzK0Ll1sWwz6v4CbQdYD7qZmu8cQ+zUn/4iDy
xDMnnNCvxfo3H7R1+iL+2Qf9w4pL7wSJnN5pj2UOkTfEMutQAe9YzmeTw943DNQE9v2CyuOYwubS
iabOCg7ofKkK2YS65nEbLcwZP7/v/vLX+WEJ7hafSV1LoADgjLic8dlj/x3AvFJzJvHRO+fE2Ai4
uwK9fGrnHcMwWD8DhBZNKfrf/RqnL/+fXZUfVmPduHzdQbmglKc57I4CP6BesQ6myaMSM66/plZs
ESHtZ7PydxuazsH3CX///Dqcrv6fvf4PKzPAVMegCbY6+rM+BVcMP0ZqVBeN6VcxY5Z09/PXOV3W
P3udH5bnBD7SuFHTcNQoRgcc7t7J6K1i01IPP3+F0x38Z6/ww/La07MJdyMoT6jqIoaiQyl6adAK
RbjnTGGg2RX2aj39/MWggP7Fy/24NC7F1AjpN0cMYutX6aKzhErKkxccbO8eCHRDl/pAQC+c+qq6
oEHSL+KRgDXmcyeA8Ys/g0Sn1/XemTGUV4U3c3XykeF/pf3yajnhhcnAruY7tpTkVdUJ9Vkm3Xsv
5TpMLxnx0rjOxnbvTp7ZR6yBJTXiLotpOHMYh+XSZEEJViCXt6Y/9UWEmmgpzEZkTIha2lfDpNdr
kVQnkEQ1BWc0S576NnOGveSYEomPuSm7JfbYoh28xt6sOBdiumWWrai4kI28YdxTr6GYs+IiD6YK
qZmZihs2g208rU5ffgS+QTv8GMi2vlwJX7247CsucuyaVOcFjbVzvcUR5ITrlCyC6JGvGJMXmIwy
JJYdXcLpHgEiHQ8MkLwHgZia887a7QNpyHin2DwgEGf47lGtjbhT/oa21wWGc9mDnnlY6ayEkIEF
pONFVwJweD1tlIV26p8hisxGGGS8Pc7FwdbDy4ZceLkSl8GHzj+02+w4iYrc9AbKpFlyYjCjp6SO
LHsqaHKAJyHymoHQoLszRW72AAzKYKLCcEKGlRadH2r0uZXIhDPnRwIKFEY3Ni4LLrR2D5iSrGdq
QLTAYFqeBhyWV954BRS682x0h2+t51Yfc9EFF73C8IWpamh2bBLaneW7eiBd3NNdqpoRM0xCAxQ9
Q/3iP9T+xqeMJ7r6BECjQRftbLyxeM68Z4M2vRNRA4cNbiyqaUOprfqZ4g+Gj+uWwxRxuhIxLLPR
evHXZuK5WD2NWlj2jwXeq1er9Lz32iEuH05EiJpHNZree+Dqzdgj6y1jXGiSrXceEBiFcma0CJeF
z4bTLu32k1PXNTTRtkkxe9igCTBBqy4S1gikoyobKCZ6sM9KIzWmfT73pM3qwWvY27T55eCuAc0b
5I0YKXU4SciIzVyZBTn0zhmpH0bpN9Uc+flg30+OYadxPjJvRrhtqLjvXC+uT9KQ1wcBqJV2iumA
S3aWRYwNdlRtxT74iQVdsNheAmpwaD0NNjqz7GQZ71XnkjEgrGgUAGUwuM0+VkJnmSfi4lkw3qUW
93UE3JybHajRh5s1Hb2F7ry4UWoV7q5vS5i8csLabDC528On7oobQuPe/Zgt03OPRXzckW/nPuTW
SWMXQX3YM64u7gbkVATd2gveWr5rKpRVL++TqWs+DDF473iZrREyvna/wU4Fgm8pplMRxBjSp8aA
3cujoultBJsAuYxa428tA8jHvB0qgEzmKiZgI8vihCSjVgY71tS8KjOdrieKRJ4IaE8Iqv304JEh
GcIB588ZSa2k2yWugWsiyexrmkR26QKSJIQvk38sqdvtitp3kYpcGouA6D2MFuInM6JavUpupzLM
arNXRxvfzB4zjajiqvXFix6mJQM10Z7PtZmdkUftLYzalsL6uSCUM7goFrDXlbSjZLK2tzLou/G4
DsW6MXUtiFQN2zww3ErrT4mqFlbNsXsxLbkSLO4S8yqn1ehMTRkyo+hk+9kZCj54qqr8S0ttAPPL
Xu0d35h77vMkv6YH3oj5INWRYeniYemiMiUKSnhxViXx+9V5xUIxrjnOSGfExrYEwTcyvjmp42o2
32G2qA6MSu6WZ02wTG+KLWuz9zsWzxDSfVpH4L8qcGAtYe7K6z0ofhCDwr6R2SHpUp8ZETGlF6I/
9esJEcW4C1NCHQa1yvGilSX386CZ27KGs2ZGoKsZ9+KxdC8JMPI9/Pkj8C+e6PKH3aqaxeROXc8G
alypXGtEelaRbMd9xmTx5y9x2gT9ySP9x+n+MtVDreq2PcJM6yHurAJE7roef/7Tf3BX//d++8fK
pnyDD7gxZD5irmJa2JTmgRpj0nl4cBFUiatXbjXvieIwkplJpdHNTO9Qz94laIGalZabAH6YLGTv
1g0znoJ7Zyvyz52W1sGwxxoq05AfC/e/aDuv5bqRbE2/ynmAwQkkgISJmDgX29OJoihbNwi5AhLe
JszTzwdS002hanNPV8T0TYUkNuHSrFzrX99PcZNPyC4LTeq6dqiTmE3i/MMY0luFsuhkdag6Wr2T
njI54mPkyXQi7hK6/w5qnsSewt4y24L2qiZOOmbIrDG41taF4O7MGc5bBbFeTCkt9Wt1olvNvE+0
Q6/bUCWfjdpAhj7kLcwtGy5ZX8SYgtF1feEDngn5vFXwOnlTpuPeUTTDJ/WPxB46agsklgVC0OqW
0pgrkff1AIx0nQ8faLVov8LJx+i56idtHt0qRQYyQ3EC/jSP+X4UADS3pqMVf0HZ6SNH06ZC9yr1
hPQni95jR7+Ue+MMWqMba/eLQV/PTUbynz3YsUMWEPpSLnzZc+91FTQXTpWAAyQEiXt8aVGCL5mM
Kuv2/Ti0klplKDlIWRWVmMIMix9xm5S/mknOGluem96rcBq7hKIDHBJRUnTzL240TntMTcddUiXV
Bbz5mbPHmmrcjMpDSdAmRG4IHBMjP0L6IpA11A86Dr0LL/HMg6wdriLkIkZU0z6gtO3gS43nQ0OL
FlVAgszXB+LKnOVfK8kiiXuZ2imK2aUBYMRgAkjIoRliSBTKJjE7lcLbeWw/21Em01vU7Q1jrwyu
BrQzRxP3vp8XbmEZ83+zVvqr47VXGV2gSaEwy7ryqgqn6WgFRfxWpJ16qKMOsTYZxw+0LPScvW15
l+Cg9zDXKb73LWsqwon8+Pq9nJmW/vIlXmT7igZhthy79GQQNm/8jEas3JQD/aalQZG+TOjzn/4z
OPG/X/1q7SFd49FmGJUnysHD1nVp/y3t0tjb8Ebevf4850bQapnpsJ70xsZesmCJdaijtCDYSfWO
OrV5YZCe2en81UyvpmCm2shTyGykm0K15a5NO3HB5PLcRFvNZT8cYNN6bkEfvGy2XhC8BwUa3OBK
PG2GKRouTIMzy5W/OhLTGOwXNUC1E702tHR25vAGdu0dWJsZ8ZYk2zMxvd1eEuLQa3zh1dlnhttS
wvltuI3YnMdtUZ7y0Kw/pj5m3VBJE04mRubMn5XtmvGiVIk49A6RQiaXhSWuKGk+NzQcGeltR4v9
ROFOpX8iFy8/lg4HYYrJujGOSanBohZPB2pjYi3GSYwV35Z1eZyqfHhb5Wh3QBSEC82igK5lkUzf
hZ4Thxs7JNw8milOmVvPqANOEP7UPKAbqqJN7jSdpMzZ6gdFVwdNqTllEaeoy/nCBzmX7fNWX6Qv
AKYu2LQTyQgbZombPqCNMEiPkxtNhUtftW/HV4ZT/dlTYt4h4i4eX580K9bzvybmmvFMKgRBXd0Z
R3Q1xXWLn+PWLP35y4Tg965imOwlCOJ5S0W3Ia4F4kgySKPsshH3fkMM09DuS3oo2tmDopl4wohw
18ipPykAqgeDhMvJzpWotiNR2zfQWPlnR8XVMaCNGOiWlVNQqjkMNpDYJtqC7KGaQAq6QffP1rm1
M1TQDVSzsjQ5hSW/Pkvn6lC13XxrZ367hR+TfIadEV2Yw39ftkHB+/soR+Vk0/1XqVNqzT9h3D5A
tm05HSZvMhBnxxbR0x9ARy45LJzb0tzVfmK6yZSU9Hmfij6+FX7fP5gADLmgD7DUUtWhb+PgAOLi
azh7xudAQrvqCYbevj58zqy57moPgVueVfOYpCenZYyYmZvDvZoVyMpMXSjInLvEaudoKLn4oy7i
E6W4/iqE47LtclXecK159/pTnFma3NXOMftoQqveiE6dndsoUfCDZglOb6tGVFdjDXy6Fo7x/fWL
nXue1R6CTswnMeJHJ47m7dZHiXQV2EGwRbLm7V+/xJmNxF1tJDEUwnnmhHnKyee9FTOsZL+AnIMd
03wMgU5fWNOf7Av+JppxVwtX0NXQxBsWLhG6xU0ClHTbulDLROk4tAfaBgDZFlC12d8L1lVod3m+
B8lXfewLCw0U3DWCdPET3Q+n8VKU2BSa76MhKU564xphdcpiyFJxlH6alXIPc4cAjBxEgXkHLShT
H6Vw9eh3L3MSflUu9xoxOmklnd5PQn5PWNxIIAB1SqQRnHQJW8n04hoJOvHl6Mb5A+bf/T5MG6Kd
ZEhv0r5ttm2Ldmd2wz+8TtUHjyP+hYF2brrK1SbYZVWJksHikOVXZFOSArH91NFT5magO2oE5PTu
W+apoS/ooOvM+ILevd/aeWZeOE6fGevrHuVSw8ucbRGd6JqI/rC8uXhESog7X28KGj1Tsh5N6eif
r4/ElZ3Hv7YXuVoPvVrDYUHHdgIBYt55yIVpAijmU9U2zdUwWvERUSaKJLsFL+3pfKNGUq45Ap4N
wKdwS3X/A+21sDghLm572ZgHB5jmnq6q+Q+XUstSIkx20spoDmjQlgFZKS9Mo3OvarW2BjpoDU/1
0clDx7S3rcKk5aOY3sy5/NSpVD3MGfmj11/U2ZGxLBcvovFpitIkr+roZMFjXbAH7RG3uOmbpyd9
o7TS19pN25s4i+PHIc2RtMdJu6sVgsTX7+BMbCtX62xCSyfK046n7QyUa6oxtnhumP8wxpGrNbZu
m0BbEcFAJBbmjiXUiT64Zu/haLylcdK7qVCB7i3QlFeNhEiP9tW9cIJd3uHfLFMLAeDluzXFrCpd
ESWai3dC2Y80PaaJ2g2F1Vx4vjNLrlwtueT0EmeejPjkTZP1mT6X8Q5YyvcWmqPekpq6lM5b2aH8
e0Ktllw66ZATuV58olsEf41gnB7sYcYBpOm6nQUB6ujLzDwMWSR28C/UQ2H1xh4dKxG1WyVUiSid
IDU0pj3ddvb1JK1i13pu+M/etbNa4ewosjv4pfEpa4rkIbTItovZyqhISfHx9ZF65nOuzXQUBmN9
pXt16uI0OHZGr1FY+/Le6R15YWc7E8Y5q2WrHWiq8WzFJdqkvUaYiA7HSIODJfPg6FQKgE0k+j0l
uerCFc891GqxMWhnwMioUyc+HzCd0UqvGbLt1nGr/EIkdUZ8466dgeyxi7STBSQA6fB/T4Y7P+qg
sd5mTVNt6Rewd1Nd6keuW19RZIclSTv9Vkb+fIDSBrweaeteeqOznYEg7Rww5VtyNN2uacZLp9Mz
E2ntLtcHdTdQe1OcTiXJ8kGm2ynxpkPpUkTz1FwfXx9E566zWo9CtzYsL2L9RjIsKabn081cBiDI
yFZu43zKLmz5577rau3BLQSNWC0VyfF+vsJuGIe1ELgk7Or8wtpzZuVe2Ccvl7eSYmsnZsQJGlvY
/dyhXu1g9+5ff1HnHmC14GA+QjtEHhSnxlWwcH1f7kOLHcKfqNr/o0s8iY5e7H1pXXZ2n6FfSoqI
kp3lL30B8z1elsOF7fXMQ6zbRKNg6Q6ZMh4iDvz7KgWwHuCK/VZrGtNff4gzA+op7/HiIWC+zQHW
kPkJhlz3MQzNal+NqbhyzbbaIAXtrl6/zpmoxF4tFNw6OvvUTk7oLB/dtnoTJRDcRGlkO12FUJkd
/8ITnXtpy9+/eCKc5YZ5mDhGOAXlFqtQ8ybxakGSJg4uXOKcPsNeRR1dZBUdyBU85BJ0fIMxhtfm
qODc6MI6DgNYbtwV5K1F9mavUkErLCin6yb3vX3mATN5/Z2e0eq6tv37o/qxJC1QcIwGtlKN0Mj8
rt0KKUDp12VVbWizaK5o1uzBYTb917wtxR+0z4N+1r1jf+8mY7gOUllsnJQzB9K4jGOEHwnyU6/f
4dNI/ZsYxl6tI6UBCtzH5/lk9/UmhS7/ODk90ggar6wGJDLUCAeScIuo1y39bWtDgadM3x+CqB82
TiblDunW9EZlfMYhcwqK6V79qY+Ef+zg1G50Ho7QPfS8y0NMDJIogTOUxjfN0N7Wmm6Osp0pueKL
RTfTjPdF5H5ysec4AqJPD33U3PAF66PujGAH29p6M5rtTjSX1ogzO/Ki1345GLOqTqxKMFCQV1hX
iaCNF+4Fuluz4bA4W38ac8XZvWmCC2PizAWfTjQvRj8UOrftTTc4JgB5NkKJ7w74tPugIHmYR6FD
Lod7ADsWXNiez0w3VOe/PWFjeGMRLxe0cHl5SJEV/cmyDrI8U99fH0TnEo1rh+3BdNrYkTI4epog
sKDjfVfmcXpwIWZ8A9dGOrvT2a7K2+akEC/suqwcv124+JltylptJLCuDNcgaD1qMbyPpDDhPcRo
N2nSxhseuApEO0B9EUQTyzayq6wezJuhHnyQxWmxs9vMOKSm/vr67Zz5vE/a+Befd4RLlVd6AMs9
lOETMuqAH1z7JoCMdUQGkW1DU/VAmsQll9AzG8RTVPbiitQiu9S1aI70jST9aCGL3dn5GF2rxLWu
SP+O/2wcPZ0cXlxHlAMN1RZG2xLLyT1NT9mdKTAPrCyVPrz+8hzzzMe0Vx8TFXMMIgSXxwGUOs0A
fenfqDqnSzPjgDLvRrOPjtLP3GBbhUZ+JxT2NtQMKS3saRRVO1IrqOF81CrYqRCFio03VkSbQzLT
SAVs4pq6v8aX3DjQSB2RqS1Yd8CzZ8MfeTaBOMU8IDx2qQ+8R3Fm3uSUf35g+tAMuIs3zVtZG/qe
ZLr9mNlifNvXrvwR1ziS7VpTZ+0WJq97N6CAUXRit7RpJrYV3ueBIcudNgIaX1F10PZZuWWPhcN3
BBpFuc2n0HpTdEIhO8tTyp+Q4K89G5eBXTB3dUT/FSlybzIZ6ArlwrgXKo1A8PheduqhgscHwzNm
Oo8mkXr7sLVh8/qGn/90SXLuRk8awHNGu/3SaFN9ha+MyNioMWShmU2aE7c2h1/5oOPH0szfdW48
XEta4g+tCO6rSDeoaCYr2jhN3FdgrPAA3Y6tZ92WQ2Ga4GtiR8MfbpEC8XzqR59l4pYGJ9zaXCBV
/Q59XnOA9B5/tcBcIqkIE2SsWDBl8d4G1PhZdrV1ncVFvYfl3dZw7WlZ3Ai4ozCqhqERtAmH9cle
OMJ4w5Te1iesi9/m7JRiWyy04C1luvFnaVadpr1Y1+8SfOlR6fhBRh96lQbf65B+5u0sg+wUQRgp
d8xDXBgoUmE7sLEj6ApdYGQ/iqqR4E/J0GwMN/XCLWib5KOfKIBVgxWnnwYV0/Y5Dv5II/08+B+6
soPAq+eo+kbfJUv4jMsIpKkIHrgYE7vHErGjWhHJ2jqgDlxIPLMFPBTzMvq2GZDDZzjbJRNXaP9D
ZYXqTwPVpToWbZ5D0s7bEGe2IgHl3BQogpwJBdjGGbCV3VS+xImJzrTeOWbpNLznNF4gnwRblxw4
rcsZ9TxEsmM64KZg29qGMJJEjkN/LmaQ2HzOgizGYD4MGFl629LtIBZYQfwhsgU/4IuC1iETIIF9
pefZFBtAq1mxL/MA4WjdGsU31Tku7iB9F/wxeMEh9Cm5wR4tprd+MOEuQOewd9Qmw3KLxdOwZRuE
UqhE1t4OWTWlBzK+9ZdJq+hra87qYOgsWTK8ILEstzWDa00lHyC+73HrA6ve9aAEEGRADhH+Y1Hl
nzj6UHT32fGyfd9UfFAiG+dbkMQ9FLw2H+Fsm941kMBx3KZsuO3G9szk3i1l/znsa32D2oFOS8uH
F7ClkB1A1sV4DC06UgxUNUGTvKMKUx6LxJDftTtVO8aCAZo7zHGU6dJafeiL0PtR9jIloE3ykVcS
tG20p6ewpIOgpkh56IJqjohowuoOTojC4M3I2odIFk9WVyN9OHO6+NM1ftPjZkQbULQp41ki4+qH
9D02oehQyWxiYOiW8MTHNPa/+YJmeRw3HBxIsVFHGthKR0LUWBpcyhTvvl3ideERnW6D9UkAsO0A
kFa+WVh0GgaFihX8tVmw1FTaoPMqo6ecE8Zk4LMGVAmYPx01+3L2u4NjhtV72slohdCmd5vaQ+of
4iDvfmgtQLTC25gPE1ZIVJgF5oMYeGMOMDsWPZxWwmgIOk0NyQaBoZ3WB2IeYipmjWF0asI2sa77
fq4c2mkHFMtV3GQ/gkBjSpsPoj+0JOS/BE5jsnSl3cQbqnFtv7IdpJlAviVPwPDVN+OcRtASxCzv
TdP3I9hm3XCV22OCn32g5AOzvka9TLN1ss0ZyfS+Rv6whZTbN8eICtc3KfWdn9cfaY9VzU74fnAz
gib/mfP/ZySgI9y4NG/fO7lnfw9j8A4Am6sKrx8XcDKUPOEd7Jh1ah/MYPXQ6UjvoRrbVB1Kc6kI
jJnnbOAmN/gKVb0OOQZ01NRanLB3QZAQs0y5EPWGzKX5OZwGKzvBlr6vle3d57YW7zFzKTGENekV
rRfgLPLpLECiRGI0RPZZOLcYr6KBtKshfDuamQTR2FXii1cGfbmXLSpHZJz1fRta3d2opg9opRfF
Fuy390Y6GwmS7rj9kY1uOW3pHrZL+iHS/A9o2dxciU2G2Cah01yTfc/x+2LI7iYs3YYNrd2msbO6
tH+HGHZ4FyfB+EdUOu109Dsbg0s3lfCdcSsaJs5lWQCYLjRMKuNlZJ4KXsFGB1nxbaRH/f1cFvmb
ys46B5VqNFeQIgdcUkasmfTWZeCczLKFolSm5RBtMYyO+61SvbKPFc2a32Pm7hcCg8ba5FS5KxS+
bYjYWUfNvFSJsaIEhBlge+R64ZXTFyTCEZP0t0hqJEjA1j5SWTJw10lulW6qYjPidfvufwWagUHU
AJmiSPJPSAW5tdgo/jOf739lZZ/OlS9irjnDqqWpPP84zxPZl8C9z8YJBTH27BdOymdOB2J1GG+T
XNgGxaMjRhsfusS232KEWqARovP69aDuXHy6hHovnqHOi4yamUMBQNXWfgDfclOOpTjQFVoeBdZi
F46yZxIYa9PwsLGdtopHAxvP+DOH2Cswoki58/gH7dPTVep23oVOrad07d8cmp+yDi8eCVIJdIk4
iU9hT8dmXWbRWyiy+p5Kk7uZu9Y92dizIrFPijt60Oxt2dDpbcXxiDVZ0+MnEfyZDw3rsurSBfQn
Pib5YNPjYw87i+hvD4pKbp3SmHZR3+V7JOfuHsiu+9buxuqgPGqtLnlpBIGFdzUYoPi7ycn3BlXI
Qy0mugMCC9NmgCxH26vSuxAcw7btp+FWGxWIc8/Mr3Jo/fgwKVYOHI4xTE7yfUonwM7rUaIQbXfI
NdvpwkA7V4l6+vsXL62OsgSFYmYca7doYbRTGi3HLAabAy/QCZ1kV/gTjbY4bV+3qjPfxUKw6fhx
fGGAnBnq1qqE0KfCCMaQgSjpRwDuA0NCglQ5EPNeqvg/Har/ZmQ8yWFePGRPr2tsw24/NbYd7Hi+
6QDyIt0Gthd9DxuUwNiKDbSZ1hhy4yXypXfRNiejmWwswITXmUUcF8KRPc4DKHqwzuFdGPXqwNmE
9sQoeFs6WfYAnOx7IwN1eH2Knqv+WKu6BCat4GUzSh84Hnf7AYHgNtfpcHjuSJ477y1I3O+jX+Oc
PTnyFCiqFJYygR6xFb61RTC+QYzLKAyd4NGJpdxYbSBuXr+9MyuItfz9i5eKLc2MAzcvNfQr7yFw
e3QHpA1BC8+0ejWecyGbe2YFeVKKv7hOGpl5GuFdf4yD6W3gAPFIg7bfeK6ERSTT4xzRP/HPHmm1
KOa+7kVTWhjRNaO+nVCgbQkNh4PlQyiKaCu58OrEmQP1U8rm5TMBn7OaMA+Pelgsyn0xZ/dUxm3M
6mjQworBrS1YwVkgEDC37Vd8RXKEYG5/9MtKczKYUrEbEinfBAk1mQuPf+auzNVUtOOo7YBJxacG
etexUCSmkIdbu6eX+/+Duql/NlB/fv7X3deq/a9DX/z42sFK+9/Lpb7D5gJxFnf/8/sf2+c/Rz/L
3dfu629/2Bed6qaH/ufCqW/7jP/rs+J6+cn/13/8xaq/QL1fihrn+ZtboPc/yFz9G3u//Pz/RVxY
/01GmgElwFv4rr0sVs8ETkMsxZ5foHvf/m9q4r4Pxz6gH9d0rX8hLRzx37AkSedJF5oKIe1/gtx0
ltzOv9dMB8Z+QBEBnD5csgD75tWc8KvZhKA4RI/gJYl34LzGRezsdFvouvtAB1EPXs6rxyHF1Krs
RVWA2iF473ZZElXtcNCmlDgkdZZG/rnNZxrYnSu8wuBNIAeZ7eRr1tHXofBZHbqqvA80ZG7rBLNK
0BsxNEom+Z0dgeEutqDgjcx6cK3ZV48mxCwuI1NjqubHsOid9hA2vdWINwk5fTsGTuwJ/hTpeITF
8eu26PbjaHFwEtEsLU2GETTNI/Uty0q3Ix1v8NtEAf1lorsnaB3CrhAn2cTbJ7M/C2eDY6rZXCqg
P6m0Xrxmz8f0wgN845DsckGc8DlfrqY5g70q8J76hEdcAfWumlvtmnvTgqxacCzGzqfYAPcL62/G
KGeqsiq2smI8IFvt1Uet3KG06HxSPq+ky0VY5Lu+w8Ow3Ed8nGS60kYXcdhBYoc7PNKrHjvWbeqH
Ni/bzdOWL+C4Vu3B68sIeyrMH73ShIIe9XVNiSAG6IWjowkg1txHEI9iOsGjxHYxMKMP1tLXOT7I
abknF2B66BTyyPewfhHa+0FznSg/OLxH7q4wzOUXug3cYOs0xpEmowTQG7rrVtJy2lknem9D79Gw
Uw9jO48SmyluZpsToHdMQ7iW8oA9hKxy3K5offgBZUz0NAV18Hq8XeL0oeexcvua31/THKb1La1p
BS8h7WjJ1LdOUsKm3tZ0CPPYdSVMbqGp69ExjhkNpUa9dcE78COKbjkeG/K4rL+9mPRvnz/uS/Lr
spz+/slZx+lwhEpDpG17q0/epJ10sYFrPs72gnS8sqUTzsO1SeuQK3eYprldTMPcTOboquw5w8yP
RpcOXXISOTZS6YX99ffcuOP50qOoBK5F+tKVfrC6HSXjzkKaE34greMyNMbEjMZ4J9xhMnCld5Er
K/arOK/iB8NaTDSxXeiL6BIDZRXuLDfC6gelFqyCzdtZR2sz7jNJX7VQ+Dk3yvyNblhrkmPTAClw
HiBlqtDFWZTxCKvSwlaSPiqj1oKhhVrEGSYQ8f3yH42Z+BDv8r6Snbgn6UjG5D4f6eT+VtqYqNLP
DQ0/JZeA7PpCsvz3qIiHcOG6eSbT2WQt9ta6eyxDWJtkNX0YLWymJS4Is81rdPqhDKYjCrja1tcB
fjOcujavjytsTtYjy8McxQYawapikf9frdk5ZdM+nu3og5u7/RS+7yETeWS4WrfmG4Z2tlzcU3qZ
Aw5tB7DMTaPVQX1X0KgGZ7Wy6LwCkaWiZaaSPYphpPXUQZdxga9RgwokFl4S3GN8ZFny6MJ0598G
HZN/2bpNjaMCFkKzxypc6lkHX8Icwkr1rsL0nVnskD2i/zmQveEEBzIIKZMMMzyUGofJKunXPtUt
SWF9jZUbpzhC9apn3Zl003NHOdkp/g+GUsuaFBqjy8dfEE/8JDYJKfVc5fkxwLsKFipPYlvUoqhA
PP8WDTSNX212CRSmzYhFBrdEQYLczTXw3Wh5PMpz/Bud7Mx7IGk1F3dw3HTi76HK+mG6aQHlD9Wm
dAuz/sYiWvCGixa3wGg/my1eoTua+GETQpDG7Ii8IXDdRZYLo7lSV3R4kNV4wAgCR6mF3RLp8AES
T+EaX8vnBTLzopqPN9ZdNlZftOgyfrU9wTuWn0xMKRJxmyUQidNTgjdYAh4Z1dK8LLBQdPjRAYMv
7tp3wornIm2ljUdHd8uqlj/fZ22owXgsqnbZR3FvjZa0LrjHXBwm+mJbsVG9ixkaGbIQDuKe7dyu
v7kJmkEacJ9/VbQEXe49Vg3LaEJ0VI7v8txshz1NOa2mLqQWz6b3fVkvH1dJVyTZp46+FLy1Ug9f
h/A6pb6w3HDXc4y4scyJlMFDEVoRr/T1ufGkuf1t0YWyzdxjC2KrZXKspkbshmY7kyz9WPaOmlMQ
NHNQF9tfax6ll5FX5up0ZtAM0Hv5T1nUA3f360fQibU1edgk74yHwPKXzdourYav2A1eMzzqJjTJ
1fVZkzKqghhTTIZh4wr3KPMEhS+ZYVR5ziNlbalI15kB0gL52JUgJeZ3uBq20bthTLCfvq09fHXE
jEqmqr3+xn7eQKEgy/SuNL2ICzz/QdiUoJpt+TzawXgtcc/S2s9tSUcbE7RZlWvGQUPrPG5ZFdxL
ALlAIXTZxZ9+7XZitCae2IhojIU1agTmUG+Nair4HmyPhFXYoako7Lbk3CLTPBRk8S0Pf02/ab+b
VEuYuAKFAXusLea+MnZGBqTLvZapE4UBxAAxF+Mxl6KwcVIV4TKpOfnPF89wq7I3ISt0XwoFrH+2
DedzrS2rcsdmTZLpo+fOTmke8lBPRIFWweDEbec5NAwd6IgYXo5BBrbRF7gNyxt7sgdW5bmsTeVc
SrT8fozlthZdEGKmwFwQ1n8J9BCnWlIhuP0ggeHy8LMul/8AsQnb4K6rtKzesfj6Jet1Z7bj8J28
lFdNRyjXQ2x8BztjEhAHYuxt92gNJaa81Nkyze6Sj0WXjJsaLwrHuzN8yEVXDdKOVl04uK4fQljS
xboKCJYPuR4eze/R6igHo6+s2noUU1Nj+6s0LkeKiiCxLbF1ESaytq8sY+iG6thMJti9969P5FW0
4gvQHITLkoFtLpN5+fcXJ+i5aQSm8PXwCGU59eSnwRxHOR0WdANDPvVsiD2b2G06vjVkwOXreh7k
pHH/n95HYEnpcgOOxDV2/SbS2nJyt66rx+e10ZLtsiAz89n2D12IiyZuzplFG+itzawnHOloaWCW
vH4bq3CDw6JpL/RCV3I3jrUe7KCNOzxR7JYP0uLWgmM1ntZUN0d82yz/TxcybZveJM4IP+6C9vcv
X4ILE+l4jslQ4C2s4sZ5wjywRFD1SI+wy+mPxcJjO9HoHvnPr8XHpngzlVd2rPWEXE7IrLzwBgid
f496fEpY+DVYWFsxPPmmq0E5ZIDb0jyoHktas1n+gJ8uM4u+C74eLQlUaQXWOjihmvtfQUyeT8WA
g2EZJgPJ1UJyHD2INF6W7NQwiQ2XakX9DejLsiE4lXx6pudfbBNIxpxQswkjpu2AhLVBDIbZSTe+
V4ZR9sl9F+ZdaexBi7uBdQWSxEndG6vQS6AxhJRmv0nDXwKHxptKeKqZ5USqeRcF/jKKUTv1CYDq
OMq02gDrIujEodWk3wqjqafjGEa2+RIIudjbs1M9L/+JZvR9a5t5CXLaYKiT9laDK1GYw4MBZtMQ
Fs3/EBNYRCU6Z42F1gfaiBr2GFHMDnv88w5Yms3UeRWFrrTj39ICJ3V2/lJy1LoBTs8x8WCKEMjI
J0MCyntThGUnxrsQuSLbUUcxmz1fAkbmLTcVzZ3YBNA0aGLj5IchNtqDk1awLh2/gGFHXzKZ124L
cs2oPvBeSnbaedHCOQfOkym3MEtq4zXmpU8xy9DklOjxPXqy8WLBV/zbbHVLOmEooS5xkNazya2o
HvfY8Q5wHsY8V67fYLh1A0s65kes56OqweziJ3/9HwTTmoFSsOdymCRmW15waON7q45E/wB+AD0J
QirdOUsiwQSxgCEUG/0SARYD4QKxaAVppNlazyOqLagDczrHWID9NKvY4c09vAqW0D0BwbJXC5wK
uJwzxlbTHGbFu4oPdl5MZDo3aAXSTH8ePYoR0U3fU6fot1aWeBjEKXw2jAezC+ScHlpddMOfdeg9
Re+im3hHRlKWUKj8JA2XYn+B5azzYER0it25tkroy/Cep8ZMUob1qZtTu+owB8Ybw8fKEK6zgn0V
tVONeksZiR//mXMesPQG+xQ7aB+crJtH7xp+zxK3JVQvvOiUg5QEJr4JtGLt+Gg45qzra0ojEVDi
rDDJu4NjQQHQH9ACRPONW0apqt7k4TQGE0lrZy7nGpWiEwYxTTKuWsJXi3q62hkhR9n8SjzPJ9Pr
Ot5njvGg1JCO7JLnJEyjdZUGFzvlQrjiLgeFX6ebX98boPoSHhXP4ZQjveW3/NqVjd5YVu7Amwxe
yXMI/frC/ZfVEyi0ZQqb3dS0ZLA+qtVkWgenKON3z/sHGQNCO5snGh9gE2l2L8elUxxRp5GijYWF
qpnbr9/DXzYP31u2jYDIhGSfvaYx1ArzPNqq9YNp9dn4EJtwje+mgsPER6OwOescCjwZ2dZev+zT
s72IxUnR4J9peVB8caYJ3LVGMHFz8lVB17yLVUiP5FHkARVuUh4Wbq37AXpT3N6JOsZFc4sdV+2V
e+ZiOskbDBa6eV56xRo6toZq5mvv6S32/OogaOmk/a+1pM23jucETzV8quawS7aGyGpESJNsSFrW
iRknw9GqQKKJQwRnu+f4w1FPZEfF0lXZiCtCOzYvnEGeOi9ePrdFMtUlP+CzvNoe2OHfYxeS+8MQ
uVn/LoBRIZqvyejQUvFdNW3P97ZLwUU3AucVFoRCTdaSuyydWdA0zXzz33dj5PB3ZHGWk6qALDx/
rDhz8QNlBdU82ZlTWHcpZ+B+STokz7/YMeIkaa6x9Bxx7guMhgQraCKT+XXjBcLN1T7uIuKXKzcM
JsKXXCMtkDddYSy7ERXpVDk/a88A/HhDlxV3ElXVGOMGr0ixDNf4Ek9ptjeNtHH8jRjYhUJ0Igh7
gPhSSMG352GsbBJ3J0742IQewNNrgSEkCkOBFAQkU9OnlPGRJnHhqgvnp2fvlDAPzN0c2tjrY3Ad
yHIABMXvEMGYviX/Eo0n7aiCcOqDB9tRWlefOdGn48McY8yGZJaYhdU7TrTkbYyWs2SRX7/+euqR
CTUZApxFlzD6L+FjWbPWTmnuP5BgzuaP8nmuT3bmMQSsONNckQCeNeE/vi7euItvrRc4i8nV70NQ
VojLBmd2HkBNcl2napc87mCVy/rYjhTtD14mBX/3+nWf6v2/jf0lzR0sTxwsRY513J7FOHo3wzw/
aMHQ5xm7OrfV9le4ygIVW+V1meMqhcCJ03gl39YZZzaMD5MYmwGOuE7iNVdlPFJRp55JHPSZFIOP
v/aF0H5VnSOctoRJMtvkrGFys+v1KRjNvFfYKz6Mod9zSvRT3JioHDRu6/9BDJBEAY5deQh+T7fk
bLZFNI3Jd85/PbHur6NIWA3BXG1joL0Juma7wn5qh3pkedGvv9tVPpnb5RwksUdbDJCx31p907Y2
E38scvkWhejIQoID5jKKIDlO/Kl62jjUUAdLA21v5RNVThWxs6TY+nEuef1m/jKwLcv1fZdT4vI/
b53cXsIEtJchLg9ujygTjZyzBFe2bD2uRackG1xbDGr++Pp1V5jz5aNBYOc0hEcdU+svx/4gGiMO
hw4rjVcb3VXR6CX9iqMW/jxbXDqW9OFid6r9JfaMFweK55grau1lw+hQyxIODP60BNZS0OhDXuU5
I0fLrouyzRfjkgi16Irooc+hzezmnQewjMABD51Uqj9ff6indtzfZo3tk6Fcvq1Y4oX1dA2cCaGh
TvTDr4xsUJWojnpRT368V96MW/P/oey8muM2ojb9i1CFHG4nckgOgwIt6wZFSjIaaACNnH79Pj2A
v13bW6vaK5dkkYMB0N3nvOcNmLimy1ISDO/XKLDT0m4htvpmrkdxSQu1HvfwBgdWYwcvD6Ym7zFw
1ScYfUFMTFjW+46xN+FG6+hgd8KN/ITFr5kbu6BAMdNfArik0jm7nXa3/Do4lmkax7VYsEdPg7Sp
K/TkoAHUuf2HZrj9Uyyh74FNBm2WTEe40lXunH0jdT3sXUpcNstjLoUdRvdwPTuDLNouJ+x4exzL
PGhEauln/eBIZycu+sygVCV8uSS38uY0rLg0CFvB27xhyfkkOAIPPUMiFdI7VZwpj7mj9PXVEUSq
8UyfFxZLt8Ph0y2NS1KYlbKogieq4X0wQPpufrP7/ee0YRxLzADALgGp/303fU8kixvI7nUoHb1C
F0UX85GLOGKdAgXrexhYWj3WppI8jv/vj9eLgqhGT7fK9Or/2vTTKMVtcqheNyjTtUuT80X2oc/n
p7cRl+tJh6vIE2JJf6evvRFW/vEae+z6vu8x7aSg+M/aFJ2bZdZSDy8Jcb20OfCOGo2ROkmfwTof
42WKDlzOQm8GtVLDCPaC8NSEGVsrmoqtNzPsUeOGPRsyfxlXhobxy3UmsJXzs4p4l+LWa8xgh/f4
0CPF9G6fur1ZhZvrGUejqVze3RwMZTHsIhOjYpQw1hwYOEKGMbtGSnRZKQrjNzvkf7ZrHyzQcQBM
9Jge6cM/n8ZE4LndMrx92bYo2hGIw7ttWO3QrtYfchbsYb5fwivez74op9exaH7bAPyTe0Ushk/k
D9s1OKkduva/J26xNeXYK+bTl6LsDO2COhV8xih7iGBtFP5WzfgfbNYNdAWAAbOekpHY8S9ByYjx
VEJqdvJFQGx1nL1lMp1zsIIFvaJkVCIa3gkVLOJd13YYI+5y9rocergJRtFAymVg87vF+R+mA0M7
boGuB5kN/PfIgvXbYSdRoJWOEr2TzI50OO4lMzTK37VAGxkSTa+V0XNPisnUBdJyO2c41lx59cQ8
6pMXjILb6C8kC17RN+unt26UyOeK5S3I8HytzkvAs/hUjzHj532LiSHj1rUAramdWYUtPJ/pdZtr
pU6rX3NMVXglcpiEhGSJFgcMTEZ9BnW7KjDj4BHdSgdjPTGCyju0nqOXdq2NLWxcg3BFJoxhrG84
RxPpetZyC4vLC3tDN5vTCt79v4+vf9cCLHqGygzkoWKTdPzvbJQe/YwZMSf4vHWWRRN0A1kO5hCf
aE1ngsS8iuX9u4IIPJg19L83HM+x2eaosC2TATvbnv+vHQ+1V87bPtinzhOLEe6CLCldhj5RRN7U
biJMlP8oK438Zr+M8BAJDY1CoZ7tdRDiQ+zkxuGJSGKY1YM0gKwmIajPNtfZRpYDOUHjsCuCrmjE
gekfy3YvxKKaa5MEI/EWRSCEm3G+mnoSSzhaH8CXAa7Jn/Kx72A9ljRNMNe3MUueOHq06Q6w/okS
FbJB9NTrQSdhbTdgS+VVWRv7sUQdMJwrMKE2pVdpveqqLKgTxdkgVcl+Z0Ke45Iye4UTvJHn7nEY
E5Hdt/IYDwtsm4fajhdhnpeeXuhpNBkBJYclFxUZYKUnU5WdSacp46ulTwjaAy/Cevcg46GK5qe5
aZmqUjalC+8PcOaSyLt5YGKv8y9YI7Brxzg15JGISY32eC1aSozIZ/AvhXS1gVqAkAIfwi/uaGLa
sWNEjnz7JAFwoP2leCSw2Y9zSHbYDuRxzhFuDIQ5fg7Hjn2qyHp9ZMWmEQU/wItEdk7yeMRVRMiS
RXxo6m4kDmtZJ8kpSmf2/REzo4yK0JgpYQ8Dqqk62XfOLJJyT0kvMudSgLv1DQ5FgAjOvVlHNL2v
i8oI9ALuU4HZwlfpK/nei2k0PyJMBsIL9rsW+WuSkFFUZvh764NuGz93t00iDQn8VsdGxiTBPQ5h
pfG/FXbdZvLROtA2eKTsPERXAUEPi9KFUEd4EDdxIAGrb6lrRg9KM8BSM/xcJ4Hkx/B6isAfOUT9
Gdi+ITdCDcxhMrSIvyu3aRf/ucY4ySE6uIzZwHE86GYa4fo/JjEs7ZI44Mq7DEqkWLfmxNSr7IsV
xAGDXQLU4judNO1hPU3YSo4ZNP29HQd3Y84s/zBZaG0eVMcueKjA9x7Hsauw+u2t5Eue91DGyO5M
xquN1Krdi8n1703uQc9ituGvy/uwnjCxJAYCXZ956Bv+nzgXtjTUcyahnN0bFbDtuQfQSQ9CpQNC
DjlnOsFyLDD1sJpPtEs469TAnfm+WUIK00r59njxK3PKT8qJo4rwziTo9mk3BYl7sDo5WQ9RVFZP
iFwDlB0eAZm7vhDjYQwTj2RSQdIxgJ2K7hMc4UP4ZmXwSHNRRscR2CTky8rgc1721rVv3GHcM3uw
v1t+lN7nk4fIP+2D7AlLyP7QgH+84ahIDEXXvPtC1G8E98innFhiC2a7m3YtolYzLgbwasFk/bHm
uLLDw+SRmxahdWyK1nwEgzN+EgzonBnQFYc5FsuxqnhZA68N7/iuFtgNTbYWf6svPuDLro3cHqQ5
Wh67BZL2LsqD+StRTMupq10XQTxKsechrasXYp+bayKT5STnzvvUhYZzjiMTaVJW6VGc55UPFFPl
2XTFfLCwzNUQVHCFlZfcVUzkv5gEu/w526H4Grdd84qzbfyYgJ9fkNd3ctfXrQs1X+F/Thj9EcEI
FtBwjaeL6XT9g8rS6VnZrXVcRkjsMnNtcPcBkZYbWPPPKhzl5xpa0Evhmt09KLt4GuHbk+fcZDWu
3M3yYM559BnYOL+3UEi+hFC/3V0GHYFUvDx8MPvM/Zp7ffM1Yi5zhrdh7Aevie+8pq84TfDkJZuo
QPoFt869cwe//Fx1IzJScGcGGPNgvCd2qh4jYmT2vmV3n3Hst/G+b5wzZsX21XYSjMyXYfklcUr9
SPwUDG+OjQN+lyQGLrH1YTECuAvUjDVA6s3PC7kGVz9pq7PFaO0iRuKjnXiZH/IqDbN9irvXC1Qb
grog6pR8ihUfDfCBh6pyZ/J6wyY4hbmM/wrl9Bahff2wON7OxZxFO8S0hNF2HvthKs0vLhvw0Zhk
+OwlQUA4UqrA11u+QIKn85eQvpMSe/QtZOahKt/7IvNQNdaZeuTVTPdDVJHqiAHRvgafZcmE0npM
AKLep9Q17iFEhzjV+9HFYzt5VSrFRh+u6RtY1IKB+ZC9i1Km+X60y+ml9kbig6rYovjRScnjODjd
vhhRJrGh4utn8x9yGLEPxW0N0ttuto3622wE/clbquwi+6pnz0AU8MqMrXsdOWyQwrXluYcCugsn
p/zsj2hjdnGhdMqMkeJISNgTEUTDibjq9k8r6MonxJzO0RiLITjEQ4AONZH4KQBvvI0ZA62pV38I
BlIXKJk/htZ58xH2QV6T08noA4m1jl2fpB9UxsXqahk9Rm5c3PHF0MMyrqmeqCi0pSO90XCo0ZJB
yjIyUjDCuGJ7LV1In7aVme8NFnn7MfKgEruV8acBixIBapO65Y6ryn/6S+ndZcJwH9Qy19+jQhn3
ePQOLC53uiauM973aZsh4fK94kAHXP85cnY84Jfjf2XOUr8WcW26h1LI7uQT0fpmW23RHOLYaO6D
zgugm1IE/jJEQa5GCVceHICsLOsovDa91hMZBo4Tt3g4SI9QoSiIYhF+c4sRhWHbID4sucP3MNXs
g6nG7iIWv/1EiIVx7O1MpKfBIwQtkVBLdmVYxHwhxV4CC+ATZbvxajHE+KWcme0nSp1H+BDoCbnx
5v0IV/gYOn3xBaAfg+5pCd9jRyVfURZgN6ggveLpz137bEWZhy7XglaYxk1+TgjL/e5S/d8Fxiw+
3NZpL6RrBiAno9j3/mLnuykuCdZGzFecmFDV96mdlsgvCsYLrowPGVkYP0Mtdc+nMHxtLBVBnUbt
kofLRKZM2yGQt5OHYhmqhzqdn7jwHxkR1T/qhYAsP2HMpaTD3l073bEJF2JOc6+K7qXbRU8p7kzH
OfWak1OPCXEiY1odMD/0Ht0KFTLJvt/B4NyHSU5Ev+ZOdx4jTDx3OmvkkDZV/m1xbQF5zVNElMku
uqvcofnig1UycZEyfSLrw95zCKtPJZKIOz8ylgtBsu55nOf4zuWzs0MwuMYnvEEGplMlMu0TFqFp
eUbmKbJfBiX48la3sc8gYklDOkq5WBpbwN1JA22+9GmcqoVCjbhEKHJUkTa5S0n/XOM6oMHCWwda
1QMN8QZPbL1QO5Zd5XzCdlLPeAhqQdt7XVu0sJOCXkcUxIuMx47xVR7tpzwZl/QtIEeHOjaDxMw/
8Vbsm+JKt0rBDYdfwJX6kpAvoltIKO6YQb5NKalXf8RehDvNbp3WRfi9hQ5lf1hnl6j0SvcHa1Pj
jZPRMcvGxxBaxmHuh2G5whNJGoS0hlGBYqNyrXasOr98yoq+w3U0ibwuOxJoIcXRaBunORhGqUdw
MSnbv0w4A/E9nEtLZzhKSjwDgu54qgO3Kl/dsY6zb52XqK4C5mhV+olpdGxZZG7L3DYfAGgnzz+D
SSV1ukO+XcLWGWGAzsduIKkHaKyWWMCkjE/FKSbapqNS9xOvBV6bGD8Qqa6b3Qztpzj0FpUOIlLI
oqfoNjGplwW/7B0tSNH9gjEje+J2hNl6P/8eVtkV+Umj51XJ/Wz6LLEwUNU5ljF2l/vOlYv/TkEW
pMc+G3vkaLUly5eNVloslh5PELtaLoSy6hENYu06pAcR3MZADFb7F8N+zfk351G3C/iJaVBNVqmC
CrKWxqlpaNx2YwUVcnRjNlK9C7xuo6aNRxXFbu77x9jh8GueqKV4hUcaLXp6KyeQiSFdjxNEtl9C
o52TM5OAis9MB0IAX42FUeMF2RZFu0wAmV5XbKDMHc1GnmuIBcj/126eCRN4QFH3OUU9rGDd4TNx
1ayljb2sRluT6oQ56qmgmXN0vK59hJbxs6g0z2P6G1Gs0xJE4EIXVPnBxVxh2UAU+p1EtWBzF9er
kU7IwytX6L+lpeOXr+15N1j61zZJERPMw+YTTtZFBIM3GJfcHRysBaOAW6Pwsof+ZT/Hg2rUX8hg
gyZ7oC/GBXSH14pnVvcLsuAJXw+Tw7849hApWacr6bqEa9hCLRHo17h3oUIQKe8ADfWlxoB/PKk5
tgz4bHAMlI2gGfU+3OnC9fTtUXXI23auxZj0lySFW/LWt66ez/jEpE2v2HBo5LuzCwGskth0B90x
TBn1/oKBmChg7TgsiZULhJ8tb1BPgVXqKOlEeKFZZ1a+U1DeW+j54wJAc7ZUQ1YVdrG3e6XTCSfz
2ATGYDM+A23nia086QHNoHB/GUoKV+C7Q01kHrO6m3kw0ZjcXp+y0aupVJV/eyKufnO99TFtM8DE
HUMm70WsFtQAg4j0A40pWHLvMZMuiRM7jLb1Aw2cgluQ+bXGj+gs9MzQnwT2FudihIVE7YPl7Uw1
yPiYS3FtL+ceWwg7+emxNWA4o5TQr149g058zOuks1+CLlB7k7c2KTQwVbtfGRnq+XLHMMcU+zSj
c7hinjGFuCbHQn+nfu7017YyfL+BwDABoEfBDVyY1S5n/jK9TcwP2g9CpBGyPKgoZfvP/UJrHlo7
CFKuYmTu3BKchSMIzG9yT2cOAew7vmdsC+YXEwoKYm8wpaw49QhMhu90bel7qWkyeFg0kSU/EQeC
3cNuchrWYdvUmfsmliTLHzGa5Zhv6Mf813Uv6fxGz5nV7YTpksJI3w1Cs/gWQ2cCuRqDCcywLrp6
SPU972tXz9aGHO6UjSoz1XfUzjs2im14Kzt46FS9t+YdJRevZFn1msIBQQYEbgdC4wPehalny2vD
qvWw6GCw9EMJSukP6eHfDDcG30J+Zlu0N0raigK1selx2vl1LjRGULl296mYVVy8Y9temP0un/tp
xl7fhRGU7tf9aIMss9vmBAdHXw4Ru8NynlGMzvs4KAmD36/4bxWNTCfWW9RIWWFe4cXhHPMu0D5O
34K05NZaLVlVgqPsRm5cbuPkFaNcT2wZ4S3PMphcfdrj9qfPeQdAhb8cY1wDmLWVCZvaukdvx/wc
ZMCskZydX62n3LHYm7D12fbp1/n5csWpBzfhttozdiHFNYfBYU+HpFG592XdymDWZKyJDQXNQ5Nx
Y7sCKHqManTP49zojabA+ZN/2BOghCob1Un90duVXkjgXvoSrWnWKxUj0prCJEZ8wOU3BcMOwsUn
igCxA/jR/OL1NQE20/8Cfzn95VcuDZRdffws5Lfq/YtAeaUuJLIVBLNtG7FvGjPrYMEvi39pIYDT
6CNJQlxcFM36ca3vCzpNTRfL0nFkS3RQjy1v/jBDxrxMWPpwHeSaA+1SzyuZ+fjnecXMdlJPGTqg
C74jeicAGtQ1T5Kb7H1zFZl8m5LTB08UK1faRLbwceK09+u89m8+xhzrmegQwe3LTmOY3vRBt8UT
CFO/9NvD9qH3LG9Kk4lRs+O5w3/8MdbHM24WmtQUqEBXeJoROb0ijLhxjRgGYmNEGxxHFL892/61
uZ1xLoGgfXMXpwQn9EeB6CHP74E/w7o5Wy1yrfKljPxpYrLtF7z8Z1B+acL/DUBzhntZiAFWyQAF
Afpd78LTjMKddBDwE3czERrb4QMOoqyYfzZ6lSO602+rbypHVPu8zKvuR5tbCijbadyCAGrPHOZg
PFnWrEcFJiNk7gwZRywcNUSaaI5EQ0+8meYQRXXwc8rHV/925GAvczu/byB/QgPKxWHTjZqEhHpN
D9gGEEwt9Q2c6lJXAJWfclzFcvB4nNtUfT28+Hvf0ZEK7FbdYRvuDfimBGJnMKxV1R0gP0OnewUD
iEvDyILn43bkKDp4tBS5i6ukQUt5GMcaEdETpG5a00PiiCmQh43Yy8hOSyyjkDRE+2uGZVUenYZ1
JW+v8bqgSzF0TnxNUmNaBDrm0Fb199aaxvqoUDMM86FGscO32CodZ33+aWEETvcBZf/2et0GLqSw
KF5tGQ0epYkftCn3ynQbvesKiLEUZpPvDiyFygcHek3XKtwkjImbvt1AbN81GdPDXIEfI2tSr9As
FrA6MCJniO5hKn5jC7RYynALGyODCMfEus1i+hTtJooQUJNxejca4+C1weKatxhBrD6o8E40+I1F
TqsKO6B09e9IB2Tb3mEbDJGYrA/pjRNBr68XQWUiiwSPdE1al1cp67p1njBMAedAX2Ho34lbj/45
jGuXrCOzMe+B6HXGGL+awPgEnm9X0EOpS+nPSQMDv6M6YqpDRJVhYFyU+waIc7mMBTqpWxm9DenL
BiJdeBkMJw3aw9+TL9RcPBdr1UfVFC1cmLqVweuJOESDPrwND/zHO2DroxeNh4cgXxyfGa+Caz67
0m7epfQ0GWYrdwFhGh4gsy3SHVQzt7xI2zvTVLYe9I6QlvlLQgWhf57DiPTY+ZwyT5RXMTgl5RhV
mV42k41V2RtBRnqRbfcViqBeKRECDi5kiju9es2R7cQjRzjwe/MwNRB5i/16tgGlayLdDBg5HgPH
XEp1yHwn0w7266LbOg/YqrcGpGVafNm2/XQdm3srLxNitMlVbW3SDN2ntQ5lnjbMP9aOlAQaPUfs
MtFxz9ZDflvTCBrX705PnJ3qdTA3WwH6iR3BbRxEGBOl3LJtwzbyUZNU+fIpvOpN/lZUmeA96DMw
hvkcrFylcHb0rruN/NwZXQpjxfVoW0fMZaf0kbNt2dm6t/em6PnLbCCDmdohywg8Jfdaz59TEbvV
uR8XZ7Qu1a36DnFD50OMykH68yBSi53v2NfQabLTeqPXVy6iMuQerX9lD1LXNwG3gAPALPTZ+ffT
7G19uCVNqx++6U7gTTuo5Jz1Cyb9rGinp7ynkio5qmdQvN4guniJQrJTTUf4pKQmTLaA8YGc8C7a
3vX1OThdqB+66bWc8g1h81x6cBuqbiX3dpBHUFr4qEhO+ize/gR8oB/RRjmgIdQHtNV6IoQzHLqJ
B1VhXRR1W+nv/zeVUHT67JfToF/Xcpp0FSOsRm8fDaxLXTGDtfB5m3Rku+QOV+HlrSmVPoUd4oSX
NxFD69NMKoZ8lFC3Egiarn7V13PAXwENMMqbKG1ZEACcWqfW996cJ1lrhb6rtQG0dvqlNdeWVDN0
ud8kwOpObFNhDlagcZRoHiu23KVBsAwNA3gDqtHQT/phzKtwUoFg80EbaRHPXs1w2Zrexct1Z7Zx
cvu+0uuzhynP79Ttmr6WWw2zVYtDNMKEPGjyDyGOHRa17bjb1hb9F9U4igi9+Xe3im0FbRKHbNls
T/hxHCS7gOOGZ0MzesOG1je5MHhtaZJu83sCKfQ8ci12t6MbcTlVpksMHv+nFgigKMNWJu7KlKxB
NXhhsKGifbZv1FvGBLrIW6uo1sXT8o2AGV2rJW6lmXXZulPIrB8qsFHKm9i4t1Ydml2Q+HvFmFe3
7X9z5Rzvhpat7/p27wzh4PaFR7pGP7YVt9aaU3ojt88raXUTrjokpPFo1/IpjtGFfpSy5poDNjL9
eFe4y0yrG0y2nqEbX9is5FBS4MnWWFqICaKXT0FPbty4r80psqh6dDujskazHNZSW7tS8vJ4651z
lrDCY6fPzEbtIHrokzAYR13GWnauB8UbPuc52W1dxJbmMN9qPQ7yWfO/EkRFb06U6c17o0Ag59L7
+9oKhOsuv91q6FY3CAMUi6dO9Ijm0gQT0bfTNQRO9N29v0qwLZta3juA2U2cce7aiS+2qXgXtw0I
SrSuS1b8a22AjAniwBWRhuWBEffOiO3yupEVrZ3WktnWrf39Bykbq9LbojOZDSFEijt9i1pHukFe
Mt/DXK08QjfU7cCGaG4tPb2Yfn+2P5lwPfkn25OVq+aXZUqXuL4OG4SJHnlumjfoxNB3iwa99esG
uVRJ1gU2FObJPAnf0LeUKdyNqnJ7kVfSGUpELLrvynWvAq+kiqVOJJ4udYy2Pa8rpZnCsb1iRCTV
K217MT/nNQzQcOdOpCt+QL7UGilo9AGLYjsdV0HDRqRu0YCyGaQ1bYp1xMduaYZ7qyqoVU5QtJsB
SYeBtzV2Teu+F4xKnwdTWOhTr3ZNXfY0fqUrnOpWoyWsV/a/DU9RNHW6rMRTlZdga5Ucf9Rlg1qV
DNtmFZSxFug1ca6b03Kt3JQXata8KMB71MWGEsmfEJY5YctBiqytosq8uSFImxRm9n8vFN0EHz+W
YEzb1bZoGWgw/cnQikgmy/oLJf48mc0ZDnBozQcwOs2/y63AYV3CjOMPvm7+uX0sEv2S3sBxsDEe
tbNgnTafWMSamz/egMMVFthItfK2iIIM6J+mtHZ1mdGYvi6ONc9ZL0FCx/nLjqxi/lPXbGUc1O2o
i2RUN5oHBF668HW9pdGvwlaYDCvAvqyV1EYMp3K8/U5i7PmBdi1ryiLQe6qB9D1gItZlcJv2DlMb
gITFB2W6G8map3TcekmHsTCXstYH1q3F73ursJOjqC23k5/Z7nRhDjdLvwKhCcNSwRNjMAIYigqe
5DMBZlVDB7iR1kRu+DX/sLtxGl1opnzvtWcmpuqGkElklGqXwrBhc9+YVtuiCJKCIUMEpsvqcxF3
cmPgqOrar3Vr3do2pZgDVqZ0WvDyDYBYD4BNqBNNbdIfi7Aj8Yu5060U3SBncwWPfTiaPEKxVn3h
FJQMMRBC6GagXFLdh06K1HtO995JXHOPm287D2+GgDZKRxmWljXdLxbyD2omv8j75Vqhepk8bHKT
CIsvsNIlrnLxa2pMaqhTIEs7+9RJ2DX+Wdj+4IVIqsjmwYIngHpF7d4sfY/9azfXv9DfqGE6GIge
5ROttpUfyCWRVv9Hi4LCDQ8I5kQGGrQsTnCsYsCh8zIElX/QaJR1bbOgrB+GGlKUOEc5nfgLdrq9
cynnUuVvJa/RX57BWPct9/toOPlZuzDXzIrZB46HOnWvxrr/ZlZ1o54Cy4mLczxwfbConJYEvLO0
QwPDxZaonTOYn+hfpoZ361TY8WyeSd0alwd7yUgDVRmO07GyA+qChO0XuokbqXnXeZHXH8xxgv/l
tLgqN97gK5Aa+jvrsVwwsjxUkLv8U8dYr99F9jKqhzDNF7M5uW3UdWCAIQK+9OTmo4EKNFVGfzVg
D+czdaw9x7xijAAnY+eV8ShxPc/NEiNr2zKUz/RwacYZFhKWl7gGMsJu3GmvUhRB2S7Fc8mn1WR/
8A8my8A51KFrejg3C8em0BZyCKJ7q0nTzt/hN2pilTcwsxqfCRYrmnflkdn7iQg9b3ywLEyNT7M7
k/yzpCSLpVlW7Hn3cEYkuDyoLjWIp3uN8lYZDx7G3dWPkE25+lGZvo+LMYhAN38vFvhOEu/iacBS
uiWTogIZNsPgw89xwTAgKv4heBJJ/DeOXTkJQyJeET3a8Di4RQfW6C9YNfeBo76Tyqtf8aYnuP1j
E9eswGFgJYnxCDPG9l8gyXBndo0bzcqBxy7pvqEEa7fpufBcsseTqpx3RW+Coqp1WzYgsbBUq/Wg
2ArltcS3b1sR9qzh8EcI0k5zsJZIKok1kpbdEFZ7lWCt/M2IyN7pdXIgxF+ZBOqy7/ZLsnV+ye6n
a/P1t1jWzfEE7RXjiG2WgQJxDFlhrIN4Pkw3Wd124KyQ5zoijR27vu3NGBXysgahXvg9ITV8k6DI
DAQl9rJ4X+OhbszweXKX0giPsrMoN9M00C3Sgo2c+tWiJlMlIzVdiP5Pz6aLo8mq2d1a0lTVl64K
Y20PLf3454jFUX+ZzMEsXjvMXNVf63hz/bbzhju12vtjNEiYuKTzmIIwEz3V2QyD2vwNdZOccY7M
wj48oRdNJufgiFgf1HKde6W3qiThS9pwODBXSctHr8+q8DxPHdTM2LSRjD7XVp/k8xnDmg7VDEae
IscmV1ljS0nRl/LZd8p4+dZTeODX5UOkHPZSSvCCo9NJHLHeCYfLLOOs2jxN1PApaPn1QX0H1ceK
hgcBeuUPxp4DX6jIdA5pmqC63tfVUCa7iUzk6tg3NTmnkKZsY1/Tcaqnaoowe6cJSjJKAC+Up5Sy
6OR1WF6fo26GngTJG4NtrF7sz9I0avOpZVB4QDk2MTLK8z+JfPbeSD+Rd8oO+x8cPl11CBZzPsaR
F3cHmId8aB6I7gEQEWZsM1TjryEFg7ujr1OfBCjmUwFN+j7MhuHYjxELsQNfdn9W2G+Q64WyujmL
IZ9+NC6UMrzh7THdj21ffdRJZTePMxygQwCY8rnxwuZhNDP3EcGKU2Kmi7rqROBV/eR7U/Yxo7x+
ZnfLecqZK05pUThfBalqd0HMPu+5ah7u7NwaMVWmyTa/o/liVyPxsPuDMiS5b3n4ebOLVe8EhwSu
58UG/f4JBj3dExsmYH00kVnuGEFw82TV2h+MIKR3tWnzSrjMY2btBQPtetc0KQg50UT+OQmo9HYp
Yy3/4nlLKtHDhkkGGcxuP/BSh4GU2L5DYi/zO3gUuRj3s52SZ5OZ9RWKNdPiMshtSR5KNzO3q9Ul
KFLnkFnO+JjFifUtNFXwvR+t9EcqZH8P89F5HieLtyzy41NUkUha17l7b4+tDPcdA9RpZ5txc29Z
tvqTs42TYVha+adhueVJJKw7Wr2vfeGLbzH9EHYqY/ZSmlFx6uwuOnueOZ0cZzK/kwUo3uKUTGYv
wop6xPr/k8jg7gQYTDOJ7e1pb5R+/VS6DltqaojhAMOuqM9OERDPrgzrcxu2YsIv1mx+wH3FDA1m
IwCgK4yh2lUyYWeJK2va180Y79BozUyqDVk9hUT7tkezt4viMESlA9HUTIdz4AfjexbRix3KpDX3
tktosiUn9yGLPePqccY/LEkPb1DM3merrPNTn8U4HxVTdPHKIoET2Y1jfIG72SdH9iX1Oezn5FHV
yDWOFRXcK/HP40+76ohNEEPIRN7JqrY58EWcz46W7b+YE/IlJtFks+yrZIqvfGy+a5MYr/ShK37k
hjN7X7JwwLKGnziFej7wV8qZ+Y7XXIkLtTH4/VcyGGbPu4bjFATiSPu9RP4XL+QJTRL/qwES/Tl3
CVKQOD0wQMWO1uiF3YNiqNhyjssMFIyivCumZ0zMZXe1R2j4F+g5lXUBR5PWxzx3EYEDYTSG3lsy
wOjAqdRitbG32EDGVHb4vxRYn9uF5OBnQZpTcZCz4UeLs+NDizZ7TuUiYRJ1etC1pPfQlTnf82Ye
DwWJCsEVY1pSUVuF8u6RrHBGu+WAScrZntPlRXXNGBBr4LUvaRa5Kt9jEiZw/pvwEs52mcmA/W5G
q6b2Vc6s6IAmopvxfE5q88JrkGM2TT7X8lvZ8z95wtp0yfVg/6E1gWYC4eSfPGG7mlO40Gp6mQ0z
mqpfDNbaOn/DqqiQmGX+j53m/8VZD/eTf36YDQ/Z5uV0ULXYSAD+LTN1SXwJFQK3F6GY/ZChhA8J
24LwsIEvQePdYSKb3O5s5HDSMyFsJEllkeIQe73+T0UcOf9wG/Q5ZjNB+b85aA2WM+t/d/uDh9k+
f2Bch4skmgvX97/7du/wdxmaH/oizEH01KbvXPhuDy7SUKjk3ch6tw/4EutfhVBt4TJC0A3js8Vr
rTGnrO+HN3ahbJmOQwZjEXaj4TZOvEvXCzVAaPliwWTrH44TM8ifRI6QnniZsfH49dWymPrr0VZM
hJlOThvxmasNV4nNUBOfPNIUovxrud6IkVN8mv9g7YaBu7etrjedZ3zUhnS+LyCl+f2Jt9tz6wd/
arEQe00wH+ELlC4jC/foN1Jwz9K20I22iDi6y51VkxAx3c1mprutATWtX9x5U1u54ugxrME5xWU2
lafw4ABH7YOw47qXj0k91jywBZltal4EorwlfsldsouykyLXMF72TJ60j4rIRyw6XmPqE/97nIf6
UlKn9HBTkpgWoLbYngGLqtW/snKpaD5tkFJkSh+LklKOraiOYNaL4zxBrg+raR/Rh2JB6khroTQ0
mkRf34JnBq6YVgTlL77oJphHbkz6K2OiMdIWETizUFiIVmqANkQNyDdXnsJqbX2FiLXRMky7tCLS
OmM8wufioLCqIgKiUm7NTXStquUNxcXWKYw7GTPUKQ+bnRA9nWXG96lpOsF0h60e/kq4ExtBm1zN
wca/btfECaTXs5zToQ+eKrOeJvGFgSlRT282Dv98eoVpCnejCnoGiRc8vXgzL2nFSA6efkjPYe4G
YsXcfZdWnfXYrqaQ+O8hYLxOXVZ7dwbZAckxsd3WT58z2HpcY596FT/6m/V8E4T9H0IeZPIIiFjV
jovWwMcs55+bB5+OaeSUq5cBXZ7bMCEnNcphAg/vvsQpXeGLvnM6H6iblHft2QeWoDHccLXxnEVv
eQXOIcrW9oO2X8HXfzMwMQyTb2PMqwOq4PhGhDZ79S+RDHD8cw0nvIj3MErKVh3QGxtlsOOQoDC6
TFVrcncH7KGYWP0v7s5rR5LkStOvQvS917oWiyGB8RCpRWlx4yhF11r70+9nYVZkZRSZxZ67WaKJ
RnZmhCtzs2PnVzg6iuMpm1TYMUCHixPRNIQJIDxWN2ns6vAV/F2CJsC1QwNo3yBbx4a/W4aNOWGY
F89ajqcWLVkKTgjYjYWUxo9WsY8qNXJcGdFDL1xmlM9bm1UFnmwhTLeAsZyBb0feAS+zGcfqwjCs
MvjxwdUsWg2e9cCILSlkJm9tMZrebP5FJTn4pUgJmav3CuGIrWYqm+NiOeWESkdj1OO3KAWXiQnb
H2rEyTBI+TMidxEejLSPou5ha3I8TaEq5w0+hlUWtLRA4b2c7JXqPknr8oY6damT3equQsqpFJ39
FkdaOuy0kqQ5OFwELdbxg+uirmJ0NsE0YOWj1JzKOzBzentrH0GiHKO9RDgjvIzMdhW9SCTHVhft
nQl/CTgTWMvwcWWBGJknKWlbQRQy7pXPk1J1mQ3iReAyYGSvAX2J8HClLmrd7GNviH3nwewdtlxX
VY6cEIZtfLKXCRhyhF409Oui8fr5N+GpghjHBt3CEZrjYG7nGeZ5HmQndJp5HGz3MZouGorNSdUv
WYEKFFCuFYqK8fzhn2pWObxJg4fhStMlcOjgnb2GE6hvXdr+cq/QbUWDUtJVib3HaSl6dKiCxEul
GoL/idT/zM6fs4Feg3WuYdkWonjrXFeIMYonYMCMx2aPKwyggUFKpZgyG+jabix7K5sPU1PXvCvB
LLRiSQrUi1+W5DCo0YohU+RljwnlROmGCZ/jdQ3ATHjvZEMADZ/QjI0AN+ln0s/icnqV55VY0pQR
V8oC7JaHmImbmvr5u44dyXk5Q3OZVdDyMDfDPOZcL2sDGSN/HeKHKq5xGDtQjvhVfaQUYdgfegwh
eC9oQYiVBjaoi6hQTuEEH5AFAC+XFay8Mv02dzIIB+M43g5U8NUxcp2Mz/K6LBhcW1NSEb0jYEbV
pZeYzFjAY3D2ii0lGaeejTkoXplBKY6quAxGlIn+L9tAoI9dryHkJXpa4n3+2IkvcccGn4Aw7xMD
eMEc6JSUdpmLzj6LBw3XSkKHGdYD2MlhOGzwDkMOEghnO2cCctRmXbA2FOESyg5doUxnin9gejSd
PqywKlhvTSgq9Jp9TetYwIupONnfLrG1Qs1mI5GOBGpMqJyPiu0lQWF9TvBbeGlBS8pfo+uEHCWV
uEtJxx/kQphXiqGdW912HGHK1uUhkLbl+XCi/a2j1s8UXTyG5kZKh1U7CtmhAAT8koTd+nqaWe/q
PZgHPaZay/1kXkJ9w1JivIm3UtAq+iwQfBLJk7f15sSiKmDUQo+QIL9iHHYtmEx+2RtFDFVU8UGH
xRQQr4TZM2IqgssqAEFerzOJPqsT9lpDkFCGzhcW3f3qi2mc7ZlArAqzjwhEIjKm6AQ8VK+RiCjL
R80kOIPd/Pjg6BU+3hc+LYXCPJptYoOmzbktgBRUCjHntcqbN1Y0N7yXeZov8biDk7Gm2tEkrof2
flUTqF5fDXCceQOzmB5H/DKd5iburkw4CMlVgms5hR3pJCMHUOQaXbMzPs2K31IPrgEIwJep4V1m
i5PqsQYmptAiVcX41kS60M3qRRUnZtQsqualupmmhi9Od/BHo9mGI1O6zwTfbZooAdXHTX3swTUt
fmmnOxQCcf0QeR22f4GkJ1qeKwAWBVgNi7D5wRoXLtWrNS0XurqSiqDgJxZJhpj6QSE/OA6Ipz7Y
C3QmRUtXXla5oUFavzRMfxvIaF2NBso+FERff93gZ5JTQztmh1t45JrC3bDW2G1bN05sgOwRZZ4I
NFa9jHpaeZMXNm1saM1ecXJj+cAAYsUgk7hK0GDNBSJHHgnWMUSmncbaCEv2al6zvvRRJQiAZ2Wf
Hp+qEVUlFBJ5l73EqdCZkI547aROu+sR2UavEUMas37dmhX9/wPI1DzTbUAHw9BxZlKdBlRUC87I
93VdCeAQPX4+0HF1x7H6UpymkZnXkvmAtb9ZEIelmwdeDQc53iIfKRxVy3LhJTEu/2Gqk4F63Zia
3Tb7otbjKbgf2IQyJgf260xDme+28J1m6dGhrVAIeL0dxiLOCBI1li1bfdgQ8CU7ZZc1TfqJ6iSd
ZRUrgIVLoGQGEwpOX1XQipl6nUeB7ineW96Ngmmq5cQsgI9zjZyEunvboPVccty0+ni1Nb3/iEuj
EyMOkGoEybKeT3VmGTXikxBkRoMCEwzG1A+1UUAgwrs7muAGllqXkuDV26afNa9Rsm58IKfOAIjO
xzH2RhEvKYgbwqCF844AWngj86gT9A/lD6WgbqsqjJXOoLsEn2306fmdbeaQQsPBXdt4CrO+RwP8
0liSyZ2ynXrNZm2OBN0wnbsNVVu4ZB1xg480pRJcAWDBnN7lyYeUWd6ldS5GsOX2grWaSqkA1to6
htidydZN/2HL7G3465k5PelEMFubKRDUqDrTWYmOXorjQByEkkTVOiMcSwSPgteTo8dgKoi5WqYQ
iT90KXKF/MalDocrEwUwUb2XrdHAeobsHojfqXLcllQbje73VO7qycwK/93qeT76NUmpUOej6DCS
MLJEmt1Yr9TzGiWH3EBdyr6YNoAmJuwEUzgRqUAcpz0cwduw5rhTRrIgl62YJqW77NQkYoDOFVCf
9aoOUFc6gOsYW3+PBRX0S5QKyiLsOYgjy8k9JJHMb1ieYo4hgcYGWGZ6Pt1kpn5+8jOa5/NtWQJU
ZZfNwj5XP0yei4pi5/SwgOYLV+oVGsmIj0Uax5eCfgACgmCrfaEzO4m/1AUqlqAlqV506gXcLck8
aoqRhCtF+VDLZSSpbo4Z2Nx9NWOX4ywIMvrJrhCJjyhAWil8gO+oC+zfxXy6epwkAXySaCqAmdiw
FBKQUPKZUS6QimqA8FnUL4qolHYo73FPwh2BV0J1DNq8EY0dp5oEZyB2hhPPxoVNxmsOL56rUoI0
8CUB6eZyBtxO9LnuxPZVXJ3NRtTMqPO8Fff2dgT68Y+m5gvk3pEqIFXNZ2YsaP50XqEPm/PJGLKU
LDKlLCkwbGDZ99xCkJyVSEYysNMl6iPnqmfW1JdrEwdQPC3VdatBpG7GDxILHGDxcCQNWQHU6vLV
JBx4vIZWOFCIudk+nrFSoowxMDT3domJyeyVOcF+jI6zLP6q0dlYuFfHzMr6Zhka4kBvnQ4RFuCq
00bzdwxxmCz3RQQfxmZn1XruJ5v/SC0re2jtFFlWf8g70B4vrAZHdLdiKn8+Ra9ZtNJ83xD9C8aF
z8eiUTwaM/ZpDPWWD8AWbmUHFyGcfG/mIIzqjmaFXUfVENyh9s1E/0okZZv7zinEvwI7xeAWGxo7
Wj5bEyDApxnbaS5Mkefo7XKKmIVxuoM1ssGGN0ylaYZuZubNW4QXok9ndb7o05GqLkaubBtRQPT8
oBpFsWwDNl0jXsoxBWHSIK9EgqH//H7ifDcB2wM7FCx/2DSxmzvtNn5ybBB5yQgoaut+TllmSLwt
vCUDgTrBmrYcd705b3WKE++UWdmNHHfPn8Uve0lMFwM861z6XzyVc28WT08019Z6884/6ZfUq5Mn
jAZoo6d9bbZMogJRJMJSitUSWRk9fzJnRjGmgWUezj/wXQyyOvCEedpfyqJ6aHsnmu4SZxFyrWWi
ymKGOZFElWIDTgCa/4vnD/zLs3BA0Q3iem3a4gY9rqcHNgefJJPAHu8cueB6iKZx6laGaqPd4i6o
aoEpHQN0ZbGs258/jfPrp7EgZnfP4CawkT73DgTvmvoY+fwdIRWya5kI9j0tbMFtY9svZBpqL//8
kQ0yrH726DFpKuCxaNoYo4EKeOd7WwRVMdbPkXabSE1I4UXsew5+1jYdItKTfkqRkxap1hn9VszH
iiNjw/aM3hgNtIbfWUKdD1HT8LgXDo2KwMDC6Lzd4UIwwVAt0m/VDlux2YaTVlAOUSl1+MHek2oZ
R6pgfnOfxEj4uQVqYtwW2GQGGFinBZzT05HSucjrHRsUF9zI3rBwloQt+GyT/mqNh9YeEeYOnv65
yF3RjjZImzY+tyMG+fEuaMlLoA0dewFqF2cqYJL8xi/zzAiGNA3bcizPgr7kGZjyn5kttW5LoihS
/UvLwHr3i2IADlAYfmdYfBYR5ND9gm5hEq7jwnUGjTi7F3qksz1oN/t2Ln1/S95bTjc0+RX+Ijau
QKwcTJ0eCWPlB5NnQfdnmbKAcmqIFxgM94uH78B8qGjjeOMPx6W5QPZFaplwCftEVYjYX6mBuPJI
G47PP8/zFx9/D9vxTYILefHsX8xFmZ/JZCbZ4U7ROtV2vMH1hAlfii38kzaQ5Cf4nMZWOjzU50/C
eZoUxI00SYGEpcPEh5vrL3asrKGT6H2vdxmyORa1qe1rv7sLyPiN3sXLouHaM2gEpycvN1YSRlAu
E8NS6aKU415m3w+eszb5BZJsHe5INMT550QziAixQrc3Jmwi/ZHaNr2wVwBsNiWxsNCaDTOmF0cj
GNwLSqxY9lTZ25b08Qi70T3h5K56y3W8TLDVWPlh1n8JXCeg59rRgxKfk309hkTNV44z8UewEH1E
UjlFAe5CNRSq1oQOkOvC8IG3x/cp39TU6iKW1F7HfuCkeDZZk9dNBzryVu9XUP2yhCb0lK9Q8y/0
qdWamCtIxrG8yKVKJPZ7wQEqyJJN9IPnUAQ2ex0dwDBcd22C0+6B9kGiv3v+6Rm/jCHyN5ihdAe2
Gmq+81XL81kP4OWnd6qn3sjLp2ZiJ3lNQxJlEeFKcxGAeUpmtiP9zVXzspU5TzDTRStT33Jhh78B
B/OTJCepyy4B8eq3+oLL0Axx1Hej30G254itC1yLRZxAeAwMTs/Ndi1y3GiX690tu6jGqb6ivUus
6ihZyCrYSHmjwXxC7A9XRmjl5AKRTLBj9N+9HWczrodDpUvOiBu4hker+WxCm6CJdx6g3q23aYDq
dFGj0or32nLSe/6P6hCPqHEmUXBrT+SHnQztfirNQGcgQGVOeaugS1U2trIoJNgupUJlpsXa7TdN
5nNkgSkA4XrgMzfT5P+lKMynVhg2zs1tmmQeE03Jjs/99OP4hYdB9KMX9ALjiwz87n6X3/HL8S0a
VnDxRDvfZiE5m9KJo06G1TeSG+XVPzMhiI3ckxiR0nCETqKVoujn36ZfToDHDCnYxWOXjQbT89P1
1aVn6ZKx11/joHuaPezTzk4tszFsWDEvO7QL0gsHbq/3/vnjiwv8eX33YWJSAQk/UDazvywI+TLb
ZCPF603G5LK98f0R17CkdyM6C5x0p/VH1yS96jeD3Dyvv6g5mUcDHEipQRlzZ9edO9ZkbWXd3RB1
kbTjvWc39fouKLtsu1KwfZUbtfV+MDqBn4MLiT2WWt7TyMxE07XNRnZLvYdB77Yju4E+07EzSzE3
K14ASIqY4UFBS8YQCiQhNposlhY4ZJCB67fgt4J78fxtPa/hMIRmYNssBvQIxFr39LFG8J0W3COy
myGYsBoJIXWnuReSU9flLZYU+eSg55JhJM5Kb/7LSKrLhLUDFLnR/c1Dds4fMveax+yLswJEO9/0
zAUEbZhn2Y2ko6YnUZusIWXv6fmL//VwzFxARpDvPJ3l+ezZZil+K8G0Odex8PX88kOLXEyUyoMk
tP/mgL+UZiy6bKOYxMiS1AmPPTtk30eLcNFor5WYSXoNLDHyVAw6ZgHwiGC3qbhJViiRBox6F/Ol
e3OE8FkcSe2K9O4GR42c/p1qkamEDyfWhZxGqkeXk3hZio+wPYC8S5QhUSOPzjYOBXpdvhX0xBGO
FkS1RKvATRop0WWV9xjCynUiiQAMSAU5EVyllExJzZxxEooBLy0FZD8kcUdjxh8l4beaRdspwymY
fmAd4ev1MpVbM4RW+AX1UylyRcoJwdM7z0hFWfejWummdNPhoLbgSjtyPeAfpRLtmSpNqPs2rxLb
MBIthFanI6yFg6jtRx1XDr2wqRnFJfH+cGR5H/rMFU1q2JmifaP8M+A6C8GVohzLvUshNptfVozb
+qPfaXY8hHOndat70ZckcQRXWbuRgCY7Aro+4+aCMHZG9Hl0YjLfHuXNUtsiNR1nOIezZ1TdGtWh
rjFS294ptJpm2knuf2o0yIYkHR3RnDx5T+uVo6/ZRURczWrspFWu2nP6ZiBuptdOQnCjADh8IUTo
ZHrqbMo7ID+kSmq7slP7ZYEqdMLnhLaaTVVD76z5O9Wln4W4fmTLZ0mUhk1QpEMYc7sJFClxAc1o
yKWn4VoZQn6lSVUqTISuOja8VoF7XZrNHNzg1NiPbzJCC8mmoantbMFeliWBsG6ujjgz9iUgHHl1
sYU/iW3TncI/sfwMxSr1dgNdfrc9THpzUg1KMxvpo4KqTIsx0ceQeQpdA7tR61AXOVEcIf+JttmQ
Z7pzoZToFc2LAGqkQUTHh0220pF+D9ZDnLtzse5V51dRBZBQi26n6n1GI3bEX3ABQGQfksyR2/ed
jmMP2v1tzLe3UnJktciQvpeI+shvTLItcd5JKTaA7jh+pW1i2O9AYqfxgbzWsjGPGF5p6zvP3lCN
PmBuJOTJDsJroLfcmbceG+NsM/pi30vwUbWlibsTemlccYVcX9lMeDRJGazsyl2DnVuT1UAIHmDX
dlQINLOhIPJvJZ6+00vPzwcNwEO2dZUospOzgCrggtW10/ew043spRzWo7vwyuanF3fCw6rFDnfy
zb4+oH4Xw1Ai5JFGk/2y0UxMFXaT5BDJpkBOShEDUyoHM9PMHB0PZoIWt32DJQGNaeXFpMyx3AzT
wO6ADtcZ6RsWCCngmXbRdO/lVjxDKVM+ztWSsNiqK5VDzF9ddJJKWSQleMpASr7quR/42nt8Kifr
EMipSwFOSnslX5zhZE2rnzrq6jb9UCJnmOmiS5aSYdmqp78o3JKk5FH6qighlY1rOHMP+aqx/m4Z
qC4QPsJs5AVC1dEOr5vShH1bW85U0jeWnXUJi7j+IkYj0nKEkRfKaGdbyFcAEufOBPFeQjdKrGnL
9royzwromjMdCkJi+0UlzyqhWwejigke01kUEdK1Rk8M0dlvjcRJ7py0djc0d3KiTKvIZxItl9ph
3OV1oufwawONLMgw0GyoEa20fZjl951MTjprXf23hFbzdMMIFT2yZTK8DPjeaospH82PsX2a9Xru
ApO8Uv7JmdI89U4MvxPEJxZZsQooTzmJGf/QPZ60skq9GuOAu72bRlf8tVolFMArvUjU9CDbmcoh
QMnblECxgzvDuKxw6iuKGNu4NN3eBa2GYzb0OjbA467SOuH7YkjhvhTBYIxnU6UTvSe2X4ncB//I
XDqJZf4x2NAqJvt5hRqPBTnCff7ekpt+hQVVtPw5f6mjVg9Il9JZEzvqLX2Vof6CoKKWOdsbqGlm
fxM4jOqb5PXJY7qX9kyrFB+h0gN1uLMoM0BIlH52kPNKg2qKRWsUsKd2gP3o6DXQ+iAANup0UKQP
jdQvo2hcRZkgfzKkvccijy5rN0gsYuOgCFA5SYWMo5wJVSzGY8XgI4tKsFg8mcrBjrM07jLNX/Xb
FskV+E6DLudTR6pK8j4G0cTymxaD9r3I0IPJ6K9CilQVEtZAeGNBVM1zaQYg3XSqDLdSArvNiRFr
ydiVAFhII/6FAB5aglEcVLl11FzYhjUSgZMeuLdPxkJ2MwuojO60Xfg7IjiiuNq7tBrH/jDqOumw
h0Ea1sthG1inYDxVCajlngRfZoCrtDVHOIcEl29VsItbRADJDmm0pW3HAkkAA0HqKNWErApHNdCl
4sjIV1FbKFAQg6OMJAS5Q1TORoq+EWik7OFxJh3ZVI07yqJKEYtM0xIcF1xNhICYrCEx60h/LKcy
HQotQuXFPAvVf2TAbL2bLK8HQM8B10wZ1tFJOmxkspvDFdHAko68xpPiTREelIe3rb6R+pBvxBlN
dGFLqbBWhCRpeYVmUEi9dJYCzqoHGOVdkOuRVKBpJxeyRM5OsnjqZHmovIsU3BhLcFe6M0q4UQ1P
KS2VlgmuLEhlk6eXlS0MZ5c49ylBgAuvExoMd5JJnp7RVYatDS96qvkiplaOZuVakMl3LhNUamER
NlmwSLsewpJ35Q9VW6fIoiLX/lLKh12fHIyGjJg+ovUSiG0vLVcX+LI1xXE/vYniqXJqsghEAl3h
e4KDxBZAoNySRqJlJ62yI3FQOjRlAXsNhw0TpzebanqngN+1dzCCPaYRuS9oLqU/IEi6KKozydQy
KC94/m2PQ0X9qM+pZUB1ks56rnTxkjdJvWMQ9Ldu3Pt+uhXulWpWaPE85MYuRvmWuGGbTadmM6tk
jhBvYjJChqSDHgINSyadVTiCwMZxMG8IvTUu8PNTJ/1D579oYiwaLMmMHHWTVfQQK3Td2jvBcUqW
+17yVnCtx/bnwCZkqZu9jcC5zz4+v70771EEvumRyAA+5vgErJ436TbHXeo0rorrsmiggSuDVuVK
s0rMTHnN/KkDW5AeEY+A0YFxAJOdt+KK3Bpav96S66xIWv/Lyk7BQ07QEAlKNGKrLWV1qHBZYJp/
/sCnts9PbRna42xofRuEDnyFEImzqBJN862Ob08uq3ltfPuKpuTgxtcBoaeQxcHVR8+/QIjcGZA3
tjHpi2pnp6tFvKrLmtqZt/nJbW/QSx/5IqYF49w8Pn+S50xY6K84UhlsH/A+0X/N4F2hWHheM1kX
iqEmOXCLyi/vMtEu1f2lKbQjgqom8TJc63zPf70MU9M0F3WxwKALTSwPtNddnWp1vIOpBas5LBkG
VnmwZdp7m5RFgTwqLbQKPqzTYWscJlSqVnIoMaymaS/fFufUUT9d5v/5uvzf+HutdD393/6Ln7/W
DX4vcTKc/fi3N3XJP/8lPvOPv3n6ib/dpV+7usdx9Nm/uvhe338uv/fnf/Tkmzm6Orv95+Hzkx8O
lQi2fzl+79ZX39FhDKez4DrEX/6nv/zL99O3vFmb73/94ytZzIP4tjitqz/Ur66+/fUPn9fwH/In
8fXqd+L8//rHm+T7Xy4+l19SOu7y63585vvnfvjrH5phvSCjgYxNG8KC5fqiqYwN+OlX7gvajggi
TUa2CY+a7lhVd0Py1z/4lI+W39F13xSRci59w74mieT0K4EdUL+QJ2W6IKR//Lj4Jw/xnw/1L9VY
PtZpNfR8+iwHlIY3jXaCGIG8DFxnXf+sZYTSxViXonhpLukspOSZ/4keofMSWWORhq2TRVXzYBvp
ELzxJvxSdkvfBm90DCe/0TJa+zDW/ex6a/wS5g7Mj/fWymDfa00msgPoXGKgiDrOanV7HyTp9opy
P8dRsrFBSdpO87Tb1iv17HJex/TtCMP/U2fM2OBv5jIPiKSivr1DbqnrYVwWcbujNegPJMZOL11C
PMw9LgL+pyDF9T4EzZ5bgjcba0B7Uk9GmE0bwQB2OhNe6JJAjgnmNPdkOWCkBXuam7ajBdNZO2yi
MWVefaC3Q7NBETnylVsMOdOiEOyQM4Z+rUdfMUvwFrIacw+sBnEuEpzKqPEat8YAjbJvoFRe7LUK
oeGV07F3h6ig2EPlHTp5P7U74rPQMwzTlFUHDQL0m0Yf7Pth9DY7bNGieVDJJzvYbbi2DmHndCxR
kLAXYhuGVsuuLGrFg6b7q5DcBOV7fOQ9XM5Ku32PXQfO9dhbaCmi3KWadk3HYn3YGop8DOAnZNQe
oQP3KU5MRWhGjd+EWBvrSMS8LCfkaobQv4tpzi6XWlEneJKymLKeb+Y3x0jsmH1+sxR7YrJXku4t
THZDsJ9Mx3du1voDIdTULn5Jmu+uZeYt9v6ibW9oua668a43iSjBqTOf+NTm5MOl0dnYv3cQFI1w
hjR6C4NtgfcblVTIo+5hW1yU7fJqgkh8XdLxLPaF8DQOseXf/ENf47OPIZ+RjOGIVXMc/vkp7z+b
zx6a79Xrofv+fbj73PwvmNQ8igjDYlnHJxKwxdB9Ovf/fpb77y/r9/TnCe5ffl7OeCbfJCc403vh
Q3HyWBXRg+qn6Kkf85v+wnD5X8ByibYMDPUf81vwQsyEng4OBM/Cd4FE/sz89rRoElgakCaUKxAI
X8h2ziqIJXYiDHeGT2u1NC4LaeG2kC67WLe2cMnh5NC4xrLuKumjKKSR0F1beN8UGNqXTee/6nNa
kxEEsqlouk8sfF0dYd2ed96e+l9f6Yroie19/fMD73/bkBKspX8/gu7Fuva9q/5y97nDC/rzX676
4nP1rf95UIlvkGMIItQL3bWh2kD3AKoRodhyTBm2/UIkm8LDsXwbKgnPW40pU3/hCAaMjgAzAEsU
gPyPNdN+Aa7NSop4C0SZzL0/M6aeYpU+3+86DGnWbtZz4osZ8D9nLhlajuIxcpbHnIVjj639Jy9n
P5ARYk63ptp2SdeXvwHSntJ7xDFRnUGEIifZcOg0/7JK+x69bGN+3KZxYkdXbfukLcurn56Jqg6e
VANPeQCnwwA+02aBDkdw3CmU9ycEHB4XwlrTmB47I6luMQW6JNBr2RckVewzoHcy78z4Lp/zq6Xy
X7tFE1/85gx+ubkm8wFpcVQjBjj0SVv+0xnU/jSu27Z2j/BGpku7yYPj3OD6pgekNMHzza/J2jb3
UcJeuWwn80rDCg2PkqC4zJH6E5vQrTdjgpO0MRjxTUwG0RfLnZLf3KkTu+OfOxPulCmym03L8xDB
wV0UwO5P56ljMp+5mEw8ZlaVHN1KxOhVsXYxkwF8uZnb1BOP1Nu7wGpZbsGx9K35aCRJtivt7dtA
9f0V4bd1jylFe11GxXKXRFlwyVYCnfdsWRfYAyFU8oPm0tbHxxmLmQ8GlJjQdwICnXrhiYE/+ic3
W17/5hH8MggY2tx+6k/kbkzCZ1MmZF5tnSy7eMQJw75uyQrYeZuT3uoYQe6CjnSSkQyWe7Jy5kNS
rToB9cWyf/4kBDD89PYyWws6ClYCEFLE8vTz7a17yNO+k+WPhIyYN0XhvM+w5D1YMzL41XsIttjY
WW6X/G74/XLtjg/Rj/9DbrNhh5091kEPepKjyvhx9taEhAnjPQaMC8woR9tHWR9cYm78mj5zFpZx
3u+1jriF56/8bDvJyMK9H2Wly8J4WiDPiC/o0usqc6vgwctqbP/wNYDzs3mv4iqdD5g4FBfG+tqO
s4fepJxdqy3sBdXbIBSDhC48QQjOTI7+VKwv886/TNLywqy0al8MxoehMFE1hZ23BffPn/YvE5QD
gYPl1WSv4po0AJ4+sHygabloZvDQpYH3enXm6YCbWfQbvsQZX5Wbw7fDkRVTOL4O3imr+afXTri2
x7jObA9pVl6hYdMuMHO1r/2yp1kLl8AYOpjijf0FWJBpyxXmVOCCz1/rGWvjdBYcGuYjBQzbN7E8
/Tw6NbwCKry9zYcKvPzeaaZbfVuKj9MQ+I9DhESe2ph8LbPMEORk+vTFcWgx78fGA/hE8VJ/xAol
6YO53mELF4wH3+nMq8rpesI3Mnu6TAYC7drK7j5tY2d9f/70z1gCp9PHQ4K6DJYAr7gnaqafbmJM
6pLT5YH+kJTObael8cfeYmxlMGTWXWesUxxOY5DdZfAR77yUiGoMLKboypsc3TraSW6GZGIbn5zZ
7e983UNXjltBfFdF+va7F/Jp/SbO1QRooXoEjfHswD5b+ExiUsu+msAus7J9ZToOMUoowns4hAbg
JvrCcKq8m2ptlrdl3XADSwOLuZSU7WxHL7Df5TYd5bAps+EBb/P2mFSIIOVL+6eaI/9/7hREdfPv
y7odTZAO0cnPZZz4hCrj3BeUbpRvHgbNHuwuJgVZxvkvbEo0ZnhYy6YPBd/6RxlH64Pqg32DGJmC
AsjX/SjjXrhMz4wJqj9bF7T1P1PGPaXnUCdapgnZzzOYbwOdVfzpW1DnvUFsIqb7+lhdulG/3bQW
s1ambevxp3vyL8qqp2P4x5E4EHcDGpR9NjcOxpzh98betfLZryb0VMrQ1tP8iG35F+AmlHPPH/Dp
6ikP6NoI9D2Y4A4k1aeXto1gxnaQEYGZg+EPizHssmFZ/776M3naLBdF6E6mneyXLtDePX/sf3Vb
XUc0rQK8CmiKPj12hG1OnbjpvtJTHVYBk+F6YRv9UJEshzj1N7f2Xx3NRzfCPk/ME+eEJ3LmhwrK
3L4x/Mp8r9GET9FD+Y0fzs3YTo/PX9u/uq8+ExpcLteFN86o/XniTBGSIqpDauVl5QWtC20/5N4H
O8+cq6j2yh2ph9ZjDifvN8cVA+Sf1dDpeeK7AjvRYecDveusIkO4T26KX+8nl7zQrW13NE9c/EKt
ryTl9btVo1H1p6+U3RX7diKj6TKe7zfMyocP0pV7w6p8AvkML7jM26i5y72t3wOfGLeGvm17OOTj
b3r+7lkUOFdnk7ZAx//E1qODcDaCgAJqe8nN4wQxpwphM+LKyeOfaXkznXybPTO6S2oQAOzwyERm
zU/cqwT68htt0eN5N3t9ywrsuOurVcP4c18ZvvUd8Gp6i93CgI1Z2k04GK3Ek4RkwNa3Vt/H+Q6P
1erL3HkujbzatB81SCzLBeZ2RvnWBgQhLqjCqCjsexKsDo7fEs7pLgRPkjFXrQ9YPk6vkqEeFvCp
rHo5Miz0cMQ1JDoU6KyvNbPG7I78CIIzIR5Z4J4YpqwI4foIayPQFHhOKWvYbmqNGsPTGCuy7Lh0
61AeCW9ykhQTYWJ5jF1NbPd0sTa2W+0Tq9Sn3YKMJw+zsXKn0Jvm8ttQdMuHjNXdvQDnyl9B+und
l2hrneNsdy05iZjk2Ptk3uDOt2ijaRC2VXoYI8/swwTzou6SvuHAm+xXxTtfa/PsqBXe9mmqBVFf
NK2tkKw66yP++FmNo65WkJDT1fmn2CW9M+xsBtg+YAPxdm7YKl0EfQ+SnmtuVRwzv2itQ29O6Kk3
PR7unRUb0l3Rg/Lomzt8hwY6rIfBD7JvOFCuLRFXfbYdTCrna2wzpugSQ4XJfmed2GIjLgfVVRlA
Aws3be7Xj1mdEvA0r5NjfADN7U0jHOreK++dPO7XsJs1Y60P2dJXCabd2LnFIetFFO2RR8bNy63E
SPIGZm3hUP6PPcY1aEmhbXzAH2j2jgPcleR+qrGTp2tejW0+31cLkPdDDujfgdwQFH5MhjJ19gWd
ZCId68WdmQurUQ9wxRn8/JXupGlyXaKZte+ShIoyRCkZ1GWYOrmG6UNLtFJ8a5SNo31ISu4HuVvw
uDBdSkrXr9O9j+hn/WjGODjc+qjXitu5tfqZnItpar8B/rZ4UOKwR9ITbdaBDA8eEM/l3rCjNP6q
j1ptvMZSJrIIok1TUmkbWCfoX8ltmz9sulm7IclEXbvHcdOOPvJ+dV2YwzaO96s3dLSmh9r7+1jY
qCyzIc+D3WpsM69j4I+gWIOXT7vYnac3pdcOW6jHODWFVkrQGwm39vohIWzgzbostJ37pozmndfg
TEsCaCUUIfP8obHS9tVos1LvjA27gbALJqo8EZt7V3id+9GK++iCpBAHG8GxxmJy1TKykpcysO/1
ph91gq+XJAsB1DVS21yMLG5jf6l5+7LVeJ24xva2tIr1q0ZC1Oegy4uPFrPI15bSk1w1zmkgRVkv
HuMq0b+Qtx58y9eo+QwByZl2OlGVwxFpPD4OxbhGOsYkrvYSPntkwRlxrK+xgHHotVf262pMmjbU
sQNs9xuw4LsIt2okMmYPnEcudv53y0wcso5Ahj57xJnFu9jR6n5nT/pafmpTy1kt8qIjV6+uBF79
0YCvxTfSpPi2LlbchNgjbQlh71EK2GLTRc/pR3zcghbWRzui7wxLEB1CaRa9edcgS1p37sC/6Cgk
UbUnwrR8l8d12oezUWjtfmpNQpyTyq38MI63oQs1O9r0ULNQGoU+PKRMOLUZ/WEl1vV6DkChQjpn
6RvNqTZ/H0HZGndo+p0PRFAaehgkXuzuCeKMGOxt4L2iFbJUu8RvI8Y7nJxP/cQ++6DnRkqqK3T8
MXS9RBsODqHHZchmAAkzJK+2JFpgi0q4pclI69aI17uIEJw1pHUT07iFNQlO0CdX2Cw3yUOKl918
KPsAl449nyuCMDWrdX1surFLryxjbLrrpWQXjQZn8eZru0YJeYEUN3CPC29btCfHPcjDTgPLC822
QPkz5FH0JpgJZj3aul3gJZlV1vS6TOkgh1Xrdjp/voq0wLlHvGJn0Dh3WgvF8QCv0h4Oc6H5/YBr
HUjS96CZ4uBt3HhxfJvoaz4TYLIFxYXn1c54MxCE2YQm+EvyzbD7qbsFlSIv3Et9e70y2rbBYBuE
q30URCb7hjnXS3kRa+LOzXgMyss813CWDlCL3WrMa7jfUQ9iIgu9Tq9uVrsp7Tuua9s+9CPhJOEQ
R/HKcmI76fAqzwDbHibPiTFWT3uD1C8yJ6cbtyej+/+xd167kSNbl36XuWeDLkjGLck0klJeVVLV
DaFy9N7z6edj9ZlBKSt/JXRuZ4BGow26I0mG22svcxmpS5JtUcbEPaUZZsXhN6vQBwKIaQG0FZ7V
QAIXwzgYJc6LbR77VTzGj6WjLsYeD4US84hB/xT2cfsrgoj7QF5FfNXZTQwnsVSUH21NErDm5GCQ
s1ZGyY7IONP2MKNfV54Zt5k7NKE9ezqmNmK7uuyNLmzq5qp0RK66mpaXJlRUSK/QReup3XVBWTa+
Rnn7fXDqqvZwl2h3NDoVsZly0X1px8z8HFtFEHnK2DjfWwzU2X/iFt4bUfbGJpVtbbhmqIX5ni5o
Z27HqQhImZ4D4D9MrZ1+OybB9ILuZepczVLSK4M8kvV7w7O8qNSoam/nJVsuOf3jqnADK6B3aiVN
f5A9QfDXY4Ld/KMxRc5nPJMkjoZgCMumjWyn9eDFD/rGXBKr8yFCjuUjBbrpXIDWSnx/4ykd3DrV
7PxysM0hvy4LrRWkJ4ouf45Jv7Fe2Lx7DICVkvYkFhtO442TtH+EAAcv9dLJVzxZlJtw1Aq+ZGdh
tFeY2UtQo3HdC+JLSm9pjMIiZtoqjW0XkmFBFtjUofUnCKPBSUaJyXbkYFo8Q+mi3E1VTQBpsstn
bsjywTg7m9fXqjhklULE1mlAlkP41RT2fB1TjfFhBy4/riEi5ateWTpWwhpJ6zVGohNnekrj1wis
5Ye55O2BlmSuX9cFrtpU/pGtbC3RTbmn5LQ1n0el75RtG7eG9W1yZlnsCJcOsn1Q83F2Xb8s2JNZ
bd1dtliUpJc4fbFxQkevg22Er124VTr8B902mGtxVcOzKp9i8of6Ay3TIbpScUmxYte0Apji+Odh
95JEXCW80AxZGF0JQwmmx5ikzLw6Nl/AIMMAumuXSJIaTHjYs2oX7WZssyDiotaGlwA5tuF1Mqq+
2Ro2uB4mWzMXUjlfE9HjNBuSZQM42lg8yS0hFXPk513KNpxMMXQk/HuMWfGJfOitHyMWngSsp6XZ
6J5tG2HwKzHKodnp1sSaJOYqTp4J26ho7AL+Rs53iRVMtoEC2X22hF1+UySorBfqeFG6GEeWqYdY
WH0tQ3VeLou2s2M/iSL91zBl8U03atOXti7yB5jq0hgf4jxuSl9XZC69toipn7qxE9uJXIfd6jaK
w3XSRjdFnCZfLczGn4GGGtuLTaO3cLckI8V1hjD+Og+IIT2CgiMT/oFR3ZDv7fwilTy7l4pWpVtZ
Ns2XWp8T0yvTUVVcy+zM/LDoyXwbNQMXQPbfUHFnDP1SP60mlntrZuyv2lDPm7if0243QJnDzUwS
3sQlotVfFxxhnzOaQoWnzDbZ4gBM5gbnZZ1vqIrxOsKL1WbE2nnFWKB+lLCjSCLqW3XfaWVSwtsM
ljsULarFgd+o+0UtAQNiCYXNawnc/RaNor6ADCwnbxpVy/AU6vvQ43dmr33byztzxJrCJOZwHmpl
x1keXZCG4bQ+DEaDwNiuRvirxU3+aQEwrjeSG6NNah/OUS5Gdli+ArLldzT9ZUEAX2u8lF0+Plc4
zT/j7JrecCPTii0X0fA6aJLmy2yDBW6NWEsPwuiyJ0vWSw5BcST8K8GxOOFMgiSJp5ASfmW7MqqN
xMoOY08t71z0QvZlrMQ6dZMeWM9467b37bjACghTDkk8CXBaJphvAMvGwONK5IWItlWj4UxOmrfx
VAUySt3KpNy6SqLJtH0LqbnjtbGEclHr8NV2pHTP91mF2Y5nEqJ+yGnbEZ1u4PHtFmFGUofJ1emp
G3vKAMmF+gb9W15sNaLVCg/H7e4A1abA7y1IYFr8rqX/Pzj4v1Zg/H8GB92fWRj3+Z/Y4Pof/IsN
Wv8An6w9Hno7YLzU+P8hDfwj6NiThAeszlGALvL/IoNC+4fjC9MBAeq+9oXBgv+DDJoSQHE1aASN
1ykr5YeQwSO4BbojNT4mLQKmpYXd51EHhhTsKSOVDfq4mDEDGws/L/tnipwrklC6rb60uz/eywmA
8KihgO3GOqJFd9dcQ3TM47ZGTFMDjNBcD2f9k6mlr3E0u4mSPLVB/6jL/t6peqQNo/Ese/FdNZqH
JK7w7K9bDk5j2/TiJ0ThQ9qBSNTtS2nM2YZGVrgxW+dMo4fP8xaNUlGIo3aHlEmLio8o1tf3R/sA
B3kKkCDQXaQdHOvQf13O7fQmiiWFL9+02FpmlOw7p9OfGsLlV7/BXRM14y5Zlk8zpHM3CwuAeyNg
YQ50PYxJskXrenuTGdEXgYeuizvd7LVGbXx1ennfmERasL+7Bqbwl4tzG8ZOt6lh0LfjREOrs43N
0IfDJ3xiDF/YOVZ4QbxHnJkMG26xZJx0N6Sn2K6SA5bZitb4hlYont6QWtAq0wOmfaZHs6XeLbJF
nqZP4WGsEttXe4t4UbskhcXpSXrJNCJYIqhISCcd3P4S7b7uBuWey7K1lXoRbyWRQvt+wXaevh2Y
Rq9uSKMiTMdytkFekxxQJGQrBwjJfrYrTNCHykRY+jK5Ak9qFazFc+z4sXWabIv32HPUmfICbvAL
9NFH0TbcLYF02ylLL1Mz5i7cq+nOrpflANEH/eAYfNYmTODY46FpTbwgVYaNT8NX2VHsVFu1rNtN
OCiXcqg/hXOuPiwEXmzyZSg2mjIotPgz/RvOOKsg0Njx/eS+Lsv+FtE/QRMwxK+xGL0giOjHGCv5
XSaD+CAKTED9ArBlF8cJtwy8/nZJhQxiJtkZUZ4qLoQMnNhVZGBeOXNmEwS1RI+4D+qbkvPQq6Nk
0yWKSWnGrbsbHJcVaH6K03yXzKm8kIuOjd+KS5ba4s3rKblgXbjR8M0nkaLZoGMtfIJKe8538osE
dhHukJaE3lbVwl+JzieavLrOuEF4hcP1x4rCH+EkXtu5y7xhyHKi2q2o21dWXt5TJyZ+HtIBJyJA
cRNHw8rChi4YamaCcWgUboVjfy/sJX4lFukziSTGrdHG6WGJtHanV4pxFWnhq83N5KW2WvUxnRvw
JNXWyB0SQesjWzCvm95QNhAOFqogjKO9wq6KyyaobqQaVF/rKbD3CVGQboH3rd/mdnqhUC34CDXT
jUmJ5DWVdRsRo/HUxQTEa6XIL9B52x4RG8kNnl7VNs2k+GZDm98o5D4ClUxEKU3RXSkyUtMEKT5J
LuWevS/8VKvTQ0lBxwIFsG+6eZ+VwR6vXelWVoNJt9a1ftBU2QabiH3T5NPGwYrkARQovUEkKWg4
m+UNSQPLl1m3xy/9EiAFnbVmMzZRHrvzEAU7HazBteV9W7T9FVIJMDMxj9dkDZm9G0SODxci4E4O
ddY1lP5bNolbS2sK4gFQ63URMWs6FcJofzJn44eJwOggkQXv8FDpNyJVl5bgka67H/LAoPiotkbj
mDvVGukNjISWuXgitJs2Jkg67af6xzApCGQAx74EQfs5Rx+9n6O1nRBXEg1gFVsUtkH5GQDvddG5
QmipY+6BoJ4TQ08+1aHFxcbog5uy1cJrtiAKn6HVNinR2JsWSs8tPmel15SzfucsEzY3SpHsYubq
fVVX1aGKi+wOf7jBs7EZ9vAGnjeo5VE3xoXmQdZ8TWCx7rhFdr8CAtrceLbDW2FWeKjFdu+NhJ+8
4J35dc7xs8v77qGDdbmLWmFeofYgDERRb7twfFJ083kS6meRkovijUEFoyero31KUWB5ejJoD1gN
TJcCUcyFICPLz9ggf2oTfVaaacF+9QpBDlxpDU5wVc49ckhC7QKIj5k49PGV3UWkLdlak+0Nu2Jd
t/lgUjXVxl41CuSFiaLpALppTBT0XFe3VS1UskcmXEFJbe+/AC1q8RYPOXMhCJQITK8IOvWJGOqJ
N9sUv8yqh5tEAMxGxTw0OdihtuvswHcCIlv0btZ9EkhKlOxjuZ+kmeauxA7zm9DCcmsoceAPUkY6
FsFavMk7o7kMRaMRmEolHZQhOSXkoNzTXElvTWLj9uFkKhdhQE+Ry7z+fYnjeqID0AdPrd1rXtxH
g4aBazXeAC1El93SFvdhQjQL0/oCnT4lU9pWhquKZt4qJFz6fTTp29AyhnKTCxDXXC7KBlBZ3pVN
sFIU8+yyT0a/qCRKFepr15Al6U6RnlynlQx+1aDfd01gjRR9he4urJoteO4yMOtHaM4mlY1bpkCO
LgI+eeiD6BccXfm5bIDXYGqYrx3c3Su9N+F91wqexzjopNVN1VvVbsyS3LdLLc/8hbSn2yoJzG/K
3KpuYIzLfjKHR50gh0vy+PBKFoa5qaiNNpXsf0Z5mN20U15SdIzats3Id7PbdJMYaXfXwoXftiJ/
bugTABWgROA0KKP9HBeqhxCnIgzZSa4zVQVhLkgd0sm7KnAWlep9qejdhlC3Cf42HHDfqOr1GyrT
F1GGbibUBYWP3Mq8viXXMr5Jx7G7GNLg4HACXXMzgAYwUV+42cAh2SdJ6mdNNj5WNi77ShePqe8M
S3sTyPShy4mEY0EEB6WTxrPBvcODF17c0vcx93Mv9oRwNhF91XGONp2iRvtytJ1DnRnaRWpqwa/e
nqhWOTGulDZq9ppZNaRPJb/i1jEuYgCTq1rL5OcYYeTIlq1MKDSByermUk2qYXqIVVpHHmbD3SUh
Mc5+7iYgdYwMMi8rWnO7QM3zkcdN1xSZtatbv/SsMUFyy0VuMUS4w568INRKa22/U8Nr4hYqcHNd
+q01DFslT2ZSFntOtUqYHEmWuCG6pPazXqlecBwK9vVSkoJhjsFVNAXNIRym5DlU4mXbVk7tpRx/
V82AyNCtZT9tnbpJLotJqb4Bfgb4T1vtT2UKVoQ2p1+m5+V4jerP2gHkNA/oh+8px/C1K8LHsdUA
tNGcw3pXdSynoK6XQR66yPlVrBH1bo/2qtj0WFv40KKSqxJt7q0zOhZZtoZ5wFgP6xg5dzsI9Hcx
FtteNpXEwDjpT2EC3qDLVfd2VOxTx4i3fa/EoE+Z9IqGJlBOJ8jvjXH2xqEu9gOc+Rttyp5xJ4kP
kRk8oAewn8ZctB7bS3FpDvqPohzLy9bsXEvkxucKiOo+HJZ9FjFsqTY/mhBN89JobjCMIGxqyvU9
Su5tBcAgrob+vsdihoNtcZwbTtIEATGHJyBxye5Y10Cfa1rQGB4KmVg/A6Otrtup0UmbC+Wz00FW
FsmMSoBm9+RXSWHdRXox3o0G4Xvub+OMBetHnGLGfnCLOKmuhEwAJePkxW7Q6IFrZz5STNAoI2tu
NBSkm1DJ8Ebpyjsq9yezVVpP1wp81OtE7IxeXOrKHD+mlXVdZ23mCb3ZdLaSHQxjfgG1Wa2HZXaR
aBBUy8YqPakOW1HZj+x0cDXtWG6EzUk2RMkvMPfFp8r7kfbWax50T3NJy41a7DpLne+VZbzOoxU9
kRcbuFqoX6dO/lRxyb7M4+glMye63/wyPyagz1dxJ/Ckgo8mDsvVt5FeLjmtw3iRxAGdcq2ioZKJ
njhVkKZ8XtNe8Ab17Hqqbpd8QXFVOFvEUAnMiMny1FDjfZl3fMnMTebmusrU6qHSYW7MOSeo2VfV
alr6Q7Hi2EU+s3gD180Z0fg2nSNEECpBXzUHGA2xGa2EESg0UNrqyTLT6EDkn7ITVroNNcslP2W4
UNuW9ASR5RdhVa4qNtp7RouB/zA4+p0aZyYOPRHYcjdknr50+5CMkG1Sjc6WlHHxME7VDzwUdTeY
V9DPwNFCTQZ3ErLzRsu4HLJOvYFQQ7xpvhgbO7S/2pXS7nEJmm7NPL5MMMbZhomzIL01+9xFah4d
5oxY+tGk4Gob4aWZQo6crd1nNE+c0jJ921TMQ9UY+R1xLMBBHeqLJMkATiebFEIlzcpnsntVr4iX
QzpNzg/Zlc9LVnxT62X0jZoCBxP3fNXSQJALyQdyEStlj3oX9riiOjoTdRLNvoCG31/MfQmSV+i9
TzeFbPkORNAtRNjv+1rusVbYz0VVGq4Nmad382SsmHqUmEvQ/QpJXt1AHWE7xmsAW9UOmwB9UGa/
adUvdftrxGvvYsDMMCOYZ/oyjoO8nSJdfkcCu/hdU45AelntyjZbGwnhtJ3SMt/Fwnyg4dR5+Enf
w6f7hgn0Y4ZRDa0jVkO8UEZ2s/2Ip1e3h4qkvaCRjHc1JfmUW58gC9KfFvHXPKvnG3Xd6WyJvC+i
Y7CT0ibGlrQPxEuSapamR1oeZK5dOHOVeYluF77Uyx9tv+SPaQiDqC2EujPDlBTSxvI5WRYiaUR6
MeZrdyzml9W9vOQ3fbHmzxm5ZVt0S7cU6/pDY0+70cITGiB6fhAwWXCgttsvGNlQJTuhteuDNNqp
pJq7ZrKWmvRr3U6idWoW6iV+37BVx/U1OSzYCtWRr8dd/ruTScBzmFySYJtD3F0Tp5N0JyeuwOp0
IFqPXHrqcM8OHuScptdjEXBkyXAGDbA+lXa2xx6Hjw6+f4gXKtdFlfQd2RcXolEfjTJSPnPn7g+D
Yc0XeZEH3+2Jet1ysv7SUIVPDE773KxZgmkzEY2BpsmWhJmW1Oe+IsbqMrGSSvdMo1I/tfFQ7YJM
Va4X8I2LbtCIhm5wk8ioZX8uxlx9X4wm2TZJPf8XDML/F+WV9rsQ4qaJUVW9/gkhrv/BvxCiafyD
ey2+5IBRsKOkBVPwXxDRAF2Ee4Zk2fnNLlzZ+/9HeeT8oxLEBIlwNd80DPEHvVD/B08wKhikxisG
p32EXfiWDw15iSY3bsaWqSOr5G+PQLJYKFkeKY6Ji4Oib0d2+/Xm2p0BDo+ZhbDz1z8YB/Dzb9s6
zKtLvRsF2kT2p5cOHv7eJrb9MsqpSFy7G/N/sew3IuA/FSLHfLtVk4XuAac8B/skQNK32N+02HVu
00TlUkBXV04kGHNv7i5T1N9nhvrrDa5D2evjWbxAVOBvhyLMMckKhcUHt6b42sLwJeOvip7eh16P
JOZ8Gck3x/oPthIzyfgNzf6BZmoWEdba1NNfTGV1V9hBuTbolOZRV4DhIpKefgZIySPX7HVjOxHo
vOVKXbzQQrS3mAZmX9//QSfeMHOXMDODF2zqx2TRlYldyp7fQyKBTjFnw9Yo2659pfBMzhDZT44l
8HsU+F/rkHTfvmLak3leJKMAv5U2RfjYP+EsIPzYzhTtDKPwt3vmnyTG9UVLVh5LEiNAPKLeDjai
GZ3LsSLjqU2MS62RwZMlQodcUqUkzHQo79JF1DAJuskbG40s0loF5YyL1TJeSSwPmlvQu5RQw1XS
ZfPWhIJy9f7LPzHnkEMy2eAeSo7kI+IsRDuSvFNyqOpcKTaBEdZupZe9//FR1r4Hymtkalgtvn0T
aoE4IXJSy7VhggBGL+ZTatNmPfPGj9mqvHBmELsZKio6LM4RazSWeTMipMUKgVvjlkyG8AIAU/8O
ebC5oH9I7nOECox0FV1/fP8JT60qOhmYuSPRW73V15n3x6rSqWkTQmUBnpuoBMzvLHsvQzW3t4Md
aLcCvGhxw0EXXm859DpC2bT7AikgOg5rLH8OgsS/93/TiW/LrANkt3n3CFWOyLugcLVFQA97ZS6C
ewi11E0tdcX7o5zYkbHnQF0hyA7G2X79FX88uBIZI+ZECfs+FvZ42S0AXWpMbiPUMwFLiPX8/f0R
Tz0XOauoeHk4iLhHIwZ1pkL0w1MlbBrIWA0d3gEmsf/xUSTZaPQooOYjzXz7XKMOB3gJJS5ca+5L
tRAvPZeKc4bOfepZJM1iDAnWg+1Y9gXUpGtTXhNQ01bDnVaSTOrUS337/rOc2PZog1jIC+HI0zY5
WuVEuWtZlXOy/O4da7TcMU1VSn9UFPvjD0QnE5dxLGXRMx5vetS7laV0ORCePYNOTmkAJ4Y21vsP
tG4YR1srijWuLkw4TFKOty11avK8UztGaa2efXKEMkFrAFaMD/fmETJv7GWGczdE8syGeeJVotKF
7M+zwcE+3srQLRFpWQHjwn7GMUm0OR4nAyhyQ2/t/YdcD6Pjh0RYRpcUWwxb+8tvO0/tbuIoB2wu
t1lvDT44EbgVBEGl0C9rsLMzr/XEbERljMM3DDfkBccbqABw7boMvZwxG1Rgbd76hBpqZ57r1Cs0
2Z4pANmuMZB5u7J0K68XPCFM9KODsS9hTG57sjZvxr43ziziU/NEqGxKJpoXRzWOFnGI8f5AsJLp
TqoVXsjQIa5Y7cedZHM5JITdejqF+1OzhNRz2H2dGf7Uk9JTlzD7HSaqdfSkZdmZhdXp7CG5tfZg
zewaQ67uOtPC6sxLPTVZMGanf4+WnMv80WWjGNUFHsHAp2vG2ykoiH4LGj9tll9WkByI/UjPDLj+
9rezEw9vPFTQrKJHQU709iv2ZM/HzgDFcMSmfEvKj35Fk0Bs3l8Dp0Zx4Dyt9xP0U7bxdpQJhlgf
QCVGkVGBz7edvi2zwD68P8rf3wnJEM19HStudFbO0SiijYqFRG7a6mTnPSYQlr9jr9H9gLt0Tt8n
1v/X8Xtj7+LevTp/6/bRnNBJreZRqWC4G9p0F2KYDr4RkwTtx9ogbuU4rPpbZ3WRpYtFBBHS0jKD
PTeqna+YQ/x1Cfi/uJYkrswd28FUPCGn7lesDtmyxWwWsSCgZK67hpHnX9IR6birWsBI21I2MbFW
ku603pHF4MI3rH/IiMwbokXVoXKRgP4mGeriCXjNBMktevTmAIR5tu3iWHwLLK37ZXAo3gpRJM+l
M5IsXIHwTvxe3RqvgFjMp6gQXOlBnIt2Sy6e/iWi4YKbchGLg8RmmEe06vAysJ0oBRgVduaOslUW
F+dPFBI9+dzQ8zIAoTOZtidmlIYijXuaykUR/eTbGYX1lB1HUOjcoRX6dd5XX9EUBBcfnlAYHbHr
4JBls30fXXhTkhFb5HEGdjwpFutke+6dCk+4Os/OUWlOzF3EYGAByKjXpXg0n5Katgn6FNNdpjzb
pfjg1QCjIvTzAUjzzAFx4ppLaA/WZOQ5QTpiUb59ewWhE+WYUUDRsbe/j73QYjcl8vCumaoxd7mb
IUC1JSHWGqaFpPI5+vwDMUq8C6c0ua/BaM+86t8366MFxZvE0oVgFJwcjoGHvjLMruSK61adnl12
ldXStTDi34HhxGerReZcQ53ltRgisXGGhFeMiR2hL25Z0VHFQVPgcIRzNHVYZkfBfT056nxmu/x7
f+Z7I6PD1A1nFqCaty+udPSyRS4jeEU5voG1NkHCVMQvin795zhr1k0YJf3Pj09DLv9UI8gS4UAf
fS07ymKV/FReTSmMQ570pp+rsUYfOVXOsKROPR9mI1DbcP/Cb/54xmtJQn1V4EcRUciqzmLRgJ7u
m7j8OZOZbI8Y9X/84RDagjahDoEcdzTxjSAXObGBwCX9WO/bSuifM/6ht/TTFJ+Z96cWGXATEl4u
ExIh/tuvV6CZ4xIGl5xjqL/QRsXyxGhUB1KB+v9mKKYy6RiAc6y1t0MRDVAsQ8mVZUFGu8cojNmB
20TVoVX6+Atc5yLEctYPfm1vRxoXQuyQvnOVxS1yW3KuQtnXMOEoKU7PKXRPbbuEJwFwQd9dt8a3
g+GALwUxq9C2MbC/nidzQSnQWd/ef6QTo+gcrDpTEHDHOC500CVoQNhsT9BF8luy+0oIx23+XzwM
0jhblcIiywKrpbcPI9UxadHcAQoCa1wUkW4crHhS9x9/GG4lXEqwvtNIN3g7ChsZCBh0RFd07XA/
SX32w1rqZxbuuvEcbZ/4Oaz0YEBlsNujZxGjWooug7RNJc+haOa/Aq2/02KbJF+glPcf6cQ6Yhei
DQFQzelxbE5FvOgcTAaDccAYLxrGFlvMh0e4kvrHkS2gVIp3rLDgkWKx8/btwV9xrIQkATpkoXNo
4R9t16SNM+Xuibe3pulRoHGXW1fS21EEzCciPKllnEy1947S9BdTPpmPdUcjKzRG/QxY+nunOfpc
IGiIsZl5PJ96dI5MsrVn3hY4U1VAJrWLVEczYHaXRF0l90ulLT8Q0WqP2oznNX3xftiP/L7d+9/x
1GMb6/piXmILclyaLgYy4IArnlvH1bKvE73a2Imif+46TCjmoBvPLIVT47FzYA7JcsAn6Wj/zVkj
QYbtKZAPSsDG0SGejlH0qVtQ1bFhK/fvP9+JeUpHBE+c1XdSh/f79rNC8gAM/40TK22/hY+r+doQ
WhB8rJf/YiTQM7YTyxaA0m9HihNTxeFm4qqsRro3YoblweAtrrJ+GD8MXdigbVhMcDz/3offDhXK
ck1JY03XqnnXGoX9WQnr5Roj/HNdmnVnOpqkHFxSavSWuGYfb/aCVnKiww6GVDykd5wKjw6yIz8z
G5o0kW3l/qA21n7EyOTMBnPiAADiAuMixZwJenzxxvphTGmuCHeIJufTGqfo6pi5n5keJ6bjatln
8Mu5ePBXb98kkAYpBwZ7i2PDmXCU5QUmYO6GWvSzDcaPb9DgF2yWAAh4GB5jGLVBasGgs2daYVJx
FkjVExFC1xm2zKYCTTkzTU69QjotayeRlhftvLcPhxpSWUs6xAANTpRZiP8StKVzK/rUKDaHF/xs
VAzm8eHGZSur9IJ5Dx+aJAOr34zJ2drg5CC6SguGOyKb5dENJw8CcqMC6tAyi+Zrq+oFGSOatvn4
Egb1B13laci5PTppihIDRaV2hDtTze7M2DIvpxq2dKkl57yyTj4QmyD6SXKPOHPefpvIxAxaNlzo
F+LBKZUneUh6RZyBi9cffLx8ucWD7dCNA2M92m2bxkm51zIDpriM9yEJ8BuntcstyV3LxViXwreV
6tBA1vJmzG3PnC2n9l5ub1wPOLfYP46eMcR0JOzVgSWMI8HnrGrDV6JoIRNLI/hwCeFw7cFAcd3q
sfg8+nIEC4Qxpu1cFwcH7YUSD49R2We7CWv4M0/195bIULTfcfIhh5Nne/vlRtIgl1gsINbKgKJg
NJBh9XUtXvHKs7GTWsFy4h/XluH2/el5YmTqFi7EbCBM0t8OY380aBpUEhaaawNqpgjIkBTJY1oK
5xM1qBNBnjTiDbe92F9mnS7O+2P//S0pCLmA0aahi06P6O1TywLLgZzqwu1iKHFrYbYnQSi8mEt7
OTPU30tDqvQXHQL18LzkT2+HCtDyYqMCpGUrvX2XFjBhA/i+Hx+F2ziEAABd1vzxtgXIWqGV4oHM
OZSemIXi8VvOkQ5OPIvONzPWSwFr/TcK88cnQ4I7szFzHdczpdtbdb5gfZx/LHByJQJIpj67CG1T
yvbjJgqE3NzQKsfAQWwhDaEbVj/nJvTa1lwu3p8H64H4dkdhKJxKaNfgi/UXbDRH+piTnsUD5W38
FPa98zBHXf8aji0s57aONvC8tQ8fZAxKU5LDjEYNm/PRjAhhl4XNBMiJUunrNC84FAxK+O39Rzvx
rbhmQEmBcYix76rR+7P/qc0KYgR9YUZQRm9baOk+TaH/SCr/RxrK6VHYkimfqPmOR6lKK1WSjlGa
Igk2fDYoDHm2+O8/y4nlyga1lmZrZ/Vfo6I/5h22c0qUojHAvWFY4K+TXIvF7OJhJzSe2XpPwHbs
hhSCGG8C3qF/fPveRrpm8wxQRlRVCQE0LlXswe20x0aUi+XFxAnwhShbCyWJ0vjjqOc/KFUlAtjJ
bHaZEmUbqxEjKT2FjhnAbH4YJ153azSKkAHYOZ2jaxB83tkkDYqGyojywixtlV8Sn9u1/r5JMgrr
AcBn9fSS6+b9xxsPmyCIJRRtN8Ql5Bnz1eIybZem9DI1yuHyotV5/xOfmEgY+IKUroNyLBwtitkh
ErKq+cRVaKnXY2YsWxR985mGyqlRuAytgAJVm3HcUNGVDmuB2DLc1M6NT/yMFyiL51beCTB63YiJ
26S3DYb12/bxj5c3MWVm0a1djLIyr/PEsS6spage26bDh8AmOuQ5T9PKa/KivMYSKPtB5HCf+iOG
K6hqonNuwieWD0jDyhQDewLiPZoyc+MIhBA2H5Pi8sGEAb4rrbp7NLtFP3OonxhqjbwkZJPtYI2J
ejtvzDWNuNHhdiR5F93mSZsdrDlrt+MSNGcWwqmhgKFWV2pTpaQ6Gsoo7eLfFlxdOvU3xyra3ZwE
OOUMGQEC78/OE8uBaGm6YxJEBS/E9d//8UX7EXMKiDCgG1rQIMeYkptIsaUfDxYuFnN8rkF7Yp7S
MwVoZc9by8KjLyZNKhBHy01Q+UBscNCK95Y6N2f2uuM3yDtb/QExLwC8AGc9eioMH+rObhhlJtRx
X+Pe5qt4nT0lGfFY77/A4wci73XVVnPTMldp+PEUtGbafm0Kg36ia+ehAUk2U9tVZz7Tb1vsP8/z
dRigYEKj6S0Q+nq0eeN5tAzpwDAOmiuRi13aY1lH/MEyGWiKbQLIdY9YcjyiE23NSvyE5Zm7IMnN
9fLDb5ffwhEPKo86G3vNt3NGR9m6kJyw0gmy0kNdqnPMd86ulEb34bcLGMTE1PmWgELO8Ye0ii4l
RGllVFXJpSRE7arVs3Ot/L+/IXwjrhQW7sJ02I8dYI0MLX7M0nfr1pq+amJun2uzePnoRFmxeLzh
HS5kiP6P3tpco5PrcWFycwmzHodbTLdE/NFrC1Ad8neaNFTfq7fp0fFmVWNHSCgvLEV5s7G4116J
QqbnPot5vG+s40BCMKis2Hzp7x7NAdJvR5rahmtBdv5ewmj8OhDn8nWx4Pa7i25Xv7pKTp9SvDVe
jVGrX424TOiLjQQGuxH0tcFFA4R+oi7t+Y4NT9R7dczsy2yYVPspzfGQ8ohNsJtdHORII5eyCvdY
GHV3vTbYkxe39IMuuAMXh6JIctrz02B8n8lOXTZxOCt7/JMNzcdr1SDbkKWCkQGe+y3OS43d+40+
1odIjPXqaBZ1X4wm4J6H00Af7qtxqBqPM8TZZ02rvLa9zFJ3INHS9CbdisW2ULM0JGHYmedw7wSK
ankll9LwdpJ9epPN9vx5MLWy9zpRituIhdtus7RIdGRzzVK5Gl42zQV+XjXGx2WeP5ddHz06c1zN
nrSW+DpvauMJwyfttRp1s3XtjBQ40m+0PN9NXF2CjSOm7poLQfp1dLp6Ql80mdq2kZMmr+skYN+L
Yr1MLpI0wpIbCbcZ7gKCYVEpO6sXQoq76OJiZVPkfjfhvobGS0TDjox6JfwU1ePUeY1V5TbMySG7
yica+T5xRzmq6LovEToqyv9m77yW48aybfsrN/odFfAm4p77AJNIy8ykJ18QJEXBe4+vPwNS9+2S
qrp06v1EqKOpEslMIDe2WWvOMZvK0fV6fKvESnpcwWAg4wnQg80EAfle1Sa9JfaiXD4iRUdy18K7
kx2mt+aqRVl6UQd8aQBRpvyZbUucwnok/MKZGw2odZdWBuaquBmJ5QHleJIFRX2U4eUQioy96RF0
IDKVtBv0bSukMpAxIHn9ZoFM2LiDFTD9J6iaM7fLFyC15YIM28ZUN7Z2LAIhtAku1N+DpJAfCRBq
ym3YF3wHjtVpZo+s1V+KsImCE8qqJXWIM1TuQzEVJ3yGSfBk1DOASEOqoltj6M1LFaTKLpl7axdH
KgZL6EUOFufGHtFiY8QO9EdK+K1uI0HFKywo3Uh26KKA0hlgKNYEwg5CaSNLyye/pbLxRZyMFIhZ
Pk4MdvLoBCbBRnhnbUufUzGwKifp66x3TCQfk4PZeLxttGGpXDBtcPpao67zPdWz1ekireUxTr+p
aM/hYDwObUkgzsLPfwxwlHJ/gQqGEdBsWrvurGSLI41QEoYelIUgaSQgN2Y9femmzHgfO5Q9cC3F
oNkoRCk+TRQbCjcY9fJCmpSKr14sGwVD0QSUGP5pBd1oTqoeF2sXLcfGjPPpjI5Cf4uaWMtcmH5A
VrtU7wAhwgADb1UXpn5MZDMZz9AoFOVey6QlwnSDixBRc9aFTqEmueJmugVfjpBLo7iik2hforVF
5WOdiGX0ONoQvCRKK+aneInGwRmEJn1uVJNYonCqtcUp6nh+ytq5LjOb1FKyqeoF1p5kxVN5JJc5
HbcVysOCbl07vDTRAhWgNuaM+aErBslJtSpq7XYamudenIbbUNLKyba4F7tCSSBRzG1rxvtKW+H5
5EUYup1XGVY5OAgmozzLVnYGZo/Rxd8Xm7ZMMhQiimUIhqMWibm0TeK+OJZ1Q6j70CV8eEumvua5
Lt6tptTXqsvplphKrW3R91WrfKmqXqphbi2M6HpteUokiybHqiZtnNAau3MyJ5rmTGJbhDbSUf5R
w9jxGMVpeBlmPe7sGVZIb4e0qDPq3msUFIA67WtmlZtQNbI3oHbhJQ1qwJNxLpazH5DwxW8Xk8Ky
Z44HmVMF0NPcejEJm8utCVJ/F8bKuctrWXZBT4Kmt2a4HPYSz0TtEXkohNvcaHGOeRBSe3lHXTTD
6bgAXbifCaG7hlIPcM6IGlN9rNVhNu1E66TXQFKl16ZnKtiTTD0pb2sstyLuBqzMo1+ZVnCaeX7h
9haN/CJIw1Aw/8ey4aD4TDWvnbX0Qj2NsVkrTRvD9hN0bjYwwADncdZeYyNKWkQWaW/6csvpxq4z
y0q9UUrmm8ZahsXVBrajTimJ+PbrqVBvYABU9zEpr9gOEdFoez3qh08kXEvtiLEyAurAIFk+9QVo
hB12TvUhz12sbfq+F5X86xw2WNeJ51z2aTqMC5iwALvG2miSPR6NtnfgEMJbrSRCDG0rEHGpDoqU
7hVM/pNTF7K50/CNQ0wRa/F1XJgFyFiZzXchQrnP9U3ZZ6UGMrno2iRPm5Zi98IsAx7Ii8thflt9
8w+ZBr7LHhUzU72QB4paeJbFZNgvVcIAzrNY95AeG7dLTNccWAEYSiT5wV4RRNgStWjy3kmTmHHn
6nr1Ho992fsmWhwiZ1UgA/aS9/EuXrPjN0qdt2tSZjRQmrUWKcJ8b60WzilIfcLK42snxePisYRh
ie3MWdsOVm3dmWKah3yQxB3bIv0nzZVCpgxPZcq7VlMslU6U9vB32BQIPPuWsQwOjGjhkE4VCRvV
UvfZFjSKBZFlmFRHTOv6ps+m5qbvDDUiP3cJPBEdvOXUZatfGOgLfJeCBf5DUqIowMpvpsPNDGZM
wUgNIPW8BNI4LXYH8PirCg2TdMapMsWzhCw28VosJurrBBAi8xnWRncWezVm7pAYpScZG6OMCl6P
9NtYbZn7Yl3v500UB6r+3MrpNHtqL/S1LzcZmqq4XbTkJGTyLN1a1qjJvpAGkbzjyFP2u2gxsmoj
RfGobQgZAWEtWNn41lQY5M9z0iu3FX7EYAZqGwECIC8SsCZp1wxVTsRa8QIZT/n61xviPxzSpPWI
hlaAJj7HtZ/bXkqawmqeZ3wM81h6kZxjAl7dpYY+hpe/fqn1dPTD6Wl9KWmtLCEIWzsPP+5WBUVC
N6Isqm2gMmVd0nVXbxTGutpZ06bRg34fh628a6sZ8mXbF95fv/6fXiqiBQp8qxDyZw3BmIoR0MiW
Y0wMOaHuNOWhDhQo3llT/6Lt8YezDJdKN54jPfh4kw3tj5cakRwlzyay5DKgASxIKiyUqpv+ZomC
7b9JtUnE/EN7BbHbj68igAcOjJGVS25LuBsGu6++V0nPJlzxF0ffP/ns0HOu9QJkTHQbfqqGLKKZ
LSSNqzhkVZFytoI4Fqj1bJuRrtwwkcWbZKmiU58Y1X7UAvPjrz+7P7uh35o5SB6gtf38+oBkjIIt
HJJyM6j9GTCzN2q0Uf/6Vf5shGB7oWqBdQgJ0k/ne1gzCyepUbWFpqw8dSLqUDXYWMxjYP3tEbKm
cVKN1A2kVH84Ijad2qdNYSLtiK3EW+gKnPRWMz//+oL+eNvWV8HXwMpGdembV+93hSXin9jBUHGy
ZZiatjzAkBinpPvFbftjXURaLSGI4fmDBXa17v6+fhXHJuqDkJcRoMCcOX8bXqLlEMGXoBJw31c4
4dupZ6cxTDd6LgleiQlcsMlJH3dmOwwUmkOg94JV/KIZsj4CP845dPLJA6RvjCqDQvKP7yyf61Yl
MVIFC66Lb+GgCRuRBXjTB2zRTTxqgD366FdCkD+77RLyoFUqRKVW/en8H1hgDFhS15kOz3ubr1mC
U6T8Yj7701fBc0dLjl6//nMja0r7sWPmVO2+yM1NC9xTFKdfNSz+WGLAm0phBg81riMu58cbyIIW
AwZgfUC/b9lEqvfPRQkeSGpT4wo5e/p+Uf8L0fzHWqz+zxBNp8zJlGx/74Bff+CfDnj1N8auAt8d
yC4+y7Ul8N0Bjzee/j2NK/rN1mq55dH7pwNekCR87hTsVqMd7UCKy/+fowl267f1kcUeRyWdIE5a
1H8jffPbgP73Y4Y8h9AfjW4OE83avP25vdLUwMHjlMZHFfaNbouCNgPCNZdb2iHirdKFbHhW1byn
SvXwIRbsxoO0yu/kotU6L2nEZVcWxUuWFROROWFDBcBSgQYNYhGxZ2T/ldjjkEOsaZs8ciwtMk6F
hM6F6Da9A6eIZvR+1LTgMZPGmPIBANvXqinyY1k0+HoLzr5CT9HHDQ11OjEhW4ubVASdZADknufI
UO96ljbKLPhR4zwC8yaWT8KolA3sf86Ntgg62hfBxoZOOZpeao7BU6yVxQd7YP1XHrhvWpMfbyh7
MRpIrLjY7v6AFWBBleYsR/HCyVy6X8q+2TPNZABn0tG8lnMrfelgN3r6oi6tM3bjJDoEZ9S3dOXT
JxCK49cFwvsWLkol2XmQ6wVTYHzXyPk0upRsCLuPMk3ZpiPpA78buJfv7/L37IAfp4x1MGjrJov1
k24qCNGfpoyMlBpIJ6gkFbJYvdFCflHI8+TpQmx6dfLLbsa3htdPN+uHF1zf0O9WObLZosgYEVkT
lmELiXjOOTFKVKiUXr3OarppDEgw6mTuxV7ZCCReZkt2k2Uy7MX5SQ4GDwIndfu/J/b6fiNWuw0M
VcQThF39+L7kpp1GBjwWf2SjIGryck8SdPCLIJ0fl4F/vorEAo8lDS3Wz0sciB9Y1Aad8VjQumPT
QF+slX74xYf6bTP5001GYLiu8ngOOCn8tANUlHSJ1cTCzJ6YAijrUhUGDr1BeJAzOKRRH+GAjuV6
fhL1RnxsNF0o8HiLyVujLPXXSCQeh8MTiHPYVxYQoW6JXCvP009Jzlp0BJzTPEwMeuT1EYkUJCWU
w1a0Mm8MlFNvhaizlSlPvISQnbshA80ABFHfz1retI4WAKmk0kolu+ipLS5kbQDOl7K1oy5ntpRM
y04pFD36vvf53/XqH5LGtuU/L1ikCLx9lL9fr779wPcFy4DLwpDHLrUaM2nxs+/6vmDxL4whi1Yx
uiuWi1U2+M8Fi7WMbjZLkoGVgZ7Gupb9i/vMPyHKU9A60R1CQPm3mC2Wum5I/z2YDQptiAmZmeCA
MKDlb9Pv72YMg9FIdgOZF7V8bWsndPvDVXNnB1WAk7jDFrOg25MHH96ZjrgfPcjQfuwbZyLjloT5
drYPj1ANnLx0fMXvvAGX/DNl5n0Px9dNNuMzuQl7ojH3Y7jVdOYddzLt9uYREKmdb/Ot4ZmbpTnO
DeAJEgT0rZw/ivM2d5Sqs2Obda2w89Og3VZQ3nhjszNtBteUvImF1A5fNbd3rj3v4to7gWe5mR/t
iGfwYZza5SG6IlzR52N/YC3s7cfejo7ijXzNdiKXg8RwI++rI8xFv3K1l4PgEl3vCa74pG6bfebJ
7/Em8PrtIwWKO9h19voKga0a59SwlWMAJN6LqY7eDi/yifqXfQ2c1pPOOjU2+3F/fXy07NNh/Qsx
k8ds13qvQL1swybK5Fja8z4l4ss+EPJiP2/u70P7HaPPsXMhYd3i/rTTx5oWqsHO2bAPIr0Qm48j
Xqiu2/1jtIHVavC7Dfs1tu+5V3ay69yO/za5xge5DrbuGKb93rwQwnULnc8ujoiUb2YL4u+DJBe3
EF5jH2Ss3YejaxQASa/1x+KLu2rbHSjRoy8g5ULiRfi5o3aNL6FT+e22t6Uz6WLsEbwIT+c55trb
PX908zwal+Z52WSu6cbHcMc4eJy82dZc/TUjW9dWKPwQk+cahgO+D/pidgErB3ovvQJShKjFNv6z
Okupo35qm/ra+71P0+RDr1xMSYci5mNTtN3rBCNTcKTanfmsh8lePocTJpbUx3TZ+qltPRUVHBVb
fFC4Gm7caXAC2Wtew92UuWm0m+wy2l2KaPfSTLvoK/bVhOQdujSb0OsO4g7+9pEwgFcm0Umm14U5
2LbqLTHI2CrcLnSl0a9BmB1b0RuGJ3YPWnZjXROb7AnffKpO0VE+KXfNcfT7B924CO/We7mItP6p
i1q26Ch8Ie7BiLvCmVaLkwincfREp0kJ9YCcusG3JJqQ2OgUAiqzdSilR2NXTO6iOVLkqaRqFZ4s
nZR214Nf0+3+awHLByS5ZVNZq+77N7aL2rE7t/yOcjfO+753YY8qLiDTC824I/u5/mtw5Ve67+Ci
7cvluOf9UxK+q12BKYDuAdFV0TPNoOq+oN6LUbh22q/6q37KD5Fv7QKwfLUjeMo+3QgMsCZmAfa0
D0zIjAHJdyPPiJzcCajVX0n86gZbH12ht6dnRh2bgvhJuqSsXC+uQIH5TvxINnZnw9j1+616GhRn
cHXT0T7WnppdbKAFbC7zlgAGIlEPIp8L6ayUj93wRjkHD8ImddcnWFQe5ie8xRzR2nfeV+BUkJSf
NeYNwxmeg2tyCQ/TF52d2KfwTigMe2jAO62yqaet5hfhUx068nwvK660nU/FRnU2szd7Q2x3u8U9
w9s7vAt2e+KxiQ/Jl/RG3wPZ1N8KV7LTz4DEDE8cHfMle88Fu9nKL5fwRPM5dhq7SC7yrXKJrQcl
AQP6ssy7zpGuykl+MWEMUgAHlNfbH+JOWk7m2VscwzefA1s45UfqxHb1Ll92yq1PHNBN9FW5AXTh
KN58p+xv6l2yLTdSTfLYLdhsIJzqo9pwQc1NRcrdNnWZlr23t2ibNI61E+07OK6XfeIpzpNX2ZF9
M7uedpUj70N2ZRc16Bf5yFe26KrPxdsLeEWvRGFhz5vO691xE71xqrBN/ovkTN7kUbZ2Fm883sgb
ybmhbP7YRq56XvZcAim1Tr4rj73beea53Il8C4hWu7IHR3eN0Lb4HsvPwOXfaPvR5Q3x5+koORl5
JNsYIqGyUwsnPekv6U4N9t1XxNt8mX19Mfxv7+KmeyQusD1kfmVnj4ZHe78c7ByC/bE+jpteZpCT
xDN8TeR96xJDRmAMYPUNrpie/+u8fMeXR8sfMqYZliqcVZh2z0RdZSBufGrevcvPwLL0M418QHcx
nYnhKZ7UDzRZIEE2ihdeNP9FOElcg0XkIF1OO/IZla7hS17pvilvD9BO93fO9quwK3pXPugHc/Nw
A5FQi52ABtgb5ecdvNG9cZLg+jrzJeYW9ZvaJbfQX//XecLVqBzhlTWWt2/4GP7D++ItzZ3W8tsj
b8p8pt95Mx4JadPtZbSjk1W/zoEjfBkAWnYuUIpYPQfe1XJJiertzJ/j8xBuVRJNWA8z3jLdCSWx
W3NTCVtl2FquRJ6kWu5XOvy3XdPf2kD+D4CA/md5Qwhv+3/XX/wBLrkhOr77fz/+tf3+9/CTe9m9
/fAXD1FAN1/7z2a+/Wz7jB/9rsJdv/N/+o//5/Pbb7mfq8//+sdH2Rfd+tvCuCx+2Aeu9qP/vHHc
0sB/a+Y//MT3naMs/0aNGS4FalxkLeSv/mvnKOm/SRS8MedwpuSLtX/wr52j+RtcldXx+D0wZN1U
/mvnqP1GFQ79MOQkNnzUTv5OoYOy+o+n25UntdY51lr0Gk1C7PGPh7qyTOhMWBaLgSm8QvCU6uwu
CsC1tmWmbRU5KxzwYuLGbCdXlIObgfYxfualdhO6HxtY2wzxojTdJM0fINvrG2NcVK8napbu7gga
A2fNZkqW0eulUDlVhNtsK01/Y91MLsZaX9exwRCIVfK8ZPrLPGpfBh6DPnhrkGWRgGCC6i7JH8ID
Uu9N+q8rpic6yLEggO9GzouUY7L2eK/CCxGnk6N0dKqWJNh11RTZsqRdNMF6TWbmeOIUjvE4HUlN
TG243IIf6ULlBb0kbAZBUE6TLgBnF2p2suBESjcgun6TZUHuR2Kb3k56KE4OyULmfRiRzyB2IMLr
XDQfp8EMttgyVMklSWEYCa6MFdnV4168rwQ5p7FYCvcI9ePcmQgydVQ5HJ7SdmKGg/EL5JVC/tbs
GxILqT5noAp76kiVYQn3Pd+x3k46a96kUXntoSaJXjEtSCHylXQdC5Hk1nogRY5EMpGNDhkQ+RxD
Ugwh6U8oDYry2UKKUxil4IETqF6XdCIYbEUoAxBRhdbWByO9U8NBZY0ql771ejOX97OYhJDXudCE
Q38sHGnekVdO5ARMUpDyXgC4AZa/jg7EaEJ6+z14QRjDSDKduTfkp2Ge+l0SzfmuTut5O1XZB2ii
zzJbTl286F5WqvPXjKQHO41oPjplktQnspYOUnWVQjIkutyd1sjGEjAFLdeOxLm+T2DxRP38PEsI
+Cb8rW9CL0L6RylGLpYTkpbmLzXSOHNW7+awLHbtoH3UdeULgvAyGcsOqNk74c44zBe/wPidS/lt
YxlcQNbxqQL9vvS4dz/biA1lAxZ732h8ejqAOOJWxQm7sOTKYVp5ej0cZLJh/V7KybrKO9esCfPU
GvIltxYxB8ewUnLfxGHmFlrzTjdxuxSK+IZoSo2dJCLWzqbuGW9iaoQ7LBjWDSLoaSKdU54fZ7nn
1yliKqxJLdkx0yeyJNKawx66RXOszHs6A/l1mnvdKQYWPGkYhS3gl+GGICtqkBwdPTQWkVPoqPfS
gpPPFPoW2au7aSxDWv+xSFxaNj00dUj6m9bFx77KDK+pxWCnt1m4w7trPiMnUk6QbISIfXZFkGhX
PSRF80LYFhF6VauHTpcQDdcPuoFCgEpinZLirSbPgEWoYDW15FuJYrq5akDX1sqHYWnqG7EIOWTI
6JHTLMycsmOXOClgzA3qq3PWT2z9G94XAZoRAoVVW9KKA7tqFUyFxHPdwaqzLeT2ToxawpWzUifm
Mgxvl7aajhpE523Wa8WRKFH9BR/9nRCh1ECwBOa42AuVgh6MszxGicJk/hhIcgTM7yLFKnbEW5/L
wvKB9hL/2rG7TWWn6k6LQrKxMhks+v1Yn3KYiLF1Vza55SWq3jpNEHISSb9qSyLbskAeUzrI4kYz
w/Ic1OKxF0dKsLI67ZTFMG5jRZJw1JvmvmLuZwyqIXkguXGq0ZtxLmCeDQXCYxCIjMi0BnOrl/LJ
kkAzm4WfxSUzhD7szEI5BR3PWzt+0ApRHFrtm3lMaptgvyVwUCK4hREdteoaCWoPHbqhToXsJIxz
gz1Qqh+DRnOVWfqszZE9b27th7nJHQQzoTtEWfXQFAAmxVa/zas8vlrFosEWTbM9SYyQi3Sl/KIh
J7SzKh0vWh4nW3EoqntNbLyYYw+FdcJ9CaOhgv04q2yWmoG9tqbtiyHzlkJ6mSWRqcI0DhANEE2U
cUMuRGvtJsTDbOf0+D5CORjYRSF2u1rL9xOeOyhGpiePYoXKgtQNzszq7MqD8TAVBb8eqZsHd4fP
IE0mp+zbiPtfnOSWpOE0zYKtqi26o8xfWikZfbGvcp+HbtqCdHoahp5YbwEaz4ji9kmzcD4TP0jh
YWxHBrE1XJImfwPrHW7msqu8ZOhij/4ysSLjtCehtkZrmduzRXQMCtCbeZa2nRIKF2lu50tQx6lT
ScWZpKY7M4gOqVTyxsTUNdr4QlDzy6hMsVd10ezpch0/a0iomHBzLpLZB4515cgGsQNyz+BR2m44
6wKCl2iuXXUpvZVVdQOuVvEJNFpOViJNj0NYd9ssW3YmoY6+FkHxzHvKOpFcAaCORKKJRDvtj7OJ
ujAp6qSxI7OSiFWC2B7VFKMrluAwKbcRyiH8C9Xz0M6yLXTVXd425r6YjQVOJ+tm2EzBbiR/1C97
zm9ozkY3I2i8aAvPkrRuHyqFn5dttkVnJu67eVHvO+lmIA/ExV6kuxq9eo8Du+iVyAeOoMAXsxDc
Gcu9YRMrQ0NG0LbBzNhqOuEJunDkMgilrVGL1qVPZ856cVftWCPUbcYU4pShbG3EoiIPnEvQfX0c
Ye4LDRt/TQgTfnqw2ZrlHNH7E2q54owanlNe7Cs68V1qa9q5VOeUHs5WmH9pZMOt24x1Iwo+SCCp
7N7sXqjr8r0JLUxIiwEg0zh4roVhvEV4upyCRNQcPZ8lcrui6diJFMrEQa9fo7IZiGVcmoADd7DE
XsJ0w/Ek3pIApjjRWBEQWzKaprDfMK0/jXW3mTnTzLFwQD11nNLnEM3XlDxbXXaja9m5nmn8T6Wv
JQkPW6Tc6msbV3mayvmuSLRrmL5bCFsVK9uElvWKINSV0hPZWK6h7NKyf5Z7FtehdYeuJEhA2db5
4Fa0jBgJk+mJMwzFVOlux2ASKQ7pbihRPIyNZqcn4ZMqCoMbi/ptPZBPRRoTgfSNcinpPKGm9oRB
Eb1uGFryJXyFWJhSz/Zq/DzX2qYXrcYfc05DU3YWW9nFbX4nWMRrixENpP6m7dQztLdLx4BZCAW2
u8Yq3VZZKEwa5GoF0N3RRWs7gW0r9fM5doMhsGzE5+FNFoXbpZIrt0XFJ5oD3Pe8eDVTcGlRbL4K
6Sij22G4kNUh2kNpmog082oiFgPUPCtZSTJXG6y8XW2X1Lq8HdPCTwvxZampUqBwX5xgCi61IcRb
Iu8lt1/jo3G+0Zzjo0zFufeMNSi8avhdel2FH7HQvBKpnniynLFiN6l20PqSDPq+MykhEnsdNcEm
bqITINzPyDJOuOcYXEJBNkHzZY6s00z9w5poRnTRJu3YgtXE3CgxXQVlfVtG3ZCfa/I7CK6pajc2
2TEJUzQ/Z9Iab54M+TMDLbczoXrKiIfvTf2D8Pe7nGMM4VjZJ7uzal8iP3xWGuWaw9d39Ey2IXnY
unCn5tLVHFqGkjwEZzA+t3Uk3fZB4TdMBm25yqBBDfbaVPgzL7QVxbB8g2CU3GH0nHZx8rmGJsho
AEDXFacF8f2myXSnV9v5lTYKAdpDSopfVVnnPEvJcl/y+pZn6mLm2RfEk16pSoJdCjlizTmlUacR
92EP9I3dhhblUQla0plRkHm1GB7KtiVxO1ONu04wI9HW0nl+MOPKeEf1ZTqA0tJjUCeRG4Ys8PVs
pHxSpPggJmQyL2vqCCPuVLxkGayspoA0u2YH6/oZOf7sBWnIFiOMdkMpV8eyTOUbTkq9RwDwC4as
W5QQ8UtAcoXBSt9Vg+VFsKzv9CirD7nUVoS0I7BVU96jVCoRzdpefVPKSt7moy7YRiALu9IUmHox
VzAdko5HS2usDyHnBiKzWPdpaeQH2cqGQ1ymiScZZc4JSuv3YK2buyla2jNaddrcqpHfr+Fsrg4u
nfJVzu0ojNDasVrWB7Gxwk2MWsbGLYv+d03R9KzUejWrOCREGUsQTarCX4jfcLA1YEVpTarLY1m6
qVX2+yqLM7tW5TepGq0vM8/HAPwguUWqKnpJnSQOHnrRHsXoJTKJSBR00rmAhhV7ciwXCXNl3yDf
DaWHSdKJolJRzGaC1XzQ8qw3aTsTBBI2q+Jash7It6+8wQLxpYqdsVcWOXLhy82eaS6zbYDVc3re
1aMA/a90xlozyM5gSpJHydimRqtuATrn9kBLUNjCMQ7oSs9P4zxJ9NwrNeOuZv05sSpSttLphbTk
rHBry0SNVNRzfdJmPTg3aUqtOjNmf2am9LpKWE54Yym/LBWyr3ZRXq2xlDe93o17VL8tc43KTJzV
sggSGeCjgP9LBn7qEhA4bPqirfetZa0BiJyK5XZ5IJFPfBrhDzta24+PC9vtx2kOJWdc+rVEqeW+
ZBZ0aMKid0pCT27FCUE/taxaPOC5aF2pKCavMYKWdMEgdac+kc4AquZ1HDVfkR6MTm2l8qlROj+W
itvJesqKSJBR6T4S8V6+SVEeeKlRC6zkgbyVhazAq1F/AI1U/RGHPeXLmTZPFUaVb4iTckxmLXD0
VlJpGmgvtSVoD+Ug0bNeKOV1PGdPs1xxsNH04hiEeBeCqGrsUBe0UxrV9wmWBLsZ1TWX0cgZrflL
lzO+gmZy5yahgZH1GSpCtvJzI5oHeX0ip9R6TKUqvfY4KDYiAeNupcYXJWy/QvRja6fkCOINbTpx
Op8u9SBZXtcXz4PWBv6ghtGxGtLOLeRxYToKx4Mhsm6TWUlSZ55qARXKJXlAtb5g1UlE1ln2+q1Q
kR5KIy5CO20OsnozSk3wbKKn2g5ap3vxEGgbq2TJEUfD2BocDB3DiCR71C1sUCZ1S4lrCQa92w/Q
enbBkOpXJbTmbW0MuV/O7Hbdol60Z7m25iu0EvmWjZr2rpgN0aFiH/dsApXxXDOnMxNF6hehIGhE
yYddqFS1VxN1dc31j6jeEhl4qTvpIxwtN693cn0blZ1j6lulK94xXjT7fCFPzCqrfGsZbb2xjJrW
N7ngwtGqwTdlMiC/EGH5o6Ky1Ap1WHwwIicKCY2wzcnAPgp97KpCstziswifufHJYVKM9FMN1MmZ
hUbzzdTK7jNtZmJNZDTx4nIvdwXHhSzATZBL1jNUCM4to1y/TIQM7uZASV4bFRX9YgUS087QTI0j
GHlJ4JnkpiUl6QFXypfSShgIHf7DlmlJwoDT9DMpp0JUGo0dmDB6XnIF/bmqh92hi5RQ9nQTrbvf
Na1KKwsc2e3EppZz3dCEz6oaCph4tKx/wfdBQFskTuVtoRdkAnCNfobOxXC0cE6Ps6KOhqcVtXSG
+SLuYiWv6QOaNR4zVYukkzxVypMeJ/nNlMkTuwdJFSw7y9SoocMWjHf9VIyLq/CSkQff9gYCZPYo
VBJxppKw3OZty8lUQpG9axSztNwpqoP7aMSyYAN7MS4q8RefAfl9JKWlM4uYWSZQNIk7swctMQ4o
jfEzyT15FXVNjOUqz3rXMoOewRTQjkFBtGVeqjytFhR3lhaDw0LJkSmx8CMZZbcXq55wJCoadXrQ
07EUHI7w1ntoLZc8qOWHMuVskRd1e5CbgJINRyuK+LVluAG1MB1art6QfzhzqpYyworlwHzTonI3
9ORPin0pMtsXBAtRCNhHsGUcJSurUwjKY6f1w34iFw982aGIlHtkI45KjrrdhniAOI70YRtckcxX
W5W9FzaGsqXZ2XByJ70WyVPjzubiN+qpysXUIRqK5Er5ylXsZK17VnWD2ErVS3ozcvv/pu48liNH
knX9KmNnj2PQYnEWJ4GUoBZFFjcwVpEFrTWe/n6o7jvDwjCZNrm611osuotBIBDh4eH+C73cm/h5
Rpj36d1zCQEoMqRtalF79zB2g27T9Fc+qevdaBq1o2kgQ6MJp3ENO0WO9bxUIjhoCUdMj02EIwZY
wVZdZIvDtzjRb8GLO3Lab8LRfFDFdB2WXmf3w65P3uOaA62D6KOH+p021fkDN8NuKw7mL0jfYKJE
LredqSH+3So0y6WunFzQ/voBCiFt4ijamKL/s/eDd0Uaxws1jHfIn/Q2xMzcHmUgBKGafKN6gXU5
hUWc1lWwa+a4Rcg326Io62Zgp2dnR9dUtJ9mPed0XYgfHnx6MnjRTuarp8qZcBsHk2JHmfg+yiTf
Rh7SDjfTtVGMgy1hRbQzevBNWkG9Q6ZiGajyhiTqOp0DnpbgPelZ0eiYmaSudJ08D2jSq1LETgjj
kereOrWqYGViwIWbe4LBRmkPhee0MRdtX7uDtuRElFDSPsD+jv7XAN7BlADLAY8orEf07CNbwKLs
ruIKuGGBvubYNUPNMdB8kiDmaONV7o/cTUyfiR1ZFRktd4V2xK0g4+PRY9Ib+xiA6iYNMyVfo6J2
r2r52qRfK9eaO1j+i2HuShrrU9mtEsN6mIS5Nma6Uu+trFZ2Yto9lVG4k9lFjhaYj16h3ZUovK0q
3N/7RrgGV7dt8+EVtP+lH/HGjQz2wtDX6ji86CEeZtG4gUHH4Z5eRd5FFQQYW4feoU+qOzLVq1il
SJwnerTOPPN7GWo9IkFzTPfvuqwtoQ+g6FLgG4VoEcZ7pudA6GhsWZ0cWJvbDKYbImI0oy2uMKu8
KtU9p/63yCtsj8ojXfv6IhKLuwE0YiLv8VtYcUd0clEDqtBBbQkRJVhpA52rUFVYjSkWzsaBUg0w
5sog/FT5TS5k8a7xGzpSOeeZCI+/KeCBCxHxurNHM9/1Rnahi+luVG6oPJL298OmyDlNvJ7WXJ9l
q4ypoQbWHGDF2rVeF6umNnQ76bNhV43Faixw5+wGQ7Mp/t30ZrKp44a9puE91yFzTA0Ctmi579DX
o9p+NyniVi+xkNNf+97kold5HObWm5EnWyWKG9gD70VFn89Xp+ZSzGTxtqrHzjGCgtBadrE9RKb/
zUpl1clVOdwVXpuxllWIlPn4mmALl2GRt9Jz4VLHI1eGDbsyu86p/DUsmZXYZoegBBthqd+r6ptk
YpFhWdcoOttlaG2MUi3sro03U+JU9IoV9R47ays0nbyjfd+rnqMXB6uXnL58KqR3M5ReSc5h/Epl
tRZqE30lxdv72uDmScmGL9vJxWzcMTzxJm3Ky0ij5EqQ/5GJwzU3kH3a90/YOV6I45Ml13dZCX6O
CpOx7mtSglqJnyJsvQOuKXrBR4HEaCcoWYQtDn/+IDwK8mUoFPQ0BrsSW1dM0d5LJ2eKcAhEFl1L
L8Y4wyTa3GWI+bsVf65v9xBt7JgzBO+3vNsK1YVKnYokSD2YVobv2SN1h1XsPZb9VTcjJo3pXpJb
Kv3NJqQDTF20aAxSUIQMKbJABLe91LykpbIKWjcqn2ZXNHIOuNi0NYKKJsYd2MPHQe2dUR/xLlRu
dO0R30tbkr9r44+4fqTdwmWP6yDnARqMpH6DWzU2ctqb2nyuRcEGpwq6o9mJc7LQZFeNQM0NfAJ8
7dHhPvkEG0OyzTxxJ7E1MPCzhocaR2in9SG/yHRr7EQ2H7C+UDfZIN+pRjtelnXFPUSeccLNuzoY
hzTO16rcXidc8TZWWMUHtaDXQP7iCIEpubnXPxRFfQXhZF+V4byq6SGr4HG5NDa1HRj5dKFiMTAp
vuJErbELRK6hskf4G83baEK5RxdGnHb1hvvdqPuuLLUvmaaEPvWy1rhU0uZBhAa+MxttvKCcpSa3
StK8cwRR/TDIZNSgvUC8SlxF8RzJm9G89qIG674atvEE8UYn/NLRePZ8H+n6dKpve/HRELKrGLfx
pMctow4U/RqWk76nkUwJt71XY6rDOteaEitQY5gkZ/L856ZRxwsD0Ay5Nf267rmA7EhP1NjUeX4h
yzdTxUkrz8bw467uB2sDH6FfQ+R6CCaOGktxRfC2RfGtr8Ac1elDLBirumscuUkAR4hAASJ106d0
2DJ8bDkI5dE/hL3f77TE9DaUwqNdahV4bbZTcamKg76Pm+IyxNLPqAsnEIO7gkIuZRZ87q3Muk2n
JOIuA6Alm0jFBCruIlAnA13sfWShzYeaibYSod2t6ppMC9hXcul7biTjDZp0o889xCt3VptXt5Jl
PEehH+7rusROvQqta4zBvENoxHbALNgacu+AB3BZD/PrINiUSkq3VDJ/5PzYSpMTcStgPGyP0G8G
XHYNaZdRW91KUI9xK7FwAtZDEiAWoRHmKIFA4VV04btGbhhbQrAjeQDQYIz1iv5BYg9WN2xKk+So
b9YIE3wz2+bKJ2l+GPUMSGIckYca6d0QWa9pr24lubvodTPcTmr2NCbCFaWEx1iLd4I27BA5u50i
X3UasaViZXVU97XDFJi3CmldC9DdS1oFTgdwvrRsHtMyvckhtdjK1KgUf8MGZm7ZX0p1I681te/W
cjf8CkihV1NkVrspj38EMLHoBHBedTF5VSuGr5H5akzlraGFMSUHtpOIe7uvPiKVcClQft+GClkT
bCEUUvp8Xyaltk8H2bKjAoZnVZT3Xi/kaPyaU3KoUR7ZWnXwMzFp5QXUCiROQl+8n8xgn0204fOU
TFgcWW1RDhQGDXSs3RzRjy8EQxkJMT09BFy+goPeRQdKbN6mh1W77Upcc2AVJ7avKugSTHagV/yZ
MUdNoe33YV4K9pRM4qOfmtJq6PWrThTJbvQC+3huKHjbS7hxDhQ16bUiDjC33MpbTlqkNQp0/6y2
1Ldl1r8XLSWKVo9yG3kCaTPV0KmrWCrX/qhVV3GiXIfR7GCNtvCqQkF531RFevBLhXhTDK3jtVW7
UmrF2OlS8+IFU7GhYIH8V+UBosOKZxCkezbfTRVSqqGOFZBdydK6nKAMTxOVME+Mh2c9IX2s+rHn
plaVbp+I0ZteqfneLIPqMOU+iX3XYhGNc/0mlELBgbarrcOpDWFnBv2+HLR6L+hmxEZMYxB6+FCF
ChIGchS1tjBZWHUPA7DrHLSDGFJ8bcOsxBdUfIuH8ElIyemqKNpKHZgDWekTW6+E0GnM4tmnZXQj
c91wTIpRd+agZmvKRhHYNCxpe7MVLmGO0q/IO9FJI/jFtRXdj231MBre96QVhY1aTdYFqSHInYbW
d1hNEM7qjMuJqF/mXIBDs6pcwRdwalf06DGfOvOibgttX7XUs/ETo8I8ijfy3EueiuQ61+VsG2Jn
+wb3uN0NciVeyKVv/Rj7WnjChWR4DsVs2qp5O1L3nAlsafkioUjNVWe6KvTgGgXAO6GT56IsD2Dm
U34/lEpP8ZOORaSQ7w1l5cDufIsLxQmsLlvD4sRzu0lJfsLYAqJAypCSi2PzGqnJXk1MUANyr9/5
oSo7qVE86hb5DFR00AXqzGUYzGnnY5L90MBs35lxWj/KQn2ZSmL4QhOl2g0+ii9SNVymOnOYK9G2
C8Nib4SeZkdVdAkXnvaQEQJ7LFIkTYBFFSko5SZL9wHmsE6l9OE+D5DM9wBrUvW6zL2kuu779hUd
q2QN9IGIVgPCt3uo0qu2qGvHKqqDJV6MvvjaUD0IBGkjgJFrMAFnVbJ7AnUCcdq2CmQAS7uvxbrd
5gkAOLkIlb94gf8R6uq6eM/usR19by5fiz+BVL/BUf9CWV2GP+Fm5b+a5Z/6A4z1/wb6SgWQdBx8
Zb+O6Wv2j32dvGZvf7DN5p/7C4KFshhoe3AakHiAzsMv/ifdTDClmTcGpxSRXGqF+gyP+huEJfFT
nInofiI+PyP/+ak6b5vgf/6L/yXrYLNQQ5Khis3I/v8LP/ubT8TcHRWFlP9kvGjajL8CIqZCsOYp
kCv4E4KVQe7PsiKQNl0YN9tIBh4gUxYiqTE2Ug1Gp1Gk8Lsqqm9mL/s3VFDHbTXVDhSuyS7iznMs
KCg7+jA5yuoj4i9FaMrrLp28m1rtuGx3EdDi7nsixtJPKxilvT6o6V/Av+Ov8ScJ4a/XgIcAPcJQ
0dUWFzypoEzisFIqcTMpLEU/fuSij2E1+gqzjFLQ0vUet0GJCIgtBwW1+6hAZiz3ocUEcRVe5/JU
bBNp0C9KYVAOtIUauzBncWkp6dp7hBDmO2bxJEIb+7BmPmF4/ZZu+xd/gkeXYRPCOp/5vkDhxAXB
VTbjsPShpG7g/UHYkdTqwcRf5nuulnQFrUoSbX0o8lfEJLM7/EZRMgrFywzlkKsQ82YwFgpg4E5M
i29ROSUjt39rpuLqLbASK+3fA7mzcJhovo9o2OxTMeheBaWS65U5ptltQz3YFsQxqx1uJ3tamLKx
spB/oKrRePlKRe1mQ1kMKlLi+ehbSF63EkYtsFBra6Ifv2fjP4olRyPEH2jN6+69atrq/R8EnPof
dB/eXhvAk/8fRBW+9IclMmNG/8aCzqDU//mvXZ75/3Dnf93/792fyE5+7q+wAgbnv9FC4y9UhGfq
D/HhL04QsM7/RsYAXYG/2a3shL+DCnBQDQ87NOBnGUEFRdt/BhX+l6RxKkNhlfEQ+A+RnfNm+9eK
FmQUevkLXtKfsUT0A+pdVSe6vgYXYzqg3Yw5nvNhMj7ZL8cGnwPZB5oR4j9Ub6nbuAgRrfS2/kbj
b99Z8vrr4edhPnv2Bb+wMxqaq3EtupaBia5AlnfKAGjex5+NzKx/fHBTLCK5pWTslv60prxOiluv
oinfjsOlDP8k7N7Pe4U5Rn6YoUyRStmb+EWVeSlVF4Z6Srji2NQv6Io5Qk9oC6mi28oCRBb644KF
bf10QoLjyNQvDUxDxeyEHrypWw7UjIjcr1/Px7wZPpt5cxFZhSj0RrEoJFfCKkhV/ANH1apLhQ0d
g50Wd9dtDN0ZMTJl8HeCXN4YpIuo23JrLy4GS7v2JahciemaZXMZBdlKFg86frhcYIrd1884I50/
WRz/hoAuNIQTclF0By16Hj1xhfqYM8W/LDU9SFq3/fq3HJvhxSHPESYRyplhKXtRqmg1RCd2zZGV
sVQ08DOhqpOaHW+I31Ch4KjdUN36+qGP7Julx6c/5EOjizx02ipriH3GlNuR9NMIrpGt3Xn5iVcw
jq2Sxc73Gw480MCiqynv+lC7ZRLaQh2uR6i4K40WQyIAbMsNB2vdA4XlDSfvYxpna5jhtm/W634U
HV/oHYSYty2HJTXAaxQYnYpLe6D5m9QX1qGaXUYeimiz2qnXc28QLRsy7borhI1MU2NShW2FHrzS
JU5Q0UV/KtpmEwyaC7E+g/whyLGtdcHVKAIIg0qFx+8mlxM7boerfoh5kpnUdsjp6FNPXUt+szbi
akvgcUJZ39ciCAkANUL7QrXZ0au3XAZXFKK5hMiAZ7wNU0TtFW0yELumehdNKO4r1e3X3/LYOlnE
wKxHiNGcItEds/uyelGjCyk/ZWzx24z6sz20iHsR6ohpm7CHdOrI4HFWagMCPO0Ne6qj3TDux6YG
f3wTUhJp5WBTZNpaGU0HcQO3AImvKUjvJMKDUs2FxPYQW9kBZcXUAY0Hhrw7sdDgT3y61RdRNKMb
2BYV67nrYPLLzzFl3Gp8kUIggdAdJxMBy1NeA9r87p/MyVJdl21JBi80oquY3tOIgC4Fd71GnxHf
gckS9mPyLtF3TVvtutGpbDRoqvm64ZLSOZRCkeXzbSoBT36SwDuiNeOz4CtJcwudpo1SzY6Nc53Q
xhTO7uCTUuyyIwRtFdCm6ncMQahvCxdSjTpm8UtiENCo1AWoLMXlKo4RME3zrTxMdgMxjxpUL33L
80tPIV33Hsz4PacJloL++Hr9HQmAS1M3TwAk3YIxdQETriJIFOEpH5DFReqfSc9SMiCnWzykgsRn
9WntBOAwEQBEU5Oy0CqGYyzAMK049zNblF5M+o50/kdJdWh22xVJtD49DaDRRwlrbRFH4fA2A8fe
Svo6k6nVnvf+iwNAzyOl5LY5uvCadr7KaSb8/HrkIwcY2id/JB1WGLVeQfPJlUB1W8oazHSovKXl
TkqlE/nBkeCxdGksej8KsbQVXRqSbfyt618V4f3rpz+2LhaxH9kUQJSgMNzZFKDbjdqJA/fYrCzi
XZEUWVRIjEvDkZIjZOd6WJXV3myCnVrdf/3wx+ZlEff0JKs7qeaX9N5Nrl9F5U89OmHjc2xeFrEq
13udGuYoukHlZMqu0ZyvH3khGvDP3aLPwfFDjlpaIOtF9JDdArJQGlVb0PJrZOfpugKMjUwKZ9/R
uIKB/BhG+xrkW5SrD30DJb3w7VAAMaYmNkKUK7Q/d10XbqxaO+As7GhytfE9ZdNN5VZIgY3FEjpL
+j5sb+pwuO2MK1mjjZG+1pRDBdiyGjSKYh/6a0vcFCCF/ehETndk8paK1UJnDCnqkSRFlYD8IwrG
wpkjz8vtw+zpxVhXIeqkXFLuMFxQQOJ//V2OrNdlFajgto9Gpj65s1Zl38cbsQvWtDkH+stG8p9J
5v/r4y9iRdngCyZ7MaESJitiqOqJjXDs6ecP8WFaWlge7DgSgDhEe9W/mKKnaURttF3FqXRiho59
1EWkUNW80cLIm9zE/9lKgBcz++upPzbwMlREFXrYKSd1hYMNTd1TQvtHosNSxh+NNMkAoAsCBxyv
LtFOzoJrwT8Rk4899SJAKJpW1UrIdNCNdHAFV4BafD0fR55bW0QIHyHoXIytifbxfV0LKxW5H63P
T3zGI0tllmX5uFQQ5vfVClymizzwyogfBvEmmDlwnNly/3beGyx2aTgqaWsM8++oYME9GjEUx+aU
DeqRif9Nqf2w1sM8mWGD7FSQKngeBafu+MfGXezNYOpSumWM275S4lRPpUfHhp3/+4fHLRpTCEtL
m9xe3MEg8k7ZDR0bd7EdAc35AK943AaIWC/d1/qJk+/Y8ltsR0EuECibB/b96068lbiDKSfcGI89
8+K8TloYsV3PXGTFHlZKkN99vd6OjbvYi7JVR0I0fzqLe820Qwf7rHHV5U5MJ8tvivl5g61xl7fr
84ZdbEHZ4h5SIlROtL4MUeY4Zf53ZBrmHszHpRaDSuqrmnFT/3ZQXsr+/bznXeTOqPaHHrqARH7j
dYgvA0Qvzht4seXQlyzVBG65i5Ko6mOgsT1v3HmCPuy5xEfYOenUyVX1e3m6b05dYI/EzqXZN1LL
Y2Y0TERUAE5tbtsaHhi0TLEy90NmnDkriw3oN4EXRjm/BbjKahQOULVOxP5jC2Sx/4quLjsYuaI7
Ids/7odTEsLHxl3svxSRef5WWNDJLqfra523UZTF/muFAjsElXFHLg0Yb/jnZZFLrVMF1XRBiYkX
fXrIVNSzT4TOI/PwW/Xuw7rrG8CzU2kNbto7WrYbTwk5zu/7SS1j6X1kAkczy5x5mKzXvvoFhno7
goeDSeVY1YMKyDpsbs7aOspiS8ZSRXerMibuyZSS2gcp+/H1wPMAn73DYk+mZV8YTcGeFBEhk0WE
uGbCkLb5evRjM784DePUg33uk+sNsm5LCbCTl/MGXmzGSAEOlhlMfVetUQ3w2jMfeLEVm0wvMw9s
hYsqyGpC/evcB17sxRH7LIlEhthX3Cjpvm1PaCAfmeGlmnWltCmSI3w/iMdJi5rVeKoPfGRlLH3Q
K9WvFWuOHhYKVMBGVq18k/mnoulvV9FPFp68OBUxm+x9/I6Qs4he6jG4CazEDtrNiBuBJBlrC/IT
6N0S8SwfjckRDoUv3SUQelWsNgpbGsVdCNzy6+W0sKD/5w1QXpylYRvmtJ55mrqbgbDxCsToapAO
LZwBi53RRFi8GnfImZwX85f6qV0e8hvSZHS9JLgpi/z6P7O2+9ebLDY07ihaUCS8idFuI6CimCME
0O++nqdja2Kxn5ua1lU7rzbAFzbQBngT96Egn/gK8rzLPlsTi12dGDqeIJU8QIWhloLwHQIfm0xv
Qau9eDXUKQu1Rlk4yGPr6iiRplrkFErogLRdNQVSfrK8yaXwKocIn8BYio2ZOX9KJfXYVlvEhkmX
ah2n1zkBKCkJ7QeQJV9P67GRF8FhmLDZIVkh6oy2hJuNcSKaHflcS/duQOhe3caMG0qHIS9hcI0r
MRhPfa4jedfSMBj5gzHT55jWz1IcUbKJR9g6KHLMwo7ytB0i5ZcVPYnQd6PuR2Y8qPJW6/lMkOGz
8i3pVbdTN2PxpE4pnHIYtmm8LWTdiRCJsBJlX9TfNOHu6zmed/Ina0taxJtKjGqr7tPRhe6wwtyk
Br6dSo0N+OW8rygtYgjtnrasFXF0cxUYT/JrbM6L8b/tZj/kL4mmFQEgxNHFRnbkYnLm1VpahIpJ
QuZnhNrl9vRJhDRajXq1/Xq2j6xoaREowqQYpCFitsfcheCVdSe+4rFxZb7uh6lQJG2qKpSU3AYK
i2+iQZicWUiTFtu7TEAA45EzujpNT0w2ns6bicXetjo0pHSImy7YNPnGr9ZnDTursX2cCIGe74ip
6egioKNdnT3s4g5swd/p4tIb3O5hCrsfRVL//Pp5j4QicbH9Cq3wm6qh0dpVuwihKROFLCU57+Ig
LnZeGxWhFvTD6AqJTc+wOi/JXGL3upHUOM8YFrw5BdzyzKddbLvBa3w+H8MqF9pdNJwXfcTFjutF
ISwqlQWRBTfoh7/ACj3VpNPmtfpJ7BQXu67Slb93nVfn4Ca/Q2BYQYYr81nAZY/vI2q5/q2IHA5U
5RVW9ZiaIdlgvtdIhTa4rMTevSAUmzx3LfOWhWuPNDjkh7h60ksu08imoiiyGsH2h1O5H6JhnUU/
+0rYa9KI6eNOa+/QAtDNXYEmazSD8FsE0qRiZVXqLOWxEnWQyyiCT+IqRa/GCiRbCB4r8fnr1Xsk
7IiL2NBoRlqZXT+6KvJYug016Otxf8fDz2Z2ER0MK4Ta64uD64Or0Y17P/DtWBI3af/sCbdi+JYk
70J6X/ZPWvfik/58/Xs/fx/UuP+MHsEgNsgvcdM2hXWW7eAHnTfuInzEYS9mqiVQcXjt4Jmfd5og
Hfnn4xrWEPueNg/7S8sPbXciPfo8JUBz8s9hOfHwX5i/qhc96SRzyXSn6z+9/rzmPpeZP8dXkCbS
TYXHzr1vCiLG6ol6xvza/75oTGsRQGBKZrpcQa6TgH51osc/oOkjyL3fu/RUMn5siSziiZU0Chk4
RUCp28LK8ooTS/7zgwAw6J+TUhpi3VXq/C3TrS7Cf8ssW/VPNZeOPfVio8aj2aZ6zFPnADhQhS72
Xy9sZX7tz+Z8sVG9pABT1rQkd94Fip238njwe9XxxgcxeAwAY00QI8UOzbc8ugnRrBOkK8kSNmhL
oNld7rQAoWJ1PMA2Xik+OopF64i5cSsJmiMI3FKKVZ69t8WuCh9ECeY4kg09DaDZVzqJB/vr10DM
6fP3WGIa1U7qTFnhVp/WujP56I8WqgNLEWbuW+RJiAzGK99XZndAOxDNdaphMYtuUjzsO+hXWmvs
B7L9urrqih5IWuaYaosoTbKLOdgrfS2LMBxFH5Sa6ihAtwoZgnJ2MWiow+cE7DhB3wwa6ZsiIxMc
PxsF6khSh2hXeg3XTGy+GS0KUzCuAl9DOknfKFm1zpCmHtWfRXgRBAKIFn3T5DdB8JRA3VfLSwlX
yAFXGVPbZyj6d9NtB/m9bvIV6harSkNC0HyE5+JUw2uCkWsnfk8y2a5FCCkVaHQZZQzsjwajtk1T
QOPncdJujFyGy2VsNSQ+MwjgOLFAFPOgAaW+uoY1daWb30zlIs7x4Rwtx8J20ei3ggdPKBJvzEi3
0U2FWSmt8vSXqGvrIHpRmvimxiZZKevzYu5v+OCHlHhSPT8vtbnLoth0yLpTHuS/E99Plvy/GX5F
npkYCIK4RfGQmxfmW35R+RDj7XDaFBICP3svP7G9jqxKY7G7Qs2Hn69xk/SSQ9d6qzqAYn6yM3kk
Xi6xHZ0ktLll8iKiIK306tUgzUBaVbkokFTJ91a795TbBgEMy/hZ+/d50R+S+l6IN6nWr8oASXW9
srUSATH1kkvTzkzKe7Ftd4FE6QH1ULNAy8e8q/z8W1AhiwvlrdY3qSzZMohqVKHSIt6CQeuB17Vr
OSsBp/WOKh+C6Fto3Gb+tjG2QnEKd3gkBi5hHo1qDN4oiCyI2YFJoAt++3X0ODbw4hiG/RVWvcA8
psgXjDdV9/D1uEe+/hIOPQX4EJdzYcVEM6FCsmQnDCewunNC88kaXsKYgYeX2phyVHb4PfjxWwl9
JmukVQavDcUQqOzloTdD5+sXOZJQmIuEwsMwERfBcXBj70arH6r4Es0QTAFOvMyx4ef5+7DTTSks
pg4eouvhXQqpcl2ML7WFdnofncgLj+yUJbS5bjsxbueMRcxcFSU3y9x79YGlq8cn3uHIGjIXaYUM
cxodYQ5ormpKu0n69ddTf2zcRVohoaKmxAXjxtpmCDaogJ437iKh6BW51RSdiqce4zJk+9qJS+Cx
b7mIeBnmw5jP+qNLQdVBIA/4NNr26k1LHe3Exzyy9pdQ20poOxV7Uspz5bekfFGFqyruVwoyTzIl
MHGcAcenEosj07/EseZ63ApZRIlqaDJbRnQKoNl5UWeJY23xC0cPBB07uK8+bhSnuo1H1rqx2KxI
8yroz9EVDJv6UurHfQ4fvWwhOovJQRTUEzFBmVfgJyFoCUTV87DpEK2gIK9cZAI8FeUChTB7Em8m
dMTGJN8W1o9mvBHA0qNnqiBLLtbXGlrpfTmtIkR8m3HjVRJG5aXTC+EWBQM0faaHonzM1GY7hcij
ZO9xeimYqLeH1aaskCczN19vgN8Nmc+ef/7kH6LOoA8ZqmnsrKx5TmD8lgPSTqjoWWm3zoIfESTx
QZchLjdgxG4L7CT0W8P8URUVglKlHaHlI06xI8elO1FXEyzL6aJNg4hKHdxK8bd0hOB8KgIfOUqM
RXgZBsGsLAzVXTV2+sbpUKQ5qwhrLpGIZiBFQjsfUn71o4WvH0HX/3qGj+wdfRHWvQZeXFDOC8T8
iUia0H//elzpCATc1BefbmrEoJ0sLrgVzRIZjx+/uov7l1S6rjLqZKP/gusnitQvt9qqahHjUA9J
8U3yX5QSWr+MESHFDmMSt8j0IIfwC6HHlRg9J31pwxoApvZd6nNcjtZ1uY18hLYEHByNzpYbbd0Z
yJr4aCr4EEuG8d0TLpLKDaILMb2TikstdYvsUpwuE81txvem2hXqRhK+6/F9ON0INdbwSfNQi6DP
RWG8NCX/zqgQJTAr6SlWY+53h2q2Rbj2YySizJcG2ykkdrsndDNxGQms9VQghjX9Mpo7takw+rmc
dKR5VS4oqGfjz1AqBsJx2J0q9WWAwmbYPBjjA2J/cv9QInOEnVDr34jZ/ZRdlN5eFK7ibOenF0V5
PZb3kerqygHfVCeYfLSNkMxBMaG/jmWf6vFjrLqF8lb/VsQ8hKO3DSOcveq3BK8CFEWvzbJ+GiE9
BfpTgFRaLdzy6Gr79vWXP7aiFrug8xXE7UQSNYglUXOFBPJ54y4OWTXVrTQfGLeXIaNcTqdC8e+e
8icxZokJLSGDoAY7MLDobWiL4uNpOYF366fCKtAeMRRQ4ufo6bu30SYkP74L2k8PxYvJ3Fsm+oDv
2pAiF5zcasJO62LUt++lqNpo3E5zH4LdecAoU18c2p7Y9EWIlBfUpxR5B1f0T2zVuT72yfsvsaXl
hMJGBDPGnTC4JBgG5bYbHpXhgBDGQHw/6/MtMaZhqcRtVTfk7yX9c4f7yXnjLu4F6MdnqlHMSIH4
IjKcpHO+HvdI3Rlh0z+PHmT/sr8ANh3s1CpCGd14DfC140jJBIRnpLvB/6kYP8vxUKCiO9WYNuWI
KY6bqtoZuJyUdWvPEsQIiq6k6Uc1XlHSSMxh1ZQIuauOml0J9ZWiwyBaN3KwEnGYDOVfshXtsvRd
MIt9m2VXqJmtEukQDwL2RRMqex1mGo91dZ14iKFeGv61plxpKJZqp7zKj2xgbXEkWKhLSanHnb4s
72LpAkfFM5fA/As/HOZRN0ix6rOCJUQ8f6L58vWXOva8i4CD+4AipHMNQhQQ/dCfPSpX5428CDmj
mRQCAuE0S34KvnQ1GNUJ0OuRTOE3Qe3DTGTt4It9PYL4MFFo4aYc6A/d0J2Y599t5c929CJUBOht
igEWM24slKjeGi5Kp6GdiLjtNc3GV95NGphehpCOVimrNE5IV0QcV8voqilkjmbhxcjCd0sQz4vd
S9DsBHQ9heQwuqnevClPgaK+nfWFlj7ofu/Fqib1E8h1VJkc+VQqd2RNLWGzvimHhVIxbks6GzjB
+3mPu4gp2CNNYxSDj5H1pwqfzPNAyaa62LK5kiKKmPO4qb4azE17svcxr5hPVpK62LKdiKVM0PLA
jQesAokgS380U+RM8G0x0NjqfmUjF4vGidCyUoNbCplYy8AcHe4y82cQ4fDWj/B95escx5UpeS7G
7r6HRtkknsMpg230OpO2A/pXYpPvakBv3TN2HFN+45fbJNm1uDF03Nab675+Vnxxf96HWMSMCF01
pPeZMPVFKQ5lf14omrUkPka4esRVK5yYLiG+9hGBrU/snyPXxd/EsQ/xIujQwGokhT6+et1rSAXH
SChaaJqGqon8aHDmblrEDb9XxhYyHmFJzpzOaDa18XDWfC9Ru3k9aWKBDZnbDujCOcaZXa4lalfI
PX/KTcaVMO957k/xHY7M9xK0OygKxjxGB7q9etDh9mY5PdLH1l/n9f15E7KIBArWA7rot9QGm/Sy
rSnBtifSuSNnyxKtq5UjnnMyz64r30usfGTcVk3rxNFyJC4qi3igaIgK1/Pgk7bGsbEWT4x77KEX
+1EuVL8pQ3JQLfquW78S2imVEazPm+vFrgy9XBt6ROLdEja2h/vAiYc+NhmL8pwhkjcbGKW5zUYd
dlmxPe9xF7twsMZERB+QK7n36ksXqn9er2aJ1p2Eqvo/nJ3XbuRIE2ZfaAnQm9siWSxf8lLrhlCr
W/Q26Z9+T81igZn6Wy1AA4wRWkNRrGRkZMQX33EatSfmQeCU/b753v1ea3XtZaISJGcEPdBrAp/o
b03T2dci3RmzKhwJUyrOQXgzPH7r4f6v1tZo5cXkosOh9b8y/PhkIVzraUdHxyBP/393Stnn73f6
T937D3vvP4WVfwX9UJScAZRp2o8GcLHMRmFSmD9HBWiELnZ5gQ1iiOOqsk5zfAUxoUkKup9lRBfx
psYMaSXMKqg4YaS3EmK1sjw25RNUKChmm7GMvMRYvCQa3xHL+Q0mEVaO9ULYu0YnFhd7x53A8sBI
IK/cpEyctFtjOGkqJRR8wTDirA3Xap/zodkWGuXp9AcKEbeUF/hEOJuuMjNXXJnRGBcDrZUU1dsw
K0CuiF0c4y4xzfVRdKdRLXd2F3Th3TRRUNnD/xG5GqiiFytlUpG64g1O4dKrw+RmGas9zLDZHDcq
O8pKzONKL5atU41bB99hPVICm7nlcnQeHOhsuB1H5qbS8u8dBy6GVf/e3atoSSzwRbSKMg8PsFr/
Io58Evyu1VONzCqfLE4DSXcQ6osJzwb41BcX/2RtXsunnKhP6lLj7ayNX716PxcPf1+en930VfAT
dSanXQ4RcprXA9h4vX8BQuf9/eKf3fRVCBQFJqKGGrHNMMeYeon+RePjzzeNsdd/P8G2mNt6UHjS
UDfJxFcFFs1kUX+/6X+0tv/7wlrOlQCpTfK2w0CJfQb30EVTvK7EDk5+amOMecsBtAU28ErkFYXq
9faHZL7U6F7hVQX6MNzq+lc+J39+eta1YgmDc6VLTQK9bIMXfyq+l7NY15KlBL6FE6F22Kv1k7DP
Wv+9T1u92vyVXkxFOhI+tXX0OP/8+6fx54cA6Pe/H3UlO7IWOwlNoXV0nL9YP5fs7H8/YRhD/72o
Lmqn6Yd43luL4+nUtJcOhYwEA/qrec1PMk/1auUbXag1Y8Nohhaa6xIbJNkAD0K2n4iHfH751rO5
luaDfJz1KeWB51ss5b84o3zywK8F+ZkSQta8aEAxenhs+Dv6Xqp8LZ6XhIyNKHX4fapDEdfuaoYr
/v4c/hwO7GvRfNOP7SQzgbzv2m0/6bSQkOXDBvr71T97IJef+q/9G32fOik9910KRDn3MlNof7/w
Z7d9+YH/urBqLXMMkYmRU+u1kZZbO+9hbcAf/PvlP7vvq9cRMIwYy4TV0SxnMZ9gPvz9upcg+4eX
R7l6I6W5mjIppJcKwBm4Jr3OtnJhCHtFmOG1KXutmvjtV/Pfn6hb7WtJfdRXizkIusJaHCy143XV
60SlzZDxuc9FoBeDi5WkX7cNRVm6Mv1NFnp//00/e4JXL7FmVuMoEmJPdkfL5ot88Moa9f8PV9nX
qvs2RWTm1ASf0o72Mbw6jPp72ziXVNTDPPGaud2UIPRqcqe5qHxZlqhUb2sd1UkJ2Q9YYqH84Aru
CBPRfirk81Ltsoh55eEptfttxFRKiIIwVIaf4/CWiftMbABe982wnizbbZ1fkvWVteQ/gx5/WA7X
Dq/ApuZSM9plrynUenY6inEoVj6QogtlY48KR8+2c3ZmeqGAyyCU20S9+/vn80mQvZ4HSGNwayLl
tFnExx6kW7hshfqcO3tswL/3El1PBcyGbXasAyQhT8td9r3y0vVMQAtILc81e9rnGZ+l5Q/zV++8
yl9/fD2ta8GwPqK5yauS7BaUW9e7QEbM8RDJL7Z4H1EXFtomGs4Z3vSl9TbEEU33HRoSPEFbuH0W
rI5NHB1sYJxm+Dxaz7a5G5UXVuxKLiQ420BAJWYZsVtz5BtFHACZavwv/U0Zoqg33F5rg6XqAwmB
X2Vu8HfdCMzQungHNnOXm3eTHu5qp94r7bsFGiapM5hpyiqc8FrRf1c4x6vWg9Tap6pDRanDexp9
27CDSa4DNcEFAjLNUM13eIB7Wb3rwptRKSk9ml5Yhp4shS5EtNDiaGXWzH/b8JrKY+U0XjQKn5az
y6i816Z3BYWJYqndCfeyIRrv4hqCtPRU1r9rS6GhzVdOMDqWm9u5r4b3ZbQLc3Ufjsl60m6W5YCw
2S0bD7vWlSUdqwqMnAJFVgN58zFLBzUGVqls9DRat3hCm3D6qqqCCvdbHt9GSEO6heZTST9qHpE5
9G7Uj74kn5xiI48pePBqkykRA1XttKplvD1neTsB75plLA2l32Mx3cxE3ab8aORd1omNZr+OF+Vt
UlHCXRv00lL1uaj3zvg7kbcieVLhkuGkTKEx9mbpNNlDIFLjSYR3GRr+ti3uAJbGMy+wQys7Gtf4
IXhjBie4/xir2iu7mplFNZCNGyfFJl87NfmykghLq3FeK5GzziPZM6zW1YhGUti6HezyYX7P0qNe
K4Fqa27N9IMy4d6fLJ4OGbQ4UjFaYUUPALkDA5C7Dn06Vd23bQYq4rfVJCcdxJfBNOeonRYcEG1h
uGgxoeq+5VOA/hi+gRksoP2svvDZSFGDCBlkpA9XTL831BvhPETTw5AehvxmgOnEl93lvw3pYicJ
lQ1nycc6O/HPkn8OD07Q+0uzpnPaOr4L9Tilbg5qg9p5ICCoq5yzh+EEM4gOM6SHU9HuG/Wlmy+k
LAJx+WGrP0T2rolX2w6G8Mcc/lD6j5w/A2iWYX2XWIWb59IxT32wI+HyCt8xNdAJF2403ADlrfOT
mm9Jp+Htta7ihMwuo8b0wvFYFMc28Uf5zklkEFloZqRTiJYixYBfns/UcdaR1GwaO/JE8TKkJfsL
k1JkF+1rkW7Lvj2GWGlnGbRGtVx3DeIKhl5iydngCr4p9DOCYLeTTsZwHM3O7TofVPBKKd5s46Gc
K4ArOTjI/mHCukylJoFL3pE8ye+UMywhDEZ37SLBBHleqq3RTesh2veV6plRA6pt1+Ljr7NIpcyB
GYRqWoHYdWnMNmuVQGQx65fChtEzJNk8cjDaK8ielEYQmCzAHlXhNXaghdkq4Z2K8/7oJDeGfrZg
K9nosj0E6fTElD7GO+HNgt6iTpB71LsJCouu6aA/n1LqqvDNJNCdFud0u7zPumTjwGfGPsLHILUE
w1miws17WOy/2im7MW1jl+bVCiZioGl3oQ3IN2uh4WISQoNkEhpK83Glgl4qit5zxgfHmVe10H2r
+WG2GZOt6M/ryAPD+ZhTTAEs46XKPb68K6Apq9Z57AUaKN49GxYL7GrIJqeMJ+AUbwnIr6ixQJ9A
g8JYUsLpA96jpBkHE6V/1T7qCro8kWymfGswd24NQFtqhFYZEIYnx7wP1ac+aU8q1pMR844Osg5V
q9dI6/1avEYDdZdSvLTy9FNB0Wc50nESbAIlyAi8M8HuFquw7TepDAdF67YtJ6YhYwZBrn9USODz
qQGvwxaSG15tX7ybsrUuHuYGbG8friegk+0C+KI01ukMdaDb1/k6xoFfokRsBuV0vwyMpYJS6/e5
eBn1c988maANlVupfKaEKtU7g4SH75icYqVJr2V8O7KCGqDTCyJ9gI+rFEl9pp0VVoza30cVPXk1
WptDELe+XZ3TkULVU5rc67wscQkWPNyFqrOnOeaWDnDy7HWq6h3B2mHmTLowgXUZ/bXi1/LdoKhB
ys43aI+adbcIxJa5l18Aac1zFTLr6WT8pO0YHasSdFSjU1aLgXRMD4n2WrY7BVKyFtdeIVGNY7wM
lRYOtNL4KupfhrrVBElfva2MW1jVyiJ4Iw6Y6GzSZtPlP5Vul3JLVbRDLLU1B/A2TDAY6ipMH8YZ
tFDvzeETCiKlUjxHV1d1vZYttFfJ+8SQnTPeGsKLxL3TvLT2upjO0rDr1WTbdXcUe9hC83l8X3Tg
PC2AbEkK4Ncb9Q+zfBOcpWKlpUhn7QZCbFpjqJBu1ZSp6mMJtm62KpKvdhPBny6qdT6fqj5dNSXR
C4KXcqNkVVDiBtuIZR1a6UqJIj8x4EW12zw6LVSwc7EZpd8mHoaIduSKt1+h8Nm6lAk5GRk49EUM
+JVQYurCWV3izQJjMhTdQ88mL26LDMrNWde8KTvEF6xPEsgaYFl0+gzCJfUqyT1ZeZNlyCx7Q39c
+rOiPyn5jZb3tMduG3CgMQPMvb4K1fNg22uFHhQ+GCB+YW8/g7Btyw2tJEwd7pLhUWLva22c1Lsa
/+OlpXjLz2D0wymjcxShpYaV2XZvAKN5MfXVOLRbtQ+9FGFZJfuDQ0I2bKyqP9q5gOMDeNMmL1ia
M/ROOM7hKS/oQ5C1FFnmYS/sRt2W8Hyy6n1PdKoA+CZR5MaOCKTRcFVrJNXCVrUEvMRofF/fO1K0
zoZjOorAKSUc8qC6JiC5pJuY4lUsKM/S9k3iD5BLmbovqt9YRUrKTR7vuv4+LPqV0fzoltCPxE3S
EIOnY508LQmWuEvr2ZrfUbbWkx+ieAYZmY3YzfXrnvkaG354FbG99+nawqulGoGkph9tumFQyU3K
hEVkeYIzzEIEmJ4d5yG3Nkt3aozKaxIjyPt95RQnQNanLEKnhTHQJCWAKwavQ28vJewv5mRxMvrN
5HIwVQJsROPWIXDFJQ/ioX7vpmYzwX/nlw6d1q3C5gBeD2fcW5JDQoG9Rm1j5m9qUa2SJPHmTvJE
JdaK+oD6Z1VGmbvYh8H4qSrbIrw8V+1GhOoKXrEHZmrf8QhMThiJFJjpgJ90UMr1uszeF/Y3CDzU
9y1fs6lBsIg1MuxGi9djZnjq/FNigzNxA+7b0xy9we8WMg4VVrxZeMoAXKGJLefekP1S1y8vgBP3
m0g4gONSDLB/Wa1YZ5btRxJTYWG57WZ5pbWO27Bu0rra5MrrVNaeCSsMrKZyVDptFRqQsrtkrSSm
P4hN2zbelDNMCFBJcnZZf8zM/j41P0z9JjTvsuKGBLQTImir0V+yvRMhL1HAZ6UbTGJcswd7sPTE
d6ZRimOuGJ6exqvCNI56lXmiITesQKiDhxMLFOWcja3JA9EwDmYovBpQtwnPnc5T6yF0GnowGL9G
B6+/mcbDYNXPmnXSpsd6fiFn2Azy+AoMgh+v7SMlc5lLIbiN6Lfe5zqQI8NPKcUu5mkarJWiks7D
OLVIy+tmuEmK3BXqbTkKzzYAx9UdXFJUqeaESHvkQDAFivUcF9p66cvDUBqrGYovLOHbFrfKuFVu
dIMtZ+xXAvKuCi8vty0fsHLSeCG1CCd3XDHYblNgEmbqVISrlbOQ3bS2KxJ40/K2ackWMy5Q8FBa
mLVAJYEvDmhE5/7c1OW6zsQxsUq3sKG8QQ6UcL+wuaiFPiOtMYo2F5p89gZA62HA8FvjMS/ScnBK
9GO68SMnoLbY6ygkRYv60THoZ4ZQTqpiK8atMeVuwwQR8GBWgb5SjdyHTXeXLWNQ8nLa1YAJS78a
yOSnLL6xlem4dJhvaIbsduUv04KZk+zb6k1oIcxmlc1r9MxZbCyBSj8+iYoZJ3tfZ9IKE2ofJz3O
tsy5VQHWxqvwYwgTL+yeehOOTlOusS/fa86O3yNXnmMjDuJ57Uy+pk1+iO3QoAVzYf9OB6xynBL2
+eTFkVdfJqYP/ditq3ndWWdL48aZ6itHhOp9f2pqyzfHO1Wdg44aUCXbK5z41lOi3gJIOzQdgsgW
CStIVY4xqhnTHHvsOCJG5lMUV26DOJ7MMY1C344qQGYW46rjdrCbDwtv8NXYEdqsXhzr+h73lpWp
3vZV8rPQ45uZSMMUZNkEyZK4yBeKAl/k6VAqQHIV7MAVonYipnJbYCzTadXJsfcGc2IY7IAiL5nZ
qlAn25uwvhPtcYxMouNL4vzEmK9e1Rh5ZtCGrYQTUNIh4SeK4wms9cpptKnzLG3kKs20VuTKy1rt
OOIxYCmax7sV1MtjybRkxMZrjPfYKPq1jVV5WD0ARXyAWOT3eQbT+DLYGAglyKGn1ou0yqb54Eij
P4zWGlYEQgG3H0O/ifuVmT4oUe5ZQPjmmfMEB8kxXdyRV3AKS79fnixBSlDobmGaGydV2NAdSLeI
IAtCZdbhvd9ON47G7qoondcY4dPSXkjf8WnRHU+Vt3KW3TjNh93AsGWAU2iTtzCefCHUTZPudhwW
Zluc9Plh0c7wu/cL0EG15n009k54u3Aoj+MuCCFb454GXlJ34cwEZQwKNB0OdaV/6LjS49LfVDed
trbKU6Ts8IReOcoPNXka4tvBgUHaHYhbqNnb5NiklDWaHiX02sRa35TnBylO3TBU3azKb2hzkT/U
K9q8gTk7t1oab8LZ2XZZdNShTRuR+isjQzWH+DBaT/MA3j0mY3AKSjDLCrTT2ikSt7xwMDOChykF
mhPvZKRYYpg5kFNgwLcNc2h1pWk48BTRquYsQZN3bYbSPjRPGicNYdFMHh96a4FPw7HfWrQg0o6D
yQDuxcu+mla52fqqU60Mu3Yzop2qK+dEio8jLeNR9nRGwSQynSJiRkn1JNjRxWy+gsB28njfQK5W
kp9dmTzSlTlTFcG8QdmVMTtc3lsnG7aT6MIAuR2nhRu7qs51fJtOd5eDqVuQDCcd1OrxmJc0mC31
aI6za+sd6dnCuWgfme2pDtkGljdsEV2r1FZqKfmL/ZpSUxx5i6gbocfNY1rkw7LK6RCXr1XO2Pql
khPfde1bSrnG1HUys9xrog/oF9S1IlfwrgmM6mftbUIYCeZ1ZTrvoRXf2wMrGAZ3b29MCMJOox3i
TPNqE6DNZZSm9ePCgEDut9yZNX5UFrhOYW2M+kTF0VX46LESDyJ7E5fWyswH15GStUnpTR90Dvi8
E2ABOpsZ7ekSeLZaJDa4FRndc2i2BNmPhcAJZnGdhtGpkIZNRNKaa5wnlAwFMlzDJP+YauEiTQc+
cHspiyjsY6Pe3afqxm5ONN2YgsHarPydNG+OCPeJ3AWAiFeqMt80QKGt/ENaAqMw1mq4zW0tmGLH
jZc2kFm1qUb+ORkbg+yBs7GiLX48L8Q8Wds2ls25tvLSItoU+XBTOq8lZK6KapRhaOC2ydUj+bRw
ax3jrQIUQ2K9FMtOtp4HJDqR9LuabyhrzPa94WX+mPxqVfvgUBXKrNMsnHVGTlWOGVPer6rxVsDW
ptLebsauDIS+FswiS9kxI5MbxEtabiuKGHrvG/IxTLpVhyx2jH+WGCmnsbmqeZnaRF8vy8dEwrJw
upww49bEIQNF21AgTjFVMhh3or6GbHs8F6P03GJs2WflKSVONznwhCLfwlJb5c4CABw5Wn1bDpOX
JRoU65dxmbyCkzba70MEFtKKtU1BCleY0cqZXosO9nJ4rpOESfxzFdme1PRe57zpQsc1KzmmtC5k
7jeSTZ7+sO307CwZDZnxR2EPbgeWcWjI/irhZeCqhyiB6xNSrnwMl3Dj2IFNj8uE6pNY+b5on+oy
dJ2F3Koy9r3NSI1MJbe7nCONYxPPO0e4zAW4rYU23SxcKUdaIgp49ES4TD8ADaXg0K7MWPgVrE0J
Lq0By6IgK5ganYodQlSAK83AAmwU5l6YVCZzaitY7eWTFV2s6dNzNFu+bBA1TMczmtAr6pFvhSWd
NgDBx8Nos1CK7BDNp0nN79JmumknGKwGQSwFyKkkwKRD6gDM9pfjJiNUtdarZWarBv2LznJRZdIQ
KeFqxA3zuWMuS5GU20Z3ngxcXahOPDKl6+L1fmwW5zErx60ulGOnD8c5nAKBlFamsq1K2yLHdp8C
5OXbU10iGwelOaWrfJC2bIfq3MacMUnHouHYzT+nO7vT9l3X/QClScS8sErDcR2pISXdymAeWLqP
e0psLXo0heKIEas3cmuT/bYLGzyeDNaQbMa5fZedOijUxWtkRvYKfVcokt9VhhSMxesS6nsDucFs
gC6BUp1kERNQDP/DVZ+rH5NAFN3MJzVUvHI4VJh0TD806wLnfjCil6h1dn2d7fG2+xEvRG5nhGM4
u0bKC2I+2wO4G+WjGZ4b+Bx6bPmLBESnC/04q/1CHc+izaeVZcZ3HEpQB3hDyUHdeYk7ezfG5dsE
gZUuyHGGwKtAFGTwUMpWqdXRkqIPxUFoJBBlKTr4kfU1+6MuuVZzkJTxoLU84/k+mg+2dJ5SPrKN
iIvYlaPH1PIrkzTf6cAU2HhVqJXp6UYLzGWR3aa9NfBw66U0Ioky3CU83TXJ8lHrQd3WoFQkqm/i
gqFuu/XIuT92HuX2zkqrW6lpfCdTd6WYqV83a3GhpGuooaZ7h3RVNM6urVXOZqwwe3AwDALDnbyO
4r6gcBE66k7uLCqbTbXqWoOcaak8ST+l2TZCtH2p1q2jFtyoeqsvpxgtvj2OXgWkwdfyJkdOfQff
/ZAO5Zt9mWzM+nXsqDTB+vXla2Axa41eVcO/O5oEl68vs6JhtfgLyeCo2KuaMbUuKS/nHtySuHDR
K6SIOZ6S+kWPvZWxa9GaQ0fCIJb41lL7lWTE1FKNjwmKeYioIReF7ZodMy3mDeOMXkZbJ9uPBUWY
llR60tp7UVnBNLarka5zOMnrqKf+5JyjRPNkRC+93Ljd3N+DcnmrHeYP2tLti9eQluv0YbQPVvi+
9GyTkrXujDpodMrBeH0M9S+rfmiAqDsDe67w2/E4xeVa9Imv9WcTQrPFt9fLb07H/mDUux6Cq3B0
D7NXZiicFQnAvoOkKx+bNg2i+bWct7GxL1QIzeXBMZ8aWfj1qKyiRfbAaOep7Ntw7inSuYlpMZr/
Jlj7NSVehR6b6pCHVxSMZ2YpFFRfShwkUvuSDOpTPRo5r+MYUPq6K+ydVG8yK/LBLM/G8iaTdrZT
h9EUA5DRNhw3YdNsegljz1JexwlVqr5fh4qxlnkRZh52H/+asvItEQVvWO5J5shW+8ueJ7ea7KdE
w2bSsbJ7O4VinyGml9CfLal6xBBmHWUKufVuGPdsG1sWeNC18rZViAPZ8GESpSpRbxblIQJdYnL/
DU9/TnpKjKHlzbb+1nUDSrnk1onMlTawRxslbloVBaRlKTflYBeeJevetNwCClIAcFJOnWa/1JID
ri23MGMOo8gOtrls4kTdhpK8kUubU51+iJPyVkHI1XUiCDkTDIW+brJhow+QR2hbKNDTtcdsfq7S
dyd9T8e3iC1AwdskO3TaWzVSau/OkXEazduBM1uJV3BEJZKCiSTlfra8p+LZmZ+z/mNi3KqcT/qw
oYaPTFC211RQtdjwzYwxheOlfd0qESOYNzQUlbbkCjeRemtTlXHkrdTtpvE2a49RfdLzoxIfE+Uo
z++TevHzvmcZekOdrXtJusUUtCQ0LXLq5iGDydk4v8QMdgrrNBjn/LIDPjRxdjebHEibws+bweVh
/Kqq99ZY1xryRsGOO/lT6PhT4hKJbBxc4nuTfNegCF/GeHxGXqPV7oI0BYPAnaVzAGNWVttp+ely
vJydm0w6tz3Vo/IohdrdorUHgy0t0mkFbrAlp/UWCIOxYbL/5cYYt2HxgUkpcotDL78rUrTRNF6o
8ZimvpCepuSxBZyt7CgVlLhGZePFp0bsVSOoNccrqnnH8T+3L5/3vre0k5ScRHc2dKxL6PbSTIuo
Xu7HbFf2tvYjXdSA6aJ9Xr2qk3PQ+jtdTHgxlzJuNM5bX/VnA9Kg5wxvhvzUwdvlpLWOnATiIbir
zi+7n8T82yVyNrqkHS/2OHl/a8fPRY+wvX+UkqeCflF3b9deWts7Pd7ZpOYb3foljffGjzLdSq3w
xawHQj4pxZlRftoargjsAblp5Echhj1Ce5gLxc2Jx2PYsG5PWj7cJtnJErGPQXqQq+EPM76NiQiy
gcEPOSINAw5+drIqraDdcpwpTN3t7fteyreSxvlH5gfVkJkeUEr6ck9VUrqvo19FVLw7TeUvg3OQ
tWhvqstBrWk9C6G5jYW2FwPWnDzcSWzfIHwnzdqk+QgJJaEKcJ9xJNXLdD12IHSg1PptjG4p1jx1
eIQLiE+woOe8l7t3tR3X6KZWKqWPnEKGUchep0j3U/2L8atGUMuo+ZMyfezH6t7u7xVZ8v+ur/iz
/sW69gjT40i0/YhQMBeeVNK//8J77LPrXimT0qmo2P+4ri3WjXOsrW8p461rWzA5SeTKmLluSiOz
38jfFUxeyQVLEGZqbaMAm1vMpPmIvlBSfTLgZzlXAqOoaLSpKyQ2Jc3cpsnrIA2+YirssXRkVT2Y
ssaNcnVdOL/tcLrPY7Gqqb9GTutFjLyXP80s++JePvlMrj29mPI38vTyOzYGrSkv+95HfW3LM2Sj
aWcVH4lcnGZaWTTAv7U27Ysm6P3tLikjAUb8/9iL6QxJUTAxpHh96idfCX7+LA21ru13Eq21s1Bl
vpnNpjSKQLNPHNtXYb58If75xKAa/Pl/7zyBvi0NiTTiYkq5rnH7pQuimhyb5vigbK1UXk0SDEJN
23Ji3CeG4evqczjnpKHn0qG3MhCHqYwoYXWS2+HcFV9Manx6a5fF8a+Hmg/ZIscRiuOCqje4WGbV
N6ayi+r6kPW/6EFvm35Tdo+ofXTzWGOhbuJiITUWNg7ZKucMwUkIKuAhLB5U43vju9a13Q8fR0Ux
wcGmtvCoOUNK/d4Suiio/vXbNnbRCyGjdO1ozc7q7/57vuwX3vR/LjxWbWW1CxfWA6lbwfD53v1e
RQtrzBRdckwsG1VX1jiGet+67rXHj9XqWTMmLbc7q16E+tCgDPK9S19J6SHiqeXSM4lYdns5XyfT
9yL9tZ9PDE6gjIZ53ivvy3P16+83q/1ZT2j9j5tPokqWMVuEYx11FjKPwbi40VI+mZaExnV+TgqN
FDC8daRLzxpjkJb+4pgfav0HLQhJOujpLiGbqFOwWKq+pROxziDlNsuvcsBWdpxOl+58IjvBoLzI
4dvQ3DmqHJjSQxwNCKJ2ymJiP8zLVCh3f/+1Ls/6fwWalnUVbyw1jRWViv8+H+9nvErGdoDFIMYf
Wt28JTW/YhxO31ui1zTLOTMKM29YSlZ6Xtq1ZT/9/Xf4ZHe6tuTRSr0vFT0h2keHKr2cFf5+3U+i
vXUVAky9r/Ha5NkMUkUghsIohRSWbAjgXxnE/rMm//T8r6LBkMqa3Bi8A6kau0t5W1YHWX+ohtcu
d6gyhjSQt4N2ENXByl9LcWZbr8rnRpIQumUrqpiUrnO3at6L4dWR7kPrOVF/gFc3Zwq2EDUgoYtL
11LCZieitFPl66r5rdEnhYRtqjXb+WOSPRmJh5Z5ZdOySZ1AwXzJamK3s45qH1jjjUwdUf6ZpLeG
8u4sP6g+u0N8Vqabxbyw2G6K1jlJ7X5KT0mF7KBqaDK+1tR3zKa9iUoNXSQKnugOO0O7XWDsVveT
Lnt18TSEuwZ9trOL+i+mvj/RhFvWVSQ0GQrr0h5Poos3B4dBhE+0avDWnCcK/SbiR8c1IgXiRuXV
nIR1iu9OFH/Lfg6y7H/Du5icShoZ9NpPzTEKN+NXUupPFvm156JaRXosoR/Y9x/2Q/3Fnv5ZUDOv
EqU5kSp7aJDrl8OzAV4UKSjlMRfXLT1i8ldQjuvb9RQpnjKbK1leIEzTkYgsrxbbONty2h+7wMhn
ioY8bLoalqEeo2p5kRNxdvQStYF5a5exh7NgoFBcnhJzGy2bItLcuEgOM/XkTDsUsFkS7avJ7s+e
1eWF/tfe3en5WC6ZQk6ww4Fg/J4LjXVtozUIutltzGWTE9245CvHlD9PeljXHloX2EBWFKyY0KAt
94vBiY3ZfnMvNLX/PopEjH3b4D23TxY8GPwi/SJR/eymr2KjIhVMXNdcN44K1xmodCAmGb/HTrSu
3ZpkcB2F3GNarrzTHf3eaePaW0lIainyiVkR6yV8MH/+fY/4ZKld+yplZiSkAZnOxZtEpJ745onr
2knJHEUVjpcnsLwsp6+cPj7Z0Iyrt73o8WnXw4JczmmC1kGPjgbJkpFJ2J33vedx9erpKQFlzLVp
X732Xvn7exe9SlJS3JjlxGaxtS+N5VPF+d5lL5/pv8JE0SYcuivyRFSMtLmcH3+/7GdP+eqVU42o
lUZV5Qin9RsLAXAR1a4ltEDLvzLg/exHXL19mYq3po0S9/8yd2a7kSPJmn6VQl8P69BJp5M8ON3A
xB4K7VtKeUNISiX3fefTz0dVzXQquiTNaWCAAfqmOlJBBhdzc7P//wyuPE2J105dRQyqd+MvyEUf
pLrH5KJWjwJTEw3xc+xPB79buEl/cChnjsYlZp5/L01/Y3L9cvmjRPZqiCHnGiky853b+JvPb8AH
7+QxiMgoZdeOtcBTf+/fav/eg30MIVIyp2Gr0yKwhLenqI+n/fOz/SCSHlOIlOeD3px3K2G8ixE5
kV/lQbb+/Ms/uhRHr6PhMlI4xe04V2v7bj+a/+bVOHojizGyqIxziet6M8568cXn5/vBk3eMIgJh
UBrww0ZGwiEKbgDXx2jmrsoxWnty+uIgH7w98vgFVbHjNxEHoSw66zroL0hUX2b97y00x4Ag02Je
iF/DdFBlHS6UFKscueHnF+ijG3q0X/AtR8Stww21PGhwkB++yJo/+t6jpNmBJ56OI+dsWKv+RYu2
n5/u2+74L/Y3x0wg2fSWG7v9cNDxhI0wASM0aYN/GkFn1YYfk9+heMRXVOPVGMuVNuhYuPYKzaVu
LBTtrCRHzXWhDAcBMDaPMthGhUnTM932053MxrnTfwgcY4lYcqaDmkVw56Zy7Yxqm09UZc2tUN2K
gtlSgtDwsufZHaHFOlKF7xObLKY5nCqAfcOUHKTeINW8qZF2h4r+OTTZ1H6iRb8W7LJ8Sn2KlkuQ
ZNspGfZGU60b+H5OttImdZr4496N+Lh9tWimNneT8DcBzqQuvazh+Xvy2jFQJqQGftQ7AHaoC77I
Qix7vv9/dZ2PailYhYUgN+0hdzd4be+94c5Cb6QhoMydm3zk+njf+0jbGq65H91m08TVyVgrehgn
djPSl+93qX2WeZDL0adKyOWDS6u8WHTOj7kqEecnlY2ZyMi3M4JkMNcxMgBfP0EquPUlhh0+HaeL
Mv4RGU9YH3A43GY0DjO5m+g9D+1mkOhYJh+84aov01WIzjvsX3J8XyCMlrKuFwliYXsY8AHtpIg2
Md2NCVFSQqPe+sHUaNUfzPaxS9xt6vRbK6BIgkJ7fM6N54hJJUO/j9BliIsm2Wguuht6tqVYVsV+
MH5Spl/2qr2L6+yi0JrDGNNU6uhUYlKuzXxZISnz0JjEJgzY/n6sUUp3lyOSeT/lSkTnNj05DGpo
pKCghWD3tfa6Dko0YHKXBHI5jNp13qD5fBJiXLRsNosg38RTfD8w/zsJ7/NpWOfVwVSbXKdXD8+x
FdXK5sM+vZ8Yhdxb/ZWGg7yU/LERdihkNX1lIhhvR2PBa1CoczhYi6HYqaJZVPUVAzSWWdiuTfmS
lKfWaK0ilS3NXnzL6hKbIpp0zqoLzWcFxp1RU7vQhbred+1Gn5hsjSclDerroSxm9Zdp1ddj16wc
nBStoa3QbWyH8BLdtJ1m6wRAua2JZR92+w4Vvm8nS8ZKTgVjJ4Jpr2GwkucM2FslyNFdK2ZQhrMU
nILFoUuULJ2PFGtuMK4N6a2kV+2FV2+6XkE6dU8EVk/XG/BUpevAbnYtvbYmDNYJYoW4Gral+tl0
3iYM3V0GW9MIzJfMRzqNQcunQeuk+lqFxipLbsbKnBExS6WB9q2S88T4EdqXI1YGiqRLyiFIU13m
56VLx273TWAtx9l3OHmIiR4St7hyJphMdFCshYYfQdPO3Kg5K2j8lsM6lQ8j43en8NQGf9fu2Ahd
Ui+7cKb+VLjXIngdfNyaAklCgbLdypeDvNX7/sSNt1SU6It6Wwu9BYdeDP6GLh0MjqWLBh1ZkFsz
wuGsFzpysQwRZrnuk+m2dTAElchGdbnIuGMy+1YN33SeRKRRA00Cr/OWqZcjlUoXta8tqxEGCWNf
JtdemP03uMd1GCzjAYtJijJ1Sje9eaIjc1BNgJyNrmWB2jfBBPCUxya2wn0ZmYvANpmTCOYvxdlY
nYbjsIECBXpwHcU3ceogHHjtTGfBhBpRn2gZ5nTqREPHDe/U0oQXZOrXFq5rjDvgww3wWbX1vc7T
TUA3w4lu0/G61hGY++6Sm4HG6mDgGHYz9PYuzzHFyCb+pqUVZCITL4axS3rnyrfcm84+IN9KkT0X
4UkP0bwYNqpSZy0B2q4ftARPYIxXNKxXegGsOSK1grhF2wT1bBLE66R5GCzezxaZDhNHOvMVYuPS
0DFgjXJVWE8l6tZmuG+GbKuHNr3Xq9gBm+nsEAeJJl62AbMjZ/NjF5/k04VgCRPht7pFFR89uUru
ikIhN6x2rq1TnesWOVbOxOoWms5Lh+HnQqVXecxjPFgLB12/7u5G98yzGddW2xCj82XX3DkC9SYa
+1UeB696lJz4wU1Kf513aV4QewsBlP1N9hkhMltPjf/No9vVIAtO3fRM+d8dHyk8D1yDfq5nPsxi
RDRU8Irqzn2E0iNjhE4eT5eq1O9SNPFjir14yIjLkfs91YiIwRBX22RQK9UMy8qi9mxV+WPVqX2n
nyJKDaDFwHjAOgyBVGUbMzw03bOozsLkzNAfnX7YRDmr8kBTsp6Ruf3BkCz7P8am3NeFuY2ja7SG
69HLztgBLCX3jWkwVXxjFTCZsQE2LvrahuaRl+6E7Z5VxllXPZd05P1+2QCvVw0cQ79Yj87eqoZF
ad81zndqS6so7FalurfSn6a66aJH5oatJFYSn6SjzZ5tfAwTk3eM2r6qosuiZlyKfxNV92m44Y3a
9h7fZiXhmR+Plz0zwULtJO5ttHREYDS4sFWXdFww4lnlIo5qPMHOSZ3pyz5FPJDW0bqNrr28OXQZ
Pg20OAqZd4l2U5GZsJlSrvvojdd6nKHDRcDiB7f+dMNprHRER7rTPZudd1rpV5q868NtQ00YK9UQ
9vtEO7E9asLuWUwLqUDEPuNS0tF+aXNWnO41x5sXjskmbYfTxsbq5vL+lg+eK/ZDQJe1Rtmp8bAm
uo5fxltYNOnmkbZaOJAK9yRq11b7FUHvA6aFfcx4Cxie6GGI6Q/ueN7UYhUSm+sKZ3j5U/bRNiO1
ahC6hFXGECjs7PgHmP679pW27AO8b+HPyUivY4/Fzbup0nSVWj55nrHKeT2jnLqjs2/aDtEVhvew
WVaBtqvaHFW4i1fzxk1Qhmb5RjWIqhAGf57ZSuuDlPmtpvrL/jVvgjYugo5Kb4deMcH1DrymvAqM
dldr5SokGOM03vXmtiymU0c8Vs4PNLALI1ErO+8WwYT3EiNWgcpjiCwc2RdMGFlM2CL6CQOpti5l
e0BWGA5XUZGsC5DzKr5sM0yrkXGoZy1hQYJKq6+RuOLtYplkt7G4agAfTE2/cnJzrXvjir3qjxQT
qhtPm9CHSkXTYLxiYPomx8gZ7nt8YmFzaaFiMkdmEOl3HWhGGzNJ5J0lwQtSWqvoTnp1HbFORX22
9tlLOq19FsUo0qjme2RWGNjoM+QxYxJ7rNP1CaQgsUjLEEv5psJy39OdrhAFEQ6m6vtUHmD+kAlh
V7bzb7oG+ppS4oyhbbVTq/SvGwLXiBNgqDdueeZa51W1asIrI592erQfue81bi7PR1Ws5TvT8JeI
08gLTrxi6yV7o6+XSgWriXBm2eg5MVs4EnG2KNbSucgIynrZLowmJ4oj+cRIZD7J9rpPrwP8Z1Rh
87lUHV4VCOUgZriVuwljElBnqyl8aqZ+Gibnk/adJQNFZr8yyZyK7nqM6JP6G907m1g8q/LGmZyV
b2y1YdFf2/VZOUwLb+616Ad/ujKyW1tcWnG1ZtjxQtIkD9uz1n6o8WUm+4GwpkiXLcGTPOvi4QnE
3Pcp/O4Am4ix/dc3Xn+v61eB/9xVhzD65uGtDnkWUp4/0zov/Ge3wkvFF0e3eRXOE6/JNQi4DtZ9
WlrMV/B85zLAhTPY6JYZhLZuMSJWqX47JFc5fXWbyQMIbddOauxdQ2wc5V0zlHsduwcGYThxtSkK
5PeGcdrkwT5j9+MhEc8ThXKK2+OOtAvK+7z+nno3dXgnUvcEkxBAQPPWG9oHTS8OCa90br9Marjq
mP3J5AXGvK0yBp/V1J/a/FY2RAgdI0OQn3ioP82QC4BbOtT8GwReyxqbaKezCIxXeeoxqmxYdN75
yPTOAqVb+eSJ687IFxVGDNeGXyDvLAC1aYhbVo9PZXHXJdt2eIjicZW3J+DK5kGhpK2osCSBUZhn
Ga+iWVwxdXjBS4YHHh8zoxt42Z9EdN2SXujcffcOfxdzR5r+qfIOJl1h45JyCen+2kBI3ExnljwN
u2HrOO4KAkijH0bWj1R+j3A6DO69dF4FI/1UmK/9Lr+2pX+XYdYOwYzAQGnAwK9aD2l8wAoUs//0
YXtv+T9FAtRhDLapePGace0MpAGowpeV3MlgO/YlTvaDoImZKPa+9bc4yjFEx+jmWkztYBi6+s7R
6oOeMzSmDBr2zMrbTaTXeVs/BACyldviwQq20gVkQJdI4UHsGnSeabP2cR3UsrxVrbuHqX/e4+q3
R1StySpV4NMExjvhLntG7ETzVrwnFcL936pLC/N/4J3PLhrgKZ6zaQaX3hxh3MetDFggnYINhqaS
PUA/J3OM1XO1YRMg9838YeVgmrDrk1A/NfL7gQKamYwYRaZl7JGR4+UQyrkuJuaEzPfTHbdZt6u7
/bwIGUn5M5TJLvLMJZbzpVNhiJA3IyWElGqThiVrSvwVhg+QFfuwRQatdsNwUkfOhS1TjLXhmWkC
yU0QFZbNOvC3EdAVp06vPSG3DU4Yv2rPPWmewE3bjgHSqZ5hb9Wwm6Szt1v9UCc8j0QkBxBzbz1q
2H68jABVX/sI/Kvqe1d5GztF33zLzJ5i9E7HzL5J4n4nHJSHgHC+WM4+qB8cFQpxLnEx8EwfRoyF
+KKD6vXzL37jzf1VZeKoVNiLTvXSKIeD0zZ3BLNzD0zPoMhDTcAQzIgayf+dFNGn8wqugRxELTGX
HSZNXMSDs9fr6T5wfkauf+56Pz8/qfnYf3VO85L+y9JdTW6Jfl6BDUvkIiYJmiXKfZGvPv/6t7np
f/X9RxVGGTtdVya09ArdXDWTftf7J5nBqKL+Z6jd+K2gMb8XPUrj5qRnTWzH6Dyxz8svx+++Afn+
6gyM978QQHmueAb5hdRRJhz2xpjiBynXKMlOvN7FdcGUyfxiYI5CiNO5Zq1KDVaZ7LQpDkhdB6gK
jqH/e7V+86hsGWAEC2Ma44dA24r+bgq/qC+yun5wK48Kl7bK8G+wXh0w3y9KZuxSjcOXuEMaccPm
GXNIdiABYpRHsszo+mfhS5kAqhcrfapvclaUKZCrEpMaa8FaYpUe8C0kGdvfq654NH25sVS7kZM8
CYpuHWiPEoV4bjoXbv7QF91y9MN1mt6Xk73sY9xwxb6uT73xPmvKFXQjF0esaC6qKFqmQEUqCs2l
d2k6Jw7RlJi2LNQpzr+y/BbrLeU12DYN54ChjOhe5xiC4mlpF4+gQhIPN9tJ00Hk1leoQNrUJnnE
Jq813wIC5YDjaMjTuZKw9LR6MVMGyrYgq3iKA5LFGKEuAI2kwRkaOGeNGvaaRNE/kzrWTnLq6mtM
rHLCrlieB/m+Hr2lRYnQoA4xmOkuAsQVsy3IG8z0Yi+LeAHQDY9qPt5FTb6q2mAPMBXS1qNtkraH
+7g8KSixMWop9J+m4WeW+4cCo08ZoJ/GxQihxTC3Vn/qgqvOmWtAi+x0msLzKgxZjcnbWVV7EfGu
pCt/wAHeY2f0t97GtwS0KZtbjfV1eIykcZblP8283CXOuEra2d1/UgS3YTU9xj3Jj8I3qMSaLeey
CFlxsOnV2W0XnxnxGUJR4E5etHHHZzMV61GPru3m1Q1epBGsih54XGpT+IjYa8WLytCXQ7bTiuvG
LlaTWfzs62zXaBN7tkdbHhCSY3dtTlPTXMMzYSMvl1CVFp1KLyfM5D1+o6obNn3uUUBKTjG8vU0Y
94Pk0UFYECT5ui0eYgrE7WyvBKRoTxFlJPuQivNgOmvIHqvRv7O0b2NUHdzs1Q5w1VrpajDL9Yiv
oO3dcxmYJ41vPocmFQiEG67+qnUm3mPGatUW2NqCQevfInxb0MXaYuPC18hSeRnZ+hd9kA+aOcbR
mlLGUccj4/VkHR1Vw5vBD1aag4QkwB03faVw+CCWH3O5obVmBhCh/tDEdyljhq361MXW+nkk/2CP
d4zndqeMTQqZ1CHXd5HPwLxh/Gr/+NdxyzhaImxfhJLKbn8Y6rO2u2EF+OKLP+huHTNxlWvmfWZT
KW/BQ3TeBBkMiBzDjjP9q+Xtg2bDm0L4l+XTsrOkjieLG4uTo4gbZggqymUnEciSMLoL9O2YOcSZ
cOlKZ/n5nfjoNh/F+WwSuj3OP6sKnkx7zgzx9IEA+PzbP7hox7BcJw6CdGq5z76lM4n8MBgNBlQg
dP2Pzw/w9tD/xYJ8TM6NvAYlrWWyAqpxjtT7sArP40I+C58iPaN5QyJrI17sbmB7m5yn3oNTsSWZ
J+FhuIOytGoLwGH+uIsLdrR6/uyqdN/gt6R5t6k6sY6i5JCRTX9xxh/d5SMlm65GX/eKgVYjDkMV
0FZQ+Wmf3MTBY188+EMDZc1/nEBySaAfbgzTx9ZAmjULrUfVVWDtrDEjOblOS+kp014iIPCfn9tH
r+VRt6v2IgFdzqGWiO6QRWSkPvj5N1vz+/dX92kOZr882yX7YNFKnoQmiy5Ta9yWqb92m35vqHGb
Y0vTRLGo82QFuB7KDzSOLL93MQgJitp+tnOifhmp7yJCSZmbJ3SbFl6AJjVa5vazHxG545tyBpVQ
1hSCNIOZoDoO4R4WlF+D09JBunnxrnaatRk8xt5TbBVr/HG7Yozv83HYxciNk/DSpJmfMWa1db97
nlzW7jYLQT9Mw7Mc5DVTo6kSmF9clY9ej6NIPsZu4Jcg+Q8iySmCJMsBYDDD3ujk/qlf/4+X4T/9
1/zyj0tc/+O/+O+XvBir0A+ao//8x1n4UuV1/rP5r/nP/s8/e/9H/zh/6jC+58f/5t2f8M1/Hnn1
1Dy9+w98ZWEzXrWv1XiNHz1p3r6ec5z/5f/th7+9vn3L7Vi8/v1vL3mbNfO3AdHM/vbnR/sff/+b
MXOJ/+PX7//zw/OnlL+7eQqz5rfda/KaPf2P3/5n/fKa1XzDb0/Zj99uq7BunrLffjz9BkoqePqX
r319qpu//02TvzvCsqTrWLpUpqNs42+/9a9vHwn5O/UtlKhCWbrp6oqPsrxqAv7M/h13mJIuJFjL
BBM7Dx2t8/btM6n/DsDWkphQhKVYV//3D3h3E/95U3/L2vQy56fMHpv36bmyDMcypKuEQGLmKPOY
azwN6RCmOdySOOgSRg7lupGssskrs10FDSe9ox1a5M9+LAfq0QHZIeVv0Rr5OjLsIPjqQRb85l9e
b6WEJflJ84+WhmVwZd6/5oYyxthxSciTAKM8QwDbygMwWKQI+pU55uELsj6nCTakVV1rYqO23Ho3
1JOpJavQzj0sNoOaDGirlfuVRW1+PN6dHZcKaY6uHGnowv2XUV++myaujXyMVDsyADoWaVsyELOx
g2Q7NmOHwzgLKjljZmxpyGnZWIlTXkZZMrgbyzY1+4rM0/lq93a0m1TW/HBJ13Id3dGFYRx76Ayz
NDNNhUA6rSRH86u3cjglALeqXpd9ojk2Gxxjok/Z0tYo74felN0+Fm4IWVrg01EOzWltnGhxuVkp
VhJWFI1AkdjfRBcnA0WnKgpppledRQmu8AQgxT8yiP8HEeY2T/nfcYB5F5I+DFX/H4ahWUb7cRRa
vWbpUxX/GmDmP/gjvgjrd8KLq3iDXdvS3dm/8Ed4cX7XbccwXSl1l/abmk18f0YXy/4dtTefGQbl
XB5pXsI/g4tFTLJ4xl2pZs2pkOK/E13e54T0yRyTI3MkQyKfto9zqzyLtSEKpx4mHqMO3RJvMZgT
tkIhmORfrsmfge3XQDYnPf9MC94ORaDlLbB1IUzTmePKL+lBzHCYSTLLgvo/2EoOZ2zCEU/8YHfZ
aaD7xbav0uQuKipnW4Rd8IU8y3yf8fxxfNskbCnLcR2u+vvjt30weqlP5yiUsR9cCiNw1sbghM4m
MrusZDp32sGapBAMGFIooLAQmMDImp394ke2d0nogRZVJaMOETW2SvioorLLjRdrqdgYU4S7zxYU
qsq+tKNVpgKMIKXDJa20BDJH1OUGWq0KsjQoiYmyiRHRYfT7Mrjl+XF8Cs6l9+zbY/etA0J6B9CG
1m43anCCsyS4+/x+iCN77J9XRDL/U1rzHTmO5GOhe5UaqRf3lHQDAo80nrLOsmecrpVCmo6U/KYn
hnhKamWYKxx5Yb8o8oLcSU1m+WNKUevCCPKsjRYkM2It9IsX9KMFpdmuSCmCZBGRDZSeFW2TtDVf
mFpkoXqy4ubWa4ye2ZFRkjxbbVAiPOoc6rtOU+QPA/74HOQEXV6rTGEzVU5A53VQWpSsXKdqXqJ2
HG7r2IYHofEr+nMxtsF5N9SE+1oWgXUR0NKPN3pqp/UepxB0ZA2L9ESHv1DtalCzCC3uXTYVFQtC
taLxPdhLN86aJz3R6ddT5hTUcloyhLPJyW1wljUwcA8iYLzL7aAv1kFXCVqD1WBTTPEI1qzMbXND
buD7l2YWDcbSK50AWrJtKMYyGRaleCaAQPqobKjEdZ1N5TqmnwMjrrbqhtpaKKH7VPRWVpEVOlAs
5GSpRTl1sm0XZua2cjl2g15SHu0xgHSaB0Kk9rwaOYtUyXWIYEmHvaNlDBxr/b5dSSep7F0oBtd4
4Qcri1o1g82XtrTp0sWeY/dnnq+53oah2QUlp6gTySbhqUiXsZ7By/ZMM0lWXhfXxpoZqG52EYkI
CkieRgjzrADh+iqJRHVhqAyoi5nYPS0Lq85QKHld7T23kwzCjWxMm7LOwGzXRaSVqlxNTAcLVnbs
muNCz9CmzduhinJim/QbLYZev9FHR/9qbPFfBSOHkCtsU+lCP9Zpg2cf405vm6Wf2+5WBUKualWX
F7Fget8CIuIAgkDLIZVHxYIBIl+Vz99vB95ePVfaJJA6khZlHxstG9ASIaS3DvmBn62bKpcoeNrw
xJCp2NLuib6oHh/V0/84oCUcG7KUwcrxtmn7JfqqMhB5IVBR9VkPfUeiwAEVRduzyp2nthyqnWdM
ctVYQ7Qay07fJ2VhPufUZeG6jwKNROQlm8nSzINJQ/OrWUzHWSULkdQNhwxJxzlgyLci9S/nZ6S6
O5RlQv9M89gLuaO1bU24070edxRgh1CARBsCUCspeP98MARDT+W0yVMNhEcLT+Xz6PivqwVrtc6+
wHJZt83j8RuZhhxFmAg96lSWSB2j3meE7hilXxRl/iIIs0dg+yHZSkiHvPr9soR2z+p1Z9SXQd53
l0ESoX4hnCGlTGVtv2pDTgcPkYPSUeSBTl1MI2RDaIZBnixEC8iexG/sH0prMsWmVVWpr2xNJttU
q7101eapVX9xzv/68FpCmaZrGyZXhiTk/Sk7lg2BxZtPuZuKZ2FiXPQGL6V3ngU34aTJL2oVR1sg
W9el5bCv0NlvkD7zwr4/oGbHeetrFI87LZH3pcd2Cc2L6tul40/mSpV9NndvE/8icuP4vu8rUy36
EiXAf+ehIG8hc9FNdmIkMrp6S+V+TWGCCWVVIaJyKR2tv0ocqK16F4+3nx/laOTLH4cRLvtK3VEO
U9iOajSi7wsJqRU2MIGf+QBB5uJVSdV12CbjSysLb9PU1XSXFkmHkiwzDHhmGXwDGQGu2GjCoTue
D+UTyAHKLp+f3fvIOZ+cdHXSRmkYDuNB3Ln688uLCkDLqKUXlMuqT719aTHhYkgQRILYvPPbOFo7
shMrpBTBQR+7r1Ahf3V0Me+hLKV0xQ7t/dHDykAP3ipktVMj/HWT5Ez/iEMN0iVUldU05NpZ3Bn0
PEShQ3+xp/77579/rmL9M4394/ez3dd59Anc1rFL1bGR64mIZwCWG9rrho0WypgZvZcXClFNlIR0
DOtu/flhjwLkfNx5C0nibxElJW/Y+19ulrkyqqIvIKwyqWXtGbp+l/jlPM3D9OMzcjWM8nUuLrCK
w1XNhgABYWhRcoKglkzFRukWdubPz+p9JHg7KZvVi4WUra1k4/3+pHhGdDMx8a9OXtKB0YSHhfOu
vZeJnA4dSPBvnx9vfvLfX3wCgSVACMw5vHmcw5vDZIDYe9MCw1uKNc1awx1LgAk4zU1aQPAWObp9
L3fVF9f//Xrw9ks5sskuaT6y8eYe+OWxR1oGRzY222UZkSr6Fi1Gz4YB/fnvO1qm/zgMWySCnMt1
td4i4S+H6V1LJVZZdcukCNKdn4TemVlRLSxbkd22iV3Na91zWwt7I1N4l0Fo+3eoP/UzOQr3pE7z
eB9VMnuyOsu5+fzk5NsApaPLLyhoEQCUUKADj55BgFRGPbqqBPzaM5TKdK5CjWkWi4wpcQwp4sLY
Cep6Y2o6ErhzCz26G4OyxDzhBPHAQKIoig95ZVsV3EDTAbJuVixv5uQpSHJJo15SI6f5UQdSmy3m
kWmvglgEDyqwXGTANelzAa5vy4M/XUrf/UZ73D+1WTKQd2kO1a4W1THLqJVACCFx+2kFbvCAUb2K
FhlUwAmgZsGworTWq2yTDcX4ogVeGayb3jH2fWulcJHTBjKpFxsAQjNlEdKcsXiUZa9faIVgPkka
qK5cUOb29UPcOROkV1d09kpvvBCcZo8Xoy6Esdfzwq335MywqCkJqR6Of2Hd9LmL35f+RCQWlfSQ
32UjlamFbqtuhmamjHrKQtHUJ/iKmk0a5iJBfhs6PycqU0ho+8a9Y/YAYqKSjduAPjgGRW41ZfVq
eAETcEygtNOqSLTwJItqsmlfy6ZV0rXN7WCZ+UPihfWr45sldhQrzayVVVfRayDYAux5NsF0mPXY
IXquhv6ZtC2sFhMZ0a0uffROanKTaseLD7I70r3Y30SO4WmgAMV4QV9WgHwZhmcHMdY5m+POvOXH
uPdMm4vZAoS1PGs1gei9ypnlhDw9z3uSUQNgbqq1Li1jQB1oyge9iddouBmGUfjEsEVfoP1ZsDKU
znlSmOFDmih3XIHj5YZCWooRiXntzOE3Anc7KTvDuFHAkx9ENgJoFZa5z6pkxtmOiPbJEJz4x9jG
072EOa0vut7y9kNZCzR7/YjmNS7GrkLJprncv6SO7p18bJ+irnHl0ox0HWlBKH6wjcB/1Yp0+qlA
HD4EcYCuOoYDOOzHZEQDGaAHv620uHzM216/yg2BLSbpGXSij2Z0kuaRj3sm45ovDbd3B2oH03De
dPM8Dq0wR3vP77JfhGPhunJTm76hkSONsmL0hFv2LOzeKxi+UKgLC8CcLzu2h5qqHWNbDxqaSmjk
dr1KA4RpKGdi6JajhUwuhmo/7CMnKCwERZrJz2gdPTwxVVzFq7CLGc6RefAnCfAB21Kh0ANiVEF2
b9le0S+pCBizqybXxbIrBmTJyRA8IZ8tqqU1TK2zHEMkPWs86TMyvaMExZVsq3gd137rnIyVgp1Q
xrG274DnasyESujnNqzzz54mJ+ipU6mKE355MZy3I/SJbRyMJF6tqVtUY4ohgtvmCdxX3WSydwdM
SQ69lUWdYq2nNK4v40bJGumfPmbbsOY5WcRaDRYyMWZGL0NujAc27MwDcULPPI95WJFR6nB9d4bq
oF9WjIst1h64dAO8sWPeum3aoAXwY/c85x45AGZ8kM8dL3fBHQwb5mrkaEZ8lYGILSOJSa5KfePB
D50YPZ7lFiV7qUjd94xz7nAItJSKksyLHqRJeZi5Z06r7WPLtb8XjGtjxombi5dBNcWVBnQCpopG
R3erhZrLPccBcIANQuue8stsTWLULsrujFcpaUz30dBM5yddM+8htbKJum3Sztd1mF87061vx3HC
qGRMhZOtxaC5wPBCnxWmth3tUVg+6VZjxiDzvcAyL2m/Y4NhGbSanWEK46zxZeGs1cSlWVtFgpin
6EqKCEUnr12YR9bKrpx6QnNeooxiaEN/U4wsL4u8A/K4lmNE/9YwrIoHZOrS0zAUVsET2wBz53fr
Bzgv02U3hMmNrvcZs5/gs8DvbyqLMk4S+DlEfDpWy1Y3GHfgWIW2M5usC5b1oAQDOiNz2FAF8nfg
Injyszryf1hC+jTj4kFH/xjEeKuSSsgzMUq2VW6TulA1vY5xIE6jSLTqBJkNMqDpCoN69soY7+gb
3yB/1poHtzkayuzRYSwz5JkpZvZJ6IV6xhoXFoyEc2S+0gPlZwwq0oEfhnVmXffSCkwE8DrDjk1G
YFw4RtF4OF7MGeJbuep68MrxPsoYwLFkWz9865J8KHAe8rDsZN2O8fp/sXceu3Es25p+lUbP4yK9
mZajKTqRokhqkiAlKiO9jUjz9P0l7+57xSKbhT1ooAcNHJwD6GztrDSxIta/fuPq1tXroKfxZxA+
5fnpiM8ReIzjVGpFH4Grb1yZV2Ea0cE3uAgz9CSbMNnMqQ1XStWGd6bwXEFc1TbonVdGlc9qh4VC
VhOnFNeZda0GRw0XUnodMTYRmQyzifgNU3J8cKFZjjCc67Iufpbz7MP3yfPQ9dfTOIsU29iWLJmk
iQv70mzK0MT5G1ugTZw4vtja1qzh70g3IHxMkzQDpV3pfk2knaRumLI7Z+V49gZ9jf6WVa7amVmC
R62FMG+uzBnz1byAhjR27ITSkphop7ZSS0YiQiWSMi8GEtSSUyfKmhTdxG0SeXa5ajRs+bnpLouw
7F6LPK8fzGa4QZnD/we9rI4LJstfn50OOJzLwc4zjcBmJkUDadOgvj8p5xXLM2nzYe1aGTKFsq/g
E+NezTTYddvsV+KmyiPCJZ2vmVtBQIdRzsGAPFP4FIWwVEcyRDkRBiIHla5nX6qfbY1MEct0gVmM
GxoJVG5jYk4OUkMC05EbWDqr92c/GvDlp4PyGrZzyENsRrMuUDON6xCPYAhy2HjVU0FQn6rN/rfh
N3dO4iIdkWbWngEqGb9q11lCurDaXmmjtI95n3HVjz/Jth3AAZtp3/KI3z/TXtIqlFmm1qTbB/a5
RrHIChgq+9kLPJDXsE4QTuT4m//wjYBYgbrNGqZpQ5KS7mqrBFK1qb+FpEdhKR4b4KUsZA+X6Azg
9bqzkSS6uBQWBNL0GhWIDFpMaVNLT8slJ467QsjfQ09c0TaSg0Nwi7JYDzHqq5emDSPzfC7DZlgn
ri9OlcH7WmlToDzSeoruVGHqisnLFH+P+NyfOyMaIb3Gyv4DSms85XMMky0LG+jTWRmV1doYnIrk
ltnp5dqJgjBbRQNf3Ok8+Gay9+LCu8+TUcm1jOz2STI9urPNrHAhUOqmBZtOSuxpY4vzXd/7zdYB
XBd7u0qdeePGKEhWnpcROzFO2Z8Ep2fM//EWylYD5wkCiWwHQWIXGSi3GHT9DHQ7P+t0SnNyiVsy
evwuNMTGcnq8oVzOdsW2tv0URW/dcnzj7FPt3LIoHKTTVbTNY9U8qBDD4Y1yfdiFBa7bxrrswvxn
LN6CZ90q3wrL1eZJ4HfZH49zGophpZ1dz6GRUgSHUJLUVFSIEdIMo9jcm/rrcPaJJwMWyi/YwnBA
b4waNS05PETn0MbWl5xPSU2KKkFKBCFJiCW+Xi4fG2PPcxyPFFYev0tz/P7TbGMzUEaHoffYBtXO
nAqCVFKbvaB0l3LZ/ruI7rfy4gMiMo/HntXy3lDGv/rGgmOOO7QkHXRWSV5LL5KHauiLnelU1Pyv
7+0jBuMyROMaoJWW/wGqVZUIkxx13jozu3zLnY7gHzMn8NoXezDtcmv1hMtlaWpceWVvHQHhPj5a
1wZ44ak6zEcde6kKf92qOVm5EQFuIlZDFTdLNEsCscrGU8rYeV6SHkGCPwI+rg3IQe32bRuq3EGV
qcc5GLKO40U5NvFjUE9wUk017gIOLPcYfQ+cDKP8279/xgETOdewjNB1zIPtgrFQq1PtdZCTkvoi
D0fxkKL4PZ/JIIFmLdSZkCq6z3RtbUta/39/z05ghpbNwMALKbHvnzGK5ADoQXL5KiUtp+i9bTgQ
rqcdd1r70qzXxpQZZ1/f85ujxfstZgHCrTcwKQhAP95fNXO0n/slkRh23unfJZ+AA/WhZY8ZkrrE
eEH0GcEljCyik9IbMW2OQjk9y95ChdJwBCw3c221OKX2eCU0ppu4JH8rckyt0iNezW/pShzynfpd
VpviybA7zsVWnX+fpzrbxDLFo3rOpm1WhTayOU3oY9n7yKcKv628tdtpxId2GYz1ksWUb+fSIuYx
YGSNhKeZIm8TMzkkG1AQn5d4xiJcM5Ix2sL7jo4RcT5BpHzbgpPke4HBOjxAidNCS6ydMlJi2zKC
zpxk7hKMg4D969fyCebmA7b66P4h1oB7vn8rgiv3aR2pddITYkNIlEMfgZvyFsXst8ghwHjNMR55
HI7ax+7x41qHkbVwshgBBJ73AXWLiajzRsm01JLmSeiOwzZ20mBdh8F0LtJwOHLK+eR6DrwLB2gb
/pBzOPUxdFvNTlv0CCrD+YptvCEPuByj654Vn6D6wPbvyOP9+BoZAIY8YYLf+G/rYKfwVcWf1z1D
eM9GPIQsuyFIyfabI9f5WLWBbXzGNmz6vsnifv8aTVV1XetQtf2pS25Y8+lOxTR8sdmKR1WAcLgc
xM/AJTVBdiK9+forWsZY79f2wodDCwWCyQjy8PhoGJGcDQ37Qo99sFPKDm9MVY/rwjCqx68v9clL
dMGkGaCwS4HZHtROEk/inLLMnfrzRIgMmTIYLvjVNgjpeVyZdT/+/QUDpqrcHFMq2DnvH23eC0O0
ldmvgwzRY8Bg5DQCPSCpw5suGm9Ij1zPWracw4cJa4dxFOMh1t/BkqzKCdMhg2+mLWiqsPYpbZqE
osBR1Arg03ZmOJ9kg5q+156LnCVvQueHyNIJDwK/wfLDy8i03kUueRHYbkJs8NMYQ7vAHdVt2guU
eAacWdybq7BGfhx35rF5xiefoxsus28qBcqWw8++ULIzJxtgKQYBPm/VmF0XRQIO0LgGFqpuHJM1
sURGl6l9lsPkc4+sh4/bOkXNgf3iLgMFpivvX1oMlKZKJ+Ir6SK5boOC+C5jqv/0UeYBH8QjhkXQ
Mb7+Uj5Z7FRSy3BtuDTQOg9qNlkvhM61Yb8eLT7KmckV6Rvp/K8MVN8OgwtLkyEta32ZJRzcWuX3
ppVzFa/y528tJ6Q1FJF6//W9mJ+0X36IYIAhpU2ZPtQysK58QJViWANf/ARKbvd11wCC02ucJUjz
17YpfBI4NIB530xb2InWlS6LaZcZeLeBBubtMaeED6Ni+uzA9Fj9dHTwmlzr/b3ruQ2bJBvVuo9F
dB04ZX0aTGn1ozfrSa3xoPK2QR0VmDekSfrER1DSqSh1rN1fLnOwQgMKwnKYMeDT+AcvukQ+JBNd
0JqqxiEhkXHqPUpJ666ZYlxKSN0QT36WBNHKqMbxNWh1ON3kicS1s88JEauyIIiPjLA++eLhODO6
ZoBo8YgOHk0HK7fwbZx9BxE9l7jUEo7t4Wajx3kbJnSGiLGMIw/i4+Fh4ZowKgK/Y3R2aBgXQGzN
YbqrtVPO6VkcLZI+B9kB2HCzRrDRb+cUOxSJhPrX15/nJ3cbmmwAts3RnV9wUJTjkZqchiHyKcxi
biTTVSJxUHLGgxefTm7bv5DtUT1/fVHr41UD3/YhRUPlYJ87XHpVUsQLRsbS8yq0hMJVVn/FuSap
Nx37a4RctlckaTYhA5uIs6Hapsh0zQsM3fsHf7RS1P+1g2RkMqTV7oAYAwf+lsLeAHR7SIEza6Rs
uoWfnwXOq+xdyhdaMUCZ2B3d3dw4KIInTrzeiRwSUoCquJsQ6kXdkX3245YOwYFN3YAIw1I/hF9E
ngd1hRnTWijtnqDRwQzQCkhYj5Lq7Ovn+uFSb+2mz9ks9GG8HsZdZFFapLIK5nVh9d/nRownUUtC
dy1xoPr6Sh8+WHZxKugyuWZsEhwukiQoyLoZgLlA9DFbM5vorATrWRuIVzZjZ0ZL5FB3a+OIu/v6
yh9pH3ysgbmwwVzbdfgN70sX+IDtRlE8r0MvN+5KE+GpPYGHt4FXnc7T7N3kJQxAMTPKY5BiX3Vp
V30zZQNnHF/psyxtOmKDl/Lx9S/7sGt5/DKwc9bwQjxelA5/d9xGWNgVtz6T7+dFlzJQ3p4cNvuI
iyfSgcOiyQkfOvTCR0ZzYRz6ebqZsoqmssb1WMH52yVmKBYn9Tq3tj7j2cfez6tHPIMWVpY7tvAR
y3RgVGpX6AsnIL8J+xfRYV8lgWZIgJftz3DMghfC3kZzK8uhDC4tuvVyOyBdvxOi0ddF0OEi4yYG
cXickJoZ05e0ioANDaz5zEYgMXbw1lQrMNy+xXKFQRDUy9mW27ErmnZnahXgc9ZgpTH7oNwrlBoA
ipOTIEvuhpbmNJs7wMIkU0+daUL7tIoWNpPjF6olKXqaX4nBRbxfyVySZCSVU53HTQYeP7Sq07S5
htGdDZmnPQyJ8nQ6q0MRMbKj1gtUtrbqThVjUZ+gtamNNnPMB/HHbgb3PmxG/dsNKtw2JHam4Yr6
hfWX1baTXFF/antH48rArIWTjP5b6/4lyiPrJ5OkLlxpEeNhhhkSuLyri+amL3r8cHhREWRnLHpf
XT+eFuC5QULleo3zK2kc3EIwqVJPWRU5fxg4W/t5tGCLijarceKpwpIcyCkvLxkAmen5nGY466GA
MWDw2HF/x+DPlRxB0cOsrSknOVLDb1ErhHXE0hplR3fkJ54nNsgkiPjunLq9wzylNU7qCuIxNmo9
NFbSTucfZV0a91XvIEEOx4VsMPMxEB3rMQ0k85TUiY3qhvo6dsbhV2CV2GiWYTv97OeIzOemqYt7
oRoPp76sx76QaEMbzypaumLFasG2TWos01cDDF956s9mlp0oCzWbAQEJ166+DPJd1tQmMcCp0eAH
JzhwY4whISQ02TRinxj0FtnJPRYaEa28okWixJEaLgKMPw0TC7vSzTApJsfxElIeFoMehxscgops
IPC6KJdxQVGJ+qzp6zpGHIfjMzwhpQg/RLxK+mwU+/aJzIfxpWbaSxivFYU7A/GJg4NC26QXlfC0
v0oTp31sqXI3FTr3ap3LRl1COCofUtlY3xXT+WqLFXikNkosSPFgteFtWFjyexqOuPENYLAvBuPE
l27WpKNJeMaPBWc1bzU15gxxHnIpfJ1kmMJVEzS4rwSMHOWKJE6xaU1gX5imwrq3XUaubTs3v2gA
1FmBCynmW8Wks42UKvwFoiqSVaebflc6c8nk33V4MLrroYm3gx80O8k0mFc8iQr/AuBEOOkBdGjC
oFmSK1k04W+38prHfAbuXvXSdmCyWGa9N6c+fJ0GHVMLPEmOpUH2QYa5DVqnFco6yXjZ8WqxsWFE
lZs+cLWx62LY2vucw+cVx/8IvwKBrc8abDi2juxRH+vxcsa3IKh6kHH88AAnS/qsyJMBsJcgbmQ/
fNsnZAYdC1I6kCxxCWAXJCgIjWEp8z/LWecvoLWPoFExtWRIrAbGpi2fy8/cxA5GRiI451vqbqw8
0PvaqSe8AavmCa4B30yVo2A2FlLYbDWn4wRhxoJ+c8Ik+amuhLiveA3tkT3qs93T9y0TOUvAROhD
E96Bu2mmu9gISscvCZIt/fvSCxhYpIzZ9gz+0nnle+N4S+GJbvFtx2+pyZJvQxln2PvAe/IYUZjt
A2OQ9Fjs1ScHGJpcw18EYGbIPv/+WXIGzUtEIcPaKlKbrO/FUtQpu6eqWoSL/yU9uvnPHuNvmc3H
DojXxoEX3jLqw2Xo+P5SsCiqXGBKu5aMezdWBGmfU2eQvoKKeNdqxMC+UliYMC2KL2UyVnvNhPdI
c/hxKyfuEszu7ShjMvZ8/yMQJNpsmow7i8IixXaKrFXQEK3r9s6VVrV5pLX59HKMPxhGmHyxh/c8
alDIwAcL1VLbV7FRFC+jM2f4KS3SpjCJdl8/5A/oBc940T7CWkcvCh/u/e1l7DLCSICvLBJbIHUV
NYFGRTldluR8baMw8k+HaA5uOyZR2zaI2Pu+/gEf+ozlB4BvwUS1Qp7vwVmxCuKJyGzEVEaFySX+
Sv653c7+s5umrzothsdROu7D19f8+A1zTY5l4DUOLjLuwU0bIpeF1ZFmHSVZygQtwfYMWghU1Ng/
UuHcT16oaVrs7y7NGxLc5bf8VXtIJRPSYei6ZqiV4LMDeQUfy9bxnoYh9NXel7p7AnfI4xMndUFp
iTlILuYoYmtnZTu3NXlrD4lIrbtexLCCUJzM6kS7tXnvCZPQ+TFxr5A/Rd+MN+82xKrol+yqBRAQ
c228zKWNwY8Hx/CEvMn+vqxD+RwZRKtuSvrk/aDL8HJOdCB3lqPxJ536tLgJonTSK2/sSozbzGY+
GV1MFDdpbsfBlszd8nnyTYntjbDrF7fjgMuwFZs0ToswZHqRIjdJRGFguGwI6Z74dqz/gD0POJKR
fM2QbQjb+FLD4Gm+6UIGxRqUyg8ZfGlMXRvEhMdgg89eBV+ZR1tr8TIO2xJGD73n2jitQHd9KgrP
uhgL7k7oASoWDI/yyKf9yfVofwA2afQYQh36ngd2mMxwkzjAhGaPFM2JBMQsvyZlncq24cM2jpXM
T75sG1kMGBb/dhQyB9UK3ZZLpPaMg3I9z1cjGxr+kHZ1BVOme8atMtvJCvdN0lamHZBYC8sYsrmf
eY91aEyn8NaC7ZJHtUlFkbZHatunP46N3qT75bkcJkiKhuTb0qEraswxebAlQ/+01z4IlufNR/rs
T8oKrFvWNjQPZquHyoNeFQMCcp9rhaleJU3TXNRqNvawTElRbCp5EsGvPnKDB8YebwcNm07bZubH
OcMPDgqLqlKZCJc71DJEEoVdghfty8yTzq52LO1xQI/iZEcQlfUgG4F8MoxqUuF7iJAbmSR6umBF
ss1NKYDWqo2L7FcdRHbOIDBtHqBo9Xji2oi9W4z28GIuMAzl3+n4uH9baqvdNGtO6jqt/kANZkao
hO6Pua98JPDT2FuWGSD7wmeAV/m+pGkW7hiB8GE6otofCYjUDgC30KvaLEOSdtsCPZ4t1rGGuSZz
G6IAHrUO0hqvu2ibsD39upx/cork9wS+GdJzG8ahBK016yiEPA1vs6wz/BED5jMrRkfxkb4eQfIB
FkovbzmcfZj6oHU+HOK16E/DuhsGrF6n5FSZRtVvJ4iy3ya/HHDYLSFxMv1K5fMMAoTNv4fTGnTy
In5ORwgMqzyyJaYvkYshV+UVtwZnC/+8cTh+05R3Jlmf/jR+AzkaH5JcGO16xpgtXjmdFAmEKxnF
64gh4z6Ls9lZi9KrftP5mq+ZNfo044Zb3iLhTS/8KZQ3WQ6VeOWJvot2gWHA0U6JPX4w5xreVubD
Y1tDI/L+5FFDeOkkm5ilYaXuscHgG37+DkOG1ccokj2eSZaDUvz9BxP3Pi6yBAmuYTOb1cYT6GLF
HNkDlJhZwzz0zQfAOes2EG4I6S/TbXEOn7j4nka+d5tpp4y/cfTonF3ElE1diGgsnrG5QXVbZz5A
RcivV1u/a8LqzvdTEoLYUZP2P7WH/xdcA67r1/Kub19f+8vn+tA84P9BW4BFhPNfZ/PF/OSdOcn6
uX79Hz9e29+vfzsDLH/nH+cRy/oPD4HXMkSxTVgPDqX/H+cRy/0Pm65rQZGXD8DgL/1jDWD6/0ED
gUqSCmIuriQst3+sAbAroXhDHseTBAhtUbX+C+ORg3Xr8vdhf3AEW2YF6I0OtVaQyazBdToikw3h
nmXoTeJV1IXeE6d755xMW/tnPU10tzlafjyWG6T1IX36royD4rkC2EGB7TXEd1beZoQuaq2K3Miv
CWBwnp2gsvZwzQvktfSyENloFgktL6dgMdsW16nKcHnMpqp4CMnzuhBjtBkrPD8bTRd42gIOPqim
AqRIq+kEyMx9SQ1HPDvFRHpjbQ5bx8D/z/VmG06qns4AIQaMWa3k/q+X+knD9WYL9t/rlOcUwBZg
eSLLstml34wH/jqrVvDfGsj7f5BFglsYZbbu8mYkZGMxRoFlXADgmIU8jd2ywXnLU7/cKYSxmlNs
qxXs/PFOJKlprFLf0j8MLytQpOuxXadCXlZ5hYF1KgyNx1XbxhGaT5Vsy8w5Fib16X3QPaN4NcAt
PsC8tu5i3x2qPw2w+m0RRa/Szmjsa5rh3BPuOoyr35RqggrL2D6JtfRAfsZp3U8IkSY84ddRH5sL
eqjPIxo9lArGBcJZ6yyIZbvPSu0giZeMgcwqObLJvD80vr0DzoscIhhF0v4f+li0tpHbXRj/KYuo
uCA9w7kI4rhfT722LszMPmpP+n4Cv1wPTyAT8IaFAQnukE0xD3kyhZb/quz8UWTuvcxnc+vWaX/a
V2VOaOdgYL0MI3exRh2xHdh9/dG98SXef3R4hngG88XFuIMz6/vNoUi7EWv/6jWZc8PE2MAthpWC
sfkbfx3rz8zmZJBMo8/Yx9xk22hjeimwZKzZGt3pmbmGRJTRFsFFPlrXbukbMIvnvPmpIw2vKZt8
uXGMvrZWcyGSvUaeW24r0xc/qkRstWdk7i62e9lj02vfziGJLqcw6OOHsizjWxEFhBQp5kNHYAXr
/XiG5w6bEtmpi+7SXASyB7ft2ANEatn/snWLAquyvOl8Ev7wCA19wLbLSKpdZSfGH2mMFqeZaHSW
WhB1xE7m3p30JP7Qo+p4ZBm82yuFhitADVSrB08Y/ZX0nHnejW7wzQs6l/SZcbjij+DlLFMWylB1
VtayvTTdKvk+BsE3HwuFI2fwD58yY0u+YLA3DMGZ4Fvv3yyLo4rh9b/Uje9gnpDP2zyjTTRjLM/q
NDqWF/ZGh3n3JXE9/mNSwMzlcz5ofpoUwgLm9S+qD8dHN4pdDmdEK5d5X6RnEIOsZ5p8/1QLstv7
qJ5wh+5uLQ6N7crS1CPLj/VFhWcdbudh6Z12cLLjTes4BIYUoU+6TdAQO+UHPWaZGcDXPFndtyRo
9HfMbyy8wPt4+I5nyKb3vX7PJNPHSdvH5FRDHl23wkZD44bteWgn6g+rH4mrp+21SBFJHOk9P35e
MGrQXyK/ROP4gVhTOIkzYhHyawgjgFXmCZuJJ4b8vpV7OH+rjt3lyCXZ4/9iCixfNJdEn8hkHpwV
5O7966Z98Xu3Hn8ZeRuchVk/b6zcjznNYej8dc048MZ6u9RSJHnNjPFYPEv399dGxVaNkKDtfk2h
fvTaqsHzru/yJ3J11ukc4m8L2DufZmAyA/Z8pCYnbZpdTsRaHNMNv7l/vv/o3j44QDRAQgDmg5+S
IWILpBW+VM5oPGUTisuVCp32xkrbcliNus70Wo6Tf59Gg2GvBALGR1l2w6OFxH1d5kNzPdoKOMA0
1MxXOpavTNfdYJW7iWbIoiN1qpu67VZEiZd7K0owWMnh2kBTjCKPS0LpPPIml+PawatE7sSqpYnF
HIFv9/3zNZI5aHLhPecZmcMrD7XEb7Lb6DpZ6td66gkxKaH3zWyngbmtWT2v0MPx6U8cJ9j4sZWu
m9aEHVEn2XA1V7AjzATZ58YtzfJ5SOLpz8SUxllZYh45SczWndPl3VUWT87jPNr6R1NF1jW1WOPK
Y55iWo27i+wrgXNFAA0nqQIegMGwGOEp4z6E6mp6ymthOdtaCMzRZ/9czJa7d2r6BbzFcAHCfGyk
VUCthie76aTf8Ibou01YaPcY9HPQ8ixfKAoTH+iYB+DAkzrokW3dd0MXW88tYh7colsSuUzpDN3K
kMSfYTs84cBkhmOx9yo8mH05ohicifdJizZON4jHjWY15MgAivzBt3r3tkna7hbShZTrurY7yNOx
p/YhSVPxihav+va2xv5/r/M/F97v/7nXWbWqfE3+7nOWf/4fBzQs0OyFre8ZNl4nMCT/d5tj0rGA
CwQMLRfO1jsHtP/gGIcxGn/MFkjNolT/0+bwd4CoWGTmwpBHj/Tv/BWXAvvfpQiY0aZnsmyIscvp
MTj0FJhrYSCUGYqzORmx0Y7vmVJP4DElDMBw+jE4zK/w48n0WY0p1JmvdHI6z/XVFKZHrCXe7/z/
/BKsycBaOVNy3+/rh+pkxrE7Kc7qbDiLSBYkys5JnlCLHgvMPuTuvd00z5A9/03B8VbK/toKmi61
WVIKF1wjepAOko0RXBd53KlNFuIOMR4ZjvGQXwkzXuAULAu9NscP37KSU1N14favr+WTJgr248fX
AOmGAgo0xvlnsdr8e3NKzM7tEzcUp+jZ4PtPzW0anXIKL+90keltJud9pvqUHBwzRBzOyIAALvCZ
fegNzYnpJMV+4hAI86CLb0PpPsN6WhfNmc67nUnWapeg0QrT56m3wHEYb3e/o7lxPCL7yL6ppwun
PwGPIT2vgZo5ecUG6seDmgtvy+60wcvgPBEM7tU9DE660FKMVxG9HfbhFiPyMyYWyR/TGvwbirl6
saxy1RvplYoELC4StDcqngm8Mp6aJnrCNuu7GvcyZFZlF9gP12ciSIlEYcxvIRJecey7qrQ68/w+
elm84iad6zsT7969U4nmJkC7uOrxZbqRTBUuJ+bTa0MTTyTnukFs2k4vcp7zhyrxUYkqHJmhe8xO
NV2IprhsvPmyjPF5C6TeTFPxiPDd2ugBjoRh4+6O35mHgr6aw+0y87mi/diaKdbwkV/fD7Z0tu7U
Tvkaw3Mse1F4S4hZMkL/het6WWBE1g6y3eI3QsaiCqO938Jqpw4wsq/JUoJI33hoPnNjp/P5Z8qh
E8NtCDSnw0CjKYbBWoVWd14qg0ya3nyorIrAttY4b51aXIp2/l1xs1dI0Il6keFvvyV2R7hkvpUN
fehosZJTQnZPijKpTsJhCs49giY3aFxLskrekqWzYI1CzUNL0FhnVaVPi8pur7sc+khTVidjicdc
WF/ZBQtjdu+n2TyHSnFmW0m2Je3tp+0bP1rZP8aixkN4nqYVwak4zXnE6pXFYK9jo1GbSihzPwNA
YCbAe5UA1acYCE4wILGiy6oEeXobNJco8ct1pLrvsWwwzHOFvMCQK72t7Ni673MzfBlkLG7ComA3
9PuZs6gYgnPfaeWvLrK663QkVcpA/t+uID7bP+EjhPu4WaLvUvCkVRD5JBYKPvt0FvGD2TjRrV0u
3OehcqeXcuqsKzwN5HVotO6GQZd7m+RGlpHyKnhofmaFd6GWhO6RggCXRpnmZVnb7ktYTIQu16NF
ll5Z6xt7FuNZ6BEwhrVqfd6bHRljPiz0IRbDbc+cq9igmmtO5y7Jnst0mv80WRydDnW5qSa7/GUp
03tAENI+uyovb3QYD2dqBm0A0x0ui86ZLxOknjcF1OJLUGIOBgPY6H4hBVx0GLafTHNPNGrdYq17
BSGqxwDamO4Rc9g3vZL60k0n447y9ivrvAZ2gl8Mr7llX3r4CN+B8wribvzSRul8aupuK8eFOsSQ
znbr/lfjGr9Vr+rn0uif3bG+psFJ9sHiBSiik7RB3dkUGr2YQ1KJ2/0sB2rXurO3DBAV7fT4Iyuc
CABLjRA+zXMgCv9mLh+85Z+vEcCvFa4LIt/XeYoJYd3d28ymzhnZn445KZoClbpwHzkRYyUwoSyl
KyFqyNJDswmcn5M/GSe90/zmkeDJp6atiGK1zaHaizo4nQaYbAl5SWXWtztrJDyyP9cMRbpiNZf9
daTnU4JPNhqLjzVOtHhQcTQX3yOSpkgOxoVlRaUFt9LOS06a1Lonm6jqko057kzOhGRlWeeBX5zP
mflQ25sEwXWRxA8+VL6I7DM16E0V2/tknHcIhPcDMaFztRvqh0bvvWlaz+QceVa2khzfNlbi37jq
l8KWH3eF/gRe1PeGUmKau8E6zXDysPF5UVpdWj6QYXpu2ei4CLfAKW3duM8yMLaVAnozSomZQ013
2phkUtpQGXtcW8rSOpMdXP9ZNfmqqU9jgudn+w63alJtcWHXf1CIyu2EBUIMeUtQYbWh9nEAixrj
iiiJbpTTnpDsGJ5I2e4kuImexbrxqOQ00PhBwuuLSYzA0XSbhsU6J1DApBlphL8WrbNKjG+xHFah
DSnCW3aaeT7Jp++w6lYqvU5rUjEM1pz+nsvkxQ5ePZhaCDoweKs1rOJIplfteCmi6U6MAPheKPK1
b4obaUGmq+eAEDi4ZPQWqyoqXjHFKNcMDmFgD/YV/tF7CsiR4T09z7u9nEPUovJxQmSajmkClC30
ib9OF3UzimIqrfis7jkzbQa/GW8pzgQupmbAH6qaVCcKxByUUBlbQ9/kZlQSqIc+eVstRSVaykux
FJroreYES/kp3ypR+laVxFKgoqVUQauT19VSvsgGmF5g1VDT6iYTt8Lv5INZj93vQKQJsOPI1DQm
G+C8a7twnxSp87Pz+VRWDK78S/xq+usSY71fGcZn5zZ0cYwwXOpt1bbihiEh5qxzb90r5vS3dVEn
FyKmWCtTfc8MamSGB/Zl4BXk5y7FfV7KPBE5HZH3rhlTQ0w22XFxT+2nWXzLw0H96rNK35V2+OBA
lFlVDlO/2nlE90a8dh/fZL15Qd4qMXq5fp49hlFOV6f7sQIepsm9ngE5nSLdTtBRsdZwTwxF+jLR
2XqdmIide0tiBIMdTd/5D2Pebgxt60egWDCVKi5DwFgdq0eJYRlExDH3t4zeAQYKjOvP4UyY/goR
os62gSB4WTtWp7bI7slymTAL7r4VdjDedUtNrZbqWi111l8qbvVWfMe3QtwuNRnOVngxyLna928l
G1BLX8qljudLRddLbe+XKq+Weg8xs7yZlz3AXHaDctkXNBtEvewUxbJnoGLLnu1lH/n6JIqr2ruv
9+0YjpgF43emLwa0h4OvF7GQ1C5xjGew80loJLO5jq8GJ8o3Dd9j3bo/yjLC3qYS2zgjKcfBEtUJ
HjF9w4RwPKHf2XXaC7cM7eKzfjghzWMi56jMSAYiwdApLZytGuxip2oDy6O6NaEaEU7ZdOzpzoub
ymvMXtGApCajkCUGywBOsMxTKfU9A8xmh1XpfSqCZK21YkeQrd7ABKaIJNETmif9zSPuFMJjsE7N
ebFDCq7gpVjbwY6qH23v1OTj6PLJ6sTVpNKKoaH8bkyq3bmpfhDaWRtJeo6NibtuLevOnFkI2BMz
jBjDy3B0TrqiUJjBkHsVu8PKHLNzU+GUYg7BaUpBWNUj5ypmFRNGXuqek1e06qti2BIvaN5R6fZO
XGbXQ+ZuWxs14LTcOj4/K6cdNWefcjfo8HZosDGH8zBhXJKzo6G8bdlIlZD/i70z241bybr0qxT6
ulngHORF3+SolJSabUu6IWRZ4hgcgkOQfPr+6DpVvyWrLZzuqx9oFFCo41MWlUwyYsfea33roSPr
KHURIoZqIz0q7XEKL9TCfknrL6aW90mvCV9yiJUw91X7zCDLAGCVRieZyqsDKKIap25bQ6UPT9rK
PuGYdU+D5jLN7RdE4EgePb/aBxND5Aglim7cRXxsuwiGSZPAHc1M2PnCgrJXZvvdiBK2iqbilyse
g6oKVnETrHTX7Od2hizTo8iXMac5hebu3Ovje0Bh5n5oPYVInRxd1RZwCQL3VqluydlqLto4IPoZ
DdaWbS/eghK4sr1ZoYbh/1D5X4XFAxIyI9+aqQy+dih54QBljzbpACv5M4y9nPYirDmyzU634c7z
yuKvXoWoUk9H5o5rqJn3pJM+1a1wv8Bv+D6aVkOQsVdsMqddl0OPY3Kg6SwI3SORKa3t88m099oo
2SvNcVs2h0w0zy5e/D6frgvL3BoJRxCRsPAkibMxku7UkDH8riY9SywCF0VkbvDT30SGfd2aPfk3
FdHAsrowUcziTuUZKAwWqc7ehJYkmDm9mTMLnEyqN+ZYnISF/dWe05vR8Y8cbtfGQLk1Zt8CULat
dWuH5SEef8SJfY5ncF2Pxb4YtnXvbQpa6F353VxAF4M6BJFitDZt6zhfpxBWGAwcRHUbcxKutLuF
v7XyyEAPgGqO4t7py40GNG030alc3AfQWHx5jo4hGJmQWAejGK/zJvwamORB8R7G1VVKonNpsey9
COXtnHFjG8eA1d3v946bX7C+ndc52KTkIiSLtVf7adAcvuHTzXDkqL3Gx7jd9x2VQt6f96CJ62FX
kas8N49eMD25yVPd/zAm7r0mCDZbiewHRtRtYUFo+qKIUDOyfGXaVyWq+hGFRWjUJ4S66vhHVirg
Ca/jLFbIauruB2oJDrZw74yzzh52QX06yhtwZBsmsVvyJmnHUmlOG6jBF1Ky/ljdZgHqGTkKb6oe
2/G3Rshb91iMG+FwBrfVaUfWO3c3bMeb0eUVpdBONfYlRr0Fd7hj7lLZmyBMLoj8rWzzzKXqW4JZ
w8aFyUScIaeHjONoHvPUDnJHt26dcsyS/rXTPHty3k4Ou28L7oefQ9pcIJNLexjIuQy2UBqYDq07
1W+9DjeHLsB4odfseBVx/yEeWdntiWuX8GxKjB87znmgxnGNxLdsV9shCDZ+DZMePtPoJLumIa9p
gq9RxKtyMcDP237ezkAJNU9goXERjJogcphjqQ2Rl3OlPZ359tMQq12Ga7wPGYbOwWlc8dLvG1N9
9aNiHZTu0c7ySxOD7egB3jLPJ6kWoMXZNBOWTixeq4wT2N8Y5bae69+4VUgiqjonYvd0ILDN98+A
Iy6rx7H00pXvwg96tCzM6tLa+FN57fQs2upJl5cxrfU5fvaqYJfrYzq2m3IkAhif0wCPUEQXXdHv
ITF7ZHaoHhwL/6UwM6wafJJ7OoBg2OnfcrCqL3IY3XnumHuJhLpUwXXS5XdphHwR4F27i3tOwWYc
+/wUa4J7helzGI6Ei6KuYmWYJ0p4PAtf6du+koJ61HEyn6aFvh1RXJ5FVkd9UuTytB7ETgx3ZO6+
UodcKYIvQsBnbhxsUkMRLkZx2wV7E08UNmUDo0jxEs2sNBm/ZJeSHOlngfvVIvN5G3ly/z9bnzJT
5CI/NJFSF0DPqmNhN+F908yA6bNs6SRIQx6INy24dBPvZJeGh7bIHcIHx/Qxt6LgLCffdm8VDKz+
XH68nUD9LD6YwbOrM35Cu+Mv//6X0pls3GoKTRPieqVRhXnhvQ5kulW1e0h8TWofgfYUBP6XP1/2
g+7bm8u+q3nwcjjW1EzFQTeVWpcgqVZW3jK2Y8b55yt90OT89UrvcSq9NSVFrqzikCT6OxT0fZQN
xBTP4keRfvaprLel3HIQsZETYsPkXqINf28C/a/vOmmI8C2W74yTRnDmLt9jt3yjhBSFh8HXMCyX
7xsumjygxuAhwKiLwHV5Mkxt4/D5eRv+1qDg7v8hJOVNlMr+pVrykNr/BpIpy0RK8X+eI+z7tHx5
+nWO8PMv/CWYEv/EObEMBdDCAlsIAnr5/45q8pgk0NdigLSwwEyOpP8WTKGygtMMDxmyvMvEkcHE
X5OERUqFWAqqCVNY5PTC+TuCqXcKTxRSy0/y8Z0vynWmHctL9su7m3VMlaD30Z/U6mkEhBSv0yAY
XrJurv0NhZp75eH+I8pYmVG/baUYqrO0zLLvXtDL6QBWU5efDH3frif/+p0sB4XIMkuHL/JOMMGx
ozHtsTjSn6xvZWF4D7WeinADSit/DDlqfQl1Ed57HgfuT/oAb9/0vy7NpIF7wVAeacHb21Fo24gG
kdElzIxdHJbeOcRwUuDs1LyidZ18/+VB+WCE8NHlMO0K6nDbw0j6bnriyBGaUYExwS0ysaIskc9Z
k5aPUVARJyuk+PHn671dMv/18X693tIE+eXbdjISp3uuZ9lzsg1ysz74TWvug4x//POV3q5if10J
/7yHswmeyXujdZJCCaQaOBpF2R0zI5eHLJmGT6JGP3pQsMuz9yA7RQXyToRttNmSRZUeMWfRQB0y
61UxOz1HUl0c7KhDH9L4mvQb3/7k0y1by3/N3/76dIsEwuOqiHve3UfiME00Q8kxRiBObVG6zs7B
13gTzF5wU479cDYW2Phl7hs3UVbRcPm/uLshWPsFmcF78u4NCYWacs/k+nllbmuV6j2JPOrvvwto
n1licES5ZMO929ZzD4ZSVyXHNEi9Z6YaZDmbc3Y95nlytGvVXf35M/0m9WApomWFG4oBKRd9r4cj
1yjHTRAfs1FVZ2qsjfsqtdOrynSi68A2xodwku1+8omZMPvcbHeC10bAFyyn3Z9/lQ9eE17H5T+8
lkj83329QzmwakbxsesLC0RcgSW1J9mxD6vhk3v8wZUWVNTP4ilcCCtvX8heGdiII3E+2F1874xp
dlDh7O/AbH+GhHvnsfv5zGIzA84GD9Na5sZvLyUbVjKROeepmVp3HbfyUXCY+77MtvpTLWIO6DRm
a0pdmT9BawvhnGb1Z1EEH7w5KJUoFSnuYeE5727tSHOyrH3r3K77iX5PKyaICL17rOe8hrg8z8fJ
iuXXeSrkQRZu+0mp+sGCi5rf9C32lcUXtnwfvyyAck4ykvac8yrOA5QkIVQ1IgE3WT6pXcRh//Dn
B+mjm473zFmUfyBI2WbfXg99UMLGa59Dy6O9QiiUx6hEhBU59I3o7/XgjOcKOgG2r8A6MaLS+aay
7jMn50c3/dff4t1TxkIfiZ5OiBq7+tJG/7zQdRc1mu1fm15rXjPRGvYLOGnfOWFy8ueb8MFWgBSC
9IufPiXkLG/vgc+AONXgQjoazKQa2h4Dqtj+LOPjgzcJ/BmBYaiY2FDfCxE6mAVmXVsYBsyOU9Ng
77uErjbKvu4T3e67wIOfb5KL2gH7FRWaRzn29gMJiM8GfM/zED6MjwFoQpYlUHjukP2RHBYlsTpO
ZqsPqT3Zm9IlMM4jOYpgXOk1d0JX1YXnNs7FWCzUfdtTwWcCvQ82Rgw7KBOcBSSD9OTtbxiUuEhc
bzy3ajWda4VjHr9OcWWn2t9PcTLezEyfX6JK1J898MtPfrszQjNCNgN5kvKJiLa3Vw6TDti34Z8Z
TNgvoyLNFnByv4UC0e5ND3NtIiZ3xVto0PJIp2t+B3kofbvaCR+QwKpG8f5JlfDBS4ijmB5uCAIY
Y+b7lc8Zgbgi0D2DlFfsoinvj7FMw9tU1vbGF0l8o4ToT0JrGpieamuX9t7w9c/vwAebGwSDJbFw
oeYtGURv7wsoAtSKpTgznLQ9woEW53YcRRcenZKNImL7xnBrdz9mTCJHF4C/LJ3yyq/Ig/7kF/n9
Pfl5JxAucTOYeL17G7MezR2Rx2eRbLMfke/RVfbGg5WXWNaGqajXkxy7fdyp5sRpzPS1diLn3lWw
xa3EmQ8J6KgVqnh1Aa/B/ezN+uDpsdmglpMSLiJga2/vEm0oyQ10yKBOYwMOVeJt+mlyD3Y/9sdG
4mWdiy1FVrlxxyHaTqy467iPqjPQrrj9KmeYOKj95yj3QYX+wQEJpo6Dbp1N04Op+u5+xW43GvkE
0L1P+2jlCFlfzSlklLqj9ojrurihgUaDqG+fEpuE8iCowkM0VNN1ouLE+aQy+ehZ5tdBgspShwTi
faROrVuQZMI5i6c83isR+agiMZyteqT127nq6jvXnaqbcTDUxq3LC8Nhr/nzLfl9ceGOAH5Ckrus
gO+BcD3UCtFq+4yOt9ilKcPswCIAdtMREf3QT746aKt9yLEUfrKRvFOALQsvV+aai9EW/en73TQt
3d4shHWWlW1z4hpduh/IwtsJrzCvCxVaj9YYqJdQJizIuZkSjBEWB0EvbYE5dBspw+6TteX3e8Es
bklK9WA2Uokv//6XeqJAURWpOTsjD2R+MpXFozpPcbWCM+LChO18JEyCEu/Ej9RnePPf91UPmuKy
mnArrH9FZf5ybSPRbu6E2Vlg1dlNR1Tovizs/Pufv+x37ajlnnMVbMaQbBav6/uKyUsxVDRzcjaL
qbpALDQclDTy9aCGlM8n3F3B47DPSGchfWYEk41rdY0Vg+lB0TvzAxgbF4lT0Hzm8f7g1rPVoKkE
NsymH75bUQsidXzFL8bdsU/GypIX0g3TXTSCoA9KYp4nbCVrXtpPlvJF5v12hwORR/3Kk7hI7hfN
6K9fed45QVJK4zTw8wBrdxWobl3jrC+3CUO6lLZ9FPPA6Xj87NT3znS8fBecdZcKhxqeDfb9R+5I
eSJeJDlTwqvOncYwV1Ij2vEy6yvpB8O6861mK+fxOh4a/0xrhjge05adwXFiVaMRvVKNTNeFh7lY
uM0lSsX5erY8dZQNM4hmiJ+V2d8R0OecTlmUbcu6CddKtcbW5x8/qRV+r8UX7bTLfki1QMH2rioV
JH6wpopTu1nej0KpYAMZ29krYmqrLUkL8Sdt3N9fmOWCAY8MB5AFzfv2m+NxkeRF+qejCONtDBln
l4Mh/WSD/eBT8Vai5PBAPXPCeXcRptA1MRLeqYTYcIXwXUboLuOMbAirWFhfiXH75zf09w0drwuG
6AWbsqzH7440Za4VVQezq6lJN0yuBvSPlr8zvPIzhg+lyrtnnx4VJS/tQr43PuB740dTwnDICn8L
GMvtdk3s2dW6Raj0zSR3FpViOngw7CM5f7NrVq4VQmUFCE07Q3nw24j5p7YoeeG7Oiemzmf7pGXs
lqznsUn6bU+w76Wl21RuGIf5+0KEY3SQ7VT96KtZkitpts3txMxtRqhGptaaCYnzVasiPx+cLnxu
m3ZKNmgh6idrdEWHlMTvMFUGiae3OgqKZ1X3QhI0zrB9BecVNCFfFx6fpGvDnQ0iLEdRIr1t6CI4
RCNWFM9dbM/n0mo0o6eAYSeOBEIP2HCxQq10XeRXwpwxg/q10z/z8qtXPNbjWV4JZgRppXPQY0Vf
vLZ1OWL9dyb/pRJZdsMJ1Xxty9G+dlLNhC6pldDr2Las72VHLuTGyJFs4wUp/KeMID1GmoYZPRK2
Ci4bwx7ptfhMMqADbn5NNFQbrHB2GXc0AWyYB0SEEEWTlu14NmcQ9Qlqti3oU8jn9CqOQoKJjSjj
5lVFuupqXGJZDzPQRgz4ojj8fOkqFw1EMvohT3A9MewT+KtIeq2nzN8Vifpm9305MPPudLPLkrhp
tgg0EwyxThb+ZIuIdG0T7MP4so+8V4JkFOTOwr9XCPn0xmGjBGomS/5KhehgkXBMk7eyOngGyNYc
fVZBVUs3Pd3elrCsYpjXxRA1RFj4dc/BqUSElpQY4HFZsBVuSDrWJ20rwW51TZIYG3x1krCSxosu
pRqQG8G/TBtC+FL7ygXIn+xVNujTLlMk6FrT1MTo+FLSNPJa8fs0JqPTbeTHXrVO8rwed15ENjQC
Qb/NmOIm5T4x8uDZy+wUwj7cdXhfToogJCzK4Ssvg1HhRPZIhwo91XZbR7kLwdSRD5RVNvlZOeHZ
vZcsX0xJfgSywyk/9LZQX1kax3EdT6NzBywtuU9aAm9JoBqdH37JbgsUunFvVAHmkvjzKu03cp4Q
nvBwkokb9eDXeEYn71bjMH6An8bl+5yZElK6Qp8V2H68/QChwFypbmjykxhqfXqaJmGFTSfPBKPy
tp9nks2EIch5y6fn2k/bZtXIorTx9lXWHlFmYSC2mCUBHCpOw01czaRXWUZSMpHlEerP3CytUoaU
ggI9tKsGZms1LvN25WnUiGRMVWxjYSbXNdjeAhuM7PtNM3URM26gRQTPxPnwnbwSlHAAGJNHMXsO
mVmTgxY7VEN87mpz3ocjDs9VxeT8IQpljqCljIvLmpIwWaeVJEwoDhL33EHC1mw05L3mYFWecwJg
D5dQxEg52M6TgXvIXEKGqzoH91rxJQ/bNDCj764fZ/XWyc0AuaZqK2+jCSIhT6qqu4coCLLuUuAK
vPFG2yYeLFo8XQ43MqYtEERfF2CFJjWswpTZabMONgX6/xyBad/kG9U4FFDFHMACSmss5psuHfqc
WsusHAhxvpBbNszwGVWw5W6LmfzrbVgLzLD5VBsOpLpKT6ussCj5wdMuPtI6+B43LkJggvqyZ+bH
9qk0m+COiGL8WlhVIRlXpJjJvYWRXW1V45NjkOexLdZwzttbgimE2hSKNsGqs4LMoVlWsk4XDZrj
laiXMjtN7f5L2udevrZ0VWb0vDF+oy8sybmQxvzFCVoWn3iwiYbMqjngVKeNV5G6pDJo10+BaXij
cZ1FI8crf6LQRp3P8rvK7Rap9GQglWpqsP2+0wLsF2Oov6E80A+erewjd8qzUcIE2Re+gOEmjoR5
awPUcNYBTGfcFHFpVoi4KpdIRD8Lm1XkoKBajSERtTt8C+I25EwrAFszS1i3TmafY3WZH8KeAmzV
hUVEgPmAsGeVe9aMJl0hhtxUqSZoZlhyFDfQfoJirXXk/EDQlh6drMw8MuRcrz7xjDm5heJTf2vT
2f4+QE5+HoXsfUQ0hvwi+oiFCFPoV8N3NfD+KHBWsSwNf1u2JvTIzI1nwrfkQMxWMTVkjHWpNq/N
hNCyVVdAyF6FYkQYxbCdXLiU+S/6Yt7YqwpfCBtgV+iTNCT5C+CT9UJDNroqGKZNK98c/ZsqYkFb
N6RgMV2j0j4vMr65javmVOwp7utgNeiZvRJichRvZtNsXrVJjXjC2jtUoBStPtvW+JT7TdoBi14N
PJSkYJKWV51CD9b3oWaivR1SdFwHk37QfUPe8QAeJ+m7w+RZPqqRIDHusER7W6PpnWRfaBmjT0Go
EgJXKIsvuTXA+k+ayL80jaYo1r0k8GqVjSaBhz62TIQfgYT+4/aTdU7pQts+M0aoOHoyWLs9L1He
ikw6kmdBZlYvaIudEjUk++56Ij2B4DTlhYgmx7xc0J7ng8WCd5lqRisvnj/0JxY7Tk9oqFn2p2Pn
2DlGDKciVdmqgksyCtJiZWJ7qCEe186ja8i8WZQsc7UGdD/lJMv4wwMSm/Sg7bYcVo3jABQdSVa6
KQuJenWy7fxHwLRsWmPhDvtdAGsBvZFrQWQoHdnfcOaesw0XL4w18jD53PrDqHeuUEN71JM3OYe4
CP2Tsilaa8V81XVY0ArvOZmj+KKb/fpZp2Bg8Cj3+bUrhfG9csJ4oKFSunLTGrVSq64P6QFZhOFC
IkiahgUnzG4dvxsvJKs8My2qdjaFvoNwqqJFvjI3hXlqciaZT6NIaOObrLwx35OeEPaHCItEAwxU
RZgpPOIRjxbrD5XhxLEC25EF/dAxigoupxmSR7UZeaKWpLaycLZ53SENtCsezdVYZBXqyZ7u+TYJ
5/6rX0EmWpHaV9NKYyi1LXxP3beNlUWbWIg42ynhJ9+wXfg//EjDNSiHxTswjqn9w+2FvobBprC3
2AVCZ+RJ/vUQCYsVUMZ5vVKTNImcKrmDgHioplferNnOA3JXiN0UsUVZFDjePbye5HyK/eB2nuPp
dqLxeufgAPUOBvw1dlEeeLGSJqlu26AbB28dJ0N9htFKpQjP6Pi7Uz69eEp32MkHx7sb22S8Q7xK
7B7NTNa/2Y4EUcVmHV2Sn2LpXSj7Dh6kp0CD5h4mNOosL2rW2sGgsorboB7WpchCa7eU10eDWqFe
j1m57D2VGq6FnpJHaTTdpgtn9wgyu92CCuqSPRU9a4rWLb4q1Cn2hRHqYd5FTZjj+uFPkGui6Nsk
oxmMcMCld/T6YbibPRPjWmYi9T5p9CSvC68SexYZGO3ZVLsz7kSfRkBk49xDNelGL1FiyhuyF5Nt
7ZZQSruYZJiNqQEhrR2WT71uwcr5QGEhHK8yQ9QhGKzOSHZuoS1ra+P0mSl0+/AVqVQdrMeolTlq
IzItV1OIiOsY5q4d72oAc/66DDqcc1ivkYRNc+TdIk8vvtQJfwu4/1i6JLW33cOQZIZCsS4aeRZE
MRmsCi20taY56v3Ipip76tJRpjSO+U42vhW03yl3QxPRoI7LXTfhFloPtcN3UkxB1W/CzhX3lZHS
FDAwS9yZjfQo0wYqdmxutKO3S7LAtzrV1pHx8fw4BmP+1e1K55QsYDwhta0nqCVLUlY1tP3eH3OB
grmeG8qfaZj2Pm3T6AQWyt1QZeHeMZS01mlOsbV3lG1sS0ovB0+F5JwgiBA4qVMvOGe/dRNOKKag
xE7arqcWygY5JpjShuqmntVwB3Hf9Fccp+d2Q6JUB4+jGh6AkU43koeq2JRhlwEfHHs4zIgSO/+E
5RXKcztZZr7G5dycMYYhZzek3cy3P9UKNtXojj9U0fE44DQYj3PMh9nWbTs8gA6MDXzgsf1jnOKc
J3p06l0N7pkb7HTRrTGRr7bGJwmydjKKVzFnpt6EYnbvK9vDr2KkVmavIVKU3mmajaPeGPWEzFGJ
PLA4XjUtKvVGhSSHYLgYVshgG5qJ4diBUqyxTIGG93yJGMPEX2m6PU/UEHn5LiojXFtQSgiHbrL4
hZaWICsNBGu3IU5lBE+Q9e5eaDN6LazBPngOkGowOln0sAwlLpJumtID34Lesr6XMaYEe/waKl7t
llzKyyAuMFGp2U30uRMYxS3JAyI8EU0wJhsnHPzjnJthQKxtACl1aCaXQ0kff09Ua8Zr3O+2vwF+
u0jyXcyJ69Aq+nWgS1g4PhSFq9528UWB/kJcyyFHv865MvqdmizsNwhC9EinIhQPJX9ynHTT3rQD
ytwi4tYAGcYBtmr8KLxvexaJXd12OPKHkWRWqH6JNNYQvI179EpTw1aNWnCnHVO+Au3C/5QFoMrn
XqQF5RLc3kWeCfsRI06A3NaLs3HtOMWMDSijVttKrfthZxD9ekrQZJHslNdTMZNxObWckYRaaj6X
MrstE284qtoj0szHqRCuMcuFjy6JWu2W3gsiYBN54mWs4hCzSBOkepWZyCxn1nhkmH3KmbIajemh
Uw7Ij6Ibyb7TVRbcLSh2QOmJHX/52bD5WzK6Y/qsqrZ67d7L395o5P67scWYCPzSu/oNLnasVPX8
XL1Ryi1/4y+lnIVH3mQqHy78ODrqixrq30o5VG9wnQXQKnwli3TgP1I5x/sngBAXCZBLM9hZFFt/
KeVs859gGfAboDWAkmnRGfs7aDH/ffvQXjR8YCZ9QDeC7te74VQwhySST/GT6l24MriNbHlRsznl
DOv6pjnEyOLIvow76bKRj47neLhK/BAj9WoOMh74fZGScYHe3onLfrrSY6fq6Dyn40ab1VROj5XA
lOoVQtWcw44FStbd4dow6HDgjGTTPKBsGIm5lU4pepe4yDZsvsV2XhUOh34L97LaNHY65jGIMcMc
yXm2JW6p4M414go/CsnyZlceQ3e0u2HXz17R36ok64urKe57734pngGjLSf0K1+kEYx7JvrhUypD
mZ2S/4tgg0iH0d/C0arEGiZiXuyIEDHN0xhzTgQIpTOb7Ti56hWPSav2vWsP6tZzVFjfcPgzu8va
l8WD0VSGOAjKYXViSk5GtNd88ImSAzGnYiLuUM2XyOJEHIwm1RfVO3+uyLPujKbdeG3Z7FgmJ7Hy
+qAcdiWLbHWJPhGeRj7UmdiFVFaY85V0imsSlbEQBEPT+3jNwNfsU/pCJy19GBYNt8G0AH7XH1b5
gi7a4DbJ79sgn45OZLG86k6Nr7Uftf2zG/d5eVFHWE/OrLSN7+hm+tU6D5zomUDYNtsj5Kn1l5qW
Ar2zOs6mNt+mZjCnT9IE2X7qSFUELzTVkuweb9KsLkUdhy0TNX7Stm8r+t/JgFDlVE6Nez3oog52
bqDG79KWMt52ZUScekbO7I1ReRRQlNGuzVZGquA2nUuRr2um/EjfPT8Z12nDGWI1O4H36JVpeTtD
xXM2aoyHu45XLd9xdKLcy1UsroQNf2pluT4p11OQk+3KvyqIoKkq+3Wwg44ITXMYbjn8pOQSCBIP
yT831SXNy4AiPu1L3WVbkRcteeF0qsB3RTl5WewJTVXumfkHO8tMi/C0s5vp55zObrctndz5SPCA
obazycu8mkbDIsAgLcP8gkNpne8GGuhf6t6sj4mQERH0HjmXtDiDNL4UbWrHG7LhUsKF0Rc9FgHa
P+yM1vxqDnXg7M0Wr/LKbAxcOAUYTncz0VG8kbXG3qmx8NMNIz8jhvjpTvHed1O1SzmvepsUhO9N
ITTO3SEyQhsDCpx86MVwt1YjdSC5GV2OVcoMRwyHXgvzbl95gHUQpZMvuu/rqQpOiHW2HlJl1kvN
UdHhWNuU7M4BMoOgpLDzga/NhhlN7HvfZ9HW1AxxV0VWJOGKL6Xh6FhxkN1xOtdfGsBoco+CJ79O
kgquf0APHQs492Q5BvtgBRLhk/Qoo3FJuEZGi73IQSMeBDQSMeikIlujeCKxJQ+mlup5rImubyph
MUIO4lu37BmiRUGvgi38Ie3e5UVl6j3qCBgbqWH2ySaO8sU0qqPehhJvocmD/+cl98PAyZYPQM+L
55EW6WYepfXEXdb6aqx89zrrOpOkSfS2xm3I8OmED25s+7IMniz0/PXB1dKlwxJJumNMcHOxThW5
GNuYeCBnN5QYeVe6L1PIwrWVU9jolrbdCWz4od3Bp7KKnd01BcCImmG6jVGIhuujLavyDLuh61zZ
zNIrbEGYx2gKgLdfYQFOn2bledeSwQ2Hr9HvBUSJWjsrN4ubV9G69snAKl9/k722kNBaaRMQFg4b
7TzvaACvHE4m8b7v7fB+Iozgzo1b7laG2X88d4U1z1ufuYBYy6EMOKGOnuaBl7SaMFtnMZao0O+n
5EIPtWsfs8IQxGe3tW9/7WshngK0RP03KKpet3O4NXipRxrTt140hkCEDZLaTzQ9Ne/gjv447LzY
M6qLkmya21w4VIZemfkwLt3ONHfgsuhIJY6HzTfX+IcshTvm0pSJ5rszargYysklUL1JGDbLEtkI
nJ+oYpm7MOp9aabEJUFZYyxCsTJYeUz/2YtD8maBH+XNdEU6aZ+JNVoTWoRrf07RUa4AQRAatbLT
qOrtlUogF3PSEXFy5uZzyjxzzv1OIJmShvoOEjGKnXWI76VgUSgUkAqgGXH9w6ZU4yRntpX77KOD
/dIGitQ0vDwDzUSsYxLExHYQdiMuVdxP7gntHoLcRN505ANm7pCcZFPZxht2PqABGQz6/moAMEr8
O5GkWPldNfTUrYVlRzTFPIKupjVufftG+kHP1NfWhLaP42hZm9gYvfkiaxNrPNDxxj80CbePiS1g
P1sLx7GvXYjg1Ni5dJr4YMYG1h2P8jJfFQiWvXOHuXK/n2NOwfcYrGfc71mcpQOs0rDCNULvIwna
ek2nPOle0MdM1VmboxAR2yrCNViSjWgE3RMtyZIucswbVm6sIXWDEqMn4VpfsyIbHZs5QUDxjDOV
VtWhyGANFds6mnQ0bsOuSwgEGCMRQUJJ5HDm4hsMTltjQjnm2jJdvIOJMl0ideWIkddll2ujNQtE
4G7xF9j0eSrTqjk2paHZ47pE9U78EaV2aaExRMc7EVrUF+Z84NGNWZvsKRTJsZCO4T82nTe1ROyY
dX+pS6X9ZuXggVXfatupvXO60LZ9tJHN+meJkXX5VYAZfTl6aoFPFEDcPFzVfmlMdzilzOGhI0jt
Z4hPQ4wndREHsMmOG+Y0cSqVuvGgDtftqhSx81opN4vOihav6JZ2ULHMEbyKgXoSiDtghOGRGyfm
zSzc8ntN67Zx13MzZsOj9toiXJUwm6ezsM59vIBUA/ndlKhkeMqHTn7nbBzVJwXH/uF89HmND5GZ
aaCo5E3qq1zW9IUGilz/JOcsnZxNMcHlp4SW6PIEAcnc3UuedJ5CM43Vt1Fm3q2SffmwiADtLz4k
aAJj4Ia4+3o26/Qkzj2cf3okQ50lhfjpDbAN1R+I2UmNu6IoKn2jw8ojd01L+mAngZs4uOU7ZlEY
HRt9k5gs+tv/f/TppsOP//U/lhPJf3Rlv518Ni+yelZ0hp7/cfNS998L/kf1+o8uefnHuirjN0ei
5Sf960TkWP/83+ydV4/s6pmd/8rA16bAHC5swEyVq7uqc98QHZnzx/jr/dSR5JFkzYzHgO8sCAcn
7L27u4pFfu+71noWWHtoYvCRVSziN77UnwciRf1zCoghCR+zjb34f81DcMss28GSRDSBmtI/euf+
MhBJivanGylXw/x38/NgI/vPTEQYlW8jz796YRipqNHU+eq3/6kGytPfOypGjt0S3VCJm7JiiXwH
VxoK6JAuTf1by/2AMLs0RYUxryzAozsTXXQy+fy3xpQgWClk2JhlCicTLm6DPPJpt0h2o3AqxnwH
OKuPl2BNN2ygrHs9TtsPGtPjhySXSA1rOXArZP2ZfXTWgRphHy0rqGVaI+8MAwmTKNNtHZIpCU3Y
a409249BHR11bo6swZ1hjN2BO/2LpFcdz8+6KJ56K67joNZkCEns5WiY1ei2ksJFWrvkhoJBVcEi
r65ebK7mV5JE8xsvurAPdW7mrBSquviO2DaJcKQp5zTIGS1jIoco4DrYbve1liHrIzqy7ehsiK4B
HCN5dKeujZ5SLa2+iEesoCANO82IMNeO4sq9KB7R0VikSXo62N7US9X7oK8LlOpeUTeyUAWH0aWp
OFMIdDnHENODlM88ioVw6B6rrKl9aTWHDGwlMszISs/ojNiusYkSkUL7ltMay7Kpy1VmHyRmJPZ2
cqbXqVJh9eh5xsmSGQZcgI6c6o9qx9exilH/XaBW35XqkhO8z/X4OhfSqm9JKTa/lgSFwyVwO867
FmdMhckd6CSLyzame04ebDL0ul7PbiawHYRpz0QXVGo2PLCTlRtXBnL72GS58Z5aY4GlIRf2M4u+
ftyozHTPddT3Xzm4ToFGPcuHFeTbj9bFyO8aPU5cGdHa41A01UtS6/q3NYytgmwZyzyTHB03SoeX
W/hDoy1ZsI41GXGMDbYJRFJRTDLCUduzEK50CS/KZBtN7qHkpuKU098E26SMEc+Ag8n0aUS2HMJS
abTNWBoST7N5OcsZD41oozRVUm3NruEIDoQo23daDAs2hXIsi5MdS2nNJ2eNWY4XQ0StmYogj86A
ZFO4gP16+xKxlGY9q+dVJx9bbLpgu4moG9G5Y5aKglHW+avttEv6XLHh1MJiNMDyYWnIdbo3aKgx
3hdV5+d09I77fJ1zMWIPoXL0KCdptO6izqnlEMefNPAdt0Me4GRgzG9b+KD7xpZQiLORxKMnclA1
PnnwXD6xFjHUV63S9fhh1apbhb056IbXd/Y6+UOUFPIT+25zpbcB5tp7oTpp+cyApk5nOQFUdBhy
PFOvVZ06xaGaZpxBbjO0jfO5IrpnTF/VmITzLUB0lUt1br1kaqJ2I7PfJZ+PqYdKr7xS4YbkCES8
YNCduRMM9qQFU79M8gOG+5HLOsuo1KqyqLvLeBP5Moo1wBeNhGa8FdK0xsFQtgpWnz412XaXDZ1+
2lqZbzFNtxBKs6l4niTVnDzJ6QCaxpIBa7ArF/uIOZLloiWYiMupUMROqXrxo495aZ8m7BMVyq6m
67DTWDjeUcbElEtmASNVFyXa8MFpen2IMmYX1Bygpz4ZsiY9KS3orcAc27K/YrOiMKqobR0Jp7bp
eAH6ezFvjgPe94SbEs6diT27MKZjGpnT9It7SYRqNPJpTouMNH2q8Za6jphqeCiGpD7wfMrKByNL
02uadyAoOG7E22mRAVR42CtGBQwF65cQ57Zxyful/1pTe3jV86T5YoqUh3Ci5f4zj22qJ1ySGADy
BTbl+a1Vb/jSGOkh22q5Cd4JQ2UH9dtM+U5iLNRS0E1p0V+cisQgG685l90ClFUEoh3ELMt4GXdR
TLi+5DPYLqDelF5nCNXjhAyNXp4S1VlSn8rL1fIqvAucBoeivqPhzmGccZvWWX7VhlDTJhtsm21I
TOESZy1G4rCvU7vZjKNc7PMmA6rA66lHZ0r48icOTVUXzKZ6Uy8i2bwvchMOVlXMWuq1jqTJCHlp
+iraUXsrrIUCycpUmjfdzBC8p6ViTVebRd9eWzlpjsZqisJTlJKe1qJWkZuoR00cXCB59ay0DtAz
+Cgd0AVSGm84Bq0HSZhdj2MsU5aTAvXjnDZl9Au4DH5aZcfrI+We/bRpFS68ramNQPsjO4nZlSlD
+Uh9YoUqzyEdeAPPHIeJBJoUivUI7qPSRtShdnAAD2e3b5WFTZF6SYbYFepGbHFxVA6XEvlAgBP0
cQMlyemnKYKRws5LUhbLW9tzo6Zkkt0mMletcXHpkhzv2YQlptuVrIDoSp/RIpJksJ5gUgyNpy7W
mHKq10QCc0rVtrVEQQMWQO5nmDOGqQySbBH8VarlY9nIwmL6dirHq9S0B4+hrh2n5GkGGpk28kgB
KMKs4uljb1J32xUWBVYyLi2RNfajWue8fwPVjdcCOHzEPiXNPguezHDuMcr0Xhmt9X2vKlFE3k3R
nsaGTRmo9aIHX5LJ71lr9KhfTbqsLo4G9ZMTjSGFkyXmt6Kayk9Y2RZEwl6deIm11rldxpr0mPR6
8rpCWPnGlT1BvuR4AFqCrtDINdqlpsWdsgEem4m9y8yO7ycv9NY4yl3LWwigC3GKJFvJscGeVq77
uZyx7zlqFZSpIhkPVCzdCDOYw1YaGZou8fu57cujVVRx6aEBSj953JtINYJpN4wFZZtrbMOprHUF
QdSeFOd1dLKagr1bLs3O+5S7u1N3d2pcgJoEulilUFazG0QzasVmpmAq9WbB4coFgEkFEFYbQlZ5
zL2pE3XUBlpSDxolQErZkiep5JQJUeOXR4Cm0aTrAcBL2jacU/J5TqIwzpPiOBGbb7asNjigsb5Y
VsZgGm/Pa4owM3ZaOW6McVx/tc6CnqL3KdKz0U7UJvSzbc63a289mp3WfBtzKr3kkRo/xkvcmPSq
Tc5nU9U5jmy1WH7YtNADunJhvrFvcsqQ8l3t2LGWGF2x6LDt+Jfpdpz79UPrBttw1ULCCkH7psQ1
asuonf0iN8+DYvH+LGpvnYtxaAYPNAmvzVRMzLoIR9lBm1uhBm0Kf0c2xlajSm0Ul4rj7PcUl+Bx
iZGUD31HgYEzztl3LGYnByNkASScRy19bydgtqhdXfU04HL8wXjZ3DMzRsKj98h57Cwn37coZR8c
XyPeP2Xqvngqd5e6MWGtjXQfjDemSPacGqnyq3bL+uDU7bqdpLLmO24l9X2UpfI6SEoFPKMudNYW
CcOLjnWPc1kfO59tMcYvi1UYH9YQQ8KniYDpd2UdcwMoOUehmZyvoiSC5srp0n4ruVJOszUo0GwS
Vg7sqSe4hZUo1g4zpFoMnIMb+zhZC7vDBemv9Z1ammiFK63m02zbiQrZvLE0V3RD88hmZdqWycw6
u4pn+77TdXCQk9rd1JJ1dR6WCoC6Z4Ez3Snc8sGo4CN44Z4GZyWGH7dwX7Zq8JSrxoZ11sDGBYAz
jC5oblcLi1c7QdlMizywShw6LoskY0IXbcRPgzqBmyeDQGgibEPOSdoaZ4QqpBeaiaYvmN7yY8Yd
o/ESIWDFphzyn5Ys7+jvo5OzDh1hrsCXI9wcMXvf2NMwzUT0jszmEuDdoMI2b5K0cSPQgPW2MVYd
29O0xJAY2MhVQSXlwtniUcWytLYZLla8fOnoAbqHkWrU+q3FZNFBPnM+hnrZR2LCgalDIuq06LlN
MwkoM+cslsRVtYByzPGWBLFAQT7NRYT7/hY6NsA7FhRS6GT1XlDCbh4iYwS7Zo+c2D2WGDRr5HbF
w30sMzxU8w0YF02cd33VxoPu4tvjySIR0P4QXCX4rLWZh08jRvl9liYmwDFpepO7Q9nDqYosCssa
KhqnAJiT9sr73NwreWq8dbakxUSquuksSU7xGgms2dDWHGHfsHXJc1JCKwutVYKwzGxZsz/HZrF6
VR5NP6tM4wTfkiLjde1bEYd8XIYtzbCDQfEj9jeoofQBQS2W1Z5no0zfiT3rDJBNZGBjLwuFnVnR
FiZWk3kqFx/TMYNlryKceJIo1GaL8RDfOm5TGRBXXlkSS3fuNWFvFFnLbjO+SVbQbxO/MJSy2fTL
jPNBUUDHZZmOg9vAUsXUES9049m61Kpuoa5Dd5YM0bcbDM/lyWK3pIZZbCu4yHBr45M1uJX5YmCB
6hbjrKThUOmcNy20kT7IzQiIELGY1HwotKxQfU2KGUktLDXxFv2QxxS8bJSuqTbHbFOuOT7iua6p
iR81xLadsAu7Av2ZMyKw7OSBLqMQchZfMYz7Bk8Wai20uao2HGb6RxA8dQ4WUwb8phUNmpSeK2BD
sJ5zlx1jwzg7K7hFv4on6YprxhKbvoPeB6uaWg3cnfUye0ps86Plk+N8Z52Ec6m1bvMwgnAThQ3T
RuElBnrUPo+UNt3iTBuf2iIfpE1jNhjNa6dX1b2ayE78JDssd4NbF0GLmbSAB9slRgaDrkCpo0lJ
RktZ+8XGQ47VA+tBzGOI9Wjq1Ju24NIKO0opJV5cO+PYqRVcv7qWJIrfFwqUN0ZCyrdHI2I70OF7
ookuKQZ7Uyp9Ee0xWSdMPWWRs+qjOjfZqcRLrW3Mg7k+R1PRZdvVjpvyhGEnTbc8/9OYz7cwkwDX
/iJ2jVwA5eyjxTKxsN/+q5jnKoFTmPI2qwQnxD3H7KlxUdBb9TvSrAZ/jClX5TmOKZX2ZCku2vOc
kIR1laJcs01mTDQ5NaOZKAHfYF6HKH0d3kCjZNDH9yNuvvI+IgnKgPiLn4bNtHV7vPuilhxtn/Ct
razta4MKQmZ1COtWSukHld8NTvtl6dKdYyz64Mct1LtAWhc1DfVbJsqj+KpsLv2oQuxCWY2MsLEz
S/ElR44AbLJjtLBIVRwGKaRrOzscNarNdxPa8nS34HYez4VgiY7SOs3FxaG0JX2MrBaTokgjbMCj
EXM9uinSinUdV4bNo6ORSXOXCbN8OC7c4pdm7LL9xFWNT1dtDNh2YCejxwEcrWJzlh6AlILTBSTR
MuJ2jOlsTgIuqBbjYcbP7wGMXgc0nlYRENq1tQ4KqF+kTx2zyfy2NAWwXoQhbGmFaJBxihWKaZ/A
iA9ME2jpJ1526RXKcNnuG+IOts/Or579hZe4DO20EuLYaf0ieKKmsDYEG+AlWNthajamVjJlkv3K
2EY1Y6V4KikxxFY9leVgmrRbAwuCQRL0om9ogG1ns9mleTn0Ox7wA1ea0XXmtdX0JLsOVqWwVjfW
ptxYudYqoTERNkDAScF8ouXEPLk1XsqN5szaUbLnYcGOLtC4GzNOF3dUte6amUUGoA2ByW36BqcR
LE6Ovl2/SqVbD+wcYNFR9GGblXUvz3FZ3njww7stlG6zzv1ob4DaY3Seu7VD++c7xqddGRwJk5pr
far05SFV5Aiw/IpjzF/UouWdWe3m0ZRr6BTIVELGe+ZUS5CxEIQ4htnIxuyv2HWg0zJ1z3pAxK5R
zOaO1Rs+dPx7JpbfPivf7HmuI1eaHHFO1xphSGLQfcUR6jxDkFwadzW5auGb19a7kur556JAwHWx
MkHDi/Ch8YjA1rynEjZFxlZ5nblbskPkcV4yy87JQKpH74qlwYPhOO+FJJQc8iIwN+bAGuuxlJnk
KTqr7r/58JPYdayuXfbjiCr50qXMB7vFiefnYQDOzYvf4U7jBD9zFM1Hip3YhtEDnp34MFVdxes7
i+lcNERHik1adz0HKbQYUWoehn2qgk0J9+7sSigkaraBVzx3W4rZh+nMdiuLH9GKOVoArDNr7dxL
ijNCnR9KPW9C2m8aEcrmYLCrlYy4bx7k3AHyb7BQMgNs5Pn0NdirqhAH1o067nBZyBIH9yhtGSOx
jMjVo1JDQAhsDWHVBzetp0j27IuasF7AS8GH1weAbm6fqI0uhboZsepM6MdOw7FLpYEngFOY28LS
ANuObW02e2bBcQ30nAEucbWBrfhGrxTD7jaZsFblYyxoDroWsVzaW/JMhs6bbcbWtcrlZf7pRxC5
sEyLganyMKXkKjcsBmRGGDzZBk8eBuSE20XeTPbwhXlmnADWd0x2HSz9UXGtmvQsNmSrxFJ+07NV
2KhDi2/jM8q6JXongpbDWo5KwfIylSOmBFrWTBZjblX3Iltcq3IM/ZUDddI/GjFOIW/FyZJ8q6k0
QUnk5j2bD5hfOXw7OODwxejCSVV2mPqY3cVcGjU6FkeXFsBIBiaWx6QIdJrRQFHGyxPlGHO2GW2t
FplrD9YZA/9tE0bK1NUJWG0Z/VsT2xDGR483roTjt5rtfpAGAbcvmclGTXNS/MhL1P40dao8CyVj
00MGQq4CrUWTYpgwcXpMDIsN8IA8S8iFVau00/O0qvxOQtC1GtEp+6JxSMlPdN323kQFhuHOWmXP
G1tLFd2N44ZzssIczl0M4+ZDDzK4RNtvJ7HX1qHoIMzqCWfYNqdGsW1pKfRtx8lVxjI4ZTQjsE1i
PSS3r47SJN9SVhj4e/ABPTQJvhrEgKZUg4UN0+o5OR/sHfJ4cj+q/EnYiyRoVYONrXpqJ4m/1gI5
LDVm475Sa7CSrP/hqXckNVByk6n4ru1qfia9Nkl+SnkcgQkpgcEsTX2z8tGOKNhgC8qPYBEV4w0y
ZpYA6tyrsCCtGDW8tsevVhM6yEo0Tg6DkcDcDNC3e60rjSScXYzqNZuwjvuKWJQvxrQYh0ORX/Nq
TuiKJz7hrsJsn+w6I0aFqQtnshDkDFik37QV4jKZ7ZM5isOpFxFmsgnGG6OQQkU2wHXrvZ4nkpvU
OXU/ozXgaG3pJqbslt4l4gEWl9kor8025/q/RpVl98HCiv1KOAHaJ0Ne8iM4Il5Zh9xo86KbHgSk
X5aBUgfEF2O1cY8Duqn45uaIuy5ccsfj9JDBcu3sgThKlSYo4VI9vZSGbDJj4Bk/OVYKgrWbVw6Y
UhNxEl1R6bkccRfoPtVnMsaqvGDdkWed/SGlzjRzy2vK3zouxM+oxaTSWRL5OMg7EzaMweM77Uoy
PQmLaB5l6QIyvyzt/E3nNLz4LS3ZHd0My/QYIb0kO6eQ4gkZKp2x0iltNnk65X2n2ZFIjYlMz36Y
o1KDV7e2j4SfJvzWkWz4WKpMmuCqhmYJ0oGYgQpa1X+NSjZTLxMVco3RGOxXdC3jnJxNwLX8rAGr
gqaS65mf6marBxJbEiXouPsl+26gzTLrBAukOnfgLvRyDqa55d4ok8KQlMc4LkZCXVkqCzICdg+Y
ltuSTvY75qSPFlbltw0NcpBpd4ycTSex+GDoNR+iSZOfbRE5a1iuWnLROrnlKspWbNsFm6bvnJs7
65DJFg17nJFxnDWGTr1J07RfztzOTwqfJB3LjtKfm6EEY2oB/r8Ua4xTLLPqZSCZIFC9hkKNHjtd
iQYWtpqyeBo+ZHKF+CvTM0dC+9LM9aDfqlP5nZHA4+jG7H2t7WqWpuwPRZu8Ou0MIqQcNXO7RvrU
hLbNZtiT1bZllWMuROvEmNEWxOynPjC5Wfso5ogc9HpmzD5xjNLiykKXc1XIcauXmdVqepiAu+yt
h6Txm7W0+LhyWYzflr6W+dUUvXB8Vb4tgFnDIAQB+xiuoqFL8mBSvnEWjkHqv9VF9orFUb5MzF9i
ozd6lx57vr9ja9/CINMQrc86shMJ5gTWAPueqvnFwU0UGXAnp4yeRugZ2oiSXMeyrz+IpOGDWuS2
fyYcH8+u3BT11/8X5/8szisG+vi/rc6fPr4+6n95+B/Xv3cm83v+Wgam/QliAN1TJkQlukuJxf9F
h0dRN5ikzJvRmMTkzbL8F4QnRck4lWW0eOgxjq3qiPd/NSaj3svwdxCjNRN8ofOfk+FvoIt/FeEl
vgqFnbic+QJ/C6JgciXBgHfuYEFajpwzYh4rdqjEKWa4+8gI1Cl6wUY/HUR1zB3t7W9eo39CxvkD
1fbPvi4/899+XZnMBs+WejyMSwg6rlAe5AmTWfykJPZWblXvjonyIyoa3+TM2UNit+o9ev2gX1vB
XKx6cmFjBvu5qUUwxQNnabzavMPl6tJctgWPtuF+jGEsr+IDIjde0M9//3tX7Ru255998/+A87HQ
/MuMANYhT3ez/JMZeDXeFS3Qb9VQ1Zsxh23zVSm/1nwevxRzm5B6nO5ljmnOfHbwbBMcsRiA39JP
/onGELdmu0dhr3o8CWnflg9W/pSzlejKUNX2Y8Rd0sNkFsz7+r39zfXFR25MdvW231an6p00CuvE
UPbbEJz6FtuV3/h9MASzv/qSaxzhDbjQKgLY0R7MLD8PqjvJ/SRR5vYBz9bkmB1VCo11XGAvBqF1
Sw3V4hFldcbf1u4i5c1szhgbqpn4b2BpTzlpqomxsXhxEDDznqYtbFoLvPnB68c7mVtpzBjuL8X+
nW1dvScyaKR3DU+aK7laq9+amAp4+NWh0cshFCuxOD5+dfD+rXbJl7u28Gvg3JzUu0e+IDx+Tn6+
gnjDRifr9noLVvWsi+e22ufLVjO2yo3zvlX07TzetwNRmL2CujvutPHbrBc49O5wK7sKb8sLRjNj
uSYTD7fMA81ebmWqID8Tf3jqtY2RX5P1ZJwKIwRGQ1QaWjjRSY+UeRPMbA2eJf0Exoa9Bf6+O6cj
Qh4q+zrxWS5hAW3d9G2CcaVO7vihf8lfzAIiI01X8cxkVZRJ2FaIubNS8pQrelpECwA6l/lVR3f2
p54Ub9Wm54XtzZ00b6eH9BUrYdg6ystkEnKMz320WfrHvmy9lXpcNlU+QSyKWEhgnojxK/WhzNGi
0g/zlrL3uk1h+LxOSTBbvmS4GYV/dLoVW806cLTWnlf+ghKThUSRjV26PA8L+lp+Ns29cJ77MWxD
NRyDfqcFxb54crbq3gid0AjlgNRv5Mn6Jv+s0vO//xFT/p4V8pfbElmef4hJzCa94cJ2hgPdnPfR
vt1TAnKnnY2Ttq/O87naVyflvvwPuI5/wEH/t88zX+0fAEywQjWdQXQ4VMfhuT139/ND/Z48xBsj
oGToXL4tD1VAw825/r/9iv8AeEG+LNYJZONBuZP30d58XnftJrnLT+bRvjP2xVk+mlv1xT5rj//B
Kwpm5Z/dtfgpb6/136CexmJiVleM4aDdYfIWvL1cX2D7X5xzup935r54ZKhKOMo9L3tl124pAAzz
LR+BfRcOe/5d2PlYzffV0fnCPX3s7sVdE6aH6j5NPaMIi36bRCfBtoti7pQSJjf2scnoU0jSOVYp
jfEkYEqym2P8FF6LOqv64EHYdqgnB8XzU0FPvaRAn6jBwzi0+EPmZQH9UKgVHiHf47kOL1a/mfNw
WHYG1KJXgrsbpM52PorxIlMf0SJVbgxzq/R7EJXTIeqPwEkQgm7msd+l8tFX+ucckep3Lr2VeDyk
rV/2UgmIkU15kU8QINjL2B+I7mfn8NhvQIEkRHfZmJHQOAmaU1BJ3OG1I3F9j7c6CnFAYlgZ+JI7
vsDdymzpOkHWerbfsEzI/Ju2zK2k8C2KFhET1E1b7of2x+HuWze/zmvefxXNm9Ce1eo3lnedtbWz
7fylnqaD9JZLnpH5iu6zbzf3TbwdAG78yJ/ZSdulv+ggOi0PX/Hn+jZZ7ki+m3Hkc76XL88p4nl9
mPP3cfDiEi+2J5lb/obqDeIcUbElmsnfNCLgguh/UezXr/S8BJg/t+2z1l4c/fYc0TzeJCpjDgt1
9u70Yl7lK7i0XfKovQ4BamyY8JEsTvWW5gQ+RML/7jzAiCGYizvnnldfmbg9omNRJ+aNXCt0AXHv
hRqzo6wtzDfV1jjhYndZToXqBXll8uxAc9sgP9etJ3vNcQzn0Lmj4vz+EPvsWzyWwS6rDb585lm7
4rUNnLvhmbM477BClYurB9OJh97OCqIQCWrPj9jsHDdhd8fF7/PkZop9We6Uc/ze5xvhXOIbU+S5
53MQP7Lt4tKsMY95CwUqP86hvTZv3RsXQcv/80DPNt3qdz1tnZ6Occqj1qd0iWb/yiEkr/SpOJgS
9UDjzqYT8JGgtZfcKS253SfMF/xW/gCKfiEjKFd5ebCLULvI9/bEo/RKl5J2lXfSpfvIzsalfVUu
y519lALu0IF2RBP2co+Nqpv5q/tI09q2vkqvVmgcby+m5FE6t38XO4dfnYVkSPwqTML8ZHmN+wbu
IBwezVBsKHjbtuHb7H3NAXVEx/w763l0iY/0vjhHD8MrlvyZH4lS53tkYmyW/Gkke/brnmeWfzMs
uPpHrm1ECm3JY1mN86efAuWTDV7ly6hJSIGHEXmqWZhDNT6eHhKbRfRyuXLdzTyD2Y1A7eHycp2w
CscDnzadCdWtX2WHvdbBxifFSZGcyeqxtzLD/qE5mQgoy4auudKXNvWRT+K6KY8lMXBYJaBSA+kc
X1LpuX63QnHEKzKDd6CR7RcYZuPsFi589cRmsddCGTuPhi8sVO0Al0n+rgfxlnxVyPjsmTvlRXnR
tnogdjp646bod0o4nOnePrdnc18+S4f1frqMX8y1bEL7hICozyeyJ6zEldzS1ONmX1njlxcVegzl
y1h8kk1r+3GxowSzw1I1YnM/2vmB+XUaMGBcSFF3/WEV96wDV9lrURiFwUjPgv4+Ws4zO/3NTEPN
vG9eqof8EB/Esc/3dfOsKm+N9enk76b0Yr3Ga/7Wy9a2FXgn5MSTsQdiavglIlIhzj0Vl2IWj31V
fFpVHQhgVTYi7+1OOW2z08x27hNf7mxSK4PhEHtp4bINex0fx3vnBaG49Oq2fa/V/mg5oQkJlWKc
8ubZpyLFbX/KH/vNuqr38v1yB1GOlSW4ETf6Eh/xm7iOl/i1nSCJiI1sjlhEWm+mwk3hTEhQhDx1
IegZfI+LjVEByeKYjyMMuTR90rtdku+Kyk85QnXXCsqWeLB/xDdhH07Nacdm+zicxZ3+Zj5wyBmW
V10ydxb6UD+rOwUEDKW1LlP28pGmd+O4iccdAMAiDvUr25HoMOKyhHb3YD/L42fefy9UHb2Wz+JV
v4DVkUZ07rrn9LY3YdF8qoOPUFbf7Le8hDCIEq8Zn9eBuHfIgkRpeQ05fTaRb40z7UdsIsz45PTf
muMZuU/Ss5mCsvcIciVPN4/UH3yfF923Tsbkrwt2O4+9H0+YNt2YzrVUwio6aOIe2aXR7hAxmYy6
A6dn/NDmUd/md+1DFLKjS56NxBvg77ReyaIETjY6NHJbw1EvWCb31hnLQTQO9PEg52FVBpRAzePT
SgXVJvXkN55u/GjRUfedS/QVfyfEfzr+2Ka6X8o3k0q/ZAiLxZOW3aiH4Hgqy+eUOcUbWcMl5mrc
INiD/7AESXqiKtfVuRjiYPU4h27vafY7Lm5+rx7FBZ8tmnjSfWjaoYiOpf5JxBtB0TR2pEeY7ZTu
CR+L15TCdaZtLjxkiLLxiX1HtW8oB2yoc/GpUMKF7Q57YOlWJun253LuXXP+TtHqZNfiAANk+W55
5t54sdh/8amXILOejeEM0SRIr/mHcde8avV78To2bv2SPtR32tMtuK+I5wxhakex1FV5v+eeFJDg
eUp9Eh5Ny6SVIDPPfMy27MhYwxqgwJBUel93tvYkUMQwxE3+orwMWXWIFcWVQSbKO1L42JUCVJOe
IM92+Yzri/pgOEE5wohhPJmqx+Eh4U9DGHlRTvJjC4cZRR3/X8DUMSfwjtz5Mn1pSAEF9Ce3TYOx
oNrbAysbckHmX3VgHLPB01+sR4r67gsYSZsatzxjgnDzB/FuR2gLoaRunOZg6Y9dc0h1DyAQ2KjB
z/tttqUb+lOnOfUJyJx9GB6qS/Ej1d584gqPbTI7VIy69Wf6mx3nN1axFenip+SYv0TnGsKD5s4G
Sv0WoMn63b6QNruhc5rbwUZVty31v5pHHSmNZV0oX3mbqRVDPfuvxD3brI7y8UDREuYQbkaoK1v8
rRfpFbbHUwLjBvfhj5nh2/QUmQzVCTOnG+1pnuOQ+6zOvsEpJ5ykES2oghHky8QQWV2iXrwp7Qfs
u2AaSlKdS8A47SivU4dxs/794/j9/yC2f/4Y0+q3/sdo/+0rfWHS6tIYnOB//+M/xz/1LSzyd/+A
/z4Vy2X46ZbrTz8U4q+p9duv/D/9j//y88ef8rg0P//tv3zVOGZvf1qc1tXfLrlulPR/ey/mJR/f
//ir/7wRU7U/MdjhyjNowJQJgLOT+stGjIiJBb2Z3ZbsqPLtC/x1IXYLnxBkvOX7ZYU+539diFl/
0nU2YqQ4yNgDA7XN/0wuhd/6d2OSRReIAXTW4Q+Fu69g9Pn7cQn1atBxxaJg5a3UYP6PymnXSYnT
UKKXKDgd4WHwrLRFmT9qTp1c8L6TZsZCnbjkuvjgYkF3Hh0lNvStafaNScRdW/LDikNZPsA5a+E3
ruvkAYVzHHqYQAxCrFolwfWdlyiafVep3VOiICB67LWJ7bvxmKUkUJoYWxVPUxPsj2f+T/bOZDly
HFvT79J7lnECCW7ldHfNUigkxbChKQZxHsH56fujMqtTTqnkHbftLq5Z1yqtIjPgBEHg4D//0MWk
QCfNoNSZGFI93yTWjCc4Znb9qQ1X2Ub/V6ewnysbrVwky+IWslizL+hSYi5o63sVW5hmQUovYDRZ
zklnF5PvpDROjLwEbxgbrdCvMbc2guGEX6VfEkqbfkXq4OX0/lrD+QoAFD2FANm+Nra0+/S6MG+x
flZgcygCmusKdycfSdwDjeSJJhdREg2VkjYLQ/ti8Vf4qatN1h3f4dxc16QjanQ0ncAhUtwL75K8
gFRHrWbhsAUVkOTiS710c064AFL8TdFEMrrTtamjn5EQxFD9GmOR/K7xuMVLTfapPfq9jh3NZ6LT
W3EniCEuvlVhU047aNRksFjj8MuAUm/NRBWVP6LanZ7bbLIBu/AhxlusgRh1A8ynn0J14fbgIKCN
d0qJ7gqruDm5wSyd00aDTHRTqzggwc4he9xPwsKYaK3pw+/ENNLqUxY4EUZiYTu4KKPpWN5DH2K7
0ibX1yfpAEf15MvNQwqJ3uhPBAyZBThS4zbG/sj6PA25QtniYg47YqDthgUC7QrvX3tj5E1O9F0N
D506b8g9RXOgMFWAp0o20kM+CSPCDyC9eUPXbxz2mpIzwKwn40RaeNNhPTkT2k2DAIL13PpuEVBm
QAgWHKuCvJTtaJemvMCpEFIThvnjRMiw5eL/VA6OdtHFNC72sMTkrRm0Tnc+40kfnTtBVeN3RXh2
D6mlI4YbA8IuO3XxEyvOUCaJR2fAPTPW5tEvy1Ht+xZBG130yu23OkQtMgLz6Bp7RbVrhU3vrPOa
/BonDCDUMZi1K8wi3GbXZxYeWgh5m20ppuZ0NEqKzaiabpDRCN9M8QW4lqruPuE2aLgbGqkFDj1h
Fj4aGuoiE/IIc1XwSWzVlGt7G3aujRtik302YQDyCeEUf1bVpv1pNN3qCZdI51vA0oJg42KdSFri
ADdwIopE4HSBzBbPn9KqzoRV4C4l45Ruq2V5MO1ihXsi53LafnECEd2PmDVcE2LD/bxHj6PwtzMj
cL6HFkflePwV0R0PUKMGrY2DAVSSVuNrgqsZDHXb/2RXsK1uG0x1jfPgmFjQyUK/QmbL+gSxpeXH
+d4g7jX2lo62yN1GxhDO31EPKvzYIZzr7WdPJbDSsAaMMBqpUJSb8zaAY1PmZ6mniq58rtBQ90lF
EmZA6qmv8i4eLhFbJVAIsBmRfUPfGH0ITmJjpltefoEJALynE8R0Y879whhbe9cgQuJWOVqDvau8
gXiJzegy+XSi9RTxgc7PvLIGheL/MQ8iOVFTysY1TNqe6IGQWOOLggy3skEVnN4M4FcuKp+HpXML
s6VAYxM92V6oikev7VDgzJldpvcSAue4gx5fNth7tXHDfVLN8dZLo8bITko8AbrbhhY8WpwmgarT
pkPuF40BvBLgh/HU1cjH2aRr9zT3YpvEkxBGfKnn3yNe7onwQGAGZt+PBGGeiIa0z3Iqxk0RZTk9
1DxJd87IvjDhP0uEPX/R1Szq5lymjryLiho9eT872ya2EG6NUlLi4yWJincc1DfLGuCSNSalmQad
gRDLLCdvovckGj+iV8fcyx6jSbg3YTshkdFLHWgXT1ffakMw/8iFr0CU8E3nVHT+GzM9DZyCUI8q
lGd6NSA1hIInvvdT525aqCMk+Q6Es0InPUWLXF56bOeIFOt5uk8b7GI2XibaLXJi3IT7PBugyY/m
3iwU2j57Mr2dTT90H5uR8SDS/G7W6VuXYd6dV53+7Nj0nN2KtAs417BgiqaxzryoKh6RtDv5xcRc
76Eo/oD4VDffIwyurHPs/fr6V5BZqryq4pK7MEpNXjg9NvU4mvivbdKSw/ZbjMq+jP2iQEGLZzQq
qCvUHXb4K41V8iQcx6SCHLs0vMRPuJC7IEk0NKiccL4Fq6s7UaiBeiie8SA3dqyKT6M7YfsC+wUc
p3OKayedR91H2gcfjhQs6H+xjW8r1NNQXmXxrBDQp+yl0HnafWKqaVM3rUEyvZdoSIDy6RZdFNZ2
VtGR/TqqNPEIVEPolmK8KC0MrMr8RDPghM5eD6nXquR30c00ewYbeT8eAMmnXNXuJewp565tZhf2
aOqFhLvbxfgDF1NUXHCPnoZRA0vo4hYbMm2YKribU/p5xOvc2cB4bJ96R+fdnxYRx8xJMsfp/BMq
ahRdB0jsXQKSW3wqoJxOFxZpaKhqUA9DHosjREFa9IwHZjjt1Vw0fPRRC9/s9r+reP6f5nm1RD78
5xL65DeGOq9r6OVf/1vd/S94cMbSILEkIv8XT6u/amgd36qXvjAxj1C/BLb+/6eKRvmNfJv/AjMq
esqOSyvg77ay8y/TEkt0oe1AJXCFK/+kirZWLRXXxFHLdnWTCl+So2J5K3E3ct6gl8BNQxUhq9n3
opFYNxoQRosdDF/APDZZEOFohsoHSIwLFwpY3FUHbcarIx3U+BO3cvDgCAmm68NlQnUixiDFoU5m
MY62GjafeDHXXoQJbW1SpEmZkiaeG6Pmm4UkqAyDvesIgki0JWAP8kiFc7V50YwIxUHcMO64Sgd7
Bm0YymoJg+OvPCVGYML1dchqIqYJHSovSlHGIxR9jEDOFq+g6Baf85RreJuk+aZ3Qtwt+RAkhAxX
j76YEbzKjfLYgc7VMIweTBlFuY0LFIAqHPXdaFQN6Q8GP34x55kuxlCBzpSmk+CEjJbyuXZjuLaJ
mJwtfwWmkF1tQrALIeNFO5i49T1ERVontd0ED0GkuPhDDvOME4y57eYE4Yn6bHp2pW0mzgJIf9Xi
roVuYXiK6wYHvDowYHGPWNLikDzP+MHHiDaesTYiQLqXHR5PYnFgxKMc28btmGhso3bXjfIGa+SE
YlMEkpZ7IJJupyq3Bns0ERYUkCmnk+aFLa1VXfVIsEte7scOV45NZkMP3gouD3BGzWQhQAtSejS7
11DED5LQATebgmlrNkpxkMgpjXeWZhu4cWErgpquI8Y5MbvflPNmdiGapCbDHlGN2owmRExeg8im
M3gNS7ulx+h0Z8348PqwquALCMmpdJJ0+JD5BnoxZw97O3ieAo1ji8xu4+tE3So+xX2Ufy8FzGb8
L3riBE4qvXbHh4FdGoJp4lrxHs18Em6wOmZb5UzBCRkuJTBOa/f5LUSegEiP0ku+sdjpF7spFwSk
//0AnKta63s5Ve5TYgpD7MfZqm9tw4B8ZbaO4A7jLQTPoFtsimvJeebncU+DsMe32ddVH+JvbKaw
GbFNQRbl4QvubhTU/RASK/TWGwEt/6dSYfZZDwP9c8EEufzd1EdYHXafu94qvR0GXRQFZZ52ADvj
KH+hZ7S/JENJurq5cA/B4Kboh2502nUdIuPBfDuEuGXhz2RuvN4ovuIzY31N64SLb1ZrEi13NVqn
rREHz0OYYcnTZ+EvdLfmXSuk+dT2Fl2voSiCHxSv1nOcVXRVkNSfq7ixHwKKkW+6NSnCo5I+NPhs
onDaUZKDWTYeFATdwUsm3JC9SCVp6+EkfRRQeCPYfJDDZgzL+JtbOpOGZpnaH0DYjCpfwt8tQWn7
DvYyt6L0xEVWj7OYwh3rRGqY8oLL1tyISBHH8qD2oKG6IdCpsLDQ8BNhZLcAkFbvDxZxt35lONGP
MpL9V0vG7cPA3vI56lCl+3XUmHzScup+Oy/vujVqdR3mg3nL64UoQZD8WR5VzY8mEW1O18RufmhJ
zUM1MSw+1gZ24SfNgHJpI5UrfoeThRNP1EDdJeRh9BTudLHxvYWPewGRBl5XlNpK30QS93J+MH4C
u9QQKSQzt+vu4fLlAWRYZQWXxchFGbnK3Hu+kaAa3bBnjUye1rb0mNrRyufdyL6QbTsDb4Nw0ys3
jm8LYVt7LSnTG1zF4w6cUU31bohU8wPzRLQmmqiU7WslurUdFkT5lddptnOpQv7yxobwvBkcnEzv
Ythn6AW41qJKKCOtO7Pqme0xLytINBj1mgQMIL9OcQbC5rr2uevJHdehJN0GoeE85Ea1aOD6xFj4
qnONeIx4zIj8avTiV7XqvWhfxVJG+zyYGuNLBdFg+jlBsPpm1Y0O+J2xvZ2C/ZS3iEGQLaYSbt+m
xN17xoku626iypnRhqse6AdCL2SVQjNrhEteT/ci1BHQUrBbiI0HhKInHOCRvg2HFDAYLt73MEiC
RzNzgluWOh9LgILlGbFidM2ZG2cIlXuX/MqoF38xJv4bAMb/aTWS4UGS+M9F0idwzeZ1kfTy7/9V
JQnzXzZgIUWNIHFMB9b7N9IoKJNgvQm8c/WXGon65N9Qo/MvUD/sanCmhPLkvorPNm3wSd21oeUR
Mf1ij/NvePVvzhvILEAtwOw7HLilBPqHdYLYmHQsqjNXcNBIxllR8ABwtMGoAuWrprKvDBeLzFg3
P72ajP+bQUgSEp7h4D3qmAZ2TodoZldCXpfYZ/oDUdjnojHEaY0h8tnHoxzSdXgURkGoB5ZrMwQu
Z4ejJFJpSBnMhhi3QL8Ynfg+ouu9i3st25W6Zpx+PNzy1x3M3DKc1D2mDiKkXN7Qa0ZLAHnXc9Dg
kV2SPnWuWjI1vMqfJUAWFoLDBtOD+Ei84CF75u9HpM4miXExR5JU1a/HLNtAnypLZ0ycvy+TOvTO
2rShVGk5F+aePAON7q2w7eksEVz2Pn7iJYdp/cQuQ1O522Sbi4XG+ZrDMxmIQDJG92racsPQ535f
6VgjyDY88qBvh4Lxyhgka7nGsnoOhwI17rJeyRc9XgkfPqzgn6lmsyCR/sdPZbzEQB8+l+sJLiMs
QVPHkGA1qxgq4sATywLV54hne41Y7zw23RDxVuTQrgmK5rvUQ+gGcW0Z8WaSQ3eWiS7/ntWBxbUi
WnqJWSKu6qln53VkhPEgZeMzYlTaTkXhfh2pj+i1jrANTXwJTDlSGFiUg1UZ5MRHVUp9neYs/GL3
Qf+dGzcaQQfTPVq0c2csFD0s/8xM2QHayoh7RrTEQMBzbOZNDov3MpKC+4gzB+1lPlDEUCdTlyNE
0eZHYZrGz2DG9nfbL+oS/l9zXNiOpvc84lijobdTEyLAWlHWRYUTXLgJ0GQFqnPlIcF5CpDGPbbK
DJ7RoeNC02VV8Wvoqto4GxIlDMQaWf4QRxhg+9IoHJysuvkhnoW8J9aBHllT4s1WBM5ob1rXnCEj
GPS+EsnRaE7o9vxcDImBxDdPrnH2BrPMExex2dRG8GtDRwtR78oeNVERiBGXyrEF0JqVan3RYkgJ
02OGB6r3evyk3LnTfTBuHdrnCyTsybzxi6pdAoCK8LfuavVVn1LJ7/UGJr6Odcw98INyTywAtvu5
taBC4PuY/cJuG7k6DmL61ZBo9bWZTPO2dXWqYsKCkLPPUXTTgBSfIy63O+oYDa06SXBjgUBR0EEd
nFmjPLHaYQemFWQo+AyBj1ADwUxY2ilhRM61YSlFP5m8kF+YhqlPqCLjaq+b2A9AA2rqK3TiqLvD
bC66TVTNySOVubPE26F32A4J7QeuBEX8VGFftYDWo7hIrbYJdsbUNzocomq84Q4ASt4bdr5Fl2vO
p5Fjlzig1rAy0Takp+0wzr+mPCHdA//mlgsfhrUALIMzPveyKR+J+52eFEFUX2D3wzMrilmYJ+zJ
CvoEuumvkjoZTUpTwvgip9r84lYoVi2SGQAJy9Y56xHL7HGd6X/gm2XdUQ8pP8bz8LltFUm7A9Y4
FLCF/snsDFVcfvypm4dE82X/pJnGhm3QXiPQ+YWd+GoHq7q5RKdESxw1zSYhRKee5H7wHnDdgfNH
GkSb4pDCdHQ0oYrPVf1zsC5UlgOVXQvvcsxvhqT2J+tKBvfttM1MbTeqbP/yK/9/FfW/FtnBfy6i
tj+7p1/lQRm1/Ad/VVEYwmIYSHykQQEluZH+YyWIYTG+657h4mxumqbz8kd/11HGvxwaZkvH1lgs
cZcq7m+sSRP/on4SNtAQaBOm66ui6aMiagU0sZRQT/CrPFyXX4qp1XGlIfaJUlQv2xl6d+fSksXA
osmfubWcZqN3hm10lz0VoMrupaSdZDig+mN5tpiUjbW5jwiv0uljvZq+d8quw4Jo+VUoN6xFuwEM
Zptvol3LMZDYPHnbTgcWQu8EwRX9DxQDmjSx42knH4/3Un78c5AyIDCbRX98mQk66OZKVxHMdtKj
JXFwTM6I1amdQuTXmIc4AWdNWhEMZdkk9AwFxmsbR+/oYYZpoX1WRgKkbAQKnv0Y1tl1N08oknNw
AwHZQhBVN+hK+wSXqf2CcW/QbIsUj5QTy8GoFfqtbX7FSRuj2xAs7wsWUOK7hvdzuMcwDopHL+WQ
fC6UNxvb3BTAFUmJq81ueRKwraxTBjZoWMPvnUGn51F5TSzPuRfyNnEcwyZHzGZ7FyjcKjfllM27
ajR6sccRKNxzPcNiO9O6jCRZE0IS1h70DcvKcs7rEn8l3JVFDT+vK5Ivocgt68S0I/rNBSlbtHaR
QX+rbQ64k0TV0a4KgB1OSoOz3o8q9Gc+1ncwOwuQNbhFHoUADYEQUl1k5EDqSV8W7c6ObEds7GCa
f8pgsdjzAlV752lYiWoTE0ntYWJDwuriYzHdKEt21dYxJ6YX8R66iBlDb7yqEfe3W8pYlAlFRDzK
ptM04ZzoeiYeurluSHYqpfM4ajWsSZyCjPY01Kvk2tBMeu4fr6bDWvdlMUl26yXt1NIdx11dGjRM
7egXTwhbYkudOXrmXTtZTde51CgdNkE2VmetlngAR1lnVhu9h5Ny5Dcsld/hgqbcBeGmJuR2Id0V
DUOZYSUzwzG2ZePWxAaQEMb1uZdmco5xPDBcBZYjgE/1eoTRJz21+3gS1oHR3A1tWxq8HwGzxKYU
PiyEcfrQqKRSxC4UIvddWqvbJFKwuLocqnPfFcg7Ce0JjNgjViWGpDuMw4kb5JQmGdKfqG/dI9eA
wysj9w5hsJvwizyTi4gplm3n1SG6RFfGk54YsCWDjByGpruhvG4ePn7yd0fBmJUGgulyFVj+/NUo
IQFnSdLFhm/i1nIxxUW2zYLZ2n48yoposzyM5bwwbEwyfD3dXd1p6gRHNVyRDL8qU3nr9VLcdU1r
/zZsfANmaaOY8r6yNds+bV4iPOs0OrJLr9bYm1+welCscXTcIVLDH0ZEW3ZR+aVq+00S06Z0ancz
hKh8QeeKI8Hfq+/rzbirMyvAadyO48UGNeqG8xk/2/Oktr/XUd3h9lrVmLIk4fRropiPNoQ4Tn81
1P4j8rA6nV7GNxdJ64smkQ/98AVrhZZUIWZ7Pos63AVE3SCCEN2tS0V17k6W8+PIq15On1cf88uA
lg2mQgALS2qND8Tl4qc+o76ld51uNRm5PiQW8yHK4BnQNkjORJZ6n/pK66+JlB5/TwTzfRZZyHXj
45/ydm1bADuGa3ITp6SxVl9QiYcCzlXcmoJkCrBUMs07u57SI6jLIUDxsrT5Qk0PWpRFtrqzLIBX
X9AgS8Mqqx4xgq0n96jZ57MiHd17ES1OiiUrHCpOFlz96bPZFFQmiJUkS43S63DUTvOmFCMlwxeY
JZwkEQasMyYjR/agZXEevkuwJGbIM3DspC5cXdnLMhQEnQa0vl2FrWo+1vsS90hSjpPs28cP9Had
2hD7zJfYbfxB3VVRMxM8a9HN1In2xjoDR8nyURuLDo8UDcUi2ShHLinvPZoLhgWCxQ3FNFcTiFxe
FEUvdRI6y3ovQK+oKofE78Y8OjLUSuEm2JbZ9ExPtxEGU1jbq9OFfI2m0tPQ2bbg1gTccXPvaNCJ
8gfJXzVpbY6ZgiFI4i2WvIHh1NQXC/cprKvpEq87HeVOWI+3A5aQKHEIO8SPLcZJ9CSEzVf92Uvn
17pCOHT/pLX0dl/kvK8WdBe2NhY4ibmNSfSCTjKVftom407HAPrIF2ouT/5qgf01lnSJdQfvYpNa
LTBj7iBKphNaAKfTvw9wyF76jOqhKaB9bdRUSKwcQOutfTyOeL3hHWufG26CC7X0bL05UW2ajr4T
z94TZnMp8TdpILFeGi37XmG8jBqzVIS4QJkgJzgwMPg6+3jlrlbS8gyUTTbO4oLp4i5w+CmmqYfi
roitLUHD8tLMLHk+Y6GI2jrt7j4earXXLEOxm1HbGwJ4CxTtcKiijlTaOBzPdhsZ+9mw50/47cJl
xvBJbY1CD+6JnOuO7HAv6PTqLbm0v5aDe2HKOqtvs+yA5fDgsLY5sTl3SV0HeJA2jbYjLqgEp2kw
pN3AUhyBSel0b9ocA4xNAt8EnY6lCue0nRsD1CeYnfPYSeZy33VxvBcNEc50nry4ODcGMxM0x3Fw
3ksBF9yXLd67J6mRyMH/eBpXB8PLNGJ5D42Y/dOChbyaRglnjSRoLLiasKWDVXm+O87RkVGWHWQ9
aw6xm450bK7Na3IxvhFDXkFu22ZtkV06fef8KrH8DbdxK6PzJZVll4phviw627vHzig9ckS8Mz6o
OUQPxxaWtOWq8sBdHPF9Itg9w+ISwtUFyNl55NbXWFj+zjtQtEK6j7ZV/fx4dlc7+TK7C3TNRy2h
lkhv9T3UNNEwbdbFNq8srIDnRkE4y2BA9+gVWs11/3ieJZuVySSzhRiet1qduV07GIKgJ0rHrrkk
AiX7bOdRcZZyjUZmFkfW1tNMCJ4eFErypOGDfPzAxjLC4Zvm6s+3AW2dUst9wcNe7ZjQpWyA7Jon
Rmz+2SVsG2PSYWodrri4U3PNJGzsrHYMtFWY/1sJ6pG482AW98VDHTt0MT7+RW8XONiNy5IDBWBy
rNXh1kRU4Vpj2Vv+FFZ0XTxbOOMcGWQF8zkW1xIdJMYl1oHWgVg3KlyhtYrkWn2rp9BV4ZQ74me1
BNv4Eusfe5ezud/GmGxxd2xdafoqtRHFDnoRPTtjlX1zDQ/JqduNyIjJcMTlvtRddUFqb6x2VoLL
HBBOid2SHc3ZF0i0M9ngKY7npIylOkaALlTe3cdTZxzO3ctT0XfhNWKVwma3CBNe13NeGNAtjm0T
aU2+gxlIIZs4yDe73Pk5j/OIgw52dN8JsoD5qPWA222Z0Nk25njcqrkyoRAWghAfLX34+KcdHjT8
soWy5QG2LD/ORhix+mUaL3tKG9eXuB35fYs92okJhPNJhoZ4/MOxbIBbB8cQmpbwxNcYUwdhS9HG
dH1Mnjq/kYucuCXnfnRJ4/rTobgsoOjgEu5afD2r3diL7Haap0764EnWZToO7hbkBkM4N3OPXIZW
93ymcLmYgGASzejB51iAz9cvN7PwxJwrxtKL6nrmV7EhQQbpcsP9SeR5g+UcGBKhSt1O7zzzPIKl
tZBudNg2Cc2xNLSP3A/fvNSlfOdQ52Rdbk3rXqPZQjYxlMvTa/a0gzOC7NAZnDMyqvo/nujDoVa7
gms3UBoyhiKortlOoBobV2VslO0cHtkbDguVZZ4BKMl60bnq07a1VnWdKZPcw5PP8edC7297vZke
SzfU7maSNj71KjTw+CysIwfe2093GZUTl5VLwAPHz+HbbaZiiuBwuVTOg/s51bHgIDUxOfNmZZ6G
WYCLMBaKJ1Y0lVsnVtEle3p5Gzlx86s3GsS9vSf6O/zwzD9/yeBrBP0tMLFt6Ks9ZYZFlxZp6/qD
RINc1YsnatNhHR0H+vZPvyYLKJ6JJxHIdd31fX8oSe8ccsfF7L7UT7GQdq6wgicEuXSzh4+HerNT
2stQC96/nDOAR4fTPRtVXfJlM5Ry4CNl7MjwtI5tD4fAzctSInTF8JaC12Sc1SgOuRnIHQKcTEY3
S3ZmYohv6B2KiyXbiqRF0+tunLKYL7CfVkeW8epk/2tw82UybUgPcAYPH1GFKSnLYef6s2N1MNLB
nQmbtm8cEoP9LI+8fQiF4BFYI9vlmM2eUfnHT6E71PWRj/ewmvv7l6Cfs7iVgaatW/V6EQYYIqK8
jdMpu1JzkP5UyCyu81GqU6vQyasrzeqBVOnuvlJdccTF5J0PWprWQsAAc1iO/MOJSGPMsklyITha
aOMFojjrcbQ7THq69p7Kv9uJtIu+fry+3n1kYZiQWTiA3pzEyBUmPGVz18ffDcqWZ4LZcfk9qyKp
/eB4nS5m28gfByyz9wlxGfcfD//OziyBjqAUcd1alt/hI3epAU1/pGsbSKPeRdLqbkcMd65a0+x+
fTzUCzXnnwry77f7aqzV1qxD1m1kNrs4RhPOwRVcnEN0tfYhfncXEzIyst1cCzR+7j8JdwiudeiZ
3wqrdK4w14/+C3sIuAjfNr1bUsVWhcZkE3QYD6w1faoHeD7so3pYPlMMjf+PI62W1ayFRZFqjFRk
3rQJANq2hREbtGv02j8yx8vf9XaO/3mqVZ1BBlNAtpByfTroww0OgXhtTbl5E5HgWTl1sqX17qGh
dCEPIJUkLXwYdmg0jt0L311XsMAWdSu4vrn8+avbQgdQaXMcwHPvp8afBXREc2hxpzBieeSZ3xsK
1zm2Tzj1IKGrZRUFasLvne3LikZ7nzWt2Jk1Ub0Z8M7px9N7eOv7awWzXgRiAMeAprUayiN5WCNM
giOuoL1ow+j57ulNd2F7dr5bqNNHqEv2O2+Ts4cN0ba4ca6P1HDquCBguewbNRSajq7UpkSSdOQA
eG8LwsiPTQDsDjvR1fp0CXYya4NR5hmvoXqYtWsrAquDl0EMXEF6ttfG1lVuW8W1NUBd+nhS39t1
Xw+/WrKjpVy36ZdNX4DbZyqSO8KF8n00YHydUi9Dzceg+eNB351ZoXv0+SWY6xrQFn2olxqfAW8S
U6PMLrIzAtvSI6O8uzRhE1P2UviD+B5+BRp5MJXt8mhJpss93rhir4cQjl20hR8/z7ubK98UAAFo
OeDmaqi0oT5Juef4izBy3BChYJ87cTuekg2AWiCetqPZl7sliS7tqq+1cOcnmun6tEVraxxZUe9+
JwsdlIfmqddff2U3btsg5cL3lTumTpjflZ1b3pVKLIJwhrY7+/jp332br8Zb3XhI8yhGmv2LY4dX
bQi5IOCG8Y7M8XujAA2i9JYONb+7/PmrPS3Ie620dPZWlRETYzRJ6ONJrf8XnuX1KKuds0XnbMRz
xTcPcXuPya2LHAVJ58cz9t43T6EOURf0jGvw6lnUCHpZaHzzMT7y55MbEvOA8IEEgYn22UlpxTXo
HXfmE0zYDWOfmX135Ce883HQbLFRd/Hm2LpXpQc5lxYiy0L64xB2F13UzbugJjcHoZP9+PHTvrPF
eNRYwGcCn9E3vXdHDxp91EqGMsPiW5/hJjuDGSlVVt8bjrBdVgb67uMx31ktjCmwQhVc07jzH64W
NU6w94g698O4nv0oSQySj8xjzat3RzFZjnTIiNtan0hu78zz1GTSJ2Km8KVZPls17MiPH+Xd6YMy
wP8gUHDGHj5KpqxucgzeVGzlLn7VusQ4mR3v2+x25g34cvoJwqV1ZNR3Hw3oTTJ5kGnFagKpxC00
J4yKrWt6Bd5qX6TR0U6uyW9fFUyegDm/YDMmN+vV1qHMOe5yzWDrGMZ0n3Zu86UdY9iwUT5fVihJ
ljyjeV8XWPJp2BHv08qczpSZpRg+1PUxSOrdqRaOB/tMX/aY1VSTXKOXwuUSDbjr4R0XF+MOlTRy
2Wpql3iC4WqyCbI5MtfvbAfMwj/DLrP0amuL4shFFYKlppgGtTWrPvg9a5W7JWupxk+gTnDjsRrv
ZJA4I7WjjI+M/w5mZXFaLByQpUHKl3r4A2I1kn9YhtJH0Z8+csB1+cZoRIuzDrKhJ6Riw69ZOYuy
qdWN+yUy8EkjVQTn0nzOy201ixBNcO7Sjfl48Rvvzg3IBhCPQYm0Psxawkys0QABoH6FONI52Cqa
qM6vuS3L6zjTjK9jZ+8TUmkhYwfzthZYuDedM93Pg23/Vk3wjTzugIAL/PXx9U52eiyTm9ghcxMP
k6A/AhG99+HQoqMvwda1UBQO53ISmSZzRCI+bBcLTxY3OiNZxjlyxr+3UhEaISth5UgDl5qDJQOx
tqbjiZN+k/UES8aDNp54bjDsDCsc98SQmCGOjXiiHBn37bFh82UsADGwLbXb8vSvlmpBGGTietwi
JCmQmwhyz7Zxo2yXtFXof/zqlxPocG9gKIvGEsQkbhjrNz8kldZ5EN58fSjyW4XtKA6NQz+O0JWk
lW9TSPeXXau7+Xfy78ZjjLHFL/vN+IZpsdp5UHgmy8p89ahD1WETgg7OT7ugIyo1rtPfqdZRQ8E2
tK/JtPLw3eh051IkxThvnXb4rOk5rVJlkXxDRGiE9wLB87n07WZO8DPQcjStysGXaRMIBJ97fO3t
p3geSZoaZ6QBO05I81pOIckdphs3wzZ09eaO0tz8tACTTypcxK0GNiDlDiMbQgJLKOI3xCir8kiF
8HYh27oJGARxa9E0vekF0GU2i4TrViriYatKN7lrQDn/GLdklIWXwbfCobWuQ6pOxCL0UrC3pqOr
U8y4Ac/9b1yRxiMciffWE0lr7G90D1nAy9J+9T4lNENPdYwEZ7U6cxPLfNC72dqhBRekVo5d/Uzy
zXZAeHOsJ/DuVCJKIR5dsKJfUOVXQ5ttaue5ADXmUoeQlLxQteVcjfFOmdyvwRDWe9epMLqVrtr1
MUdhQ6/6gk2N9I0c0hj+KJ9EFQyfPv7E3rm3LNdbbgmLmzz/sKoCW4Uouch6AKhJCUwiiS357EAH
vacPZF+PYtEMz6mR/SQBCgfKppWQJ2fJR7gZRw23lNzppj/GAflNCNi4CgOO0Vs+fE9EBUf4DyHS
Z1WW11lCxETX9fMvwy5LH7cQgn7qPDzGoHlvY8Po4IUS6VkUPoejIu3lI8SYyo/nHIduDFV23KN+
GaMhj2yhK64OOAbWY67psBQoimGFrh6wIZTC80A6CTaR2bmEr3xSWWN4x3bTXcYkrRPZEg3m96xV
+Q7VfrcvC2mDBdfJnTnn1U9Z29GvajT1W0cjze0EMVF8ZPN9c+wuv5GFAR2KbwUDtcPpIJ5CiyoI
dH5NYtVtJxrtZ9AEwZNKnRmzQxJS9H3lRONzx09D5z6r/cdL880ns/oBq1KsGQoZCbvQ/K7LoJtH
3sPcR8dQyDdbwjIIFzAKa0Rj8DUOn5JYJiKkOGf8RGqXtPLO04xgy3GJYRX9RWtj7qWaI/XB8nYP
jrVlTFiw3LnAlfinwzGH2q4iR4sJwCRPFy+lMA/Z9pyG22yNE1Goff14IlfE2L+XG/Z4VNncwuyX
+IFXm49AdYFMysU1VO8CP+xCAmGUN2Kzn9jN89jn9Y+i9ATkvpwU2RoeoZMfu7y/+bqWh6ZgWPga
psuCOnzokXUWhaIklwiWLB4cYU0HVBfXHZ4Onz9+3ncXzquhVvUXPc4QwgwLpyhG+zxxo7s5N7LT
jwd57yXKF9WoeCH4rQaZXLtHNZpgDGJmUbAtCC6SJ7KW+j7AT+3LCNP9+eMR3xR83GaZJY/NA7ok
cobDGdTUNMHCqj3QpEBdGDKbrlzlLs67S6TN3CXZDglXfmQbODbqaqtKgxaNILZ7fu95RCxAMHo2
6zDc1crrfdcR1aU2qeDIcfn2DXK6QApcBEJoY9fswDqdZ2eMzABj69i9sAmavzQMbI4/ntC33z6j
wE2hxPEoLhfzmtflAElVghShPvAzzyBRg2A3b0OcSHQZD4gaIdnm4T5Pp/9N3XksSY6kSfpVWvaO
FnBy2IsDToNzcjGJyIwEJwYDtaffz6unRyqzaqukD3OYS4okCydgZvqr6ke7bVtU+d+cP3/ccRGK
DUMf6z3auckS8+dXL6mGWarWE8ka2cW1Om+z4qkZ5KPvqEtb1lbcVLI7rioLHgJZRh9s0cydzyz/
tIbKOboyrLb/+RfCUo+QFWmAs1ny57fU5R6tFD1I0aKPQpx+bXlYAsd/Fr01iNi1W1KxjX8uMLN1
8TfbPIwR/PRfb4ukRDzuElhZ/2AJna0aSHY4pdvMGcKL9Oxqi9MFCtG2CDrTZPfP6qcNOu+moLYG
VK43LERF8rkyufCoumHxZPRUMHjS9/bN2OUUgTlm9YLdhRIdy7xthQMNoGP4424zlfXeJisdsKCR
aKmbRZBe8y2cLfc1G0eaHxYYtRgzWtXfSlM4Ls0N1nznepN5Mzo9fT0F2N0xLpEv2k2kjKpMpAon
8rBLiV96rB1MSR0MLROo1eR8J22x/Ghw319GulTRtgz64gV+ObURDVNedPZFuw9Ot7bPPRYYPk+3
ymevDMwrMQWEUCXoK3KOjsevjdAMs9YmqCqqkpfimx4W6io9fzBI1BadnxN0ad3lBBhwGjaD6Ncs
ttq5WxDD8wHaayW9ONAhNXKZ343ppeHZKzZ2UrSfkR+maeJLbdKo4Y0vUF/HYjtAw3MSvwupKDVm
G1h9WJThY+msfTlt5SzpVEZLCmki9kLjQCFfhAejGXtLJ52u+8B+spgVsTEK+Hwg2UPsAnKOvboT
T3nqMOLIQ7N9tLI0DK39GJBDZjA494RTnUxmZKLqudpaGfig2BRB6SeeP1o9UdqMSYkhzeBjWLLy
vZ8YfsUF+F3yqpW7aEI0oceqeyznYVN7C/t+beWliq0gX74mzzHvOgbSX9lcBgM9/WcULaS1VCUh
CQb9rMI6nXd+I0V5UL4rp42mew6q5sJgKOksA4paP4Ys2+SqpgfSrkg5VoWYlXQkqtErKPiDqez0
g94GZNT0ibVzOJxbN6mM6cLVtpMoc1Jjm6cWbqBBL8aPVXIOLIC5kFfctL9FaenPlWyBUJuZpYOx
KyoxcKo7k38delq7cTWavU3R87n1sWOG01a+ItmUGet3xgFBQd41SO+lw71nY2UiuJ2wM56xf0sD
+GV18F0ZXl2+rsDNK7K/dnXD8jK8G1bZPWBKoItSy7ZD7oRQeLt2ssAcbS/9fD4r5+lSilb5uzkw
LH4+ZoJpo8yWLnGO3Jkq7C3mm83F9oTSM81bj64DMlip3x/pwTPpt4cf3iesj5ZPBs7ThxMpfhDT
QDKGRl1qhyjepB88Ch0fGHza7x66IP1GU9mC4Rh1/9hUylu2iKiTiytY+H5ijznl4mNHMesGuST/
GhyxnooJqXujqjy7pdR2Aedo1fWpNDoFL4euCDqo6SPsEzMzZnyDsywYkwO5SiRTwvQyVO5yb/RG
8K6n0rv1FJXwFL1nBBgrUXpJLUKbonJ2KVeuUdBYXzVB8G0eo5QOc74ogAyGb+sN3sACZCRU0DCu
mWdqdPHMpY7UdNSYrI3jfsmhhB07wSDP4zQrjPngmyuc4Io9nbMJbEL/Rxpgmzdpd82bJVLnWRnZ
Sqmk7CeqiZQXvYdFOtMiaosO6aJLqwWEwSzQ7vKyGWKURhCT7eCxJuvP5b2FMz/6S2kflJcZxDgj
R1MRfhrLKv9cVsxkQNur4jXzzJw6ta7suQF7Xv9ZT9TPpljlqfwM/eHVolbYOvhesNKFRk4RUOxY
Zk9m6vtPNk2laueGxUKCe87r5Q3VzKFXd3G9crvmmX23gFRe9lwUgnedO+b4Le9ldaYf46imU4CM
/0WersZwFK7lOzuA1tRSWYoC1ziCOw9TfRWBEcMbVP52TSvKvwhItVVsDot5wnEPLMJHPjfQnUvz
vXPpZzisbltbYFkMUBSArjNzU/iTuSaBoq43WcautTZ+bpOiaEwPLEXYDcH7tKj02fVSjF9aZTSh
d9NIxGxdTAPQN3Ri89hmbprGHaU+3qGsg3kfFj6NZcRByvFgVb7zbBvTKPZd6wM9VcEEpcDE7hRt
cGEJfp3TNNiNJj3BFzadn/ssU+YPuz8HCt3FLMfLyqtnAJ0FK2oIMu4snsrBUM2tYzMH2Q+VHugN
w0DL35Ixpa5iYnCXVGE5v44E7emX9/IyiunUU9ah6YjHPTmEYOvvEFTnOenCJW82ta+6C3qk530K
2f3JlJF+dVmBOlvuoC58MEfkL77Tk+gtZqIR1+VAdGlbuk1TfAqDp87GsolT40gA4t6YI/WXvWOt
wHx0N0ZxAJn0A0RnBEHAQJpIKmCa4MfsLH/H77dc67qYy3tO7blNsrSzDoWVG9961x3HozOK9sNk
VlLGJI01pC9fpNw7oiHSzgkQMQ+BFsI5vVhBRFXsjMHH22LCxE1A1mAot97qry95PVjPhiNEF6c0
7JYbg3XIR5hH6aWbl71NKV3No910B/cx9YXxKpU7sWV3aLVLYFg6Uzygkg5x0ZfZi9MEgLPaUjVP
NTYiG6rnZP0w5DR8zY5e38hLz1x40i0uAtEHLBmalRKMSLsBV5dhdhe6R0mG1NCu6b4K8uroeYoi
KcpI3FuElOodsLt93XsN7fTr2rbDEzWp+dXQaHp6olbLa8W/EhuGs52/pYmi/MwcK8vivGhqL16p
iCWOHBbTl23NPKxTU/iXRWd272PbjxS0mlY5bKd1IIAMJdwD4RfRJ5znWp55khQCxVZFwXiiR/zK
sTtl3D8jKovBPTWle+dmzfIgmnDt9wF1Wt31pN05TPwZGZRl3AiEktARCxEiIDB6+hFb+4ZdUEOv
LZGxc9/YtH6UQ9N0LG1qQ1HzaFAOF7RYooOWzDhR8wqyiyyWk7B7umid+suZsgVOtXSNq8rJijLB
CHTuECHdTDUaQfACDWnaZ0NbXsDKleHOjObijdaxcYin0aho+eu7UcfV4MJKVxYXoTdk6qOnQduL
J3bw3hYscHhqWtrTNj3Qb5ZY2Oc+aEUGWwETNZ14v5u6tu097b+m+qyXIDW3eV3ZOQ3EtWBusUTn
RCobBA+Wu6Imb9CBPjkU55lJoY35Ah5pdo13jGppcwjc+4piYGRG3ca+5/Kp4byyPHZptYNLY3cV
icCp5fHdCsCheGDpaCXW3DVy6wDrvAiL0BT7wsA4sA3m1Bo33PmXMoFTHWxl3coh9rNcfqcPfPwR
0lMIgSf1KWEjauNt0n7Chn9u1DWJRYUGfZV5BA2qt/UZw7MQwN4IgVAHrcRLR/jnRtnBiuLGuYkY
3pNv97wGYm/BV3PeZNl/p1r/Nhb4eSNBEIYBDL+eRcRf3al1j5uTrhMjIZOSERFiH0P3Wt92Fysq
0kb4q0OTsiiYlDjlTRgM862nQ5kstIA+5FBijwa1MwfaCYP7WkcewnQuLpp+8jbeNDn7FkrCvijo
wp8bE9hVNWJe13O4KUpQrZtOPv31tuxP9BvypYSaydfQaYRy+PO+jII9PYvBpE6YsczegidwdC1t
xV3neld+BNussgSAucDOXDAs2rlWo5/9jRfqjwIO4Xk29OzPzl/ur0JxsERzPy0ADF0bns5sFuM9
9xqW480q//ON+U8v9cs+1DAGScMkSodqjOyQlZZ6oIwSVg2biH21EpTQHYWlLI9f/vqb/hPdgYAP
WSoq1Ghq+22L+juhzK/dfmbuDaTR7+1tVZYS5HHZ/M02+0+/SezM7LBxP4a/KqvabMqwKoooISFW
v9QOAGvq8ll4orr9bUrnz1+M7TQ27XMf1i8iR8QTHd4v+o1bLDRZtQxJWXneRyv7pr/+8v64f+cE
Qcz49yud//53X15b9xnuc44aA7HlkAWiPYTrojEfBjh3UxrCKVbJHv/6Rc9v/5drHVkT9wAZUi72
X+vovHEWWVeNUbIS/ktWOyiT3LzOuktLQC3669c6n3Z/eC0iSIxxLJ8Q8S8fsG/SdlBBHSVC2u7X
HCmYSo43uA/tQqFXBYblkar/6tUeNd3prWc///Xr/8nZiXRKwRelcS4D0V8U+dkXLLttdGPHnoNn
WRFrpDh2+tc47n+ismj66oex//rH1Uen/sGj/PvHANLlfwFp5uwx+P+XF7HVUfNH8/FzCeS/24vs
6J+c40QOI5bqeCZ+R5uJzhwa3KkEaJHZ2X79dwckBhZqtOEus1flZMXkz4n87/Yi2/8noVfzPIFA
7uT0iv6jAiPO+59OVIyqHvkj7OznPgxM5b+O6IGip2Y/1JBpe/pBYTX2qvw0shI1y62smbWCX6Jt
4IJ0whtjNVsfZJ5HRd/t3FEWnXjSQAlqrbSokpQvwbzKa2NECkspsNhNxE/orKvtarxkllBGJ5Mq
FcTvZVLDE88JH9VI9+lLPiLTHfCMDOIqor/3w5ypWI3BKlh0tBpTCKCrrguWpeOtWEL3g4ksxdpC
la950Ho7EkowfFl/v7lT4zWAl+rPKJpzSk/P9gOCGtdGGuWvgo7ZTWBxDXpV5LwYjVe952SOtq4c
q9u+yokgWdawdU2s9XAEaAVifZzdhjT80QDIIQXjBmAR1cpnpWAGsMpGGmcf7aWTN31tiBruWZve
jUsaXoBp8Pba18s1qLspVrqAg1KMKkCYmpxrax7URBpy8b+bUr1FdmrFgdnAzZt761aRGWo3eOvb
XevqZruKgpUS9X7LXmMuYt9AjzY+tZGtWue34Y2iNxmaqWltRFA9el2THZtsSR+jtANhaMgwPTj+
fMbq5eFTPpn8P5yoxdYLxY8+7N7qvgTvOGoYaV0xnhTRl3hel4l8UuQdDd+q9nXalU++M++M846K
YA/hJZ1aO/y5RoLF2tu1goDA0OX1ngNmJJqCO7aW0rrJhHWVt+VT7nhoVmvIY8Ze8vQZS5y4qMn4
w7LAY/i9n7I8MfpKHyynhkZsqCq7ohlwGTe237dxQD0fHUi+W8coQ92NUtNy4lZbwvxA1kL1ibLj
KIBs4Q8yHiKfKDjSkJtQKwwfrfHbPbAkvZPZKOORKqSTqGyQliFQcKfkSc4alddT136KGDg61O8t
JYpO0FlH5TBoDifnqum1AakoQp6V/jXKknNhZogkRbWCwVS9zRbaTq+EPXePTRHU16Idiu8QF2Cp
rWqsj9WQT4jGZxHZzeSz31TmvW4khtgozL4p2CuJ0k6xhyHhJUNjFoSkzxWUBg3yfG23uROqo6rt
IM4MLU/Nuayc8PqlLuvu0KQWFdXhWJj0MdDyVNj4wmVpdxwEQkEbJl6wFrx13PpE1LimMvXI+Ny6
p8iazUeBwcDO1yebTewGx42/8Yv2t91/cxprmHeaaS+6vvU+O4TZhtpJ70URsXNIXQBvbeeXNL5S
PIiJOtsCgykSE3phXEXmHi20vhkM5uWTLJwrYRnRDdkpfd0YQHhSx4NAmZvIb10dud/b1HXi1VTz
Ucklv5BY33ZWoF6t3kq3rSxDIBBrc1VY6cDjzX9OGdsuF2lKN1I8R8UQ7iittk4pSKGc1OTKiCR1
HxshoSBFWR/sBK3ir4NuxUbjuq5XySHPclG9h4tdxaLgvyFh9Zw7C3Z+nXJtLVaJ8O3dhBmQUnb8
Mzs/7FMiBRS1YaZQHEXvS/DUafUy+2BD5GzhhlwM2vVV6ZxaS2zNoP9uT+VnbnXBrVzHDJavl8eq
WynpV02rnsmS6XUfZAwTdimhWAKfHNqDMTdpilRRGvP4qUB8THtycOkik57dWjA3wkrSqLmOxnns
NzL1rMMwoUeUJGjOe9OIba/rMyKYKjaMMHKgNebSug9UFHSbju+QipxyoiYajx53H9tRrtqkNQfy
DtlqCVFqz03vs9UmDURdpx2vlikDTmx2B7vvjlVV3hh6BLjJ6Xew09XaW7WTlMC9u3Q6ScuOfV7j
0synbSSCT9ftToVL/Rnx7GIw7Vi668GssuvUJmAwtdXD4GATPMt0bQU/D1Iff7tXlrlDleT37aHy
l00YrN/c/MEU3OdC702y4TlPwKx+oh/GvgrtfkfpWhxWcGzRDtoivOjgjdRudTHVzoVY2n1b86Z1
v9dAllZK2DPVXIfoNwxezoWo2zp1kFX0zeqs22Ye4wj0w7hOdmy41cYawDN3S8eMSamT4XkoVw7D
i9IQ906xcHOwDyUPorERl3PVQh1Ybwej37AYpBWkyoAnGNYkkOozFy3MRhygZwzlgLTzeufUMwzH
sXO2dp3dSUrsoSQ0N9JxLtu0eCjrctdX/b43CgTx2rQPnlm511XlwU21Xa1PeTlbd1bPwzYzSpU0
ofCfpE3h25ZM2ROpzQzg/cxNMHAAu2t/RdTgZrrrEVt3XlQZ26HsyrhPoZF5Q/TDbmS9n+rIjHVj
XQI3o1+VW4pPfT+Nf8KNp1WPx2iZP8VSDACyaAtmeOAcS5mJG3+hS0YGTh+TFzstIXWqSzaMW5x9
4N0LKLhIuht/ljZMSTUnZg+tsc0OaRfdtAFldOMwZglKUptIJ+22rQjkdg7PV/IwfUfIuLLy5RiE
5fipG4d9THRTO9o+iDnquZjaB88UD54B+5TFy8dAA8Z55kZnLPibmNompnTdLquomS+Ma2sx9VUV
BGtcVBB3eS5GHk7NpeFmwjT9pZimNFmm4DSugLiFujNT51ICtdLGVB3C0RGbsDfrl7mGCMQqYj7Q
JdYwG12Dj5lUxqmKZLMXg1DAFKIF5ISsxg2xC+vtN93V5yaunDwdt+wmWApNXfhDWZ196dd1vfVk
XjKBNA0Y3PqKJwnU8TFk5CfayP3KeUt+Y9rHQY70GTv5HDeelW6wmbyLCfJwao7W1ptN6EljUDV7
6PBv1pJ6MQaQh7mK4FVQMZsAPnSp5J0m8o69Sjczsvetb4MVMYFcFOdu5LzTLyLCCxX11Q0jeQRj
z3gftOIe6DDf7J3LadbFqVL9cZqhX+b5Dr2IUttQ7bKF4RvpQrpjavu6LpxLyF6Ay20LyGyhuVPY
xg/Vze5VqmdITuX96EX08nQQmKzugsnBzhhxe2VR+aMweWQYVO8mwqHVNc31vpii9lBO+NYylqlA
NVafRR3I+EGa65MC4bEpKxZi3WrMGxTot5DefE8U9k7WRXhYu+7CD7oonmv54hcAcdMJ6lNPzy3I
xbrf+V0J2HtyTclnyvruqhNLddLVYiWBnh8JgU3Qt9wPYpu0P0ulj+VkLkkwnTnN1n2mwpsCjFUs
hbTWyz4L1K0iZrUr6dTZsiKuEikMf19C4/hOfW9fxRZi/JNlDhElJr1IPzzFXJhyGmYveVorh+nz
etkuy3DX8o1BPEf/iI3FfAZNgTAZzg5qoa2PqzHxe6oVtHGwyghShZG6gLmUZyQDWbZum3NMz2zm
aTVPlY+dTwLDg0CfSUB4qGXOXaOc6t01Ul7Q1uENQKj+CnYC0615Edepv+jboau0c6gbCXYSlmFz
hbIt381lzjJKOqwjU+uRp9EyHWWGYZvZE92KlhFeGtTDblALObcDA+J3jfS6Y+EdnJageC3qAca2
jbq1V5NrXSgrdV/BQ7DgISW5yQdP7pa8Vtswy291xuDdW5bPBWvwoSwYU9+mlGt3iZf14fRsLRCD
9tQqB9y0DZ9mvL5Xy96civa6X7EtjpZ17sS0ltWc0pg6rEChx7ba+r54Wh2M6IyBsAbsG0ndhvfC
zev5QOv2WifuuADUDM/YS29orI8JTOJzRfnQFBvV4l12zDGAvLnTMO/rIE37745R+v5mLg0O/mrZ
WbVtVrdwTtiDc/+qbdumueBe3Rt7buPs8o2cNP+mp2oZo1boItzoaTBBz5urKYZ9z4zb3NmBOndJ
5L6MXppFhuqeWTiHhNnlYtwvqui7A2knF8oR5MZ85GL3fbmFD2QEJz3mnf1aLp3lHjo/zI249wRc
wzFr1PuydOhSQV3nfVJORZodAx479u3k6oGbq17B97GZYn8G78cvxq3GzdlxwaaZGTMD9T5dZlWP
0jb66ej73Gke5ISL+ZqNJo/pAEzTfNkAZUsZ8K4lDWWm6qcPmICIfjwZ3fwuq6Ma6B3tpe2RGUjY
H6YclpNeMcieyqnsxotZsNx2+prP5VjuRvcrpFEnHdKkbww2MpTDfq3NlB4dqG+fFaGOJMPzcyeM
wTtC0vNvsxo4cDvqfMfxMWi6VmEsJoyNANajCAOAkd0S3asec9IRVZDFnJbH0DMge+LuxpgLDg/c
6FMDB8+pp51dWv5REKo8SJzGDq7sGx4biN8Nu9k6618Lhg1bf5Ry29acPWU07gJlyXvKqoY2dtvo
uqSO/7Vtww+67MOD60/PzeLgtAVJmYxuawHDlNmDMP0H2gEWJv31kx6zdluLIS6FPEV1GsXFON8O
uZvMXWftnMq4sEoE+sJwHpVtxYXbQWRV1fOM63i3Yjje6khadAa5d2vrvAH+PLFLEBSg2SaMqXZv
l8PX0PqgjNfneY6u57V4EePquhs50qoYeQUDzP5tkNkt/gO2e4b8qMBaDOXRa4ZvBSzr2l8vta69
w1SoN7/gACxRXNNTAYEynnxwNWknj8XZZVBkxrPdmPdSmbtssm4oaoPnXjcnEc1fZtTRepRG7bVt
qAeXInWm4fVt6s73pZZXliSACXClj3U3XS2Y5URg3w44Lqj+GX4Q8d94sjyVYlkvIXOyCp1YzLcA
UQ2bhbGc7nRbvUJ5eWd3Ph+cUhx96axx4LND4jL0zW5/fgg2+aGWPwpRb3z4LFXIo8xxKOIad9x8
JyRyHwOvvshG8OISt5zQyt0ZoqBTDcBEFX4CQGBNvh4pRXhbI4iF05y/rZmCQz7nx1WLtyosvrlt
Y19YZvOO/nFce5jv3CQTzFIaFmP9TLmquR3daT9ifzFEViXQ+eDkkG7ZTebsblanPfQ8Bbt0uA46
bIvxZOuP4VxRlTcF73uqGWQwUxjPBiJ5hvgxQkjas8HP5ifZCluB6eAfYOO6CcPqe58bu3ZgMu5w
Q49tqwCXblKGjYu2swo4vB3D5Nqa8CA493NQPDWldwcJdC9xCQDDstnxh3zLoX8kSXIkuHsI9Rhr
/rwkr7sPh+qhM9RhyBX7l2afFvYDQMprc0mvi3J5XiSz7WqstwxsEggE105UPjnmlHRDeMowV7Sd
QaEzfQbaP/R4BhJ4aRuaPQDrILOb9nwxDeLQ4wMJmfXRd/dU2WbsY6ijSfPYRM2DHXYKyaY6WcC+
rMnNL5k3nYbO2puEiBxlPAkw13E35l+Lq9xtKbWzZyB8EiuIAzu6p3RRHbKVC5znvNwEmbuVFpk1
LvwYP+VtqI3wZvLlDTrKEcnmtVD5d8HCUPOITsKhFNe5446X5jxZG57ib322OhdRZzcHk8akPuOO
UUwNjaBAWzHsGdHtPDMfhS6WbjoTwwP7qGcMSpBOaTbb5MTrEkcM9R1VwjZyAVD2nsdvD5Z4U5rV
TVWbD76S25AihsJXVyGYe6/0dnqOovsR58m+MRiarp0JHkCic0T7enLiAJXnpLtzXyIgrancupgO
Dgg8JrADm5Il72HQnLduF/NsSxNpyAstQ3dXruhJyB53gtITxC124SiUB22gzQh8UMV08Jq62ePq
2tlzLTApeZ8UpbwqIzoFZbdFb+JCoZ4rdkuC8QUzSDM6ypTbVakYvfrBKaj0NsTKXDTdsQijbRpW
B7wSxpXRX/ethK4h4YdRnlYOJbKIFZLejuLGFd8bSG0maGkQ0SGriSEpxDo992kHMCV9Ua3DGav2
ZD4vWvaMOMxvuV9vGgkXxyuSYGAdXweOcWV75b0Q0a5qcKAM91UXHHsZPpm2TiZd39t84W7UHyFN
H6qGNbrFktSG6RqMADC0iVbYkqOehOeyN9czoGPOqLmUH2FGx+eaPvYzW/G8KvydRY/HxjtPW5Up
D1NrfzU12GhL/wj7HGfY2bDY+xXXtDi/QMvcd5ke82C6SrETNUqygq78e+jGZxNJuFWNhyZoDpIK
NPl9ks0JMNl7WWRX1Sx2Aw1sfqVfAFm/WVEZe6JjsdL5CDNNS9f4fBumzrbxhou1kVczaw4ihRBS
3GdiTgONi/lLUZc3VCLF7qguGmDFeWEEV17NvcMTiBh9CfkkEOnWX723tXdvSq+/JtaGs8zGMVCZ
jCH7waLyrnwGFLwzW5biY/uGnnZc8L6JMafZET/UUQiQwsCrY+kj9doGW8JltJ8oYUuGmnxLyI/Z
+OVyVegx2IRN/hCa9VtYulGSQ3lRuDY2Vg4NvXS8E35Na2fBNt8Xsv6orBpTwaQ24zKO4dHKCqRV
y31zFxaUEl/VrnKRuKm07Nlsdf2po8Zh22RNFiPvfY4cgiSP5mA/++rAevCtVIYZW1m/pSBdJCxJ
aftX0V1dVE+NwHbzCjXaZSmbu2ukh52uqrmS/NS8FT7Q10ByMA/YFY3KfCCJVlcW9cjdso4GtYQ9
EJpxyppyh++Tphsb75bezYYl7lUGFHmXw7htL9yCNtR9JQr3SdfgsDgemLi27uxbj3VXZXWcuxUM
zFx4wQ9N7yCPTu6woOQ4M763hBCnXVkO3o+8GYJ7iCDzPUGXEkNcZCxc56yego0KO+4RaeWOKJyd
odXWT/vubXZS3DtdvxotO6mw4UlXzyUcmY7ZQjRhIbUz0OR2HqosttdsfV2CbmXjmArYUEE9Zuzq
M+4TvMcwf7KBh+PzE8oBcu/MgY+luNHiUErJYYyW4jzBZ4zeyz1hvUAdi6j1rQ2H3Vm2ONRGBP0m
NPbL2tbvduEOd3PY6xtrKdMsbizWvP/KBv1PjN+6r+Zh6L++BuZv/wuGbgy3/mrq9qQ/v+BaDh8/
E2rP/+lf2JDA+ScdTee2gnNL1rk98b/hax6DNxyG5rlUn6Kwc9fqf0FDXO+fHn+AZ4FAgUl1Nn/1
X3M3Jzhz2QhS4DZnmAr04z8Zu/08c6O/KThXlPFSdNjyDiNmf7+ffg8q82mXrrJDLXh0FFgY9qAV
cMmxt9k2yrYf55Ryp999Q7f/mj3/o4Fv3HKlqP/7f36ZSPOiPh8as8tZyUe1/2Ui7AxTFBRukB98
iiN1IqfIkomG0gFSGsCXuyHZUF2VDqa/jVFlCixEdpYw/vpd/JKj+O1d4E6xGIu7HOTg13cBpQA4
hlkcZFYf8xZZ0zZJMmqbkl6/fq9t/cgw9dtfvyjRbw7d7+fxvC4tqMToApNKBI960J+/8px7xGp4
qt0b3jA/Yfi7XLmHrfeT50rNcXCWO3+A0nQh/N77nrfdmUeEPY5p4AgKCb1g/dYPy+y+T31nv6TE
DOZDTt2A/7RkTeFhI/ZGZEofh/4h8wq7esDwOdqX1jJV+0HqJnG6urmeon7M4WlHKVrL6N9Sc3wt
GQukCB7mYiet7bXzhcjLITZoFHppXLOLvW4N8UhVEVu6mmKoY1NHmKGLZQ4R7lLtstdoCyQ6tiyM
EH0ArU9+lDVfiLY1ddWGG6fKP2o/9I7NOKdfjF0FkpRTMVDAgVywP9rburztmK5Gc/ZSroObBNVg
3K2LIzqerMNDvywI4xZDJFOXDtuYxvxBt4riUdU8hP3sPzD9MQ6is4cYvzWEeMGLFAEymta09QDS
qHZq0TdEBWZ8Usb4Zsn+UwrxalSOt6Uj0N5HnWOSuE37DRDnIA4H40c1l4gaxDVUs5nsmoeBHzbs
NyufPVF4Sus8ghzFR/S11Xx1+HW+hVPXJS6PS/Me5u9LHRT9NjKcCxKqY8EjzI9A1cilJBlBsP9A
ZLCpr8axaW/cgJTqWoM8t5hrf2nZDeo4Uy68bLJxYiu2ni3Rt+NiqDI2y8G+KcbJ+9FiFs353mVZ
XPCP55vZGTzobdmKBNmuvvu6ZGDVKRAALnaKgnEObjKK1aL4XBZOzAQdw33rGS0xGhVjLe/tHHTw
A/YB89wKNKWfY4RZ9ErKgPUFmQ775DPTwRcYNRNl7Fxo4VmTrhcG3mTRWQ7bwRV8IjDBXs564yId
o+FRRO14n5WYGTeWoT2M8mLMjhZwLJI0thkxkLDzmplQ+P/YO5clt5F1O7+K44yNHUDifsL2gCBB
FllkXaVS1QRRKklI3IHEJQE8vT+q9/aROo57ew88cIQHPehWq1gEwUTmv761Vi5q1KescUHUav9R
kOZhH/xmCOubmQGPERdEzXyEsz9+4ki9mHFaGcT5BI3CidPqiTgoaxpLjUyXU7t9ZrTp3QFy4iLc
2E4WDpugkqu7dZximb5yH2v0J/b8+B8I6Oxpy7vaYnJNFfZukU37WAxO625x7tRvPktrHpHMji6R
GG1u7clUXh5HLxmMm7KprfaZ4ddSntjKeCCPJRG1m2Yc6mzTTUiEka+uKcQTfb5OlAfI1vE85E26
s0avb46CN/usQ4Mp+jAaWCSqikWF3CkvFTeYzCz4dw6R3VOWUpQR262y4yb3uiaSQ+noTVmVwXgc
6KI1b8zBBq2wytS4uxboMf+YenyTa2UHyS4wcwEqKzjARYrMbvDeUXr9rZ6a8NPsFeRGz2sYllta
p4Pnrk70Z4Yq9hO5YHN3yetxLre2RwTsrpGZK4jHUlnxyhd6yHdpIdz0ZbK7ScXZYsh80ysZhIcK
E9OZ7nKOQ5yUKeeeZN57T2NrdN5HIRgX7syKJGGOaMJWO6cUY3XCB9bfTGRKOpvUJ/NoOy6rKLcg
aNb0nCixfGS6b+VJKccoAVPLGhcNsSkJFpcBv4dFgDL+E61PkGvy0Z0r7caGF7R669AbIWO3VfXH
WhbWAuWdIAzJIRuv0usyfqJlSQW7KhfjUw8MB+ybsBm8qQeb9GWuZM4kNO2oGNaZSoCy83l9RK3V
sGudS9r+UM/X4Q+VQh01SkKjQco13zpiUd9Ds3KRzDgg3yXMG6Y9Wp67bolYUh/m5IzFfmIz+cyB
wqq+tehTF7eYGKV3JZFZAONsEncYTqZ3MecqOKq8hqnAD9UweLGBsQt6VZdDoat6xeJTdF40L371
4dtl+EAGd49kZoZyjuBtTZxV/vxeloqz0YIkuKPlnfPURGQ8BHpgPLsWE1WjNmcssY6UJ+qDaZBs
bJhwKgcXdP0uy7xtM+v+wFcIgYTRXugdp57D0F6l+Tw+lIo14Wy1hV7PGLQbtXFaWvkOfZfB3IEF
ZHf+outyb3R+gz63GFkR9Z6NzWgZcse5FFDOfAR5vdwXbtneGQOJEjAXrQ1pjnGaB4PJsHYjZm6c
rdQgL5QMCpuA/WzUczS4DGR2PHmTO5mb6lZNjUrvySQni6VxnGyv+EXeWDfTO1GWDfhHVpZHtzLR
RdXQf3Ga9aaj94OSnJTnFyT+UH9pA+bStCQP3cmbmFkzW8ia5zy1KdTuEdDiZuzFa+2H3TuUj1lu
hxIv1o4tPHpvOlrB4zC26FqA4felbd7ScKYuFbLj9BLSmFlTSd4aMh6CZvxU4Lm+p89zJG4vHbx7
oMLC4g5nvL/X15j3bef1prMHpM7FVhjLgq9sGctykwFcXHieXjc+kyd8ihpNP4m7bqFQRHMUDvdO
Mat+O7UJAESylN/ckifFtixXZhsuK4zBvCFIsxtlWqY6mUHdy+Pcugt/SHWQDgqxZTxjBBeEpPkx
7MZMnYIAY0GsJ3R0qigYgB4bZ0DuXhxccnlpKXVuymZdIziHIDkRZ19ClsxoMBTIOM23cTanWwY9
y3wYlWbOtwJrQ8m7Otx1/ei/t+hU7Xbp197gJrdW8zINWfJ9DCazOo1Zw1Ck7yy3jz01mlQM5KBh
LA+W/p4vEzUqpQlScJimwBgxYLGBRV2yXE5aHZz+xlGwHIWnv9PJXW2mfpw+8OFTlW0ZJ3og1E7Y
bfAW9oIDnvUycGAmEHY4mi1h6JkYy20fqiEuvLaMAms4alpXD6j1jB47GuU2nl/OZtTbhG9uTGiw
aVPKNr+lxy54D8YeRT60xx8cI5Njocnwb3XjHKZgHY710Obbprs6vjCJXGwEmO+eT9/oMnXJJyMs
i9cU5xr1bp1F1UGXwOrgryxuHVla3wZZdUfD9uZjG3Y8qTM7jUWYZ294Vs1Puds+akWo5aYCHImr
hD2CtkiCDvsLG9I67tryNrHtNyxw+a6srt84o0VZLYaeCIRQHPIlbRjc90PUZQNOELEcu34yDyPG
oO3imWz3p2E5SDSikz9Y+c7wwPP90Mh3WWCUlzKo7tgGMfRAFoodM3jE8cIOoNfW3sNdRtjQuQv9
mSza4uha9b7AXxMvS+dug7I+EO50mBz3hPJVIEPoL4HtJJcmgzGoG6wyzsDy7lzhM3tW4bnSyxhb
k88Yb+5+jGFT7F1fvfUp3HOaJwfTDz+bHcM5Ovd2szU1d5B/1c6a5ZH/JzkuvWo/UlF8aVJWZw5I
RH8t8hS44qBkH2MQemCD3ES1YT4kamLXZLgHhFLO857DY0paFLst+H3FFUGBccs27lLtBn6JiBmK
d2SAq+jTy+9by2d7NDTGmU8wYUhEtbxc7QLDrXBBxQydnA2ToUFta4XThfk8tXVOXCsrzpBX7tm4
z3gZJk1mlhiY3LWG+z5YUp8EfulncF3vPV9reZmK7s1dJ/feluVwS+NJsmsbvzwajnEvbNJvejd5
ttyr/jV5qL8hvjniYXxpnpUKqgOnoOEdta6+cStvz3BHYVNs3KNt+HKb6WD9OhVkpUnyUUL5KkaP
JrI82Xqwa8Zg7Joyab8MNR7pjETe89iu7b5lCBwJMZypxWF8NWcv8JmPgYE5Y2rnm6RA7LCdsDiH
5rdA4HawEEwrsPzWIgNaeTzo+FnHHggl8p3q4mGWY7ZjIY9wPtuUmruvrmbvy6D8z7mmqQStgF6i
pN1T38uMpUahIAhpU43c5stwIm5YRpKGG6aRlf3oVFVzwln2sKz+o02p2L5ahXfxmMp8dTW2We0t
fhwE3Yl7dHy+ckggu7dtndS3EkVz0fkZG2W1C4tWRYVZESVSoLlQ6ePduLKzd/aUPpbGFMNcLlcf
Rwyoi2oukSSbqEz1kQHtnjSPR0Ms+yKb6kPvjOnJtDv/Y1kq+SXQU/qc2spj3xgiHNW+uEjCutud
XnznIuWYwFJAx2Oesx5Kw6exLMEjOSb2igUrU6xiyBLGutjfEjvLPlcZeykzpQFwrIknMEKziJNV
fy6naiUutG2P7loeGzPnDrWT8aFVo3/Ucn02QyM4mE3nvzL3p5RIMQIgjd7f1RPGm6Rajg7I4CYp
jexYF8I+tKtMd75JE2KjSXzhXCOr97U1n8hkdp5Jv+X6BgwPElZ/lAbvWeFle5xySiWromTTK/wS
cu7a32xnzXYpks+5UKfOBAWhfBilv6m1C/jjMBZYKCt5TYWXnFcW8JMdVBy+2hoaNwuzczUqJNjR
3ms+msjUzbxppG3ufKohGmvpkFuBqyyJK2q1a+sOMwJLPQjmRjRGss/CgggnVOM+Six73FjLSt/P
ktjWpqqN6d0P0+EhT1v7zsvGfMPzMtk4tpGenCXv4mHOTxw4QZ+X2XhOVopCKWOo3a++Pz+E2RC+
Oy7XisPlmAb5Rcs26KKMje+0HbvxxvJMGECk2F6Vw82MeyYyVee++HzM58k38qjxh/osjZZYvfrq
95jttIqthc7YDvYhwio1AJWWt7pGsJnpLYiUVVAoNbEbWMlhfyTPrj56lbf1mi5g6s7YYjMxObiz
cX8fKnMJo8XlSACtXJ+kzF6Gbh5+kHbFhqUYzZ1ckxWn/6Bv7cYWZI1mPXZ772P0WCunxrzxB+dQ
m/Z+bfN4LjkUgvsAkyXh2h4ztxFHuhTWqEf+XSm26Cpgl9Ie5AatugifpIsFFkN8i4f3njYK/Cw3
BhYM/OGMUnvvMRsmWO0d1a7SWfaczxTVzVaqPGNnql4whe8xb3QGMI2LWEcVtgs8qiuK+/INbZhs
n3eaTlZrE2h8518Dqh8mb7MYpUu9I1iM9HaOsXotQoDNAJGHed9oaUMgEjW8fFjaSsN7p+8+Dbru
p10mMhcSOV/5v4KzNs0Rdsp0JzU+hC1BDDSRhr1cOCdlzeR/SedcVOq9GHNI9MPc+r033ITlqAI2
SKRmwNS1HknEcNyrC/W3nzy7CqjZGG3clbGgjT0rj7O39HY+bqt1Mtd2wylxto1YJqEKzrnQnRc3
Vtm8pX2bbJLOEbEtr4BJUKogXhuaLRE+SQC4tle2idqHlfjgoUuJbJmrJ9XloDNNaFvUrBpE9Tu0
h85hVbGLbn5gnG9j3LdgLn73yarb3fozEsFr7rB4UhdpGrvcAMl0OocD7Jo7OEeblQUmZ8HgM3wl
j0Ptuplbs8tKmsLdbjwouyyrTW5NFv0mNjZWUt6+VG5fHfkqAuah6D0QWmqc9dpf623K/NCgi0dV
6gUIeibOfO0a2LsH76RWh1yKtTP5Pi1rFc3ks3MeGx6yEUYbRmJuX4I1b9YoGVRqb/rZ8XY42jk7
zZaR3xF5WLxa6OvRwMw/7hycoTvVGZ7dbeYMJzGGR+7XtKeIfWswsYRrTB0mEtBFnH+xKZGgyMCR
vYSFznqjYaj3biZSdOXFt19khslum7qFPAo+WppkoGbRGEIO0Lr8ZDaYzzOp5tuu1962XJfL3DvF
zdVB01WAIguJGa6aYqdyhq1ZBjs545yz617vgiSXEZDj+uDg9DuQOJLe1YkaPhmwNHDz7DXI2rwU
FqeODdvVH5ZBQOCm16K/VcNkAVUZj1lm23sERHfbswzFGsReB5URKwteEn7gWMqy3IcTW9tNo0py
zkaXUZbRaP/RdDXtzJ1hR6nZL0+dPXvvBulu+CJK+6YnT2PjYBXd156BiSATL60dtjfWqIsNY9hP
XrWeFzzJsPV0U+zNvHuwdc9jnnS9W/PaCF8jlg9D2txgYO12RQ/p7jjLIa+t+aHRaRBlfNXv4Ja9
GxxrYt8SkTjsjKbBSubbCKljTwbjVjPIuE80aQtRzV3xwogm2dkWeqdR1RXpPSYJe7kfRJhmkmf2
ijnoUcZNL4zmvpvEo+eY0660iuqhIcibDU8yH8vEsAyw58zdul7Vbg3crnEGnxn5BkEaQV4O3M/G
RCSKNKR/9mQLBlxOa3IUrRPsSwdOHhnXQ8VDdLxN0fBAi3P3qRUlXIPZ57y/SZGbUDd6wE46vZqu
335eC/6Ki+IEvmkxugPbLM4NfNx9NbIfVuHUPQFv0bK9GGEEjAYTLC2Me6wH1rairXnvSOjyXFtW
TIb8rvW6WIXD8HU0HcJrGdYecpC/Lf2a69adEx1ZHBG/5RwxTvmY1tvRpCh7QBu9OBSUbMYhKWMj
XFn8i2V84cTuwuPLKnW9PFoY68qtVde9eSgKy1NfsllSgM0weZf4bX9ZOGJTjWb4z8w25p3LCf9t
8BhKRviLP7t1gfUAbzVnpK5M43SeeRZKicVykPPBYhI9aUsdE7eeE5Dd1Pi8mPXK1fUber2NjrCa
1dn3c9cdraRqogHL/yecR3ili8z6BkT5I+3ZJDMtrt1tk1TTU5u6j4uZqmhYiwVrvD+e6RK0b/QA
ZZB7bCVqnTDWW9I4cwiXxdT7BcEBKGtFDVfATTGs8Mg+jicwQIS/x7svbqt+WA84loKtqAexHda6
uVGlOceV7453c4q7wqZres+gLvy8kM518ZX7fZwTshhQTve+Z7ENYa/90U7DFJfUqF2mkljT3OzJ
h6nbGabQTA8ChegB5+8XJlF7gRtnDNnVuUF6dFBrAXUnvU1qwlMmVZNTR8vSOLqGtbNcNjAbpRcV
c+zBUe62fL3rYOgeB4hRsgb8ejdnHYx/UaHFr8NrJdR8E1aBvGVGCufWSvtmcYv23hyTIlq7kIBM
2flFbFTjhmhGjeJPDx0ogt/iRh+V/dUTrrGvlJXKTYMhHk6X6KRvjKLWj6JwvWMQMlQhGFex7xFA
CrIfdwS0GHd5Y0w3mI3oD2J8hRyvB/nMGKCOBUpDtMrWvVFqpBC2qijkIclkqJxDNtSk/0p9VvT6
RIGWB4jL5Wbo+vk+TzKJmp6kLwH7jXynmqCUUUuZ0LSZPc9/oBG1ZkNaspw20IT7uetvKtbRbhZP
jK1rbCLq00iifSxrro4W82UZzfFQjN1e1XBpHIQfZlNzR0t37VDVS7M/U6Ldfu0EQvKm8CzpRnYt
+itrEeYxf918Y4LQT28LXHe5ZxPSHpjx+zf4QWDVDFjHaGG3bp0w5NlHr4HkuXH91ALRDPV29V0U
cZCCb2wslndoaZ5Z5lVlIoG42iWDtyvH+WXKabIb5luGIH2E7AgIX+ftbWO75S5wMX5UvctGGCiM
keRcluadbNgGx34oSXq0fI44Ag6wN7BdrML8CopKJXk4+N8Xu+p5FjdwH4RRXTozFc8QCc7RHxNO
T/hq8o3uDPch6QOadGoaVjombZt5mhq2cOwForKaFJWJfDHdFk7YtvPlqW5Fy22zWg+NOw+73ocX
JTUggQyerhEKizPkj44xB3gRM82pdcgHyO8VWjDUSFqzxZS0NOnYmim+f7F4vm0IQSDJqOoUm/SR
asaqJ1ZssJwxYsQsn5m/jDEoTh9pUj5O2cIRrK9k85KYLO8ISuFxKYV4XEh4ebxOjEiwKN2jyPvu
SLozfi9wnvHgZzBQJQ2xDxNPteeG9w3hqXJg62wBFGqRP0qdz490Y731xDe80j7VzpHur52jVnC9
LJVarDcoAodZcVbzWOE34rAyuMvbMKn1xSoC+OSptXo2jar6WIieidcpCLg/OJ6CzSHbgNkfOGMH
TKibzDmORObcWi1YSG45021Bzv8L9DqAHRVOW5P6Qw5OeTE9D6OPcS7v8yhhhHngXgyjtNKw4AVx
s4yH/XVZ+l3l2Qs8etYAKQeRYSxq3sFHhZwzIGY9YyN5PPHWG9tpyQMpgGn3GX5R/WIO5pwj1php
EimOyj8gRTncwGDkzN7IihxOBEM6U1zZbbHAEQvDOlUJObP52JmnJVQh4gN6mlefuBGrekfcV/u0
EKB1KMMRhI+E0DhVtp/HHoOUy6K7+s1uhYe6yMAN/6BNzxrVel+R3vxp6wWNDfWhxMUXI9t/muUY
sfuFsl+7rpSftaEQBtBexKY3ckttS9Ofjil7GqrlDYr82nn4jhdDmo8FE8ct88v1WRWCbSz5HlEt
vHCrHXMfNt3TZGbcKLT/9Yu8gOpxngof2xHZEmMdFHL9nCn/LVTva2i350F3h0AmI5Q8d/h2mJ0T
a2PEZLs4DjIBc8fMUK9MgNF59xA0uOPC/Kj9hLy5MrldctRnL3U5846na5egWwp36znyQYluiXNz
aWJv1UM0Nn0UeFc1p3E2YV7fu0aNhpGYjGGwaLVNTFUmy+Q424dpFI9EepDupaBFDbJQ8EFiHezz
V4wr9bbweFRkxAa7K+ojs4pDwMw/reQJ4hkMNqQYoeSfsGXMjZR8I8hpcwxrn8kQjM3oOJxnid7Z
xTXkkFPgLpfznWlgvbs6iEK+I9upmLaObi+ZOV6mxF952PQ/wrq+XzlJRILd/IOBUqym8Ua4+bmc
CF5fso7JuQTAmouDWkz/PtXBiUA2IFzRQrOWX3F437mLYELpXRKCdbdB6v+wc8CFkdKMxyKr0odq
Mc9tNX+UKZEyLSspQxLAY9vfV+TC7Do84tsgq+Wx5NG0W5mSbRLysjeD5WWnjNTZiJN7yt5dEqE9
j/KchrKDBbaRMGrdgmN2NLox9kvXEe8Pyxu5QfbH6jJ6L4xzUecP+DDZiCh2sMk1vChjQx+lKSia
aBRiUNW/cH0OyyRPlrJf7FC2xOQ5nX9SLCF7dnwJzxTUJ7wR2TnQSr/wRcDtbdXAcf3EHbo6M/rG
4GmC1jqX/BC6VfkqlkHKV3mx7zi/wujlzoLqw5gW/1BLxWa69QvLvFDi7TLzxc/dVk0OTUE8PMe8
5N1oK8pNmU/g9Z3eRme0f1zXr2g0q+IjQYFRR0rXQ85TK/uwe5lLhacMYWxmsKg9faMczcFOd8Jz
7nzyq9i+qUw+OYUZLmzuRg/LHxXBeX/EW5mlt2hEWRWl7mT+GFlPN/91qExs4lRAH2TLRupViHqK
E7cb2i9/TaL87Eb4JReCpNmfMQAuk89rx2h4RYN+Cb7Iiy5UjSlxYg+hfCidcnjUVsfhyeQ4MW/n
oDb9jWXhXSAsfmQG3UEA0B4+hMkrdgdxB6vgGBH8WunviT9z9WONMt5HABgm0Y1pZpY7ZU9zvpsq
7Vuc5+tshESYu1vbq/khCxAd5+8JOiQlrHPX8umLP9Iv/j+Y9m/XnsH/fRrEXn2v37/9FgZx/Qt/
MGmGZ5EGEdCVa4FiWTYd7f+A0q5/FBBsT9swqR2me+XL/kGlWeJvdMU4InQDE44NZup/UWmW9bef
QBUxv/RW/YyX+B//7WP+9/Q7XokShafu//TvvwJiv6e/uNdGQRvyhV+RPQZte39CpBZW0Lr16Tm3
c4aQvdN5OzypPZIMFSe/XJX/hEX7mY/+H1+DP16L0bqgn5r4dt7x718Dq6lYOco+ZxsZErk1TsY1
CIoyx355A7/oI1GggMtZxItO2/sys8ttnbJRIiVmwpOe5hGhAns9rvIkippe6Wrt4wWqeY/RMq7Y
Lm3hVUm3EgZwVICliQOhQ8JnqzecySvM6M16rsvBfvjrt/Y74PbzndGE7NpChBaVB86f8oh84q/C
IuHlV8Mq4wEOkJgv2hYE2OjGNrDAkEDjEcFcufFfv/LvkS//eGU6oq63GOTj9c9/WVow2k2sEnW+
taw63bnUNbHn52j/168ifocXf76MC0JHfYRwIAoD7u9fX6bRoUVVeJhd4fVJbZVrtjuqNsetGdYU
DlWKHDmRB3QWEsOcfAxJnr4u7frS6ZxoR4vKziffWI+gjkxuqoqZmls29g+pg+xhBlMmMNLRatxm
U5NC448jjpHAyt9I9vO3wocw2lSceU52Vww3o3bnl59v8P/G2vX/bKYNnam/fOrb9+H9v3yvh2xY
Lu/V9//+b8/yPSvf62+/htr8/Ct/LGTQk39jqSArPhCUIJCy8Y91LPT/Zjt2YGHxuT7hrmlrf2dr
hfk3x2NHG1IRcF36rqk6f2dr+WEWolzoU5/iU+IAkfunVev/fBXzA8KWfNZPQF4gX6BLfrdfb08m
G11eBXl/mCpjYFBuAUAWq+cS7yzBZX65LP/JOnb9Yf+xjP18sWsCGB4CwupdMnR+f7GsNjJYEbs7
VBLbh5EIZovZnILVrulBOwYi97/+goTi0yntEnr981nw67vLrbHB2pipgwh/BkkzvL+YIrxyRGV9
P3vkBPz1C/6+nP18hzRN8i0XfK48gf60qDT47ut8LnmHIywhGRSeT5hBUN9zSl6iJpFpPIqx/cbw
71+rS+OlbW4GOotIAaSnGhnm94sbStQpprVc0twmoRn6LsZI8M9e5fen3h+vwhvjagrfs8nM+/1V
CAYg89nlVbp5Go64V9zPGCJErDp29f/kYv6+dP79tVA1HNMKfTpy/rR0Jm3jMiHi8KZ1s8PpB0I2
9U9EBJBrVCSPpHf8S3U5f7wgcfXWteObK/nn1nMQBGNd06o7AHaMm0RKecB1bewX3/1niDUw15+/
DFfCPACC4xMjizj8061CwufAs6+ZMKrr6cwD3HiFdq0Z78hhfcBKjwbMocyG85oDMjVkuh3yALqN
yAfjmxGGxlu9TOqbytfrabMsKIE3VOgbcWaFTF3gRWkoJ3F6vtba2bgNp36ZnqToke5nq8Tk5IB1
PaVM9S6CeRTRyF22fNFTQge42VwHRGtjWw9F15O+PWSG/QT+4uCzQ52EY047gBvwUYjNKisJufbB
7SdsXg6pHYW0+vRQ5mRib6ahJ2go16t4IH9cyGqjfKKJOPMV5XB1QWaGk2D1n5iRHtdaGJlP5juc
dFTlVvBFkHytDwZpmfTF+WIoXoQUBb4UIukYA/U2VWnldlRlM9TEIqxK3nU+nCSaRc109mXEIeW6
pD8XCebEPAuJbh6SQFZkEKCAbg2MadnW7uruNfAxCu9WS0w1VucO0mMLTz2Wr+jHKeY9d2o79k21
GueISFDfv9WwnsadmeNyZxBIMlBsJ9LPjqMQxjOB1Q6EX1uN6GEAjGhNshnvBdeS/cCapsMuCIZA
QmG2rTy6ba7eOsJyRqQ0e8W1zjUpxRpngLIL+l9fVydIiUrHtHOtGa6jFoF9cRlhnRJNgR77Bf8a
UzWXaIwm3Q4tA2sBR5nYlRlGpHUr88msmelw3F2CleNOStJ1PpFx/EVQYPypCXt//EzCkGhjX9oz
cy+S8mkEMKt6OpG67Qbnkf5RB4Kpq68xrtAvmCiJ6wTBkKmKMeSby1cHxgP5cqnJbz/yg537yYCc
RFmpBIfMiu1KBGg3rw9h0CTupwWDErHPMiunHTOfojoxaV/8XTCWFnEbPT6u8A3sR6CwdRzYwlup
TWIkglS2SbRiSxj3U+fL8EigM1ianMMkvfSAw6h6CWYDxX+SBPLIMlE1vMV1P72RohY5fEWboVuG
aSAUSl3VZmhaE0YP9C38YYVsgvFWpZM2P5MHQmiv2YnwMuLu5N41SEd8LK0w7O/thdszKlK3/qTa
DOqr6hi+xWOmtb0bynZ8gcENPXQeQciWUxdKvgTSKc7t3HdkRpeJXx+cDo/+40SU7bqFFWAcQTq3
JpW0IsRfkkDQEsmj+i7OfBOoOJjB6J+528NP6YAeu2kLc/jEqd3EnIYdX6NaE8o/Mz1Je8YseRhY
/p5oKfmtC+oCBa1gQbz0ihq/U+L4UF+EEJBLc+0wqB88r7U1vu22t5ibMYPfmAsROfIa12PNB/t6
aOZ9+oXByH8mK0dMhATFNMtPYosEvFyGvsjbLZFaOsdSCA29cQsk5UNiafiJfHULggHIZqHnxa38
MWISrseLXS4wd26uq++MzuY97TlEE1sqyL/WZpcipae+StB8q6Tb820f71sMpE2c9dnwUWOu/2rm
xkgpatAAlJqCNKKN79dZvu39YGBhy6+5VIXoIXyMvKcfggCN726T6HY/4lt/aWVejUePLIJxI+1U
1NvUWrLjUmhmQw0LEqDXCuEQky0VPAQVlSokMyyk/lC4PN73xqCqTVGkpr+zzVVfOckUz+vC+9VR
2Sf2TRjYGSIP0RXk+RgVdwT53iCWJFQK++zXnRyioZbJJxMn4xOMUyL2SSORn682Q+NSZwU+vhWH
zJ0MB7gXLwuZkrkjabKMM/3sxR6b1KNVO7M+vDFV79OqdIqXcyEsJeHA+jSyZQJ1IeGarcpScAK6
Hsfac9oPcjeLqkg4gkkbE+609MD4gdPeZG5pjnsJZlRs+4Xsow1OcPuGEkjeRzMNI3lpjOzfOzOQ
BbdDLWRk96bON3mbtSPxsni8mOZazlkJusZxzJfrbb16tY/zxpg/ZUZefYdFKL82rcjjGsXlNfTm
ds+zr/riNv36xepDAGFqlvJk45ekXvOZkbyH/pK78w2UW+lEgw0LzNfT4tO2+lXGU57Y06EbtPFj
NsmQYe8N65H5c/bqNlXwSoOEeh6sCfWvaChfiBojY3LbJwXaP/luw4cGAJJM8b0Uia3K8ofMwMjJ
pWyYdKMR598pHoZ9aoN05Mo1ffs5S1KXBH8ZuE9QGu0biunOJotiO+Kn361TkmJ/zW31lSN7cYul
Li5CyyJpooHp0FUbfIJ1L54hcepTBQ9OFvhr288xJZ3ZFjaXxKFB2K9V1hkvpgq9l2F1GXe24xmj
R09Gii7626EnUX2iDoBqiaJXkMsr+SJzJ+XtYLR6p4yxeuwKYz1VznoWooGi6QXcO7Xq7iYkUOYe
eGA4uCXtcH6CXt4muR8DDtsvorJ22paPbdD694hnlNtAbLo/ukXkd0NiVcerd5j47ZAyjsBfh+24
oq4RA9pElVl84qYgYekK9DzbJVW15uI+VKEej441MYDojfqUN96Jt5AebZVdV9zVfyUGwT03TsXP
JLjCORpQC+2G1D2SsBXk0PduDsSHYRTOdzEKK4n9ZQp4ns0vmfZ/5M00HR1i6+97cgQPlT/V1OE5
3Xd3kabe6j6H+PJmlTIKxvuC539U1L+gS3FrLwxkJwjmFzBL84KpRm5d5Q5HA72Ixkq9BuluHCwD
EcXvd1Qxty0ou7k828NE6bXkm/g9K0eQ3aAIvQef63Ihz9Z7NGf5UeWmy8LipMOpIi3rzDg4Xe9V
q8JbSH4KLMuAwousGwSxHOViXzrFbpznUZodIRn/J23n2Rs3su7573Lf84CpGIC9+6ITuxWsZFmS
3xC2LDNnFtOn3x99B7tuqqG+OhcLDM7BYGZcXcUKT/iHAIsdzc/38IPA5lUym5wdFDTk+upKNwE4
0/6QeD4VENSlWZWq1/YxhSNBz5ATTFU/7EOpb/spn+7KLuKgpoBHtB36QJFGmjaO4bqWsISow6OH
tk6QIEE+07AEtajEvhEwarI1IZZ4LnWHclKPjueVmQ/yuaSV5rwQBNVPTlH0+SzDpv3M2rKoaZUP
fb9rMXcvv6A5Re8t6eruLrAqNDAyPAnjG7uy68mbzARRC8XsZPdCUV4zf4XoitBOL43huYY+UjwX
4JIvhkrTmnU+KBqV7EQNsVZx2wk8LQB6EJdE2LsSMtHDbPO+CjCvBRBs6IntJQjfYxunZtGzQ0d7
WMMLaoy1MBQX7HbLpNboKmQvfmnUE6Y3KViRruqAjRd69Ttrg+46Dg3jglinvDdkWGv3inB53BGc
SH8PgaaiD4HEY76l7Wvaa2DW2S2wIPdZB8IRQHrMyycfCMYWzYCQ3ncCEKMW5OJr3axIfBrVpU2R
dAPMPgAv6K1avkur3GFz5WszrS2Ouh9Hr/gRy7uqybu9i/gplPiijTAhp83v4/AMA8ZhdN9POP5Z
1X1LzHh8bXoHka4itdMrVZH+zVTqdLsa0+VTI0DkD5eZ4xMSajLy4x+wg8p2E4kaFjia1/GNE8cK
KOExgLfihDM0bEyq/Cb1s6T1lM4InjmxRLt11krMmRRnE0K9/IFaF0mCxEsYFymNe0WdHkRoF8Sx
kUQczu005DeVyr0vsAxyV5j0lI+jI+lwtXmX7yDjysvWgh2omS2lfTPp+/1YaL0XGeFwyHLg7BNZ
O0faCi6yVgzoa8L9h/3jX1pJ/IQZNwmUHo/fKuAeK27P5EpGBJqFgmoLTCAysR5R3kc86dCLQpHm
p21PBUGQJMAeQmyAOnDo3+oMMQGes50LeGwLo6L6PeSIW64G8p+9BIfPliyrldTC9imjnfRozGAF
N6+QYCpeVM2H8GXmN+gHHIBZ7MRgZ9zj4GUVt70qSQ43lpVcBr5m/k4T9aBFIP0oLni+T9KX0llU
nNgTgXaTTynXDgXGFQXWpySHE1K0urZKyrYGE6nu3BH9vrCwvygt5MGB6ugKsO4msAIIkbb0LD37
RqRubjo6ioFqhLvAGZt14Pg7NVZvJzyKViLATQfeZfyjcuEhanZ2KRLzqybt8DHspmaFiXGzUkwt
9QKgcYQYcXWIdOd2VLmvV5jsOqvJwQQH0L37TXYjOJqA6NqfEF6tk0veiQaOVjPs6VTl+D1A/Mgp
om31XIyosBntOmVxkJcbECdqNTxBgN3UqGwdlFr0Hm3yBxrPwN9pIzo1PsrI+ct11/f63mwAVJZG
9Q0Yyc6J+W/9dLZ+skHGIL82rMbEeGhCDnYsifJWeMZNL65dfdHMitQNouYrf/y4hbEANBtyOsSb
8k1TKb42vrydmsZtccBKrmrbpQPfautKLwaCw8a9SFzGpNCNpUMR/rSmTj/YohKrSB0jGpq9r/NR
Ud4akbJVSxQS8/4hiJR6N9j29Qgr57pNQ+OhBdUEIxVQ2MEsdX8r60T9mlLVQKwO4C74h7LozS2w
74MqA2nR5FNCEEmkI5xx1USyM2r7pyibUIBDVjB8AjCRcsOkgNV910Aqq02/Gjmt/Z6wKOLPm346
WvKm0pSk1NA0yPlAnV+5hP04BWHX4/u7pgMHUzdO9V26IrkGI0BZPYKhKo1kG1e+2IF/TmhHKOPG
dL8lU//MHYXaWTS4YGt1tGfskSQOKu86q6ubCaGVlcRw+NqGPX3la9ASaioMW7R3lTeDx2FFS7P8
MtnZb47aVZGN9zEAnDUx3bWWE8Zq1aG17APFwQey76+Vmtog6bJH8MYIEholehrtDDSVQiMFoSpY
Kk9IDmxTaunfMgn2dOsnEeqVSk8aXQKMnGFb3Ga/gzQfNoXj7sgx9JVEmfPGB/z6oPV6epFktOGz
kXMSzB6rYd6BVvIR0jWS+t6qdL6BNvtEaYCufmF3bt3asiOSC5Snzgz9S/hG1Vc7EeoODtI+Shou
RlynUNkNzPxu0FsY3CSsK1BMD0lTPOC5ZXxT3PDRtRBOzTvNuLCr4VJIHmvYcw4adY1zh1ZS/kLF
KH/Nk/BAQ7P8klYzUlVj1xW+ehkowb1Mg+/FlKSbVANqhtYmT64tte9AA93nQo9pk+LHk35njEOd
J8Gma6T62qBjsusJevtVrZXjnh3bwOmYBlIkDcywppmUoDAafAQA0B1yeFk/E1VkxjVKAkO9Zbv6
LvUB34HChx3K2oChvksoYOHuBm5qm6jUhyPypxutTZo7E7kyOA5WXYJocLLvIuaPGmSFBVRQJ3cS
tNY1cb8DNjZ9kK0x8RG0ov2J2oz1RQMVzaLG+de0cDHP6ss69fxgLhKDRzRuSsSs0NyhNg7sqNGZ
02D745aavLYLXBijkFmHV7sfO4JqwHir3LYusOlBzKCEvBmlIHPXTdw2oJ06HK7o3fVPXYUWNU4t
uJpVCBsOaynD7DaZxoeAIhxIVCu7kgmBxNrStQDxmJSGImCZLPJGVKI24Zi7qA0FoHUwFgJjC7y/
gI+Lw+HOQAb6Dq85imsWImaP1NnES6a18kuQTWqF+Fw4/tbGfkIne5QPlFh6gbQwqkogsoXc8bJV
ABex6sH5wFLBnwetrnaXZlm1PyqygZdMbcd83Vm2uDMgDGvs3ylLQBCxv1eF7uPPBN8uvIK4Dfmr
VJJWrrqxAs830eFbm1Rzpwsxl13X0grUaKvGWQpHOQADI21E/XjcoB4jRmqV9hqNSDD6rgTBtEKb
xKWARvAKeTAP0m000cPEyweOIFxo14R8IZtmWpGIxdqKRgCMRD+3UnAjYYt/BfZG7iVCUul8JrLs
0DcNwCjsWLCTN8sIn97WjTkhUd9YHqRG0grU5HVy2AH8o2IV2k055ALIdtH1+TpFJftZhyD+HUUg
4kktHmHa6H42UJwl+QrIYvTsHnIDwr16h7QT0WWAglLrUKiiR0dTEjG4SkHPrfTNZm3llNs3Qm3c
lyKLgX2kej88Kb4l0dRqo+kOtngJEgih7mLVCCBxKwkiFAJjDsR5FSrQh3aJkwq6Cz1R/86IJA6O
0MXSbI0AKlFKg4jhLVyt6VUD/92BXAmd9BD1panuAConmF8No4F+UBJfQzXytW1bheI7tJceVEwN
qvJAGRc+IjB8vUKNq1FnIhBauEj7x3a3ddTOMPindvlzbER5bTYD6vMBK22jFRhyxxiln8x22mX7
E+QstSgnEdHjNJYAu0xLEt1Anc3n1RAm1w5aIf4q9bkroL5oprOhUz3pJB7+WK3bCilBkWVOT+Rd
UaPhRyBYDVnAvilgfGXbvAqgKDNrSQxiUDd8pJRY3/WG1BR2BBVrtm5Ujjt7iiPPp4gOaKiiALEC
QSyfwBdbWKO5oEnm8KOYUOWrhwBSYwXWReZKE+0degOP1pjDf3CTJIZj3WTTcwEyKgcFpBn9QeUC
f52cAUHStEb9oqQe8MahM5UVKC782qZCDy8SWdeY4AVoQ60B8bbOpu3r9qvim+ZFoQOdzRDO5OVW
oDbSly+dp6qu7cu8MYHQu5BsDvhRFt9d6n9rv2yeUF1rKmhIWJ6te+oiNqox5fhi9aLcB1ZLTwjS
Qahtah8PS/RPVYSKCbipN8FykV8mU2+VL+jCQKMZoGsPMzPLwstNsSnR0n1Ga1iF6K8j3wIt0sDI
7pp6mP+rbEAHEsMV0G91HEq1VQorhLtqGCnvo/M5vgjH6H4asupR/htyh2e8mdCtbqe5r5BgPoEC
XtE54LxChLJ4LhQHChVPq7rr+kEDfuOm9isRIkBRtbWzO4sgq1xTP0XYMsnd/t5SC9GjVF7BYKJT
1u06w+6K/UjXj02JUwPE5gBs0wr1W9W6teY7y/MTJHDXYZSQKqO0E/trAyNTaJrukFGE0AqNhxaJ
CZTbVCV+kjWMpQuLGuFzSln3vrJMyM1mJfQbnC2dbuUHZcexUd0Ilfh0qolUfTd0dxHa0yjiSYzm
SI7a5tU1BiQV0cJkXNiLSMc4kmPoo9MP+a5UomJfoOGhoZfTYUrW+FZ0xZNOFClllUDv7HlfEOXL
prdG2C1mWbqWkh9itVXu+y7WDpPW6L/tsjXzla71Ur4BKbYAfYeDwNDNjey9kvTutGHXC1J5VA9+
12lTyV0HVj5EgGHi+oLlX90ClVOfqQTLn5xsHyG7MRG/2tinVSbtGuIf/n5RcENaFV3HIGaDtcsD
xLWVaPlXJ1eKZywEJgTAcKTEWLZUs1+Us/1xDRaeKgKzSi4THMbydSATAiVqL2DcgtxmgwB3K26K
1AHXAkKF4oYv7bFB+wQ7U8secDDJIuxLVy2ddpwFsfC6B2BMc0dPB5Q1UZC0K2q8SE5zaSXV78SI
22+hH9SPiWMCd6vUUFA/1EPraxHhd7COOOZPOP1pxbroLUzAA13BlazFf0+s7LIMXlLd5p0zlJgS
QjWUJh4WeiBuRByw88o6brjJMkxjkWmZnBfsncxXpTLAm0A0QEUYQWRIjbziUJvqaQQQkrpdY3gA
PaDICNPvSdLM4Ecaj3j95ZOqgTuHderZcekcmBBMiFIY3ZuBSB3+sT0brqe//UZM1wHeHNMoA4Dv
OD+o7btXFqUYYLJ40dsb+ISjukL1S833BCIBRf0yQM7fqdxqlzpQ1u0edTgo9Ap0Rgi7FT2XQlWe
poEHb0PjA0sSuFoIseupIJvItcKik9DJUeOJdJIIrZMM7USllRxcsNcod9gwAuhlOAq4yNYo8vRx
6s36uTMD8cruyjFc1toaAadSv8dxgpemj4qJw4fsCUjmCMPY0KanCPsnGawLURmEYpkfZDd163Dh
IOOiTdQkHQpOQ9Cyw9wer+HbyBnmukrXIrrfhtVz17dzYD7o/bSzNMRkVzV6ORjUGEP7ZMagsKhv
kPQBa0XZ9UdSVsE3yoIshIX+3bjFTMd9DVLSgofGRG6Zl7WgZNzXutpvEQlzaC41Wq3vkBfsGvRV
bewa7CY1jF3V+RUOO5pNrF2bHQ9rkRvYJDh1Y76QHg7KJkfex7oOqwjELzrkQ9Rsa9qb0AvRQS5R
xUvRoNEBCY8E3TGTrNOqTy/H2fIPLDvZ0Q1Sw83PTgNVv3Ox0XmmnVAVu7qVo78Fzt1VlJ54yw48
EgCMIlxfrQvyYng9YcqwJAu8IXQ7jGlm9LfB9yrUy2mDbcmcszQBLcpKbwifokrvr204GgEeGjDY
VlNIsZVwWejF7WjBr6YcqvktoOUh/dpXmv2ctXaPh3Hmk/HRD6Y7wWpW6B+YTvvkZviOXiV6L51t
rhd4sowIPWXQAmsQ3pQ0O7GZsGV2D2SiGNhPs3LbJh5rzE2y3hmKG9/p81+t0XX9fWYpk7tr7K6J
doUVKS+WHjrDDpE1QjVqrii0ULgZlR2ylcPPMC3MJ42HUCGGrK3gngYA57yJC9v9agMUIMofdOKE
SA2nGxjBHcVsx0fboGJnyFXW+jBIOkFJGiEtLH0QMq7NA+jE6ALwujauUNtAwBZhn58BigDGhuaI
eKydKi53eYnr7krGNaUhkkOMcyUUYQQ3EHOCY04IzXMUCPSCyrCJb1hetLKQoJpue/iF7griv/Y9
q0IHMlEOdg5Jm9r4QfCp0h5F852lDhSQ6SpKVLdVD3CW9wkLUXDoIACJnMyxRNlEn/HX9FkPxAAN
Lr8aAeJGJI2frwBK4w1MRKRfYoKiDBtmVF6hyl05bMY4eQh4Q+xVjE7RCOWzQfO0olCu7WpX8z1S
AxB84RhZ9zAbA8SJ/LR+7JTY9DfV1OivQUjxhWx/ys9A/N7hjYBVkAYZtmsixOssXeWEhgK9LAuy
NYBvL5Yqx6ekaoen2iGfyCIVta+P4T/HooEASGZQKMtPQg0GlS74Ah1Dw6q2IYHuTV+TP1ALaUN6
1/DtYD7WoKKuOqfDOHV2pk69CO0E5EtlCpH045/xDqTDz4COCYBMJZ0S5gKkYyCf3NJsl3u1RHGK
Xa5sSulUW+p4+fXHQ80zOoJ0wXlW4V/q5H06UN0FMhX4IhoRZdvubTO3UPgGv3hH7S/dfzzM+y9p
aBQIXOrjpGW2uoACoeWTKb2mtvtO542q4gQSCurApGyIXXRRFH75eLz3K8h4LshiQlhVA7R2/CG5
ZlsaqXCmVWD3G1qvOsYXmEbAiTW/fTyUNv/25RLqBFeWa4B00pdzS0Rl25E+wrxyE4G29ogy0tA0
uwpAFyP2rr+lgoZs1yhGyvAIbungjC9qvbQfPv4pp1ZZNx2QuPweot/Fx0xLoAJ0geUe67iDKoq3
sOhf/DQKdqX6b+wb4NOzLBrgLt3RjxeYvukU2IHT4nnkx/vBLwU0Y6FdfTyhU7sT7KRlaiDIVaEt
PmNtEpG1cd1SjAI+xUmTl3au1WfmcmrZ7D/IO2HrAA0XyxbGMYGPDNv9OPiG79UJ2oO3o0uB9jKg
PId9kejp9n48teUOBbX5RxKU2RlCsFePF9AqVXJQhLU8cpr2ty0spF2oKYV4to2K//LxYNqMzPx7
j86jgThVZ+tWIfBAPB7NwYuwdhwMPuj6ZT/ypol43G013raOqh5cFZL2YKj6o9404hVpZqI5qG17
P0+QqDGG8konfrw/86OWB+fPjyJM5bK1qPu7i6/rqOAdqccMXjA61rpJ6/rB6BLK/Po0YkoEUqYM
ze7GRPcKQQ16621e+Ts5RueO8IlvgaXPfNVy49J1XNy3YpqQY4mayROYfnla5Be/szju79TWsm4/
nvRyRzNnXOwNkL+6YWpM/fhDoIeX92DcJs+hxbEuGqkfUqgSnzIktqk/qbD4+cwzWhl2xWJz9S0t
GnNyBy+yVMqRXRchyjBlLibpI/nBOffXU+s3D8b1DnMDOPTxpBJ9Ao+odaOHGAlAvTEAyGZM19DG
Ku/Ty2dZtsP9BlwW5PN8lP8C/Q+ukiv2pLae7nQAWgyVOoCWDbuPRzkxHwtxWAqnYI8Bfi8ut0wj
9icdhbDZpv3v2sIVyQ3U4Rf+1+kZjOyJ/WC5NteOwS1g8+WOJ2T0PV0yfAEwSFCnNRWyZyMrztl+
nxgEQVT8vk2uUCGWQNy2mFDxK93Gq6byLY5ydwtzWH7+09gILeO/pxKxOeriihEtErbhgEvQBNd4
lZtmeJEj4XsmkDg1FV2zbSIVINqc1+P1gl/a+7Y0ka6cVS0nJ0HJiOLI5zeAA77BdoUBv5he+vEo
Ke93qeAq4TVjod9FWoZLQKNbylUMeKA7swXmn7y4mx3DwflWt3QHBYbFwhl5q0ojqgePaB5PvAoQ
oop6Amr+F4Ecu4ekqvP+zJN3YhlJXnh1OESmzVY/niC7O6nBngy4X1rjFy3Mei8eTSc7M7VTw0C0
0iweb6IjfTG1KSoyKr/0cjtQ79VdSQfK2nWNmqufRH5z4c2Xnq7B42KDL8HzBd58nXT9Hv2Iofve
q6L9pZEevkadPV1+9nLQBPwzWB2agcCntZgTFW4qgVREcecShmcYo7ruEEf0CshkZ9KR98tHJgK7
iaxWGALdk+OvVLn+0NERcz23t2KcIIHQpm5YvH12Qjquy9SzoQOYRMuLIxW5oEwqe9RwhVBjLyvy
AW0+VEUTEwrtvzMUlwRXHgq/6uJibQc5JaUvUDBWSrlxo4wmcQ+J2TYScWbt5iN6fKqYlT3fdzTb
LMo+x2tH9UKGqolYcuFS/JWdBpfYtVP9R41Wx7DtCkTFJsAL2IckZ26P95+NJIDTbPPCE4gbi6EB
0Fuxr/uaVxtx+uBO/kj9StU/fROCseQhRMJipnPMDKO/n0LanqoYtADCNZWgfT7ZPkKu9TnKz4m5
zBc6NKM/4yxHMQcL6AQkbS8TPp5HWFdsVZgEn46KeP7AapkEgkSo6iKAAF/K5xpUmxXDjRaFO0sb
10g1j5+lv9jCgHkOno3QgSdRXex1QL1pQ1tWxe4UgjUqNsnGHAwbPkqSf/r78HBQuNBhR87P4vKK
7dFGy81RzL1fLNdMtEJUqZ7jJ77/PiZ4Wzg2XBC2jh3U8S6g/V4KV6uFZ86tyQBZojWIX/3MYTo1
CgSemQQ57zR78X00NQNu57bCk1rcb8lbfiFfp24+ezlQcVEh2pmaPRPMFo+uktAZx8xXeKBW25vA
yJ0rAwF3MpEUj7iPxzoxIZO2MwkR1x5HdPFx8iEq6cjYpqfOMNC1ReQSbWr0Aj+9sU2humwDci/u
Amex36LO70Fo9qanZ+O4QqcGIBdA0zOfZ/5Tju86AjswJlRybNp11uKdQC9RUg4pmc3oiMvGRLOm
6pBHo6GX7wsVxd9Pr57gUtVVaw4nydyON51R1yZElVn1mVcSlo4z7eni+2e+0ftZQSsWkNQoTxHz
LJMYrjXePzcG1FkjY3DoCx9+EAgcH923rBs79GER6T2TOc0//XgpKbcJc0ZGc0cQUxxPLdNl59CB
F54+SK2+T5pJUsiX0s72+KkjHeUENbYaqW/AaXMoqpu32VR0zZm5z19s+TMI0GCL08WBjrj4ojK1
HCA7pfAyq24uwGtpN0Ip/N2YDMOdqXUDbsjV598tChGwTjjkLjH8MijEX5y+apIKL4aGuBbg0dca
1s/bjzePPj9/x3NzcJXhXHAySIWXxO0pRz6mitTGi+oe4GZti3LYASGeKT5YNX9xmiJBSycyfXMT
RTSRPEAOyeuInqR2sOwODI01KyOhsiVgZBeIuo6bsrUH84AhRPutbaMBX4gEA4OtMGbSDArcub6u
7RjCRicmqztoFGDlp78ZjEAeL/6inkomfLx1krapoIibLYTApt7ALbgMMiLqwR7VA6m3s5bBGJ0J
Rt+fEcYUBnVydSasmvrxmJhTVlYJk9NzMVC/J5ZHMl0d3R9a5nS/nFoaZ/KGE+MRJPLZqJNQkXs3
XjHFoT4qjSfJ+TcSetiuK7CkG1UhLhwwlA8fb5b3mTgPATNkclTmaJAezy8aTLR0UxM7uTrODiDG
xxVCEACAS/9cQe791KAZ8/4Q2tsaVNzFk0BID01USdmWVd3+TnPM8iAkBl984qNNFFjmp+MDSu9E
VTx0mmVSzziemrQ7msC+WntRoVoXcF4szxIBCnEfr+D7lw7nCWpOxMCuSlNjMa2UWv4URX3tiXZI
nwZINevECeIz1+a7USyd9EHTCEV4utn+x5NBE29IdIDbntoU6AZTH9jjSmodPp7Lu93AKIS8lBlw
VTDpkByPAiNnbv42nUcXNd1Dkgv3rhOBpEk7y/t4qFMTol3BPUDyasF/OB4qnQK080K9QydI6I9J
ZqsHpcqKzedHsVAyMU3XmWP55R5ogMnC8uw8DGtLuJKdiYFnVref3QOsG+0dipsamQJ30/FkQLRI
u1Qc6QEDMrdDEMELQXHxk8V6kgTDJvWmUjWLBGiLPdAViRzyLu08Kyio1fpVh1cnKIfPL5lNkmAy
jm6ayxsBjqWILdOVgOaL4AG4frBq8Z74+flR2MaCsI2Pww10vGKjOYKWBD9OMRiT+dVUN/pNEA3p
7tPDzC+8mCMcYVLROh7GnxSiuiHqvLEKhuIizzNruAoiOys/PxAqEdwBZKRUmJad1KL1Jw1kovQm
wwmuFQA8u3iwhzPR7hyhH73sVPFpu1GdA2LKTbA8nypEIScrJK5jhhbvAgOjgW2Y5WV+PQSFfpsG
amdf902HzLGeiDL4/KGds33qTNBBsMFbLCfWUEDmoZF7si7xwBGwEwtUuc8EMH/K2ctpAj3D1Y2N
OL+7x18NDvUwWCPTLFIjvtADM/qW5Iomd1NYh3ehPtDcFE74XKAesa1r392KJHLPrPW8losfQe0e
5z7qZwbR/eJMd11CfQYjY08gjvwlbJpiB3DOP+jDrCXrOFV/a0N66dcf79gTV/BckiImpX7DI7k4
GMzb52S6nZfjHH6VQLLaqKLDHgLq0r8xFLompLd8VLAgiyxDZK4DqUjtvFDQvwLp0jeYCjTmVZMF
6bnY99RyUqV0+Z7sHMdcLCf62CUtJg0fZteJ9xMP8RUy7IgU6K1W7sqo4kM3avrr49WcN+TyI4Jw
RMVlzkF5P493kgOuE0xC11G2zLS72Jf9Nneb4fMX85xUuxqJtUplarGQdhIMhqiD3muTHtxRqTYY
b8MK/ngu85d/NxeXP5/aP5noMvzlLMgoqWuu/6Ea90QKTgxPq9bxtClBiW9yJY9+fzzkqeUDvYOs
HD1+ZLwWExuMEUVZMXWeWvnJIx1LfQPTwHr+d0YhymYAcutZkOzvQltLuwG9Ax7pEa7xwZ3MCofy
NDhzq5yey/8bZXGpRFmdGxDDOq/0fQPSP4Af2evu5rNzMVSEjMR8ddF0WG6FAUgSGMxIenRbi+1U
GqBZNamfGeX9JUETla1AsIHjJ4Xy4xVLeR30ujI6r3aDHbhdVCdzlAySIPl0HYc2oEnfVqUyRb9z
iXjA77Gt1GTg27R4iKSpbA8quIj9x6s2r/3x1jY0wenReUNVzurickhrBNxtP0HqZZgsE4hnTfUa
QmwFWzmS+bPjq7doavsQNNKi/3TAYxCCElk53PLEVfNi/9XyxPXM1PyQGMFGLBWyK0oNcuzLM9vv
HYoFNaCjYRYXOxL8NAdF0HkOVGoakfEIqYzqjsyGYhOgGLvFywK59brNVuE0hTBoABZPqGe8fLzY
7w8CaRHpNxcW0CSio+P5RpgiCjvypZf4JSQ4NzXvXKWwHj8e5f19zyjQzsiLCCZpfhyPgu2zW6sI
uXvUc/BQxicFhYOxcvoXXpfhMh4xWN7WAvDymXf7xPTo/mOzNCeb8546Hrip86x1DNl6XR9UN1br
KxvDwNz94+nNi7TYsX9Ux5gdmCTu4+NR+jD2M7Vo5khoKLwYSVkiflzVwLfWZ3bOqaHoaIDRo3JG
A2kxVJtOZt8l3PsoWMFXUNqMAjHY/7rTnM9WO6gb0a8EbcQSgs9bnEO8QDpJza3z2jC4jhKA9nhm
vxWEmkiP6WfmdeJDUbwHa0CoY4Jymv/5X+euBzJJ6UaX3pAU5Q57KPhQlQybbx9/qRN3C/1KIqk5
z6BMvDh3kLniIDXJzfCYRAkgDpstCFprY3aK+RSOAWlhic6yIvPoTM/0xAQFCpsOFWOKK7RpjydI
pd3KsaUjJ4iLcot+4vhixPiCnrm/TuwPckLAmywjrbZlKoWbHzg4lNw8OP5jdNDxoDC3OszralPA
6/n+8XLOy7XY+PT6wKVxdfw528eTEpjMdikUGa8JjGzd1BM65zZevMmq/4OUHzqsCs7M8P2YFMHn
Phx3Fv3gJRYOIftYcWloel0NXJRiT+35ivOrGBoMsobkHxv0IyHTv4VL33834mEAEA5te50a8bzg
f23MMC2duqqoM4aipFo12cVFQe1q8/FCnshyBHk0rTKTSJ9W92KYKFaGWrXJclwn8VA7+6EOdbxG
5OAtCPAT6qOfpttBRyTlm6no3sfDn5okGolUiNk5YHAWowscVnpiFO5nOJC/a1dvrlBhGp8+PwrN
aJQ9yWloDS5CO8ScoFx0HIGYhu3aauNh25gg3j8/yh+lWeIhit7LVnTetLjWIFXkYR0XXCIq4e7T
XjtzN84LcrzxOczEQcjsUcGkbXK8K/rajeI2z2oPxADq3nEhfjVxOuz82IzvPp7Pif3OUGQtxI98
nmU5KWrVVNixrL18qvEUK5Mh+2o7pWrshd7Z93gLlD8+HvHk5FzuSUJWg8rzYjdEDS6wtIRxLy3t
+MGNUOuAXCARyIUE0bRntv6J0bg+6Gs5VPGpzi5G06DwTpnaNF5tino7qGO9seJiXPkYVH36naZr
S1RH+5a/CHiOv1qJYAW2yEwsbqUJWk+LH8GEDofWD6ozs3of8QBm44VGjnk+V8serqxqP1cw8vY6
Wijlus7ytr7VEl1GOxhHVXyTD7r6q1f9dDoDxj5xlVAWpAmqEvezb8zFglaVFleBSbCl2WV9q6qV
vOrjjVC+RV2CYbfRWRu0msp11SBCHyvBp/Nfhsdxcx56DiznJ/ivCxNjNL1OJ1SvkBMNt2Pjq4js
x2cenvebZh7EciCTcMMTrR8P0tKbDxtLIr0R0iVsIdRsZezCqa7O9UXfX42MRF0E5Vf+Fy3Z45E0
p4eibk2IeCGXtQsaau1VCQPls0eOAhfFENI3IDRiWcuDVmlkSUn4M+qYx3buTFOMG6yW4i4+c3Wd
mBAIYHohlI0dEuz5n//1fWpDafTK5v0EWJV8j/DeOnR9mm3/TOj/h9Bx+ZY/tPXbW3v9o/xf8wCv
BQtIO6H938d/i1LvP+PPosJHf7P9IzB8J9/q8f6tkSn/6X+98PO/+d/9h//IFH8dS2SKX2fax/yn
BVGR/61VTFn3r2/7Tt74+kf6Y2wirty3P7/p8Os//+PPf/KPvLHm/os6Iq1u2GXcd/Md1L817X/+
h+v+i+wBDSUDbKKrg+/9v/rGCB9TaKXCO0ePM1CW5+YffWP1X7wNcx8IZDep1fyu/k8EjukoUODB
9dvk/0EqLuLjxJw6K+8IdEw5lXtHYD0G7wwZBR/ewV/Lcvtfj+XfgdWJI8xjRvefn38CrAGtGwqM
iBsP7Tlzj9rgszao6hYg5nimVjYXpo4fa0DFVC14yUhDjWUiEyZpMbhJ0ID6ndwNYoOj53RRubUV
u9kVGmZs6BZWV2lXl8+pNJPHjyd6ItlnfCAV3B7ErEQNxydumjl+ZU8L3q6U4WFyZbPrUIDa2Ynh
P4ooj0FyV/Frl+gxFkbweiuVZEvXp3MNsD8MjncrMT9IrAMFUHfxeatOllLR+bwUPhp0XaeyvXOs
cEQv18oOCoR8FD1gal+GvlZ/cfs8u84R9r33e1WiBTTiMlq2fvsVGxx4PnFLObrti2/4c+HI3Bfu
Z/vfoM9tQn0oL/xgfu/xwokhSpN4mOi3j8hXwqhEia112nZt0U65KOxk/PrxpzqxJ21AayAJSZ1Q
kVisT5To7gBVkER+cv1drqNOF+AccOkjYbf5eKg/3abFt+CAQWOjGw0eeQlWGtE1clWJ6out+og1
Z20eHwpV7doNhN/smcpovgULD+mNBCyDfwgx+iE12oh/F/+kmwRQPrw8F5F7VFSt4GlCnmSWptHo
gKDxa6I62poXEA5bjEgRdNmq4yDzLaBqdBmhdE4QxQ1Y42cm9n4NSZIQ75/DfATZ37WF0gjx7shH
zaYBAGLgIrU2YyXCVRLD84/X8H2QxVCgldS5o0ugs4jnGqVzQyRg2B9Rp3yR5iDgj+eQbTDAsm9C
C79fkKnnsK4nJkj8aPHdqO7ClNKPd2U4tpEInRhWxDQlUEGxBbZt+OsmQm+7jyc4v8VHe8QFjUEM
boNJmsmJiwnmdTSx3bvaG7F4u2gG4W40szDOfLFTo8wBAZg5Svv2EvhcIo1BL9mpvDwq9a+uL5y9
3zPNM1/rTw1nMRsmMsNZgAHOVNPjhau1Hp4PSi6e0+AzejBqJfk1Il3doxlbd9/F2IF0TEas1HpW
HrWAJEaOaSocpF/Q0XWS61gGyCKZqZABWhgDFeGP1/tPsnH8E3nzyPap0bCjaBUf/0R3nH20Chzn
JQZ3WxBr+QFxI/MnnlZiP00dqqvhYG0MSwmQMrTHFatq7xNH7zdEoxrYscFElLuoLtsi+GxBjj4g
hT9nju3Bi8EsO/5xaF/VhRL2GHSbk7qO6+a+6MorZ+Y9txiWnXk13z1b83Az/IhiHCA1tEaOh3Nl
CxNDFbnXFxFaTqVAxks+ml32rU7G/8PZee1GjgRt9oWWAL25pSkjL7XU7obolrrpTdIm+fR7qH+x
GJV6VdACM4MBBtNZJNNERnzxnZ3rYeBZmHQ3QWzcQc27lJ11//HnOF1pr7+AkJh2A/x9QYK8/QW2
lWVo4+x6Pw1NFfWYlOOjvdohe6C2/3iobWf/74dnKA4Z1hipQUASpw2CgB2yFul3xa0QpyfTgiWn
l7geTh3yfOGcebfbpeHtaHTKErLxWinZ0ELx9sEaWvQBSi4lV7Qc2z6ggpU/jJre+41bibsBt/GD
2pOfjXId+6GPH/Vfg28XGpo3tirOqSrbdSXmUG5b7g2zUEKee8FZ2pl0YMKGHbma0eOCPGq/Ztxe
zqmOT3dsKgDopikwb3NLf9eQl1DPnlRNlPtVuNa1ZgOSnVxlum0Tr2KlZ8vXDCLXmWn0blCdmhWi
PdrYqKGgOXv7tmttchNhrPo+n7UJdEen7lamFSun/hMXfYVru7SW6JNvmUFJZzivuXp01ieLNca4
TytSVd9LOARXXedmh84a9cNCMuewVK62z8u6eJ5rfPo+Hvl0O2frMrZpzDZGzxEHx9vHnUUOKb13
depnm50jK/jKGjr9k/lsRqEkgHoPWcTW0nSyO+hogheJbyklnX4KOD5wUMcA/8xbfNdKuw3jwoFh
TdLITiz49mEAeOaSPI2xV/pY7GYX3yilRgZBozASCNPq1YuxXORhWWpMeUeojfi14q6yDuoeD7by
xnFiHNc+fsPboG+WL90TWBdwPKCM4zZ2cpApi6JVNaXLfVeJnu2xScIWxxVZqOL48UjvvuUW+7LZ
c/arW//qSfahwxjEHnAK2ae601yWZD2OoEqnM2HGu82PfBFBLxkxCrtoyU5eMqaWky0yRsF/ssIp
PHP2apYl+27UzcMwYYD+yadChbGVlNj/uAQjxXr7UYl3RAYxq9y3jlYc8JVxQiBO9Wf3OUahHEes
9j+qlpPbA6BLXCo9u9wPayNfmlWzAaJXjernLpQFG2+WCzPRsf2INasIP37C7c9+M0MYm82GO5/r
cck9jREJq6d5tmW5t3psbPxxcPQ8zLWE0JQyzLEAZF0Q9fRNkOllMuAT3lZnSp/vP+p2km0bH1v2
hu16+5IHE7aHm2EnWxCJ3LtDZ2BEPlRBh1rJn1E7nBGlvttleWS0ojwt+k0m1Mkum7WI6Cu3KffQ
KuZdrGMOKbTU/uIWoMrKvPAOsqPr/+P3/G4lvg5KgRdF76t28O1DQn1cF0MZShqte/xfjRbXG5GN
JX6YjXKumPwus4oeYNtU/+9oJ+E4qiJ+RtOXexF7jQjk2msv9C1g66i07dfGdirtok8l5nGa0S3B
bI9tfiyMtDjz1O8/LUgrpPxsPxvb6vQaP+GujPUeXaQtoJOKRoLAWoBZTBpGrEpxToH3bg9Cx8jV
gGoAexHq2e3X/CdhOBnqssxDO+/jbHR2tYPx91hp7pkV8+52QC4SxRSpIGrOZEpOe6tAixSY3CiU
m2kTnoIU6ePObJfpt3QJxuEhOPA3Jtgvh3KsXWyFIW3/KtY6vjTpwXnStQxOS2OsMIWxyuf68PFM
e/8WuMxyrKIBpPZOne7tW+iwQ4Rw1FeYePGq3R6z+Am3xzMny7tFxF0Wx02iUXTuBEgnp6qJoWiJ
i3G1H1w6KcamTf18BQFjLrS7Dp39VVNG7cyY754MAT5JKawEXtvaTmviUsAZoQOfghmR/PcM7P1N
76jnbn//HIX6KTEJQl/K72/fX9HjvgqNByVxO3pHy8H92K5N+0zs8/79oYrfGq0Jbh1qcyebHjtB
qkpB8cFWyjlQjFJwk1v0m85iyye6GG5Xgef+J6cG+zv1b/Y9/gXxwkk4EHO+tArAgf2gkb2pynoJ
Pexew0+Pwq0ZLQai302hdHJowhRQFP4a9q1qr/iRq067i7Xcefh4mHc7Khsckl4UxUhB6QM5jR6n
ZEi7ZqqJBVysP3NQ5QLL27BqEvHZMGDzSKD9iWdBk8mF++2UwIdO4qOFawUWqP2uTC07wvPh+ePn
eT/vGITaDck0bUO9nTwP6HIAwrUNznMy3Mhd0vjKS+Lpk0WVze6B7YGQHz4ZQcXJHjlbdZquyiz2
lZd7h9Ql2Su5b565yLz/NhTNtzY99gca70+1kWluTchySQCU8eheklQvAiBo0804deLMNHj/2uBO
czekDIGAHT3e22+jKcaSJm6NObPWLZdlV8jHRVnVM+Htu4Nsq1xwLePdYaSEruntKCkUZBJpDi0m
iawOZGWU52Ks4otYS+aHzK2XM9vDNqPehGW4Fmyi3NfO102L9nY8J8HNQh9TDk51qvZd3DkPUIxM
fKOwwb1Q8CS/qBw7D5Byj2fCo/ff7s3Q725l+mLVC82p1BFbyqJwtcJhMbUo7WV5Zqd4/1ZpFqOQ
TvMwafN3k9G2CuBQybZTOHZzpfeV9jMpR/lHq1fzMHvJpJ45Qd7vuug10XKjW6FFlUb8t69VmRt9
EeUwkDxZ7Qu707CHBokNzCnJhss8U6ur0qqy6OOV/boVvfmam34cpTojIip0Tzd7EWOHupRVdzAy
gedhP1fl97IAvNYVcJ6CPCnS72tW1K6v2vOUHORgFHJHJUY+jgbEqEB6yfpgKZYYfSxDaxsgjNtA
z66UqrpbhLK4O7Nsuj6AgWP9qtPNyPDjZ3gf9WwJQvQBFMy3cvmpZ0dj4OxnyVwcBsXqvuAtmKQg
gQprYsOt9AtEE0nuF15KAWAulD7fpcMkv9L5iJLRnpR5CJqRP/diWHP83uEgivHMbHo9///zmjcX
OVT6hH6bWxc9QCdbgVTm1sY+3jjaE5SkvZ6Xy2PcJc0fezSSFyPJiRXgeALMoIjeFuE6FjQOYvK6
5MFABzu0J7dRtIhW2PjeTJMs9bHxBtXWF9byf+Dg/0+5Fm2Y79f4hppmGyZv4NLo83YyZrFZq4Dq
cFvlHN14C51bRaZeDC+CxqABE/EG7hiuU6YVobrSv4sskX9MxNm/EWkYk+9QFjajWp0xAUZLV4vI
FHlCwpX9C3R1PS03JFU2xMPSOxg0lCnck9g2IT0ls1UWgWWP8WVrENAG6mBmGggpTTTB6BbNsZBW
AdFYM+EkVYrzFe9UIE2J9U2Ne2cJvL6cdlXvQijpkqTyXbMk2WFlszoBAFSVMvIm03gs3Ba4lNWs
eNsnMR6/ftaStvaX3NZHZoRTx75trbN5tdAYrB1EQ/iMi7me3fHmx4fRNGZoGCpkA9xI5qM3kZUK
Vq/rQXJM1ljdi6RWZVTbMzC8mqD4ruFGP4ZNYyV3plZlyE5HjHQuhwXQUFbAbou0qa2+zwu5fb+b
AH776zR1ctcAmroB+Vd4Po9tVDss8uL91BcG9sKpJgH01HNW4uaqmmUf2s6q51dbgrQLczpQ00OJ
Eru97iYztgJ2Ffxyl1y4v8YWyqJfOeVQwiNKWiuNzF7ouZ9gcWsGs5mUP0azHi6RGZOGM7tMrIdk
dbrbFbEfiI3ZMtDL66v5CNKtt3x8S4uvRj4qvxRRGn8M0lvVHsz0dFziYUj2a2nIMeqolM6+k9Tt
UzlV+NmbkP/KSM8GOjBiuIDlzrBT+7sSy6X6CyzLMONAz9ZR3TtZYgXW0Mzil9p6cAZ8Y1TcZzvX
qDvj2m7sRqesxH6QbqniQTy5zpGNHDbKQgZjwPNz8qg15VOhsd4zzz3gWtl0L/GyiiUQxqCY+0SC
gPM79LRGmMhhuO2qXgPaARfiei2MxfSLV8por4kuOahrWsVX0zCXU9hkrVqE6P9ymFlUxV1/0EZc
o0tVxWaMViTji5pb2YhnsaHdq4mtDb6eV5n0pw2Eih8VTNTES+UNPEP1y/LKTM1e+amosKcveORC
L7VfCavxOAzzzi5KyKt6m20vNyOECibXA1UAhad7SWKQra3aKC9pWTs6BPcnbo44XW141458ZGSb
UwHwYU7X+xE4o+fTEO7S/6I2Nt1E2KMiHCrmUKdFDm+90hJPWgeri5du9ZWfbQ6ro0YsR8IL31X0
THLdKerswQVPcXnFeLxaHN/YHFu7Qutcv998XFcj94pobrBLiQgk8XuVdYz36/zqA6uppTwWr+6w
gwpSPlheXWOhxOEgm4i0vOzhDT8y0/K74tVnluNtBLr56j+Lwbzxq+jyuA6NnlkVyM2sVr761naN
ttwN7NFasPRqbgeaM2dsTZvVbRO707JLMvA9ofnqiSs1F4wXZsM0goCXwTfX2yx0U13HTRefU+V7
TzfUc7+CrwuczX3XxNZCBPOrKW/cVBj04mIIAcfpTFy0X917y1cnX2Hry+3w6u+rUKWSId1JxUGI
uqi/lPY6g9jQM9r9F0ykvUj3Ms/eT3Znd5FWVYsd5U2T1V/sGRwBcCojWTcSrlD8ee20p8bJOIyV
2QDgkJiVF5U1KscdENqa9gfkMX3YIzDO/EGVK6jAflzJuyZyumb66k5YGOoM5FYvY+uC9bpghk2B
/BsNB8MzvTOm4/ep5fx2ssKbfU/a65dShTsKJXjqvpl4JOPeLvoCWIPEYNqfQO39UWN+A0siyTtM
xmkJCUoLMl/RGnlFpd3qnjOewvFV7JYrf6SjAVLOslhlVHhCKQKR5T1UKyzpH5csa3GkZurVIZYh
AkGvUXUw4HC6b8OOdTL6iFTU7+UwzcZNpkl4McoyJyZ23hP9jZz7uhbKseeHxlra9hS4jfKuTacK
y2HZZDfDqrR2KN02H4KsE41C1c6wL7EoJzSrY4UjTHdzYV/LDIEevJ180Hfpmto8gJsJ49BhMBzf
gl+q6gjkpOOA/2UjDox2JvnuVL1gCQ2GfuG1qvaATtR5XksPvNQAI67wVYKXYjf36YDNd605/VNl
VwZAv8qelsg1kH1xDvTuX7C4CV7hraEGahfTcrhmcnroyb8Qug19nFLhhUEJDJVrV0BqS7sye7eb
grlKkyLoJFtLkCQuBy4td+xxVTbof81EIJM2Eq84El44edSqbantPG3tQQUC1qr8JOkrMyokterA
s9PmpS9JLUV40OnaJX7UnJRSxgpu1Wtq/m6tHGturWCnu1MHVf1GQaR2diA1FS2gWaEyLhuEMvkB
D7163LWc8lM44k2vXkPTBVnkJspoXqU19KUD5i6qfuYOpetvA57X+IzEJA1FW/MEuou3Ac+4OEOt
xit+HEyfa3a3yqGUt4njW0EzU1AIMrI+Za7BY9l0NFi3bIlHvZ7nxx4epoMpE472fk02foF0TF4l
cgbXvV7A8nphZjQmjE2jdH53imvXuyr35G29tC2UvdzjFPs4JN5+7mm4+VrtQaBIo5l5ckcDU4og
TzTmcbBoS7LsTl4ow2zsPh7lJEp8fWkUYAm9tz4QkptvX5pVe1ZqitY+grYfLk2Y6YEzAXlyPYzm
Pz3UZqdL+Zqb9KZoejvUpMiZVsbEPsYzZQ9fQ4IPN4wOywvLJKD//xiMdBTNeVzH3lkgTWLSBH16
9pHbsw6ODTyBsnRsFlZ+rsbxj1e4iRh5f5ugnybHt8+1qNRy4STaR1eXtCKZUg1LK298tpdPdrtu
XwsLJNLvTHNS3qcKulYYYFWFYx7H2Cme1rjXDloGTJoGvSTdYcGVn7n0nCQK/mfATTRI8wd/nbYq
cAxCECDfcpTl8p3gKYKhBdDQveqH/O8suZN5C8STj7/dvwdFN07UwV3iNOcydx5QInatYwwN+BKz
9ylKB8OL8nS2ozFRiG0zVZ0PY2ye0zT9Y9HhRoScybNIktH5+PZbenBPFvDv1nEumCf20Hd7ug7W
Mw/4fsZs2Us62fHOIQ1z2rozTQpWBvW0HuuYslvjCPXHlo0JUs6PM+vg/QMZ7ISYbW5rgFLsyeRM
TFiHc6ZIRI1cmszc7HbuMH37+IP943lsqAmUMsn+kY7bdub/VEaWNStbvTeH41C09U3aejpZzNa7
7QdDnJFCnhbCmZH0dFGgRcZAkY0h344Vq2bRLq07Hqd8SC/ipNEwfBXmz64ZlAvZK/LOWRIn0MH3
RK6X0PSCbccjlIjxOEhwxJT+rE8vEt4thkHkBuivfGd0kqB/m7Ql7o6VDZa8MhTte20r43VrAfgr
V2e9oHhdXpYFcIjPvngqUuT5af/iB9Br8PZlJFqdGMPSTkcCS+mvixgvCJKa0F3Vdv/xUO8nEppd
BnmtLiJD3ZJt//nGMGAg8rijeVSlTtyPRAHeXnJuLz216eLzAl2gaIruetONnOayAGDGRStY+16J
MCZJWmy3bKCqpEfpKloW/bhZYwCscvRnu5viyIuHzjfXsblQvbEIZq1L9lzcNT+XqRKm1pw9ydlY
AxsK8c4y+ni/tlrr13YmYLRZSqSBdf1k9+HrU2B9w6lAWhfdxsk2QjI6S1UjM499Z6tPrTZyFR1y
L/Vrrzy3mWwT/j9xwiah3wRM7M0UfzGjPVl8miHwp5WTQIZpN2DVEu2L6Afid6rce9NcsUVOy3k+
011zMh3IiaNIoZ5OQR0rEAxJ3k4HWTVczBQvP3D2OdFINTywvNg8M7//McprhwDb12b3/y5PDRcL
hyenP0Az1dA8c6s6IA4Bj/nx5D5NP75+MNSEHhITlV3fPAmDZlH2jpdbxjFFqJ/tLRGrPQw8Qwe/
ok/pL+gmys/FdeISbnVT3hrccbTAXOm8B+I4jXmwkJwkwcrx/JcKUXzuID55E9sPxBFqqxeSzOZy
e/KVZbKR6kgdHM0xF2FrlEZQL+Yn3UNfR6GEwxugnI4B/Okir8hSutvxV6R9EpKcN0KrGs9pDN8/
C5gI9kv28K096zRgymXrYuUIYbab3J8oCKjw1rWBEOTjj/r+VCL0o9l9c6LHtfu0Y2kFIzPZa2Ic
m7xXH7m/GHTvWdlBjM0nu7Z5bwxFcYhDHXkWxaK3q8FUSknykysN+oDpaOXagisPcMbPPxAN02ws
WGASNZxM0q6d3GzCe+pYaZV1k2uxvLOWDSNti/GMaOZ9CIami7h5s2/jJZ56aQyZXs2LF2sodObU
DTu3cXamNOQBg/XhBjdlPGqMsRXCH0Cefv45aVBhrqOfJwo77QhApzPoacPNJxs8cYW5lwjpQV0u
7NE6F+/9Y44Qr9A7h4SPIOk0oFaL3qTRxeQ5V9JphtZh1ZiapDuLRos+/nr/mPWEtC6jbX9TuHw7
Rxyhz93aJvoRCXp+0KYuCVol+f+YIzbVd+zV0TuhVDnZl8tYmEYsTeOYgAja8XBxICcVD+XssxYh
26RnKDp/CT6QGJzWenVldJ2RcO0Irpj0peNmlA/jT1IRXkehZM3VlEfiKnfy2swqaTuvLpn09Djc
kI0C1ze34wN7+bl64clJ+n+GYg1zQ2WPPZ0MNQbrWV8M+nG05/w+I2Fc+ItqzcZR2lVy8MxOPmXN
pJwztv3nuNp2FUBqgJ/dNnP+E1qp5VpQGer0Y92mPzqy42A+870nvd+mSYelOrmPH0/Ff8x6FHFY
sm37IjeskwGlZY6eE+c6hwl4BlKTlKnQskftXHx+JGbjdpfa5r15qp2nyR2GcZkZRz0dtXtheQJU
mjPekhX8pDwLkweq9NjAbeYqIBROzWudOXZRpXBC6nMCYQALyuveW5UzG+O7b7WNgtCXtcU4KLDe
fiu3U8SwlEz6tNal8J1FtHcD8K7IMmtcB0uKHRa38bT88fEnO+1CINZiEZB83y7/XIlP2/k1vXSq
ekqb4zDRSo1/kp0+unjNPSlm241RYfUQRMdJyw+DaiU2SOzGGC7ddEpIXNYdfQMf/6Btjvwn7Nx+
D64aWEJs1w4yRyfrsmGTU711rI+TKNegEXX2OEtDPaMW2F7n6SiIVmgFRSVCDXP7HP9ZGgo+mHay
zM2xNABawbTecEk4EmtJ/lTmUt19+qE4BuhJxZ2BS9Wp9s5d5ISh+VodQbDRIdka464U8TkrjXdz
CIkmgRyKBJM0AE7gbx7q418MzuzdWU26k0gKh7VNe8W5+eaP+18uJm54uMXpQQyW8bWPK+h+qaqO
f8apEH9IpoOAFZ5NSyOVkn6AcgsyNKgoCNzBq1a+z0Q2TzjoLH8taWtVoOay6II6m2UccVTBVkkN
xQrbujYxYaox4Q49a6IO1KbaiMPJqhrXEEuWOiyyun/wJgpVAXzJtA7WWMUDBU5ne7E1jxdB25qk
9ot0wUCzBArN/y71NPUb2tfAHydppWIX2jQxAEuhx/6iyOWXdHrS6hkGzmrU1GMsgm4uOwqVVB9/
tUO7xJdOvMZGhBcd3EKzSlE9eEqsvVi5MxYRFOv2K+ZpYDTznBK/P8Wl8b0ZAIRkGUzTujMGd5eV
rqzDeV6shxYBZhnQWIXrFGJ2Cz2CppQhEPAqmnNjXR4kKg+0mK6bmtQ4ygTu7JhQwMDcffpCU62b
7tTMEZaP4rAyggXJ4XE1yVjsF9waH+oRyUJIoJfeSDtr4DzPPbGUThHjuSrgMxcT8ClrpB0mKTAE
9UEd0tg4kJjGYnoRX1aNbmE/BahS4xKMp2ZE7ci4Fo5Str6Gtk9g6oMvct/XtPAoWi6/rWkz3Fup
YjqRkkMiDrpksTy/Ne32pUnM9T6NG+n6rLFRiypHUjfBiarJQjIuyCsoPpIbx3mrjP1hKpaDkmrz
5KeD6QWDlZRBliry2sjXLAnzkR8duoT4Hdcly/nhJc5EcZouH3lReNXUUcNFSxASWpRXSrGAom/b
2PkiHUV/MlqXFE3RD+M3DzRkjuH5rP8ozLz8Ew8oHcI+s5KfiSlLm+J+PsMPLIATh+3kKFvHQ8Ov
nWg2Zmx2zNxP58HBRpdiH681Lb4m06q96OXMDQ+RmmtGSD2mW24qA3PSZkoH7ZATfdIU3Lw0jczT
MFeznI/ATe+gLLn7bBnreJnqCEFCaYyr7ZO+R32sp54JzlWdi9ifS22s9nbnltIvWhmTo/UUcKdU
ClZmlSkWkNJ5p//mGi2zqKPq3PM/DYI3uWiTRgmvFRc4qNqrv1htdSmNrtGDRjPcX+7ai/vBoxLT
TGU2k8yQhUXCgz7lqF+Qn4e1UaffVHidV5peU/tIlWS4X+xUfENPgIpxLjPEGsk4Sn5RLc3WT1Zt
+ePkq5deAlDtcUifk+JIUWyafS4/NmW1yZBeoFZz8iPNVOu58RKXoiME279ak1ZV2A8U56gip8II
IKn2qPI4sb4rHvxSPY/FS91n3X2m59NTxTk+73Ilr38UTTFcS0Hbs4/FihQBjrfON4+ecDtMJwRH
Qal0VRe4wL3/4CqZmPvGVCv9so3X9VtSpkpGbQmb/KCRNUqIZPDc52qdlSqyV6DHdkOZ+LBKdX3O
yo5isipkA1ee9MzdstryZa4NSv2oisTzWIC4rdIZkrypZeKmweexiEyjU28XfI7TiKLo+gWGrapw
1aecFGlzp5W+SNb6pae3IQ1w8y7avTUn1J3rAZFQ0NqkHRGGdZWvdnNq+UqPPunolC69ik1idwb0
18rhl8fLMPn25OFAN5h9SylxzGo8ZwqItBQWSmDTS7G4tzozumP/tPoO0rE7rEhTzOV2gah8MFYQ
gluLemmFkh7Ze4q7WkoDn8is3arwPJeJk7nPoPU4CyjPkU5YYDAZvq2WzBTdEk4VTckoqmiFHn70
5qVZw0IphAZV3OQp1lWkLwm+kZ6PbRGLWbOIOQKy9aIFRZ/SUK0btf5VbwV/eDxY7r3lNSZb+Ngl
EMDVmPWdpvW6Q/vCVm0Jmf4SfaY+zy7mH/7qZck16DMr3wMh3b6NMi+bjs3sDdiviScx2O1xOHGq
vI6jFgWn/jVpi57dy1ztb2JGoHCgLCPgVauT/U1xWRq+Rw6J+vPq1n+7voxlZHGkpaiEOivbLauG
MoFKdv3DpX3rEv7MVIZjYxEMmNDM+xCbhnUMFa0t60PXdM0zKG8I39yNjB/NXJdJYI94DPu5tiFL
nAp0oI+6Y73BH9/5tUxdk+GSpJlRWXpjFkIEoDKZUva2/TpX+l8dkpMGVLJlPbWFpfzMaR3MfJlY
9sFOEIsFy5znfwZAumw0Y5rUIXwC4RxQ5iR/5JiJ77Jfa8tPUdJRxMNEAUPPvKEUWhRlpwQLtJsf
KAp4iAHBWhKSuNQ0DG51ZbqcHGlxcKRT3z6WIrX1A/lWQwnNFuhF2C/8wEBXZnD3Zt11zl6RE62+
aEJWhHeuKW7Jm5UaXfh27/mAHCf12HUShVPQTGahH7n9DF5gO8I1gmbRRvXRnrVsOvTFWhRhYSbu
CzC/ePSzOuXDqokBk2waFOVbXuXwzdVywu4gXzjYAsXtKTmj+IkfMgv5wiIH54851fJPjIFu4vfC
wgu5Lp1eD1yKwrG/ItoRAZmVzPVHlIXfSGro93rryO/8iOU7jRPLQ2GK4i+CAu8PNjBMtIFC/eWk
gN/2lcZtotGWMztmmf5QEEz81WZ3ncl+bDXlOcsUJ1RkHv+Z4754KhrDuke96N6vo8Rbn8+gDhdl
a84HZ+yQWZCGJNPgdXhbhI1SeBS0UsPKQhSXiO0GpVNdn+yI8VPUgCcxHey7L+xSqhM1kz2iS2op
1EYik0MR9tO4vgzk0/o9eumpofO/qz2/6mvUOLFZiHg/2rmJuGJO23GnCa+29+ZS6Dcs4XgOqS/k
eUTRd3nxptpO97NG+0mw0lfzpA4JyOvBXSctyE2nvRNWmf3M44RfWWpGjFBPF0XntxReRtqF58z2
Fw7/r4qHDDB0JYk3eyy8OpAY483B0IGe3rG5lA95X81XtWmMz92AGJDHWLzMn2HewVbP+koGhidl
6mcVPqec860bzLO+GkE8131OHLitFgp5hIo1aeLWh0dV975b9sm9ENaEvGQo7TuXuZ/6RYdxQIAm
kVBTndCYhYSE2bTTR8ObwsUZc6ZRv8laN/XNl2GeC9qIbKtxfcja2d+RK4N6JHSdL12RCnlwp/5Z
lclzlptJ5hOkcPeDYwa6j4Dzsa/sdAhjC9GOL12ruSmMDG0i08y5FpaZ8JJyPXNCcm/qGEIxt0VA
I6kRB6smsxu8IgwSiOO4Jvwepx0DUxfx/JXex/Sn2pXq9armze9JUaYbhbD1RfNKQztMEmuJsGyQ
CAVNqW0s+2WNm8Bm2eZBril81ayqyi40ckXYh77U+e2O15ovdrzqjwndu91OmO10keeLfTNxzi2R
swr3Rsajho6xyJfER+0KEUeg1IGKmqVjhQYk976vWlllF13R8LUMlxM0nEZlwrS4HrX5EnC4qofY
0bHJzkqqvEDrTAJQmwXqzao0LgQX3ykUed3OT4qdrF+MMRlQaODGn9EDtZquP/NBngkWHPolk77V
OLx0vqG0k/42U43pOVbTpvVdkJPUd9ahvTYHUHqBOQnHDgZhIdYcZ6RxgYS1gYF/nrdoMXGqE1Fb
5quLxMNLD1KL8yukizrCvwzVcgCFIX8uLF35YSKoIuQlrmNW/mpq7ctYe05QLvqlUg4/hDEfRL5g
zNDxj6SVYbIoTPc07n3L6e5aa91ZphvZyO2XQdktdDg9xcKg73wdlxSDE9FxJoty/kVTynXnzeOP
Yuy6KEVbSxDIv5W998UiErjN1Vz/gUS1qv01oe67G/PGvVcQKPmNSNwbnAKsqJv6qHCacC2Ge2Pm
CESIaiGVmnItIluBYi0XF+3sfMnM0g4tWe1mzxRBFbPmApTgXKIU6wrhz4XsskitB4TAcXVjOHQ6
d3FRBhaiXBNpeKDNmefHjnmr9wIRaGFPP7VYXyNH1sljpaQOVzZnvqizTr3LE8+700Zn0HxXzy4W
r7nInaGPYO84d6MyjqFRGI2fdZX3zTXRQ7Xxo0EiIMxEvF55Xlw8LGndhKr4pWRhNsj5ftbtmxwR
mFizw8T+uPWbUwPFBUX9NbMlWsl4O6/Fr1hHFEoDTIS6NRC2EjiiixAi+m5qH5VUP4zVfOs4a2g3
44OaXKMhDfM8+Z1wSyyKo6qNgm7O+bFUnXBayxZB1KQHq/PYESYq+hoQ+wUjNgkz+fFkqYPUMHyU
GqSUw9zOvq/rpTPhHTQ5hQ/VNdkp6Bp8rh9hKteoTK9GFWemwcjqiPLoGsYePaotn4Dc6EQsIIc7
15FkJSHw7ZZK9421Li4Vo+qjQWtfnIWrhULx6MrB/+YbJz4rAUG2LnZa3nJvBi6y7K1ShqttY/4U
D4c6XUOTM23yGg4BUd7lRfu7M4rIjUeQ89Ng3mXCuqrS5SUrqzVcFGeKbFq79t4gHio3yR7VNtMv
p7FXf49iGY6I5NzQXtMhKGYvrKXWRJnjDoE1W/c2rU5hpdBdkpcPqW0ol13e1oFRGT80AtYgRZnt
t03T+VwCrmku729V0XnPjtP8MkjmhZpdWtHKnTywuvJaYMqLsXgRlNq6+GOX/aSe0F0mQlZB5XYH
W22+6Eb+sLAzIFacfbhFR6yEfi969miIr5UmXtxx3Q2GdtG6qi/sIfRAUpqZ+yBoay/V5El11xgZ
H30Qk80thl3Bw+AjbBXvUPX8pxZdQOsPi/uzSI0fEER+pqXxzSDrqaP3j3PfThN8AUbuj4gynxZJ
Ox6FYatqn3QzeXb6FmvTfFey9ep2wflVxGE5Lz/kWtb3FBaRvjff4eguN8i15RezTp1LrbBq3+61
gPW7B/dAarogWLf+N3vnsSQ5sm3Xf3lzPIMWA04ABEJlRmpROXErkQUNOKQD+HquuJc03q4udhnn
HLRZW5dVRwSE+/F99l5nOPaGpIyrB7CRs+werRZbsunV40l6zYEFGgdCVTLy10ltjQOj/8mRjvXF
MWPfqtO4LcbEofAJbZkl4yiTNhs/ihxw49U053ByFDdUyu0PO3eDH7Pwiyfe/C4EZkN31pjfBUfw
ZAms28pKn0oT8JGmp8tFuK3T0S4t9SpCHN3lBeZ/yvzzonmXxbQjCyvh4rUfjT3kyZjVXRF1/nbP
tpZYtX+xc3XoKeknTHv5kC6h0zTm0cuWLg78xfi5BFseBiog8dIlmVJ3PCvf1valb9BBOu1ZphWV
f2+/AMG+SzXh4Z2CeMmXk2d7OS6FLdgtdRoMkzG5J8NqrVNgf/CcbzG2eauJCBvO7NTIOKQnHrqq
qGFNI7TETjAaJ7Mb3CCWeRFEwrcwR3WgEESdrnMc1BaIwapNLXowRbck5tAcCrj7HjuNEVAB6yN6
i47mENnVhDqWzpRQCVttdfSatnejrtMYl+4L1mBQV1nxGOhLVd/qQ2FqT0zAICUWYoV19S8sa4MX
Gb1nace+aqvhLqu68a3FissFXeTgXpALCy1RNfzg57XJWvSRTXbHCQWj2hEYIlHcCtz/e9pzKV5c
/kNLitTL1Pc+4EgWpozNfJirwMFj3UgJRE6Kym9eFHei/2b5crXYYKsitqcrrddksHzCX2chRy4T
CeevWtsVJcaMXVYM+Mb9ZlZ4NKdFZfshs2STlGXffhKP1ZYQn5R5wMtjoKLgsf9slMuWN45gHPZz
I8dXs+7yb0Fj5W9WU0xeWHSzQn1BnX7fUuU9sg2Ql1Cz3X5FVzGtCEllccMSef951DHuR6rp0vmG
CyXZLyqrsiPbdpp7lVncM2xV9nqsTOJVsT61RXqHGMqw0FKV/VOW+SNckyzbcfJX1dEcAsbJ+V0L
gGxBLp0jIHKlSkzWnu/CGzr+1xsw1Ng1FsfgJRvkk6nq/DK5rrNLdckiVhfLBWxpkQS67L6YBJnk
wVaEHZJs0LCH4+pH19eYD1GG88YbGFnOup37DD8U0u42q/t2yvLvOLFJlKy5Di8/8xlLzI6fQzpd
p6n5og0pVftmX9+BdfPlO/fRLeNxnAJiB1Y+45DdrO6b1wvdIp/keyW3pqaGDbpKR04eNHyxNBuQ
nXj+2SWZ5yBf2RKqT2/N8Qz3Zofr3ajM8nbzgPzF2VhZw6e99C7CmWNpUWYSYSEpNy3fq7HMjLBc
K6SU1K3lfbaJrIXs1MiJ/asJ2MGDXjxXfaW+GGsjRGzOrvmjtpEpokIwkSNa20rVcdUwjeqQ66Ov
yOhU5eOwebcpkuvXYmKo4J1Vbd0J5K9Y2Cf9lZVr8Ep06hwpldUvzxGkhaV9QlKtvljlat0YmbVo
O33Rqc/8vpTGrpfCHchDuNtjXq/a09znQR1NypYo7AbQkFB6ufHmTpv3FIimaxLTqOaHSuB9DuvC
GL6YmStfZL/VT45w8zFEp6c4s8ZUNiEl8tVVKSoiFkysNvdtl6vqD22VvzdvfBuj9DVoZ9JX+bV1
C8/IGbpSjEd70UQMM2a622x3+MOn/L1nxakInx6shCsyAIThXzsTVb6uc6r3+nHVJENuKN3dh6Bo
33usCzsicsZuXVxxMJmK+oTXrzoplLjEahzxh77O3xqeZMVxD1n00HCu0Uf76xcpGr+lMq6w6PZZ
6YZzsSAaNppUN5uTeX/42X/vWblXDynOKPr9pv9rG3nJKoO5vvl8lMh5+5Fj3ItiC9mtrsObLx33
Dz3WX3EctOK4m9xMPHNXsOevfllj4vniODsd/TIQw3djsN2vAPOwvzWyGpEhJyNo4zq3V4ThuXAU
cxvJ3aUtuMT9P7ej/vZg0c+C0Xf1o0HXpOH61ws9dWr2ukI4R3O2JR+zDPvWbP4fp7HhC6ZtoqMI
65ihaaRd78B/dAWNPnfa1TE2rjBj+YKmrG6ChrbUP/+Wv7Xprp9iYsHHoXudU/LLb1F+1VnM7tyO
onONi8ex79C51vziYifiuJVOiSWcPPrnD/3Nk0oSEcOu52N6YyH860/D2OUQ3PS245AHNMrY0Wge
AfzAOrL94aX4zb26+rAseKzEQ/8WbS9zre+tyd+Oi1lvn8YorUvqM/Tyn3/Q764isFcAb7x6V1/Z
X3+QLxDL+k3fjq5dWndkKl0ZVvOcJdPYt0ltcZTUU9I5//yp/7Kj/qVxzA+6EkTw84G+p3n81491
sm7ttd7djnSsMkCKYqXCdMfS/IEaqzhBAcGYru2s5cWx1Pq2opq612NRUCKdDdZCS0Jdy2i9tG/M
PtUQczudHuVgXGNX//xtf3ONMNBgxoAIyXHhV5fE4nu9HiwKP7hC8bI7mLLtWMX9po2xni8YOCUW
2H/+zL+tUjS5r1Q0vKPcfv3X4EdekQRs6QofMzpsg5mXcW0V9OWy4r2h/fvPH/a7H8gidUU3s0K5
v05r6ZgLl1Nx6cfGWgHctekMka3T8nGnvEx/bEjePW9rbnz954/9zcuEiR98JSloMAC/ujozO1hI
EzNE0x6r8iyYF3Fsak4HrfPHAPtvPgqjC8Q5wD1Xa+P1CvzHkuSuFabNzlyOdtD0u47panlopd50
rJum/IMX5HefxTsLV56AN36X65//x2f52Wr5BH23YzDa8ovprDRSLcQkJlGtwR98vr95TAAAw/nB
4A9o6ddxLdTwmT04E4tg67opB+0Kfq5fl6eU2+lTxCHj/fNN+82yRIQaLiMb2hUt+8uyO7BNL/p1
BSxF2yWNXelILbX1+M+f8rsFAoAVVkqTlQ9/yS8W7VlrsZkb/LAS0OL3jaf3jpQUrfYxa803zZ31
2zonJowjtnkI2EzPNHfdr0uNCzE0rXy5ESJfdlMuMFMgGaZ7+s7rH+70764F3Duqf0a9YH/55UsO
edPK3ta2o40xLR62oY3HafzTCOnffcoVrMtFuNpkf0XDqHQNlrkP1qPYfHNf53RJOiP9k7f4d09t
APQIx6B7nQP3S54tq41RzKLfjqu3aQeztlWy0pHh2I+55F839/9D9/+LJ/U/nvO/QffPK6aNbRi/
/pXUf/1L/8bu+/p/s0hdkVAYiC3MDTwL/8buuwE8fhukF4RZHwbZFTKOujBm/+O/bIs/4oZhkASf
9+8/+l/YfSv4b6yZvK8GrxGQJMjM/3viwP2/t2OGFfzfoRXGv4qq/7Nvk2PxQPvo1yOJT/WIcfuv
a9uqNaWUrp0dBoxLHP/hI+5yUWl7MZnmwZKkDkK3srXLMm7TobR6dfS8HIJF22kHBfzyrPq5+kEe
Sbur0iG/N0T55NJA6CNpa91uLDrjOFamuvZ3pvG2KMr+Z7fQvaBJZIiYtLn9Oc8VyXhnrrVkmmr7
uWxWT0YLRpwU31TX7+vFeu38FcGglSK/R+VuqnBwmIXDya2x31M7EN/ptGmnYvZ7qBQDfTj+h5q4
a2o6KQNQiiyc9T4EJ3XQiQEnUwWjs81WFbak29/QkuxP4wqfJNjfJJgNWoasBsuxW7y+itxML3bb
wHmqzjwL4wRae197wxsj+4ajk+v+u++qn1gJenqqc4V2RkyMY7qV6k08TXr27HhNdcIkCK1gVN33
oa7duPdw91hLdrdmmxcFNjppjLXhYI/jt7y/MiUqucU8gFncUxsnXmvR1XKLZPKKG91aV/RLwnp5
PYdF6r6N2nesDneQdjWgBNX0oVXMJgFe7dKlqUfOzOnHoJXOJd9uDfvA8OtPNY46c4QMNFv5wdid
dzj7XqSZ9RWZMCCmmvADptwITcjBcAHcHbh38gMMxw1hWnxTaJXZ5IZd4KGcF231Jc8HaNW9r+39
LL91pNXvHBxxZVOfe7cdn7yyW1/tcTqWgbNrTEq+dDsQ1eYqqp2tr4fKZZgWmfBT5qY205LTH0qN
8VwEeVROaEt193HtoGYrGknlazddMaYRYXUZZi0wz8r/bFc4C1b/MJlDexh95+skg8jo6GnRLmf8
GsMWI8sSNKPq9VCq7J2z1WsGqg1nicZjGGY1KHId1APzCPCw1erIab3MQ96v6cAEGG2nKGtROL1t
jcqtML8jZ/tZqIkAMKKr8wg8aCP9jlJZ+8IcpmMQXI1dgJbtaUTxY+ZVXK8GzRATfQcL3ZrthVP7
z0yfzZGWTQ8dpnzczKxODFq1r3aniu9A5tzQURhV9K7QzvSzp0RzhJeGaJXWWTnTY+5aaahTsOww
q884fkYMHmWdzchRzq3q7SdXmes7QaNlv6jlmAcN7dR2SDB+dkdH5OPFN3nFtqEWrxNN5LfReXSy
FRYDiap9WrnB01xtyEScxte49nP6bPzJDt2tO0J2tmwsbT4Df7S5f8HuExbzVGOdaJrIqCFyjq6c
Tn1hGD89MafHQhfRpHvTofWH9E6Hohe3YyYjY8yHIRzL4kHqnTyZdrtFvgqsr5pXNLEml/NiGjfm
5DQHSMqPKjUwEHrXPXWAMRDoIk0cAbKR+cWRt/S3TlsxMLkY9Zemn5DiAeh+dRB+CrogVYm3EKdz
bFpTtE3BpdfX8eDM3kFD+eqC9FKuWspb0hBxLOlhLtVd1dQ/Bw3PkZV2G0+/w2rjj2Gqq5fi2vtm
7h1Lznrkmy63Kmjfcg4YS+4Xd1XRfUktfg5YldOg8idac2uczsCwQW5XzXLKVv/YMDGhqm42Tzws
qriAGj4N0xVslb2SgXIgLilxWY0lyovsI1/SAHaY34Z1JSFZzzhFqtPoNp9aBpwE36Jb3gbLth2q
tdvnFYszZAu+tf7Fdbv0DMKpeLRyOrfK4HX3Rg1Nu4jxvtwKBLSbmZkRZ61vh3iknVqV7V5sk4Xl
eRsi3laeeBx2c1rfjpvctTQJV9BAkedmNch4A2Jm6cX6Viki2s2hrpwmGqme9W3JDrr+rI1DfsCi
srEaAEvst3epa13cjOW07xDuw2F13vV8enObcr96lYzJsNTcsIrVT89izS7zs4ZbKKyn4UvZDV9W
bewAJsGvrJz0UvjASKx1xuGQ28NBqfTRqtf1MNl9d7d56bkty12W9U2UwuZ/lvnwVtOVu/Gc/mHR
37X2uiCCBBhG+o+6v54W3duLFi8amqyGoM1AAbaZwL0rZmD1ZUlczkatX/mQRLpTcbEBn58A7Hg9
k4/MSuW8cx265rzGjD8dP1azrkLcQT+tarU+Fs1wkZ2do9s5kJyG+R1OTBOh/X5g9tr5Gh3/cWr0
d+mee3vQ7khLoKxC5Xh0jL0KmpM7/hyCZXjl7WAhzN31AhSwjfsChF9ZDEdvcAhtDmqf6oFgb+su
UF/vt7WIm1qKlzawXrygLI6DdJbYdDBjFbPlvQldnbehXEMjT98ypZ3dpdkJkE7hvHbM9Oqm+VRO
UiWD7MxoaHPnpe4X+55xIPU9Po89Q0WcUGhi2NnjmqjVBKdRju+dLkozZM+z95nwjrPr7jK7Gq83
7xZyHkZDPHFXlpGyo5RhdGFbDoe88xCeIcXsq8GPcEIHcZYL7A16MUVGSruI4MPel/KtCkycLzRA
LUV0vl+ts2syMxUL9Teirx9ToOJuxmgxZ7IMl6zckiztL41XwRWz7laNkH9aVmsyimyPO9uOWsf4
OZb+0WqxHWRyzXaeO9t8lk/TGej3KGojFiX5i66to8bQ5hBjHrFUYkgpp4lm6LzblkTtk4sjKWmX
FMtFX0G56mf9xmC1jdzCiLSlMR9TzNw3Qi05PsuxiAfhNldvpXztrG7bZ9m0c+lijKkaQ5F5lPl9
2G4m0ZJ5CiIJ5sFS9i5t/XznTrkdS9j6d6VL57FWSSOD+eTa9S7QhzYMtHI7tAagWU1zMUjjXszc
UOux/VQKH4/bGQx3nm08N6nYLz1to5SM01JigsH48SadqYgNk1wsLh6UfAOnCDuT6cuLbefPYtrs
kBLuVoMkhg2TRgJBBz/SZ0Za6O3IbFI3YAkH6UCbl0b5pkUjSd/I1ceHHI03HMlEs4tXV9SQTxer
SjJbVLvWuBN+WjKHjfrBC8SxKnOG9gysxlUXhKvABm8P+lOvLTcgCj3c2cbFTJmAajRdcCNTesZp
qb/R8sLFhrWbPqNeHZS1NruUeuSWGTcfrL2XPM9CPw8OvljSI9b+Cpr1iivfm59Fw5ZVq/pjpto/
Mh/GCes5e4TQhp9nss+pk2ddqHn4280s1Y8yE0DkdZ9+fTUYb2na9dHS9q+8MwfDsOK5rswYalTx
WejOmNAt8Q6OXYjYXSceudz8Nnlt+7hl3cNAtiLCMe7tBiosDN4F+y+LL/wcn15JIBXWkWkIN4aA
26W7b9LsZ6sRDtJqk51sbm7HqjtuTRMqW+ShkMO/yh5su6O2Jjr2pcRY/DlRDUyDrP7ElDnupiw4
mNv0UY+mj84jmJ/IeSHBQZZ9VcgAyTS7RtLAMBShKd354GJ/hTynbx9IXzaTRBexz8nSnxkzud5o
GwXbqHisMIsaL0HnfreEOew7fK7hBmCZCrIhTNDreDE7rNVPkHusjAFFzXrXzf0Xp6sXxazuyviw
ndYLnVykNPJLeZ/TxD8U7ranADuORvfkeesNKQRtZ89F94RIP+8Ywur8gIfXRn3L0AL8gVs0p/TQ
yiVt4fOktK2qYTs4qwHGa+zMz7GoBQ44uHUnx21P62z8HHzru7G1U9zJ9DxUZSxE9+HkrbhvZcVI
l3bwgLRa7aFyflqKXSOzrXvfX9/GFF1n62r74LQtFgnOJi62wLAk6Blyseekss1vEKAPQbpstxSJ
e4+a2itQqRl4NIWidM+Nphs7vJT1rqu6AgsC3L45v7iqYbmprc+sv4Z+x+Gw2Hl/1H3NvtfQVbLq
fg6s7FaTtdxh9CoemNpk46vn+XfWRz+3nicu9y34IP6RH77+NaB/ZnvTD0NI476aHPw55fq6FcO3
3i8emcd7MWD48awby73wYDYFrsnmJfscxF5D0WGrJhJrCgNAleZyXg1HnSyqmPsNa8hdCqZjZ4xp
dnbSwDpgVCK26bUdkdhav4CVSTrV/RTBVRprbustx4CWyR3tVSo19vN02lRs99l0/Qxrh129vVWT
UO+W8AFoZdr8zLnRZn/Ng4iD7PQz9ybxLNrUeHTmRv2wIGVFEHzUxZS6ObEYuNW3tBfmTSZI4IIm
nMRuhfVO5TXL92yduj1jZa3vuTP3Z1B9Xphh94tnqT3QDTKPkECTtq+CJMVcMlnypyu1cLDtISwd
bkFpVq+ZruX7csaPWc/yi21s0aSJLXaEwV7XLw1dTCliIHxkSzDOHa3UJ9diwfThaBLXcs2jRhbJ
uJbVwZ/M+aYs5BHXWRHx1k2XWU9lYitXxjh1GL3J6tlgMDx4+fB9tLcCN/sUI7Vu4eQCQeuKly03
MI9almSEwKDwP87GpWrz41qqYY9F2T3h/JWhKdLIDMCUlsG8S71ujJ0+G25lMN2a1Zb4yowCxP4d
dv0vzTYMRehobneHoyw42a7aSWXZb74qnhw7wPY9lRbnPmUcVb1+qzPeQ8wPzY9S9E9Y1hOvs9is
C4+WtQKBh3NJ00r7khcPHAyOxXQA8x215REE923OVI4VwM5XRbsUWJrxlvX+wcrmC0fULdqq/hO7
W7IMrJSjeT1YIgQ0mxEuixengbHulOGlN6Un3DNjNsyYI2gXTySXoqYcdhkt/yjrNudM+GmJcGgw
SQ1WSwIJA3uivGvHJqm4mk/SRUCpTfcw+XYTtbjbG7c+6w5VjNqc5SQyzYl6TRdvSKeA39TSDrjk
amOHpxnHAc6L+2XFxW3MqX+yRgDaFM4BE6k4aeJ7htoo1ofBs9SPoaGj0nlOGy8yMJ6wHVMYqOsZ
wU1xNSfKbPtdKnF2MBBLPAWBbPRIVF61Q72ab5bOlM81cucNo3AzpmClKoff6GWPJg057EOZwj4n
270KyuboV5iry3YTMMcMyJt+oabvQ7bt0E/NvS7Lr5XWOSIeUpt31/CILhFdeKIJ759Tw+2Pjj5S
pFhVQhyt3TExozqva/lmOfP9KMFKVtNq3BIK6J86T97MVkbRyzuMiZuUcL3opb/TPBxIoKlP85Qq
HEMO4vLSSsBT7UzMYCwSfcHPlyojfxUrJ26zbTXM2fr8g3CTynChwgterI/UYlftKq43RQAnVyMz
39yqotzs3FLGsgr0cMmbj0Wk+yt0o/HlQhE6nTy3TzmQ5wZH9kmP3EFrExxNIupsLT3VyxLEqV2Z
e22r/de1W9+yhUKtqtz2cJ1yFDsWL3cA6gIQWrurpfncruN5NEsGgfUIM2tvh+4q2ltYIxD6DPdE
K4Q281IUHPkZT8YhFV+rdPOXgUXN7zuTbbWpbqf0BwxBNqN0bnYtmMoj1jWmxXioJEwDftEnacc8
1/g/fFIuSJgrbsvgFuOd3OHAMCNNMocqJMjPkK8i2Bv47Cnf7OamNdr3AY9dgoMWAw++ZFwYnbXf
gFSabDew2WZwmZglJze4tO4VuJvX3xaAhwkZecC1VxJv4ZUnbQisMMcfE25OfiuV9j0VzYPQhs+p
KhO9TJ89WWSvfcCYFKMjg+BcEahiy80HvOD3FQPLXv0ZgKCjKnVVwWryi6YTtwuG59bQij2WgRfP
I3PV1p61a3UvSQv/DBIw2VYD46fIVsI45bmucJQwWptaJ02f8Jje1e1yC9cy202D8UidmoXScPQz
w0ZeuwGdEoohD2V6I4o8rlMbX6z070FVvJNifCyW9cjOf5lw2S6DmzhdG0tG2gAZtCJzxbbim1d3
3sFz1bOoelC8nrtgGjX1R69zro8UCpjbFEM4s1HwimecZy1KtHRJb4Iuzb4K4ngEA+VSEKTM0y9p
Nq0x9MOVPIyRJoM1UJONNZUF08yAIj0aQ6p9FVWR3W4kRzP+5dQpbLWZ0F4N9NFPyegAAlD1yRn5
G70kTtpZVpaI8ke9NEeOgUacDisnsDlxC4XbeapesVkeEGSaTzAVfD3mWUf/8tlWjZ00o9Y8gxPG
jVn43rX4zHc02dlFTGu8LM7igai0jD3Zx2dZo1E2Qz+/8RPbY2vZ72i8fDuAS3FN1iUC9t3sBUPk
E7P3s89mVY8NIkRULmxg3qwl1ysSdwgGYDgRFMZtflYSoUrvOQ6UkwdpFssbyhzSpsy5Rtna3Fnc
bxSq9dG0XITBDHsDjo992fQ/UGIyDFWrF1vOOJN1NbvIaQxkYFXOHzAaOQ0t7bMDw9QdmsfCkw/V
TA5qW73uwSy5y8Fqv9Xrcq8JtJor0SbOlCX2/aKrGPtS/TjVufmYq+vy2eR7W4kvrUxvJ57fsLK0
RzLG5tkbtuzB28bTyEw1hjOvR1iypNOEFgVre01pEVIbcg3NC3BmZsynfh53Dq/1C4w675tUONCt
tELnsxBbIRDcuLrq71RD1b41/UFq8tu04T9vGZ0NwjnZBPunGZxURXhA1vkH+vFLYy0/WeJL8gvi
mtObYzxqoZJ2f0P3w4txpi8PjVkFYZ5ifM6U17F7Sa2LcnSUXQ+78eCU03jQ0ILzoB85Ya7qvqvb
8zwUIyxVVXOSUOMxqGV7VOpUl/nJyZw5tFuAe1OgV6HhbVRFLPZE9xCbSnGT+VZJcLeIHG3YYhiE
H1oHOLt2liMlrRbZdAdO/ML5Ijg9OwNqdW+K61FIEXCotpSTSvtYjdsYElnTqNA78hCMCjkH7XZK
Z1GemYyXXigUB+RlnOUKGRH/LkbTYPGe4U2RLyy1m5IkY8JwlgNevo9NVek9kL+96JxLF+BL1Lrt
TAToa+aN9+a6/gyocpd8C3YNUwc6OjQEvZExXOTnn40wHobeOI9ImpgSM9DNIunq1Aqt4ac9eUEs
NK4r5/Uhtgb9cbTNu3ZTerIGY57Alqmwe1KLzeYY6kPPnBq9q+7ISVbx0FnNj9qni2Guj2NKhM5V
DA1hQFQTriOGfmjWZZzr9q2rmJ++pma320aWJxua/Q6b5U3vSXvvlCMLnNJYIYbWiTphHlJA5Z5o
t7uy4bKzqeZJq/Ro9L6MXitvgH0LaPYqEsuSVB7auUsd+sToJnmfZpq1AwCFK7fOpruqz886fmiE
Lk4yRXNVvUimgwl+IgF4EZSaS4tITh0FFbuuDkTZWzyxw6nxyG97C8pdycqkTw+ee5cZLoTwQU8Z
IETiG9f9Etqpda8RDz0HU7Albo4C0jXeLqcuNrVhgT5rbifboBCjq+EmTDaiDdwPCeEpEBfakTMq
KouzfhIR+7R61w+xXT6wX1bHWqZ72fZxXnkdoaUxUtarn5n6T3S1kmODX+44/OWfjBb6IiiDwr4z
7GOfuXo0CGOKhpmKAZumqrQHzUnl3io6KH/wUeU2V/tZepin7wrPO1hTe+O7AzESNPZx1I1QSz0O
EEbe7GVG1ns08luGkDR3rOIp3TY9AwM7ixsH8e8AyC7Xr+ONB0SndyD66WlCxOExXKwXyQmepGRx
dmEIRFW3JYXf0Ycggn/D8eI7jO+nNKehxmV9ml0/pkgzmiwu04IURjaOj5kxzhHNNHLWq4yF3/fR
dYhRrChsslZRUk2F+FqPYJmh6S34N3jQwLuNB/ycrHJq6V8Z0kKckWxw96Rjon2mT3oji+nOHHPv
k+PlIxNTjdtpVHl9cbqRMKrnZMXX3HSOLaXTcu1mrm1606SueCRi7e6oNAf0IGdjkVrwhm752u/F
tVXQ1ZX2OKfdvTfo3+1qrXZLAXsApO6BTkELadx+kqJnPLW3sXyChw1GFtTWc75qtn7xhBnpxo3f
6LFd+9oROzankx4oYTSXesA5afkms3XbiWV7NzfCHGNfPyLOshZMaLj5jBaWdY/YpYdEMgMC//rB
wusrlOURxPb1XSmtQ1C+5IWMUcYeWRO1aOjWORrS9LkxeXeWYsEmbczzzvTHHzlhE856VvnqMERh
t85FMk9lrI+AIAazfuDYF4neWGjxpnQTNLDgBTl1qc1PM8nMkDjYToo6Web2gJmUHHow362cgTj6
koqvShVt+A5J+mzffcq2U1p9N8Y+TVgHHRlVi6J5osvLOpTaXtNq7bKOTjJv+W3XLAEOa5oJttam
LewdjGHFNPvHstesmGjcJdfnft8uNv89I06aC9joFUVUWLPK1U53Ef7wpusId8YKokob/Oeppf+4
2m4VekW+PuSDWxIaE1DIg945ZdsS9YYdvOpWl+4yNjTAwnPSevdy6k9zaz5gTQfqX+bmbkDeA+kw
+zDUPYPzf31biuAiffOunNC1MX7HGwciOWPIHybB0GA8bJm+HQxljbEvDXJfvQBnZyJRbdmGkqBZ
WkjrxHoSGCDjZQxOWbrysnuMUbBBkpa2ccvpPuxx/RxczjCsN9DZ/XQ1bqzG+lkPJpLFQoVSNfRE
3CARxHFtwhgbgxlNp6IEmrohmdWU7VuKRDvMPWUmvV/ah6BfDMinFDq0n+AirBT1OJjqqrwfC6nF
YNrNFxqw57Q0E3cxosEr7tkyDwOWKB6Serlpp3QtkUu8ljxIMPD6r5q+5yzCz7WbXd3oV1/UZD45
af0+y03dO/qCw7u2fRJxbV+k0Zgazh4Qtgq7WfpAJlZDAGewryG6/I6opcmhwST+tdjmvVBy/ehd
zu+DFPoZwsIrii2OcQNVONO8/GzlGREjV2WYlTKyxEsRY23+amr2xaA4Uc07dxbeBDUKgP9doeaa
r0CHNp9eCrY2ZRY73VtRZGrnQKV5s3XXlsB0glFJH6humeVNqpcW6R1xi8d1WORjN+kIGjXHpXH5
n+ydWXPcyJWF/4pjnhseJJCJ5WFeat/IqiJZoqgXhERK2Pcdv34+qD0xLcojhf08Doej222rUCgg
8+a953xnm8c0IRKF4GBaYA58sdiXcE1fkmk4uyPBFMu2Aa4AHvS1NT+3VslYOYw7f2G6EdPNVyXv
h9lSoOxNOU5XB1tWHkXmIa3caeeKmoyKsrsjMZJi9RDG9iYw6ztS6I5Dm64JCGhWIR2uhzA33hxR
9ne4oVEszZc8G4unZNVJzKkV59Mpr1iR2v7ieUnAUt4ti6lYdFrwWvT5s2/tsrHbCh/TZMHJNRXG
i+eWwapwe8ScOegGW/TuBrwl9YOXcc4jgAGkDQMKXcN0JrW9G+eEeGNjWPomgBRUBy+p1j9URFlr
pbxPhuFTKiV9bJQ0VREfwiZb91P+EMGQOkivhWswmQdVcD/60TOPlcmQIy/PxcSo8XurNS1wUgWu
upB6wbiphYCf6Upb2YalY+stWVrdELV/6LQfxgwfnIWzkr/3sg+9HjZLT2nBkoy4Y6iaO9Lod46V
vBLEccUGNC2jMtOOmXKYTcUOJ/sa2E3QDXOSYkjiBc1EfIsAIIKMgtPm8Ir8dqlF/o4BQ7N2qpwD
d5nbd7ZIjbWu16A17CykWacl01sWB9WqBsSwMREpPE1kPCGpqXJ3X5c5VkiEqM4eYr75LI0BJcVo
df7WF4Z2h8WeaUSiEtj5FV7DYtE6UfoSof59HmazMswL676SiDy2IWGmbGPaB5mE9nX07Owuqmkp
brBB3hWDafLU5kZzn6kmOPmtpV3czqhfkshW5yof3DeviwpnMQ19fKLZoG/QpjGygHAbZ4sizrmu
Mkj3DB+9tbID81iHOK+Yl3jyqe5UvhXdgFtes+O1TZjQMlXJxJBktLajruI3aU390vQQny5KDFlb
7AHg6xI36LctsZ33rZkMW53HbiPM0DonRWZ+9I15bqv3xf3MCCVxpVKvwxCeBlN0rzRt4+XoBZuE
8RBurl05iHuVl9GJu1Wcmiw3P+li1C9T17SbBofZOg87yhq4EZGvpUuvM/wlATLTdhybZqHKUT0A
zhdvKRi3tcgwagE6Gin26i0eLrr9HG5PXmI9k+b3AcUAfrja2+CUK/FwdwD7Zb639TuExXej9Jhn
4PP/FJHvzPT7gtf3Ee7MM3EJxmLAA7EdCop+F0cQA1brwUtoOUb8C/d/l+jfMuza5ywq+ZLYzE9u
1cX3o+6s7WQOJWAMYpfk2bQU1vqtLhy/X9VYLAhiCvEnFXW97DVkkuTVILw1A6YOpYhQmZBvqSXp
cASYedQNx18yGXIvuV+vVM7WZc5WwbyfX6uamS/arTec8MmSsz/6GAOhARvBKmJW+Sk0OM52Q9fP
KKUGB3JkXh3ipcl+mNJl2ES7NvQ7unN4mBgaWnva9c4aqYOg9Hds8RTkWLvHquCiWY+ZBhhhHTGN
c8KvATzd81gL0ez6IqfLnVURjZs/y2rIBUkgXzoQvKhCCmYHSr52qb20U5XunLnVEkydf7BsLVsx
XOM8rDs4XRoGYXZFTzdtgv6ANE3bg2BwnsuqayEalIyp7VE7xLGdXnXTgbMhU228rwbecKYBeJaS
alxMNRWzD98CaBBnnAWi+mxcWK2Rvfpxgd8dfsXR7utpg7M22Sak8BxF0WEkrEf9eZrUG9vSJ9t0
97iM1InuA9t8aWrW5zH0nWOVZAR00KC5o7lnMd9MwpMGkuSu7crhETa8x8/ranQapLhpPZSCFc3Z
7tS1Rf4WjWO9Q4AOWqZprIZdGWvu1LLaZBBK7goT5E3nee0bWKz4UVlt+3EwShUAHWnHaUlzk369
0U9et/KBQz0NhtXvQMiEO9pVEcnXzUOW9NUV0Lo4lrz4+0GM8PFYlo+Z3VcnN5SIjZTy4o0JUOIu
1jNSdGq0WlXc+l/00NF3oVH0zPT0AVmz3WD/GntveMgCo1wR85F266QevHMgM2OTajGjidhJFnpT
s40hF+GglZxBiByMprgzKJ7XHK7tD50g4AgnZghGngZNannFtQKGs2os9C7SLgWxQGmwV03aMKLi
fEOu0FQQJkGjiBjvCV1Y15vIjP3PSSHoWYgMtVzcF7BlZfKM/g43bVO5XLN6q7UQhk5RFne6ENWR
yMLghpO0t1dEbgB4aIMzwiwyh9D/5Mw6bb/bZ37Tf7HbrHgSyCzv8nzsl35+h2iN31vo2tKbiFPB
odu9+LBuvukFCWbLQSXpziwN0jUQ79BoQC/9MayJVFlamhsvBfby5yBrvwVqbO+9ZNLXNHGHdVQh
mFOpFT1g2OgWZpIiEhm6CBup4ijZxGm0i1rBed8HnXU1epaiWufV1qNMnHi/6tXk6PYinuh5ja4l
92bbmMUy9BN+sXpw+Aau/4IpcrwDyIAsjB7JorKqcK8H1bQJG7NaTgOxJBBn26PTVxoFYRDAl/L4
3iAqV6VmD9cCMfcHrQzTK39SfORkZ31RVl/pzIlCGS2SKhU3VAIRXcdUqnPgWJfArp8BuyXLALXt
KrGCkALHIfuyFc6DTres2mq6EZ+Dye3u0micPjVpy8g3ntIXt8MH7ceme2/F6ChsMTWrukbmU1mR
vjHjKr3HDG/RCgMW2+kW/T+7yU8p54pFjl8bHzUsRE/FwcV0EmBzbhHsJs/A6RKSXeZ52rDt/TTa
RCJjgjDl9r1I6vCYqMZd96XXrGHrLAe2h2ULgOJUC4fnCqrEEmt4fBAJM7aFC53nXEKc+eSrga7g
WJYQWurG/dJ5g/eY+kZ1631gSXlZuq9+qNS3OMHvOJijd64VNpo1k69kx0TBJZLIL9wdvf+5GHKc
5FpxyeHKwaj2Rvp6CDjGpHWuzWpCt4rvtaD+ADHNBayQ2Hg4h3w5H2jWXlU6OKxFPpxMUaa0vCc6
pCopzqOZx8uaMCHkYIW16TXWeldoxtNEVB10piok5rIdLGGgwkVpxZm2cO7CKZe73DD7FeSh5huQ
QwmeI2c1yenRsQRyCXbgF7s0C8Nz2w3WKgMQu/JILb9roVFSFoX6mcNrEO40ulDVAmmm/eALVq86
NZpN1MC5XGcjpVyY01EE5QkVsbMa1mu4VoLjf968NU5XQuIyWNEKycyzowu+nzSrXbk+8rzB1yoQ
cBqkqkypg5UUzaYZKn8/guI8yc6LUL62qmNY18g1gYX6R69wR3B+AaO3+mpWPo18jrAgI/wVjIVr
6TyK0fTPKo6mp9mheKpxMgcg/eSsw8vS65hIdJtdJo4Rk4Z1U6DGkxq9eTLVtU3u9/VRdH1wyULT
XLkehV0Hu5p+WlbugO8UzQKzs39MyWrcMU7WVojh/FXW5v1zaODELnoYKwz3UDyFevZmRpZzHUc7
fR0KlOBLO5mXWkkjpU71N8yLBg271IFeAYRro2XZt7FvsfnXUQY8jQSN/BVvsLZSjGdX0jLRqAAD
+liHZXYZVVt+4fCPUgY5oV8QJhC+5r21zE00USNhZN9Ek6cgmbrxbiytsl7klltebaSB8zOFbwwn
L6gR71KHfk8/1iweCT9Dcsh0WL9FDJX5aRrNfWKqh7a20NM19NJwZ1meAiFie+HX1DRAE0IHmx5B
WgZL6IfDW2EiSgCPqH+h9xs8MPqhMTzNsVRNrj2HLYtt4o0B4pKkQ2kKWo8ZrHUfpz7jAGOsvuq9
Ydz8tG83fpk4pxFUESPtfDoq1AU7vYaFpeWQ5jqdoQ6BVCwhjMFDGipRHl81vuEBXQZAkVhrLkJz
pgefkKNNaw76LPXCzeRWabEyNF+tfMds18nYUwmlGHl7FGsWg7eGB7cbJNuKVnEGiq7DYK40Uy8f
xpAiGJlQxFdGWreayNdaVhKt+LH3wTP1iV1cPI6/i6pJRA29EIaL5AkhMCEy2kcjpCe6yPtaXR2N
wVldje1NMxrrJsMm3nZTwXxWzUlb41AQsDBmww4le32QRZW9tpLS0xqblDNj3W4zY4LkEpTurUpb
6418wufOK8etlgdinfAHrvx2qI/Ud8j7tRq2gqXRFuKUEDzoMYERfkpDJrBDbhYxaEgUHfUR7ZJ/
4jCSP4hkZrD40VxwDqSVas7gXn0n1q55FYb43ZDn+aAZHvSm/OTUSG3HibLO9oln4eV3lzkYTkYp
TXiKJmE/5nIebVb6PMivC+LcJRp4zlKR2phJH330a3gVfV7dcU6JTqrQrJeuKKJVFzfhVwReg0QR
5jf7cbDHx6gSGkriRhhM3umAXqIMzRNCAe2UYAikUQ64ZBeGTX6fd4hZsN1PKWIDy4fKVdMOo2Ku
jRfZWMFrAEB6YYa2/0UbB9p1gOC3AZGWG8dBZCR51aqDNGhp0urt/Y9miSJKZU565+ROtQ+9UueV
s81gpxLfrHeuRjd+4Li3IBGPExLZkecyF8nK8ZIYqdaoy+UUODqSNiBjpHA6t34aik8afbwH2w2q
o1UjBoaeOqJmxfMI9ZiyaxhK50nAq6fTIhgX8E8xCrguBCUvgXIJGTm+OTSunxLmOAMDGmF3h3bm
Y9A/IySw7od0HY0SwV7p+8SBAxxKyF7zGLJEvUhure+/2BMH5s3kquEFWSxtHYhv9t0Eep7N20id
VQz0bpfacQVv0ArUiYfd/aDqob0MaSH48pw1wcylnEMcSD5ISiIHRbLXOuvGqOSh6yxQUXz1I4YY
ELekDH+kmRyj7moRGptoNFdZOdB+xa/yaIYxbCUHke7QVgPNAjvcln366BjN2VCad2z70FwPjgeO
yNbT52JSIEKbnP+waRTCFbFXvc+xk8NqjIwtKz6TOtHmSzA38wzfiHYVBIE1sLJok2eos2L6Pk+J
ksESRj/cIiuAjKp56iwaLdxniIaPY8gfPUL+3bQTauygtsGd2QFnwwkRa0pbSRuefArpYyE0DROu
adwkcDIMFFp68Z3SO7WFmz+OpUrfwIKyx6R6F95JJRj11iiI1tLJrHkERbxhABXrk4lE6ZySjozE
gx3DIkz8GgmS3Onk65+iuu9OUqZsgmOrnx1f+Uue8fRsuk12KashejYjv9nUiGvwl6fhuae2ODC+
p+tsVIm2MDmxsXcwVccNGa5pEDjrjLS9s9uTBxkBOX4qKayeoR7TujAtIkb9YtxEpeW8Qe+MXiSa
46995nQLHwXO0prMjAOUnJFqeI4WiZ9a9ybpup+sKhmBxsaAj8oxhBfokCa7cyI7uIV+Oml0aukL
az0K3VHV2ZKpg7mnI+y96G6UXH3TGbZFFUGgsmIgALk9ffFLM0fUIAmm1np7V2ez2EpO/khrGYwl
8LZpoYdcuKa06DVFrvqknKQ9dYWoDmSfFocwm6gCTHZDDY4P9hshV/g4BqTyWQGscWy+9sEQHXsy
S177LvHXQ1whApJKuUsKlpA1HVos6CIz4sDdosn7klbgTBbSEPgCXDqGBPL1n0Xihm9VGD9QAA67
uleQThhJvCJKr49xG8V7L7StGmkf7ym7rEMYXwOH+jMolm4bfIcD1U6+oUXXHBzaSUuWUybUHoaC
GtvLMmuQNcbWYO57XCqfKOWDry6qxhtRKWaw1VJXHXTHZ4NySyYNsycJ0s+Y+k9+RAwj6CNwUKY9
SFiCfCKYf4fBYD+QlVvld4OB2Waopp5Dawtg0bNgsqlU7bUxrsC7wqpbcxCxH0UZMcPDauabvfhc
G678UAjgsUMrzKVvhcGTCHOO/0OtaFOSULYo8wDFWeF33NBWDpdZ6s0L340xcoduWLShmkpSh7J0
2w9jz/nBO7DQG8zRDe8cIn78pjklXZIG/hbTxh6jUVmGPNtimJoRilYXvBFJK3dm3jkb4CQe8xg3
24nIL5aKV4hi27WGA8w5BuwwEuJ9NZ+xaKyMB1WVUPlcw7v5gYKFKF0mdoPtlG+VnOyNClCoGUPF
zdBH8TAlA70SY+4HV0N1/gO2sQFff3K3jZlG597uzH6JlwUkE93UJ6CNySKg9b2jd/5mBMJMlzYL
Gf0Vg4LSA7eCez90g/WkdenOiHSNb4gsBf1f6ZUHNiDjagLIT3dKhPJmlW3ykfrFWZY6XOM/mFm7
Va4HPjlzbrVLC7P5Fk2ob9A1s1CmOQxMRvpITUTfrg1dINRqvWndlgO4qLbStlng1/samfaqqI2c
3tb0tWK8f2+5GXLNPu0Z57SZRTXoCJOxqkyTp5Y5KIGpTCNwCWZMiFM83gx+GfuQ/Us1dNJVm+zG
WJOnqp/P0XHcHxJYcxBbzZCjts/wBUhc+DzZBbNLnkImVpRFVyqJO6cJ2y+hS/x7SubwGrxu8BQ2
iJLXhc2kfTCRM0Zm2Z5SILALBxHZqst4QerGDx/TQftoJVSSTZUYB5JjgkMeVvVtmOawYzOVVx+r
0CGrZL6ydfK6wEgG1z/MpuNMLu1wV08iXpolTMSCoAPyoelYhQUa30jc2J+YxjezzaHxQkRcFejd
dUPcwqvve+EKqApuCbNIIb35GU+YbRvVJ1aHbM3RZdrkcKdWLUy8YvGHVKGDUdF0scW0xYa9S1xN
JpYnQwXOXaB53TOq/+LmI5RZ/REivhlyvbe2EdXPNgoCxCA1B+M/mjqwnMBMgEIiybtEHvpjzRrj
tZBRvw05yGzbOXT8/93L6C/e/us/hInd+D//xxD8k3v5EQ1k8LdjXn2F8/A1a8K//L/+tC9jf/67
a+j/xL4sDPl39m8IbLjYCQjUARn8w75sOn/nNG8S6WjC1TXhXvzH39izZ2ezibMZPIjugqWQArGW
+6/Yl7+nQ/6veXnmtVC2cXWwlVyL1JN34Tso0iCXapp/AZc8XgIwxMtOIQBTba/d8/rnPEcdUXAO
RyXOj2C+taJJdvR1m5NFmwtcbyKZ+sRVf1fMLUgZNyiYPNdmDzJ0UD5/ub3/8F//LWvTC0nSTc39
ny/o3QXP2VjS1pVu2Rz9fnRbI6ojSoUp+QX/sHbFG9wsSfcj9KJiGGG16cdykOYTAC43WGrkMmxL
39KOv76Id2wQbhpWRizk7KdMV6Xx7qaByiNDgLj4Cx1mefYm2/icIpwCeRDD/aqJaFrJsgmef/2p
30PGfvzq/EBE2PHN57+YjfB/hWgE4VBTyNb5JagzJjxNb2cvtCiN+9EA1C3tiRFsUfhPIdi5GRqc
0zByi8lxOPp5cbhBg+hcjaYnEa6PfSKi7Ur8hr3xLtiDO2O4unAwR2DMR3L+7tdJPZMBcJEll8Yd
s1Mvu5KRY812YRkY3HY6jjMCxwZ1b3YBXqHf3KD5T393g+a0KqAA2P5t6b4j6NR6FZm2W2eXIKzu
I3RfT5Sf0X1LkxmXYRkeLPCIajHRecc7IirGh2RCukkYHeIxEH8iHf5PNMD7hD4HEogNvZMjk20Z
pv4+6nKKABWrJg8vsoDFh5TP7F8n2Yp7Blx1uiHgQH2eHK3GLYgoIsYziL1TFeOJdPnMv4s5hgVo
w8fmpv/+l/r5RQKmZoFkRS5BvJf1nnJEhazCoW2cc1no+R7FxHTv9MwzEbKH28yp3IXTuvALJsrt
JIq0A6rl3/Gqvj+yP/xigBtcRAhcAb+a8T60LYiaXk61EVyGghBMS7XFDZky4kVNs691JniO0Qk5
1znPHspvoHBF1x0jUNaA/DIGgaBzEcFNX8R+8mGU8hFu5zBr8GrqkFaqo1Y3zFbyGpohfoTrIAH+
w5SwNmM8PJVDO1PschvDjivanReVx14XAANakdJF6v0s/ZB5QBgXZFTUN12fmlsJgunoaegd/aZs
H+iS5y9eMFvbKKwp2IpoFPCLQwPmfjieXT/rX3/9oM/ckXd3jTWbTCflWDxX+ruFIO2suJJDE10Y
nVonlenxLqAH/jHgELJElNLdB3SGEGgXKY1a4J3/+scrxQIIis/C5j4DeP4C8/EJBDVl34cXeoHa
QS/BmDFFUUeeUrSwPXFjjNWTcgMC7rWITePy64+XP399+GbEHVFsgdvgCfrx88cOAWPe+8kFlwVP
RRdEGfI3GMILV039K/y14uX7Qz2MuqBPFWTfBIJnIifKxHUWubTsa2H55Tb3HNWvmqQI4MGjUr/v
rIkXdTRGfkbpBTTNZJ2Xey1kMt6Uerj125B/hMa3a6nXeWeY1bnVI1OL8Xlqa9iPTps4YuUol/ZG
qAYuSkszgWeGExrUfUS6M+i7imfvurhvoVUOS5zqzU2hB7nXhNu/xmOrjkGJDijQu/LWuJN3sMiT
OAbfF3ar0u1rbtTFSxoW/Pm/vrs/31yHnFTukcVBcY4t/vHmdgqRfF+p+KKxxWNFYI27FML0Ua+H
Yie8afySQZZYpCZdQW305W8ernf0JhZNViTDMQVUF4u/fre3pkZKIaK8+sz4vngZ3WR+o+YVCpcD
xq6sVr/ZzIX46W0iVw7K2wyNMiVf+cdvjMggbRNN9WfqG17imCimQ5IVMdMCDg45tviVCkPaBjpR
Ma10yhVD240W4Vr69a3/JxuGyQYqpaMg1DBmfEfk8sqB8WfhDOeAM9ypcWpOHW2pLzvPD0xOF3p4
l8CfXffEmqPP4GnCmu5aqy6310nEPGCaou6jE/rnX1/YT7u6SalpgSSbK09+nncvHLmafkHRo58x
W4RbAXmJNqkJQhZRy4vIwTlIGNTQGWGZ//qTf655+GhLmYRlskdA13m31Amk6g45LJCu6sK+FWBu
gM1kTBmQw/evnVGKe4kI8ILEr1n6XiIXk6bini54by/jQC9WaJn63cAceUc3pBn+5deFR4aFSID/
0ec35seHp9TpBvWlIc+62Tc3Rrz2MqOB9onmRHUKVNic7SkG0ZXxwNM2T6wvv7lBP9U8QLa4N+CM
JJfBUeLHC9CtJLZGmgFnL3e153pMGb07SE+E4Q+YJptwy+w+vPMrjTEvqH//Ay02clYyVpqbm1f6
b6qe+Qf5cW/68Xrmt+0vm0OLzLmDByPPwHk+Mlo8kMf27Tff+R2Xa14jFCwo7jwBg4Qsv3soHNFh
wPRRk9oVtOAlSpN247Ea77PKC0+tn/inKMbVlel58TLEhdrhuCn3dpfF+yDQEugGUjRveRbSEEbB
/puH9ufXxYUjShHsMPWUlni3hPp9zpmIiIGLP+B5lfQr4eqEqZgDEXQ87wmc0BF5m3Twt8Xmb9az
nxdQV1g6BEF0e2ySan5g/vIDWHjRp4Rq91L1FsyBJLCam5M4SKzr1sCqSW/gNz+5MX+hH35z6NKm
ieZorvgp596tD0FsGMw32+iqiKtaEvTDqLyOcnPj5Hm2/r6Mch4qaCeJ5i6xmwpFvGouVdZqaxuT
ycuUYbs2KlvfxMSpL7AhccfsKb9jAm1fqf2GY++hgkcy/+H7qSXOW/3p10+V8/6pmjMh6XKy3AAq
pLJ59+TahmcXqh3bMwyuAr2YUR6VLKuNrOXj2CRsQ76IT3naEV7FmCx+bePyBlCdXcovfYx+VJp7
rBAgJkKNNhHBskhre+tCLHF6l0fZR8BdFAGdiKdP+tDmECCoNmh0l0+0bPqvMabZy/cKII8sUqys
cHoYqEPfXDJyN6luYT0mdwYl6GQYz7Mfa092CdVtGA47GoBcoVOaO2MstR08XxwvfUeqJikam7Sz
3bPH0G2pGB6vmlE5a0bOheDBdNNtDjFw47hj+Nl2BsQGyPfxsDvBTLseIj4h0vuLg1+eHab4QAKE
fYqI/FmjO28fU0nhNamzgSB+03lYA7Ih0z6naqKE93GGWCkuX6dpRLuNKz2wVnYQ3hdGE38LXC27
2dLM935TwN320crfjKzQjxEo+lPTRkjjA0O8oEO396Dsy43rUaxlpQLz9evf//17gwNR2oJDK4BK
IQj5/vG9IZYpGyNBbFqZKQqxoeWwgFntPpIKvAf85ddff977x21exGZcHKcwzof6+5emJpTR7azI
PLOVNreqr8rtKBMkzgBfGBj/+sNmFN6PryifBj2Pp5p/O8b7s6immsFgaCOJse2oqMKi7j60cAuO
TloPrymHLKy3DtIkU/PjHYfObi3JTDlRR9+cMHBabArcfd+h/RhYNU5W4VfJftT9ejuR0LPTx6D7
bcb9+9+Ee4RxWgqTJe2fnFEn5RLBYdTiXMLEwWXImH4JhqE85cPAJWW08dGYVgyEsSy0TySYvrlz
SdwyffjW9FZ/MFgoCDRAgWvVWvLU8ZLefnNrf1r9uEiDh4fmGeRlrvbHB2dymHl7MRdZMx+OsCtF
AvRNnG2kSFpwX4WL1sUFBd8lgkSMtn/KYhyvRB0s0fd8VTrD/t9UJe9RofMOCSlUUj7TleYWzjf2
L5sAnzmhzxTGuZ6UOta1aG6DsFlBw9x+jKjTjliiB0ICkG4TwJl/6tBLIO3vnK2jR+aj1rTmKcob
jiW9079KGsz/zm373v40JdnfBML+eIlq0E2jzBJBH6sX92UxJRcVeeRnAiZr63pYQmxIdnaNvZEY
2YeiKqj3JsvZczxvzhgz7379O/7U1OOWUcnRXJNzFf6+deVbmEhjtxdneC/qKLOweOm8ggUaZBwa
S1r3j6bPzfz1p/6TNswMxAU3TafIImvlXS3jtqIl6i4zwHa4/hejhfWu2g52jCHIFzKm/hoRkXdE
dGZfTYNwwz8Pgf/GVTimgjdvzTG/1rxY/eV5ceMendYQiXPsGAVcSNOpAWig3oss1CRJm3/BIOB9
NsndXEbzf59hzN7+yxdBQ5vppJyb4tCP3z20dlu1tjkY05nOQwAzgv1fTI58jUMJzNzr81MxJPc4
Q8NVrxS9M9QTv7mG70eZH0qZuaku2f0lJT3F27vDoN2LoqEy088DBw8EBxa2nHR+caGqsG56xDnf
sNbH1iaD0n2P5Uw8DlmZf80JFiOESarixfPRti/rvmpusdnWe62TxtUuC3VU8/EVYUpO6g3qiDQj
JrpIRtkvICInwClnfjwHnJAyAUcrfbC5T2tP/W+P+dzW+Td991X5mvzicLyhMr/vYsP1K2O/7f+x
RiTIPe4l87dtgAjkOtq2OFYZnNvcL1Ex2skDu7pzlcwljiRecTD2ldyGujGeqszAzGjJ9YCpdpFj
71kns6TCr2X/tap78x4+6MfK7OhqDFO/b+vUvoRaXX9gY+yWVpzbyz9bpMivzHM59c4IqqWPWLTD
sttCQ0cZaAzjw8iSsWoCmAtUBohIEEaIe4Jk6WhrwD6OVDDxfWd069KatGOH+v7Q1vAr3LhRazQ9
2UdMwPQznIBsA4FWMkexeVVy8HnwBc9WbKVvDQzyB/a9fK/xU+0tkjEObjGWT6NbtN8mbAvrYsp1
QDOGfxew75CVY0wb3AP5B1z02hc4oUiXg7l7YPL3nFiNudArYHiv7DADZxnY5R0JNFig3Jmzx6nM
uXZ9lu8d5grX0q2DI0iaDRFd3kH69rMealeIIhLaHBEIjGBaRIDobU7fC+duaihTRAHcpMyjQ2XX
4VbRUR7SKNjEdmMfRiMYiKeeyWJeNxyn3kj22dwGwzSIYs0tMeIyTAUEQ+83zTzqzDTpj6VZ1vsh
lNqzk/Vfsyl271F/RMVCwzayrzwQDIGZfk7j1j1wJgM928QdOg8RnB231U6pN6Fzydpw3MlcXUQC
VtEqJpTEmktycCvyvZp3lrQ0u4c0atiBmEZ9sEVSHhOnRhZQIVqjBTz/jyTGvROdOvUIvuTgMUNa
V3ZkAQrsQ/+IySD5c6+yihm9MXd9q2aikJuNdUFUqn1KUX2JGVZvwcLwypUK/TQd5TaFgMvhMQyM
fP+9Z1y2Jbfh+49mltxIj0ruSxTHEo8S4MKsHnDTz0THBb9cuRtBTUxoShv0wp9Mr7tLOmxS/KYk
iKnMW7LBWZwiVLrwogRHGXbZrZJj81RMwwADR6lTqGqHJMJkWDZFlUM0KmuElDKNj993I7+0UJ4U
JTSBTMvMJ46XxZ0Y43Y/SUc7FIjz1nYv0VUYYb4c6QV/6fMyv2RI1Pa+0roVbl0CXDMxbcawL1Z2
5zdbw85BnKE60dbEsbnYSt2HrnOmU+aWw67qCURE4ISPiSeZ7GC/ywESBwINuAN7Rx/LetWmGOEA
fLckQUk9uNmmTW9hjtNZCShPS6Oo5HNN6uc3u9cgeUpvr8eucwysAuNPaUncySnwDNtgKcXO7JN/
0wy2/RkX5kev9sXagYOyhcdiX5IysdBZZP3u+6oY8Jrd2IY2jFG4sDAjIpqMqSUv42f8wdN9qbOW
1nX3yawCA7tClnevlVNDN5oPHFGj805qQYfCtOnMz73q6xtlLw/a3F/9s5WPC5mHUJdy2qdjHnyO
K1Y/LUJCxfdkWNPZzlaUQUxqPAeoEdQ1iPVSbi2OQbcygSaB3HLcDGnnIXPT60vUB+NmJLb7rKWN
v+/srCC0EuqcRiyNAcMC8M7CkRObri2ncY1CBN9O5ZTPDpjXe6+wApo2QN8XYaSGtd2MD57hlode
t4qXghxapAgDY4llwXMNZsNiAGcqdpm6isqXoDT5zt87Jd/vXjJa1mXCvhvgG3n1yhANeIoDfJsm
OOWg8cZ3muiSVykN9dFUdf+WIju4wyblnK001x6NthwPdW+oTTXU5h7vQL8XEsKb7aEwm8KUOLYW
qwheV4hDHgrhrqnI9IuS5mY7My8qmSiZyXn/Rw9gHIzmv6k7s+a6kWw7/xWH37MiMQMR9oPPPPDw
cB70ghApCkNinoFf7w9Hdd0tlq7qVvjF7ujo6CpRJIgDZO7ce61vPRYFapOFGSX6LkxrRpZx5nAC
GKwDW47+ZKes6mDgHvQIrNbALjsB4sBiJxow9xGYwzZXVwZ670M6lvlWlaO6ql1Ce6MAE/dyHLXi
yRQtfVzEzz2/Z66vamxIV/bgvczilQ/UUszinAJDc5Z18jW3o7us11Hc9unGj8Pu6AZGsLNVYm6q
ZHJPDZEle1PTrR2G936JnBufsUuoaVQ096OOjMqrXGuta6l7SsP0BmhETABhgzp4rja91uGTu3S4
6zjQEFKLzNnqLLd92t3DMKeZAOmConT6iDxnOnUQbH+0HOO5OIojYW5FGDvLiI9qm3QGDT4jED3q
SJjLHsxhJMGhvKIFRkS08uptJ0kw0Um0Z28T4YvrFle2sOJNHwT9EfVri1M8lw8wGIet25TjO4nP
9orODPLteKoCbzG5Tf2ILYrRc+uV0arwtW+mHOpnMy8EXpZYjkcSt/H7ipLWXB2PB+RhLZxOJ912
4ywj80t1qiKxxkcBM5JIwGttaA1EQ6rcE0Pcb8tOihUym4/cHoaT5hnuQTGSWhslZ/TEMaN7XUn7
kI9EIo56h5JX1/27RAxIhPGdwBgeafGZQER4q3jrU5b/R3o0yRlxG1DCcNSI/UQh9HBplV7KvdLO
o9vSUOnH5BPqWWdZtcxqBL21sO1VbpmwZpD/XGPpNcBdxKTW4jBxzoAP6EyYibYkimt8SlAqHaYi
I8XM0qvrnKV5y7FmdjhmsLNl6cLG4kbu25JSc6UbNS0fXvBnH1/mgqmpd+ouO2QJrq5mbrkvDCPD
CGLqsymljXnLJ5guW0DIOprGogeeO7/LOkVbgC/2rp2bZ5kn6dZbeDdjXLErlXCnWtelRR5zBISF
Hrne/Wj09rEtCrGlDNIepbD3meqticfOgk2RRw7qjy52bzM4qFTFc1XaB7b9RSaD4NdXoXs76Brv
jJdI/RXGBH16cPjs3WXe8841nOMqJAmkli36vuREOdeR2dQVr141H7IIAkYbF9luS8wy/3byJZWy
M9aoxQOeQM8lJ5fsF5MoNDM8RLFmv3v60FxXnsLz7NaEAiWNqI9RnYMcFFNdvplmyY8jxAybrJz6
hwaJzUNQuOLs5pG9KY0J9bELkHKfX0a8unBajDOGzvVoHcLMG1PRJIM5MogWB0VPHHykhrs+i87K
Bx67JDIF7GtkOd09A6b6m0SC+tIwKbuCjYiG2i6ZQLtymJz9pcuDOlD/ltW+eJFUvYRBlwYOl7Yo
P/JKZxJdh2Gyj0ll+9LpTt/ioK4bNLaBjiC50TdRZk1XFZfzyspTEcJmWzS0DTc/lZOLJK8q5Jeo
h/e0zNKwPw6T/lhDF0CmWNyMsfXogB5/HI3B3bOOdlDTei4e6xxVV8ZbBnQ295mt6xQaRH/FOFJM
LPxL6pVALO1UI5Ag18Uq9SH0ovm8s4ga2jO3QZ5YYxJKMP6/hg4RZZpyTdz2Xb8xZvzflIcHuMUZ
RUQUvWD//op+g8ot9Jl1IT+F6KWX7ioYEPOoZvYbhh1S4mjsnHVsGtX7gLd/hs7Y07hqMlG9geUt
m2WYND52bJLKVs1gmN949nxvP3B98SkPlVst7XzEV5EawUtmF9Y1BoLie+YVNhy+MQqfy9Qz4+cE
2xQ7AJ3PEA2pUb2gIK3hEfWYYKGY6Gl5BRZHfCGowFkVWg2+aBjGbQI6f+kD4AD3HZxT1ziMfdoe
dLcfrntbizd6nJQnnLkfZVRzHIrjKLlNMpfNm31AfWVFNAAQRgPgNLj5jrm2W0u/Gt1U8xZ94Tlf
645aHkRDHdYHRTjjUxIgmFxBABvOXU1y4w38d2whC3oIpdrO0TFP2ghXfWm7A11/VMWYSY0JGI5D
Iz4pOVygs4Wt1/km08KEE8Ak8WUtL8PnH/VDYpeAYPBo+OciMmYxOnPpS4+2FD723K7N96XNOVYf
B6ro1Be833ra8eqQ+MCrc/myWGrRiL+uyfcyiDkDGaGGEOlSewC7j2AScEq5fGmNs+A2mWfeAd1y
d+WZabcxK31uNBrNjZp4NCqZatdsmkwfbZpSaRqVrxEeTcx7khz0+SjHNsxP9OdTc5AWFAVu7j1D
RfYlZhDMpcvMSIrXlshGclOHyP7eRr3FajSvZUk2Hwgy8KJHw86to00C/CopB+RuiOjzp2Y+8CLc
pC+LBgUpSeSy1pkA8KApRg5jlnZw+dXbuffXKJNlZyjspuClKjA/U6OAb6e1fgttuT4L02keDULT
NrYX8BqGvv7jMvKi5huKoLiskiZ3rZ+1DVMxwogNPOUeJoA9KOCL6Lqcyhx6nZPRF9VEOHfQ+M3D
oMeg75blpvamYTem4fe2AzLQlvD02A5uegAHyw4H7T4NPX/H6uA8Bn1FoYBN+RqktbOg3A12QvnJ
QXQeMACw7liCkuC+zlP9xDvr9NBdYcHHZqPd5eAuH/nYuX9Um2pdDWGwbtQUwJsCkpOaPop7YzLk
oQgJcW2t8pQ2dXINL4L/EyRfL50Qrbc4jNf4a3RJmrA3cYpwNRV88/B1nUa31GDBBTJ8yyLJzal9
0AnQxrk5jjs/Ylnd3dALNkjnhYeZjLNt6fLBgm571AaN1qGj7F3Kjs7pJCEXF2PFHXbz3eWjnWIp
OcEoCQw7MznbY8hP3xwK7/sug3sQ9emzgIO7t7ogIH411tK1qcX2QyqVtuf8py8IjKP5Ae54nSOL
vI5DYM0TFcI9kWFstqyDPB+ogvXNgNp/m/bMQC5PcKxo6gWKdjYxpDNaax4H/NhRDb8nA5fJ+76c
OxYhLAuMoTb4/D5/DEX05uDsPcfl1IDVrs1x5eocyftOb6/62ncWpKgZt+1YVe+e6bt3dViCh7Xn
G2YS9PJRO3RYl0mPmmcR0B6+7cE9XwcjJltBGjZW/Tgy3q1Ilzt3IOVdePP0skjL4U0jy5W+Fmjc
xdj6yaZ042jpB920M8OE4F8BErV3B3WeKuTdC+C8Xy4NmiARvCw+uE2oaKUzPv0QTjm2PeMkEuOR
NtYz9Kg0WqjSUl8EQa6rujEQ01wkRkngZt+SwfdvLo87ga3+bU5tEVDu8narRHlLuiHGLY6nBzX3
r6Wd+8EKc4aNGF3QELADuiVlTxosVjCacGSqRzzgMAFOP5YjDai35UwFLa6ibpxF32C1hf/YPNpz
33grSd/C6p/LTaORnR5SlN1G5kgBb4m+ArKeJIwpJo7d6coAI7CAIAPibfBLih2paPM1oZifdF9P
4aGSJkhdG54vqxvItALGmHUfVZF73dWUfJtLl/ByRKLTQZBf5CTajW8U1mM1l5OX4x37Ec1CxHQc
StHN3Lq5MooFu6R/lcN5ve1RIjyS0sqSUkl+6cwPj3GTS+hgAyqnFjUAQIehAxvXFHO8NTjBQfGv
pvJQ5mX3ZlW2vzaiUt5IWYWbPBHq1cIpt48Gcw3Bz7qmOSbuMjRQy0unrzCQYjVahjqfZy099VZR
vSYm2dAaUr9lUrVAPufOtudbzREqKYeaId30pWXuid2oz9lFHzW3ti4NSeR3+XNihsPBroOcg9go
lsTaBmuRzy2iusvrO4Wj9jpBV3PbeRBgmLF21y1qka3rzAtrAWvM0J3kKOeNL4T3eR16cQlKIe6/
M7qRtEU6DdrlYG4sQ1I2Ai+co82poIdUpjdAAPMdyLWQGYRBxPs00rNBW9plTvs2prLdkwNzrRmT
hmumSQF+SZ+qSHM3okbP6MQWD51VUpV3YPwx25pWeG1FTJDNYaYANkFO6IOp+JSaBj4fsZvWuKL5
RSCN8hKI4WYcmId2jPlt2iHu31uL0aq6yA4v+zygBPYoZ5obAU5JEM7GdhI+h3kAlHtQPHPPctbo
2INbkguGLd0jh+aFHO8uzxLqYW2TezO8LO+yg9F61TajB7sHu+Du3NIq9qWfxnsQj+si80lakF34
0KkC9gaOMwoaijIrVleymXbK7PS3ujCbR/J5ile3cMy9xFqzwZYbnjROB1iTh/FB6d7w4JtSXXse
hYGdGe7WihvzkHYd0Q74khwO1VdeLvRvPE/RK0R+63h54v9mAPGLjjhyNoi2mFcs5PCfRsBlE7v5
mDeMG50meaB5/s2dovxQ90DXO83KDphr3G2fQp6Lwu6560iA0XQBkZYMIP/jh4K3RKe1Bavl3/z+
6v6qKmE4BDICGAuSEufziKYdqpY6Xk1nyfO6VKhriENFZmCaoZ4uu1zFRzjAYbaSRel7V7//4RdZ
/c/DApSWkjhM1yZszTI+qUpI3sxsgKTmuQsAzWNHHYrXy4pMlwrWT6TKE8lDT32WxJwimsK4MYo8
/FAyyVF8pNHm99fz18EwrgWXvhOxlb9QKUaV13etL9wzHiBoVmnB3ELOR0bp0BVUQFSWv/+Bv7gB
Dum9NvJ2g3hd3fkk9KLchu6UBoI0E/auhJ4iSSeR9L5p+ijPwBHNO5EP3ZYdyjuFEYhwqXNxi75s
qoMd2d7T7y/o8jD+/IlwQUwN5/EuXhH90+CQDAhqgmYSxGDTI3P80HuvJvq7svL7TVPX34ms9baB
4Y57ZxomIEPB7di4xXcPcuAsNJftnPVOSpAgmG2YKaeSDI4YSaH7aPLC79q+jf5mvvYLHYLLUyQd
jcw8PrzPKgvZeXrSuITCNFmLi7IuGtgTIX0jBfkRwukXdM/NTZDNlD3TBmbjZ5m4cnA+L9ucmW/m
TUD2kf+EiyDStJtKNtWuDxx1vOwXbpq4t7+/0dp8I3++0VwymkzpMeQntuDTSDA3VRaGlP1nRznJ
lSNrY9OFJmxELA3gATkJNRgV95AGrddhAHKqAiLfXWhU5XzQoafkbtQIq+Rvrmt+4v5yXewYmoMT
hqv79EpiUilszsLmuQcQ9JTnjr+NTdh8xMMn0FMD/Rag5SquiJnLfdvD/VaScZQg3DkRImof3LkQ
MlCMwri06/cW78aq85Ns/TfXOesfPl8nJ0+ba0Qs7nzWIszi2h6qD+zHy4Tn0gOLRlW8RpT5C66s
oxHJAc6okq9ZBIIPduzMNjD+btb+10XD5UbN7wqPoEF4KBf6b0Nuai42HcnA8zLQBQQ0ffNmJCat
3PTanydGv//N/6q54efNUb6IFLEKfY4Q7vUSixKO0LOR+3De6+ydcQzgtiI2Eee51rFPvGrfE2LF
EIai4Pc//RfSWZf4m/np0KWHo+HTrxuBNoVdy6s2+Fpz3Tc2He3Rdq9bL6GJ3XQHJgzqyk3NCIgB
6jxlleWtFXpYnLNUvIPQfHD7NLhFjfR3d+YXn4SGNIUPYVb32p8NDFUe5pbsa/scJahmLwLBi86M
gXHxWht+/fj7e/GLT4I1h4D3y36BvOPnT36k8MU0r6yzx965swxOeB2+5Ps0yRnjpIZgrtSa6wSz
ysEyLefv5Dh/lQjRNgVuT2khPcNwP30Ugjgkz4a/eFbCavc4VIJd5ibZe+mPNQkk1kobZwkxI96n
jvyekz4SY+iVLbEgvU3IZNf9jU/rVw8HF0ST1dYQicIb+/mOkHsuC6Ow7TM9O/uxigkyWHiwAzYF
giIaGbbz3TSZJ4QVL4g/il1bqmarhSFxaFDNirXWhNFbL4P+fZhmucM//sC4S9xqRNUsGp83twJr
rggMxz2bGiD5RYs/dw8non+P5yGt0tTwfimWL+vVMIAbWv3+An6hy2FzxQ1gkbXs0A79tOo3Q256
UdhaZ7eLR4hno0mrnxw1EjaOudU0xxSIwUYzBn8XDUOyVTZt2795bn6xx7voLFhBCJb2SDn+pJHC
8QA+mkX9xrPaA5LyjHnc0ECP8RmHiml6cSFfLsqKtg/DSHPY6NGtslV7NPIwiGGXqnINyv9rG2jZ
CmZn9C1Gb3S2Be2U0p9A+SuHFuHvb90v9iVMFJi5TF4XNDSfHq3E6jlJAgW9qec1jo6VQ4qojqSq
sOdTyTz2I6rkz236HwUoP+Qp//0f8995xzxdRZCyL9bdf/3TKXqv8jr/3vz2q7Yf+fXX9KP+/EU/
fWdigv+8utkW/NM/zCeoZrxtP6rx7qMmkePfDcT/1T/800/8MBYf//O/v+d4gObvFkT5z0nJFvf/
Pzcon74m0U/O5PnLfziTzTki2UFrjjPRIG1eZ+P+EawsNP0P3cRVIOegceSws8XqT2uybv0h+Y/t
2miZLE5L/K0/rcma/EPjjWGzYcrG/5Dy/h+/982PguB3ycruRWv1r8KBzYuNwaLYnj1u1rxT/LxG
uYB/glYBja8Hae1A+6I9TYA7NS9Gz5VVi0hULvry1JvAQXh0+VZCBWUJh0203tayy6K7M4ZCd6DY
NU5MJ5pt73tY6nkNYdInkSJ1inZfw56v93rcGtkGpUUy7E03KJgFTDL0WRCTrH1ylKjL5UBTQ9sx
tcu1FZPK0HuBU8PMhBUyyvp72pSAWun/kwi6MAYHqbPM0rT+FqOkPqdGXRUroJ199G2o9QYirV1V
xC6NZm+esaySWhsqLVu2EvQAgX0zrZERdYKg3Ao1/0ES1lNtWzI4VqSvPTS99557/amjtbgy0DH5
priqjMgguk8kqHRY4Bo6jW2j6SEItaaoARl57hMdnC8tOtlgP5i+IZe6rTjRSQc0VfiMUN87TEiQ
snVhodZaiXhy020L12dcToXRaesswG8paM67T2Ze+ygKDEHLJCmKJjgSbVQeHCTDNTP2WEzbeXqx
nCI4p0+TgqZPtylv6T+T/GGcod3CyGERrDe5EghS8xlclWlFuq91xrKoYyrtoa5ND6EMAmO1dFvf
9fdTLjzwFKWp3QFxyIkmjobchQqdh8Nb7A4R3hdmDXILKdAIbiZR+sYyCbz6DTWxf234MatS1U8h
3Vx0zAnc8lF/1ct2/Kpqt7rtkbMRbBueekJ9V7UyhAv6u7TvPNEhNyCTbIw04wM4ajgh55p6grmK
Ab/FJht0w3w3hxY0jxnWKt4i9RnaUxEPMV5V1DYvTDlnUtJYp1sVJpBg42iA5uWXmg+8u6kKcz02
sA7vwjR2z0OjochdEV6lnI+IlVP7UJNjD/dqbMp+P1bg2eFDpxI5UlckBjZ4qSkwnVtjcowS6UCt
TcrY1U4eF9PCYRcjPRG2OCkEDvFyMEBG2YPypmMVPhcNsv1XR44yukkry28/IiFimpiuAZYSKntH
cMm2dj0fyuOiYYidr/TECE7thH+i4vTJS7keM92LoZbXdf7m+X0b0DgfSue+GJoqejSCumZqEzEP
K2lcT5hzF41eNvVNLb0ouW5cErXKVShlou18rJvamuraMhZW1Gq4JGfxTUAUXYf4zNEpp/r8qGDw
bZUF9F7v6+zaLRmqlbVxCq0OOQrAnfG+mQLnS6EI6/VjTd8EjtV9UbBMGGY46g2TG266UrnBopEt
6ckTuGWuzNvg38qYh6h0G5OUjjJXOjYhCKrNCeUj42np98N01Ds3meMSMvXAyZcAxXhseXxVC027
basja1y8sxvOXRn4uhWone9xbAbXQ4EyvAK8mTMzOcjE4b4jucTQ3NKhWnQ970Nle/Y5LQbjwWWC
DAQdXgndTRkd2GGRtrd+3G9GwXE00Ab7kWi06RbFYn1IRNMwMK665VhXNqlsRIo3iYFzkZ27ezZT
s+jWHSb4DiY9i+mmnyq5LfU+WjRogI/SbTlod+WYbWPldjsmUfkr/gyQyvQfgL+ZxcYJXWaJZqSL
RUG62EprALM2hUxpgNRirycE67RdfUPByP1qa7nBEJ0T1zhZGBuVjTKrIqNU183hwQFgTpZK0x4H
BH20LJicTDhglvZMNxzE8GZ1ot9ZVlndNfUAtxIiLsozTS5FB2VRNxluClCPR2QNzWEM+/AF7D7h
wzlsWV/a1cYZWn8fpeW9cip/Y9sz3t61g+1koeMIEqKGo9TKr2JRVXeRKKJ9R/jva1pJv1nYhhAP
ZVi86Zh+N9HQty+B67S3tHjgFgWoKbRyTLgj/VZXZkg/JdbXbgqI0xcpStI4+YoRLcqZ1/Kp8shr
pwBY3doF8LSw7Brk0kAGaFqQEWVCeVuDFgXLCkQYNYyjn4ZQmC96rNtH0+2KfVdFxaHxk2Ong1Se
GIzOW5a1zivo7Gbt1avS6vpTawfGYegs/xTkob81hKXvBhJWvo5+VxHsAsfHLghGJdOi3XlT8+bw
Ea4Z++h3GIg2mDvCK3JJACjZBP+ak+++JsjNFCHwnrOhWx2lMOiafOlpnrwB/hA/9BjjXpn1g3hI
3DLYNvCY9rnTGDf0DHO4HL7LkAhAjbYYgz6DuG7d5oKwxQrw7J0g5mElmFZtbFmMK0G0823nyPuu
sghtQcb5pYLosEyj3thEcgZLKnRBvZkZz97oWCvmMwB3rOEdpx9LS2RUOt+v8WOCmj1h2NibyBMq
cEHeS0UYoO4OIP+ohtq7hjd3HfYVCVh17i4rYh3J1SGSS6BpOjUBU7qykpOxCKq8uQ61eRc3JfEI
sOxJIdtkk4F+N7DLK10N8fd+ghN41UpUwuRQ+8JoI61bOGjFeR83Y1+AoGy3DHkToyCmzmXbCV5a
N6g0+CZV33bFoqwJLBbrMMDSlzg43CNFqO2ySypgxSS0ho4DpmVhuHFo0EFjBQzlPeYBvZbDvm9t
v10SoMKow7VFnX6gfp8zHux2VJJwDKv5wmyA+eJUEkSHAHQzJDkijLT5kpTpuHRQYe9i4j5v3Bn8
adshYzUrS9ytiJjpbmhX2wp3FKklWTZHsrZumt81gk8hU752ij0o2lVlFUBT02HcWA0hsGpqk1Vv
ECvfO2AwR/pVCzww5EE2rlHttajt9rjPo6sptMAvtANJ1AkJpu89pG6S3XJyK4aIRCF6g87GKJPH
DGfDAp2yQwwqedHY1+OTcIL4a1GmxqPAPCTWTWO1m0r1zYGJJ2PCAjIKr743PqOkYKyTK8ii/WR9
QIEzl7YeiW0wIURFkrWSgaPdul3iHdzUbu6cNp8p843FY4M0vt17cRQK4scdQgdzckZqZd8Xteuu
rDjumCaOwn3XhwjcG9CWR2iAL74/NvcZdQ0IWXR7t7XeGZtyXrSk0MseHAFT1aTpmY0VhCl4qyGo
9HvyhfH3MsXL4i3gPQM98hR+ISPxHja3e1NQ/W7skDAIjWTBmxJKnrUYuhrrJGG7CVOdjIBpu7KZ
O3ZmeopiWyclwipOxhiQ0GAhe05CJ9nlYafrC6dy2wc3soerKHAY7IhJB9gsrG7vxm2+IkUGWPE0
vQkvtBZNxxAc6lr2Aog6WjqQHwvQrPkAb0XPB9QVkWaNO4Lq3Tko0jNubQDZL61RAu2rtaLFWx90
9nPvlub7lMr6kZ2xI+Z+mBisjq26DrOQNZzogn1MtvcD3C79xMQ1eEppr72pagwGOKj58Njpstyh
2Jm3cubsEIyFfsJfUZ9Ce5AkYhIYpvgWhD6LQl5xQrUfMq0pj+ZoMOD2amWaK2JSKirgEU2zpwUn
s46GaTMZornvtF7fNlZFyKCa8KERcZX69ZfA7qJypfQc08OQZu4dV/pcwVddQLzuGbwD6tf0N7QZ
jXWqEEyN5xH4Q/BcKs5jZw7mHdPBwXanYcEQom8ftBT56EmIHH2IicC0XoVBW2esaJxgTG+RMPPp
Dh7cs2EJNFNYJ62TE2TH1JDwJZJi0HAPQAnaOB3ikUWnuyqA798RV+pD/RXQspcDKRS7SiOXwijZ
kDkXLOO6fOb3IhK4B0NbFbxRoWADXFCvFfvU6Msr0YvxiJjjTfmKsAaMerd1acbHVNXhIk09puB9
XywQNDmkTpgDUcMJNYVGULlVxEdg6zQjw6TY0UVK94Sc23vLSl87ldAr6MpVYrLpO2P36utU6AVv
9WpQiUDiFHh7sgLCb7ygZOiwdEOV7/VXWvAh6BhPHbxeIxjbKe0Ti6lNyW0xFBGGjL7WdpkcBx+x
t0T2QktU5sM74ZIOqoVKjCFHpYHo3G7kOLjSErsCHWQF9heLZtl06DsN6Qypp00JIhSS33NKgMFH
oJlsfdFAQsIu1Wxs5mHic2VZ4ei7susdsv8ihOCG6XtI3tOolXtJVEe4Gj3T2vdFwP0QUc4RdkoZ
ja9lP4uUExULiJbQbKAmGW5hrF0nj4hZCEIeYSelMtu3MVXGQR9Qrp9HF1ngVzMwfZ1wptZ/j2xs
kYsB+eW4oKMq0NMUTupetdmI/g7KrilOfugS1SCcjlvnBkGzREtpsJxbNmN2iLM5ykBNDgBgwcw7
iH8Lo0RP1gbotXyfbL24J9r7VrMSxz+ZXVWQLNH54bSEw0u6peCX+kCjmOXXLkc/ewlSeLKIC5xq
f6fiBPj8JASftnBC8yoEJQuTWbcdDqu1XlY7uAUj2Ews2TsRt09WVCcHH/fa2kBzsomArJ+LMI82
ONPMnU4Y3rtECfOlJel24SBuexYk0+DV0Ui9JJBwS8gmGyY8gWRR0ihGf5gOyRs4GVjomWEkO1Mm
+tEdMm9dSvslqayOJ5+J4iGsanEI4HivLQUgWQnkXPA/Sb3H+vXW6WnKYIWy4D2NOrtcYIf3CBii
u8ykKql2wqqab2My5QfZW/5bQQeFNdBCQ7BScgLbrhVZQWdMEtrLSI8I4MDkEBhLgyReOY0b0oeV
WOD90bY6vNnb1Nd8Yr+DbusIT78ZZTat+xxpGNjkJ4ce5Qapp7aWYNmOCCN486ZMv3KJTzwFKnbi
RV1U7osHDn496bJ5M4izPyazsGPQHZYOXIDfRNGQ1kaP5i4YdY3srNLtN/7o4MrS2G3o4bUJ+Qph
NiyJSOD8zgu/mRMTFsEkaUrq/q0x4klPB8OHpzqaK47Xak/wDWEnvjK9q6YZ45Vv+dZ9PgbqkTBF
hUycG0JcqY+Wwi/HRd7qCKxGgiiSdvCPIaPLla5ratdojKEtbONrskGaE2p7199hviheYwRXKuZA
kLXeWdZJRvCnEJZFIWkFw0FYRuGci5LMja3SKtPjTJzkXvODmfKP+pH/tWbjufjI7pvq46M5fS3+
P+g46hbjjf+84/j0tYnev2b/DQDr+O+dx8tf+5OJqP8xu+09envM8B3akP/ReaTxiOhlHtRYlg1f
imbln31HU/vDk+AZGITZTLwhP/2fvuPlj+hW8vUMQw1Ebv+k73gZQf+r7ejojEXQFeCWJ8QNY77z
qe3YFEIHq21o7MLhomrRdt36zVcerQWJYcC0Rrl1hntpE722O3NYu/OiM7Enaz/UV5aBOw/XixHY
yOVKJNkPWflkFE/WSO7po5yuw/KmJQMw3npltoiHre3Dxb+183fXuQ6GK8e/s7T7y/3/R4/i/01r
/P/Brvdvn8D/9Z30ZtgtzdefOuX8nR+Pn2P+wWRiHu8w5rJoxzGh+NH4tuUf87QHTQnJJy5yvn/1
vUFymrSimVrC7jIcpEN/dr117w+D0aLLIB4H9eWP/kHXW7OMn4eVNs1zi6dPMrk1NB11yzxP/7cx
dVsEsraE8EnQ6uMrYbgfY0iEMw6GKxq0NrEB/QGpUnjwc0KaRBe+KpPsFZcMFNy4+pohd37CL5Ni
wfBti8AJjYSkli3EgdQvYQC30P1uWL9Rz9VdRORp3wR9MsdX1lhnQzAbSHoq9kjF+WZQuf5uoeOq
vllWhXl0aGvxXHh6HjwXcUNYYeN0p8Z03hxmSwjcUzJQNY91l8Np2qNFlyTGtDZ5TbZHpF7jk6Ep
MLyGJlIabZEPMitOfY6UE09oDncQgUjfXHlu5E47UhQQfhTJihqoPTBCnaH+iXboODgvrRL8PbT2
GwQucgU0rAP/XV6nc1yGKA2yRtsvY2Xn2BRNILuw37HCdOlVbWXU+VOgOcwT8niV6ZWN7mxCzUVQ
S1gbRzLZ422i5BwIWTYwI1HyAZMXXobyt/Ot/Kme6kU2Yhvg+LwkTSUQi84caetORnql2QTmlTlG
6Cr1VlA7E/p3DeU9MvbvrRhPqN/7+6BMr6t2rIPrgu5juphnGk9VRd6R2cQnjGCiXdjQz7W97yp+
7kj+z1lXOnJHMwkZX42dSXRwqYp+U+khRfcQYo5epXYEni6srSeaWBj5sXRNIY6jnoQqeiCZrvcu
vjxq8Ce8cOE9ZrrmWIX9E4FatHXsFpq7Vsh400qzOFrcthsZF/iUsHR3xU2O6RL3dKmvZjvLKqjs
jdbVX1XexQtLq+XW4sSGkIrJTZi01RYnd0PYDKYGnWnrGa1kixlbh0ODIpNTz6FvrBBafoD1RCij
7/dFmIyPTg3WYjVGxXVN24fs6QPBLVNIiRNgIsvRwvlrWtKcahWyN7DhSMbj2O1PZDTuEdw3pE2b
eU/QVxpOIepzLUpXaNv6amMlvVNxNjdwiJiU2TKpEGPGxBHhGw+tpU4O1rYWWLMGFEmeTqeCeUa3
7KoWoA6dwjWvNbWPKaf7IZlxuWLo5apNOLNBg+UsR7N+waKRf8MGEG1qG/I/WljzbJCN2NK2WKLd
OdIdaldN4cpNZg7loorGL1GXficFclto+QHm2hVAt1WqvDdbGcNGFU6z8CvvytEi/8nsQx/xdVxs
ZBH0EASyRtW8R1ERrXA6+8027waRfuBHaTY80+NwaFVcDMtpUgeK8mwT4im5N6dpJHFraFu8lGBD
iIURvjrkXTncONKII/iaqFUX8O47GHhB3i6GwJQrMuPrA4Tf9C6rHOc+6OSVrRc6APNCjIe26o5+
gMcx/9/cnddy5Fp2pl9FLwANvLmFB9LRlrtBsAzhvcfT68Pp0ajVoZZCtxMV3YfFIjORwN5rL/Mb
pUGJs+3RvkdqXcf5M9cXTfHRyDJoStO88Y+2xR8wnyj2c5itVbDBL/wQe2FSA+aWY+0c46bInprD
AJ1RyHgW5wo3M2RlO1qaEOvsUdybJxkiXcsUBp5BMBkwtpdUSkvfGFY8rSujNTTafzRWU9X0C6FO
P48C82Rp2Ce3rvEAwpRef0bREKm9Xqg+rVUtvlUWtVSANArdCeyxwIkPBRQJlEI2T2iy/CXZlg9r
K60Ybg07vZIYO5QQgkEvKG9lhU+egY1gQEGjBHWeDm4hmavgtH3e0N7dpyE6SD7FsLe6H+ohjLG1
9zjWd9CGbaNMJ1gmW1UEU5doUAOGXln9XqssQt/Zc5brrOOGDwIo/vUDIUsUB9A997mxLLO88tp2
Qc/y2NrlIgBxwX2IAWMDUyNlmMMo6Yjh59b3wlC7bwXsXckZ4IaWM36ba5oPod6ab2iBzJm7aeiI
J5RO8PEgWSfb8J6qMjaTGpLQixnqRW9SUW1mYFjKN+LrEI+5AWxXW+mQLuUYpntH4QpK7KyVEDCz
M6ZQ+NIPE+1gt+6LCRYxbnP2qMnYzmnzNTuM4SII6wM1zR5+W1HV+HHg0JI7NVRSPcT6UH8uSbhi
Zcwb2gdF9n7MKnbivSx/V/BBQjGosoE1gvIZundWOW2QxXimYqF7I6nP+oDDJTZz6DFYZ+uv/A3x
jl6tIYgmNo2JeEf7lhkFKq4bgaJujw6y0zBrzooRfFiY6gtHlImxRGW4Q6put17s6remloGtqGbt
KYLYXzvJ2lnGVcOpkyBIStdQPj7abnCXCe+mUZppiwCGwwqRI5eyLF5b6lMZDJeHolNtD+WyuN0w
KHSi1bRZIDsfulslh+rVVsEEdlyvrazcxK17SSZM2fx1VBsibK4nyde+ES3VzYtaLu3mdD4WmqCi
Z+P0soADK6RGJB1yaf5xSEvzNuX4b+eT3DwO+kwC7UZlxqBxYEDt5IDHcM4bmrfEyIHOV9lB1LSa
cmyfIVxv+PgqtLromI9FnHGMfexTV9dODYVjCNQcQx+5yBHtpfVYjxTKM8QcNi5aAJbWOKbei1+O
2cxjpdGR6NAKMo0Fp4F4mvK7pWkcLDQP6B2NWGoCEb5ueVp4yppdN5NS+C+lCE4BraFzYYzT9xJD
c+zD0MU1YUQlEK/3WVG9pBKr2wSGerqI0ghActxQfOvl5buRloN83Ub5Lg0lEJYK99y5Kd0CtBYq
aG6+LErlJFnZl47c9NPbkZfiRpvEuupJWye2SIqIQ/12OiLWRRqc5XYsj4r1pszbpjlmWsPFlqvG
Lzgqm27BjrXPlJc8kRkusEyy3kvH2nrKRB6OT99FQ069WqufqTSV6MvCLJRtOAMDbFSV1q5jdknW
Qgqs+RylrA6lSwFF52Da9HmmpS6qkyOJWYPzx7Qbf9B9eQaOCD0BopGxR2pHZkW3fpxk+9gBMn9R
OwP72QJKwuDDYjU+5HwVbx0jKOSESUqTO5xTcXBwb8pnu6sma7PNGQ9He5WtRA8xrMPuTZxzYfWZ
7Y19sKgC407JAEcvDMKXHKqpu7OUQmEUMcwmQdkYjTe0wEet1R/MsyoGzqWLFUt6xUDZjMcC37i8
Xb4OWTb4Hb1mYSeY4issWVh4Wnmj2hsrzS03rM1AP9AAUPVi5lG13dcNZlcK2lncJBediicwANem
lXcfTZbkktTy4guJiWhFY84lFihQWUQ3zZipo/SX0fpO8h1mMKZwtI6G44h0GMTxChhNcMykD6dZ
Xn1NZMtLefWnylWKQ4SP77k4GLdkX1ao2nsKVVhoOvmORSSEGkMaPOWgKS3WuJnoOm6xRlc8Z1ut
jWyEPY1VnE8R6JcDnjJJO0CH245tUoC0yuvA9Dd1FyMf4xzcOca3w7uc4rVFFpv9grwVimUNF2A7
VXbWBiQJ9G3l5ywnazibrfTJg+1CjDf0wFqFZ0qOjQlKkzfMRNrk69QZm1dCivrR95K4+BltYrzj
0AJ7J3KbgNEgLca7NqwenEHzPeOcruxF7EbdLcA//1yYzL4rSVX/WI8VjR8shwIIXvTM007B7rpV
qo9MweJ7OlGPNqiM7hfmcViPIpX1qSlkMR7mvXEpzGrLkJBRZ3Bs2l5dZ8UgUhYM2Q6X6VT1DRZ3
/btSjGWPF8ByVdCs82HBQesET0oErI86jHsmzArn8k3SDwYyePXxcyYDz8ZZV2msaQFtOl4jMnJp
YAbUGRpf2eRKiO964y2WsuHj0vRqc1eHtIf6uBOu7EyHw52s5ji5/NyivG4Gw+tIHSwMW4UOJA0K
4taKR91eyT1DOmtCQ0JW9c6ZanzTGoHz2RFg+bk0svWfxVLjfp4hquxnTAy21UvZY7gqpSWewK/W
Mmrdj6Git2mr/RARCTD9Qr2nm1E8mSTpNAw+tS4grWDKXgiOOAsTYxyt7J8rMd9+l0YmQ4bvLdLQ
PVG1twnfERLLmcG71/UVB+++7be6V9XxjXOknjmq0yGhlVu9SrlctTEO8Mfi6/KG7aA977TAcbac
xt99JlqzTw8QJ6kuwCStfhcH6PsAstsKPZ7M/KqBkcjjYqiYbxXiOEDeaMtLkuTazxqzacNerAlb
YpWOHTPYJdX8su6bya9HEqp6GJ6G1mAXK5n1kWOAmjokxM/b0UtgLRh+e2NKSHEXevYWk65yG+1C
S2TyTkA7mldXBTCnjla2wNjyJLFIIs8+ECGKMppVsUCjcYgjeQtJVHfkY9KxA18LAMI0EnUHNY1S
9QGRSDrTM6YdXokiTQfdZlK/MN/XF8Za+1h6u9zUO+N8XXuuISr0fpZu+XzNs7QExzClup0NdOfh
6Nf15wC+qIJyVUjvZDDDAP1rOdMkRBibZWnuyGC2P7cdAyImb7n4VRfWijpryRrrKqolgkaQoaog
L5KGLA57rEYSlQWNEq0tbhqVGviyCbgLnrOdLn7DRS7r7U5imF3l+NYv7ZLcB+iZKeOYvH1nvLDn
/p5OCx1+afo50P/H615JPsemx29K2nUb5zoRcFjPRBKEaac8KnFdOn+T+jbl/w2Qczro07u4Kf36
Ahq0clKsIxW7OzQRskErTljE5TgD3WYEu3pyUoMkss9GlPuBmVEdJevRFH5panLvacmkJj5CM/PX
reuGF9TQsXhfjjUPGSHrx7cWU6wkhjW2juT1ZnU6Mo3q4BSafDOEQ31BxQG7IbEMpI6sxtb7TX5i
Ormk7AFAOkGmkRXY+14xymqsBD71oUyiK41N/rU4pq2OrSUXymiURJGkN9sPZDSOFPdEy6IIWodN
ga8K5R/ZsgPNi1ez2tvd3Xogsg9FzZH06aUVEAeEWWML6Zx00y07TjmqMS2swhUsIAvxTLX1K22G
tfURrmZWJOccZePaTd+h79L/n2ZBv2yFKSOKkJLWDGh+P+9ZhVTUZgoQK639RR8ormas3TBmoReJ
5oB6l5HJiujEjE9DVdKTFBrorILefDMY5VxJQczIol5BV0vJflQpEn8gsEyJ6a2M2FgFWA7X62xh
9G62yEQ6powvYinX8mmsJpLm1K2ny80Yi9Z+PHKV55Bt+X3KxNUFVcQjJxwgtoMb6N1QYI2HsiRI
+2vVVepnppy07RKX0Dq0CqEM07xnAtQmJxVzZpkPbsMcr3nCB+rAsLlqdW1isGtsjfVTUFYY2MTV
vvyxwLW/Dj377mF0Akbmay5Y1myLzRzCfvYYqSYuXazXomtfUbD/Wljab+yvxK9rZbAnpf5tazsa
OMLw1Gi8lFg9g28PaxMxJjMp9geerdNrR6ptg2+4oQ0ZaqYp9GS7X6aSc6/R4n6pf5K0fgDWeLbG
7mWQpT+1VFzlWUSOvKghh28fMtRtlwFklCbHC153FmCr6qOvm90VDe0rpL7UXrT2aTDbZ1Oqv2uD
+pqLwmOtVO3apgk4DFEhm8naR72NDzo3oC5ZZIN0fGht+72Fgu2aRq7RnIZluhGqGXVpv3q9lH8z
iKUqmBhATUP6gXWO1zblVbAgflUWfZTK2BxE1xkZWQBeFVE+Fww2pSUlNRLHVeLUSoG1WP4m1kg5
tUzAbVb7H2RPa1RT5JesaL8MqJkhaYatqY4lwigmDIXychxQAKPOCcUCG7yc1VSt2rvVdEfvNR2+
MYVt6IOavpeH0nviMVw5oO/Jjv6ApTAJRNHgofUAog79habOrZWaaG10zyzoe2BmzByNmgIKrpsc
Zdj14hitwqLgeFz4hrhdBICBCjl8AljQPnRsKkp89XTgTasOQ7npIOmgRvIQl4q8RJ++V+B9/XLI
Z7/scwuE8MaVbN2DhGt0kA6zsYhbvXo2dQ947Tvgo6dBstpHp6RX+LNvIvHJJifY+neG/p9ypStX
aUf2e8UMB+Pwtb8IZX/cJX27k2uh/GgYoTlI9NEm0Sn05A+2YZgvJ8eHokvfJXC63lqVUZsL+XVs
06dlazHJk+/LtKsvCqRTyg8wKZ2IIF/Dao5G7AtCteFs0js6VMaMFgR1T3eREWWL1GL/ZqHK0HVc
IKc/EBo9zkhX8VJHO0rqjWCrqvsgaVukZ8UL3oWGSxHJyELv0bgRtFHxlPOZQ2W3sZ7/mWwTPAmV
QhAtA9Fu0RFz66JKbLnapshQm4ckFK8Hk9EZsOr+sMpl/4mMZ6SnyZdZOX7k7RzXQNIDpdwfdBPA
rLTKi0T2Lh5dHjIaPwUKKfk6SQsLxHivmaSCxqw1hanxMbPOluOhbXIXAi4KQANh3t6vLCeit1PJ
9fjK23QexF7NPwvq0Bikj74i+5V0Y7XLrjPQ2KvFUB8lUGCDfGvkdX6YdNSweyzfAM+8oFP7fTaz
DmHh+pNsg8aAmPxBxtUpLfGm12SmCY603Fds7osZbIQ5NDG+hw3ZCHoaVkUhPZ7Guqk7ZooGRlHE
3q4vHlNmoiDYX1pJ+9Eay+qBzbfOvAgDUAuSh9ko30ehHhyU0O8milNon4zXVC+nH1aG+oaq5lFf
qbEIMhdxq3KyHghertSRQH0SL+/VTAhHFPK1kD4/jVKQU2nzS2nkvvo9WNKK2GZpXfNOOl7HFppU
j6nX85CZyhtElOO6NKkMIkT8alFmeZlWtc5ctIKLwFuROeu4I85XVePXTePpN8tueEY+GP4sI1Q3
ggyIlQ6wenJsaEXuNP9FRN9/zjUNjVPPcelIi7Ki46QBLvxaYBDqD+qWOmadAdhfy4h5O0Pughn0
1NF8K/K4Lds3sz6eoZq9peT5NuKNxmUZ6j0EgRtWJKSyKgdkc7dG2QZHZFu5uPUstmbtuq8X2coR
Z7wBme6RwcGBscll6dKTpIRm3Xl0JC9sXB0CPntWOfqv4P+KqBzzGimA9KB0KQ53AVsBC/oAnjjd
DIXuRA3ify7E973X8bLuOlelfXYpM7SehIMsIJ23w54onlxzUK85wrD2nm1RY83RamzxWNfJa9rN
mEGlhTS4RqlEqU4FmSjl+K3D8wcaQnGXFSMssrq8YawM0E5eymu+TPr3vEe1zzw0jNjwzkYj5f2Q
1uyNUZDoZn1X+quJpgHSZUGajW+DUTcwveR4oMPZ5SAyTKVuvsq5sdno1P9MhfRnB/liTajoa22b
8MxaP0s2CTITkmQjIF37uUqkPagaKScV+huUpLxqKS9spXlM/SpFWH5dDdWmKv5drMIPY5+egD4H
GnEkQpPtNwUOB7wgBnKPMIuZfcPv19Gk/T2teyrodH7XIRF9T0FV+qw9Lt4c08axlvIGcf7nYa7a
71U7AoRSfiR583XmhpqSxDX3vQwVoIvUUo+2Mrmhz/hHRrvAqTFxNF28hQ1sbNH8jRiI1c44g4gW
aZqrPpDw1kc9J3e1tmlTl+laEs+EqS+KOH8rJm3ycCP9YiTFd6qTT+WYH+WWH34vT3fywt1ZFI2O
zqw4Es0Rt8no2PCar6Y+UfAkPLphOD5UlQCE6aPx1Bul37fqbVHMiXaCpMofUOpBxiQiXDME2KdF
pZ+ekvShPoaf52zgNjdQ3+Yb3g9OjgrB2W8zoAUjvooxbsESxb/5ZKh62yQEdGAMrLSt9ltltvoN
/aLttyYm4wfQvm/gx9bRsgdjN9nVuM08NOZQAgNHDUdLZnvWnYyrUcJjSRI5StQBr+kO0B5SWGUy
fNn6lB5GgccywN54AQYF/s80jnfYbXuBbfoqTQykBB07UVwerJqDr1rax0JXIeUe46CJso/atlPx
shz9pnmzNMyFTyW1Zi81EI7K0SbGNejYo5hK6PgExLHfxHkt/sg6hCGQZ5BB3rWyWkQigtGgW6Gg
nzUgHG3P0rpp5Y1PZ2SPrFdzLa7o0Po1vS0c0stJga8NNhb8VYORb645SD392Ov6VqobrVZYIXpX
oZjbydgoFyJyKlrry00JdB4osmIv/djdBVO71Ukj/MpZa0/SuNPMor8zyPviW2tCq3niWDvEGAvE
xJdS4Tfh5g522MMcAwwVRjVnS3pDeS9zmiQpVBoIVukVyyT/1uQ1c9k6qrsh8fqtp7JhDLQ+enQp
W7tFoA91BjPolLoj/2aFTZ0P3iLVGJkMmkB/6TPTxUMorhOls6xTbCrtSk6hpH4JiNko7Q6EFtlA
MyrI+QoV3rSaUSIbSFsUgqi6JN+6oyx/FkID8p+584aNRNPq3qxXjqkmf6Ni/q/gC/9/Immg3xqy
8d9iGV7/NOVHOf8LJLSP5vf4f9z8AzHL6SP/l+e5+f3R/j3C5v+93L+jbNR/1XDxEhVQBPiaKIAZ
/gZzgAIPAMc4PQLAGpiSDJrhP+h9WLiItM41/oU+MVf370AH7V/BRUDrk5VTBeTkDP8vgA7g8sAx
/AfORgAzBpwHsfd/wNdox6oaiEkqtyLKL3083oWHENIdcMn/zZscn39V7+Zd94zOXvzRMcI9ll4H
2BWP5Dm/093wmtv+dQ8Tj6zJw2c5yGPSEneMi2v5QVLTUhLa8m4T8IP5Unipu/nUx37ilK7s6p4e
Y53iLaHqzHy9uXLQueVLEsteH2yXzNmdPuwvo6c6grdcFDeLhBD2myuFeThEuzf5YqDGfVAGhbt7
gt+Gety9pjE0Lbe8j0HOlPcmuV3U+WDi/Pqe3hdYHz5Sw6HqCkxpbYSczCuRKOzvGBM/9KC/77fM
1SNAkXF1h3cSdn4djkHlI34ezrEZt8/Ylt+rVzCu9/ZWh0xFwsHLHYnPmTkoId20wHCSyGQ+Auz2
lj0qFPdWG0he+Z48zYhDbT/rmAalRyzhZWm3238ib3QT/w2VWEcKdDf3ZC/51B3uq9+F+l+XoXpS
yCu4faC4YGVtuNi+Jz4l1y3OAwR2PcEZ+WRzgGSfz4AyOjwlGC6zKwWMEL8Pl9GtfZTHXCUur4a3
+kZQRlKwPjXhwm+tL/Vz5h+B9Uz6Nkamnz2vLuVyUMezapfB4mhOE+zu4qAxZjNXiosYK+ZPKS6f
mNf9sn5MYct1EGHt+c2BVuDS9XQWT4vH6+rrD/TO/MRevDLoQmK9m4Xz1XhOHvt1d3sXFoOLYqbd
u/qjeBGv9e/jS08thsP9Ai3J7hdnuIvu4OFaerduY1S+du84DkbbJxJgjhZRE/Ei+VN2WQI5hPAX
Fd7kSV7pFzf1prlVkChRNtN8sPNX48mI6P1xt/NAcUrYZU9NzMEHIix3xa9q2MXyZf0qRLW7u3CB
XHplv3K+pjkQqi/1RYlg6RTk/Y55V1+kJ1ZiQGbvVx5K5LHI936D5XyXnpCHQzKVVvmzEe0B5AM9
RiTYR7v0tbjRkoirq35rL+ZLcTPYAcO1iLK4idXL+D/oYACH+idbnTjz91CmFfRmC4JZuu3O6i30
gPzJxYTEGUPU7uyOaxjcz88pwPmAXVlFXXS4qid6uzO5wpsSYSPl1R/Z0+pAu7MFl7GmJzuiU9pf
kMH0ZxupZUf2UMPKQ8mFOuIrfhlKITiJ4lfuUX04pZO5vSO5im/4pWfyvBVW+XRR0xj6pbPxh9TJ
YQAdbGH7rF2kUPCgygVpgPnRnxPYa8RMZMY/x8/6fQmnSxmU72Zhb2Ee7I8utFj9ZesslxfBgWj2
RXUHvjeFyffM16PqokYwf9z23fye3uQII4n8arKWboy5PAqaSH47XrQXwwNpFENUNkJkweP0Wl2O
e+JDfn5oKPw+mfw0iopOYUu3LdAcieW9nfvBR8LWlvj+J7165+N7Zf9qiAore4EmtDt6Yjy5iv37
s+D3V5c9yc8mjukghG3XLq/kjZEWr9ciXIKCwGremWf5m6v5S4QNl+SuHjoUTg5Ixd5Di/UoXNKv
rDi3cz6QuY5yh4mwfV7cb2L4VQ14KDfh0lwPf3FnDxalN1+sJ/I2/lbeD3/yTc98UQ27CiyWgxzI
geYabu6iuekhwOiQekQILcXn+1a3/Wf60JkbIYjPWxZe62ceWyDqw9bDESEUPewKbMby7nBnJupW
ju4BX3BUR7qUnuggXexT8NirDeUqmDlqMFaxa3u2P1NOhMUl6tub20SaazH0s+mY81PA7l/6sHCM
N+N76lI32vk3Rp5sVCUSOIEElnHBRzMdSCkvRjTbii0HQkhTwAVt9J66s/N3MNr/S5D/T9bXfzN2
/a+OzH+QVFiNvJRPWZFb7+m3g6OsdcaAhrDbhwyABJ7J4B7+4JoOn4BbCZfnmvEkGs6qjVthuYL7
CrrNnz1g0Oyc1f4Ckt/fvdr+3ThQzm3GJA5IF+4kGrdBFe/hfGF6zJZb/HPLkle7m/vDDPSA8Y9n
2IKNMr0HtZs1NvgVfgosm/OQ5B9cxmcODjLewm/rgeQPkRknBKrBNwnliVexhcUfc1xF5wuOIbkj
27q+b37PVxlBE+EK/szoiV7MYPagLzjnt1hBH+d6HkOcSfi76AxR+aLyQr3XhhZLQuZtimh1Nj7s
+eK9B2GIxTK5f/sgkAzdhdVN+8I13crF69crIn7rZjqrg1rhl5lPJ7N8dD4MS+vOTeMQV3yiF5+c
veG3H8Ubr899RfjTSTz6f8HkI0HuSW7t5fzRHbKKmNfjdrOmhKfqPfFMr+eS9k8ei9O5bMCfQCXT
VyYO2ft46Vk7aoCHDHeuchFcjmqeMwJvxM7Nb3icFsvUovIlnGFY7JjBxLMF0cTfRW9xdzbO7gg8
mfPfznsGoICHmfopZ0flnQcjGFE2ApxXdiObLqJC98+l3HoWvye5LW/S8Blq4IhXya7cxIUuy8c5
U6XJny97SCTg6e2sFm4QPyHY59Jrw/PmNRGaJLc13rkdI1eNPYJPPhEkQXfNojHuz4Xq6oHwOJ+0
4e5hQwwwWMCpPwSVNzivNVcv8PLYezmf4AVsi8uFxMV7Aj/gXmg28nd+xVfnTZ64eOjUrB6Zg0Px
O1AMLFguJ5QvU6CHejhxKjMP8axQuBCDLsLTGo7hzjo+30slyzv3SOoWXvbXwqTDxDkDusDpAlgr
QkRVw7vJnsHOO5dEcyU2hdW5kokuEKa9jOCReENAbeuSdzgdBxbcim/HtyxiOIKIY0C4Cs8SjKOu
CAzWtwot1q5YeSKncv/TirRo8GX2rBxkwRoK7OJzpeZ3M5BjAArh4IeJs16saAyz4NwOEz9C48ZW
iMCLt5OGZKS6hGhHCLNo+qUShq3rGauqgAEXS+a8Yyu3llKeO6qwDGgtsapk7uXucUcDttSz+b4+
q3diGs+6dqUbqAruNwAIll0Zkv66vJqNUBdPBLV+hxzJp3Fngyo674dDn5YjfGRDEuqDleey3iV+
+wz8Cr8DlpSdkBCLUON1Fg4K9gVptBiYN+2XzvYVn/fA5IgZnN3tPoSgJay1/M7stV9YAWT92NsQ
eFZisMmSxlGSd7Zsw0f/lkSC/NUhbQtpuLidzxjeSXlvKTI9y21dkjmn4iZPPjfWFWN64jxV8a8V
vvkSEes8ec7duju4cJ1RpgnYqQ7IJrvjowPIAkTMIhGImrqDB7WduJIN9hptV24j6c556nEpyzUj
t1jszZbs8iX73d7PW93HGhdacRuInvx751mk5GZQvMHPdrtHHfQkKpmrEJ/64LgcNC8f9fP+BzFz
EoWJzAZhuXAIiRxs9SSQ+DHrjnTXcqEq8Sr2MW6K2BgTpKWQv8Z4QMZlnMZtUO1X7Bmyx3bpb+Nt
/JORLe++FdDidEiCMDZ6r3xKqpBr8QW7deD++CwwO3MxZHBAcN6oimyaKWRJbdD5eXiQQZHckucU
lBSYQzsDWdGZdgnUJ72TnX/8yRZ/C05KzQD71jvzls7jAfn7bb5vV90pfNOdvMOzAnpq7hZ2pj3y
8rKnUJUkEbom1r0LleDwelL20kHG4qLdkzdAJRNfiK9Qa/X3ffD0K4mYl9HVsevApJTQAl1xqALs
nNuCwrinvy0Ek2i6JFH7zv1locBPesxUIc1FfloF2HJ2/q5GMhmc8gMh0Df1ickD1eERFq+QPSKa
rH+s+3DRn/Cn8So6VKgp2amXpk76LHiCN4QoRvhnmnnmoRJ4Sy8NBA/+rl+TKaZ8m040XwOccWY3
sX9NIQgBG/8OGyyBM9pP5KYfzQddXwj5dHavqAYYzuwrwep3HmleSNdA7UNwR3lk/dCAVPJr3+RX
NM811glftG/8MDnf+XiFs+gjDaOtyEo2uYdIaVGHWX89N4sXZID+oTIo+0F6ygIUxmsSji5q8G/A
JeUoB60aIP7rNG7xnZ6P+wshCTv5tboAvbwP/G0JCuA0ca+wDa7RcAyPhpmts7pGt2PtoqFg7+6Z
hi6k3epfWSOQDt7iZA2apU3NRXmJZWMg+5KEF5mzA2GZPpEm9GjQM+VEmyJ9k3/VUR4NXnaHULh9
osPoJbzdmd0mub1RfvW8A35ttsy2paF4XoWNHKYZCs8gzvzePy9jIk8uRjv9Xb1U9z0NVB8AxV9p
HUkQYQ3Kq9OFFKI3w2O1E9ZTv/BqV2c/zNR8Ej/TERs4c3hwrF3nY3IUDlou3jk3Tce7d6TdZ9Kd
+2eyfS7uIz6c988iOPPZ83adJchkU0LzJjtHdOeIXwViFDCHGMSjTd+cM++vgGKjM8Nn2u2CgER2
TiGACxX/ZdTO6QPcmfgPbY5M+szqhEvhcKhRjIKjkV14jhyj5vk5uOmUoUHjTVzs7B5cCAa9BPkz
HbRIokGRe6bfv7UEfysClR0MXP7hCcH5kxy/DtNYPoAaWjHr6K2PuF8cSqs3fmFqSu4xOCZnb+Et
gRl2VBscpMHZf5mC7AzDXksCQAlAUCYtuC445n6OZIzMI3mjwkM0nYwfeQZ34oJJpPwsEuP8XkRn
jm0a3FDZpgJR3Y0PI5MjdH8otTlhznJRIKv47/NvhNb/SRl7fv/vGDmmsOXYP3XSjSSVTLM+nIbG
Eue695s8xdNpGHGGNNhYcJIj9E9mtVJXUHSyv00iVU/6BOqM/OxMc6FRhNXTmW9tkXSeC0FGgKM/
RS+JzNQ+Hsk7TeLbcLUeQyR7S7QGEh0Oi4x1dOgxkVSvsUbPaPxSve1eGk5RQr63OjoRWyT606gJ
63i8Vf5yGcKG/2G6ex4aN6S2ozMizr75CiyPYyvzl6/b181+MjiE6mB8x2PsMd6K1/HPeQxIb+f5
BovHLT0thK7DETA+G5fN/oVFLJF++ytUAb3lj3jGeU47leWcuVp4oCvFP6MuQwiGCuoUboY2DHnm
ea5g63ABXuxLrhnrnxKJL/0jt4PyS9xsuHk0lmjSnUfKQWG5kqLy/g6dE2f3kcimzkCHiqrmPJSw
6fJXlzDBz5w5WvK8+Wd2o9FoIGu25S+He+YGZ/sOAz8f2A+PxnA4SwMh0P3WPf76OCh5kBT2hCme
CFN+T+V0bqMDgNHzqLPd7ZZW1kJEn5hmcWQadBAKdB9oEI2+/spHJwwk9uEtX4Tng42GX46nxDml
vsapvYQczMFOvFQ8Ngd1Vu4X5EpmsJH/wE05E1W3IUM8c2yqBT6DQmWvTQ/rqbuJX4vnugtzxnhe
cVvZ3mcQAQ2bOg7DUjYKM6GcJTi455pEK8AdKLUu+yX13wsyxTka7IwwvdvV86Y7WTycASQ8S1uK
a/YsTBJKQAKMtz7OFHEm/zlTPAVStK+CoIsrT+SCzsRw48bNEUcrsaQjapwpXUdaRieHpK5TrmdR
goI+IZUIdsaxa/KruqdPqwuHxjtbDjVhpiEbM/+naln7Z7v1H8Q+a/zeIV6YAG//SA/8glqbNsSZ
772LL8crkCr5tvhAuEhSTULjmVpKfvMEvoYu8/Rdi/JX7am90FV7Pn5VV77/Wd7RGQk54z0zZrTi
Z4+E/vGZPSRPady8LpfuIgVKfHy29DdTcp7Dk+ly7n4e6SSG05UCmjSG0jhaSIkp4vwh3B8VuYb+
NFyM9yP+N+7OZDluJM3zr0LrS3ebTaiwL4ceM8XCIMVVJLVewkAyBCCw70vbmM1lHmLOc6rD3OY4
t3yTeZL5IYKhJIJMMaVAZapSZdVdEiUH4HC4f8t/ob43BbByqM9g37BE3FOIaqSYZ584HIklp8K5
x4bXzmb46BxLl2gevAlOOYUIaCXOMjByFDkTShPaUXZsvjXsKa4XzTg5Bl1/gijehX/M/s4uTvmc
ypt8IZ0jg3dM6j3rEnwYqUfrDfO7Gjd/Md7pt5s1M9QqwI9aj5sy3b/Y9GMU/RXcTlnHIxp7ZlTC
vvZjZOkVfRV6KwoMZkim0q/9GBGuKjZiOAMjuigpikjp56EfI7+Szc6s10SiEwVHejXf049RjX6R
VpdpxphYkZsqnRmYsfLOKbfyG/yXNJDitidG+psS+bdLKVaTEY4ykp2+SVdddxXZ2kgLxp4go4ww
Lb129AmjLxqy6UqR0o+JkyrEFSaeVc5ELwspPcGvYvVJrszSeePUssPmVIN/nUK6M7yZ6MRYOufJ
ynfp5mLVAVINWM8cfb7FJ1DJi8ssaj24Cp4nxtOR2iT4FmGfdJ/HoffZCzxRn2Qgy+z5CjbTtZtI
STN1U0EwJ17oxfiNInuRT/y6ct8ihpdfLmwfqR5QL2o9RyjNjhA78vABahO4j6jvxemJZOa2+mbV
tDryVbaQqnMs4eMOoLuqMEBYjVw2z8ZEoq70Qts+RgqKzn4JMhz8ayDY3htZSBCnCCG4pvNARWPv
0FuEDhQzBEuyiaanIXV5cZRiITuGai6bF3htQxxFj0hwOXZQPqhQT0HnhrJlTrt7FmutAOAo1HVn
NVOjNNZo8oSiUk+TeqXGILELz26vdYR8MwwZBAC3x26kOplxK4H8rouTsB7lQoGQVoZAySQpsQs0
z4sKN5DqShoFYcspnzlRERzXEB0yrEZdiKBJe9Vq6IygIsVDYQ3tZQitY3wmu5UJTiKyRRCWKUJg
XhRkxEJi5NF70hI5PoEaFuQnLnbJn0UsAFcwB3UnMS6rxhEhQtUOqFvBTMPy2vb5XmboDUPgA7sl
hldRggPfGWS2zJvrfllVE9lfpaOpFhqtMxUTEEWQ62GbjEUbBaOp7MJFPW5zEKoaSIQqhutcJSaV
CFVC4RMRKcxK8wX8xlUYuSV4ffroM8VOa4o6AO5ZVVAY5TdS4wiwpxuUuGa164Y3ZhhkEGuBB13a
AC6I6mTW3Lj1dGWKo7yezQEBGZcOsubiNKsUWYKiZJenvKHVBapf6OibhZET5clu/VHHNhTAamRU
3brVFiUGHQI4nOMyQ+UHRk0B+M8wMvw1qhVCNPNazVWbmXFh19S+oQLCgYQtfZbwDfamBrgh7Bbk
smB/ryWgHriHSRTLAczF6VvRTPUrU4yBStclpPIxSikIT43LVEjFd1AZhWAuOW6lHrqs9fgQhZ2o
OLZxzAPZYeJXX4xXGMgDJG/gBnbOAAtF+yiIdhQS1oAIBImcY0PwsfRKPb9ofAAo83yV+8pncPJC
7EIxhMl+CNx0pLtIOXnR4gK6RiWfqXz8JWIIgU3tMczV6E5chW09SWxHw2elDM2J7LQL7MY8xUGh
NEjPRS9JzjG1r6h3lqLxFs2ywj/y6xggJzqkoxMHZ8xyUkXyiNzdK2L8FWsXdraqesJbABA+iigj
p1Gnhu3Vo7EOQ8bGK2VhXKNtqh6ZtZnCkxfdCvc7X3Xe2rUMZtxLKCPgpiXCMcaXDr/hJMjIYwul
dA6FoHCBNQLYGXselnbTVYW66VzTtPhWtWGJzNxOHRJ1VRPxaPRQURArRNmehqyRt1qz0MHLQuqf
sZu6pHti5kBJjrxSxVRO9WD3qVEOOyUy7HerqGysTEDbCU3BAORZ5WYiZVQkf3IIghCPbEhgKeo0
jXFbt2KiTCMhET5r+UigPiQujGPFURFSreTOQHkBBnqSiLiXjMtGlUHUNTWK4wuYGtIMTL1EiQcv
UwBumiO8ae00ZuEIcvBFH4U+3sqp8g4z0YScDMiOE33wMIW5hlfMPtKg0rnUVEQ23rhyJlIVWS3i
G9dplHMA40k900qBgoxc4UMwrcVVc67VWFLOQEkH2N8aWmbMHTY6Skmllr5tU8BwiAnkWjpO5TRz
DznJnPbUY8+7DD3dww+0DfmgbAnKxFTxTfGTNsqRWMIfvHmL+pyNiWNjLxSi5VgqDDw8+JLp7PkQ
FXEcE2wwM1pmIuQUm0Kt1h3cjleQBhlK54IfKJx0hlaZCB7YNYzbnM0LJdUReGARnBoSX1j/YiaZ
VCbSA4qTOpTURpr2FpEiN5cPFc2He+IJamuMYa4I6IIhzflGa1ZuBBkwl6gvm0agT8xQEe8lAfvX
mao7WYi1cw1TBUgGp58fpok/U3Id/CjquyJOkoCk51KKfezYq+O8oOfnuYv8UK59CtfBKFyc4BgT
JmNAbgU1X8+TzxIpdDw0oWIlKmejRMMRLXFTuXhXYc56vcD8XRtnvp9c8gnwrKYmdNDrdFQeB+6C
xzZlMfrQSqyNsV07uB9Cn8LKYyXZZnGiFa0HxUJ1Me/6Aj9aN447Al47DmDM06SrfSxKoVqkHqxR
wJYQ4XXNR105Qwi/hGJt34wcdRSfo/KsJLdQJDtQE+4QAWWIBaBSZZa3qUf3sjCSyJ1iVIz0Rezk
tjTLjLgGureK4e5lK7ZpZKjwaBtD9l8hnhRDU5pFTi7SoxL85tJj8mgpRB33ZQTXCaRhaToerDfP
t/h7zXu9zM2rBg1j1khnVFQJpX5e4foojM0qST6qCMGRLNcYJLxpK8mIxm1amV9GAEIxWvWK8NwU
KvfaxO/5Euwf5czQNtsPZr5QPnOr5SdERtsz17OBGugQ3N76mpPeyGWMrqMt115xGCgcj0gbmCnJ
boMi6DiU3JK7diITZLnhVjLspswENiFjdDbxQHIB3zftKBsjCaxQiw7q9hTKQg0HNAzsI07UvJoA
fvcONTexg7mjKfmbkEcBZ+N56dVIRdZ04spCdGp6UhrNHKNTuzCq9Ly0F1I2Ltp4dWWs4uy+yjI8
9LxFgFqegJz0rDFWqORoi4TYD4+zxRzCgplPyrAK520A9vNYReyfPjXCl5AQajUID9FCi96pAkqm
o9RO06kE4eUeDSxVhkVUpx+J0AqJgNKR79hgQZrVmGZ546TGKBTr5kV64egx+ptmW8LLY5340BDM
xSiesJqqozxcgOeE4uedNnIM20E0YuFOw7MbvQ63Qm0kVSG/jI2mEVbjINHCm1aw5fCkDmysy1aw
JOGPh1FOIoxwYjY3HaOh6p+W2idklinNNnKkhacOHyidATNdsdmPCiiNQS4q8azFIDCcooRk42On
54iH+UpWfiokxAVWsog8cxEgiYoKsgYZEv0yg3KkWQQUSEeinU8KvR3dpzCihfEK8TgPbRA+mE4r
Aq3oIMxsKpt5AwGT61N5qxcOOnu+nMAf8PVwkYOywMLX5MRICsoB9sih9m7KCfUkRI4CNCVaDYMQ
GdmQXKrleOwg+EKFIApQ7dUj0LkjokF3rkG7ssexomgZ/cxCOILO02ZQ1wNjhsTZwkAndlRdVQsl
o7qhEixSQnewe8vGudTK9MpWhbqMeCThuqozwDDYa4bvI0Vs4b+g6uaa8zJYkUfoptQKV6IkiPpN
ikCmO9Uij0J05OMTE+R5/HaUi0Bcfb1KP5gJnHp57pqGnR02SDayI7s6xARzrFWxCxu/kmKkJ6pw
QQCI5ileFUBmXarGHhrRb1Ogkhd2GrJGMHuorxZahotDBLugHoci5LexQBhJuUqKApmdXVDSBdt/
QLSQYFM6VQJcWA9RRWneG7bvxichYo7ODPddqP4QAYB+rqLYttwwRxsGihkuxq6x8OdQqKAMeUjz
rKZxkNr5xoThu3LvvyZoUiMv/W31sWkUwFK+66Xg3b/YpODoCXXGBtjiKGJnR0SuvcVEdj9SdNCN
BlBxyAKC8qv2mKi+0mQEnjjaJDJuWCVfk3B+JAlk4NhugmYUFEwMvgMU2UEyH2EiO6sgtbOCAX+J
wYKqiV2O/qjSDCN15eSumEylPKB/sDIEUNKKNMK60q9RvSjkHLm62OG0xCUzNMcOsqZTVVzQrvEw
MyBbFIylF67QOWqgpvlmfCkiST8vMg0SkIksxRc0HQSAAR5KKSRbiLxOJbPS2Id03LO1UUO7DpfB
09SoitOVUTYf4kiKUJVEOek9+Yn0LkyCYl6gV/7GTNz6ZIGYNOo1kGmIJ6ltzGqnJc7Lk+Lw++tJ
v3NNl8uUaGd5gKJednDYIWVzfDP+GcT1FLyBfnt5v7NBAfcWN8t5u7rltTWHpCOqJ6uCik7ZdnGj
UQbcFwSwpiBvYIosu62s3iv0z1huBqA95Pj0rufxUF8a8UFQr6IsxZpUddQGxO9a22IH7P0VvWTg
6U2Fi8oD92HI0tpv5PHirvxmhamDeZUkOp7rUBYMwrKmgIADQ3qEQm96nWhVGCO27eMqEccQeNUI
Y1bQ75HzaYRoEw1dreKgTlHYcue5VPjqxGlEaOEj3URT1l+J+CFnZEe0O1WMYKbOqq0+4kKoNseV
sWp0RK8lwYDd6C5uyjwv65mUGCsgdIITWI0WoESBwFSbnCaKkHRy6Y6AlC1aMRAe3ppti1uKP0FR
IQNrKDlhjG+WJqXKHF5HLImTCHnY5rpCRcg/AXIvU2jRAqUeqxUp5YQjKdAmerFyr+E5aulcgBOA
mH5VkrpXmRQ5sxpNYcCHbp4gg1riOoocjBh8rIqRTjusDHHts6HPGhMHxdMvAoHEx4RI7txDc1jm
R5BsCWzsEAhlVkjaWGp9Q5sIUZTSNFckaCYoomlE3xr62OQ+FR7KQRYLR0iP4OywQBD/bkWFjv4j
cSi05kXu03CqBPmzvJKSdzFcnolj2GiDGO0i0Wc4R0niuFJiBNMEhflIjCw2T1B50QGVwiN2iXYW
3p26wE9j6qP7n31wq6oyP0nCCLXO2veou9myhPaAU9Jda0QFwBNn7IfQzVtLr9GjwW4EsbWJH7iE
74JS1fVkFOOGSTUECdEKGfYpHKZ2MfYC2TtNdZE0zItSTxwnetLSAZaSCFXX1swuKsVU02nKqnem
WI4QwQVK057qRi4pU9hAtXckyzWFtTIR8wXaQSIxhZZlMgU321h0wjJyDVpapBJFtNSKsENhp6iT
UQjDa4qtqrwYa6rSIkKQNDBEGqppArEayn9kaVFlIuwnLwIC+sxZikE4Go1Tu0UAFipVQl91UWqA
T6oRWYBpqzggZFVlnKeShGZdZY4gRJMy5w50tpV3i3KseFk7hR/M/Xrk3hsZasgQBsm9ZmWmlTdu
oEtXVa4vKnkqe0EqxTPP5QsAdoLjH3RwB0744lPj2ab/BZ4VBRsshLWWOpBrszrGDjbO2DUUKiYN
EV+4dzbyPeMOKXyEsAqhVuiksdzyiSGWdDSw+tZmdtuk6hlmJwodwagoP6YQYM5MFH7jOTxO+Iih
GLrqTA9GZT4JdSWleec2oPgDo75vtJVuw+PLVem9jVIDCAWOPP+IcqeoHrdN1sxllAdvF7mj3zhI
DecohOERQLm8hJutIUgzi/AL9k5yfVS4s6YY1Udok9nghArTXY1RcDvHI0bzAG3EqyPF99Jqjlx4
e1Mhm6SPm1gyv6CqhiPtImkbVASMBHC5LGnXOVo4nyCOpWxdiVk0cO4c5z01PZ1OqoSsyIRq0KzI
kohuuUMpbBJTtz2N0DJJrqJKJl+Wqeuqs5URxp9U1YYRmiWl/MkJtdUH1Ophdgfwjt2J52k6eQGm
FZcV3E1q1kna6RXGKqRRU/XeIZioLM5RukFINDVTH3da10AlpWH5HvqGnipw6VwPCFMMQ3AuIrf7
JUaPrc5OVUTrS+1QR59doZwRVsGV4Ohu0jFcK2tR+NGF7quUs2wdDa4J6Rj8NyMvgrNVgfQAOoMZ
W54cJs2FjdJegGyDUCWHqhnKykRdpNliQtaxEhjaTeNxqFDLeasIDkYGKVbZBZSwRRcai4aYTUdV
FqyORGSKApImLy0/16kK8jgrjZqtXlm41a1pIBtwqOVOfZewz39EiFO/xVtJvNJCBy5AhqDTzKzT
NrtEzl4J0dGQU6Q80E4PYXi75p0qVCGQUb31qjdGDjIdUZlOo9LxVyiqy4syJi9N1PaI2tXCRHUi
ZjrqunMv55Y0bbbyivZzrgd8ErrpSABAbD+CNKjBmKOWIenFrG5kJJsQn3Ds6cIvEuouqrkALSCO
8pO2wCp6kkVC9T428xotSBWWvNxNwRhhzQi9KFOk1PwPi5n+yWSIYT5+K1I6dW+Xab8Vt/4XD4mA
/goSuc4qwVoMLVhCkm2sNBKJe0wJNDV/XxJFs2u5PURLxit17QCLd6j8oDS8jZaUV5QuBE1AA0RV
VYySvy8R6LKNR8ESRTaCMsYzUakVudX1zx9lAkbjK4WYA8vJZD061EeamU08jvIRrlduDV5IEmiW
SFVYAsXWkckfJ7RpMApED4YKZJJrVEnRugwQgMPus2gFXEZDmyJc1S44j7w2dqhztp5wiugLpD8t
0osrRwpokDdh5tiHZmG3owlqFOm8XESuc5jFqMmhHALDlHJomYIewYZpWS8WOkWFwg5OIieN4OD4
bYXSeQGUUMZJGyiQL1KS17MyThHuG5knFaq8H3w5H30IiHPEIyW2VzekxcFSCyMd6SZEQsfBSJgF
FftzjVx+M6M0ikxWnrfutMG75ToV4vCmcuOMQgOaip9yzwfN6aFUT+OsoGoTLfTys+2i5TRRauya
5gtMvYTZogmpqcVZZH5ZZHL5rtbRBj+Jkko5LKoU2bao1ejBuZGUUW5Wm04KQ8iMaz2LqBQ6Yb2Q
pqNATq+oJshWmJmoLJjaSnijNk1kebU0AslGJ+U0rBr2FAf7zQ+1X7ghFBwItxOMwzDYlHWbg6ZY
yeWJnaRGMkVCrPhEEbVCCyUNQR2LjtFO81KPL9sqZqOKgpbCXEvwOF/FegWIKwNgtFKrqwVVoxOY
rvmnBN038IWlQX8tM1wXRJaRo6GQuK0WjuV1QO3Z4jmNMV2eqI1JUUJp/PRCk6m4TasVQrC0t7yP
OvKF/lT1cz16QzgiXOf4p4IlyOVO+b2JbYpsji8aaD3EGaFSldUXPkPgE6ZmylKrTSts5JVIL3mV
hxPczAnLVyEyuBWcX8DYYprd1IbZ3pdCU79F9Ucp5kGkmsGJa8d5jIsXvRnNwHlHjlNXHFP78uWr
heqGyzBrontnlFeL41ITtDk2IU6AYGSzwsw0sqEMNFLqUAhWaunI93z5CNcuiug6ashnaD8UwO/j
USrNCt/WACBXavPBdEuaqEbsNuFEICb70JAmRBMpGUng5mh/v8tyJ03x15L0m4DdO8IXsE7lSYyC
5ScRabF2QuM3RlJESONzWYrcijcW8b6FUIwuVPxXaIOQOWcz1WmhFAt4nREy6l4189BCL88asVMW
DF09lcYcFV09HCkDA7sW0CyHeluFb8KqKoCPrBh4pidmSxuALiP6+2R83sSVSofofoUbwlgodBcY
mJd59lhATf+mloXgC0ZyknxI8QMlA8EuRh/z3MTToqojwuUky3WQKoUqRXiJVebHSPICWv9NiNyS
IFYi6zDJrqK0Ec/oX+tYc5A9jUPTxJtb8NIR8JNFXH9BH02A79f6bT5WpWB0mSWCW4yxi4BOopAT
TeIwTLIxZzP6vjmW5fZERKDfwsBImYTw5iuGw7Zy0qq+dmYkBo2cxYIT/yj2vFE4QfEIKZpEKYCX
VW0wTRUtig9HVRvdoOggq7NGyeLsjYyOyhcNW/OLFR0lBaY/rU+83mpfuIIO7VgGoiU5LJhWJQdw
DKGFgyaK9Pzj0nOzqxK1Rfcwj1BHvERVWTlPGvbpt4aGFtvETDHcINSrG2NWosKILpgSQbPU0wSj
5y6m6NKg9CN9Otzfs6rh24nC6qIpEuHcTRH6miE3iIQc9Uf3dlHE+aeyNjO+14LXz1vD5sDTanAJ
BfnuHVUYOPtV3ZjJFb5cXqd8KLTvfSjuH5FXYXMtF4UZXSd0K1ECWIF8WF1UVS43F8Eo90HLVYnv
Tm0CVBSHVzqOKJnfBsakzn0whouRvlInxKZxhsGIEQKVGEEkR40yc51pm+krf+Jn+OCetuqiwfc+
Q3kXQQgyAhRPpc9ZxFzhsIXoGHK3Qvw+bpwwmdhYXJSH8kjOmJkoMTB4ksscNaWmxXBmIqmjYDQN
Mp2OtJjVunCs21UBBDelpJXBcPeOY9OLPqXojb1d+I0rnIRuHYpTJ+uCSmNhSDfNivT6aMW+ddYg
pN1ehohApHMzKr25XduoGa7ikDNPCDwsqmig1FdaXddIdwulVHfbebUwTkQRPbsLPc8XeLOQb5rg
sbMwvlBbGjqIWIcK4s6Gl12OeJHQy0q2tCZe4ZnmuFlRzLHTLY/+2eK2h1Jz5237xLH2q49r99PL
iOr1TfRjf2lbLH1+oIPl2kj35gULXMqxvZLZ+o7W7rvfGsCnJpgX95jrjmQFAJaGxTLF1/UvojGC
d6osm59r/FzTJeTJMQDofm1q0I+m6Lcm4dvP99Qc+Ok433qEzfQc3//Hv4gdnGu/SdBeATMzqUJ0
ULPuF3Hv40nQKS8SLKuShilv94ufc8WfaBLk3YzguxcCFsZg8zp4HkM9fnhVps7f/SIwX//aXOon
eniNcut+C0Dk2U1dI9noP7uOwwWIFXLYzRQIm+/tJ3p2UJV7PrzUf+Z1cfrnWtySACp0rxcsKa/Q
c+k8cvoPq6ATogA/FQXy2u7Xz/d+lc1eg7G7vYy+nhXfscXLdEAEuetiPDwjO/jj79s0XwkiRUjZ
7GyJfsbNTTT3XuNqt7l1BjN8y+tfvTlQ6Y1KpkqFEbBl9+unO+TUfQ965VV3vouaufP2dQDYNH5F
MNCbR9/spT/RDidK+55tsvaKroOIrI/03NsXZeDp5OFr8PnPtfPxWvbc+Xh2KnyShKDR5v323z9J
+ys6kgbFQMqAP9fDd/ZQe+36mtT1flFsEtTNs+9ENibrQuias+rD6f7TRTbK3pGNLL7SOy0r1Lae
W/sjndCHCFqn0vqzvX9J2nfbX1NIUO7qv3c+hG7NIwImbuKKn2mz0/cNdUzWNAcYHoKbNd/FTo+O
e7Y6fum88ocfbzaY3zUFv+MvfU2PJ47r368TY3eZraOVTcb34l/Ypo1PB3hIB7ucj64FuA1JMQFT
wAESObu/AjTW/7DLmzeX+jWP/q93URHmaXMFGvwBEfPoh9ts7vE/f3jgp7fyNfd7+qN+Yvv9P3/0
lJhMcWAbkKYUVeVhcXn5Cz6lpvF0MI75r2Zg+gfg5q/4lCB/wBQZChgg3YCzRkzbW+o/sGLJCR4t
4N7qztbL+dFPv3N5b9KN3urd3u2Ru0yt9M5pZusK1cN6PbcCykmvAzqPnQXqtRVE1mMyoNhhtX67
pPX1nP/W6ONlGhQ7GLABhr2OEOmNwq3Q5PY+u31GHmD4SXQXZQf/drLE/Sa0//25y3Sx176Tcx6l
ubNMQ4B/NH9D67nrqByE+15nEkXes2MP8AxocbvbO+ymv+OJ7nu/h8t71mu+vD+4zvl/2UH05WAN
pQyXWb9Jbgzwsg/TZXjnHHSaZk/HH2D2H8a/jorNywYTefA6zPkesR4+OO2EUrdTtj4nOfz3ncB5
YQXbUboxu2R83zGPllZ6/7CKDrpnOLubRqHlb/+s9xBAMPe/4gkebbeUvbcjdU+yJvru+yiog+O3
G1jZw+P0LzDAnZ8vq4OJ5S/vo7C/Xjkqtxd7tk3wu/bUc7dYbkdZz4lOpWHfOXlvhYWVF9uBNuMS
aO477rlVpP1Rh/hmuwn+vLQ6leHtLa7v2CBV3veOL938zqKr+dyOKRqkXHtfwMLi6qB7hDlAimX/
zO36FPtfwLf6c26q+4/KIZU5lu8/Oy8AiPa+7euOWHJwtPSXofVfDl5nd4AjiPrXm81N98USpNxb
BxMMcntzBuxp/4vfRN5yZ9akIUKJGxpz/buVh7jborT83iuWumLAvgvnA6/XzdYTfljkRdi/cXWA
KzwJMqUO97/vfU8gK8XLNP8aEW6H7DYFlU0XuoAB5oKmAZlLJ/i77xXfgeb+NT45c4HcHVwUgBOI
F5/7QLgoV6ZLicmSAUyOZOKlm3guk/2DkljAitvUYZ1P/DUSHd/exVgOsNe+Du3I730nL77YTaL2
zawpyrOKhGC7RNZn2xDjLvHEfDyoNEC0PuaAD+/dx8N2+NR9v7CJY/XO9o7Gtu+YV8u4uPWJukko
CMYPEGuwe6YEygDxw3QZRHekL1zm5esNsAInpPFpFPXea2dfsO9kdfTjNOqF9eoA0euE+0ot/+D1
l03ZYTtH2xteb9kDhCsTK14evF+m98veyAPs/dOVe0sy11vx2gCJ4gxP8fzxzWoD3OwsIayPKC/4
z0SbLx9CL+9VcCDytB/EDpGP/KY61Z4FqRs++7kV3PbzsiHC+rl12/8IO5DTvh/h3Nk5BowBvuxn
0g5hiC/7l/+TLw/u//W4jNy099XBS9h/Kk6WYdM/EaUBRv1N5sWe6+x0CY7U6R0uYtca3HdBcL87
szBEJfLMurdsK7uz0u0drkOOIY6RM6uJ8ry/HDr1w30n4ozsv+rtweIQCQrD7gw6wFd8xkF6d9df
DEPkPWcUV9wc98XtdK7fmjbAt7wZ2dotXw1xzJ1Fbbf/JjtFLG2AmPHcJcTvzYU+wEpbj9o/L8Su
57vvCt5sw6Oxm2W75ZoBNoqrX/5ehJRPtve5ySEGmOQrMpPdjs4AYez1srlzlr6/7C1muL3bB/jx
gum69P4QcG5H66YDLYztb/cYfBkubcvfDrQed4jO2TU9u9Q6OF1GYW/zlFDO3HvpXUcB+1zvNJU6
BYR9l/Q1vb7eiqPPv/+oN9A3tqOs57eDTu99q7/8r+gAwddf/r6ud12mv/zv8M6N+3PdyYrue6Eb
PsOdthUqFgOMa4Xt7gaN2d3+A/+WbMeeERF1As+lyXmIBcD2JtdvUxlgL6WX7e7E9JI6wCTPqMPk
aPT0bniIA/bzkxxEWiv/7DnJn93g1rqt+qsY78O9V/FmD336fesD7BpjNz24IZjrbaLgLfa/69e3
zbL37nRglaIsmIqBaBG4eVReXrrKn1eHBfUGZop+2b7F2MeP8FDLffxHs27RbTFfvWttf7L9w28V
LV+nxW3vRBmgYEef3LVplnX95rGV3u5CSV56dy+XL6jfFq7fr+B2GMN9d/3ubq37fvmsUzLad9yu
fjG2HIvu9Xaw9SY6wIk4sZqAFtuDeevj0Ts+/743PtlZHUMka7+pn7bnLrodN/xawd0+fzfX2gDL
Yw7ohJz78bDmAN8LwI/7pR8V/TDGHGAnPbLYIh7fLk6929/+ePD8hnW8o38nduSmfRcbveru1N7N
MYeoX58h8Jx1oXm+vc1uTcBU2P72x2fjsuh6mAdXbr9UIHX0vn1nZNNcP3HzfNPfPV+Wbn8HEQb4
yDdXOS3udnOLIXa+lDd6b91v8ADRrbWTFHQ+BPvO0g0x6mZ+JqxLMIDPbIbQjva/0Gai3rshIId8
/URdP2qzK4AJ6b+ZISp8iKzmbuYcvHdT2312k5eG+DreXX/zCgMs5DGgs53yMmL5+7+RSZFad1Y/
MxmienRt9aMiNDn3v9nrDimDMBfwyJ3qHzLlAwy/RuIQwuTOL3/3l0GzHbLb6tBX3P72x7e69QOc
WVxh2asXEJoP0fXafF6bU+Dg3w5Ti+/s37d33T0Egkidmuq394vnYuQ/BoGhGbKh4K4iKeQogM5k
8JTbGPxHERmPn+YflgTMlxH7Sy+uMQbY+6+KbLeEMkT4cfPL/6Um0Sy3C6FbGbAatr/9reX9eCZn
D7nTH7MuOrnU/bE5j+//H7YSxmDn2/7MDrDxTSL2vC5C6i2xQSo9PgwIvyRnS7fvv1sOQxwtROX5
koJr756HQEweReE9x1YvWgDitr3/31q/L2fF50xwapF5b4fqpkJk6b2wY7488iX97KA/bMf1+1k3
YpylyJ723XqZll8fsM9p+7NYP6nd3dEOxEx86UW8/H7Hke+W/QNAGmBBjlOr7dcHh+gBdEdpb4sa
okOPanK0iy/ptAB+XQH/8S894tcjyvS36muzO5L7/ubUqajsO+wDPYVm5A7SZIjK7qGFZF1XvHsm
j9IHSKPmRbNz12KnB7LvnFzTVmeb6i0NpE33H/hys6v24mnReDHgePmzu1zusiwGyObfpQVHQO9m
pSG+kPe0TNsCuP12Qtdx18tgk8dxy+yPjbtkldf/1zsGJnw9/SrkEA1EyhjLcJeb06mY7Ptdni3r
ndqYOMQWuMkWL7uG+3JdiznrKocw8Ld3vF6fQ8RVPdpAb/ROM2jf6fkKrd1QercDru9+nTj89hUI
IX8X92wCU/X2dtlv8n/tU700/p/3AUNIfGQI8aMp9E8Yx/m3uxiAAWKC1yGBRtrbngdI4l9TrwKI
/HhZdmrV+656Ek3bLXp8V2mAo3ocZaDf1tvB0TJtl/ia7YTLQxScuXkrLXoJ3BDlZUSq7Y5Tvp3d
bgt4ua7xcpgxXYaBlXqPh9UGmOvjlGnoUzmHgAPOMhhh/UkYgn87aZd3zs6wA4Rwh+6TM3MIptqh
lUbL5+LvIeLZTWX18XIwBvii5+4tDBEY8o8HNgeoOs9psIXZshfRvlx9ePmzmKNygUR473aHmAfi
qLteEmIOsA1P0oiuQW9rAAazvfcfrxkdFTBd094kIFC7/7jHd082B3GIFsRxbvn9ux0Cn/Fmme4s
MLFzqdr3kHsDMAMkfb9ZIg5xAp1a+U69RlybdO0JoTh1c6fYDU3WXnT7TsW1H5WWt7OAhyDunbrs
6/SjsnzZZ0mKQyAUT4t6GcAbS+3taugOZXEIaM1Z5N8zJ71xh9CNAepg9aEIojrARgHFIu/f7BDI
x/MlHfS0CyN60RSOvNt5+fGtDaGeql8HEYc4mpGc2Yl6kLXd/24vkRUqdiDp4hDp9xWo8Z14ChXG
/W+4+6JhJvfWBI57Awy83jWp5fXb+kNkHdcxPfLtHa4z7M7+cu+9DVmHW3R2tiOtB5aGmOIKTaX+
/Q6RJF1XmNptvrr+LQ9w5L3zUqa4F/7QDt9e5sc/5ocazAlKDfdRP23sTJr2fYXvO+Y3627i5r3o
QhqE9Ab4rOObpP0FPURWc71MdwH0Q/B4Kfwv1/pdOyUjFXHv/Sd7raBGYHT3jNQS+O4BDqsTbDfL
3myjIqJoL8PGX84afvkf3fb/XGqG8Dfy3iYOD7KhCrBFXr7cn1daw8IbAZ59a+OP77/7tlECffxH
s4dy/1qWtHet7U+2f/itFhrA6W5P2a67dQA2wK6NfcpODWcIcufcai0E8FI37t3vEGDQYwBRvUGH
4H4dZ6m17FE48B/aXuXHt2vuNdmOsn5hQ5xbb6J0h6g2yHZ0UlTApHt3OwSL5XRJkbffjQCWsL3M
j0/tBeHcdpT11A5BFHqLyU6vcLO2Atj3VL22inv34HVq7Z5RQwgNXjc7pVKp06/f95Yf4ozung9m
gdsJWvYyE2kIoPuHZZbDBwl7JVlpCDD6p2WwEzAOUek9jw5YdP+aHexmPhxz+0/5vEuoDq6L23vU
4pCX6X2KCp4kA3w00DlvnzuzwV2x3w2Rv72+LQ7OiqyXDj2MPsAc/efV7Hp29X42/W8H3eLp5Gef
rH8dLLgCAU+UOvcNAxv2FyfuucP6G0f4kJLbLHdTNSQVO1NdR0V9gE7946d5ORp5/Le34cg6UBnw
KcmHf/Vo/Qv1L7/gXQg/Gm3H7effnUQDpI+vyUtvLXfVH3iAPs3rlI2xX6wYIMxhD7d9yFuZ83ge
higdnwGRomnXG3aIG3aK3Zc2QMsDT/Owz9jtzLL2PYqRSLuN7vvvbIgi93XqdgLOXm+rHqKIwAfe
h2YOUYEGLWwfnHT/5/r11XZS13FfZ5637xwfgxl4op8tDiHNysj9VycOIYHxxor7W8PatGjfWThp
Urtpd7czGOf7T/Cm1nES7YitiUPoyW7Y/c+MPcDCOCGP9ZynUzLAd31q7RCshxCepJpkRU8+kSEQ
vPRTEAvdWctDcBfoqNy7ZT+9EIegKTOwhW1ub38ThyBonS/jvmaOOIRxQAevpVv8bHg+BA3pkr7j
k4U8BDDhEiA6EsZPmJ+DgJkpdFsx28Z2C+q2fGkIjYMbx3J387i1A9S+u+iNtXKfzjTSHdtH+PGa
x43lol+1HWc9FUNEGB1xuAsLd1eHNMSO9K69XT4zHUO0jt+7yxyke28+htjqLsi/o/LgOEccOD74
28EMDdIoLx6+zMeXE3FyG+AoeLjgCaLlmYOezN8Otv/Tfe6iujJEz/k6pqrjN8/tN9hADRH7nLn3
9zRQZlbWr2Wsa+6/HbNRaPpdcN6HWbt2XC8immfWvv7PDWPj8ZvCh5P8+sVKwMuNj/WpYvGCUtf/
f//9f2ae1Vhw3xug6NzBETqqqEI8N6mAmDV5CAbCjYu28QiNzr4wZWc2iaPo9qF/fJe5XpIUeNvl
nv1t6lpRQ77kHrxFK7vPMjd1TC6HYJpPI+8+YgJvLI800u2z7HDLxLNrgJd3YhX4svTqjXBuBE0f
xrli5LujO9CVoywrtu9hk6OsrzFAz/CaTPuZkQfYg06tOMch45nBXzy4nish/THlM+zq/pKFpa3D
Ui92VV8mcfx5bwJ3S737j6HjNIffo0T0t+1qTjpvxodKJBvsrwFWn026p4Xcc88+eCGTTfwvueAK
Qp5dUc0hQEzk/V8if2vg9nhz0QBRoA9n4nYvKgYGJy8rjj/3hv+YfUY2MWz/Xeu54yWzwJ+s5f66
j+5gIb3wd3o02z+Lab32OXj82vSnFcKHR/6dUdtX97je3rbeyHdCwu8cdyfTX/cc9hpxVqRRX4ts
Q8Taa9BNIezBt/LxxCLd8ZTU8J1T8NxX3KluPImcvm/cTYHtmXveCAzsNR8X3ZfQr9Foz1iX7nWN
S7r69i6Z5jkb2J2rFL+69/7enIQ1Y+0sxP8vbMfhUG6RE3AdMvCSlmDwHZPI6QjbJb6UW+cLvBGg
ANjLykWNKuBcK8b0JRUsS0zPKEpNQvEVluYF5RbBN4QCL7TDugAb273PhKwls5bCpg2p+QJdUpac
A7zJ0g4AAAD//w==</cx:binary>
              </cx:geoCache>
            </cx:geography>
          </cx:layoutPr>
          <cx:valueColors>
            <cx:minColor>
              <a:srgbClr val="1589DB"/>
            </cx:minColor>
            <cx:maxColor>
              <a:srgbClr val="1589DB"/>
            </cx:maxColor>
          </cx:valueColors>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6121DB46-9B30-E745-BC2F-52A3180CD0D3}" type="doc">
      <dgm:prSet loTypeId="urn:microsoft.com/office/officeart/2005/8/layout/lProcess3" loCatId="" qsTypeId="urn:microsoft.com/office/officeart/2005/8/quickstyle/simple1" qsCatId="simple" csTypeId="urn:microsoft.com/office/officeart/2005/8/colors/accent1_2" csCatId="accent1" phldr="1"/>
      <dgm:spPr/>
      <dgm:t>
        <a:bodyPr/>
        <a:lstStyle/>
        <a:p>
          <a:endParaRPr lang="en-US"/>
        </a:p>
      </dgm:t>
    </dgm:pt>
    <dgm:pt modelId="{F7F7B87A-E615-824F-BE6E-B32F73CE8C3D}">
      <dgm:prSet phldrT="[Text]"/>
      <dgm:spPr>
        <a:solidFill>
          <a:srgbClr val="1789DB"/>
        </a:solidFill>
        <a:ln cap="rnd">
          <a:solidFill>
            <a:srgbClr val="1789DB"/>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1968</a:t>
          </a:r>
        </a:p>
      </dgm:t>
    </dgm:pt>
    <dgm:pt modelId="{980DC21B-8083-8E41-A440-E59C56983F8A}" type="parTrans" cxnId="{C9BBB22B-6912-C34B-AC17-6F0803B9976B}">
      <dgm:prSet/>
      <dgm:spPr/>
      <dgm:t>
        <a:bodyPr/>
        <a:lstStyle/>
        <a:p>
          <a:endParaRPr lang="en-US"/>
        </a:p>
      </dgm:t>
    </dgm:pt>
    <dgm:pt modelId="{1D06F549-F2F4-4445-8980-CEB413250F15}" type="sibTrans" cxnId="{C9BBB22B-6912-C34B-AC17-6F0803B9976B}">
      <dgm:prSet/>
      <dgm:spPr/>
      <dgm:t>
        <a:bodyPr/>
        <a:lstStyle/>
        <a:p>
          <a:endParaRPr lang="en-US"/>
        </a:p>
      </dgm:t>
    </dgm:pt>
    <dgm:pt modelId="{A38566F3-56A7-6541-85A4-21087DCBE6CD}">
      <dgm:prSet phldrT="[Text]"/>
      <dgm:spPr>
        <a:ln cap="rnd">
          <a:solidFill>
            <a:schemeClr val="bg1"/>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METALFORMS WAS FOUNDED</a:t>
          </a:r>
        </a:p>
      </dgm:t>
    </dgm:pt>
    <dgm:pt modelId="{14349146-9F9C-A248-87A8-78521C39303F}" type="parTrans" cxnId="{B1A1BDAB-F35A-A645-B176-A952E4068AFE}">
      <dgm:prSet/>
      <dgm:spPr/>
      <dgm:t>
        <a:bodyPr/>
        <a:lstStyle/>
        <a:p>
          <a:endParaRPr lang="en-US"/>
        </a:p>
      </dgm:t>
    </dgm:pt>
    <dgm:pt modelId="{C59C1D99-6415-BF40-97D4-5A4B7B4517C6}" type="sibTrans" cxnId="{B1A1BDAB-F35A-A645-B176-A952E4068AFE}">
      <dgm:prSet/>
      <dgm:spPr/>
      <dgm:t>
        <a:bodyPr/>
        <a:lstStyle/>
        <a:p>
          <a:endParaRPr lang="en-US"/>
        </a:p>
      </dgm:t>
    </dgm:pt>
    <dgm:pt modelId="{31B3C715-29FC-5F49-B641-2FF26171C444}">
      <dgm:prSet phldrT="[Text]"/>
      <dgm:spPr>
        <a:solidFill>
          <a:srgbClr val="1789DB"/>
        </a:solidFill>
        <a:ln cap="rnd">
          <a:solidFill>
            <a:srgbClr val="1789DB"/>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2022</a:t>
          </a:r>
        </a:p>
      </dgm:t>
    </dgm:pt>
    <dgm:pt modelId="{21E272E2-BE5D-3243-895F-974CAEB421AB}" type="parTrans" cxnId="{91B425F7-2575-CA48-9474-0F7DF91C08B5}">
      <dgm:prSet/>
      <dgm:spPr/>
      <dgm:t>
        <a:bodyPr/>
        <a:lstStyle/>
        <a:p>
          <a:endParaRPr lang="en-US"/>
        </a:p>
      </dgm:t>
    </dgm:pt>
    <dgm:pt modelId="{08056277-42C9-4449-9C00-08338497EE32}" type="sibTrans" cxnId="{91B425F7-2575-CA48-9474-0F7DF91C08B5}">
      <dgm:prSet/>
      <dgm:spPr/>
      <dgm:t>
        <a:bodyPr/>
        <a:lstStyle/>
        <a:p>
          <a:endParaRPr lang="en-US"/>
        </a:p>
      </dgm:t>
    </dgm:pt>
    <dgm:pt modelId="{E19D6223-E917-EE41-BEF7-4E207210A90E}">
      <dgm:prSet phldrT="[Text]"/>
      <dgm:spPr>
        <a:ln cap="rnd">
          <a:solidFill>
            <a:schemeClr val="bg1"/>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BEGAN SUBCONTRACTING RELATIONSHIP WITH KHT, OPENED 2ND SHOP IN BEAUMONT</a:t>
          </a:r>
        </a:p>
      </dgm:t>
    </dgm:pt>
    <dgm:pt modelId="{9816D206-F220-C54E-989F-F0E721D66F36}" type="parTrans" cxnId="{F837DA3D-A5D9-2A4B-ABAE-03621883F99C}">
      <dgm:prSet/>
      <dgm:spPr/>
      <dgm:t>
        <a:bodyPr/>
        <a:lstStyle/>
        <a:p>
          <a:endParaRPr lang="en-US"/>
        </a:p>
      </dgm:t>
    </dgm:pt>
    <dgm:pt modelId="{3B4D025A-E9B0-B04A-8357-83E4E31236C5}" type="sibTrans" cxnId="{F837DA3D-A5D9-2A4B-ABAE-03621883F99C}">
      <dgm:prSet/>
      <dgm:spPr/>
      <dgm:t>
        <a:bodyPr/>
        <a:lstStyle/>
        <a:p>
          <a:endParaRPr lang="en-US"/>
        </a:p>
      </dgm:t>
    </dgm:pt>
    <dgm:pt modelId="{1298021A-F8D0-9C45-A513-97827ADF7886}">
      <dgm:prSet phldrT="[Text]"/>
      <dgm:spPr>
        <a:solidFill>
          <a:srgbClr val="1789DB"/>
        </a:solidFill>
        <a:ln cap="rnd">
          <a:solidFill>
            <a:srgbClr val="1789DB"/>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2023</a:t>
          </a:r>
        </a:p>
      </dgm:t>
    </dgm:pt>
    <dgm:pt modelId="{A7E92BAE-B412-F84C-9CFE-978A7C87E8D3}" type="parTrans" cxnId="{27A2461E-3C49-8D4A-B8DB-E9E99FC383C4}">
      <dgm:prSet/>
      <dgm:spPr/>
      <dgm:t>
        <a:bodyPr/>
        <a:lstStyle/>
        <a:p>
          <a:endParaRPr lang="en-US"/>
        </a:p>
      </dgm:t>
    </dgm:pt>
    <dgm:pt modelId="{C77D21C4-B4A6-054B-9E14-01FEE64D4042}" type="sibTrans" cxnId="{27A2461E-3C49-8D4A-B8DB-E9E99FC383C4}">
      <dgm:prSet/>
      <dgm:spPr/>
      <dgm:t>
        <a:bodyPr/>
        <a:lstStyle/>
        <a:p>
          <a:endParaRPr lang="en-US"/>
        </a:p>
      </dgm:t>
    </dgm:pt>
    <dgm:pt modelId="{616E1846-8326-1940-96E5-A7629132F811}">
      <dgm:prSet phldrT="[Text]"/>
      <dgm:spPr>
        <a:ln cap="rnd">
          <a:solidFill>
            <a:schemeClr val="bg1"/>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ACQUIRED BY TRANSTECH GROUP</a:t>
          </a:r>
        </a:p>
      </dgm:t>
    </dgm:pt>
    <dgm:pt modelId="{E988602E-EB53-5D45-95FE-D55ACE194CF0}" type="parTrans" cxnId="{F1EA5E09-1C6D-0242-8914-A57A9BEBEBC7}">
      <dgm:prSet/>
      <dgm:spPr/>
      <dgm:t>
        <a:bodyPr/>
        <a:lstStyle/>
        <a:p>
          <a:endParaRPr lang="en-US"/>
        </a:p>
      </dgm:t>
    </dgm:pt>
    <dgm:pt modelId="{ECCC8A19-B4D6-A349-96CD-8F04184F7F78}" type="sibTrans" cxnId="{F1EA5E09-1C6D-0242-8914-A57A9BEBEBC7}">
      <dgm:prSet/>
      <dgm:spPr/>
      <dgm:t>
        <a:bodyPr/>
        <a:lstStyle/>
        <a:p>
          <a:endParaRPr lang="en-US"/>
        </a:p>
      </dgm:t>
    </dgm:pt>
    <dgm:pt modelId="{325F9B3B-CBEA-584A-AA3C-9F6DDCFF6D18}">
      <dgm:prSet/>
      <dgm:spPr>
        <a:solidFill>
          <a:srgbClr val="1789DB"/>
        </a:solidFill>
        <a:ln cap="rnd">
          <a:solidFill>
            <a:srgbClr val="1789DB"/>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2024</a:t>
          </a:r>
        </a:p>
      </dgm:t>
    </dgm:pt>
    <dgm:pt modelId="{58927751-8BD3-2245-BDBB-51D0311F262D}" type="parTrans" cxnId="{1CE68C51-6640-B845-9D3C-08BE66ED0AC2}">
      <dgm:prSet/>
      <dgm:spPr/>
      <dgm:t>
        <a:bodyPr/>
        <a:lstStyle/>
        <a:p>
          <a:endParaRPr lang="en-US"/>
        </a:p>
      </dgm:t>
    </dgm:pt>
    <dgm:pt modelId="{538B89EB-AE08-5D4E-B57F-FAFFF2E2D39B}" type="sibTrans" cxnId="{1CE68C51-6640-B845-9D3C-08BE66ED0AC2}">
      <dgm:prSet/>
      <dgm:spPr/>
      <dgm:t>
        <a:bodyPr/>
        <a:lstStyle/>
        <a:p>
          <a:endParaRPr lang="en-US"/>
        </a:p>
      </dgm:t>
    </dgm:pt>
    <dgm:pt modelId="{32D70231-3D7D-EF49-A2C8-377821A5E044}">
      <dgm:prSet/>
      <dgm:spPr>
        <a:solidFill>
          <a:srgbClr val="1789DB"/>
        </a:solidFill>
        <a:ln cap="rnd">
          <a:solidFill>
            <a:srgbClr val="1789DB"/>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2025</a:t>
          </a:r>
        </a:p>
      </dgm:t>
    </dgm:pt>
    <dgm:pt modelId="{5D215F46-7868-A94E-9D44-701E52A09A7E}" type="parTrans" cxnId="{75048D16-FDFD-254B-8A5C-D9D5F8ECF2EC}">
      <dgm:prSet/>
      <dgm:spPr/>
      <dgm:t>
        <a:bodyPr/>
        <a:lstStyle/>
        <a:p>
          <a:endParaRPr lang="en-US"/>
        </a:p>
      </dgm:t>
    </dgm:pt>
    <dgm:pt modelId="{7AF47B7B-A894-BE44-B510-2C1D8BDD7CBC}" type="sibTrans" cxnId="{75048D16-FDFD-254B-8A5C-D9D5F8ECF2EC}">
      <dgm:prSet/>
      <dgm:spPr/>
      <dgm:t>
        <a:bodyPr/>
        <a:lstStyle/>
        <a:p>
          <a:endParaRPr lang="en-US"/>
        </a:p>
      </dgm:t>
    </dgm:pt>
    <dgm:pt modelId="{2E24B842-4AD0-D44F-8594-2C3F09B5CBFB}">
      <dgm:prSet/>
      <dgm:spPr>
        <a:ln cap="rnd">
          <a:solidFill>
            <a:schemeClr val="bg1"/>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ACQUIRED KHT &amp; FORMED METALFORMS HEAT TRANSFER DIVISION</a:t>
          </a:r>
        </a:p>
      </dgm:t>
    </dgm:pt>
    <dgm:pt modelId="{F8AA26FF-4E21-E649-8AAB-E86CCEE4CD7D}" type="parTrans" cxnId="{D9ACC229-C28F-F14C-AAA7-34BB1B856D09}">
      <dgm:prSet/>
      <dgm:spPr/>
      <dgm:t>
        <a:bodyPr/>
        <a:lstStyle/>
        <a:p>
          <a:endParaRPr lang="en-US"/>
        </a:p>
      </dgm:t>
    </dgm:pt>
    <dgm:pt modelId="{EAD91AD9-2D1C-DB45-A57C-0319F05D064B}" type="sibTrans" cxnId="{D9ACC229-C28F-F14C-AAA7-34BB1B856D09}">
      <dgm:prSet/>
      <dgm:spPr/>
      <dgm:t>
        <a:bodyPr/>
        <a:lstStyle/>
        <a:p>
          <a:endParaRPr lang="en-US"/>
        </a:p>
      </dgm:t>
    </dgm:pt>
    <dgm:pt modelId="{CE246667-70E7-A84E-A963-84DE9F5C037F}">
      <dgm:prSet/>
      <dgm:spPr>
        <a:ln cap="rnd">
          <a:solidFill>
            <a:schemeClr val="bg1"/>
          </a:solidFill>
          <a:round/>
        </a:ln>
      </dgm:spPr>
      <dgm: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ACQUIRED KHT ITALY &amp; OPENED HOUSTON SHOP LOCATION</a:t>
          </a:r>
        </a:p>
      </dgm:t>
    </dgm:pt>
    <dgm:pt modelId="{F12C4942-703A-6948-AF10-D825E330F1B9}" type="parTrans" cxnId="{4C077050-0C5F-5E4D-80D0-F4573FB8BC9C}">
      <dgm:prSet/>
      <dgm:spPr/>
      <dgm:t>
        <a:bodyPr/>
        <a:lstStyle/>
        <a:p>
          <a:endParaRPr lang="en-US"/>
        </a:p>
      </dgm:t>
    </dgm:pt>
    <dgm:pt modelId="{7B7C2E87-2401-DA49-8812-44BB478413B5}" type="sibTrans" cxnId="{4C077050-0C5F-5E4D-80D0-F4573FB8BC9C}">
      <dgm:prSet/>
      <dgm:spPr/>
      <dgm:t>
        <a:bodyPr/>
        <a:lstStyle/>
        <a:p>
          <a:endParaRPr lang="en-US"/>
        </a:p>
      </dgm:t>
    </dgm:pt>
    <dgm:pt modelId="{F0A49309-8EF4-7245-A685-EA3DA950DE81}" type="pres">
      <dgm:prSet presAssocID="{6121DB46-9B30-E745-BC2F-52A3180CD0D3}" presName="Name0" presStyleCnt="0">
        <dgm:presLayoutVars>
          <dgm:chPref val="3"/>
          <dgm:dir/>
          <dgm:animLvl val="lvl"/>
          <dgm:resizeHandles/>
        </dgm:presLayoutVars>
      </dgm:prSet>
      <dgm:spPr/>
    </dgm:pt>
    <dgm:pt modelId="{93DC627F-57B8-B64C-BB24-204169ED52E8}" type="pres">
      <dgm:prSet presAssocID="{F7F7B87A-E615-824F-BE6E-B32F73CE8C3D}" presName="horFlow" presStyleCnt="0"/>
      <dgm:spPr/>
    </dgm:pt>
    <dgm:pt modelId="{9BD234F5-E3D6-E541-952F-C3C67D349E76}" type="pres">
      <dgm:prSet presAssocID="{F7F7B87A-E615-824F-BE6E-B32F73CE8C3D}" presName="bigChev" presStyleLbl="node1" presStyleIdx="0" presStyleCnt="5"/>
      <dgm:spPr/>
    </dgm:pt>
    <dgm:pt modelId="{A4440DF6-A540-9E46-B669-3C8666CA718B}" type="pres">
      <dgm:prSet presAssocID="{14349146-9F9C-A248-87A8-78521C39303F}" presName="parTrans" presStyleCnt="0"/>
      <dgm:spPr/>
    </dgm:pt>
    <dgm:pt modelId="{C8C4DA7C-245A-1D47-8E76-BDEA4396A08C}" type="pres">
      <dgm:prSet presAssocID="{A38566F3-56A7-6541-85A4-21087DCBE6CD}" presName="node" presStyleLbl="alignAccFollowNode1" presStyleIdx="0" presStyleCnt="5" custScaleX="189786">
        <dgm:presLayoutVars>
          <dgm:bulletEnabled val="1"/>
        </dgm:presLayoutVars>
      </dgm:prSet>
      <dgm:spPr/>
    </dgm:pt>
    <dgm:pt modelId="{FAE70E79-E39B-824E-A04A-023757C241A4}" type="pres">
      <dgm:prSet presAssocID="{F7F7B87A-E615-824F-BE6E-B32F73CE8C3D}" presName="vSp" presStyleCnt="0"/>
      <dgm:spPr/>
    </dgm:pt>
    <dgm:pt modelId="{003ED20E-E7BE-AF47-B469-2C2D24B181ED}" type="pres">
      <dgm:prSet presAssocID="{31B3C715-29FC-5F49-B641-2FF26171C444}" presName="horFlow" presStyleCnt="0"/>
      <dgm:spPr/>
    </dgm:pt>
    <dgm:pt modelId="{99348932-A7B3-E64F-A8CA-C46D6898B2B4}" type="pres">
      <dgm:prSet presAssocID="{31B3C715-29FC-5F49-B641-2FF26171C444}" presName="bigChev" presStyleLbl="node1" presStyleIdx="1" presStyleCnt="5"/>
      <dgm:spPr/>
    </dgm:pt>
    <dgm:pt modelId="{9A685C85-4FB1-3843-B5EC-0E8D35E2397D}" type="pres">
      <dgm:prSet presAssocID="{9816D206-F220-C54E-989F-F0E721D66F36}" presName="parTrans" presStyleCnt="0"/>
      <dgm:spPr/>
    </dgm:pt>
    <dgm:pt modelId="{C80497AB-6645-404E-A1B9-576E6EA47CA9}" type="pres">
      <dgm:prSet presAssocID="{E19D6223-E917-EE41-BEF7-4E207210A90E}" presName="node" presStyleLbl="alignAccFollowNode1" presStyleIdx="1" presStyleCnt="5" custScaleX="189786">
        <dgm:presLayoutVars>
          <dgm:bulletEnabled val="1"/>
        </dgm:presLayoutVars>
      </dgm:prSet>
      <dgm:spPr/>
    </dgm:pt>
    <dgm:pt modelId="{B7EC9E14-F178-734F-A0C2-A172149E274F}" type="pres">
      <dgm:prSet presAssocID="{31B3C715-29FC-5F49-B641-2FF26171C444}" presName="vSp" presStyleCnt="0"/>
      <dgm:spPr/>
    </dgm:pt>
    <dgm:pt modelId="{8B1AAF36-BD04-8D40-9CBD-CEB1FCAD29ED}" type="pres">
      <dgm:prSet presAssocID="{1298021A-F8D0-9C45-A513-97827ADF7886}" presName="horFlow" presStyleCnt="0"/>
      <dgm:spPr/>
    </dgm:pt>
    <dgm:pt modelId="{AD1500DD-EF19-7745-A0BD-AC9C18083C71}" type="pres">
      <dgm:prSet presAssocID="{1298021A-F8D0-9C45-A513-97827ADF7886}" presName="bigChev" presStyleLbl="node1" presStyleIdx="2" presStyleCnt="5"/>
      <dgm:spPr/>
    </dgm:pt>
    <dgm:pt modelId="{E6B623B0-FB9A-B54B-BAC4-42E547AB5C40}" type="pres">
      <dgm:prSet presAssocID="{E988602E-EB53-5D45-95FE-D55ACE194CF0}" presName="parTrans" presStyleCnt="0"/>
      <dgm:spPr/>
    </dgm:pt>
    <dgm:pt modelId="{4FCA2CB1-2B4A-6744-B248-9CCE15C297AB}" type="pres">
      <dgm:prSet presAssocID="{616E1846-8326-1940-96E5-A7629132F811}" presName="node" presStyleLbl="alignAccFollowNode1" presStyleIdx="2" presStyleCnt="5" custScaleX="189786">
        <dgm:presLayoutVars>
          <dgm:bulletEnabled val="1"/>
        </dgm:presLayoutVars>
      </dgm:prSet>
      <dgm:spPr/>
    </dgm:pt>
    <dgm:pt modelId="{C6EF315B-69C0-5848-8249-057085C69326}" type="pres">
      <dgm:prSet presAssocID="{1298021A-F8D0-9C45-A513-97827ADF7886}" presName="vSp" presStyleCnt="0"/>
      <dgm:spPr/>
    </dgm:pt>
    <dgm:pt modelId="{CEDAD614-803A-7143-9301-100624AC86D5}" type="pres">
      <dgm:prSet presAssocID="{325F9B3B-CBEA-584A-AA3C-9F6DDCFF6D18}" presName="horFlow" presStyleCnt="0"/>
      <dgm:spPr/>
    </dgm:pt>
    <dgm:pt modelId="{94B1E7DC-A050-C146-8FF9-5A65BD6447A6}" type="pres">
      <dgm:prSet presAssocID="{325F9B3B-CBEA-584A-AA3C-9F6DDCFF6D18}" presName="bigChev" presStyleLbl="node1" presStyleIdx="3" presStyleCnt="5"/>
      <dgm:spPr/>
    </dgm:pt>
    <dgm:pt modelId="{5EB1D3A7-53FA-8B43-9E2D-DCDB55E2988C}" type="pres">
      <dgm:prSet presAssocID="{F8AA26FF-4E21-E649-8AAB-E86CCEE4CD7D}" presName="parTrans" presStyleCnt="0"/>
      <dgm:spPr/>
    </dgm:pt>
    <dgm:pt modelId="{23054FC4-DAC5-B149-A5D1-9A6C486FCEC5}" type="pres">
      <dgm:prSet presAssocID="{2E24B842-4AD0-D44F-8594-2C3F09B5CBFB}" presName="node" presStyleLbl="alignAccFollowNode1" presStyleIdx="3" presStyleCnt="5" custScaleX="189786">
        <dgm:presLayoutVars>
          <dgm:bulletEnabled val="1"/>
        </dgm:presLayoutVars>
      </dgm:prSet>
      <dgm:spPr/>
    </dgm:pt>
    <dgm:pt modelId="{F99FDF24-E681-8945-9380-4B272C037BFD}" type="pres">
      <dgm:prSet presAssocID="{325F9B3B-CBEA-584A-AA3C-9F6DDCFF6D18}" presName="vSp" presStyleCnt="0"/>
      <dgm:spPr/>
    </dgm:pt>
    <dgm:pt modelId="{8EFCFC50-5D02-494D-984F-7A0134D85115}" type="pres">
      <dgm:prSet presAssocID="{32D70231-3D7D-EF49-A2C8-377821A5E044}" presName="horFlow" presStyleCnt="0"/>
      <dgm:spPr/>
    </dgm:pt>
    <dgm:pt modelId="{096B74DE-3501-4A46-B619-A75E600CA07E}" type="pres">
      <dgm:prSet presAssocID="{32D70231-3D7D-EF49-A2C8-377821A5E044}" presName="bigChev" presStyleLbl="node1" presStyleIdx="4" presStyleCnt="5"/>
      <dgm:spPr/>
    </dgm:pt>
    <dgm:pt modelId="{75322D0B-CB0C-2441-BDB1-8407E83935D4}" type="pres">
      <dgm:prSet presAssocID="{F12C4942-703A-6948-AF10-D825E330F1B9}" presName="parTrans" presStyleCnt="0"/>
      <dgm:spPr/>
    </dgm:pt>
    <dgm:pt modelId="{0243B6D9-BBEE-EF49-9469-215AF5BDEC00}" type="pres">
      <dgm:prSet presAssocID="{CE246667-70E7-A84E-A963-84DE9F5C037F}" presName="node" presStyleLbl="alignAccFollowNode1" presStyleIdx="4" presStyleCnt="5" custScaleX="189786">
        <dgm:presLayoutVars>
          <dgm:bulletEnabled val="1"/>
        </dgm:presLayoutVars>
      </dgm:prSet>
      <dgm:spPr/>
    </dgm:pt>
  </dgm:ptLst>
  <dgm:cxnLst>
    <dgm:cxn modelId="{94FEE200-8E66-CE4E-B2E8-0701A11E1036}" type="presOf" srcId="{F7F7B87A-E615-824F-BE6E-B32F73CE8C3D}" destId="{9BD234F5-E3D6-E541-952F-C3C67D349E76}" srcOrd="0" destOrd="0" presId="urn:microsoft.com/office/officeart/2005/8/layout/lProcess3"/>
    <dgm:cxn modelId="{427B0B01-73BF-2E4C-B339-8C503D4AA727}" type="presOf" srcId="{325F9B3B-CBEA-584A-AA3C-9F6DDCFF6D18}" destId="{94B1E7DC-A050-C146-8FF9-5A65BD6447A6}" srcOrd="0" destOrd="0" presId="urn:microsoft.com/office/officeart/2005/8/layout/lProcess3"/>
    <dgm:cxn modelId="{D9033E09-6BCB-D84F-BEED-208C756B719F}" type="presOf" srcId="{A38566F3-56A7-6541-85A4-21087DCBE6CD}" destId="{C8C4DA7C-245A-1D47-8E76-BDEA4396A08C}" srcOrd="0" destOrd="0" presId="urn:microsoft.com/office/officeart/2005/8/layout/lProcess3"/>
    <dgm:cxn modelId="{F1EA5E09-1C6D-0242-8914-A57A9BEBEBC7}" srcId="{1298021A-F8D0-9C45-A513-97827ADF7886}" destId="{616E1846-8326-1940-96E5-A7629132F811}" srcOrd="0" destOrd="0" parTransId="{E988602E-EB53-5D45-95FE-D55ACE194CF0}" sibTransId="{ECCC8A19-B4D6-A349-96CD-8F04184F7F78}"/>
    <dgm:cxn modelId="{75048D16-FDFD-254B-8A5C-D9D5F8ECF2EC}" srcId="{6121DB46-9B30-E745-BC2F-52A3180CD0D3}" destId="{32D70231-3D7D-EF49-A2C8-377821A5E044}" srcOrd="4" destOrd="0" parTransId="{5D215F46-7868-A94E-9D44-701E52A09A7E}" sibTransId="{7AF47B7B-A894-BE44-B510-2C1D8BDD7CBC}"/>
    <dgm:cxn modelId="{27A2461E-3C49-8D4A-B8DB-E9E99FC383C4}" srcId="{6121DB46-9B30-E745-BC2F-52A3180CD0D3}" destId="{1298021A-F8D0-9C45-A513-97827ADF7886}" srcOrd="2" destOrd="0" parTransId="{A7E92BAE-B412-F84C-9CFE-978A7C87E8D3}" sibTransId="{C77D21C4-B4A6-054B-9E14-01FEE64D4042}"/>
    <dgm:cxn modelId="{D9ACC229-C28F-F14C-AAA7-34BB1B856D09}" srcId="{325F9B3B-CBEA-584A-AA3C-9F6DDCFF6D18}" destId="{2E24B842-4AD0-D44F-8594-2C3F09B5CBFB}" srcOrd="0" destOrd="0" parTransId="{F8AA26FF-4E21-E649-8AAB-E86CCEE4CD7D}" sibTransId="{EAD91AD9-2D1C-DB45-A57C-0319F05D064B}"/>
    <dgm:cxn modelId="{C9BBB22B-6912-C34B-AC17-6F0803B9976B}" srcId="{6121DB46-9B30-E745-BC2F-52A3180CD0D3}" destId="{F7F7B87A-E615-824F-BE6E-B32F73CE8C3D}" srcOrd="0" destOrd="0" parTransId="{980DC21B-8083-8E41-A440-E59C56983F8A}" sibTransId="{1D06F549-F2F4-4445-8980-CEB413250F15}"/>
    <dgm:cxn modelId="{29B5FE31-F0EA-5E45-9D6F-99AB7CCC13A8}" type="presOf" srcId="{6121DB46-9B30-E745-BC2F-52A3180CD0D3}" destId="{F0A49309-8EF4-7245-A685-EA3DA950DE81}" srcOrd="0" destOrd="0" presId="urn:microsoft.com/office/officeart/2005/8/layout/lProcess3"/>
    <dgm:cxn modelId="{68822134-57EF-C042-8EDA-8BC49E962B7A}" type="presOf" srcId="{E19D6223-E917-EE41-BEF7-4E207210A90E}" destId="{C80497AB-6645-404E-A1B9-576E6EA47CA9}" srcOrd="0" destOrd="0" presId="urn:microsoft.com/office/officeart/2005/8/layout/lProcess3"/>
    <dgm:cxn modelId="{29CAD436-9BB7-924C-8C27-A548F95AF37B}" type="presOf" srcId="{1298021A-F8D0-9C45-A513-97827ADF7886}" destId="{AD1500DD-EF19-7745-A0BD-AC9C18083C71}" srcOrd="0" destOrd="0" presId="urn:microsoft.com/office/officeart/2005/8/layout/lProcess3"/>
    <dgm:cxn modelId="{F837DA3D-A5D9-2A4B-ABAE-03621883F99C}" srcId="{31B3C715-29FC-5F49-B641-2FF26171C444}" destId="{E19D6223-E917-EE41-BEF7-4E207210A90E}" srcOrd="0" destOrd="0" parTransId="{9816D206-F220-C54E-989F-F0E721D66F36}" sibTransId="{3B4D025A-E9B0-B04A-8357-83E4E31236C5}"/>
    <dgm:cxn modelId="{4C077050-0C5F-5E4D-80D0-F4573FB8BC9C}" srcId="{32D70231-3D7D-EF49-A2C8-377821A5E044}" destId="{CE246667-70E7-A84E-A963-84DE9F5C037F}" srcOrd="0" destOrd="0" parTransId="{F12C4942-703A-6948-AF10-D825E330F1B9}" sibTransId="{7B7C2E87-2401-DA49-8812-44BB478413B5}"/>
    <dgm:cxn modelId="{1CE68C51-6640-B845-9D3C-08BE66ED0AC2}" srcId="{6121DB46-9B30-E745-BC2F-52A3180CD0D3}" destId="{325F9B3B-CBEA-584A-AA3C-9F6DDCFF6D18}" srcOrd="3" destOrd="0" parTransId="{58927751-8BD3-2245-BDBB-51D0311F262D}" sibTransId="{538B89EB-AE08-5D4E-B57F-FAFFF2E2D39B}"/>
    <dgm:cxn modelId="{BDEB28A7-F29C-1442-BD0D-767A2D334579}" type="presOf" srcId="{CE246667-70E7-A84E-A963-84DE9F5C037F}" destId="{0243B6D9-BBEE-EF49-9469-215AF5BDEC00}" srcOrd="0" destOrd="0" presId="urn:microsoft.com/office/officeart/2005/8/layout/lProcess3"/>
    <dgm:cxn modelId="{1400B0A7-0692-454D-B273-0F3CB07795BF}" type="presOf" srcId="{2E24B842-4AD0-D44F-8594-2C3F09B5CBFB}" destId="{23054FC4-DAC5-B149-A5D1-9A6C486FCEC5}" srcOrd="0" destOrd="0" presId="urn:microsoft.com/office/officeart/2005/8/layout/lProcess3"/>
    <dgm:cxn modelId="{B1A1BDAB-F35A-A645-B176-A952E4068AFE}" srcId="{F7F7B87A-E615-824F-BE6E-B32F73CE8C3D}" destId="{A38566F3-56A7-6541-85A4-21087DCBE6CD}" srcOrd="0" destOrd="0" parTransId="{14349146-9F9C-A248-87A8-78521C39303F}" sibTransId="{C59C1D99-6415-BF40-97D4-5A4B7B4517C6}"/>
    <dgm:cxn modelId="{047E64C0-7D0E-2346-870E-E2AD66A513A4}" type="presOf" srcId="{616E1846-8326-1940-96E5-A7629132F811}" destId="{4FCA2CB1-2B4A-6744-B248-9CCE15C297AB}" srcOrd="0" destOrd="0" presId="urn:microsoft.com/office/officeart/2005/8/layout/lProcess3"/>
    <dgm:cxn modelId="{5C484DC3-BB60-C240-9756-3E9DD3E95999}" type="presOf" srcId="{31B3C715-29FC-5F49-B641-2FF26171C444}" destId="{99348932-A7B3-E64F-A8CA-C46D6898B2B4}" srcOrd="0" destOrd="0" presId="urn:microsoft.com/office/officeart/2005/8/layout/lProcess3"/>
    <dgm:cxn modelId="{883E9EEE-5D21-0345-A552-431D2B0AC223}" type="presOf" srcId="{32D70231-3D7D-EF49-A2C8-377821A5E044}" destId="{096B74DE-3501-4A46-B619-A75E600CA07E}" srcOrd="0" destOrd="0" presId="urn:microsoft.com/office/officeart/2005/8/layout/lProcess3"/>
    <dgm:cxn modelId="{91B425F7-2575-CA48-9474-0F7DF91C08B5}" srcId="{6121DB46-9B30-E745-BC2F-52A3180CD0D3}" destId="{31B3C715-29FC-5F49-B641-2FF26171C444}" srcOrd="1" destOrd="0" parTransId="{21E272E2-BE5D-3243-895F-974CAEB421AB}" sibTransId="{08056277-42C9-4449-9C00-08338497EE32}"/>
    <dgm:cxn modelId="{6D59F5BE-55FF-074D-A9CA-8B3687EC57F6}" type="presParOf" srcId="{F0A49309-8EF4-7245-A685-EA3DA950DE81}" destId="{93DC627F-57B8-B64C-BB24-204169ED52E8}" srcOrd="0" destOrd="0" presId="urn:microsoft.com/office/officeart/2005/8/layout/lProcess3"/>
    <dgm:cxn modelId="{9797671B-DBAC-6A4C-8315-500EA32AEFB3}" type="presParOf" srcId="{93DC627F-57B8-B64C-BB24-204169ED52E8}" destId="{9BD234F5-E3D6-E541-952F-C3C67D349E76}" srcOrd="0" destOrd="0" presId="urn:microsoft.com/office/officeart/2005/8/layout/lProcess3"/>
    <dgm:cxn modelId="{6FD44CBE-6BAB-7D41-BA40-BD1E6D61473F}" type="presParOf" srcId="{93DC627F-57B8-B64C-BB24-204169ED52E8}" destId="{A4440DF6-A540-9E46-B669-3C8666CA718B}" srcOrd="1" destOrd="0" presId="urn:microsoft.com/office/officeart/2005/8/layout/lProcess3"/>
    <dgm:cxn modelId="{7389C643-C17E-E746-B0ED-B32E2BCF0A76}" type="presParOf" srcId="{93DC627F-57B8-B64C-BB24-204169ED52E8}" destId="{C8C4DA7C-245A-1D47-8E76-BDEA4396A08C}" srcOrd="2" destOrd="0" presId="urn:microsoft.com/office/officeart/2005/8/layout/lProcess3"/>
    <dgm:cxn modelId="{1AD86571-2F2B-7D42-8C39-8268033ECAF6}" type="presParOf" srcId="{F0A49309-8EF4-7245-A685-EA3DA950DE81}" destId="{FAE70E79-E39B-824E-A04A-023757C241A4}" srcOrd="1" destOrd="0" presId="urn:microsoft.com/office/officeart/2005/8/layout/lProcess3"/>
    <dgm:cxn modelId="{6C405239-2DE4-9246-A356-90A2B00B70C3}" type="presParOf" srcId="{F0A49309-8EF4-7245-A685-EA3DA950DE81}" destId="{003ED20E-E7BE-AF47-B469-2C2D24B181ED}" srcOrd="2" destOrd="0" presId="urn:microsoft.com/office/officeart/2005/8/layout/lProcess3"/>
    <dgm:cxn modelId="{BC9BC368-C781-384E-9E9F-58C37DE2E34F}" type="presParOf" srcId="{003ED20E-E7BE-AF47-B469-2C2D24B181ED}" destId="{99348932-A7B3-E64F-A8CA-C46D6898B2B4}" srcOrd="0" destOrd="0" presId="urn:microsoft.com/office/officeart/2005/8/layout/lProcess3"/>
    <dgm:cxn modelId="{5348001F-12A2-284F-AC93-A6B464B50406}" type="presParOf" srcId="{003ED20E-E7BE-AF47-B469-2C2D24B181ED}" destId="{9A685C85-4FB1-3843-B5EC-0E8D35E2397D}" srcOrd="1" destOrd="0" presId="urn:microsoft.com/office/officeart/2005/8/layout/lProcess3"/>
    <dgm:cxn modelId="{798F3FC0-BF99-BB41-A5C6-AABC8E453D48}" type="presParOf" srcId="{003ED20E-E7BE-AF47-B469-2C2D24B181ED}" destId="{C80497AB-6645-404E-A1B9-576E6EA47CA9}" srcOrd="2" destOrd="0" presId="urn:microsoft.com/office/officeart/2005/8/layout/lProcess3"/>
    <dgm:cxn modelId="{752015BF-FD1B-0D41-82A1-EE0EA26AC12B}" type="presParOf" srcId="{F0A49309-8EF4-7245-A685-EA3DA950DE81}" destId="{B7EC9E14-F178-734F-A0C2-A172149E274F}" srcOrd="3" destOrd="0" presId="urn:microsoft.com/office/officeart/2005/8/layout/lProcess3"/>
    <dgm:cxn modelId="{204EFCF1-AB56-1D44-80E5-C57ABD5853B5}" type="presParOf" srcId="{F0A49309-8EF4-7245-A685-EA3DA950DE81}" destId="{8B1AAF36-BD04-8D40-9CBD-CEB1FCAD29ED}" srcOrd="4" destOrd="0" presId="urn:microsoft.com/office/officeart/2005/8/layout/lProcess3"/>
    <dgm:cxn modelId="{B183B74F-D663-9E47-A6FB-0C1F982BD2C3}" type="presParOf" srcId="{8B1AAF36-BD04-8D40-9CBD-CEB1FCAD29ED}" destId="{AD1500DD-EF19-7745-A0BD-AC9C18083C71}" srcOrd="0" destOrd="0" presId="urn:microsoft.com/office/officeart/2005/8/layout/lProcess3"/>
    <dgm:cxn modelId="{7D859AB1-D22F-894D-A53B-8764720A8536}" type="presParOf" srcId="{8B1AAF36-BD04-8D40-9CBD-CEB1FCAD29ED}" destId="{E6B623B0-FB9A-B54B-BAC4-42E547AB5C40}" srcOrd="1" destOrd="0" presId="urn:microsoft.com/office/officeart/2005/8/layout/lProcess3"/>
    <dgm:cxn modelId="{E71EC431-E91A-A748-9569-FEA2C97A9D5C}" type="presParOf" srcId="{8B1AAF36-BD04-8D40-9CBD-CEB1FCAD29ED}" destId="{4FCA2CB1-2B4A-6744-B248-9CCE15C297AB}" srcOrd="2" destOrd="0" presId="urn:microsoft.com/office/officeart/2005/8/layout/lProcess3"/>
    <dgm:cxn modelId="{392CED08-11D4-C74E-BE08-0D56115AA77D}" type="presParOf" srcId="{F0A49309-8EF4-7245-A685-EA3DA950DE81}" destId="{C6EF315B-69C0-5848-8249-057085C69326}" srcOrd="5" destOrd="0" presId="urn:microsoft.com/office/officeart/2005/8/layout/lProcess3"/>
    <dgm:cxn modelId="{E69D8131-5617-A24B-B949-FCE19200080A}" type="presParOf" srcId="{F0A49309-8EF4-7245-A685-EA3DA950DE81}" destId="{CEDAD614-803A-7143-9301-100624AC86D5}" srcOrd="6" destOrd="0" presId="urn:microsoft.com/office/officeart/2005/8/layout/lProcess3"/>
    <dgm:cxn modelId="{2488AC5C-4F86-F84C-8D66-5231A31EBC78}" type="presParOf" srcId="{CEDAD614-803A-7143-9301-100624AC86D5}" destId="{94B1E7DC-A050-C146-8FF9-5A65BD6447A6}" srcOrd="0" destOrd="0" presId="urn:microsoft.com/office/officeart/2005/8/layout/lProcess3"/>
    <dgm:cxn modelId="{20463EBC-5D4F-EE4A-BF19-FED6ECFD0E62}" type="presParOf" srcId="{CEDAD614-803A-7143-9301-100624AC86D5}" destId="{5EB1D3A7-53FA-8B43-9E2D-DCDB55E2988C}" srcOrd="1" destOrd="0" presId="urn:microsoft.com/office/officeart/2005/8/layout/lProcess3"/>
    <dgm:cxn modelId="{5AE6B7FD-3A78-094E-A136-9C22187F1FF9}" type="presParOf" srcId="{CEDAD614-803A-7143-9301-100624AC86D5}" destId="{23054FC4-DAC5-B149-A5D1-9A6C486FCEC5}" srcOrd="2" destOrd="0" presId="urn:microsoft.com/office/officeart/2005/8/layout/lProcess3"/>
    <dgm:cxn modelId="{B0472D9E-392D-4942-92E3-20A5641178A6}" type="presParOf" srcId="{F0A49309-8EF4-7245-A685-EA3DA950DE81}" destId="{F99FDF24-E681-8945-9380-4B272C037BFD}" srcOrd="7" destOrd="0" presId="urn:microsoft.com/office/officeart/2005/8/layout/lProcess3"/>
    <dgm:cxn modelId="{338B5681-63B9-8E4C-917C-C96630700AC3}" type="presParOf" srcId="{F0A49309-8EF4-7245-A685-EA3DA950DE81}" destId="{8EFCFC50-5D02-494D-984F-7A0134D85115}" srcOrd="8" destOrd="0" presId="urn:microsoft.com/office/officeart/2005/8/layout/lProcess3"/>
    <dgm:cxn modelId="{017D21FC-82D6-904E-8F60-577644039997}" type="presParOf" srcId="{8EFCFC50-5D02-494D-984F-7A0134D85115}" destId="{096B74DE-3501-4A46-B619-A75E600CA07E}" srcOrd="0" destOrd="0" presId="urn:microsoft.com/office/officeart/2005/8/layout/lProcess3"/>
    <dgm:cxn modelId="{867E670F-3445-2F45-818F-5D8CB2E0DE10}" type="presParOf" srcId="{8EFCFC50-5D02-494D-984F-7A0134D85115}" destId="{75322D0B-CB0C-2441-BDB1-8407E83935D4}" srcOrd="1" destOrd="0" presId="urn:microsoft.com/office/officeart/2005/8/layout/lProcess3"/>
    <dgm:cxn modelId="{38FCBC9C-C761-F745-BF18-B2A6ACC95C2A}" type="presParOf" srcId="{8EFCFC50-5D02-494D-984F-7A0134D85115}" destId="{0243B6D9-BBEE-EF49-9469-215AF5BDEC00}"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7B95E2-017E-4E17-BB49-385F586D63A7}" type="doc">
      <dgm:prSet loTypeId="urn:microsoft.com/office/officeart/2005/8/layout/lProcess3" loCatId="" qsTypeId="urn:microsoft.com/office/officeart/2005/8/quickstyle/simple1" qsCatId="simple" csTypeId="urn:microsoft.com/office/officeart/2018/5/colors/Iconchunking_neutralicontext_colorful1" csCatId="colorful" phldr="1"/>
      <dgm:spPr/>
      <dgm:t>
        <a:bodyPr/>
        <a:lstStyle/>
        <a:p>
          <a:endParaRPr lang="en-US"/>
        </a:p>
      </dgm:t>
    </dgm:pt>
    <dgm:pt modelId="{23CA1D6E-D2F8-48D7-9CCB-969596DA4E2C}">
      <dgm:prSet custT="1"/>
      <dgm:spPr>
        <a:solidFill>
          <a:srgbClr val="1589DB"/>
        </a:solidFill>
        <a:ln cap="rnd">
          <a:solidFill>
            <a:srgbClr val="1589DB"/>
          </a:solidFill>
          <a:round/>
        </a:ln>
      </dgm:spPr>
      <dgm:t>
        <a:bodyPr/>
        <a:lstStyle/>
        <a:p>
          <a:r>
            <a:rPr lang="en-US" sz="800" b="0"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"TWISTED TUBE® Heat Exchanger Bundles have helped beat the volume gains by quite a few barrels, saving significant money”</a:t>
          </a:r>
        </a:p>
      </dgm:t>
    </dgm:pt>
    <dgm:pt modelId="{AD53A65C-1DD6-4536-9525-0F58C5DB606C}" type="parTrans" cxnId="{84EE3E7E-1E5E-41A6-9DD9-41F46DEB49C9}">
      <dgm:prSet/>
      <dgm:spPr/>
      <dgm:t>
        <a:bodyPr/>
        <a:lstStyle/>
        <a:p>
          <a:endParaRPr lang="en-US" sz="800" b="0" i="0">
            <a:latin typeface="Helvetica Neue" panose="02000503000000020004" pitchFamily="2" charset="0"/>
            <a:ea typeface="Helvetica Neue" panose="02000503000000020004" pitchFamily="2" charset="0"/>
            <a:cs typeface="Helvetica Neue" panose="02000503000000020004" pitchFamily="2" charset="0"/>
          </a:endParaRPr>
        </a:p>
      </dgm:t>
    </dgm:pt>
    <dgm:pt modelId="{B22AA343-4837-4C8D-B014-17A9F9897B38}" type="sibTrans" cxnId="{84EE3E7E-1E5E-41A6-9DD9-41F46DEB49C9}">
      <dgm:prSet/>
      <dgm:spPr/>
      <dgm:t>
        <a:bodyPr/>
        <a:lstStyle/>
        <a:p>
          <a:endParaRPr lang="en-US" sz="800" b="0" i="0">
            <a:latin typeface="Helvetica Neue" panose="02000503000000020004" pitchFamily="2" charset="0"/>
            <a:ea typeface="Helvetica Neue" panose="02000503000000020004" pitchFamily="2" charset="0"/>
            <a:cs typeface="Helvetica Neue" panose="02000503000000020004" pitchFamily="2" charset="0"/>
          </a:endParaRPr>
        </a:p>
      </dgm:t>
    </dgm:pt>
    <dgm:pt modelId="{131885D7-0708-4381-BF21-DACBCDC70DCA}">
      <dgm:prSet custT="1"/>
      <dgm:spPr>
        <a:solidFill>
          <a:srgbClr val="1589DB"/>
        </a:solidFill>
        <a:ln cap="rnd">
          <a:solidFill>
            <a:srgbClr val="1589DB"/>
          </a:solidFill>
          <a:round/>
        </a:ln>
      </dgm:spPr>
      <dgm:t>
        <a:bodyPr/>
        <a:lstStyle/>
        <a:p>
          <a:r>
            <a:rPr lang="en-US" sz="800" b="0"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“These units have been performing so well we have to bypass some effluent – unlocking extra heat for efficiency”</a:t>
          </a:r>
        </a:p>
      </dgm:t>
    </dgm:pt>
    <dgm:pt modelId="{4C833A11-0D3D-47B6-8C25-CE4D6C19D76A}" type="parTrans" cxnId="{EC90E166-250C-4813-B4A7-8A0097D91F6A}">
      <dgm:prSet/>
      <dgm:spPr/>
      <dgm:t>
        <a:bodyPr/>
        <a:lstStyle/>
        <a:p>
          <a:endParaRPr lang="en-US" sz="800" b="0" i="0">
            <a:latin typeface="Helvetica Neue" panose="02000503000000020004" pitchFamily="2" charset="0"/>
            <a:ea typeface="Helvetica Neue" panose="02000503000000020004" pitchFamily="2" charset="0"/>
            <a:cs typeface="Helvetica Neue" panose="02000503000000020004" pitchFamily="2" charset="0"/>
          </a:endParaRPr>
        </a:p>
      </dgm:t>
    </dgm:pt>
    <dgm:pt modelId="{5CC1FEC9-B143-4971-B32A-CEF0AA28B464}" type="sibTrans" cxnId="{EC90E166-250C-4813-B4A7-8A0097D91F6A}">
      <dgm:prSet/>
      <dgm:spPr/>
      <dgm:t>
        <a:bodyPr/>
        <a:lstStyle/>
        <a:p>
          <a:endParaRPr lang="en-US" sz="800" b="0" i="0">
            <a:latin typeface="Helvetica Neue" panose="02000503000000020004" pitchFamily="2" charset="0"/>
            <a:ea typeface="Helvetica Neue" panose="02000503000000020004" pitchFamily="2" charset="0"/>
            <a:cs typeface="Helvetica Neue" panose="02000503000000020004" pitchFamily="2" charset="0"/>
          </a:endParaRPr>
        </a:p>
      </dgm:t>
    </dgm:pt>
    <dgm:pt modelId="{9989B81F-CA3C-44AB-B150-1F68BF5D16E4}">
      <dgm:prSet custT="1"/>
      <dgm:spPr>
        <a:solidFill>
          <a:srgbClr val="1589DB"/>
        </a:solidFill>
        <a:ln cap="rnd">
          <a:solidFill>
            <a:srgbClr val="1589DB"/>
          </a:solidFill>
          <a:round/>
        </a:ln>
      </dgm:spPr>
      <dgm:t>
        <a:bodyPr/>
        <a:lstStyle/>
        <a:p>
          <a:r>
            <a:rPr lang="en-US" sz="800" b="0"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“Units have been working efficiently in both services”</a:t>
          </a:r>
        </a:p>
      </dgm:t>
    </dgm:pt>
    <dgm:pt modelId="{D02A9DE7-42C9-4731-9915-974AAF0D250D}" type="parTrans" cxnId="{B15D052E-20A2-4C1D-BB31-692FED5F86D3}">
      <dgm:prSet/>
      <dgm:spPr/>
      <dgm:t>
        <a:bodyPr/>
        <a:lstStyle/>
        <a:p>
          <a:endParaRPr lang="en-US" sz="800" b="0" i="0">
            <a:latin typeface="Helvetica Neue" panose="02000503000000020004" pitchFamily="2" charset="0"/>
            <a:ea typeface="Helvetica Neue" panose="02000503000000020004" pitchFamily="2" charset="0"/>
            <a:cs typeface="Helvetica Neue" panose="02000503000000020004" pitchFamily="2" charset="0"/>
          </a:endParaRPr>
        </a:p>
      </dgm:t>
    </dgm:pt>
    <dgm:pt modelId="{5BC64831-8A4D-4B38-A328-7AD8DE7AECE6}" type="sibTrans" cxnId="{B15D052E-20A2-4C1D-BB31-692FED5F86D3}">
      <dgm:prSet/>
      <dgm:spPr/>
      <dgm:t>
        <a:bodyPr/>
        <a:lstStyle/>
        <a:p>
          <a:endParaRPr lang="en-US" sz="800" b="0" i="0">
            <a:latin typeface="Helvetica Neue" panose="02000503000000020004" pitchFamily="2" charset="0"/>
            <a:ea typeface="Helvetica Neue" panose="02000503000000020004" pitchFamily="2" charset="0"/>
            <a:cs typeface="Helvetica Neue" panose="02000503000000020004" pitchFamily="2" charset="0"/>
          </a:endParaRPr>
        </a:p>
      </dgm:t>
    </dgm:pt>
    <dgm:pt modelId="{9A834FAF-5194-47AF-86A6-22F917B1CF47}">
      <dgm:prSet custT="1"/>
      <dgm:spPr>
        <a:solidFill>
          <a:srgbClr val="1589DB"/>
        </a:solidFill>
        <a:ln cap="rnd">
          <a:solidFill>
            <a:srgbClr val="1589DB"/>
          </a:solidFill>
          <a:round/>
        </a:ln>
      </dgm:spPr>
      <dgm:t>
        <a:bodyPr/>
        <a:lstStyle/>
        <a:p>
          <a:r>
            <a:rPr lang="en-US" sz="800" b="0"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“No worries about the fired heater - We could operate the heater just by lighting up a candle”</a:t>
          </a:r>
          <a:br>
            <a:rPr lang="en-US" sz="800" b="0"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en-US" sz="800" b="0"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dgm:t>
    </dgm:pt>
    <dgm:pt modelId="{6C1EAB44-8489-41EB-AADC-832A04335D61}" type="parTrans" cxnId="{F698374B-C689-4EA5-BBD9-337779C490D7}">
      <dgm:prSet/>
      <dgm:spPr/>
      <dgm:t>
        <a:bodyPr/>
        <a:lstStyle/>
        <a:p>
          <a:endParaRPr lang="en-US" sz="800" b="0" i="0">
            <a:latin typeface="Helvetica Neue" panose="02000503000000020004" pitchFamily="2" charset="0"/>
            <a:ea typeface="Helvetica Neue" panose="02000503000000020004" pitchFamily="2" charset="0"/>
            <a:cs typeface="Helvetica Neue" panose="02000503000000020004" pitchFamily="2" charset="0"/>
          </a:endParaRPr>
        </a:p>
      </dgm:t>
    </dgm:pt>
    <dgm:pt modelId="{8A97FB95-D4B9-482A-92A2-505A08469A71}" type="sibTrans" cxnId="{F698374B-C689-4EA5-BBD9-337779C490D7}">
      <dgm:prSet/>
      <dgm:spPr/>
      <dgm:t>
        <a:bodyPr/>
        <a:lstStyle/>
        <a:p>
          <a:endParaRPr lang="en-US" sz="800" b="0" i="0">
            <a:latin typeface="Helvetica Neue" panose="02000503000000020004" pitchFamily="2" charset="0"/>
            <a:ea typeface="Helvetica Neue" panose="02000503000000020004" pitchFamily="2" charset="0"/>
            <a:cs typeface="Helvetica Neue" panose="02000503000000020004" pitchFamily="2" charset="0"/>
          </a:endParaRPr>
        </a:p>
      </dgm:t>
    </dgm:pt>
    <dgm:pt modelId="{1E1D56CC-AE02-8C4A-9DC4-9CD29622B3AC}" type="pres">
      <dgm:prSet presAssocID="{507B95E2-017E-4E17-BB49-385F586D63A7}" presName="Name0" presStyleCnt="0">
        <dgm:presLayoutVars>
          <dgm:chPref val="3"/>
          <dgm:dir/>
          <dgm:animLvl val="lvl"/>
          <dgm:resizeHandles/>
        </dgm:presLayoutVars>
      </dgm:prSet>
      <dgm:spPr/>
    </dgm:pt>
    <dgm:pt modelId="{3B649BCD-828B-D249-AFD2-50D0E71D91AB}" type="pres">
      <dgm:prSet presAssocID="{23CA1D6E-D2F8-48D7-9CCB-969596DA4E2C}" presName="horFlow" presStyleCnt="0"/>
      <dgm:spPr/>
    </dgm:pt>
    <dgm:pt modelId="{40CF27A9-9A3C-2247-BD4E-524780F512EE}" type="pres">
      <dgm:prSet presAssocID="{23CA1D6E-D2F8-48D7-9CCB-969596DA4E2C}" presName="bigChev" presStyleLbl="node1" presStyleIdx="0" presStyleCnt="4" custScaleX="153215"/>
      <dgm:spPr/>
    </dgm:pt>
    <dgm:pt modelId="{D730C6D1-A48A-854F-999D-9B8F930F4239}" type="pres">
      <dgm:prSet presAssocID="{23CA1D6E-D2F8-48D7-9CCB-969596DA4E2C}" presName="vSp" presStyleCnt="0"/>
      <dgm:spPr/>
    </dgm:pt>
    <dgm:pt modelId="{824ADC9F-B12A-1B47-8057-CCAA743E638E}" type="pres">
      <dgm:prSet presAssocID="{131885D7-0708-4381-BF21-DACBCDC70DCA}" presName="horFlow" presStyleCnt="0"/>
      <dgm:spPr/>
    </dgm:pt>
    <dgm:pt modelId="{4934F5DA-D19B-0D41-9C3D-0D9C78785A23}" type="pres">
      <dgm:prSet presAssocID="{131885D7-0708-4381-BF21-DACBCDC70DCA}" presName="bigChev" presStyleLbl="node1" presStyleIdx="1" presStyleCnt="4" custScaleX="153215"/>
      <dgm:spPr/>
    </dgm:pt>
    <dgm:pt modelId="{A858C281-0A55-144B-8636-5A24B53E0FAA}" type="pres">
      <dgm:prSet presAssocID="{131885D7-0708-4381-BF21-DACBCDC70DCA}" presName="vSp" presStyleCnt="0"/>
      <dgm:spPr/>
    </dgm:pt>
    <dgm:pt modelId="{9E2527B7-6DE4-F243-999E-A0B74E28C1DB}" type="pres">
      <dgm:prSet presAssocID="{9989B81F-CA3C-44AB-B150-1F68BF5D16E4}" presName="horFlow" presStyleCnt="0"/>
      <dgm:spPr/>
    </dgm:pt>
    <dgm:pt modelId="{B7391256-1FC0-F74D-9594-4D5B1FCF43C6}" type="pres">
      <dgm:prSet presAssocID="{9989B81F-CA3C-44AB-B150-1F68BF5D16E4}" presName="bigChev" presStyleLbl="node1" presStyleIdx="2" presStyleCnt="4" custScaleX="153215"/>
      <dgm:spPr/>
    </dgm:pt>
    <dgm:pt modelId="{4CC52B5A-5C67-E246-8D70-05FC87AE7276}" type="pres">
      <dgm:prSet presAssocID="{9989B81F-CA3C-44AB-B150-1F68BF5D16E4}" presName="vSp" presStyleCnt="0"/>
      <dgm:spPr/>
    </dgm:pt>
    <dgm:pt modelId="{A54634F6-FB55-634C-B8AF-9742B55CEB62}" type="pres">
      <dgm:prSet presAssocID="{9A834FAF-5194-47AF-86A6-22F917B1CF47}" presName="horFlow" presStyleCnt="0"/>
      <dgm:spPr/>
    </dgm:pt>
    <dgm:pt modelId="{94B3A8C7-6C0F-1D49-9E01-ED5A54BB36AE}" type="pres">
      <dgm:prSet presAssocID="{9A834FAF-5194-47AF-86A6-22F917B1CF47}" presName="bigChev" presStyleLbl="node1" presStyleIdx="3" presStyleCnt="4" custScaleX="153215"/>
      <dgm:spPr/>
    </dgm:pt>
  </dgm:ptLst>
  <dgm:cxnLst>
    <dgm:cxn modelId="{39083B23-A6F1-5241-9AE7-8235EF531C26}" type="presOf" srcId="{9989B81F-CA3C-44AB-B150-1F68BF5D16E4}" destId="{B7391256-1FC0-F74D-9594-4D5B1FCF43C6}" srcOrd="0" destOrd="0" presId="urn:microsoft.com/office/officeart/2005/8/layout/lProcess3"/>
    <dgm:cxn modelId="{B15D052E-20A2-4C1D-BB31-692FED5F86D3}" srcId="{507B95E2-017E-4E17-BB49-385F586D63A7}" destId="{9989B81F-CA3C-44AB-B150-1F68BF5D16E4}" srcOrd="2" destOrd="0" parTransId="{D02A9DE7-42C9-4731-9915-974AAF0D250D}" sibTransId="{5BC64831-8A4D-4B38-A328-7AD8DE7AECE6}"/>
    <dgm:cxn modelId="{23066935-9AEC-F047-8D69-6166CCE7B815}" type="presOf" srcId="{23CA1D6E-D2F8-48D7-9CCB-969596DA4E2C}" destId="{40CF27A9-9A3C-2247-BD4E-524780F512EE}" srcOrd="0" destOrd="0" presId="urn:microsoft.com/office/officeart/2005/8/layout/lProcess3"/>
    <dgm:cxn modelId="{F698374B-C689-4EA5-BBD9-337779C490D7}" srcId="{507B95E2-017E-4E17-BB49-385F586D63A7}" destId="{9A834FAF-5194-47AF-86A6-22F917B1CF47}" srcOrd="3" destOrd="0" parTransId="{6C1EAB44-8489-41EB-AADC-832A04335D61}" sibTransId="{8A97FB95-D4B9-482A-92A2-505A08469A71}"/>
    <dgm:cxn modelId="{EC90E166-250C-4813-B4A7-8A0097D91F6A}" srcId="{507B95E2-017E-4E17-BB49-385F586D63A7}" destId="{131885D7-0708-4381-BF21-DACBCDC70DCA}" srcOrd="1" destOrd="0" parTransId="{4C833A11-0D3D-47B6-8C25-CE4D6C19D76A}" sibTransId="{5CC1FEC9-B143-4971-B32A-CEF0AA28B464}"/>
    <dgm:cxn modelId="{84EE3E7E-1E5E-41A6-9DD9-41F46DEB49C9}" srcId="{507B95E2-017E-4E17-BB49-385F586D63A7}" destId="{23CA1D6E-D2F8-48D7-9CCB-969596DA4E2C}" srcOrd="0" destOrd="0" parTransId="{AD53A65C-1DD6-4536-9525-0F58C5DB606C}" sibTransId="{B22AA343-4837-4C8D-B014-17A9F9897B38}"/>
    <dgm:cxn modelId="{D25BD1CD-CD7F-9D42-A557-3CA3F7F1AFA2}" type="presOf" srcId="{9A834FAF-5194-47AF-86A6-22F917B1CF47}" destId="{94B3A8C7-6C0F-1D49-9E01-ED5A54BB36AE}" srcOrd="0" destOrd="0" presId="urn:microsoft.com/office/officeart/2005/8/layout/lProcess3"/>
    <dgm:cxn modelId="{1384E1E1-CA6A-0F43-B246-BDBDB0FDA25A}" type="presOf" srcId="{131885D7-0708-4381-BF21-DACBCDC70DCA}" destId="{4934F5DA-D19B-0D41-9C3D-0D9C78785A23}" srcOrd="0" destOrd="0" presId="urn:microsoft.com/office/officeart/2005/8/layout/lProcess3"/>
    <dgm:cxn modelId="{73AC19E6-31B3-FC4A-ABC8-A4500781D7A6}" type="presOf" srcId="{507B95E2-017E-4E17-BB49-385F586D63A7}" destId="{1E1D56CC-AE02-8C4A-9DC4-9CD29622B3AC}" srcOrd="0" destOrd="0" presId="urn:microsoft.com/office/officeart/2005/8/layout/lProcess3"/>
    <dgm:cxn modelId="{566811BF-3F47-634E-9F0B-2911AA06DEF2}" type="presParOf" srcId="{1E1D56CC-AE02-8C4A-9DC4-9CD29622B3AC}" destId="{3B649BCD-828B-D249-AFD2-50D0E71D91AB}" srcOrd="0" destOrd="0" presId="urn:microsoft.com/office/officeart/2005/8/layout/lProcess3"/>
    <dgm:cxn modelId="{2748AC95-D036-2E4D-9FC3-D282DD72CC7D}" type="presParOf" srcId="{3B649BCD-828B-D249-AFD2-50D0E71D91AB}" destId="{40CF27A9-9A3C-2247-BD4E-524780F512EE}" srcOrd="0" destOrd="0" presId="urn:microsoft.com/office/officeart/2005/8/layout/lProcess3"/>
    <dgm:cxn modelId="{97B8ACD3-8064-B94B-BDD6-8D170255AA2D}" type="presParOf" srcId="{1E1D56CC-AE02-8C4A-9DC4-9CD29622B3AC}" destId="{D730C6D1-A48A-854F-999D-9B8F930F4239}" srcOrd="1" destOrd="0" presId="urn:microsoft.com/office/officeart/2005/8/layout/lProcess3"/>
    <dgm:cxn modelId="{1E7405E0-E2A9-AA43-A0A6-C6AD0018D544}" type="presParOf" srcId="{1E1D56CC-AE02-8C4A-9DC4-9CD29622B3AC}" destId="{824ADC9F-B12A-1B47-8057-CCAA743E638E}" srcOrd="2" destOrd="0" presId="urn:microsoft.com/office/officeart/2005/8/layout/lProcess3"/>
    <dgm:cxn modelId="{D246B260-2E58-D647-9046-1108EB37DE7E}" type="presParOf" srcId="{824ADC9F-B12A-1B47-8057-CCAA743E638E}" destId="{4934F5DA-D19B-0D41-9C3D-0D9C78785A23}" srcOrd="0" destOrd="0" presId="urn:microsoft.com/office/officeart/2005/8/layout/lProcess3"/>
    <dgm:cxn modelId="{301F9112-FCED-744C-AB92-777A927C7216}" type="presParOf" srcId="{1E1D56CC-AE02-8C4A-9DC4-9CD29622B3AC}" destId="{A858C281-0A55-144B-8636-5A24B53E0FAA}" srcOrd="3" destOrd="0" presId="urn:microsoft.com/office/officeart/2005/8/layout/lProcess3"/>
    <dgm:cxn modelId="{A7FBF3F5-6580-CB42-8D39-3BFD5BD66A44}" type="presParOf" srcId="{1E1D56CC-AE02-8C4A-9DC4-9CD29622B3AC}" destId="{9E2527B7-6DE4-F243-999E-A0B74E28C1DB}" srcOrd="4" destOrd="0" presId="urn:microsoft.com/office/officeart/2005/8/layout/lProcess3"/>
    <dgm:cxn modelId="{87167C5E-E732-4E4A-B0F1-3728E03E57CD}" type="presParOf" srcId="{9E2527B7-6DE4-F243-999E-A0B74E28C1DB}" destId="{B7391256-1FC0-F74D-9594-4D5B1FCF43C6}" srcOrd="0" destOrd="0" presId="urn:microsoft.com/office/officeart/2005/8/layout/lProcess3"/>
    <dgm:cxn modelId="{0CAE2CE5-9FB2-0841-9550-4DECD4442B0F}" type="presParOf" srcId="{1E1D56CC-AE02-8C4A-9DC4-9CD29622B3AC}" destId="{4CC52B5A-5C67-E246-8D70-05FC87AE7276}" srcOrd="5" destOrd="0" presId="urn:microsoft.com/office/officeart/2005/8/layout/lProcess3"/>
    <dgm:cxn modelId="{6EC8802E-3665-0147-8838-E2930772E1DA}" type="presParOf" srcId="{1E1D56CC-AE02-8C4A-9DC4-9CD29622B3AC}" destId="{A54634F6-FB55-634C-B8AF-9742B55CEB62}" srcOrd="6" destOrd="0" presId="urn:microsoft.com/office/officeart/2005/8/layout/lProcess3"/>
    <dgm:cxn modelId="{58915911-EE17-3444-B41F-3F90887B7120}" type="presParOf" srcId="{A54634F6-FB55-634C-B8AF-9742B55CEB62}" destId="{94B3A8C7-6C0F-1D49-9E01-ED5A54BB36AE}" srcOrd="0" destOrd="0" presId="urn:microsoft.com/office/officeart/2005/8/layout/lProcess3"/>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234F5-E3D6-E541-952F-C3C67D349E76}">
      <dsp:nvSpPr>
        <dsp:cNvPr id="0" name=""/>
        <dsp:cNvSpPr/>
      </dsp:nvSpPr>
      <dsp:spPr>
        <a:xfrm>
          <a:off x="781234" y="414"/>
          <a:ext cx="1488552" cy="595421"/>
        </a:xfrm>
        <a:prstGeom prst="chevron">
          <a:avLst/>
        </a:prstGeom>
        <a:solidFill>
          <a:srgbClr val="1789DB"/>
        </a:solidFill>
        <a:ln w="19050" cap="rnd" cmpd="sng" algn="ctr">
          <a:solidFill>
            <a:srgbClr val="17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Helvetica Neue" panose="02000503000000020004" pitchFamily="2" charset="0"/>
              <a:ea typeface="Helvetica Neue" panose="02000503000000020004" pitchFamily="2" charset="0"/>
              <a:cs typeface="Helvetica Neue" panose="02000503000000020004" pitchFamily="2" charset="0"/>
            </a:rPr>
            <a:t>1968</a:t>
          </a:r>
        </a:p>
      </dsp:txBody>
      <dsp:txXfrm>
        <a:off x="1078945" y="414"/>
        <a:ext cx="893131" cy="595421"/>
      </dsp:txXfrm>
    </dsp:sp>
    <dsp:sp modelId="{C8C4DA7C-245A-1D47-8E76-BDEA4396A08C}">
      <dsp:nvSpPr>
        <dsp:cNvPr id="0" name=""/>
        <dsp:cNvSpPr/>
      </dsp:nvSpPr>
      <dsp:spPr>
        <a:xfrm>
          <a:off x="2076275" y="51025"/>
          <a:ext cx="2344803" cy="494199"/>
        </a:xfrm>
        <a:prstGeom prst="chevron">
          <a:avLst/>
        </a:prstGeom>
        <a:solidFill>
          <a:schemeClr val="accent1">
            <a:alpha val="90000"/>
            <a:tint val="40000"/>
            <a:hueOff val="0"/>
            <a:satOff val="0"/>
            <a:lumOff val="0"/>
            <a:alphaOff val="0"/>
          </a:schemeClr>
        </a:solidFill>
        <a:ln w="19050" cap="rnd" cmpd="sng" algn="ctr">
          <a:solidFill>
            <a:schemeClr val="bg1"/>
          </a:solidFill>
          <a:prstDash val="solid"/>
          <a:roun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Helvetica Neue" panose="02000503000000020004" pitchFamily="2" charset="0"/>
              <a:ea typeface="Helvetica Neue" panose="02000503000000020004" pitchFamily="2" charset="0"/>
              <a:cs typeface="Helvetica Neue" panose="02000503000000020004" pitchFamily="2" charset="0"/>
            </a:rPr>
            <a:t>METALFORMS WAS FOUNDED</a:t>
          </a:r>
        </a:p>
      </dsp:txBody>
      <dsp:txXfrm>
        <a:off x="2323375" y="51025"/>
        <a:ext cx="1850604" cy="494199"/>
      </dsp:txXfrm>
    </dsp:sp>
    <dsp:sp modelId="{99348932-A7B3-E64F-A8CA-C46D6898B2B4}">
      <dsp:nvSpPr>
        <dsp:cNvPr id="0" name=""/>
        <dsp:cNvSpPr/>
      </dsp:nvSpPr>
      <dsp:spPr>
        <a:xfrm>
          <a:off x="781234" y="679194"/>
          <a:ext cx="1488552" cy="595421"/>
        </a:xfrm>
        <a:prstGeom prst="chevron">
          <a:avLst/>
        </a:prstGeom>
        <a:solidFill>
          <a:srgbClr val="1789DB"/>
        </a:solidFill>
        <a:ln w="19050" cap="rnd" cmpd="sng" algn="ctr">
          <a:solidFill>
            <a:srgbClr val="17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Helvetica Neue" panose="02000503000000020004" pitchFamily="2" charset="0"/>
              <a:ea typeface="Helvetica Neue" panose="02000503000000020004" pitchFamily="2" charset="0"/>
              <a:cs typeface="Helvetica Neue" panose="02000503000000020004" pitchFamily="2" charset="0"/>
            </a:rPr>
            <a:t>2022</a:t>
          </a:r>
        </a:p>
      </dsp:txBody>
      <dsp:txXfrm>
        <a:off x="1078945" y="679194"/>
        <a:ext cx="893131" cy="595421"/>
      </dsp:txXfrm>
    </dsp:sp>
    <dsp:sp modelId="{C80497AB-6645-404E-A1B9-576E6EA47CA9}">
      <dsp:nvSpPr>
        <dsp:cNvPr id="0" name=""/>
        <dsp:cNvSpPr/>
      </dsp:nvSpPr>
      <dsp:spPr>
        <a:xfrm>
          <a:off x="2076275" y="729805"/>
          <a:ext cx="2344803" cy="494199"/>
        </a:xfrm>
        <a:prstGeom prst="chevron">
          <a:avLst/>
        </a:prstGeom>
        <a:solidFill>
          <a:schemeClr val="accent1">
            <a:alpha val="90000"/>
            <a:tint val="40000"/>
            <a:hueOff val="0"/>
            <a:satOff val="0"/>
            <a:lumOff val="0"/>
            <a:alphaOff val="0"/>
          </a:schemeClr>
        </a:solidFill>
        <a:ln w="19050" cap="rnd" cmpd="sng" algn="ctr">
          <a:solidFill>
            <a:schemeClr val="bg1"/>
          </a:solidFill>
          <a:prstDash val="solid"/>
          <a:roun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Helvetica Neue" panose="02000503000000020004" pitchFamily="2" charset="0"/>
              <a:ea typeface="Helvetica Neue" panose="02000503000000020004" pitchFamily="2" charset="0"/>
              <a:cs typeface="Helvetica Neue" panose="02000503000000020004" pitchFamily="2" charset="0"/>
            </a:rPr>
            <a:t>BEGAN SUBCONTRACTING RELATIONSHIP WITH KHT, OPENED 2ND SHOP IN BEAUMONT</a:t>
          </a:r>
        </a:p>
      </dsp:txBody>
      <dsp:txXfrm>
        <a:off x="2323375" y="729805"/>
        <a:ext cx="1850604" cy="494199"/>
      </dsp:txXfrm>
    </dsp:sp>
    <dsp:sp modelId="{AD1500DD-EF19-7745-A0BD-AC9C18083C71}">
      <dsp:nvSpPr>
        <dsp:cNvPr id="0" name=""/>
        <dsp:cNvSpPr/>
      </dsp:nvSpPr>
      <dsp:spPr>
        <a:xfrm>
          <a:off x="781234" y="1357974"/>
          <a:ext cx="1488552" cy="595421"/>
        </a:xfrm>
        <a:prstGeom prst="chevron">
          <a:avLst/>
        </a:prstGeom>
        <a:solidFill>
          <a:srgbClr val="1789DB"/>
        </a:solidFill>
        <a:ln w="19050" cap="rnd" cmpd="sng" algn="ctr">
          <a:solidFill>
            <a:srgbClr val="17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Helvetica Neue" panose="02000503000000020004" pitchFamily="2" charset="0"/>
              <a:ea typeface="Helvetica Neue" panose="02000503000000020004" pitchFamily="2" charset="0"/>
              <a:cs typeface="Helvetica Neue" panose="02000503000000020004" pitchFamily="2" charset="0"/>
            </a:rPr>
            <a:t>2023</a:t>
          </a:r>
        </a:p>
      </dsp:txBody>
      <dsp:txXfrm>
        <a:off x="1078945" y="1357974"/>
        <a:ext cx="893131" cy="595421"/>
      </dsp:txXfrm>
    </dsp:sp>
    <dsp:sp modelId="{4FCA2CB1-2B4A-6744-B248-9CCE15C297AB}">
      <dsp:nvSpPr>
        <dsp:cNvPr id="0" name=""/>
        <dsp:cNvSpPr/>
      </dsp:nvSpPr>
      <dsp:spPr>
        <a:xfrm>
          <a:off x="2076275" y="1408585"/>
          <a:ext cx="2344803" cy="494199"/>
        </a:xfrm>
        <a:prstGeom prst="chevron">
          <a:avLst/>
        </a:prstGeom>
        <a:solidFill>
          <a:schemeClr val="accent1">
            <a:alpha val="90000"/>
            <a:tint val="40000"/>
            <a:hueOff val="0"/>
            <a:satOff val="0"/>
            <a:lumOff val="0"/>
            <a:alphaOff val="0"/>
          </a:schemeClr>
        </a:solidFill>
        <a:ln w="19050" cap="rnd" cmpd="sng" algn="ctr">
          <a:solidFill>
            <a:schemeClr val="bg1"/>
          </a:solidFill>
          <a:prstDash val="solid"/>
          <a:roun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Helvetica Neue" panose="02000503000000020004" pitchFamily="2" charset="0"/>
              <a:ea typeface="Helvetica Neue" panose="02000503000000020004" pitchFamily="2" charset="0"/>
              <a:cs typeface="Helvetica Neue" panose="02000503000000020004" pitchFamily="2" charset="0"/>
            </a:rPr>
            <a:t>ACQUIRED BY TRANSTECH GROUP</a:t>
          </a:r>
        </a:p>
      </dsp:txBody>
      <dsp:txXfrm>
        <a:off x="2323375" y="1408585"/>
        <a:ext cx="1850604" cy="494199"/>
      </dsp:txXfrm>
    </dsp:sp>
    <dsp:sp modelId="{94B1E7DC-A050-C146-8FF9-5A65BD6447A6}">
      <dsp:nvSpPr>
        <dsp:cNvPr id="0" name=""/>
        <dsp:cNvSpPr/>
      </dsp:nvSpPr>
      <dsp:spPr>
        <a:xfrm>
          <a:off x="781234" y="2036755"/>
          <a:ext cx="1488552" cy="595421"/>
        </a:xfrm>
        <a:prstGeom prst="chevron">
          <a:avLst/>
        </a:prstGeom>
        <a:solidFill>
          <a:srgbClr val="1789DB"/>
        </a:solidFill>
        <a:ln w="19050" cap="rnd" cmpd="sng" algn="ctr">
          <a:solidFill>
            <a:srgbClr val="17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Helvetica Neue" panose="02000503000000020004" pitchFamily="2" charset="0"/>
              <a:ea typeface="Helvetica Neue" panose="02000503000000020004" pitchFamily="2" charset="0"/>
              <a:cs typeface="Helvetica Neue" panose="02000503000000020004" pitchFamily="2" charset="0"/>
            </a:rPr>
            <a:t>2024</a:t>
          </a:r>
        </a:p>
      </dsp:txBody>
      <dsp:txXfrm>
        <a:off x="1078945" y="2036755"/>
        <a:ext cx="893131" cy="595421"/>
      </dsp:txXfrm>
    </dsp:sp>
    <dsp:sp modelId="{23054FC4-DAC5-B149-A5D1-9A6C486FCEC5}">
      <dsp:nvSpPr>
        <dsp:cNvPr id="0" name=""/>
        <dsp:cNvSpPr/>
      </dsp:nvSpPr>
      <dsp:spPr>
        <a:xfrm>
          <a:off x="2076275" y="2087365"/>
          <a:ext cx="2344803" cy="494199"/>
        </a:xfrm>
        <a:prstGeom prst="chevron">
          <a:avLst/>
        </a:prstGeom>
        <a:solidFill>
          <a:schemeClr val="accent1">
            <a:alpha val="90000"/>
            <a:tint val="40000"/>
            <a:hueOff val="0"/>
            <a:satOff val="0"/>
            <a:lumOff val="0"/>
            <a:alphaOff val="0"/>
          </a:schemeClr>
        </a:solidFill>
        <a:ln w="19050" cap="rnd" cmpd="sng" algn="ctr">
          <a:solidFill>
            <a:schemeClr val="bg1"/>
          </a:solidFill>
          <a:prstDash val="solid"/>
          <a:roun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Helvetica Neue" panose="02000503000000020004" pitchFamily="2" charset="0"/>
              <a:ea typeface="Helvetica Neue" panose="02000503000000020004" pitchFamily="2" charset="0"/>
              <a:cs typeface="Helvetica Neue" panose="02000503000000020004" pitchFamily="2" charset="0"/>
            </a:rPr>
            <a:t>ACQUIRED KHT &amp; FORMED METALFORMS HEAT TRANSFER DIVISION</a:t>
          </a:r>
        </a:p>
      </dsp:txBody>
      <dsp:txXfrm>
        <a:off x="2323375" y="2087365"/>
        <a:ext cx="1850604" cy="494199"/>
      </dsp:txXfrm>
    </dsp:sp>
    <dsp:sp modelId="{096B74DE-3501-4A46-B619-A75E600CA07E}">
      <dsp:nvSpPr>
        <dsp:cNvPr id="0" name=""/>
        <dsp:cNvSpPr/>
      </dsp:nvSpPr>
      <dsp:spPr>
        <a:xfrm>
          <a:off x="781234" y="2715535"/>
          <a:ext cx="1488552" cy="595421"/>
        </a:xfrm>
        <a:prstGeom prst="chevron">
          <a:avLst/>
        </a:prstGeom>
        <a:solidFill>
          <a:srgbClr val="1789DB"/>
        </a:solidFill>
        <a:ln w="19050" cap="rnd" cmpd="sng" algn="ctr">
          <a:solidFill>
            <a:srgbClr val="17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Helvetica Neue" panose="02000503000000020004" pitchFamily="2" charset="0"/>
              <a:ea typeface="Helvetica Neue" panose="02000503000000020004" pitchFamily="2" charset="0"/>
              <a:cs typeface="Helvetica Neue" panose="02000503000000020004" pitchFamily="2" charset="0"/>
            </a:rPr>
            <a:t>2025</a:t>
          </a:r>
        </a:p>
      </dsp:txBody>
      <dsp:txXfrm>
        <a:off x="1078945" y="2715535"/>
        <a:ext cx="893131" cy="595421"/>
      </dsp:txXfrm>
    </dsp:sp>
    <dsp:sp modelId="{0243B6D9-BBEE-EF49-9469-215AF5BDEC00}">
      <dsp:nvSpPr>
        <dsp:cNvPr id="0" name=""/>
        <dsp:cNvSpPr/>
      </dsp:nvSpPr>
      <dsp:spPr>
        <a:xfrm>
          <a:off x="2076275" y="2766145"/>
          <a:ext cx="2344803" cy="494199"/>
        </a:xfrm>
        <a:prstGeom prst="chevron">
          <a:avLst/>
        </a:prstGeom>
        <a:solidFill>
          <a:schemeClr val="accent1">
            <a:alpha val="90000"/>
            <a:tint val="40000"/>
            <a:hueOff val="0"/>
            <a:satOff val="0"/>
            <a:lumOff val="0"/>
            <a:alphaOff val="0"/>
          </a:schemeClr>
        </a:solidFill>
        <a:ln w="19050" cap="rnd" cmpd="sng" algn="ctr">
          <a:solidFill>
            <a:schemeClr val="bg1"/>
          </a:solidFill>
          <a:prstDash val="solid"/>
          <a:roun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Helvetica Neue" panose="02000503000000020004" pitchFamily="2" charset="0"/>
              <a:ea typeface="Helvetica Neue" panose="02000503000000020004" pitchFamily="2" charset="0"/>
              <a:cs typeface="Helvetica Neue" panose="02000503000000020004" pitchFamily="2" charset="0"/>
            </a:rPr>
            <a:t>ACQUIRED KHT ITALY &amp; OPENED HOUSTON SHOP LOCATION</a:t>
          </a:r>
        </a:p>
      </dsp:txBody>
      <dsp:txXfrm>
        <a:off x="2323375" y="2766145"/>
        <a:ext cx="1850604" cy="4941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7A9-9A3C-2247-BD4E-524780F512EE}">
      <dsp:nvSpPr>
        <dsp:cNvPr id="0" name=""/>
        <dsp:cNvSpPr/>
      </dsp:nvSpPr>
      <dsp:spPr>
        <a:xfrm>
          <a:off x="975416" y="1022"/>
          <a:ext cx="2626524" cy="685709"/>
        </a:xfrm>
        <a:prstGeom prst="chevron">
          <a:avLst/>
        </a:prstGeom>
        <a:solidFill>
          <a:srgbClr val="1589DB"/>
        </a:solidFill>
        <a:ln w="19050" cap="rnd" cmpd="sng" algn="ctr">
          <a:solidFill>
            <a:srgbClr val="15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b="0" i="0" kern="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"TWISTED TUBE® Heat Exchanger Bundles have helped beat the volume gains by quite a few barrels, saving significant money”</a:t>
          </a:r>
        </a:p>
      </dsp:txBody>
      <dsp:txXfrm>
        <a:off x="1318271" y="1022"/>
        <a:ext cx="1940815" cy="685709"/>
      </dsp:txXfrm>
    </dsp:sp>
    <dsp:sp modelId="{4934F5DA-D19B-0D41-9C3D-0D9C78785A23}">
      <dsp:nvSpPr>
        <dsp:cNvPr id="0" name=""/>
        <dsp:cNvSpPr/>
      </dsp:nvSpPr>
      <dsp:spPr>
        <a:xfrm>
          <a:off x="975416" y="782731"/>
          <a:ext cx="2626524" cy="685709"/>
        </a:xfrm>
        <a:prstGeom prst="chevron">
          <a:avLst/>
        </a:prstGeom>
        <a:solidFill>
          <a:srgbClr val="1589DB"/>
        </a:solidFill>
        <a:ln w="19050" cap="rnd" cmpd="sng" algn="ctr">
          <a:solidFill>
            <a:srgbClr val="15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b="0" i="0" kern="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“These units have been performing so well we have to bypass some effluent – unlocking extra heat for efficiency”</a:t>
          </a:r>
        </a:p>
      </dsp:txBody>
      <dsp:txXfrm>
        <a:off x="1318271" y="782731"/>
        <a:ext cx="1940815" cy="685709"/>
      </dsp:txXfrm>
    </dsp:sp>
    <dsp:sp modelId="{B7391256-1FC0-F74D-9594-4D5B1FCF43C6}">
      <dsp:nvSpPr>
        <dsp:cNvPr id="0" name=""/>
        <dsp:cNvSpPr/>
      </dsp:nvSpPr>
      <dsp:spPr>
        <a:xfrm>
          <a:off x="975416" y="1564440"/>
          <a:ext cx="2626524" cy="685709"/>
        </a:xfrm>
        <a:prstGeom prst="chevron">
          <a:avLst/>
        </a:prstGeom>
        <a:solidFill>
          <a:srgbClr val="1589DB"/>
        </a:solidFill>
        <a:ln w="19050" cap="rnd" cmpd="sng" algn="ctr">
          <a:solidFill>
            <a:srgbClr val="15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b="0" i="0" kern="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“Units have been working efficiently in both services”</a:t>
          </a:r>
        </a:p>
      </dsp:txBody>
      <dsp:txXfrm>
        <a:off x="1318271" y="1564440"/>
        <a:ext cx="1940815" cy="685709"/>
      </dsp:txXfrm>
    </dsp:sp>
    <dsp:sp modelId="{94B3A8C7-6C0F-1D49-9E01-ED5A54BB36AE}">
      <dsp:nvSpPr>
        <dsp:cNvPr id="0" name=""/>
        <dsp:cNvSpPr/>
      </dsp:nvSpPr>
      <dsp:spPr>
        <a:xfrm>
          <a:off x="975416" y="2346149"/>
          <a:ext cx="2626524" cy="685709"/>
        </a:xfrm>
        <a:prstGeom prst="chevron">
          <a:avLst/>
        </a:prstGeom>
        <a:solidFill>
          <a:srgbClr val="1589DB"/>
        </a:solidFill>
        <a:ln w="19050" cap="rnd" cmpd="sng" algn="ctr">
          <a:solidFill>
            <a:srgbClr val="1589DB"/>
          </a:solidFill>
          <a:prstDash val="solid"/>
          <a:roun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None/>
          </a:pPr>
          <a:r>
            <a:rPr lang="en-US" sz="800" b="0" i="0" kern="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“No worries about the fired heater - We could operate the heater just by lighting up a candle”</a:t>
          </a:r>
          <a:br>
            <a:rPr lang="en-US" sz="800" b="0" i="0" kern="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en-US" sz="800" b="0" i="0" kern="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dsp:txBody>
      <dsp:txXfrm>
        <a:off x="1318271" y="2346149"/>
        <a:ext cx="1940815" cy="68570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30EDED-7D23-784F-A505-6E581733AE67}" type="datetimeFigureOut">
              <a:rPr lang="en-US" smtClean="0"/>
              <a:t>6/4/26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3BA75E-37CD-CD4C-8D49-8CE28FAF3461}" type="slidenum">
              <a:rPr lang="en-US" smtClean="0"/>
              <a:t>‹#›</a:t>
            </a:fld>
            <a:endParaRPr lang="en-US"/>
          </a:p>
        </p:txBody>
      </p:sp>
    </p:spTree>
    <p:extLst>
      <p:ext uri="{BB962C8B-B14F-4D97-AF65-F5344CB8AC3E}">
        <p14:creationId xmlns:p14="http://schemas.microsoft.com/office/powerpoint/2010/main" val="1188866570"/>
      </p:ext>
    </p:extLst>
  </p:cSld>
  <p:clrMap bg1="lt1" tx1="dk1" bg2="lt2" tx2="dk2" accent1="accent1" accent2="accent2" accent3="accent3" accent4="accent4" accent5="accent5" accent6="accent6" hlink="hlink" folHlink="folHlink"/>
  <p:notesStyle>
    <a:lvl1pPr marL="0" algn="l" defTabSz="761970" rtl="0" eaLnBrk="1" latinLnBrk="0" hangingPunct="1">
      <a:defRPr sz="1000" kern="1200">
        <a:solidFill>
          <a:schemeClr val="tx1"/>
        </a:solidFill>
        <a:latin typeface="+mn-lt"/>
        <a:ea typeface="+mn-ea"/>
        <a:cs typeface="+mn-cs"/>
      </a:defRPr>
    </a:lvl1pPr>
    <a:lvl2pPr marL="380985" algn="l" defTabSz="761970" rtl="0" eaLnBrk="1" latinLnBrk="0" hangingPunct="1">
      <a:defRPr sz="1000" kern="1200">
        <a:solidFill>
          <a:schemeClr val="tx1"/>
        </a:solidFill>
        <a:latin typeface="+mn-lt"/>
        <a:ea typeface="+mn-ea"/>
        <a:cs typeface="+mn-cs"/>
      </a:defRPr>
    </a:lvl2pPr>
    <a:lvl3pPr marL="761970" algn="l" defTabSz="761970" rtl="0" eaLnBrk="1" latinLnBrk="0" hangingPunct="1">
      <a:defRPr sz="1000" kern="1200">
        <a:solidFill>
          <a:schemeClr val="tx1"/>
        </a:solidFill>
        <a:latin typeface="+mn-lt"/>
        <a:ea typeface="+mn-ea"/>
        <a:cs typeface="+mn-cs"/>
      </a:defRPr>
    </a:lvl3pPr>
    <a:lvl4pPr marL="1142954" algn="l" defTabSz="761970" rtl="0" eaLnBrk="1" latinLnBrk="0" hangingPunct="1">
      <a:defRPr sz="1000" kern="1200">
        <a:solidFill>
          <a:schemeClr val="tx1"/>
        </a:solidFill>
        <a:latin typeface="+mn-lt"/>
        <a:ea typeface="+mn-ea"/>
        <a:cs typeface="+mn-cs"/>
      </a:defRPr>
    </a:lvl4pPr>
    <a:lvl5pPr marL="1523939" algn="l" defTabSz="761970" rtl="0" eaLnBrk="1" latinLnBrk="0" hangingPunct="1">
      <a:defRPr sz="1000" kern="1200">
        <a:solidFill>
          <a:schemeClr val="tx1"/>
        </a:solidFill>
        <a:latin typeface="+mn-lt"/>
        <a:ea typeface="+mn-ea"/>
        <a:cs typeface="+mn-cs"/>
      </a:defRPr>
    </a:lvl5pPr>
    <a:lvl6pPr marL="1904924" algn="l" defTabSz="761970" rtl="0" eaLnBrk="1" latinLnBrk="0" hangingPunct="1">
      <a:defRPr sz="1000" kern="1200">
        <a:solidFill>
          <a:schemeClr val="tx1"/>
        </a:solidFill>
        <a:latin typeface="+mn-lt"/>
        <a:ea typeface="+mn-ea"/>
        <a:cs typeface="+mn-cs"/>
      </a:defRPr>
    </a:lvl6pPr>
    <a:lvl7pPr marL="2285909" algn="l" defTabSz="761970" rtl="0" eaLnBrk="1" latinLnBrk="0" hangingPunct="1">
      <a:defRPr sz="1000" kern="1200">
        <a:solidFill>
          <a:schemeClr val="tx1"/>
        </a:solidFill>
        <a:latin typeface="+mn-lt"/>
        <a:ea typeface="+mn-ea"/>
        <a:cs typeface="+mn-cs"/>
      </a:defRPr>
    </a:lvl7pPr>
    <a:lvl8pPr marL="2666893" algn="l" defTabSz="761970" rtl="0" eaLnBrk="1" latinLnBrk="0" hangingPunct="1">
      <a:defRPr sz="1000" kern="1200">
        <a:solidFill>
          <a:schemeClr val="tx1"/>
        </a:solidFill>
        <a:latin typeface="+mn-lt"/>
        <a:ea typeface="+mn-ea"/>
        <a:cs typeface="+mn-cs"/>
      </a:defRPr>
    </a:lvl8pPr>
    <a:lvl9pPr marL="3047878" algn="l" defTabSz="76197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3BA75E-37CD-CD4C-8D49-8CE28FAF3461}" type="slidenum">
              <a:rPr lang="en-US" smtClean="0"/>
              <a:t>18</a:t>
            </a:fld>
            <a:endParaRPr lang="en-US"/>
          </a:p>
        </p:txBody>
      </p:sp>
    </p:spTree>
    <p:extLst>
      <p:ext uri="{BB962C8B-B14F-4D97-AF65-F5344CB8AC3E}">
        <p14:creationId xmlns:p14="http://schemas.microsoft.com/office/powerpoint/2010/main" val="2403826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8BC8A0-834E-1A7D-6167-BBFC1E451B4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223774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Break Slide">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FA47DBEC-3846-1AC3-77C5-C0DCB53FBFE4}"/>
              </a:ext>
            </a:extLst>
          </p:cNvPr>
          <p:cNvSpPr>
            <a:spLocks noGrp="1"/>
          </p:cNvSpPr>
          <p:nvPr>
            <p:ph type="sldNum" sz="quarter" idx="13"/>
          </p:nvPr>
        </p:nvSpPr>
        <p:spPr/>
        <p:txBody>
          <a:bodyPr/>
          <a:lstStyle>
            <a:lvl1pPr>
              <a:defRPr>
                <a:solidFill>
                  <a:srgbClr val="395580"/>
                </a:solidFill>
              </a:defRPr>
            </a:lvl1pPr>
          </a:lstStyle>
          <a:p>
            <a:fld id="{F9886CEC-C9AD-CD40-A303-2354BBFA91C8}" type="slidenum">
              <a:rPr lang="en-US" smtClean="0"/>
              <a:pPr/>
              <a:t>‹#›</a:t>
            </a:fld>
            <a:endParaRPr lang="en-US"/>
          </a:p>
        </p:txBody>
      </p:sp>
      <p:pic>
        <p:nvPicPr>
          <p:cNvPr id="4" name="Picture 3" descr="A blue background with white text&#10;&#10;AI-generated content may be incorrect.">
            <a:extLst>
              <a:ext uri="{FF2B5EF4-FFF2-40B4-BE49-F238E27FC236}">
                <a16:creationId xmlns:a16="http://schemas.microsoft.com/office/drawing/2014/main" id="{B2F93CB8-EDDA-E3C4-1AE4-67405035552B}"/>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7" name="Text Placeholder 4">
            <a:extLst>
              <a:ext uri="{FF2B5EF4-FFF2-40B4-BE49-F238E27FC236}">
                <a16:creationId xmlns:a16="http://schemas.microsoft.com/office/drawing/2014/main" id="{586BD5E6-CF23-2CEC-A9CA-14A62D0A1EF6}"/>
              </a:ext>
            </a:extLst>
          </p:cNvPr>
          <p:cNvSpPr>
            <a:spLocks noGrp="1"/>
          </p:cNvSpPr>
          <p:nvPr>
            <p:ph type="body" sz="quarter" idx="10" hasCustomPrompt="1"/>
          </p:nvPr>
        </p:nvSpPr>
        <p:spPr>
          <a:xfrm>
            <a:off x="682625" y="3475038"/>
            <a:ext cx="4009877" cy="450850"/>
          </a:xfrm>
        </p:spPr>
        <p:txBody>
          <a:bodyPr/>
          <a:lstStyle>
            <a:lvl1pPr>
              <a:buNone/>
              <a:defRPr sz="2800" b="0" i="0" spc="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a:buNone/>
              <a:defRPr sz="1800" b="0" i="0">
                <a:latin typeface="Helvetica Neue Medium" panose="02000503000000020004" pitchFamily="2" charset="0"/>
                <a:ea typeface="Helvetica Neue Medium" panose="02000503000000020004" pitchFamily="2" charset="0"/>
                <a:cs typeface="Helvetica Neue Medium" panose="02000503000000020004" pitchFamily="2" charset="0"/>
              </a:defRPr>
            </a:lvl2pPr>
            <a:lvl3pPr>
              <a:buNone/>
              <a:defRPr sz="1800" b="0" i="0">
                <a:latin typeface="Helvetica Neue Medium" panose="02000503000000020004" pitchFamily="2" charset="0"/>
                <a:ea typeface="Helvetica Neue Medium" panose="02000503000000020004" pitchFamily="2" charset="0"/>
                <a:cs typeface="Helvetica Neue Medium" panose="02000503000000020004" pitchFamily="2" charset="0"/>
              </a:defRPr>
            </a:lvl3pPr>
            <a:lvl4pPr>
              <a:buNone/>
              <a:defRPr sz="1800" b="0" i="0">
                <a:latin typeface="Helvetica Neue Medium" panose="02000503000000020004" pitchFamily="2" charset="0"/>
                <a:ea typeface="Helvetica Neue Medium" panose="02000503000000020004" pitchFamily="2" charset="0"/>
                <a:cs typeface="Helvetica Neue Medium" panose="02000503000000020004" pitchFamily="2" charset="0"/>
              </a:defRPr>
            </a:lvl4pPr>
            <a:lvl5pPr>
              <a:buNone/>
              <a:defRPr sz="1800" b="0" i="0">
                <a:latin typeface="Helvetica Neue Medium" panose="02000503000000020004" pitchFamily="2" charset="0"/>
                <a:ea typeface="Helvetica Neue Medium" panose="02000503000000020004" pitchFamily="2" charset="0"/>
                <a:cs typeface="Helvetica Neue Medium" panose="02000503000000020004" pitchFamily="2" charset="0"/>
              </a:defRPr>
            </a:lvl5pPr>
          </a:lstStyle>
          <a:p>
            <a:pPr lvl="0"/>
            <a:r>
              <a:rPr lang="en-US" dirty="0"/>
              <a:t>CLICK TO EDIT MASTER TEXT STYLES</a:t>
            </a:r>
          </a:p>
        </p:txBody>
      </p:sp>
      <p:sp>
        <p:nvSpPr>
          <p:cNvPr id="2" name="Rectangle 1">
            <a:extLst>
              <a:ext uri="{FF2B5EF4-FFF2-40B4-BE49-F238E27FC236}">
                <a16:creationId xmlns:a16="http://schemas.microsoft.com/office/drawing/2014/main" id="{178B962C-D644-6289-788C-84B049D4038D}"/>
              </a:ext>
            </a:extLst>
          </p:cNvPr>
          <p:cNvSpPr/>
          <p:nvPr userDrawn="1"/>
        </p:nvSpPr>
        <p:spPr>
          <a:xfrm>
            <a:off x="682625" y="2259874"/>
            <a:ext cx="3327672" cy="842555"/>
          </a:xfrm>
          <a:prstGeom prst="rect">
            <a:avLst/>
          </a:prstGeom>
          <a:solidFill>
            <a:srgbClr val="294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and white logo&#10;&#10;AI-generated content may be incorrect.">
            <a:extLst>
              <a:ext uri="{FF2B5EF4-FFF2-40B4-BE49-F238E27FC236}">
                <a16:creationId xmlns:a16="http://schemas.microsoft.com/office/drawing/2014/main" id="{2A5C7724-380E-432A-C28C-DE2BBAA8162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82625" y="2500683"/>
            <a:ext cx="2890066" cy="551698"/>
          </a:xfrm>
          <a:prstGeom prst="rect">
            <a:avLst/>
          </a:prstGeom>
        </p:spPr>
      </p:pic>
    </p:spTree>
    <p:extLst>
      <p:ext uri="{BB962C8B-B14F-4D97-AF65-F5344CB8AC3E}">
        <p14:creationId xmlns:p14="http://schemas.microsoft.com/office/powerpoint/2010/main" val="4786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gular Slide">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6246C442-89B9-F098-CDE6-FD667EA4AD73}"/>
              </a:ext>
            </a:extLst>
          </p:cNvPr>
          <p:cNvSpPr>
            <a:spLocks noGrp="1"/>
          </p:cNvSpPr>
          <p:nvPr>
            <p:ph type="body" sz="quarter" idx="11"/>
          </p:nvPr>
        </p:nvSpPr>
        <p:spPr>
          <a:xfrm>
            <a:off x="311944" y="1324169"/>
            <a:ext cx="8509397" cy="3176265"/>
          </a:xfrm>
          <a:prstGeom prst="rect">
            <a:avLst/>
          </a:prstGeom>
        </p:spPr>
        <p:txBody>
          <a:bodyPr>
            <a:normAutofit/>
          </a:bodyPr>
          <a:lstStyle>
            <a:lvl1pPr>
              <a:defRPr sz="1200">
                <a:latin typeface="Helvetica Neue" panose="02000503000000020004" pitchFamily="2" charset="0"/>
                <a:ea typeface="Helvetica Neue" panose="02000503000000020004" pitchFamily="2" charset="0"/>
                <a:cs typeface="Helvetica Neue" panose="02000503000000020004" pitchFamily="2" charset="0"/>
              </a:defRPr>
            </a:lvl1pPr>
            <a:lvl2pPr>
              <a:defRPr sz="1200">
                <a:latin typeface="Helvetica Neue" panose="02000503000000020004" pitchFamily="2" charset="0"/>
                <a:ea typeface="Helvetica Neue" panose="02000503000000020004" pitchFamily="2" charset="0"/>
                <a:cs typeface="Helvetica Neue" panose="02000503000000020004" pitchFamily="2" charset="0"/>
              </a:defRPr>
            </a:lvl2pPr>
            <a:lvl3pPr>
              <a:defRPr sz="1200">
                <a:latin typeface="Helvetica Neue" panose="02000503000000020004" pitchFamily="2" charset="0"/>
                <a:ea typeface="Helvetica Neue" panose="02000503000000020004" pitchFamily="2" charset="0"/>
                <a:cs typeface="Helvetica Neue" panose="02000503000000020004" pitchFamily="2" charset="0"/>
              </a:defRPr>
            </a:lvl3pPr>
            <a:lvl4pPr>
              <a:defRPr sz="1200">
                <a:latin typeface="Helvetica Neue" panose="02000503000000020004" pitchFamily="2" charset="0"/>
                <a:ea typeface="Helvetica Neue" panose="02000503000000020004" pitchFamily="2" charset="0"/>
                <a:cs typeface="Helvetica Neue" panose="02000503000000020004" pitchFamily="2" charset="0"/>
              </a:defRPr>
            </a:lvl4pPr>
            <a:lvl5pPr>
              <a:defRPr sz="1200">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2">
            <a:extLst>
              <a:ext uri="{FF2B5EF4-FFF2-40B4-BE49-F238E27FC236}">
                <a16:creationId xmlns:a16="http://schemas.microsoft.com/office/drawing/2014/main" id="{F00B6CA8-F790-FBB8-B818-6A8722CBABFD}"/>
              </a:ext>
            </a:extLst>
          </p:cNvPr>
          <p:cNvSpPr>
            <a:spLocks noGrp="1"/>
          </p:cNvSpPr>
          <p:nvPr>
            <p:ph type="body" sz="quarter" idx="14" hasCustomPrompt="1"/>
          </p:nvPr>
        </p:nvSpPr>
        <p:spPr>
          <a:xfrm>
            <a:off x="311944" y="768122"/>
            <a:ext cx="5884417" cy="333861"/>
          </a:xfrm>
          <a:effectLst/>
        </p:spPr>
        <p:txBody>
          <a:bodyPr>
            <a:noAutofit/>
          </a:bodyPr>
          <a:lstStyle>
            <a:lvl1pPr marL="0" indent="0">
              <a:buNone/>
              <a:defRPr lang="en-US" sz="1800" b="0" kern="1200" cap="all" baseline="0" dirty="0" smtClean="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defRPr>
            </a:lvl1pPr>
            <a:lvl2pPr marL="327305" indent="0">
              <a:buNone/>
              <a:defRPr/>
            </a:lvl2pPr>
            <a:lvl3pPr marL="654610" indent="0">
              <a:buNone/>
              <a:defRPr/>
            </a:lvl3pPr>
            <a:lvl4pPr marL="981915" indent="0">
              <a:buNone/>
              <a:defRPr/>
            </a:lvl4pPr>
            <a:lvl5pPr marL="1309220" indent="0">
              <a:buNone/>
              <a:defRPr/>
            </a:lvl5pPr>
          </a:lstStyle>
          <a:p>
            <a:pPr lvl="0"/>
            <a:r>
              <a:rPr lang="en-US" dirty="0"/>
              <a:t>CLICK TO EDIT MASTER TEXT STYLES</a:t>
            </a:r>
          </a:p>
        </p:txBody>
      </p:sp>
      <p:cxnSp>
        <p:nvCxnSpPr>
          <p:cNvPr id="8" name="Straight Connector 7">
            <a:extLst>
              <a:ext uri="{FF2B5EF4-FFF2-40B4-BE49-F238E27FC236}">
                <a16:creationId xmlns:a16="http://schemas.microsoft.com/office/drawing/2014/main" id="{A73E539C-8479-A345-0ECB-1FB2C1909246}"/>
              </a:ext>
            </a:extLst>
          </p:cNvPr>
          <p:cNvCxnSpPr/>
          <p:nvPr userDrawn="1"/>
        </p:nvCxnSpPr>
        <p:spPr>
          <a:xfrm flipH="1">
            <a:off x="0" y="4756922"/>
            <a:ext cx="9144000" cy="0"/>
          </a:xfrm>
          <a:prstGeom prst="line">
            <a:avLst/>
          </a:prstGeom>
          <a:ln>
            <a:solidFill>
              <a:srgbClr val="1589DB"/>
            </a:solidFill>
          </a:ln>
        </p:spPr>
        <p:style>
          <a:lnRef idx="3">
            <a:schemeClr val="accent6"/>
          </a:lnRef>
          <a:fillRef idx="0">
            <a:schemeClr val="accent6"/>
          </a:fillRef>
          <a:effectRef idx="2">
            <a:schemeClr val="accent6"/>
          </a:effectRef>
          <a:fontRef idx="minor">
            <a:schemeClr val="tx1"/>
          </a:fontRef>
        </p:style>
      </p:cxnSp>
      <p:sp>
        <p:nvSpPr>
          <p:cNvPr id="15" name="Slide Number Placeholder 14">
            <a:extLst>
              <a:ext uri="{FF2B5EF4-FFF2-40B4-BE49-F238E27FC236}">
                <a16:creationId xmlns:a16="http://schemas.microsoft.com/office/drawing/2014/main" id="{B4B07E20-ED70-60B4-7526-D0E1C6E5C879}"/>
              </a:ext>
            </a:extLst>
          </p:cNvPr>
          <p:cNvSpPr>
            <a:spLocks noGrp="1"/>
          </p:cNvSpPr>
          <p:nvPr>
            <p:ph type="sldNum" sz="quarter" idx="17"/>
          </p:nvPr>
        </p:nvSpPr>
        <p:spPr>
          <a:xfrm>
            <a:off x="6890341" y="4758989"/>
            <a:ext cx="2057400" cy="274637"/>
          </a:xfrm>
        </p:spPr>
        <p:txBody>
          <a:bodyPr/>
          <a:lstStyle>
            <a:lvl1pPr>
              <a:defRPr sz="1000">
                <a:latin typeface="Helvetica Neue" panose="02000503000000020004" pitchFamily="2" charset="0"/>
                <a:ea typeface="Helvetica Neue" panose="02000503000000020004" pitchFamily="2" charset="0"/>
                <a:cs typeface="Helvetica Neue" panose="02000503000000020004" pitchFamily="2" charset="0"/>
              </a:defRPr>
            </a:lvl1pPr>
          </a:lstStyle>
          <a:p>
            <a:fld id="{F9886CEC-C9AD-CD40-A303-2354BBFA91C8}" type="slidenum">
              <a:rPr lang="en-US" smtClean="0"/>
              <a:pPr/>
              <a:t>‹#›</a:t>
            </a:fld>
            <a:endParaRPr lang="en-US" sz="1000"/>
          </a:p>
        </p:txBody>
      </p:sp>
      <p:pic>
        <p:nvPicPr>
          <p:cNvPr id="3" name="Picture 2" descr="A black and white logo&#10;&#10;AI-generated content may be incorrect.">
            <a:extLst>
              <a:ext uri="{FF2B5EF4-FFF2-40B4-BE49-F238E27FC236}">
                <a16:creationId xmlns:a16="http://schemas.microsoft.com/office/drawing/2014/main" id="{246F19B0-2099-F356-276F-E5708C7EEB3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02474" y="159034"/>
            <a:ext cx="2090057" cy="398980"/>
          </a:xfrm>
          <a:prstGeom prst="rect">
            <a:avLst/>
          </a:prstGeom>
        </p:spPr>
      </p:pic>
    </p:spTree>
    <p:extLst>
      <p:ext uri="{BB962C8B-B14F-4D97-AF65-F5344CB8AC3E}">
        <p14:creationId xmlns:p14="http://schemas.microsoft.com/office/powerpoint/2010/main" val="393839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14">
            <a:extLst>
              <a:ext uri="{FF2B5EF4-FFF2-40B4-BE49-F238E27FC236}">
                <a16:creationId xmlns:a16="http://schemas.microsoft.com/office/drawing/2014/main" id="{9F317B43-EFE8-4517-6B4D-5946EE445DAB}"/>
              </a:ext>
            </a:extLst>
          </p:cNvPr>
          <p:cNvSpPr>
            <a:spLocks noGrp="1"/>
          </p:cNvSpPr>
          <p:nvPr>
            <p:ph type="sldNum" sz="quarter" idx="17"/>
          </p:nvPr>
        </p:nvSpPr>
        <p:spPr>
          <a:xfrm>
            <a:off x="6890341" y="4758989"/>
            <a:ext cx="2057400" cy="274637"/>
          </a:xfrm>
        </p:spPr>
        <p:txBody>
          <a:bodyPr/>
          <a:lstStyle>
            <a:lvl1pPr>
              <a:defRPr sz="1000">
                <a:latin typeface="Helvetica Neue" panose="02000503000000020004" pitchFamily="2" charset="0"/>
                <a:ea typeface="Helvetica Neue" panose="02000503000000020004" pitchFamily="2" charset="0"/>
                <a:cs typeface="Helvetica Neue" panose="02000503000000020004" pitchFamily="2" charset="0"/>
              </a:defRPr>
            </a:lvl1pPr>
          </a:lstStyle>
          <a:p>
            <a:fld id="{F9886CEC-C9AD-CD40-A303-2354BBFA91C8}" type="slidenum">
              <a:rPr lang="en-US" smtClean="0"/>
              <a:pPr/>
              <a:t>‹#›</a:t>
            </a:fld>
            <a:endParaRPr lang="en-US" sz="1000"/>
          </a:p>
        </p:txBody>
      </p:sp>
    </p:spTree>
    <p:extLst>
      <p:ext uri="{BB962C8B-B14F-4D97-AF65-F5344CB8AC3E}">
        <p14:creationId xmlns:p14="http://schemas.microsoft.com/office/powerpoint/2010/main" val="312133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4E872A-71B9-6B20-CC88-66F84A45CCB6}"/>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7DD1BF-4BA1-481F-DEEE-A11D06172B69}"/>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A9FA2C-9767-1C2E-8B91-6F455E0A61C6}"/>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F9886CEC-C9AD-CD40-A303-2354BBFA91C8}" type="slidenum">
              <a:rPr lang="en-US" smtClean="0"/>
              <a:t>‹#›</a:t>
            </a:fld>
            <a:endParaRPr lang="en-US"/>
          </a:p>
        </p:txBody>
      </p:sp>
    </p:spTree>
    <p:extLst>
      <p:ext uri="{BB962C8B-B14F-4D97-AF65-F5344CB8AC3E}">
        <p14:creationId xmlns:p14="http://schemas.microsoft.com/office/powerpoint/2010/main" val="22897695"/>
      </p:ext>
    </p:extLst>
  </p:cSld>
  <p:clrMap bg1="lt1" tx1="dk1" bg2="lt2" tx2="dk2" accent1="accent1" accent2="accent2" accent3="accent3" accent4="accent4" accent5="accent5" accent6="accent6" hlink="hlink" folHlink="folHlink"/>
  <p:sldLayoutIdLst>
    <p:sldLayoutId id="2147483691" r:id="rId1"/>
    <p:sldLayoutId id="2147483703" r:id="rId2"/>
    <p:sldLayoutId id="2147483705" r:id="rId3"/>
    <p:sldLayoutId id="2147483697" r:id="rId4"/>
  </p:sldLayoutIdLst>
  <p:hf hdr="0" dt="0"/>
  <p:txStyles>
    <p:titleStyle>
      <a:lvl1pPr algn="l" defTabSz="914400" rtl="0" eaLnBrk="1" latinLnBrk="0" hangingPunct="1">
        <a:lnSpc>
          <a:spcPct val="90000"/>
        </a:lnSpc>
        <a:spcBef>
          <a:spcPct val="0"/>
        </a:spcBef>
        <a:buNone/>
        <a:defRPr sz="44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image" Target="../media/image29.jpg"/><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3.xml"/><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g"/></Relationships>
</file>

<file path=ppt/slides/_rels/slide2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image" Target="../media/image68.gi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72.gif"/><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73.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1.jpg"/><Relationship Id="rId9" Type="http://schemas.openxmlformats.org/officeDocument/2006/relationships/image" Target="../media/image16.jpeg"/></Relationships>
</file>

<file path=ppt/slides/_rels/slide40.xml.rels><?xml version="1.0" encoding="UTF-8" standalone="yes"?>
<Relationships xmlns="http://schemas.openxmlformats.org/package/2006/relationships"><Relationship Id="rId8" Type="http://schemas.openxmlformats.org/officeDocument/2006/relationships/image" Target="../media/image710.png"/><Relationship Id="rId3" Type="http://schemas.openxmlformats.org/officeDocument/2006/relationships/image" Target="../media/image660.png"/><Relationship Id="rId7" Type="http://schemas.openxmlformats.org/officeDocument/2006/relationships/image" Target="../media/image75.png"/><Relationship Id="rId2" Type="http://schemas.openxmlformats.org/officeDocument/2006/relationships/image" Target="../media/image650.png"/><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74.png"/><Relationship Id="rId9" Type="http://schemas.openxmlformats.org/officeDocument/2006/relationships/image" Target="../media/image76.jpeg"/></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80.png"/><Relationship Id="rId9" Type="http://schemas.microsoft.com/office/2007/relationships/diagramDrawing" Target="../diagrams/drawing2.xml"/></Relationships>
</file>

<file path=ppt/slides/_rels/slide4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90.png"/><Relationship Id="rId2" Type="http://schemas.microsoft.com/office/2014/relationships/chartEx" Target="../charts/chartEx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750.png"/><Relationship Id="rId2" Type="http://schemas.microsoft.com/office/2014/relationships/chartEx" Target="../charts/chartEx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1.jpg"/><Relationship Id="rId5" Type="http://schemas.openxmlformats.org/officeDocument/2006/relationships/image" Target="../media/image20.emf"/><Relationship Id="rId4" Type="http://schemas.openxmlformats.org/officeDocument/2006/relationships/image" Target="../media/image19.emf"/></Relationships>
</file>

<file path=ppt/slides/_rels/slide5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3.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51.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png"/><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52.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0.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109.png"/><Relationship Id="rId2" Type="http://schemas.openxmlformats.org/officeDocument/2006/relationships/image" Target="../media/image99.png"/><Relationship Id="rId1" Type="http://schemas.openxmlformats.org/officeDocument/2006/relationships/slideLayout" Target="../slideLayouts/slideLayout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png"/></Relationships>
</file>

<file path=ppt/slides/_rels/slide5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6.png"/><Relationship Id="rId2" Type="http://schemas.openxmlformats.org/officeDocument/2006/relationships/image" Target="../media/image112.png"/><Relationship Id="rId1" Type="http://schemas.openxmlformats.org/officeDocument/2006/relationships/slideLayout" Target="../slideLayouts/slideLayout3.xml"/><Relationship Id="rId6" Type="http://schemas.openxmlformats.org/officeDocument/2006/relationships/image" Target="../media/image115.png"/><Relationship Id="rId5" Type="http://schemas.openxmlformats.org/officeDocument/2006/relationships/image" Target="../media/image95.png"/><Relationship Id="rId4" Type="http://schemas.openxmlformats.org/officeDocument/2006/relationships/image" Target="../media/image114.png"/></Relationships>
</file>

<file path=ppt/slides/_rels/slide55.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xml"/><Relationship Id="rId4" Type="http://schemas.openxmlformats.org/officeDocument/2006/relationships/image" Target="../media/image120.png"/></Relationships>
</file>

<file path=ppt/slides/_rels/slide57.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image" Target="../media/image121.png"/><Relationship Id="rId1" Type="http://schemas.openxmlformats.org/officeDocument/2006/relationships/slideLayout" Target="../slideLayouts/slideLayout3.xml"/><Relationship Id="rId6" Type="http://schemas.openxmlformats.org/officeDocument/2006/relationships/image" Target="../media/image125.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s>
</file>

<file path=ppt/slides/_rels/slide58.xml.rels><?xml version="1.0" encoding="UTF-8" standalone="yes"?>
<Relationships xmlns="http://schemas.openxmlformats.org/package/2006/relationships"><Relationship Id="rId3" Type="http://schemas.openxmlformats.org/officeDocument/2006/relationships/image" Target="../media/image131.svg"/><Relationship Id="rId2" Type="http://schemas.openxmlformats.org/officeDocument/2006/relationships/image" Target="../media/image130.svg"/><Relationship Id="rId1" Type="http://schemas.openxmlformats.org/officeDocument/2006/relationships/slideLayout" Target="../slideLayouts/slideLayout3.xml"/><Relationship Id="rId6" Type="http://schemas.openxmlformats.org/officeDocument/2006/relationships/image" Target="../media/image134.png"/><Relationship Id="rId5" Type="http://schemas.openxmlformats.org/officeDocument/2006/relationships/image" Target="../media/image133.jpeg"/><Relationship Id="rId4" Type="http://schemas.openxmlformats.org/officeDocument/2006/relationships/image" Target="../media/image132.sv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3" Type="http://schemas.openxmlformats.org/officeDocument/2006/relationships/image" Target="../media/image148.png"/><Relationship Id="rId18" Type="http://schemas.openxmlformats.org/officeDocument/2006/relationships/image" Target="../media/image153.png"/><Relationship Id="rId26" Type="http://schemas.openxmlformats.org/officeDocument/2006/relationships/image" Target="../media/image161.png"/><Relationship Id="rId39" Type="http://schemas.openxmlformats.org/officeDocument/2006/relationships/image" Target="../media/image174.svg"/><Relationship Id="rId21" Type="http://schemas.openxmlformats.org/officeDocument/2006/relationships/image" Target="../media/image156.png"/><Relationship Id="rId34" Type="http://schemas.openxmlformats.org/officeDocument/2006/relationships/image" Target="../media/image169.svg"/><Relationship Id="rId42" Type="http://schemas.openxmlformats.org/officeDocument/2006/relationships/image" Target="../media/image177.png"/><Relationship Id="rId47" Type="http://schemas.openxmlformats.org/officeDocument/2006/relationships/image" Target="../media/image182.png"/><Relationship Id="rId50" Type="http://schemas.openxmlformats.org/officeDocument/2006/relationships/image" Target="../media/image185.png"/><Relationship Id="rId55" Type="http://schemas.openxmlformats.org/officeDocument/2006/relationships/image" Target="../media/image190.png"/><Relationship Id="rId7" Type="http://schemas.openxmlformats.org/officeDocument/2006/relationships/image" Target="../media/image142.png"/><Relationship Id="rId2" Type="http://schemas.openxmlformats.org/officeDocument/2006/relationships/image" Target="../media/image137.png"/><Relationship Id="rId16" Type="http://schemas.openxmlformats.org/officeDocument/2006/relationships/image" Target="../media/image151.png"/><Relationship Id="rId29" Type="http://schemas.openxmlformats.org/officeDocument/2006/relationships/image" Target="../media/image164.png"/><Relationship Id="rId11" Type="http://schemas.openxmlformats.org/officeDocument/2006/relationships/image" Target="../media/image146.png"/><Relationship Id="rId24" Type="http://schemas.openxmlformats.org/officeDocument/2006/relationships/image" Target="../media/image159.png"/><Relationship Id="rId32" Type="http://schemas.openxmlformats.org/officeDocument/2006/relationships/image" Target="../media/image167.png"/><Relationship Id="rId37" Type="http://schemas.openxmlformats.org/officeDocument/2006/relationships/image" Target="../media/image172.png"/><Relationship Id="rId40" Type="http://schemas.openxmlformats.org/officeDocument/2006/relationships/image" Target="../media/image175.png"/><Relationship Id="rId45" Type="http://schemas.openxmlformats.org/officeDocument/2006/relationships/image" Target="../media/image180.png"/><Relationship Id="rId53" Type="http://schemas.openxmlformats.org/officeDocument/2006/relationships/image" Target="../media/image188.png"/><Relationship Id="rId5" Type="http://schemas.openxmlformats.org/officeDocument/2006/relationships/image" Target="../media/image140.png"/><Relationship Id="rId10" Type="http://schemas.openxmlformats.org/officeDocument/2006/relationships/image" Target="../media/image145.png"/><Relationship Id="rId19" Type="http://schemas.openxmlformats.org/officeDocument/2006/relationships/image" Target="../media/image154.png"/><Relationship Id="rId31" Type="http://schemas.openxmlformats.org/officeDocument/2006/relationships/image" Target="../media/image166.svg"/><Relationship Id="rId44" Type="http://schemas.openxmlformats.org/officeDocument/2006/relationships/image" Target="../media/image179.png"/><Relationship Id="rId52" Type="http://schemas.openxmlformats.org/officeDocument/2006/relationships/image" Target="../media/image187.png"/><Relationship Id="rId4" Type="http://schemas.openxmlformats.org/officeDocument/2006/relationships/image" Target="../media/image139.png"/><Relationship Id="rId9" Type="http://schemas.openxmlformats.org/officeDocument/2006/relationships/image" Target="../media/image144.png"/><Relationship Id="rId14" Type="http://schemas.openxmlformats.org/officeDocument/2006/relationships/image" Target="../media/image149.png"/><Relationship Id="rId22" Type="http://schemas.openxmlformats.org/officeDocument/2006/relationships/image" Target="../media/image157.png"/><Relationship Id="rId27" Type="http://schemas.openxmlformats.org/officeDocument/2006/relationships/image" Target="../media/image162.png"/><Relationship Id="rId30" Type="http://schemas.openxmlformats.org/officeDocument/2006/relationships/image" Target="../media/image165.jpeg"/><Relationship Id="rId35" Type="http://schemas.openxmlformats.org/officeDocument/2006/relationships/image" Target="../media/image170.png"/><Relationship Id="rId43" Type="http://schemas.openxmlformats.org/officeDocument/2006/relationships/image" Target="../media/image178.svg"/><Relationship Id="rId48" Type="http://schemas.openxmlformats.org/officeDocument/2006/relationships/image" Target="../media/image183.png"/><Relationship Id="rId8" Type="http://schemas.openxmlformats.org/officeDocument/2006/relationships/image" Target="../media/image143.png"/><Relationship Id="rId51" Type="http://schemas.openxmlformats.org/officeDocument/2006/relationships/image" Target="../media/image186.png"/><Relationship Id="rId3" Type="http://schemas.openxmlformats.org/officeDocument/2006/relationships/image" Target="../media/image138.png"/><Relationship Id="rId12" Type="http://schemas.openxmlformats.org/officeDocument/2006/relationships/image" Target="../media/image147.png"/><Relationship Id="rId17" Type="http://schemas.openxmlformats.org/officeDocument/2006/relationships/image" Target="../media/image152.png"/><Relationship Id="rId25" Type="http://schemas.openxmlformats.org/officeDocument/2006/relationships/image" Target="../media/image160.png"/><Relationship Id="rId33" Type="http://schemas.openxmlformats.org/officeDocument/2006/relationships/image" Target="../media/image168.png"/><Relationship Id="rId38" Type="http://schemas.openxmlformats.org/officeDocument/2006/relationships/image" Target="../media/image173.png"/><Relationship Id="rId46" Type="http://schemas.openxmlformats.org/officeDocument/2006/relationships/image" Target="../media/image181.png"/><Relationship Id="rId20" Type="http://schemas.openxmlformats.org/officeDocument/2006/relationships/image" Target="../media/image155.png"/><Relationship Id="rId41" Type="http://schemas.openxmlformats.org/officeDocument/2006/relationships/image" Target="../media/image176.png"/><Relationship Id="rId54" Type="http://schemas.openxmlformats.org/officeDocument/2006/relationships/image" Target="../media/image189.png"/><Relationship Id="rId1" Type="http://schemas.openxmlformats.org/officeDocument/2006/relationships/slideLayout" Target="../slideLayouts/slideLayout3.xml"/><Relationship Id="rId6" Type="http://schemas.openxmlformats.org/officeDocument/2006/relationships/image" Target="../media/image141.png"/><Relationship Id="rId15" Type="http://schemas.openxmlformats.org/officeDocument/2006/relationships/image" Target="../media/image150.png"/><Relationship Id="rId23" Type="http://schemas.openxmlformats.org/officeDocument/2006/relationships/image" Target="../media/image158.svg"/><Relationship Id="rId28" Type="http://schemas.openxmlformats.org/officeDocument/2006/relationships/image" Target="../media/image163.png"/><Relationship Id="rId36" Type="http://schemas.openxmlformats.org/officeDocument/2006/relationships/image" Target="../media/image171.png"/><Relationship Id="rId49" Type="http://schemas.openxmlformats.org/officeDocument/2006/relationships/image" Target="../media/image184.png"/></Relationships>
</file>

<file path=ppt/slides/_rels/slide63.xml.rels><?xml version="1.0" encoding="UTF-8" standalone="yes"?>
<Relationships xmlns="http://schemas.openxmlformats.org/package/2006/relationships"><Relationship Id="rId2" Type="http://schemas.openxmlformats.org/officeDocument/2006/relationships/hyperlink" Target="http://www.metalformsheattransfer.com/"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24C3F1-242D-C08D-9141-D66FDD4E958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9858" y="2930609"/>
            <a:ext cx="3713260" cy="708841"/>
          </a:xfrm>
          <a:prstGeom prst="rect">
            <a:avLst/>
          </a:prstGeom>
        </p:spPr>
      </p:pic>
      <p:sp>
        <p:nvSpPr>
          <p:cNvPr id="5" name="TextBox 4">
            <a:extLst>
              <a:ext uri="{FF2B5EF4-FFF2-40B4-BE49-F238E27FC236}">
                <a16:creationId xmlns:a16="http://schemas.microsoft.com/office/drawing/2014/main" id="{F44E7B8F-CFCA-CEDB-1CE8-92611FA8BCE2}"/>
              </a:ext>
            </a:extLst>
          </p:cNvPr>
          <p:cNvSpPr txBox="1"/>
          <p:nvPr/>
        </p:nvSpPr>
        <p:spPr>
          <a:xfrm>
            <a:off x="443063" y="3903156"/>
            <a:ext cx="4860457" cy="584775"/>
          </a:xfrm>
          <a:prstGeom prst="rect">
            <a:avLst/>
          </a:prstGeom>
          <a:noFill/>
        </p:spPr>
        <p:txBody>
          <a:bodyPr wrap="squar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END-TO-END HEAT TRANSFER SOLUTIONS</a:t>
            </a:r>
            <a:br>
              <a:rPr lang="en-US" dirty="0">
                <a:latin typeface="Helvetica Neue" panose="02000503000000020004" pitchFamily="2" charset="0"/>
                <a:ea typeface="Helvetica Neue" panose="02000503000000020004" pitchFamily="2" charset="0"/>
                <a:cs typeface="Helvetica Neue" panose="02000503000000020004" pitchFamily="2" charset="0"/>
              </a:rPr>
            </a:br>
            <a:r>
              <a:rPr lang="en-US" sz="1400" dirty="0">
                <a:latin typeface="Helvetica Neue" panose="02000503000000020004" pitchFamily="2" charset="0"/>
                <a:ea typeface="Helvetica Neue" panose="02000503000000020004" pitchFamily="2" charset="0"/>
                <a:cs typeface="Helvetica Neue" panose="02000503000000020004" pitchFamily="2" charset="0"/>
              </a:rPr>
              <a:t>Engineering  |  Fabrication  |  Repair</a:t>
            </a:r>
          </a:p>
        </p:txBody>
      </p:sp>
    </p:spTree>
    <p:extLst>
      <p:ext uri="{BB962C8B-B14F-4D97-AF65-F5344CB8AC3E}">
        <p14:creationId xmlns:p14="http://schemas.microsoft.com/office/powerpoint/2010/main" val="1538777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44EFD9-873A-28C9-7A91-7AEF82B329C2}"/>
              </a:ext>
            </a:extLst>
          </p:cNvPr>
          <p:cNvSpPr>
            <a:spLocks noGrp="1"/>
          </p:cNvSpPr>
          <p:nvPr>
            <p:ph type="body" sz="quarter" idx="14"/>
          </p:nvPr>
        </p:nvSpPr>
        <p:spPr/>
        <p:txBody>
          <a:bodyPr/>
          <a:lstStyle/>
          <a:p>
            <a:r>
              <a:rPr lang="en-US" dirty="0"/>
              <a:t>Industry-specific expertise</a:t>
            </a:r>
          </a:p>
        </p:txBody>
      </p:sp>
      <p:sp>
        <p:nvSpPr>
          <p:cNvPr id="4" name="Slide Number Placeholder 3">
            <a:extLst>
              <a:ext uri="{FF2B5EF4-FFF2-40B4-BE49-F238E27FC236}">
                <a16:creationId xmlns:a16="http://schemas.microsoft.com/office/drawing/2014/main" id="{F1AA5071-8A56-3A13-C3F2-D07EA13EAEA7}"/>
              </a:ext>
            </a:extLst>
          </p:cNvPr>
          <p:cNvSpPr>
            <a:spLocks noGrp="1"/>
          </p:cNvSpPr>
          <p:nvPr>
            <p:ph type="sldNum" sz="quarter" idx="17"/>
          </p:nvPr>
        </p:nvSpPr>
        <p:spPr/>
        <p:txBody>
          <a:bodyPr/>
          <a:lstStyle/>
          <a:p>
            <a:fld id="{F9886CEC-C9AD-CD40-A303-2354BBFA91C8}" type="slidenum">
              <a:rPr lang="en-US" smtClean="0"/>
              <a:pPr/>
              <a:t>10</a:t>
            </a:fld>
            <a:endParaRPr lang="en-US" sz="1000"/>
          </a:p>
        </p:txBody>
      </p:sp>
      <p:sp>
        <p:nvSpPr>
          <p:cNvPr id="5" name="Text 1">
            <a:extLst>
              <a:ext uri="{FF2B5EF4-FFF2-40B4-BE49-F238E27FC236}">
                <a16:creationId xmlns:a16="http://schemas.microsoft.com/office/drawing/2014/main" id="{1094D6F2-E7BA-23C2-320D-13B02849EACB}"/>
              </a:ext>
            </a:extLst>
          </p:cNvPr>
          <p:cNvSpPr/>
          <p:nvPr/>
        </p:nvSpPr>
        <p:spPr>
          <a:xfrm>
            <a:off x="403249" y="1177392"/>
            <a:ext cx="8450819" cy="427434"/>
          </a:xfrm>
          <a:prstGeom prst="rect">
            <a:avLst/>
          </a:prstGeom>
          <a:noFill/>
          <a:ln/>
        </p:spPr>
        <p:txBody>
          <a:bodyPr wrap="square" lIns="0" tIns="0" rIns="0" bIns="0" rtlCol="0" anchor="t"/>
          <a:lstStyle/>
          <a:p>
            <a:pPr>
              <a:lnSpc>
                <a:spcPts val="1656"/>
              </a:lnSpc>
            </a:pPr>
            <a:r>
              <a:rPr lang="en-US" sz="1031" dirty="0">
                <a:latin typeface="Helvetica Neue" panose="02000503000000020004" pitchFamily="2" charset="0"/>
                <a:ea typeface="Helvetica Neue" panose="02000503000000020004" pitchFamily="2" charset="0"/>
                <a:cs typeface="Helvetica Neue" panose="02000503000000020004" pitchFamily="2" charset="0"/>
              </a:rPr>
              <a:t>Metalforms specializes in the operational sectors, providing proven solutions for complex thermal challenges.</a:t>
            </a:r>
          </a:p>
        </p:txBody>
      </p:sp>
      <p:sp>
        <p:nvSpPr>
          <p:cNvPr id="6" name="Shape 2">
            <a:extLst>
              <a:ext uri="{FF2B5EF4-FFF2-40B4-BE49-F238E27FC236}">
                <a16:creationId xmlns:a16="http://schemas.microsoft.com/office/drawing/2014/main" id="{AE1C0972-9083-8145-4C88-29F2EA2DB007}"/>
              </a:ext>
            </a:extLst>
          </p:cNvPr>
          <p:cNvSpPr/>
          <p:nvPr/>
        </p:nvSpPr>
        <p:spPr>
          <a:xfrm>
            <a:off x="403249" y="2890251"/>
            <a:ext cx="4013225" cy="1021333"/>
          </a:xfrm>
          <a:prstGeom prst="roundRect">
            <a:avLst>
              <a:gd name="adj" fmla="val 8953"/>
            </a:avLst>
          </a:prstGeom>
          <a:solidFill>
            <a:srgbClr val="FFFFFF"/>
          </a:solidFill>
          <a:ln w="30480">
            <a:solidFill>
              <a:srgbClr val="294E7E"/>
            </a:solidFill>
            <a:prstDash val="solid"/>
          </a:ln>
        </p:spPr>
        <p:txBody>
          <a:bodyPr/>
          <a:lstStyle/>
          <a:p>
            <a:endParaRPr lang="en-US" sz="1125"/>
          </a:p>
        </p:txBody>
      </p:sp>
      <p:sp>
        <p:nvSpPr>
          <p:cNvPr id="7" name="Shape 3">
            <a:extLst>
              <a:ext uri="{FF2B5EF4-FFF2-40B4-BE49-F238E27FC236}">
                <a16:creationId xmlns:a16="http://schemas.microsoft.com/office/drawing/2014/main" id="{07AC31F2-E2B8-6227-5510-A730913C2639}"/>
              </a:ext>
            </a:extLst>
          </p:cNvPr>
          <p:cNvSpPr/>
          <p:nvPr/>
        </p:nvSpPr>
        <p:spPr>
          <a:xfrm>
            <a:off x="384199" y="2890251"/>
            <a:ext cx="76200" cy="1021333"/>
          </a:xfrm>
          <a:prstGeom prst="roundRect">
            <a:avLst>
              <a:gd name="adj" fmla="val 73619"/>
            </a:avLst>
          </a:prstGeom>
          <a:solidFill>
            <a:srgbClr val="294E7E"/>
          </a:solidFill>
          <a:ln/>
        </p:spPr>
        <p:txBody>
          <a:bodyPr/>
          <a:lstStyle/>
          <a:p>
            <a:endParaRPr lang="en-US" sz="1125"/>
          </a:p>
        </p:txBody>
      </p:sp>
      <p:sp>
        <p:nvSpPr>
          <p:cNvPr id="8" name="Text 4">
            <a:extLst>
              <a:ext uri="{FF2B5EF4-FFF2-40B4-BE49-F238E27FC236}">
                <a16:creationId xmlns:a16="http://schemas.microsoft.com/office/drawing/2014/main" id="{DF558ABB-8E5B-7695-FD76-C9382E7B8CAB}"/>
              </a:ext>
            </a:extLst>
          </p:cNvPr>
          <p:cNvSpPr/>
          <p:nvPr/>
        </p:nvSpPr>
        <p:spPr>
          <a:xfrm>
            <a:off x="612947" y="3042799"/>
            <a:ext cx="1669554" cy="208731"/>
          </a:xfrm>
          <a:prstGeom prst="rect">
            <a:avLst/>
          </a:prstGeom>
          <a:noFill/>
          <a:ln/>
        </p:spPr>
        <p:txBody>
          <a:bodyPr wrap="none" lIns="0" tIns="0" rIns="0" bIns="0" rtlCol="0" anchor="t"/>
          <a:lstStyle/>
          <a:p>
            <a:pPr>
              <a:lnSpc>
                <a:spcPts val="1625"/>
              </a:lnSpc>
            </a:pPr>
            <a:r>
              <a:rPr lang="en-US" sz="1313" dirty="0">
                <a:latin typeface="Helvetica Neue" panose="02000503000000020004" pitchFamily="2" charset="0"/>
                <a:ea typeface="Helvetica Neue" panose="02000503000000020004" pitchFamily="2" charset="0"/>
                <a:cs typeface="Helvetica Neue" panose="02000503000000020004" pitchFamily="2" charset="0"/>
              </a:rPr>
              <a:t>Midstream Oil &amp; Gas</a:t>
            </a:r>
          </a:p>
        </p:txBody>
      </p:sp>
      <p:sp>
        <p:nvSpPr>
          <p:cNvPr id="9" name="Text 5">
            <a:extLst>
              <a:ext uri="{FF2B5EF4-FFF2-40B4-BE49-F238E27FC236}">
                <a16:creationId xmlns:a16="http://schemas.microsoft.com/office/drawing/2014/main" id="{9E85C456-0C88-A402-B07B-4E5B5E8986B8}"/>
              </a:ext>
            </a:extLst>
          </p:cNvPr>
          <p:cNvSpPr/>
          <p:nvPr/>
        </p:nvSpPr>
        <p:spPr>
          <a:xfrm>
            <a:off x="612948" y="3331601"/>
            <a:ext cx="3650977" cy="427434"/>
          </a:xfrm>
          <a:prstGeom prst="rect">
            <a:avLst/>
          </a:prstGeom>
          <a:noFill/>
          <a:ln/>
        </p:spPr>
        <p:txBody>
          <a:bodyPr wrap="square" lIns="0" tIns="0" rIns="0" bIns="0" rtlCol="0" anchor="t"/>
          <a:lstStyle/>
          <a:p>
            <a:pPr>
              <a:lnSpc>
                <a:spcPts val="1656"/>
              </a:lnSpc>
            </a:pPr>
            <a:r>
              <a:rPr lang="en-US" sz="1031" dirty="0">
                <a:latin typeface="Helvetica Neue" panose="02000503000000020004" pitchFamily="2" charset="0"/>
                <a:ea typeface="Helvetica Neue" panose="02000503000000020004" pitchFamily="2" charset="0"/>
                <a:cs typeface="Helvetica Neue" panose="02000503000000020004" pitchFamily="2" charset="0"/>
              </a:rPr>
              <a:t>Thermal management solutions for pipeline operations, processing facilities, and transportation infrastructure</a:t>
            </a:r>
          </a:p>
        </p:txBody>
      </p:sp>
      <p:sp>
        <p:nvSpPr>
          <p:cNvPr id="10" name="Shape 6">
            <a:extLst>
              <a:ext uri="{FF2B5EF4-FFF2-40B4-BE49-F238E27FC236}">
                <a16:creationId xmlns:a16="http://schemas.microsoft.com/office/drawing/2014/main" id="{F360BEA3-E691-AB55-0AD4-E42FDDCF8BCE}"/>
              </a:ext>
            </a:extLst>
          </p:cNvPr>
          <p:cNvSpPr/>
          <p:nvPr/>
        </p:nvSpPr>
        <p:spPr>
          <a:xfrm>
            <a:off x="4549972" y="1735419"/>
            <a:ext cx="4013225" cy="1021333"/>
          </a:xfrm>
          <a:prstGeom prst="roundRect">
            <a:avLst>
              <a:gd name="adj" fmla="val 8953"/>
            </a:avLst>
          </a:prstGeom>
          <a:solidFill>
            <a:srgbClr val="FFFFFF"/>
          </a:solidFill>
          <a:ln w="30480">
            <a:solidFill>
              <a:srgbClr val="294E7E"/>
            </a:solidFill>
            <a:prstDash val="solid"/>
          </a:ln>
        </p:spPr>
        <p:txBody>
          <a:bodyPr/>
          <a:lstStyle/>
          <a:p>
            <a:endParaRPr lang="en-US" sz="1125"/>
          </a:p>
        </p:txBody>
      </p:sp>
      <p:sp>
        <p:nvSpPr>
          <p:cNvPr id="11" name="Shape 7">
            <a:extLst>
              <a:ext uri="{FF2B5EF4-FFF2-40B4-BE49-F238E27FC236}">
                <a16:creationId xmlns:a16="http://schemas.microsoft.com/office/drawing/2014/main" id="{88952DDB-A2CA-4B1D-1129-91B3867ED76B}"/>
              </a:ext>
            </a:extLst>
          </p:cNvPr>
          <p:cNvSpPr/>
          <p:nvPr/>
        </p:nvSpPr>
        <p:spPr>
          <a:xfrm>
            <a:off x="4530922" y="1735419"/>
            <a:ext cx="76200" cy="1021333"/>
          </a:xfrm>
          <a:prstGeom prst="roundRect">
            <a:avLst>
              <a:gd name="adj" fmla="val 73619"/>
            </a:avLst>
          </a:prstGeom>
          <a:solidFill>
            <a:srgbClr val="294E7E"/>
          </a:solidFill>
          <a:ln/>
        </p:spPr>
        <p:txBody>
          <a:bodyPr/>
          <a:lstStyle/>
          <a:p>
            <a:endParaRPr lang="en-US" sz="1125"/>
          </a:p>
        </p:txBody>
      </p:sp>
      <p:sp>
        <p:nvSpPr>
          <p:cNvPr id="12" name="Text 8">
            <a:extLst>
              <a:ext uri="{FF2B5EF4-FFF2-40B4-BE49-F238E27FC236}">
                <a16:creationId xmlns:a16="http://schemas.microsoft.com/office/drawing/2014/main" id="{42F6D0E2-860A-F36A-5621-E43557BF44C0}"/>
              </a:ext>
            </a:extLst>
          </p:cNvPr>
          <p:cNvSpPr/>
          <p:nvPr/>
        </p:nvSpPr>
        <p:spPr>
          <a:xfrm>
            <a:off x="4759671" y="1887967"/>
            <a:ext cx="1669554" cy="208731"/>
          </a:xfrm>
          <a:prstGeom prst="rect">
            <a:avLst/>
          </a:prstGeom>
          <a:noFill/>
          <a:ln/>
        </p:spPr>
        <p:txBody>
          <a:bodyPr wrap="none" lIns="0" tIns="0" rIns="0" bIns="0" rtlCol="0" anchor="t"/>
          <a:lstStyle/>
          <a:p>
            <a:pPr>
              <a:lnSpc>
                <a:spcPts val="1625"/>
              </a:lnSpc>
            </a:pPr>
            <a:r>
              <a:rPr lang="en-US" sz="1313" dirty="0">
                <a:latin typeface="Helvetica Neue" panose="02000503000000020004" pitchFamily="2" charset="0"/>
                <a:ea typeface="Helvetica Neue" panose="02000503000000020004" pitchFamily="2" charset="0"/>
                <a:cs typeface="Helvetica Neue" panose="02000503000000020004" pitchFamily="2" charset="0"/>
              </a:rPr>
              <a:t>Refining Operations</a:t>
            </a:r>
          </a:p>
        </p:txBody>
      </p:sp>
      <p:sp>
        <p:nvSpPr>
          <p:cNvPr id="13" name="Text 9">
            <a:extLst>
              <a:ext uri="{FF2B5EF4-FFF2-40B4-BE49-F238E27FC236}">
                <a16:creationId xmlns:a16="http://schemas.microsoft.com/office/drawing/2014/main" id="{8CF4F346-ACDC-E516-B31D-1F2DFF464074}"/>
              </a:ext>
            </a:extLst>
          </p:cNvPr>
          <p:cNvSpPr/>
          <p:nvPr/>
        </p:nvSpPr>
        <p:spPr>
          <a:xfrm>
            <a:off x="4759671" y="2176769"/>
            <a:ext cx="3650977" cy="427434"/>
          </a:xfrm>
          <a:prstGeom prst="rect">
            <a:avLst/>
          </a:prstGeom>
          <a:noFill/>
          <a:ln/>
        </p:spPr>
        <p:txBody>
          <a:bodyPr wrap="square" lIns="0" tIns="0" rIns="0" bIns="0" rtlCol="0" anchor="t"/>
          <a:lstStyle/>
          <a:p>
            <a:pPr>
              <a:lnSpc>
                <a:spcPts val="1656"/>
              </a:lnSpc>
            </a:pPr>
            <a:r>
              <a:rPr lang="en-US" sz="1031" dirty="0">
                <a:latin typeface="Helvetica Neue" panose="02000503000000020004" pitchFamily="2" charset="0"/>
                <a:ea typeface="Helvetica Neue" panose="02000503000000020004" pitchFamily="2" charset="0"/>
                <a:cs typeface="Helvetica Neue" panose="02000503000000020004" pitchFamily="2" charset="0"/>
              </a:rPr>
              <a:t>Advanced heat exchangers optimized for crude distillation, catalytic processes, and thermal cracking applications</a:t>
            </a:r>
          </a:p>
        </p:txBody>
      </p:sp>
      <p:sp>
        <p:nvSpPr>
          <p:cNvPr id="14" name="Shape 10">
            <a:extLst>
              <a:ext uri="{FF2B5EF4-FFF2-40B4-BE49-F238E27FC236}">
                <a16:creationId xmlns:a16="http://schemas.microsoft.com/office/drawing/2014/main" id="{9F86F9F5-CA3A-4B97-DF1F-A38175B18778}"/>
              </a:ext>
            </a:extLst>
          </p:cNvPr>
          <p:cNvSpPr/>
          <p:nvPr/>
        </p:nvSpPr>
        <p:spPr>
          <a:xfrm>
            <a:off x="403249" y="1735419"/>
            <a:ext cx="4013225" cy="1021333"/>
          </a:xfrm>
          <a:prstGeom prst="roundRect">
            <a:avLst>
              <a:gd name="adj" fmla="val 8953"/>
            </a:avLst>
          </a:prstGeom>
          <a:solidFill>
            <a:srgbClr val="FFFFFF"/>
          </a:solidFill>
          <a:ln w="30480">
            <a:solidFill>
              <a:srgbClr val="1D4D82"/>
            </a:solidFill>
            <a:prstDash val="solid"/>
          </a:ln>
        </p:spPr>
        <p:txBody>
          <a:bodyPr/>
          <a:lstStyle/>
          <a:p>
            <a:endParaRPr lang="en-US" sz="1125"/>
          </a:p>
        </p:txBody>
      </p:sp>
      <p:sp>
        <p:nvSpPr>
          <p:cNvPr id="15" name="Shape 11">
            <a:extLst>
              <a:ext uri="{FF2B5EF4-FFF2-40B4-BE49-F238E27FC236}">
                <a16:creationId xmlns:a16="http://schemas.microsoft.com/office/drawing/2014/main" id="{C57DCFCB-740A-E6FD-A48C-04F915E69E7B}"/>
              </a:ext>
            </a:extLst>
          </p:cNvPr>
          <p:cNvSpPr/>
          <p:nvPr/>
        </p:nvSpPr>
        <p:spPr>
          <a:xfrm>
            <a:off x="384199" y="1735419"/>
            <a:ext cx="76200" cy="1021333"/>
          </a:xfrm>
          <a:prstGeom prst="roundRect">
            <a:avLst>
              <a:gd name="adj" fmla="val 73619"/>
            </a:avLst>
          </a:prstGeom>
          <a:solidFill>
            <a:srgbClr val="1D4D82"/>
          </a:solidFill>
          <a:ln/>
        </p:spPr>
        <p:txBody>
          <a:bodyPr/>
          <a:lstStyle/>
          <a:p>
            <a:endParaRPr lang="en-US" sz="1125"/>
          </a:p>
        </p:txBody>
      </p:sp>
      <p:sp>
        <p:nvSpPr>
          <p:cNvPr id="16" name="Text 12">
            <a:extLst>
              <a:ext uri="{FF2B5EF4-FFF2-40B4-BE49-F238E27FC236}">
                <a16:creationId xmlns:a16="http://schemas.microsoft.com/office/drawing/2014/main" id="{C45E16CC-965B-5C23-ECFE-B0338F960BA6}"/>
              </a:ext>
            </a:extLst>
          </p:cNvPr>
          <p:cNvSpPr/>
          <p:nvPr/>
        </p:nvSpPr>
        <p:spPr>
          <a:xfrm>
            <a:off x="612948" y="1887967"/>
            <a:ext cx="2000771" cy="208731"/>
          </a:xfrm>
          <a:prstGeom prst="rect">
            <a:avLst/>
          </a:prstGeom>
          <a:noFill/>
          <a:ln/>
        </p:spPr>
        <p:txBody>
          <a:bodyPr wrap="none" lIns="0" tIns="0" rIns="0" bIns="0" rtlCol="0" anchor="t"/>
          <a:lstStyle/>
          <a:p>
            <a:pPr>
              <a:lnSpc>
                <a:spcPts val="1625"/>
              </a:lnSpc>
            </a:pPr>
            <a:r>
              <a:rPr lang="en-US" sz="1313" dirty="0">
                <a:latin typeface="Helvetica Neue" panose="02000503000000020004" pitchFamily="2" charset="0"/>
                <a:ea typeface="Helvetica Neue" panose="02000503000000020004" pitchFamily="2" charset="0"/>
                <a:cs typeface="Helvetica Neue" panose="02000503000000020004" pitchFamily="2" charset="0"/>
              </a:rPr>
              <a:t>Petrochemical Production</a:t>
            </a:r>
          </a:p>
        </p:txBody>
      </p:sp>
      <p:sp>
        <p:nvSpPr>
          <p:cNvPr id="17" name="Text 13">
            <a:extLst>
              <a:ext uri="{FF2B5EF4-FFF2-40B4-BE49-F238E27FC236}">
                <a16:creationId xmlns:a16="http://schemas.microsoft.com/office/drawing/2014/main" id="{EE8F5EF6-0579-6BE0-CDCF-0EAE1493699F}"/>
              </a:ext>
            </a:extLst>
          </p:cNvPr>
          <p:cNvSpPr/>
          <p:nvPr/>
        </p:nvSpPr>
        <p:spPr>
          <a:xfrm>
            <a:off x="612948" y="2176769"/>
            <a:ext cx="3650977" cy="427434"/>
          </a:xfrm>
          <a:prstGeom prst="rect">
            <a:avLst/>
          </a:prstGeom>
          <a:noFill/>
          <a:ln/>
        </p:spPr>
        <p:txBody>
          <a:bodyPr wrap="square" lIns="0" tIns="0" rIns="0" bIns="0" rtlCol="0" anchor="t"/>
          <a:lstStyle/>
          <a:p>
            <a:pPr>
              <a:lnSpc>
                <a:spcPts val="1656"/>
              </a:lnSpc>
            </a:pPr>
            <a:r>
              <a:rPr lang="en-US" sz="1031" dirty="0">
                <a:latin typeface="Helvetica Neue" panose="02000503000000020004" pitchFamily="2" charset="0"/>
                <a:ea typeface="Helvetica Neue" panose="02000503000000020004" pitchFamily="2" charset="0"/>
                <a:cs typeface="Helvetica Neue" panose="02000503000000020004" pitchFamily="2" charset="0"/>
              </a:rPr>
              <a:t>Specialized thermal systems for chemical synthesis, polymerization, and downstream product manufacturing</a:t>
            </a:r>
          </a:p>
        </p:txBody>
      </p:sp>
      <p:sp>
        <p:nvSpPr>
          <p:cNvPr id="18" name="Shape 14">
            <a:extLst>
              <a:ext uri="{FF2B5EF4-FFF2-40B4-BE49-F238E27FC236}">
                <a16:creationId xmlns:a16="http://schemas.microsoft.com/office/drawing/2014/main" id="{6257D10B-9E23-7BA0-7E9F-F8841FCACFBF}"/>
              </a:ext>
            </a:extLst>
          </p:cNvPr>
          <p:cNvSpPr/>
          <p:nvPr/>
        </p:nvSpPr>
        <p:spPr>
          <a:xfrm>
            <a:off x="4549972" y="2890251"/>
            <a:ext cx="4013225" cy="1021333"/>
          </a:xfrm>
          <a:prstGeom prst="roundRect">
            <a:avLst>
              <a:gd name="adj" fmla="val 8953"/>
            </a:avLst>
          </a:prstGeom>
          <a:solidFill>
            <a:srgbClr val="FFFFFF"/>
          </a:solidFill>
          <a:ln w="30480">
            <a:solidFill>
              <a:srgbClr val="1D4D82"/>
            </a:solidFill>
            <a:prstDash val="solid"/>
          </a:ln>
        </p:spPr>
        <p:txBody>
          <a:bodyPr/>
          <a:lstStyle/>
          <a:p>
            <a:endParaRPr lang="en-US" sz="1125"/>
          </a:p>
        </p:txBody>
      </p:sp>
      <p:sp>
        <p:nvSpPr>
          <p:cNvPr id="19" name="Shape 15">
            <a:extLst>
              <a:ext uri="{FF2B5EF4-FFF2-40B4-BE49-F238E27FC236}">
                <a16:creationId xmlns:a16="http://schemas.microsoft.com/office/drawing/2014/main" id="{D5BE434A-2DF5-F4E9-9B80-C694FE0B2C53}"/>
              </a:ext>
            </a:extLst>
          </p:cNvPr>
          <p:cNvSpPr/>
          <p:nvPr/>
        </p:nvSpPr>
        <p:spPr>
          <a:xfrm>
            <a:off x="4530922" y="2890251"/>
            <a:ext cx="76200" cy="1021333"/>
          </a:xfrm>
          <a:prstGeom prst="roundRect">
            <a:avLst>
              <a:gd name="adj" fmla="val 73619"/>
            </a:avLst>
          </a:prstGeom>
          <a:solidFill>
            <a:srgbClr val="1D4D82"/>
          </a:solidFill>
          <a:ln/>
        </p:spPr>
        <p:txBody>
          <a:bodyPr/>
          <a:lstStyle/>
          <a:p>
            <a:endParaRPr lang="en-US" sz="1125"/>
          </a:p>
        </p:txBody>
      </p:sp>
      <p:sp>
        <p:nvSpPr>
          <p:cNvPr id="20" name="Text 16">
            <a:extLst>
              <a:ext uri="{FF2B5EF4-FFF2-40B4-BE49-F238E27FC236}">
                <a16:creationId xmlns:a16="http://schemas.microsoft.com/office/drawing/2014/main" id="{67E5CA78-4408-9A66-EA47-4AAA8E3E5C4C}"/>
              </a:ext>
            </a:extLst>
          </p:cNvPr>
          <p:cNvSpPr/>
          <p:nvPr/>
        </p:nvSpPr>
        <p:spPr>
          <a:xfrm>
            <a:off x="4759671" y="3042799"/>
            <a:ext cx="2390329" cy="208731"/>
          </a:xfrm>
          <a:prstGeom prst="rect">
            <a:avLst/>
          </a:prstGeom>
          <a:noFill/>
          <a:ln/>
        </p:spPr>
        <p:txBody>
          <a:bodyPr wrap="none" lIns="0" tIns="0" rIns="0" bIns="0" rtlCol="0" anchor="t"/>
          <a:lstStyle/>
          <a:p>
            <a:pPr>
              <a:lnSpc>
                <a:spcPts val="1625"/>
              </a:lnSpc>
            </a:pPr>
            <a:r>
              <a:rPr lang="en-US" sz="1313" dirty="0">
                <a:latin typeface="Helvetica Neue" panose="02000503000000020004" pitchFamily="2" charset="0"/>
                <a:ea typeface="Helvetica Neue" panose="02000503000000020004" pitchFamily="2" charset="0"/>
                <a:cs typeface="Helvetica Neue" panose="02000503000000020004" pitchFamily="2" charset="0"/>
              </a:rPr>
              <a:t>Specialty Chemicals &amp; Biofuels</a:t>
            </a:r>
          </a:p>
        </p:txBody>
      </p:sp>
      <p:sp>
        <p:nvSpPr>
          <p:cNvPr id="21" name="Text 17">
            <a:extLst>
              <a:ext uri="{FF2B5EF4-FFF2-40B4-BE49-F238E27FC236}">
                <a16:creationId xmlns:a16="http://schemas.microsoft.com/office/drawing/2014/main" id="{56F1BC68-EF6A-5806-4BE3-0A655250A16B}"/>
              </a:ext>
            </a:extLst>
          </p:cNvPr>
          <p:cNvSpPr/>
          <p:nvPr/>
        </p:nvSpPr>
        <p:spPr>
          <a:xfrm>
            <a:off x="4759671" y="3331601"/>
            <a:ext cx="3650977" cy="427434"/>
          </a:xfrm>
          <a:prstGeom prst="rect">
            <a:avLst/>
          </a:prstGeom>
          <a:noFill/>
          <a:ln/>
        </p:spPr>
        <p:txBody>
          <a:bodyPr wrap="square" lIns="0" tIns="0" rIns="0" bIns="0" rtlCol="0" anchor="t"/>
          <a:lstStyle/>
          <a:p>
            <a:pPr>
              <a:lnSpc>
                <a:spcPts val="1656"/>
              </a:lnSpc>
            </a:pPr>
            <a:r>
              <a:rPr lang="en-US" sz="1031" dirty="0">
                <a:latin typeface="Helvetica Neue" panose="02000503000000020004" pitchFamily="2" charset="0"/>
                <a:ea typeface="Helvetica Neue" panose="02000503000000020004" pitchFamily="2" charset="0"/>
                <a:cs typeface="Helvetica Neue" panose="02000503000000020004" pitchFamily="2" charset="0"/>
              </a:rPr>
              <a:t>Custom solutions for renewable chemical production and next-generation sustainable fuel processing</a:t>
            </a:r>
          </a:p>
        </p:txBody>
      </p:sp>
      <p:sp>
        <p:nvSpPr>
          <p:cNvPr id="22" name="Shape 18">
            <a:extLst>
              <a:ext uri="{FF2B5EF4-FFF2-40B4-BE49-F238E27FC236}">
                <a16:creationId xmlns:a16="http://schemas.microsoft.com/office/drawing/2014/main" id="{889517D0-AA64-DD7C-07A7-873B4C85B42A}"/>
              </a:ext>
            </a:extLst>
          </p:cNvPr>
          <p:cNvSpPr/>
          <p:nvPr/>
        </p:nvSpPr>
        <p:spPr>
          <a:xfrm>
            <a:off x="403250" y="3986704"/>
            <a:ext cx="8159948" cy="472709"/>
          </a:xfrm>
          <a:prstGeom prst="roundRect">
            <a:avLst>
              <a:gd name="adj" fmla="val 7181"/>
            </a:avLst>
          </a:prstGeom>
          <a:solidFill>
            <a:srgbClr val="1589DB">
              <a:alpha val="20000"/>
            </a:srgbClr>
          </a:solidFill>
          <a:ln/>
        </p:spPr>
        <p:txBody>
          <a:bodyPr/>
          <a:lstStyle/>
          <a:p>
            <a:endParaRPr lang="en-US" sz="1125"/>
          </a:p>
        </p:txBody>
      </p:sp>
      <p:sp>
        <p:nvSpPr>
          <p:cNvPr id="23" name="Text 19">
            <a:extLst>
              <a:ext uri="{FF2B5EF4-FFF2-40B4-BE49-F238E27FC236}">
                <a16:creationId xmlns:a16="http://schemas.microsoft.com/office/drawing/2014/main" id="{F5900172-AFB0-D6B0-7254-691B701794AB}"/>
              </a:ext>
            </a:extLst>
          </p:cNvPr>
          <p:cNvSpPr/>
          <p:nvPr/>
        </p:nvSpPr>
        <p:spPr>
          <a:xfrm>
            <a:off x="512509" y="4125552"/>
            <a:ext cx="7941427" cy="427434"/>
          </a:xfrm>
          <a:prstGeom prst="rect">
            <a:avLst/>
          </a:prstGeom>
          <a:noFill/>
          <a:ln/>
        </p:spPr>
        <p:txBody>
          <a:bodyPr wrap="square" lIns="0" tIns="0" rIns="0" bIns="0" rtlCol="0" anchor="t"/>
          <a:lstStyle/>
          <a:p>
            <a:pPr>
              <a:lnSpc>
                <a:spcPts val="1656"/>
              </a:lnSpc>
            </a:pPr>
            <a:r>
              <a:rPr lang="en-US" sz="103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Direct operational alignment with integrated refining-chemical complex and emerging renewable production capabilities</a:t>
            </a:r>
            <a:endParaRPr lang="en-US" sz="1031"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422803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0C1E5C-858A-CD7F-C19F-9EC87859EB02}"/>
              </a:ext>
            </a:extLst>
          </p:cNvPr>
          <p:cNvSpPr>
            <a:spLocks noGrp="1"/>
          </p:cNvSpPr>
          <p:nvPr>
            <p:ph type="body" sz="quarter" idx="14"/>
          </p:nvPr>
        </p:nvSpPr>
        <p:spPr/>
        <p:txBody>
          <a:bodyPr/>
          <a:lstStyle/>
          <a:p>
            <a:r>
              <a:rPr lang="en-US" dirty="0">
                <a:solidFill>
                  <a:srgbClr val="030303"/>
                </a:solidFill>
                <a:latin typeface="Helvetica Neue Medium" pitchFamily="34" charset="0"/>
                <a:ea typeface="Helvetica Neue Medium" pitchFamily="34" charset="-122"/>
                <a:cs typeface="Helvetica Neue Medium" pitchFamily="34" charset="-120"/>
              </a:rPr>
              <a:t>Competitive Differentiation</a:t>
            </a:r>
            <a:endParaRPr lang="en-US" dirty="0"/>
          </a:p>
          <a:p>
            <a:endParaRPr lang="en-US" dirty="0"/>
          </a:p>
        </p:txBody>
      </p:sp>
      <p:sp>
        <p:nvSpPr>
          <p:cNvPr id="4" name="Slide Number Placeholder 3">
            <a:extLst>
              <a:ext uri="{FF2B5EF4-FFF2-40B4-BE49-F238E27FC236}">
                <a16:creationId xmlns:a16="http://schemas.microsoft.com/office/drawing/2014/main" id="{44FF7855-04F4-B011-554A-3E9F43C8A630}"/>
              </a:ext>
            </a:extLst>
          </p:cNvPr>
          <p:cNvSpPr>
            <a:spLocks noGrp="1"/>
          </p:cNvSpPr>
          <p:nvPr>
            <p:ph type="sldNum" sz="quarter" idx="17"/>
          </p:nvPr>
        </p:nvSpPr>
        <p:spPr/>
        <p:txBody>
          <a:bodyPr/>
          <a:lstStyle/>
          <a:p>
            <a:fld id="{F9886CEC-C9AD-CD40-A303-2354BBFA91C8}" type="slidenum">
              <a:rPr lang="en-US" smtClean="0"/>
              <a:pPr/>
              <a:t>11</a:t>
            </a:fld>
            <a:endParaRPr lang="en-US" sz="1000"/>
          </a:p>
        </p:txBody>
      </p:sp>
      <p:sp>
        <p:nvSpPr>
          <p:cNvPr id="5" name="Text 1">
            <a:extLst>
              <a:ext uri="{FF2B5EF4-FFF2-40B4-BE49-F238E27FC236}">
                <a16:creationId xmlns:a16="http://schemas.microsoft.com/office/drawing/2014/main" id="{311C9AC6-7299-BCD4-231A-88180E11CCCF}"/>
              </a:ext>
            </a:extLst>
          </p:cNvPr>
          <p:cNvSpPr/>
          <p:nvPr/>
        </p:nvSpPr>
        <p:spPr>
          <a:xfrm>
            <a:off x="398464" y="1290222"/>
            <a:ext cx="2309515" cy="221456"/>
          </a:xfrm>
          <a:prstGeom prst="rect">
            <a:avLst/>
          </a:prstGeom>
          <a:noFill/>
          <a:ln/>
        </p:spPr>
        <p:txBody>
          <a:bodyPr wrap="none" lIns="0" tIns="0" rIns="0" bIns="0" rtlCol="0" anchor="t"/>
          <a:lstStyle/>
          <a:p>
            <a:pPr>
              <a:lnSpc>
                <a:spcPts val="1719"/>
              </a:lnSpc>
            </a:pPr>
            <a:r>
              <a:rPr lang="en-US" sz="1400" dirty="0">
                <a:latin typeface="Helvetica Neue" panose="02000503000000020004" pitchFamily="2" charset="0"/>
                <a:ea typeface="Helvetica Neue" panose="02000503000000020004" pitchFamily="2" charset="0"/>
                <a:cs typeface="Helvetica Neue" panose="02000503000000020004" pitchFamily="2" charset="0"/>
              </a:rPr>
              <a:t>What Sets Metalforms Apart</a:t>
            </a:r>
          </a:p>
        </p:txBody>
      </p:sp>
      <p:sp>
        <p:nvSpPr>
          <p:cNvPr id="6" name="Text 2">
            <a:extLst>
              <a:ext uri="{FF2B5EF4-FFF2-40B4-BE49-F238E27FC236}">
                <a16:creationId xmlns:a16="http://schemas.microsoft.com/office/drawing/2014/main" id="{475F6DB4-F1AE-C42D-F90B-AC8F3D8ECFE8}"/>
              </a:ext>
            </a:extLst>
          </p:cNvPr>
          <p:cNvSpPr/>
          <p:nvPr/>
        </p:nvSpPr>
        <p:spPr>
          <a:xfrm>
            <a:off x="398464" y="1795122"/>
            <a:ext cx="2599134" cy="467767"/>
          </a:xfrm>
          <a:prstGeom prst="rect">
            <a:avLst/>
          </a:prstGeom>
          <a:noFill/>
          <a:ln/>
        </p:spPr>
        <p:txBody>
          <a:bodyPr wrap="none" lIns="0" tIns="0" rIns="0" bIns="0" rtlCol="0" anchor="t"/>
          <a:lstStyle/>
          <a:p>
            <a:pPr algn="ctr">
              <a:lnSpc>
                <a:spcPts val="3656"/>
              </a:lnSpc>
            </a:pPr>
            <a:r>
              <a:rPr lang="en-US" sz="3656" dirty="0">
                <a:solidFill>
                  <a:srgbClr val="1589DB"/>
                </a:solidFill>
                <a:latin typeface="Helvetica Neue Medium" pitchFamily="34" charset="0"/>
                <a:ea typeface="Helvetica Neue Medium" pitchFamily="34" charset="-122"/>
                <a:cs typeface="Helvetica Neue Medium" pitchFamily="34" charset="-120"/>
              </a:rPr>
              <a:t>24/7</a:t>
            </a:r>
            <a:endParaRPr lang="en-US" sz="3656" dirty="0">
              <a:solidFill>
                <a:srgbClr val="1589DB"/>
              </a:solidFill>
            </a:endParaRPr>
          </a:p>
        </p:txBody>
      </p:sp>
      <p:sp>
        <p:nvSpPr>
          <p:cNvPr id="7" name="Text 3">
            <a:extLst>
              <a:ext uri="{FF2B5EF4-FFF2-40B4-BE49-F238E27FC236}">
                <a16:creationId xmlns:a16="http://schemas.microsoft.com/office/drawing/2014/main" id="{E6428E85-BB3D-0281-F455-3F867181D2CB}"/>
              </a:ext>
            </a:extLst>
          </p:cNvPr>
          <p:cNvSpPr/>
          <p:nvPr/>
        </p:nvSpPr>
        <p:spPr>
          <a:xfrm>
            <a:off x="802160" y="2439994"/>
            <a:ext cx="1791668" cy="221456"/>
          </a:xfrm>
          <a:prstGeom prst="rect">
            <a:avLst/>
          </a:prstGeom>
          <a:noFill/>
          <a:ln/>
        </p:spPr>
        <p:txBody>
          <a:bodyPr wrap="none" lIns="0" tIns="0" rIns="0" bIns="0" rtlCol="0" anchor="t"/>
          <a:lstStyle/>
          <a:p>
            <a:pPr algn="ctr">
              <a:lnSpc>
                <a:spcPts val="1719"/>
              </a:lnSpc>
            </a:pPr>
            <a:r>
              <a:rPr lang="en-US" sz="1400" dirty="0">
                <a:latin typeface="Helvetica Neue" panose="02000503000000020004" pitchFamily="2" charset="0"/>
                <a:ea typeface="Helvetica Neue" panose="02000503000000020004" pitchFamily="2" charset="0"/>
                <a:cs typeface="Helvetica Neue" panose="02000503000000020004" pitchFamily="2" charset="0"/>
              </a:rPr>
              <a:t>Repair Services</a:t>
            </a:r>
          </a:p>
        </p:txBody>
      </p:sp>
      <p:sp>
        <p:nvSpPr>
          <p:cNvPr id="8" name="Text 4">
            <a:extLst>
              <a:ext uri="{FF2B5EF4-FFF2-40B4-BE49-F238E27FC236}">
                <a16:creationId xmlns:a16="http://schemas.microsoft.com/office/drawing/2014/main" id="{890B09E3-E289-9FCE-20A5-A976188A519C}"/>
              </a:ext>
            </a:extLst>
          </p:cNvPr>
          <p:cNvSpPr/>
          <p:nvPr/>
        </p:nvSpPr>
        <p:spPr>
          <a:xfrm>
            <a:off x="398464" y="2746506"/>
            <a:ext cx="2599134" cy="453628"/>
          </a:xfrm>
          <a:prstGeom prst="rect">
            <a:avLst/>
          </a:prstGeom>
          <a:noFill/>
          <a:ln/>
        </p:spPr>
        <p:txBody>
          <a:bodyPr wrap="square" lIns="0" tIns="0" rIns="0" bIns="0" rtlCol="0" anchor="t"/>
          <a:lstStyle/>
          <a:p>
            <a:pPr algn="ctr">
              <a:lnSpc>
                <a:spcPts val="1781"/>
              </a:lnSpc>
            </a:pPr>
            <a:r>
              <a:rPr lang="en-US" sz="1094" dirty="0">
                <a:latin typeface="Helvetica Neue" pitchFamily="34" charset="0"/>
                <a:ea typeface="Helvetica Neue" pitchFamily="34" charset="-122"/>
                <a:cs typeface="Helvetica Neue" pitchFamily="34" charset="-120"/>
              </a:rPr>
              <a:t>Around-the-clock support for critical repairs and maintenance needs</a:t>
            </a:r>
            <a:endParaRPr lang="en-US" sz="1094" dirty="0"/>
          </a:p>
        </p:txBody>
      </p:sp>
      <p:sp>
        <p:nvSpPr>
          <p:cNvPr id="9" name="Text 5">
            <a:extLst>
              <a:ext uri="{FF2B5EF4-FFF2-40B4-BE49-F238E27FC236}">
                <a16:creationId xmlns:a16="http://schemas.microsoft.com/office/drawing/2014/main" id="{197A3664-4A94-901C-2AD5-2DD651F6FD6B}"/>
              </a:ext>
            </a:extLst>
          </p:cNvPr>
          <p:cNvSpPr/>
          <p:nvPr/>
        </p:nvSpPr>
        <p:spPr>
          <a:xfrm>
            <a:off x="3174779" y="1795122"/>
            <a:ext cx="2599134" cy="467767"/>
          </a:xfrm>
          <a:prstGeom prst="rect">
            <a:avLst/>
          </a:prstGeom>
          <a:noFill/>
          <a:ln/>
        </p:spPr>
        <p:txBody>
          <a:bodyPr wrap="none" lIns="0" tIns="0" rIns="0" bIns="0" rtlCol="0" anchor="t"/>
          <a:lstStyle/>
          <a:p>
            <a:pPr algn="ctr">
              <a:lnSpc>
                <a:spcPts val="3656"/>
              </a:lnSpc>
            </a:pPr>
            <a:r>
              <a:rPr lang="en-US" sz="3656" dirty="0">
                <a:solidFill>
                  <a:srgbClr val="1589DB"/>
                </a:solidFill>
                <a:latin typeface="Helvetica Neue Medium" pitchFamily="34" charset="0"/>
                <a:ea typeface="Helvetica Neue Medium" pitchFamily="34" charset="-122"/>
                <a:cs typeface="Helvetica Neue Medium" pitchFamily="34" charset="-120"/>
              </a:rPr>
              <a:t>100%</a:t>
            </a:r>
            <a:endParaRPr lang="en-US" sz="3656" dirty="0">
              <a:solidFill>
                <a:srgbClr val="1589DB"/>
              </a:solidFill>
            </a:endParaRPr>
          </a:p>
        </p:txBody>
      </p:sp>
      <p:sp>
        <p:nvSpPr>
          <p:cNvPr id="10" name="Text 6">
            <a:extLst>
              <a:ext uri="{FF2B5EF4-FFF2-40B4-BE49-F238E27FC236}">
                <a16:creationId xmlns:a16="http://schemas.microsoft.com/office/drawing/2014/main" id="{A7B8A315-5DAF-2B39-6DBC-742BE4FFD235}"/>
              </a:ext>
            </a:extLst>
          </p:cNvPr>
          <p:cNvSpPr/>
          <p:nvPr/>
        </p:nvSpPr>
        <p:spPr>
          <a:xfrm>
            <a:off x="3547220" y="2439994"/>
            <a:ext cx="1854175" cy="221456"/>
          </a:xfrm>
          <a:prstGeom prst="rect">
            <a:avLst/>
          </a:prstGeom>
          <a:noFill/>
          <a:ln/>
        </p:spPr>
        <p:txBody>
          <a:bodyPr wrap="none" lIns="0" tIns="0" rIns="0" bIns="0" rtlCol="0" anchor="t"/>
          <a:lstStyle/>
          <a:p>
            <a:pPr algn="ctr">
              <a:lnSpc>
                <a:spcPts val="1719"/>
              </a:lnSpc>
            </a:pPr>
            <a:r>
              <a:rPr lang="en-US" sz="1400" dirty="0">
                <a:latin typeface="Helvetica Neue" panose="02000503000000020004" pitchFamily="2" charset="0"/>
                <a:ea typeface="Helvetica Neue" panose="02000503000000020004" pitchFamily="2" charset="0"/>
                <a:cs typeface="Helvetica Neue" panose="02000503000000020004" pitchFamily="2" charset="0"/>
              </a:rPr>
              <a:t>Technology Exclusivity</a:t>
            </a:r>
          </a:p>
        </p:txBody>
      </p:sp>
      <p:sp>
        <p:nvSpPr>
          <p:cNvPr id="11" name="Text 7">
            <a:extLst>
              <a:ext uri="{FF2B5EF4-FFF2-40B4-BE49-F238E27FC236}">
                <a16:creationId xmlns:a16="http://schemas.microsoft.com/office/drawing/2014/main" id="{A5C00A0E-649B-7F44-BBCC-54D2629E9E9E}"/>
              </a:ext>
            </a:extLst>
          </p:cNvPr>
          <p:cNvSpPr/>
          <p:nvPr/>
        </p:nvSpPr>
        <p:spPr>
          <a:xfrm>
            <a:off x="3174779" y="2746506"/>
            <a:ext cx="2599134" cy="453628"/>
          </a:xfrm>
          <a:prstGeom prst="rect">
            <a:avLst/>
          </a:prstGeom>
          <a:noFill/>
          <a:ln/>
        </p:spPr>
        <p:txBody>
          <a:bodyPr wrap="square" lIns="0" tIns="0" rIns="0" bIns="0" rtlCol="0" anchor="t"/>
          <a:lstStyle/>
          <a:p>
            <a:pPr algn="ctr">
              <a:lnSpc>
                <a:spcPts val="1781"/>
              </a:lnSpc>
            </a:pPr>
            <a:r>
              <a:rPr lang="en-US" sz="1094" dirty="0">
                <a:latin typeface="Helvetica Neue" pitchFamily="34" charset="0"/>
                <a:ea typeface="Helvetica Neue" pitchFamily="34" charset="-122"/>
                <a:cs typeface="Helvetica Neue" pitchFamily="34" charset="-120"/>
              </a:rPr>
              <a:t>Sole global source for proprietary heat exchanger technologies and spare parts</a:t>
            </a:r>
            <a:endParaRPr lang="en-US" sz="1094" dirty="0"/>
          </a:p>
        </p:txBody>
      </p:sp>
      <p:sp>
        <p:nvSpPr>
          <p:cNvPr id="12" name="Text 8">
            <a:extLst>
              <a:ext uri="{FF2B5EF4-FFF2-40B4-BE49-F238E27FC236}">
                <a16:creationId xmlns:a16="http://schemas.microsoft.com/office/drawing/2014/main" id="{AC543843-0E06-65A3-7A61-F64169ECDAEB}"/>
              </a:ext>
            </a:extLst>
          </p:cNvPr>
          <p:cNvSpPr/>
          <p:nvPr/>
        </p:nvSpPr>
        <p:spPr>
          <a:xfrm>
            <a:off x="5951092" y="1795122"/>
            <a:ext cx="2599134" cy="467767"/>
          </a:xfrm>
          <a:prstGeom prst="rect">
            <a:avLst/>
          </a:prstGeom>
          <a:noFill/>
          <a:ln/>
        </p:spPr>
        <p:txBody>
          <a:bodyPr wrap="none" lIns="0" tIns="0" rIns="0" bIns="0" rtlCol="0" anchor="t"/>
          <a:lstStyle/>
          <a:p>
            <a:pPr algn="ctr">
              <a:lnSpc>
                <a:spcPts val="3656"/>
              </a:lnSpc>
            </a:pPr>
            <a:r>
              <a:rPr lang="en-US" sz="3656" dirty="0">
                <a:solidFill>
                  <a:srgbClr val="1589DB"/>
                </a:solidFill>
                <a:latin typeface="Helvetica Neue Medium" pitchFamily="34" charset="0"/>
                <a:ea typeface="Helvetica Neue Medium" pitchFamily="34" charset="-122"/>
                <a:cs typeface="Helvetica Neue Medium" pitchFamily="34" charset="-120"/>
              </a:rPr>
              <a:t>&lt;150mi</a:t>
            </a:r>
            <a:endParaRPr lang="en-US" sz="3656" dirty="0">
              <a:solidFill>
                <a:srgbClr val="1589DB"/>
              </a:solidFill>
            </a:endParaRPr>
          </a:p>
        </p:txBody>
      </p:sp>
      <p:sp>
        <p:nvSpPr>
          <p:cNvPr id="13" name="Text 9">
            <a:extLst>
              <a:ext uri="{FF2B5EF4-FFF2-40B4-BE49-F238E27FC236}">
                <a16:creationId xmlns:a16="http://schemas.microsoft.com/office/drawing/2014/main" id="{E0595369-5B49-45D7-7EE3-FD734CCA73FB}"/>
              </a:ext>
            </a:extLst>
          </p:cNvPr>
          <p:cNvSpPr/>
          <p:nvPr/>
        </p:nvSpPr>
        <p:spPr>
          <a:xfrm>
            <a:off x="6364612" y="2439994"/>
            <a:ext cx="1772022" cy="221456"/>
          </a:xfrm>
          <a:prstGeom prst="rect">
            <a:avLst/>
          </a:prstGeom>
          <a:noFill/>
          <a:ln/>
        </p:spPr>
        <p:txBody>
          <a:bodyPr wrap="none" lIns="0" tIns="0" rIns="0" bIns="0" rtlCol="0" anchor="t"/>
          <a:lstStyle/>
          <a:p>
            <a:pPr algn="ctr">
              <a:lnSpc>
                <a:spcPts val="1719"/>
              </a:lnSpc>
            </a:pPr>
            <a:r>
              <a:rPr lang="en-US" sz="1400" dirty="0">
                <a:latin typeface="Helvetica Neue" panose="02000503000000020004" pitchFamily="2" charset="0"/>
                <a:ea typeface="Helvetica Neue" panose="02000503000000020004" pitchFamily="2" charset="0"/>
                <a:cs typeface="Helvetica Neue" panose="02000503000000020004" pitchFamily="2" charset="0"/>
              </a:rPr>
              <a:t>Regional Proximity</a:t>
            </a:r>
          </a:p>
        </p:txBody>
      </p:sp>
      <p:sp>
        <p:nvSpPr>
          <p:cNvPr id="14" name="Text 10">
            <a:extLst>
              <a:ext uri="{FF2B5EF4-FFF2-40B4-BE49-F238E27FC236}">
                <a16:creationId xmlns:a16="http://schemas.microsoft.com/office/drawing/2014/main" id="{93A4A74D-D92F-5212-F2DC-CB84D25B24D8}"/>
              </a:ext>
            </a:extLst>
          </p:cNvPr>
          <p:cNvSpPr/>
          <p:nvPr/>
        </p:nvSpPr>
        <p:spPr>
          <a:xfrm>
            <a:off x="6364612" y="2746506"/>
            <a:ext cx="1772022" cy="453628"/>
          </a:xfrm>
          <a:prstGeom prst="rect">
            <a:avLst/>
          </a:prstGeom>
          <a:noFill/>
          <a:ln/>
        </p:spPr>
        <p:txBody>
          <a:bodyPr wrap="square" lIns="0" tIns="0" rIns="0" bIns="0" rtlCol="0" anchor="t"/>
          <a:lstStyle/>
          <a:p>
            <a:pPr algn="ctr">
              <a:lnSpc>
                <a:spcPts val="1781"/>
              </a:lnSpc>
            </a:pPr>
            <a:r>
              <a:rPr lang="en-US" sz="1094" dirty="0">
                <a:latin typeface="Helvetica Neue" pitchFamily="34" charset="0"/>
                <a:ea typeface="Helvetica Neue" pitchFamily="34" charset="-122"/>
                <a:cs typeface="Helvetica Neue" pitchFamily="34" charset="-120"/>
              </a:rPr>
              <a:t>Texas headquarters enable rapid deployment</a:t>
            </a:r>
            <a:endParaRPr lang="en-US" sz="1094" dirty="0"/>
          </a:p>
        </p:txBody>
      </p:sp>
      <p:sp>
        <p:nvSpPr>
          <p:cNvPr id="15" name="Text 11">
            <a:extLst>
              <a:ext uri="{FF2B5EF4-FFF2-40B4-BE49-F238E27FC236}">
                <a16:creationId xmlns:a16="http://schemas.microsoft.com/office/drawing/2014/main" id="{947922E6-D107-FBA0-D7D9-589414A58447}"/>
              </a:ext>
            </a:extLst>
          </p:cNvPr>
          <p:cNvSpPr/>
          <p:nvPr/>
        </p:nvSpPr>
        <p:spPr>
          <a:xfrm>
            <a:off x="398464" y="3501362"/>
            <a:ext cx="1896666" cy="221456"/>
          </a:xfrm>
          <a:prstGeom prst="rect">
            <a:avLst/>
          </a:prstGeom>
          <a:noFill/>
          <a:ln/>
        </p:spPr>
        <p:txBody>
          <a:bodyPr wrap="none" lIns="0" tIns="0" rIns="0" bIns="0" rtlCol="0" anchor="t"/>
          <a:lstStyle/>
          <a:p>
            <a:pPr>
              <a:lnSpc>
                <a:spcPts val="1719"/>
              </a:lnSpc>
            </a:pPr>
            <a:r>
              <a:rPr lang="en-US" sz="1400" dirty="0">
                <a:solidFill>
                  <a:srgbClr val="030303"/>
                </a:solidFill>
                <a:latin typeface="Helvetica Neue" panose="02000503000000020004" pitchFamily="2" charset="0"/>
                <a:ea typeface="Helvetica Neue" panose="02000503000000020004" pitchFamily="2" charset="0"/>
                <a:cs typeface="Helvetica Neue" panose="02000503000000020004" pitchFamily="2" charset="0"/>
              </a:rPr>
              <a:t>Technology Leadership</a:t>
            </a:r>
            <a:endParaRPr lang="en-US" sz="1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Text 12">
            <a:extLst>
              <a:ext uri="{FF2B5EF4-FFF2-40B4-BE49-F238E27FC236}">
                <a16:creationId xmlns:a16="http://schemas.microsoft.com/office/drawing/2014/main" id="{43C717F8-019F-B7B8-35D8-7103DB7921AD}"/>
              </a:ext>
            </a:extLst>
          </p:cNvPr>
          <p:cNvSpPr/>
          <p:nvPr/>
        </p:nvSpPr>
        <p:spPr>
          <a:xfrm>
            <a:off x="398464" y="3864577"/>
            <a:ext cx="3902943" cy="453628"/>
          </a:xfrm>
          <a:prstGeom prst="rect">
            <a:avLst/>
          </a:prstGeom>
          <a:noFill/>
          <a:ln/>
        </p:spPr>
        <p:txBody>
          <a:bodyPr wrap="square" lIns="0" tIns="0" rIns="0" bIns="0" rtlCol="0" anchor="t"/>
          <a:lstStyle/>
          <a:p>
            <a:pPr>
              <a:lnSpc>
                <a:spcPts val="1781"/>
              </a:lnSpc>
            </a:pPr>
            <a:r>
              <a:rPr lang="en-US" sz="1094" dirty="0">
                <a:latin typeface="Helvetica Neue" pitchFamily="34" charset="0"/>
                <a:ea typeface="Helvetica Neue" pitchFamily="34" charset="-122"/>
                <a:cs typeface="Helvetica Neue" pitchFamily="34" charset="-120"/>
              </a:rPr>
              <a:t>Proprietary innovations that competitors cannot replicate, ensuring long-term competitive advantage.</a:t>
            </a:r>
            <a:endParaRPr lang="en-US" sz="1094" dirty="0"/>
          </a:p>
        </p:txBody>
      </p:sp>
      <p:sp>
        <p:nvSpPr>
          <p:cNvPr id="17" name="Text 13">
            <a:extLst>
              <a:ext uri="{FF2B5EF4-FFF2-40B4-BE49-F238E27FC236}">
                <a16:creationId xmlns:a16="http://schemas.microsoft.com/office/drawing/2014/main" id="{FB6D4C84-EFB5-C16E-AD3D-E1C54AA66F45}"/>
              </a:ext>
            </a:extLst>
          </p:cNvPr>
          <p:cNvSpPr/>
          <p:nvPr/>
        </p:nvSpPr>
        <p:spPr>
          <a:xfrm>
            <a:off x="4652046" y="3501362"/>
            <a:ext cx="1772022" cy="221456"/>
          </a:xfrm>
          <a:prstGeom prst="rect">
            <a:avLst/>
          </a:prstGeom>
          <a:noFill/>
          <a:ln/>
        </p:spPr>
        <p:txBody>
          <a:bodyPr wrap="none" lIns="0" tIns="0" rIns="0" bIns="0" rtlCol="0" anchor="t"/>
          <a:lstStyle/>
          <a:p>
            <a:pPr>
              <a:lnSpc>
                <a:spcPts val="1719"/>
              </a:lnSpc>
            </a:pPr>
            <a:r>
              <a:rPr lang="en-US" sz="1400" dirty="0">
                <a:solidFill>
                  <a:srgbClr val="030303"/>
                </a:solidFill>
                <a:latin typeface="Helvetica Neue" panose="02000503000000020004" pitchFamily="2" charset="0"/>
                <a:ea typeface="Helvetica Neue" panose="02000503000000020004" pitchFamily="2" charset="0"/>
                <a:cs typeface="Helvetica Neue" panose="02000503000000020004" pitchFamily="2" charset="0"/>
              </a:rPr>
              <a:t>Gulf Coast Heritage</a:t>
            </a:r>
            <a:endParaRPr lang="en-US" sz="1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Text 14">
            <a:extLst>
              <a:ext uri="{FF2B5EF4-FFF2-40B4-BE49-F238E27FC236}">
                <a16:creationId xmlns:a16="http://schemas.microsoft.com/office/drawing/2014/main" id="{433C01E0-91FE-1144-6BA4-51B977DE429F}"/>
              </a:ext>
            </a:extLst>
          </p:cNvPr>
          <p:cNvSpPr/>
          <p:nvPr/>
        </p:nvSpPr>
        <p:spPr>
          <a:xfrm>
            <a:off x="4652046" y="3864577"/>
            <a:ext cx="4093490" cy="680443"/>
          </a:xfrm>
          <a:prstGeom prst="rect">
            <a:avLst/>
          </a:prstGeom>
          <a:noFill/>
          <a:ln/>
        </p:spPr>
        <p:txBody>
          <a:bodyPr wrap="square" lIns="0" tIns="0" rIns="0" bIns="0" rtlCol="0" anchor="t"/>
          <a:lstStyle/>
          <a:p>
            <a:pPr>
              <a:lnSpc>
                <a:spcPts val="1781"/>
              </a:lnSpc>
            </a:pPr>
            <a:r>
              <a:rPr lang="en-US" sz="1094" dirty="0">
                <a:latin typeface="Helvetica Neue" pitchFamily="34" charset="0"/>
                <a:ea typeface="Helvetica Neue" pitchFamily="34" charset="-122"/>
                <a:cs typeface="Helvetica Neue" pitchFamily="34" charset="-120"/>
              </a:rPr>
              <a:t>Proven track record serving the region's most demanding refining and petrochemical operations with trusted, reliable performance.</a:t>
            </a:r>
            <a:endParaRPr lang="en-US" sz="1094" dirty="0"/>
          </a:p>
        </p:txBody>
      </p:sp>
    </p:spTree>
    <p:extLst>
      <p:ext uri="{BB962C8B-B14F-4D97-AF65-F5344CB8AC3E}">
        <p14:creationId xmlns:p14="http://schemas.microsoft.com/office/powerpoint/2010/main" val="3739401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D2182E-6BD9-2AC2-E1BE-91D14143F9D1}"/>
              </a:ext>
            </a:extLst>
          </p:cNvPr>
          <p:cNvSpPr>
            <a:spLocks noGrp="1"/>
          </p:cNvSpPr>
          <p:nvPr>
            <p:ph type="body" sz="quarter" idx="14"/>
          </p:nvPr>
        </p:nvSpPr>
        <p:spPr/>
        <p:txBody>
          <a:bodyPr/>
          <a:lstStyle/>
          <a:p>
            <a:r>
              <a:rPr lang="en-US" dirty="0">
                <a:solidFill>
                  <a:srgbClr val="030303"/>
                </a:solidFill>
                <a:latin typeface="Helvetica Neue Medium" pitchFamily="34" charset="0"/>
                <a:ea typeface="Helvetica Neue Medium" pitchFamily="34" charset="-122"/>
                <a:cs typeface="Helvetica Neue Medium" pitchFamily="34" charset="-120"/>
              </a:rPr>
              <a:t>Recommended Partnership Framework</a:t>
            </a:r>
            <a:endParaRPr lang="en-US" dirty="0"/>
          </a:p>
          <a:p>
            <a:endParaRPr lang="en-US" dirty="0"/>
          </a:p>
        </p:txBody>
      </p:sp>
      <p:sp>
        <p:nvSpPr>
          <p:cNvPr id="4" name="Slide Number Placeholder 3">
            <a:extLst>
              <a:ext uri="{FF2B5EF4-FFF2-40B4-BE49-F238E27FC236}">
                <a16:creationId xmlns:a16="http://schemas.microsoft.com/office/drawing/2014/main" id="{0F5090D6-D102-AF70-CADC-6A22846990A7}"/>
              </a:ext>
            </a:extLst>
          </p:cNvPr>
          <p:cNvSpPr>
            <a:spLocks noGrp="1"/>
          </p:cNvSpPr>
          <p:nvPr>
            <p:ph type="sldNum" sz="quarter" idx="17"/>
          </p:nvPr>
        </p:nvSpPr>
        <p:spPr/>
        <p:txBody>
          <a:bodyPr/>
          <a:lstStyle/>
          <a:p>
            <a:fld id="{F9886CEC-C9AD-CD40-A303-2354BBFA91C8}" type="slidenum">
              <a:rPr lang="en-US" smtClean="0"/>
              <a:pPr/>
              <a:t>12</a:t>
            </a:fld>
            <a:endParaRPr lang="en-US" sz="1000"/>
          </a:p>
        </p:txBody>
      </p:sp>
      <p:sp>
        <p:nvSpPr>
          <p:cNvPr id="5" name="Text 1">
            <a:extLst>
              <a:ext uri="{FF2B5EF4-FFF2-40B4-BE49-F238E27FC236}">
                <a16:creationId xmlns:a16="http://schemas.microsoft.com/office/drawing/2014/main" id="{15E12FD7-3F6E-CE69-7789-8E4EC8FC13AB}"/>
              </a:ext>
            </a:extLst>
          </p:cNvPr>
          <p:cNvSpPr/>
          <p:nvPr/>
        </p:nvSpPr>
        <p:spPr>
          <a:xfrm>
            <a:off x="380709" y="1354879"/>
            <a:ext cx="8151763" cy="453628"/>
          </a:xfrm>
          <a:prstGeom prst="rect">
            <a:avLst/>
          </a:prstGeom>
          <a:noFill/>
          <a:ln/>
        </p:spPr>
        <p:txBody>
          <a:bodyPr wrap="squar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We propose a three-phase strategic engagement to establish Metalforms as a preferred thermal solutions partner.</a:t>
            </a:r>
          </a:p>
        </p:txBody>
      </p:sp>
      <p:sp>
        <p:nvSpPr>
          <p:cNvPr id="6" name="Shape 2">
            <a:extLst>
              <a:ext uri="{FF2B5EF4-FFF2-40B4-BE49-F238E27FC236}">
                <a16:creationId xmlns:a16="http://schemas.microsoft.com/office/drawing/2014/main" id="{62B110D8-67A3-135F-C359-7573ECCD2DF7}"/>
              </a:ext>
            </a:extLst>
          </p:cNvPr>
          <p:cNvSpPr/>
          <p:nvPr/>
        </p:nvSpPr>
        <p:spPr>
          <a:xfrm>
            <a:off x="380709" y="2393253"/>
            <a:ext cx="2622724" cy="2139553"/>
          </a:xfrm>
          <a:prstGeom prst="roundRect">
            <a:avLst>
              <a:gd name="adj" fmla="val 2783"/>
            </a:avLst>
          </a:prstGeom>
          <a:solidFill>
            <a:srgbClr val="FFFFFF"/>
          </a:solidFill>
          <a:ln w="30480">
            <a:solidFill>
              <a:srgbClr val="1D4D82"/>
            </a:solidFill>
            <a:prstDash val="solid"/>
          </a:ln>
        </p:spPr>
        <p:txBody>
          <a:bodyPr/>
          <a:lstStyle/>
          <a:p>
            <a:endParaRPr lang="en-US" sz="1125"/>
          </a:p>
        </p:txBody>
      </p:sp>
      <p:sp>
        <p:nvSpPr>
          <p:cNvPr id="7" name="Shape 3">
            <a:extLst>
              <a:ext uri="{FF2B5EF4-FFF2-40B4-BE49-F238E27FC236}">
                <a16:creationId xmlns:a16="http://schemas.microsoft.com/office/drawing/2014/main" id="{4054B392-4438-7FBD-9E0F-22FB7555B736}"/>
              </a:ext>
            </a:extLst>
          </p:cNvPr>
          <p:cNvSpPr/>
          <p:nvPr/>
        </p:nvSpPr>
        <p:spPr>
          <a:xfrm>
            <a:off x="399759" y="2412303"/>
            <a:ext cx="2584624" cy="141759"/>
          </a:xfrm>
          <a:prstGeom prst="roundRect">
            <a:avLst>
              <a:gd name="adj" fmla="val 25877"/>
            </a:avLst>
          </a:prstGeom>
          <a:solidFill>
            <a:srgbClr val="1589DB">
              <a:alpha val="20448"/>
            </a:srgbClr>
          </a:solidFill>
          <a:ln/>
        </p:spPr>
        <p:txBody>
          <a:bodyPr/>
          <a:lstStyle/>
          <a:p>
            <a:endParaRPr lang="en-US" sz="1125"/>
          </a:p>
        </p:txBody>
      </p:sp>
      <p:sp>
        <p:nvSpPr>
          <p:cNvPr id="8" name="Text 4">
            <a:extLst>
              <a:ext uri="{FF2B5EF4-FFF2-40B4-BE49-F238E27FC236}">
                <a16:creationId xmlns:a16="http://schemas.microsoft.com/office/drawing/2014/main" id="{D19F2EAB-E256-55CD-F374-F43B8FE8515F}"/>
              </a:ext>
            </a:extLst>
          </p:cNvPr>
          <p:cNvSpPr/>
          <p:nvPr/>
        </p:nvSpPr>
        <p:spPr>
          <a:xfrm>
            <a:off x="541518" y="2695820"/>
            <a:ext cx="2301106" cy="442913"/>
          </a:xfrm>
          <a:prstGeom prst="rect">
            <a:avLst/>
          </a:prstGeom>
          <a:noFill/>
          <a:ln/>
        </p:spPr>
        <p:txBody>
          <a:bodyPr wrap="square" lIns="0" tIns="0" rIns="0" bIns="0" rtlCol="0" anchor="t"/>
          <a:lstStyle/>
          <a:p>
            <a:pPr>
              <a:lnSpc>
                <a:spcPts val="1719"/>
              </a:lnSpc>
            </a:pPr>
            <a:r>
              <a:rPr lang="en-US" sz="1375" dirty="0">
                <a:latin typeface="Helvetica Neue" panose="02000503000000020004" pitchFamily="2" charset="0"/>
                <a:ea typeface="Helvetica Neue" panose="02000503000000020004" pitchFamily="2" charset="0"/>
                <a:cs typeface="Helvetica Neue" panose="02000503000000020004" pitchFamily="2" charset="0"/>
              </a:rPr>
              <a:t>Phase 1: Assessment &amp; Optimization</a:t>
            </a:r>
          </a:p>
        </p:txBody>
      </p:sp>
      <p:sp>
        <p:nvSpPr>
          <p:cNvPr id="9" name="Text 5">
            <a:extLst>
              <a:ext uri="{FF2B5EF4-FFF2-40B4-BE49-F238E27FC236}">
                <a16:creationId xmlns:a16="http://schemas.microsoft.com/office/drawing/2014/main" id="{E9CEE64A-CB14-2E12-0A23-1195237044A6}"/>
              </a:ext>
            </a:extLst>
          </p:cNvPr>
          <p:cNvSpPr/>
          <p:nvPr/>
        </p:nvSpPr>
        <p:spPr>
          <a:xfrm>
            <a:off x="541518" y="3223788"/>
            <a:ext cx="2301106" cy="907256"/>
          </a:xfrm>
          <a:prstGeom prst="rect">
            <a:avLst/>
          </a:prstGeom>
          <a:noFill/>
          <a:ln/>
        </p:spPr>
        <p:txBody>
          <a:bodyPr wrap="squar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Comprehensive evaluation of current heat transfer systems with focus on production process optimization</a:t>
            </a:r>
          </a:p>
        </p:txBody>
      </p:sp>
      <p:sp>
        <p:nvSpPr>
          <p:cNvPr id="10" name="Shape 6">
            <a:extLst>
              <a:ext uri="{FF2B5EF4-FFF2-40B4-BE49-F238E27FC236}">
                <a16:creationId xmlns:a16="http://schemas.microsoft.com/office/drawing/2014/main" id="{B4D86941-262A-52C2-4917-F931FF5853B1}"/>
              </a:ext>
            </a:extLst>
          </p:cNvPr>
          <p:cNvSpPr/>
          <p:nvPr/>
        </p:nvSpPr>
        <p:spPr>
          <a:xfrm>
            <a:off x="3145191" y="2180577"/>
            <a:ext cx="2622724" cy="2352229"/>
          </a:xfrm>
          <a:prstGeom prst="roundRect">
            <a:avLst>
              <a:gd name="adj" fmla="val 2531"/>
            </a:avLst>
          </a:prstGeom>
          <a:solidFill>
            <a:srgbClr val="FFFFFF"/>
          </a:solidFill>
          <a:ln w="30480">
            <a:solidFill>
              <a:srgbClr val="1D4D82"/>
            </a:solidFill>
            <a:prstDash val="solid"/>
          </a:ln>
        </p:spPr>
        <p:txBody>
          <a:bodyPr/>
          <a:lstStyle/>
          <a:p>
            <a:endParaRPr lang="en-US" sz="1125"/>
          </a:p>
        </p:txBody>
      </p:sp>
      <p:sp>
        <p:nvSpPr>
          <p:cNvPr id="11" name="Shape 7">
            <a:extLst>
              <a:ext uri="{FF2B5EF4-FFF2-40B4-BE49-F238E27FC236}">
                <a16:creationId xmlns:a16="http://schemas.microsoft.com/office/drawing/2014/main" id="{15581D78-8947-B0A7-5404-31E908313D8B}"/>
              </a:ext>
            </a:extLst>
          </p:cNvPr>
          <p:cNvSpPr/>
          <p:nvPr/>
        </p:nvSpPr>
        <p:spPr>
          <a:xfrm>
            <a:off x="3164241" y="2199627"/>
            <a:ext cx="2584624" cy="141759"/>
          </a:xfrm>
          <a:prstGeom prst="roundRect">
            <a:avLst>
              <a:gd name="adj" fmla="val 25877"/>
            </a:avLst>
          </a:prstGeom>
          <a:solidFill>
            <a:srgbClr val="1589DB">
              <a:alpha val="20448"/>
            </a:srgbClr>
          </a:solidFill>
          <a:ln/>
        </p:spPr>
        <p:txBody>
          <a:bodyPr/>
          <a:lstStyle/>
          <a:p>
            <a:endParaRPr lang="en-US" sz="1125"/>
          </a:p>
        </p:txBody>
      </p:sp>
      <p:sp>
        <p:nvSpPr>
          <p:cNvPr id="12" name="Text 8">
            <a:extLst>
              <a:ext uri="{FF2B5EF4-FFF2-40B4-BE49-F238E27FC236}">
                <a16:creationId xmlns:a16="http://schemas.microsoft.com/office/drawing/2014/main" id="{14FC0F6A-4AED-7000-4752-AF64E7EE5BF1}"/>
              </a:ext>
            </a:extLst>
          </p:cNvPr>
          <p:cNvSpPr/>
          <p:nvPr/>
        </p:nvSpPr>
        <p:spPr>
          <a:xfrm>
            <a:off x="3306000" y="2483144"/>
            <a:ext cx="2301106" cy="442913"/>
          </a:xfrm>
          <a:prstGeom prst="rect">
            <a:avLst/>
          </a:prstGeom>
          <a:noFill/>
          <a:ln/>
        </p:spPr>
        <p:txBody>
          <a:bodyPr wrap="square" lIns="0" tIns="0" rIns="0" bIns="0" rtlCol="0" anchor="t"/>
          <a:lstStyle/>
          <a:p>
            <a:pPr>
              <a:lnSpc>
                <a:spcPts val="1719"/>
              </a:lnSpc>
            </a:pPr>
            <a:r>
              <a:rPr lang="en-US" sz="1375" dirty="0">
                <a:latin typeface="Helvetica Neue" panose="02000503000000020004" pitchFamily="2" charset="0"/>
                <a:ea typeface="Helvetica Neue" panose="02000503000000020004" pitchFamily="2" charset="0"/>
                <a:cs typeface="Helvetica Neue" panose="02000503000000020004" pitchFamily="2" charset="0"/>
              </a:rPr>
              <a:t>Phase 2: Efficiency Enhancement</a:t>
            </a:r>
          </a:p>
        </p:txBody>
      </p:sp>
      <p:sp>
        <p:nvSpPr>
          <p:cNvPr id="13" name="Text 9">
            <a:extLst>
              <a:ext uri="{FF2B5EF4-FFF2-40B4-BE49-F238E27FC236}">
                <a16:creationId xmlns:a16="http://schemas.microsoft.com/office/drawing/2014/main" id="{DABC6D7F-182F-75C3-DD4D-D37866D6170D}"/>
              </a:ext>
            </a:extLst>
          </p:cNvPr>
          <p:cNvSpPr/>
          <p:nvPr/>
        </p:nvSpPr>
        <p:spPr>
          <a:xfrm>
            <a:off x="3306000" y="3011113"/>
            <a:ext cx="2301106" cy="1360884"/>
          </a:xfrm>
          <a:prstGeom prst="rect">
            <a:avLst/>
          </a:prstGeom>
          <a:noFill/>
          <a:ln/>
        </p:spPr>
        <p:txBody>
          <a:bodyPr wrap="squar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Implementation of advanced thermal technologies across integrated operations to reduce energy consumption and improve sustainability metrics</a:t>
            </a:r>
          </a:p>
        </p:txBody>
      </p:sp>
      <p:sp>
        <p:nvSpPr>
          <p:cNvPr id="14" name="Shape 10">
            <a:extLst>
              <a:ext uri="{FF2B5EF4-FFF2-40B4-BE49-F238E27FC236}">
                <a16:creationId xmlns:a16="http://schemas.microsoft.com/office/drawing/2014/main" id="{E7842444-D70C-FEF4-E25C-D2C3DCFD1288}"/>
              </a:ext>
            </a:extLst>
          </p:cNvPr>
          <p:cNvSpPr/>
          <p:nvPr/>
        </p:nvSpPr>
        <p:spPr>
          <a:xfrm>
            <a:off x="5909673" y="1967976"/>
            <a:ext cx="2622724" cy="2564829"/>
          </a:xfrm>
          <a:prstGeom prst="roundRect">
            <a:avLst>
              <a:gd name="adj" fmla="val 2321"/>
            </a:avLst>
          </a:prstGeom>
          <a:solidFill>
            <a:srgbClr val="FFFFFF"/>
          </a:solidFill>
          <a:ln w="30480">
            <a:solidFill>
              <a:srgbClr val="1D4D82"/>
            </a:solidFill>
            <a:prstDash val="solid"/>
          </a:ln>
        </p:spPr>
        <p:txBody>
          <a:bodyPr/>
          <a:lstStyle/>
          <a:p>
            <a:endParaRPr lang="en-US" sz="1125"/>
          </a:p>
        </p:txBody>
      </p:sp>
      <p:sp>
        <p:nvSpPr>
          <p:cNvPr id="15" name="Shape 11">
            <a:extLst>
              <a:ext uri="{FF2B5EF4-FFF2-40B4-BE49-F238E27FC236}">
                <a16:creationId xmlns:a16="http://schemas.microsoft.com/office/drawing/2014/main" id="{BCB6606E-C928-DD63-8BB8-D5898D02AD68}"/>
              </a:ext>
            </a:extLst>
          </p:cNvPr>
          <p:cNvSpPr/>
          <p:nvPr/>
        </p:nvSpPr>
        <p:spPr>
          <a:xfrm>
            <a:off x="5928723" y="1987026"/>
            <a:ext cx="2584624" cy="141759"/>
          </a:xfrm>
          <a:prstGeom prst="roundRect">
            <a:avLst>
              <a:gd name="adj" fmla="val 25877"/>
            </a:avLst>
          </a:prstGeom>
          <a:solidFill>
            <a:srgbClr val="1589DB">
              <a:alpha val="20448"/>
            </a:srgbClr>
          </a:solidFill>
          <a:ln/>
        </p:spPr>
        <p:txBody>
          <a:bodyPr/>
          <a:lstStyle/>
          <a:p>
            <a:endParaRPr lang="en-US" sz="1125"/>
          </a:p>
        </p:txBody>
      </p:sp>
      <p:sp>
        <p:nvSpPr>
          <p:cNvPr id="16" name="Text 12">
            <a:extLst>
              <a:ext uri="{FF2B5EF4-FFF2-40B4-BE49-F238E27FC236}">
                <a16:creationId xmlns:a16="http://schemas.microsoft.com/office/drawing/2014/main" id="{CBE6CFDC-D241-63B8-1F69-B97CAD074226}"/>
              </a:ext>
            </a:extLst>
          </p:cNvPr>
          <p:cNvSpPr/>
          <p:nvPr/>
        </p:nvSpPr>
        <p:spPr>
          <a:xfrm>
            <a:off x="6070482" y="2270544"/>
            <a:ext cx="2301106" cy="442913"/>
          </a:xfrm>
          <a:prstGeom prst="rect">
            <a:avLst/>
          </a:prstGeom>
          <a:noFill/>
          <a:ln/>
        </p:spPr>
        <p:txBody>
          <a:bodyPr wrap="square" lIns="0" tIns="0" rIns="0" bIns="0" rtlCol="0" anchor="t"/>
          <a:lstStyle/>
          <a:p>
            <a:pPr>
              <a:lnSpc>
                <a:spcPts val="1719"/>
              </a:lnSpc>
            </a:pPr>
            <a:r>
              <a:rPr lang="en-US" sz="1375" dirty="0">
                <a:latin typeface="Helvetica Neue" panose="02000503000000020004" pitchFamily="2" charset="0"/>
                <a:ea typeface="Helvetica Neue" panose="02000503000000020004" pitchFamily="2" charset="0"/>
                <a:cs typeface="Helvetica Neue" panose="02000503000000020004" pitchFamily="2" charset="0"/>
              </a:rPr>
              <a:t>Phase 3: Long-Term Alliance</a:t>
            </a:r>
          </a:p>
        </p:txBody>
      </p:sp>
      <p:sp>
        <p:nvSpPr>
          <p:cNvPr id="17" name="Text 13">
            <a:extLst>
              <a:ext uri="{FF2B5EF4-FFF2-40B4-BE49-F238E27FC236}">
                <a16:creationId xmlns:a16="http://schemas.microsoft.com/office/drawing/2014/main" id="{486CF878-B62D-A04C-09C4-31E70135C154}"/>
              </a:ext>
            </a:extLst>
          </p:cNvPr>
          <p:cNvSpPr/>
          <p:nvPr/>
        </p:nvSpPr>
        <p:spPr>
          <a:xfrm>
            <a:off x="6070482" y="2557484"/>
            <a:ext cx="2389463" cy="1134071"/>
          </a:xfrm>
          <a:prstGeom prst="rect">
            <a:avLst/>
          </a:prstGeom>
          <a:noFill/>
          <a:ln/>
        </p:spPr>
        <p:txBody>
          <a:bodyPr wrap="squar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Establishment of ongoing maintenance partnership with dedicated spare parts inventory and priority emergency response protocols</a:t>
            </a:r>
          </a:p>
        </p:txBody>
      </p:sp>
    </p:spTree>
    <p:extLst>
      <p:ext uri="{BB962C8B-B14F-4D97-AF65-F5344CB8AC3E}">
        <p14:creationId xmlns:p14="http://schemas.microsoft.com/office/powerpoint/2010/main" val="2672183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AA2B2A-A514-36E7-F059-47BFEEF51FA3}"/>
              </a:ext>
            </a:extLst>
          </p:cNvPr>
          <p:cNvSpPr>
            <a:spLocks noGrp="1"/>
          </p:cNvSpPr>
          <p:nvPr>
            <p:ph type="body" sz="quarter" idx="14"/>
          </p:nvPr>
        </p:nvSpPr>
        <p:spPr>
          <a:xfrm>
            <a:off x="311944" y="768122"/>
            <a:ext cx="6736926" cy="333861"/>
          </a:xfrm>
        </p:spPr>
        <p:txBody>
          <a:bodyPr/>
          <a:lstStyle/>
          <a:p>
            <a:r>
              <a:rPr lang="en-US" dirty="0">
                <a:solidFill>
                  <a:srgbClr val="030303"/>
                </a:solidFill>
                <a:latin typeface="Helvetica Neue Medium" pitchFamily="34" charset="0"/>
                <a:ea typeface="Helvetica Neue Medium" pitchFamily="34" charset="-122"/>
                <a:cs typeface="Helvetica Neue Medium" pitchFamily="34" charset="-120"/>
              </a:rPr>
              <a:t>Your Strategic Partner in Thermal Excellence</a:t>
            </a:r>
            <a:endParaRPr lang="en-US" dirty="0"/>
          </a:p>
          <a:p>
            <a:endParaRPr lang="en-US" dirty="0"/>
          </a:p>
        </p:txBody>
      </p:sp>
      <p:sp>
        <p:nvSpPr>
          <p:cNvPr id="4" name="Slide Number Placeholder 3">
            <a:extLst>
              <a:ext uri="{FF2B5EF4-FFF2-40B4-BE49-F238E27FC236}">
                <a16:creationId xmlns:a16="http://schemas.microsoft.com/office/drawing/2014/main" id="{8D3AF3FB-BE73-289E-D34C-5E48EED1181D}"/>
              </a:ext>
            </a:extLst>
          </p:cNvPr>
          <p:cNvSpPr>
            <a:spLocks noGrp="1"/>
          </p:cNvSpPr>
          <p:nvPr>
            <p:ph type="sldNum" sz="quarter" idx="17"/>
          </p:nvPr>
        </p:nvSpPr>
        <p:spPr/>
        <p:txBody>
          <a:bodyPr/>
          <a:lstStyle/>
          <a:p>
            <a:fld id="{F9886CEC-C9AD-CD40-A303-2354BBFA91C8}" type="slidenum">
              <a:rPr lang="en-US" smtClean="0"/>
              <a:pPr/>
              <a:t>13</a:t>
            </a:fld>
            <a:endParaRPr lang="en-US" sz="1000"/>
          </a:p>
        </p:txBody>
      </p:sp>
      <p:sp>
        <p:nvSpPr>
          <p:cNvPr id="5" name="Text 1">
            <a:extLst>
              <a:ext uri="{FF2B5EF4-FFF2-40B4-BE49-F238E27FC236}">
                <a16:creationId xmlns:a16="http://schemas.microsoft.com/office/drawing/2014/main" id="{E1F0ED8C-D2AD-C584-3DB0-70F520868045}"/>
              </a:ext>
            </a:extLst>
          </p:cNvPr>
          <p:cNvSpPr/>
          <p:nvPr/>
        </p:nvSpPr>
        <p:spPr>
          <a:xfrm>
            <a:off x="442853" y="1377922"/>
            <a:ext cx="2477244" cy="221456"/>
          </a:xfrm>
          <a:prstGeom prst="rect">
            <a:avLst/>
          </a:prstGeom>
          <a:noFill/>
          <a:ln/>
        </p:spPr>
        <p:txBody>
          <a:bodyPr wrap="none" lIns="0" tIns="0" rIns="0" bIns="0" rtlCol="0" anchor="t"/>
          <a:lstStyle/>
          <a:p>
            <a:pPr>
              <a:lnSpc>
                <a:spcPts val="1719"/>
              </a:lnSpc>
            </a:pPr>
            <a:r>
              <a:rPr lang="en-US" sz="1375" dirty="0">
                <a:latin typeface="Helvetica Neue" panose="02000503000000020004" pitchFamily="2" charset="0"/>
                <a:ea typeface="Helvetica Neue" panose="02000503000000020004" pitchFamily="2" charset="0"/>
                <a:cs typeface="Helvetica Neue" panose="02000503000000020004" pitchFamily="2" charset="0"/>
              </a:rPr>
              <a:t>Why Metalforms</a:t>
            </a:r>
          </a:p>
        </p:txBody>
      </p:sp>
      <p:sp>
        <p:nvSpPr>
          <p:cNvPr id="6" name="Text 2">
            <a:extLst>
              <a:ext uri="{FF2B5EF4-FFF2-40B4-BE49-F238E27FC236}">
                <a16:creationId xmlns:a16="http://schemas.microsoft.com/office/drawing/2014/main" id="{E5F81FFE-4658-0FEF-8D5E-5DB09B31C886}"/>
              </a:ext>
            </a:extLst>
          </p:cNvPr>
          <p:cNvSpPr/>
          <p:nvPr/>
        </p:nvSpPr>
        <p:spPr>
          <a:xfrm>
            <a:off x="442853" y="1741138"/>
            <a:ext cx="4752678" cy="226814"/>
          </a:xfrm>
          <a:prstGeom prst="rect">
            <a:avLst/>
          </a:prstGeom>
          <a:noFill/>
          <a:ln/>
        </p:spPr>
        <p:txBody>
          <a:bodyPr wrap="none" lIns="0" tIns="0" rIns="0" bIns="0" rtlCol="0" anchor="t"/>
          <a:lstStyle/>
          <a:p>
            <a:pPr marL="214313" indent="-214313">
              <a:lnSpc>
                <a:spcPts val="1781"/>
              </a:lnSpc>
              <a:buSzPct val="100000"/>
              <a:buChar char="•"/>
            </a:pPr>
            <a:r>
              <a:rPr lang="en-US" sz="1094" dirty="0">
                <a:latin typeface="Helvetica Neue" panose="02000503000000020004" pitchFamily="2" charset="0"/>
                <a:ea typeface="Helvetica Neue" panose="02000503000000020004" pitchFamily="2" charset="0"/>
                <a:cs typeface="Helvetica Neue" panose="02000503000000020004" pitchFamily="2" charset="0"/>
              </a:rPr>
              <a:t>Geographic advantage: Texas-based with Gulf Coast expertise</a:t>
            </a:r>
          </a:p>
        </p:txBody>
      </p:sp>
      <p:sp>
        <p:nvSpPr>
          <p:cNvPr id="7" name="Text 3">
            <a:extLst>
              <a:ext uri="{FF2B5EF4-FFF2-40B4-BE49-F238E27FC236}">
                <a16:creationId xmlns:a16="http://schemas.microsoft.com/office/drawing/2014/main" id="{55F07E2B-682D-5EA3-40EA-5AF3F18BF1FC}"/>
              </a:ext>
            </a:extLst>
          </p:cNvPr>
          <p:cNvSpPr/>
          <p:nvPr/>
        </p:nvSpPr>
        <p:spPr>
          <a:xfrm>
            <a:off x="442853" y="2017511"/>
            <a:ext cx="4752678" cy="453628"/>
          </a:xfrm>
          <a:prstGeom prst="rect">
            <a:avLst/>
          </a:prstGeom>
          <a:noFill/>
          <a:ln/>
        </p:spPr>
        <p:txBody>
          <a:bodyPr wrap="square" lIns="0" tIns="0" rIns="0" bIns="0" rtlCol="0" anchor="t"/>
          <a:lstStyle/>
          <a:p>
            <a:pPr marL="214313" indent="-214313">
              <a:lnSpc>
                <a:spcPts val="1781"/>
              </a:lnSpc>
              <a:buSzPct val="100000"/>
              <a:buChar char="•"/>
            </a:pPr>
            <a:r>
              <a:rPr lang="en-US" sz="1094" dirty="0">
                <a:latin typeface="Helvetica Neue" panose="02000503000000020004" pitchFamily="2" charset="0"/>
                <a:ea typeface="Helvetica Neue" panose="02000503000000020004" pitchFamily="2" charset="0"/>
                <a:cs typeface="Helvetica Neue" panose="02000503000000020004" pitchFamily="2" charset="0"/>
              </a:rPr>
              <a:t>Technological differentiation: Proprietary solutions unavailable elsewhere</a:t>
            </a:r>
          </a:p>
        </p:txBody>
      </p:sp>
      <p:sp>
        <p:nvSpPr>
          <p:cNvPr id="8" name="Text 4">
            <a:extLst>
              <a:ext uri="{FF2B5EF4-FFF2-40B4-BE49-F238E27FC236}">
                <a16:creationId xmlns:a16="http://schemas.microsoft.com/office/drawing/2014/main" id="{533B6B96-7753-7BD5-5BA3-14086CDA89E8}"/>
              </a:ext>
            </a:extLst>
          </p:cNvPr>
          <p:cNvSpPr/>
          <p:nvPr/>
        </p:nvSpPr>
        <p:spPr>
          <a:xfrm>
            <a:off x="442853" y="2293884"/>
            <a:ext cx="4752678" cy="453628"/>
          </a:xfrm>
          <a:prstGeom prst="rect">
            <a:avLst/>
          </a:prstGeom>
          <a:noFill/>
          <a:ln/>
        </p:spPr>
        <p:txBody>
          <a:bodyPr wrap="square" lIns="0" tIns="0" rIns="0" bIns="0" rtlCol="0" anchor="t"/>
          <a:lstStyle/>
          <a:p>
            <a:pPr marL="214313" indent="-214313">
              <a:lnSpc>
                <a:spcPts val="1781"/>
              </a:lnSpc>
              <a:buSzPct val="100000"/>
              <a:buChar char="•"/>
            </a:pPr>
            <a:r>
              <a:rPr lang="en-US" sz="1094" dirty="0">
                <a:latin typeface="Helvetica Neue" panose="02000503000000020004" pitchFamily="2" charset="0"/>
                <a:ea typeface="Helvetica Neue" panose="02000503000000020004" pitchFamily="2" charset="0"/>
                <a:cs typeface="Helvetica Neue" panose="02000503000000020004" pitchFamily="2" charset="0"/>
              </a:rPr>
              <a:t>Operational alignment: Proven expertise in refining, petrochemical, and renewable chemical production</a:t>
            </a:r>
          </a:p>
        </p:txBody>
      </p:sp>
      <p:sp>
        <p:nvSpPr>
          <p:cNvPr id="9" name="Text 5">
            <a:extLst>
              <a:ext uri="{FF2B5EF4-FFF2-40B4-BE49-F238E27FC236}">
                <a16:creationId xmlns:a16="http://schemas.microsoft.com/office/drawing/2014/main" id="{6DC5B7B3-F304-B4E0-2FD7-37A5A24A2CE2}"/>
              </a:ext>
            </a:extLst>
          </p:cNvPr>
          <p:cNvSpPr/>
          <p:nvPr/>
        </p:nvSpPr>
        <p:spPr>
          <a:xfrm>
            <a:off x="442853" y="2797072"/>
            <a:ext cx="4752678" cy="453628"/>
          </a:xfrm>
          <a:prstGeom prst="rect">
            <a:avLst/>
          </a:prstGeom>
          <a:noFill/>
          <a:ln/>
        </p:spPr>
        <p:txBody>
          <a:bodyPr wrap="square" lIns="0" tIns="0" rIns="0" bIns="0" rtlCol="0" anchor="t"/>
          <a:lstStyle/>
          <a:p>
            <a:pPr marL="214313" indent="-214313">
              <a:lnSpc>
                <a:spcPts val="1781"/>
              </a:lnSpc>
              <a:buSzPct val="100000"/>
              <a:buChar char="•"/>
            </a:pPr>
            <a:r>
              <a:rPr lang="en-US" sz="1094" dirty="0">
                <a:latin typeface="Helvetica Neue" panose="02000503000000020004" pitchFamily="2" charset="0"/>
                <a:ea typeface="Helvetica Neue" panose="02000503000000020004" pitchFamily="2" charset="0"/>
                <a:cs typeface="Helvetica Neue" panose="02000503000000020004" pitchFamily="2" charset="0"/>
              </a:rPr>
              <a:t>Sustainability focus: Energy efficiency supporting environmental commitments</a:t>
            </a:r>
          </a:p>
        </p:txBody>
      </p:sp>
      <p:sp>
        <p:nvSpPr>
          <p:cNvPr id="10" name="Text 6">
            <a:extLst>
              <a:ext uri="{FF2B5EF4-FFF2-40B4-BE49-F238E27FC236}">
                <a16:creationId xmlns:a16="http://schemas.microsoft.com/office/drawing/2014/main" id="{20C18004-8F72-70D5-AA88-698833F14FBB}"/>
              </a:ext>
            </a:extLst>
          </p:cNvPr>
          <p:cNvSpPr/>
          <p:nvPr/>
        </p:nvSpPr>
        <p:spPr>
          <a:xfrm>
            <a:off x="442853" y="3300260"/>
            <a:ext cx="4752678" cy="453628"/>
          </a:xfrm>
          <a:prstGeom prst="rect">
            <a:avLst/>
          </a:prstGeom>
          <a:noFill/>
          <a:ln/>
        </p:spPr>
        <p:txBody>
          <a:bodyPr wrap="square" lIns="0" tIns="0" rIns="0" bIns="0" rtlCol="0" anchor="t"/>
          <a:lstStyle/>
          <a:p>
            <a:pPr marL="214313" indent="-214313">
              <a:lnSpc>
                <a:spcPts val="1781"/>
              </a:lnSpc>
              <a:buSzPct val="100000"/>
              <a:buChar char="•"/>
            </a:pPr>
            <a:r>
              <a:rPr lang="en-US" sz="1094" dirty="0">
                <a:latin typeface="Helvetica Neue" panose="02000503000000020004" pitchFamily="2" charset="0"/>
                <a:ea typeface="Helvetica Neue" panose="02000503000000020004" pitchFamily="2" charset="0"/>
                <a:cs typeface="Helvetica Neue" panose="02000503000000020004" pitchFamily="2" charset="0"/>
              </a:rPr>
              <a:t>Comprehensive service: End-to-end project lifecycle support with 24/7 emergency response</a:t>
            </a:r>
          </a:p>
        </p:txBody>
      </p:sp>
      <p:pic>
        <p:nvPicPr>
          <p:cNvPr id="12" name="Picture 11" descr="A person working on a piece of metal&#10;&#10;AI-generated content may be incorrect.">
            <a:extLst>
              <a:ext uri="{FF2B5EF4-FFF2-40B4-BE49-F238E27FC236}">
                <a16:creationId xmlns:a16="http://schemas.microsoft.com/office/drawing/2014/main" id="{69D12565-582F-97DF-E320-217F13F5E868}"/>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760541" y="1305017"/>
            <a:ext cx="2940606" cy="2978057"/>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87873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813903-F6C1-8608-4447-588140E37913}"/>
              </a:ext>
            </a:extLst>
          </p:cNvPr>
          <p:cNvSpPr>
            <a:spLocks noGrp="1"/>
          </p:cNvSpPr>
          <p:nvPr>
            <p:ph type="body" sz="quarter" idx="11"/>
          </p:nvPr>
        </p:nvSpPr>
        <p:spPr>
          <a:xfrm>
            <a:off x="311944" y="1324169"/>
            <a:ext cx="4089935" cy="3176265"/>
          </a:xfrm>
        </p:spPr>
        <p:txBody>
          <a:bodyPr/>
          <a:lstStyle/>
          <a:p>
            <a:pPr marL="0" indent="0">
              <a:buNone/>
            </a:pPr>
            <a:r>
              <a:rPr lang="en-US" dirty="0" err="1"/>
              <a:t>Metalforms</a:t>
            </a:r>
            <a:r>
              <a:rPr lang="en-US" dirty="0"/>
              <a:t> is a leading provider of custom engineered and fabricated shell and tube heat exchangers including:</a:t>
            </a:r>
          </a:p>
          <a:p>
            <a:r>
              <a:rPr lang="en-US" dirty="0"/>
              <a:t>Fixed </a:t>
            </a:r>
            <a:r>
              <a:rPr lang="en-US" dirty="0" err="1"/>
              <a:t>tubesheet</a:t>
            </a:r>
            <a:endParaRPr lang="en-US" dirty="0"/>
          </a:p>
          <a:p>
            <a:r>
              <a:rPr lang="en-US" dirty="0"/>
              <a:t>Floating </a:t>
            </a:r>
            <a:r>
              <a:rPr lang="en-US" dirty="0" err="1"/>
              <a:t>tubesheet</a:t>
            </a:r>
            <a:endParaRPr lang="en-US" dirty="0"/>
          </a:p>
          <a:p>
            <a:r>
              <a:rPr lang="en-US" dirty="0"/>
              <a:t>U-tube</a:t>
            </a:r>
          </a:p>
          <a:p>
            <a:r>
              <a:rPr lang="en-US" dirty="0"/>
              <a:t>Replacement parts (bundles, shells, &amp; channels)</a:t>
            </a:r>
          </a:p>
          <a:p>
            <a:pPr marL="0" indent="0">
              <a:buNone/>
            </a:pPr>
            <a:r>
              <a:rPr lang="en-US" dirty="0"/>
              <a:t>All our heat exchangers are designed to standard TEMA configurations and in accordance with ASME Code, Section VIII, Division 1; TEMA class R, C &amp; B; and APl-660. Our materials expertise includes Stainless Steel, Carbon Steel, Nickel Alloy. Duplex, and more.</a:t>
            </a:r>
          </a:p>
        </p:txBody>
      </p:sp>
      <p:sp>
        <p:nvSpPr>
          <p:cNvPr id="3" name="Text Placeholder 2">
            <a:extLst>
              <a:ext uri="{FF2B5EF4-FFF2-40B4-BE49-F238E27FC236}">
                <a16:creationId xmlns:a16="http://schemas.microsoft.com/office/drawing/2014/main" id="{13E863F4-7CB8-3DCB-8639-FA1E06704D83}"/>
              </a:ext>
            </a:extLst>
          </p:cNvPr>
          <p:cNvSpPr>
            <a:spLocks noGrp="1"/>
          </p:cNvSpPr>
          <p:nvPr>
            <p:ph type="body" sz="quarter" idx="14"/>
          </p:nvPr>
        </p:nvSpPr>
        <p:spPr/>
        <p:txBody>
          <a:bodyPr/>
          <a:lstStyle/>
          <a:p>
            <a:r>
              <a:rPr lang="en-US" dirty="0"/>
              <a:t>CUSTOM SHELL &amp; TUBE HEAT EXCHANGERS</a:t>
            </a:r>
          </a:p>
        </p:txBody>
      </p:sp>
      <p:sp>
        <p:nvSpPr>
          <p:cNvPr id="4" name="Slide Number Placeholder 3">
            <a:extLst>
              <a:ext uri="{FF2B5EF4-FFF2-40B4-BE49-F238E27FC236}">
                <a16:creationId xmlns:a16="http://schemas.microsoft.com/office/drawing/2014/main" id="{79AFC180-07A0-E028-F368-F123D4F81433}"/>
              </a:ext>
            </a:extLst>
          </p:cNvPr>
          <p:cNvSpPr>
            <a:spLocks noGrp="1"/>
          </p:cNvSpPr>
          <p:nvPr>
            <p:ph type="sldNum" sz="quarter" idx="17"/>
          </p:nvPr>
        </p:nvSpPr>
        <p:spPr/>
        <p:txBody>
          <a:bodyPr/>
          <a:lstStyle/>
          <a:p>
            <a:fld id="{F9886CEC-C9AD-CD40-A303-2354BBFA91C8}" type="slidenum">
              <a:rPr lang="en-US" smtClean="0"/>
              <a:pPr/>
              <a:t>14</a:t>
            </a:fld>
            <a:endParaRPr lang="en-US" sz="1000"/>
          </a:p>
        </p:txBody>
      </p:sp>
      <p:pic>
        <p:nvPicPr>
          <p:cNvPr id="5" name="object 7">
            <a:extLst>
              <a:ext uri="{FF2B5EF4-FFF2-40B4-BE49-F238E27FC236}">
                <a16:creationId xmlns:a16="http://schemas.microsoft.com/office/drawing/2014/main" id="{89BF82B5-FE97-B997-5558-9A7B9FD068EC}"/>
              </a:ext>
            </a:extLst>
          </p:cNvPr>
          <p:cNvPicPr/>
          <p:nvPr/>
        </p:nvPicPr>
        <p:blipFill>
          <a:blip r:embed="rId2" cstate="print"/>
          <a:stretch>
            <a:fillRect/>
          </a:stretch>
        </p:blipFill>
        <p:spPr>
          <a:xfrm>
            <a:off x="4968948" y="1262799"/>
            <a:ext cx="3416595" cy="1091491"/>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6" name="object 8">
            <a:extLst>
              <a:ext uri="{FF2B5EF4-FFF2-40B4-BE49-F238E27FC236}">
                <a16:creationId xmlns:a16="http://schemas.microsoft.com/office/drawing/2014/main" id="{C7A39B2F-E52D-2A43-C6A0-6698ABF757EA}"/>
              </a:ext>
            </a:extLst>
          </p:cNvPr>
          <p:cNvPicPr/>
          <p:nvPr/>
        </p:nvPicPr>
        <p:blipFill>
          <a:blip r:embed="rId3" cstate="print"/>
          <a:stretch>
            <a:fillRect/>
          </a:stretch>
        </p:blipFill>
        <p:spPr>
          <a:xfrm>
            <a:off x="4968948" y="2444664"/>
            <a:ext cx="1616684" cy="2102546"/>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7" name="object 5">
            <a:extLst>
              <a:ext uri="{FF2B5EF4-FFF2-40B4-BE49-F238E27FC236}">
                <a16:creationId xmlns:a16="http://schemas.microsoft.com/office/drawing/2014/main" id="{DBB5E881-809D-B0E5-C9D7-6DFF02653E52}"/>
              </a:ext>
            </a:extLst>
          </p:cNvPr>
          <p:cNvPicPr/>
          <p:nvPr/>
        </p:nvPicPr>
        <p:blipFill>
          <a:blip r:embed="rId4" cstate="print"/>
          <a:stretch>
            <a:fillRect/>
          </a:stretch>
        </p:blipFill>
        <p:spPr>
          <a:xfrm>
            <a:off x="6704535" y="2444664"/>
            <a:ext cx="1680911" cy="1007866"/>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8" name="object 4">
            <a:extLst>
              <a:ext uri="{FF2B5EF4-FFF2-40B4-BE49-F238E27FC236}">
                <a16:creationId xmlns:a16="http://schemas.microsoft.com/office/drawing/2014/main" id="{A44DE1C9-2EE2-C1B9-2ED9-444E92CED5A9}"/>
              </a:ext>
            </a:extLst>
          </p:cNvPr>
          <p:cNvPicPr/>
          <p:nvPr/>
        </p:nvPicPr>
        <p:blipFill>
          <a:blip r:embed="rId5" cstate="print"/>
          <a:stretch>
            <a:fillRect/>
          </a:stretch>
        </p:blipFill>
        <p:spPr>
          <a:xfrm>
            <a:off x="6704435" y="3495937"/>
            <a:ext cx="1681109" cy="105317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30429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EFCFC8-9081-7256-5463-E398536E7122}"/>
              </a:ext>
            </a:extLst>
          </p:cNvPr>
          <p:cNvSpPr>
            <a:spLocks noGrp="1"/>
          </p:cNvSpPr>
          <p:nvPr>
            <p:ph type="body" sz="quarter" idx="11"/>
          </p:nvPr>
        </p:nvSpPr>
        <p:spPr>
          <a:xfrm>
            <a:off x="311945" y="1324169"/>
            <a:ext cx="3806400" cy="3176265"/>
          </a:xfrm>
        </p:spPr>
        <p:txBody>
          <a:bodyPr/>
          <a:lstStyle/>
          <a:p>
            <a:pPr marL="0" indent="0">
              <a:buNone/>
            </a:pPr>
            <a:r>
              <a:rPr lang="en-US" dirty="0" err="1"/>
              <a:t>Metalforms</a:t>
            </a:r>
            <a:r>
              <a:rPr lang="en-US" dirty="0"/>
              <a:t> delivers high-quality, custom-engineered Pressure Vessels, built to each client’s specific application requirements. Every vessel is engineered and fabricated in strict accordance with ASME Code. Available in Stainless Steel, Carbon Steel, Nickel Alloy, and Duplex.</a:t>
            </a:r>
          </a:p>
          <a:p>
            <a:pPr marL="0" indent="0">
              <a:buNone/>
            </a:pPr>
            <a:r>
              <a:rPr lang="en-US" dirty="0"/>
              <a:t>Example ASME pressure vessel projects include:</a:t>
            </a:r>
          </a:p>
          <a:p>
            <a:pPr marL="0" indent="0">
              <a:buNone/>
            </a:pPr>
            <a:endParaRPr lang="en-US" dirty="0"/>
          </a:p>
          <a:p>
            <a:pPr marL="0" indent="0">
              <a:buNone/>
            </a:pPr>
            <a:endParaRPr lang="en-US" dirty="0"/>
          </a:p>
        </p:txBody>
      </p:sp>
      <p:sp>
        <p:nvSpPr>
          <p:cNvPr id="3" name="Text Placeholder 2">
            <a:extLst>
              <a:ext uri="{FF2B5EF4-FFF2-40B4-BE49-F238E27FC236}">
                <a16:creationId xmlns:a16="http://schemas.microsoft.com/office/drawing/2014/main" id="{EE8C9C7E-23E2-300E-36F1-021012B63C36}"/>
              </a:ext>
            </a:extLst>
          </p:cNvPr>
          <p:cNvSpPr>
            <a:spLocks noGrp="1"/>
          </p:cNvSpPr>
          <p:nvPr>
            <p:ph type="body" sz="quarter" idx="14"/>
          </p:nvPr>
        </p:nvSpPr>
        <p:spPr/>
        <p:txBody>
          <a:bodyPr/>
          <a:lstStyle/>
          <a:p>
            <a:r>
              <a:rPr lang="en-US" dirty="0"/>
              <a:t>ASME PRESSURE VESSELS</a:t>
            </a:r>
          </a:p>
        </p:txBody>
      </p:sp>
      <p:sp>
        <p:nvSpPr>
          <p:cNvPr id="4" name="Slide Number Placeholder 3">
            <a:extLst>
              <a:ext uri="{FF2B5EF4-FFF2-40B4-BE49-F238E27FC236}">
                <a16:creationId xmlns:a16="http://schemas.microsoft.com/office/drawing/2014/main" id="{D1786DF3-45A4-850C-61A4-CC4E2639CEAC}"/>
              </a:ext>
            </a:extLst>
          </p:cNvPr>
          <p:cNvSpPr>
            <a:spLocks noGrp="1"/>
          </p:cNvSpPr>
          <p:nvPr>
            <p:ph type="sldNum" sz="quarter" idx="17"/>
          </p:nvPr>
        </p:nvSpPr>
        <p:spPr/>
        <p:txBody>
          <a:bodyPr/>
          <a:lstStyle/>
          <a:p>
            <a:fld id="{F9886CEC-C9AD-CD40-A303-2354BBFA91C8}" type="slidenum">
              <a:rPr lang="en-US" smtClean="0"/>
              <a:pPr/>
              <a:t>15</a:t>
            </a:fld>
            <a:endParaRPr lang="en-US" sz="1000"/>
          </a:p>
        </p:txBody>
      </p:sp>
      <p:pic>
        <p:nvPicPr>
          <p:cNvPr id="8" name="Picture 7">
            <a:extLst>
              <a:ext uri="{FF2B5EF4-FFF2-40B4-BE49-F238E27FC236}">
                <a16:creationId xmlns:a16="http://schemas.microsoft.com/office/drawing/2014/main" id="{59823430-5E21-ABB4-7C70-75BD5B85CF22}"/>
              </a:ext>
            </a:extLst>
          </p:cNvPr>
          <p:cNvPicPr>
            <a:picLocks noChangeAspect="1"/>
          </p:cNvPicPr>
          <p:nvPr/>
        </p:nvPicPr>
        <p:blipFill>
          <a:blip r:embed="rId2"/>
          <a:srcRect l="-167" t="17322" r="167" b="23423"/>
          <a:stretch>
            <a:fillRect/>
          </a:stretch>
        </p:blipFill>
        <p:spPr>
          <a:xfrm>
            <a:off x="4487251" y="2750287"/>
            <a:ext cx="4238535" cy="1882849"/>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BD8A1566-1430-0A4B-5E53-ED93452BE693}"/>
              </a:ext>
            </a:extLst>
          </p:cNvPr>
          <p:cNvPicPr>
            <a:picLocks noChangeAspect="1"/>
          </p:cNvPicPr>
          <p:nvPr/>
        </p:nvPicPr>
        <p:blipFill>
          <a:blip r:embed="rId3"/>
          <a:stretch>
            <a:fillRect/>
          </a:stretch>
        </p:blipFill>
        <p:spPr>
          <a:xfrm>
            <a:off x="6196361" y="793284"/>
            <a:ext cx="2510466" cy="1882849"/>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681523B2-5685-D9A7-F081-CD0AB3D294CC}"/>
              </a:ext>
            </a:extLst>
          </p:cNvPr>
          <p:cNvPicPr>
            <a:picLocks noChangeAspect="1"/>
          </p:cNvPicPr>
          <p:nvPr/>
        </p:nvPicPr>
        <p:blipFill>
          <a:blip r:embed="rId4"/>
          <a:srcRect t="13063"/>
          <a:stretch>
            <a:fillRect/>
          </a:stretch>
        </p:blipFill>
        <p:spPr>
          <a:xfrm>
            <a:off x="4487251" y="793284"/>
            <a:ext cx="1624326" cy="1882849"/>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graphicFrame>
        <p:nvGraphicFramePr>
          <p:cNvPr id="15" name="Table 14">
            <a:extLst>
              <a:ext uri="{FF2B5EF4-FFF2-40B4-BE49-F238E27FC236}">
                <a16:creationId xmlns:a16="http://schemas.microsoft.com/office/drawing/2014/main" id="{6B8D8022-912C-1A22-CB6E-B65E52804E26}"/>
              </a:ext>
            </a:extLst>
          </p:cNvPr>
          <p:cNvGraphicFramePr>
            <a:graphicFrameLocks noGrp="1"/>
          </p:cNvGraphicFramePr>
          <p:nvPr>
            <p:extLst>
              <p:ext uri="{D42A27DB-BD31-4B8C-83A1-F6EECF244321}">
                <p14:modId xmlns:p14="http://schemas.microsoft.com/office/powerpoint/2010/main" val="2016469101"/>
              </p:ext>
            </p:extLst>
          </p:nvPr>
        </p:nvGraphicFramePr>
        <p:xfrm>
          <a:off x="361919" y="2691358"/>
          <a:ext cx="3756426" cy="1684020"/>
        </p:xfrm>
        <a:graphic>
          <a:graphicData uri="http://schemas.openxmlformats.org/drawingml/2006/table">
            <a:tbl>
              <a:tblPr/>
              <a:tblGrid>
                <a:gridCol w="1878213">
                  <a:extLst>
                    <a:ext uri="{9D8B030D-6E8A-4147-A177-3AD203B41FA5}">
                      <a16:colId xmlns:a16="http://schemas.microsoft.com/office/drawing/2014/main" val="856104605"/>
                    </a:ext>
                  </a:extLst>
                </a:gridCol>
                <a:gridCol w="1878213">
                  <a:extLst>
                    <a:ext uri="{9D8B030D-6E8A-4147-A177-3AD203B41FA5}">
                      <a16:colId xmlns:a16="http://schemas.microsoft.com/office/drawing/2014/main" val="774279266"/>
                    </a:ext>
                  </a:extLst>
                </a:gridCol>
              </a:tblGrid>
              <a:tr h="0">
                <a:tc>
                  <a:txBody>
                    <a:bodyPr/>
                    <a:lstStyle/>
                    <a:p>
                      <a:pPr algn="l" fontAlgn="t">
                        <a:lnSpc>
                          <a:spcPct val="150000"/>
                        </a:lnSpc>
                        <a:buNone/>
                      </a:pPr>
                      <a: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ASME Storage Vessels</a:t>
                      </a:r>
                      <a:b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Process Reactors</a:t>
                      </a:r>
                      <a:b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Separators</a:t>
                      </a:r>
                      <a:b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Heat Exchangers</a:t>
                      </a:r>
                      <a:b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Distillation Columns</a:t>
                      </a:r>
                      <a:b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u="none" strike="noStrike"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Boilers</a:t>
                      </a:r>
                    </a:p>
                  </a:txBody>
                  <a:tcPr marL="19050" marR="19050" marT="19050" marB="19050">
                    <a:lnL>
                      <a:noFill/>
                    </a:lnL>
                    <a:lnR>
                      <a:noFill/>
                    </a:lnR>
                    <a:lnT>
                      <a:noFill/>
                    </a:lnT>
                    <a:lnB>
                      <a:noFill/>
                    </a:lnB>
                    <a:noFill/>
                  </a:tcPr>
                </a:tc>
                <a:tc>
                  <a:txBody>
                    <a:bodyPr/>
                    <a:lstStyle/>
                    <a:p>
                      <a:pPr fontAlgn="t">
                        <a:lnSpc>
                          <a:spcPct val="150000"/>
                        </a:lnSpc>
                        <a:buNone/>
                      </a:pPr>
                      <a: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Pressure Filters</a:t>
                      </a:r>
                      <a:b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Storage Bullets</a:t>
                      </a:r>
                      <a:b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Absorbers</a:t>
                      </a:r>
                      <a:b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Catalytic Converters</a:t>
                      </a:r>
                      <a:b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Pressure Vacuum Vessels</a:t>
                      </a:r>
                      <a:b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1200" b="0" i="0" dirty="0">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 Blowdown Drums</a:t>
                      </a:r>
                    </a:p>
                  </a:txBody>
                  <a:tcPr marL="19050" marR="19050" marT="19050" marB="19050">
                    <a:lnL>
                      <a:noFill/>
                    </a:lnL>
                    <a:lnR>
                      <a:noFill/>
                    </a:lnR>
                    <a:lnT>
                      <a:noFill/>
                    </a:lnT>
                    <a:lnB>
                      <a:noFill/>
                    </a:lnB>
                    <a:noFill/>
                  </a:tcPr>
                </a:tc>
                <a:extLst>
                  <a:ext uri="{0D108BD9-81ED-4DB2-BD59-A6C34878D82A}">
                    <a16:rowId xmlns:a16="http://schemas.microsoft.com/office/drawing/2014/main" val="2930520993"/>
                  </a:ext>
                </a:extLst>
              </a:tr>
            </a:tbl>
          </a:graphicData>
        </a:graphic>
      </p:graphicFrame>
    </p:spTree>
    <p:extLst>
      <p:ext uri="{BB962C8B-B14F-4D97-AF65-F5344CB8AC3E}">
        <p14:creationId xmlns:p14="http://schemas.microsoft.com/office/powerpoint/2010/main" val="4292291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28833B-C5C8-03B6-AD73-5572E72E4ACB}"/>
              </a:ext>
            </a:extLst>
          </p:cNvPr>
          <p:cNvSpPr>
            <a:spLocks noGrp="1"/>
          </p:cNvSpPr>
          <p:nvPr>
            <p:ph type="body" sz="quarter" idx="11"/>
          </p:nvPr>
        </p:nvSpPr>
        <p:spPr>
          <a:xfrm>
            <a:off x="311944" y="1324169"/>
            <a:ext cx="3700075" cy="3176265"/>
          </a:xfrm>
        </p:spPr>
        <p:txBody>
          <a:bodyPr/>
          <a:lstStyle/>
          <a:p>
            <a:pPr marL="0" marR="5080" indent="0">
              <a:lnSpc>
                <a:spcPts val="1170"/>
              </a:lnSpc>
              <a:spcBef>
                <a:spcPts val="1215"/>
              </a:spcBef>
              <a:buNone/>
            </a:pPr>
            <a:r>
              <a:rPr lang="en-US" dirty="0" err="1"/>
              <a:t>Metalforms</a:t>
            </a:r>
            <a:r>
              <a:rPr lang="en-US" spc="225" dirty="0"/>
              <a:t> </a:t>
            </a:r>
            <a:r>
              <a:rPr lang="en-US" dirty="0"/>
              <a:t>delivers</a:t>
            </a:r>
            <a:r>
              <a:rPr lang="en-US" spc="225" dirty="0"/>
              <a:t> </a:t>
            </a:r>
            <a:r>
              <a:rPr lang="en-US" dirty="0"/>
              <a:t>high-</a:t>
            </a:r>
            <a:r>
              <a:rPr lang="en-US" spc="-20" dirty="0"/>
              <a:t>quality,</a:t>
            </a:r>
            <a:r>
              <a:rPr lang="en-US" spc="225" dirty="0"/>
              <a:t> </a:t>
            </a:r>
            <a:r>
              <a:rPr lang="en-US" dirty="0"/>
              <a:t>replacement bundles to support plant operations. </a:t>
            </a:r>
          </a:p>
          <a:p>
            <a:pPr marL="0" marR="5080" indent="0">
              <a:lnSpc>
                <a:spcPts val="1170"/>
              </a:lnSpc>
              <a:spcBef>
                <a:spcPts val="1215"/>
              </a:spcBef>
              <a:buNone/>
            </a:pPr>
            <a:r>
              <a:rPr lang="en-US" dirty="0"/>
              <a:t>Our team also has the experience and capability in performing strip and retube services for air cooled heat exchangers.</a:t>
            </a:r>
          </a:p>
          <a:p>
            <a:pPr marL="184150" marR="5080" indent="-171450">
              <a:lnSpc>
                <a:spcPts val="1170"/>
              </a:lnSpc>
              <a:spcBef>
                <a:spcPts val="1215"/>
              </a:spcBef>
            </a:pPr>
            <a:r>
              <a:rPr lang="en-US" dirty="0"/>
              <a:t>Replacement bundles </a:t>
            </a:r>
          </a:p>
          <a:p>
            <a:pPr marL="184150" marR="5080" indent="-171450">
              <a:lnSpc>
                <a:spcPts val="1170"/>
              </a:lnSpc>
              <a:spcBef>
                <a:spcPts val="1215"/>
              </a:spcBef>
            </a:pPr>
            <a:r>
              <a:rPr lang="en-US" dirty="0"/>
              <a:t>Replacement header boxes</a:t>
            </a:r>
          </a:p>
          <a:p>
            <a:pPr marL="184150" marR="5080" indent="-171450">
              <a:lnSpc>
                <a:spcPts val="1170"/>
              </a:lnSpc>
              <a:spcBef>
                <a:spcPts val="1215"/>
              </a:spcBef>
            </a:pPr>
            <a:r>
              <a:rPr lang="en-US" dirty="0"/>
              <a:t>Strip &amp; Retube services</a:t>
            </a:r>
          </a:p>
          <a:p>
            <a:pPr marL="184150" marR="5080" indent="-171450">
              <a:lnSpc>
                <a:spcPts val="1170"/>
              </a:lnSpc>
              <a:spcBef>
                <a:spcPts val="1215"/>
              </a:spcBef>
            </a:pPr>
            <a:r>
              <a:rPr lang="en-US" dirty="0"/>
              <a:t>Replacement header plugs</a:t>
            </a:r>
          </a:p>
          <a:p>
            <a:pPr marL="0" indent="0">
              <a:buNone/>
            </a:pPr>
            <a:endParaRPr lang="en-US" dirty="0"/>
          </a:p>
        </p:txBody>
      </p:sp>
      <p:sp>
        <p:nvSpPr>
          <p:cNvPr id="3" name="Text Placeholder 2">
            <a:extLst>
              <a:ext uri="{FF2B5EF4-FFF2-40B4-BE49-F238E27FC236}">
                <a16:creationId xmlns:a16="http://schemas.microsoft.com/office/drawing/2014/main" id="{1882A24F-8E04-1186-CB94-ED518DED4D81}"/>
              </a:ext>
            </a:extLst>
          </p:cNvPr>
          <p:cNvSpPr>
            <a:spLocks noGrp="1"/>
          </p:cNvSpPr>
          <p:nvPr>
            <p:ph type="body" sz="quarter" idx="14"/>
          </p:nvPr>
        </p:nvSpPr>
        <p:spPr/>
        <p:txBody>
          <a:bodyPr/>
          <a:lstStyle/>
          <a:p>
            <a:r>
              <a:rPr lang="en-US" dirty="0"/>
              <a:t>AIR COOLED HEAT EXCHANGERS</a:t>
            </a:r>
          </a:p>
        </p:txBody>
      </p:sp>
      <p:sp>
        <p:nvSpPr>
          <p:cNvPr id="4" name="Slide Number Placeholder 3">
            <a:extLst>
              <a:ext uri="{FF2B5EF4-FFF2-40B4-BE49-F238E27FC236}">
                <a16:creationId xmlns:a16="http://schemas.microsoft.com/office/drawing/2014/main" id="{5C14729E-5762-4235-9EE2-33882FF7B2E6}"/>
              </a:ext>
            </a:extLst>
          </p:cNvPr>
          <p:cNvSpPr>
            <a:spLocks noGrp="1"/>
          </p:cNvSpPr>
          <p:nvPr>
            <p:ph type="sldNum" sz="quarter" idx="17"/>
          </p:nvPr>
        </p:nvSpPr>
        <p:spPr/>
        <p:txBody>
          <a:bodyPr/>
          <a:lstStyle/>
          <a:p>
            <a:fld id="{F9886CEC-C9AD-CD40-A303-2354BBFA91C8}" type="slidenum">
              <a:rPr lang="en-US" smtClean="0"/>
              <a:pPr/>
              <a:t>16</a:t>
            </a:fld>
            <a:endParaRPr lang="en-US" sz="1000"/>
          </a:p>
        </p:txBody>
      </p:sp>
      <p:pic>
        <p:nvPicPr>
          <p:cNvPr id="6" name="Picture 5">
            <a:extLst>
              <a:ext uri="{FF2B5EF4-FFF2-40B4-BE49-F238E27FC236}">
                <a16:creationId xmlns:a16="http://schemas.microsoft.com/office/drawing/2014/main" id="{63696C6F-CD3C-9B32-EEB4-22531E1454C6}"/>
              </a:ext>
            </a:extLst>
          </p:cNvPr>
          <p:cNvPicPr>
            <a:picLocks noChangeAspect="1"/>
          </p:cNvPicPr>
          <p:nvPr/>
        </p:nvPicPr>
        <p:blipFill>
          <a:blip r:embed="rId2"/>
          <a:stretch>
            <a:fillRect/>
          </a:stretch>
        </p:blipFill>
        <p:spPr>
          <a:xfrm rot="5400000">
            <a:off x="4697530" y="2626647"/>
            <a:ext cx="2170613" cy="173211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73D5BF0A-50CF-E5C4-AAFA-BE358B42A9CB}"/>
              </a:ext>
            </a:extLst>
          </p:cNvPr>
          <p:cNvPicPr>
            <a:picLocks noChangeAspect="1"/>
          </p:cNvPicPr>
          <p:nvPr/>
        </p:nvPicPr>
        <p:blipFill>
          <a:blip r:embed="rId3"/>
          <a:srcRect t="18066" b="3629"/>
          <a:stretch>
            <a:fillRect/>
          </a:stretch>
        </p:blipFill>
        <p:spPr>
          <a:xfrm>
            <a:off x="4916782" y="265966"/>
            <a:ext cx="3537280" cy="2077395"/>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4FEDF9D3-AD08-CD2D-0E33-7594672D4ADE}"/>
              </a:ext>
            </a:extLst>
          </p:cNvPr>
          <p:cNvPicPr>
            <a:picLocks noChangeAspect="1"/>
          </p:cNvPicPr>
          <p:nvPr/>
        </p:nvPicPr>
        <p:blipFill>
          <a:blip r:embed="rId4"/>
          <a:stretch>
            <a:fillRect/>
          </a:stretch>
        </p:blipFill>
        <p:spPr>
          <a:xfrm rot="5400000">
            <a:off x="6502698" y="2626646"/>
            <a:ext cx="2170613" cy="1732114"/>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9275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51F44-CDDF-44B0-BC18-F9541BB52AA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49FFA7-9D8E-FD1B-629E-787BC2766C65}"/>
              </a:ext>
            </a:extLst>
          </p:cNvPr>
          <p:cNvSpPr>
            <a:spLocks noGrp="1"/>
          </p:cNvSpPr>
          <p:nvPr>
            <p:ph type="sldNum" sz="quarter" idx="13"/>
          </p:nvPr>
        </p:nvSpPr>
        <p:spPr/>
        <p:txBody>
          <a:bodyPr/>
          <a:lstStyle/>
          <a:p>
            <a:fld id="{F9886CEC-C9AD-CD40-A303-2354BBFA91C8}" type="slidenum">
              <a:rPr lang="en-US" smtClean="0"/>
              <a:pPr/>
              <a:t>17</a:t>
            </a:fld>
            <a:endParaRPr lang="en-US"/>
          </a:p>
        </p:txBody>
      </p:sp>
      <p:sp>
        <p:nvSpPr>
          <p:cNvPr id="3" name="Text Placeholder 2">
            <a:extLst>
              <a:ext uri="{FF2B5EF4-FFF2-40B4-BE49-F238E27FC236}">
                <a16:creationId xmlns:a16="http://schemas.microsoft.com/office/drawing/2014/main" id="{56BA42AE-60B1-5D2B-5A7D-873B5AC8A6BF}"/>
              </a:ext>
            </a:extLst>
          </p:cNvPr>
          <p:cNvSpPr>
            <a:spLocks noGrp="1"/>
          </p:cNvSpPr>
          <p:nvPr>
            <p:ph type="body" sz="quarter" idx="10"/>
          </p:nvPr>
        </p:nvSpPr>
        <p:spPr>
          <a:xfrm>
            <a:off x="682625" y="3475038"/>
            <a:ext cx="6409938" cy="450850"/>
          </a:xfrm>
        </p:spPr>
        <p:txBody>
          <a:bodyPr>
            <a:normAutofit lnSpcReduction="10000"/>
          </a:bodyPr>
          <a:lstStyle/>
          <a:p>
            <a:r>
              <a:rPr lang="en-US" dirty="0"/>
              <a:t>HAIRPIN HEAT EXCHANGERS</a:t>
            </a:r>
          </a:p>
        </p:txBody>
      </p:sp>
    </p:spTree>
    <p:extLst>
      <p:ext uri="{BB962C8B-B14F-4D97-AF65-F5344CB8AC3E}">
        <p14:creationId xmlns:p14="http://schemas.microsoft.com/office/powerpoint/2010/main" val="498052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A2D7C8-00E1-A0BB-4FFE-B4307CF2BA31}"/>
              </a:ext>
            </a:extLst>
          </p:cNvPr>
          <p:cNvSpPr>
            <a:spLocks noGrp="1"/>
          </p:cNvSpPr>
          <p:nvPr>
            <p:ph type="body" sz="quarter" idx="14"/>
          </p:nvPr>
        </p:nvSpPr>
        <p:spPr/>
        <p:txBody>
          <a:bodyPr/>
          <a:lstStyle/>
          <a:p>
            <a:r>
              <a:rPr lang="en-US" dirty="0"/>
              <a:t>History of innovation</a:t>
            </a:r>
          </a:p>
        </p:txBody>
      </p:sp>
      <p:sp>
        <p:nvSpPr>
          <p:cNvPr id="4" name="Slide Number Placeholder 3">
            <a:extLst>
              <a:ext uri="{FF2B5EF4-FFF2-40B4-BE49-F238E27FC236}">
                <a16:creationId xmlns:a16="http://schemas.microsoft.com/office/drawing/2014/main" id="{1625788E-DC3A-3F84-E9A2-F95C84B43429}"/>
              </a:ext>
            </a:extLst>
          </p:cNvPr>
          <p:cNvSpPr>
            <a:spLocks noGrp="1"/>
          </p:cNvSpPr>
          <p:nvPr>
            <p:ph type="sldNum" sz="quarter" idx="17"/>
          </p:nvPr>
        </p:nvSpPr>
        <p:spPr/>
        <p:txBody>
          <a:bodyPr/>
          <a:lstStyle/>
          <a:p>
            <a:fld id="{F9886CEC-C9AD-CD40-A303-2354BBFA91C8}" type="slidenum">
              <a:rPr lang="en-US" smtClean="0"/>
              <a:pPr/>
              <a:t>18</a:t>
            </a:fld>
            <a:endParaRPr lang="en-US" sz="1000"/>
          </a:p>
        </p:txBody>
      </p:sp>
      <p:sp>
        <p:nvSpPr>
          <p:cNvPr id="59" name="object 81">
            <a:extLst>
              <a:ext uri="{FF2B5EF4-FFF2-40B4-BE49-F238E27FC236}">
                <a16:creationId xmlns:a16="http://schemas.microsoft.com/office/drawing/2014/main" id="{9F13AF31-BDF5-6092-25B4-D2859FA8D856}"/>
              </a:ext>
            </a:extLst>
          </p:cNvPr>
          <p:cNvSpPr txBox="1"/>
          <p:nvPr/>
        </p:nvSpPr>
        <p:spPr>
          <a:xfrm>
            <a:off x="421061" y="4220295"/>
            <a:ext cx="2037831" cy="203261"/>
          </a:xfrm>
          <a:prstGeom prst="rect">
            <a:avLst/>
          </a:prstGeom>
        </p:spPr>
        <p:txBody>
          <a:bodyPr vert="horz" wrap="square" lIns="0" tIns="48895" rIns="0" bIns="0" rtlCol="0">
            <a:spAutoFit/>
          </a:bodyPr>
          <a:lstStyle/>
          <a:p>
            <a:pPr marL="12700">
              <a:lnSpc>
                <a:spcPct val="100000"/>
              </a:lnSpc>
              <a:spcBef>
                <a:spcPts val="385"/>
              </a:spcBef>
            </a:pPr>
            <a:r>
              <a:rPr lang="en-US" sz="1000" b="1" dirty="0" err="1">
                <a:solidFill>
                  <a:srgbClr val="1589DB"/>
                </a:solidFill>
                <a:latin typeface="HelveticaNeueLT Pro 55 Roman"/>
                <a:cs typeface="HelveticaNeueLT Pro 55 Roman"/>
              </a:rPr>
              <a:t>Metalforms</a:t>
            </a:r>
            <a:r>
              <a:rPr lang="en-US" sz="1000" b="1" dirty="0">
                <a:solidFill>
                  <a:srgbClr val="1589DB"/>
                </a:solidFill>
                <a:latin typeface="HelveticaNeueLT Pro 55 Roman"/>
                <a:cs typeface="HelveticaNeueLT Pro 55 Roman"/>
              </a:rPr>
              <a:t> acquired KHT assets</a:t>
            </a:r>
            <a:endParaRPr sz="1000" dirty="0">
              <a:solidFill>
                <a:srgbClr val="1589DB"/>
              </a:solidFill>
              <a:latin typeface="HelveticaNeueLT Pro 55 Roman"/>
              <a:cs typeface="HelveticaNeueLT Pro 55 Roman"/>
            </a:endParaRPr>
          </a:p>
        </p:txBody>
      </p:sp>
      <p:sp>
        <p:nvSpPr>
          <p:cNvPr id="60" name="object 88">
            <a:extLst>
              <a:ext uri="{FF2B5EF4-FFF2-40B4-BE49-F238E27FC236}">
                <a16:creationId xmlns:a16="http://schemas.microsoft.com/office/drawing/2014/main" id="{035E1183-B476-95C5-890D-325195EC6414}"/>
              </a:ext>
            </a:extLst>
          </p:cNvPr>
          <p:cNvSpPr txBox="1"/>
          <p:nvPr/>
        </p:nvSpPr>
        <p:spPr>
          <a:xfrm>
            <a:off x="421061" y="1224669"/>
            <a:ext cx="2612570" cy="713337"/>
          </a:xfrm>
          <a:prstGeom prst="rect">
            <a:avLst/>
          </a:prstGeom>
        </p:spPr>
        <p:txBody>
          <a:bodyPr vert="horz" wrap="square" lIns="0" tIns="48895" rIns="0" bIns="0" rtlCol="0">
            <a:spAutoFit/>
          </a:bodyPr>
          <a:lstStyle/>
          <a:p>
            <a:pPr marR="86360">
              <a:lnSpc>
                <a:spcPct val="150000"/>
              </a:lnSpc>
              <a:spcBef>
                <a:spcPts val="385"/>
              </a:spcBef>
            </a:pPr>
            <a:r>
              <a:rPr lang="en-US" sz="1000" b="1" dirty="0">
                <a:solidFill>
                  <a:srgbClr val="1589DB"/>
                </a:solidFill>
                <a:latin typeface="HelveticaNeueLT Pro 55 Roman"/>
                <a:cs typeface="HelveticaNeueLT Pro 55 Roman"/>
              </a:rPr>
              <a:t>Started as Bas Tex</a:t>
            </a:r>
          </a:p>
          <a:p>
            <a:pPr marR="5080" indent="-166370">
              <a:lnSpc>
                <a:spcPct val="150000"/>
              </a:lnSpc>
              <a:spcBef>
                <a:spcPts val="5"/>
              </a:spcBef>
              <a:buFont typeface="Arial" panose="020B0604020202020204" pitchFamily="34" charset="0"/>
              <a:buChar char="•"/>
            </a:pPr>
            <a:r>
              <a:rPr lang="en-US" sz="1000" b="1" dirty="0">
                <a:solidFill>
                  <a:srgbClr val="232221"/>
                </a:solidFill>
                <a:latin typeface="HelveticaNeueLT Pro 55 Roman"/>
                <a:cs typeface="HelveticaNeueLT Pro 55 Roman"/>
              </a:rPr>
              <a:t>Double Pipe Exchangers </a:t>
            </a:r>
          </a:p>
          <a:p>
            <a:pPr marR="5080" indent="-166370">
              <a:lnSpc>
                <a:spcPct val="150000"/>
              </a:lnSpc>
              <a:spcBef>
                <a:spcPts val="5"/>
              </a:spcBef>
              <a:buFont typeface="Arial" panose="020B0604020202020204" pitchFamily="34" charset="0"/>
              <a:buChar char="•"/>
            </a:pPr>
            <a:r>
              <a:rPr lang="en-US" sz="1000" b="1" dirty="0">
                <a:solidFill>
                  <a:srgbClr val="232221"/>
                </a:solidFill>
                <a:latin typeface="HelveticaNeueLT Pro 55 Roman"/>
                <a:cs typeface="HelveticaNeueLT Pro 55 Roman"/>
              </a:rPr>
              <a:t>Bare tube pipe inside larger pipe</a:t>
            </a:r>
          </a:p>
        </p:txBody>
      </p:sp>
      <p:sp>
        <p:nvSpPr>
          <p:cNvPr id="61" name="object 89">
            <a:extLst>
              <a:ext uri="{FF2B5EF4-FFF2-40B4-BE49-F238E27FC236}">
                <a16:creationId xmlns:a16="http://schemas.microsoft.com/office/drawing/2014/main" id="{3E2837EC-A347-4438-398F-29C132B64FB9}"/>
              </a:ext>
            </a:extLst>
          </p:cNvPr>
          <p:cNvSpPr txBox="1"/>
          <p:nvPr/>
        </p:nvSpPr>
        <p:spPr>
          <a:xfrm>
            <a:off x="421061" y="2081191"/>
            <a:ext cx="4357100" cy="1022716"/>
          </a:xfrm>
          <a:prstGeom prst="rect">
            <a:avLst/>
          </a:prstGeom>
        </p:spPr>
        <p:txBody>
          <a:bodyPr vert="horz" wrap="square" lIns="0" tIns="47625" rIns="0" bIns="0" rtlCol="0">
            <a:spAutoFit/>
          </a:bodyPr>
          <a:lstStyle/>
          <a:p>
            <a:pPr marL="12700">
              <a:lnSpc>
                <a:spcPct val="100000"/>
              </a:lnSpc>
              <a:spcBef>
                <a:spcPts val="375"/>
              </a:spcBef>
            </a:pPr>
            <a:r>
              <a:rPr lang="en-US" sz="1000" b="1" dirty="0">
                <a:solidFill>
                  <a:srgbClr val="1589DB"/>
                </a:solidFill>
                <a:latin typeface="HelveticaNeueLT Pro 55 Roman"/>
                <a:cs typeface="HelveticaNeueLT Pro 55 Roman"/>
              </a:rPr>
              <a:t>BROWN FINTUBE® acquired Bas Tex </a:t>
            </a:r>
          </a:p>
          <a:p>
            <a:pPr marL="184150" indent="-171450">
              <a:lnSpc>
                <a:spcPct val="100000"/>
              </a:lnSpc>
              <a:spcBef>
                <a:spcPts val="375"/>
              </a:spcBef>
              <a:buFont typeface="Arial" panose="020B0604020202020204" pitchFamily="34" charset="0"/>
              <a:buChar char="•"/>
            </a:pPr>
            <a:r>
              <a:rPr lang="en-US" sz="1000" b="1" dirty="0">
                <a:solidFill>
                  <a:srgbClr val="232221"/>
                </a:solidFill>
                <a:latin typeface="HelveticaNeueLT Pro 55 Roman"/>
                <a:cs typeface="HelveticaNeueLT Pro 55 Roman"/>
              </a:rPr>
              <a:t>Introduced Finning technology to Double Pipe</a:t>
            </a:r>
          </a:p>
          <a:p>
            <a:pPr marL="184150" indent="-171450">
              <a:lnSpc>
                <a:spcPct val="100000"/>
              </a:lnSpc>
              <a:spcBef>
                <a:spcPts val="375"/>
              </a:spcBef>
              <a:buFont typeface="Arial" panose="020B0604020202020204" pitchFamily="34" charset="0"/>
              <a:buChar char="•"/>
            </a:pPr>
            <a:r>
              <a:rPr lang="en-US" sz="1000" b="1" dirty="0">
                <a:solidFill>
                  <a:srgbClr val="232221"/>
                </a:solidFill>
                <a:latin typeface="HelveticaNeueLT Pro 55 Roman"/>
                <a:cs typeface="HelveticaNeueLT Pro 55 Roman"/>
              </a:rPr>
              <a:t>More surface area means less weight, space, and cost</a:t>
            </a:r>
          </a:p>
          <a:p>
            <a:pPr marL="184150" indent="-171450">
              <a:lnSpc>
                <a:spcPct val="100000"/>
              </a:lnSpc>
              <a:spcBef>
                <a:spcPts val="375"/>
              </a:spcBef>
              <a:buFont typeface="Arial" panose="020B0604020202020204" pitchFamily="34" charset="0"/>
              <a:buChar char="•"/>
            </a:pPr>
            <a:r>
              <a:rPr lang="en-US" sz="1000" b="1" dirty="0">
                <a:solidFill>
                  <a:srgbClr val="232221"/>
                </a:solidFill>
                <a:latin typeface="HelveticaNeueLT Pro 55 Roman"/>
                <a:cs typeface="HelveticaNeueLT Pro 55 Roman"/>
              </a:rPr>
              <a:t>Revolutionized the double pipe market</a:t>
            </a:r>
          </a:p>
          <a:p>
            <a:pPr marL="184150" indent="-171450">
              <a:lnSpc>
                <a:spcPct val="100000"/>
              </a:lnSpc>
              <a:spcBef>
                <a:spcPts val="375"/>
              </a:spcBef>
              <a:buFont typeface="Arial" panose="020B0604020202020204" pitchFamily="34" charset="0"/>
              <a:buChar char="•"/>
            </a:pPr>
            <a:r>
              <a:rPr lang="en-US" sz="1000" b="1" dirty="0">
                <a:solidFill>
                  <a:srgbClr val="232221"/>
                </a:solidFill>
                <a:latin typeface="HelveticaNeueLT Pro 55 Roman"/>
                <a:cs typeface="HelveticaNeueLT Pro 55 Roman"/>
              </a:rPr>
              <a:t>Installed base in most refining and Petrochemical plants globally</a:t>
            </a:r>
          </a:p>
        </p:txBody>
      </p:sp>
      <p:sp>
        <p:nvSpPr>
          <p:cNvPr id="141" name="object 88">
            <a:extLst>
              <a:ext uri="{FF2B5EF4-FFF2-40B4-BE49-F238E27FC236}">
                <a16:creationId xmlns:a16="http://schemas.microsoft.com/office/drawing/2014/main" id="{0DF5D01F-3DC3-E9B2-406A-32795F1BE0BC}"/>
              </a:ext>
            </a:extLst>
          </p:cNvPr>
          <p:cNvSpPr txBox="1"/>
          <p:nvPr/>
        </p:nvSpPr>
        <p:spPr>
          <a:xfrm>
            <a:off x="421061" y="3247092"/>
            <a:ext cx="3428975" cy="713337"/>
          </a:xfrm>
          <a:prstGeom prst="rect">
            <a:avLst/>
          </a:prstGeom>
        </p:spPr>
        <p:txBody>
          <a:bodyPr vert="horz" wrap="square" lIns="0" tIns="48895" rIns="0" bIns="0" rtlCol="0">
            <a:spAutoFit/>
          </a:bodyPr>
          <a:lstStyle/>
          <a:p>
            <a:pPr marR="86360">
              <a:lnSpc>
                <a:spcPct val="150000"/>
              </a:lnSpc>
              <a:spcBef>
                <a:spcPts val="385"/>
              </a:spcBef>
            </a:pPr>
            <a:r>
              <a:rPr lang="en-US" sz="1000" b="1" dirty="0">
                <a:solidFill>
                  <a:srgbClr val="1589DB"/>
                </a:solidFill>
                <a:latin typeface="HelveticaNeueLT Pro 55 Roman"/>
                <a:cs typeface="HelveticaNeueLT Pro 55 Roman"/>
              </a:rPr>
              <a:t>Koch Heat Transfer acquired BROWN FINTUBE®</a:t>
            </a:r>
          </a:p>
          <a:p>
            <a:pPr marR="5080" indent="-166370">
              <a:lnSpc>
                <a:spcPct val="150000"/>
              </a:lnSpc>
              <a:spcBef>
                <a:spcPts val="5"/>
              </a:spcBef>
              <a:buFont typeface="Arial" panose="020B0604020202020204" pitchFamily="34" charset="0"/>
              <a:buChar char="•"/>
            </a:pPr>
            <a:r>
              <a:rPr lang="en-US" sz="1000" b="1" dirty="0">
                <a:solidFill>
                  <a:srgbClr val="232221"/>
                </a:solidFill>
                <a:latin typeface="HelveticaNeueLT Pro 55 Roman"/>
                <a:cs typeface="HelveticaNeueLT Pro 55 Roman"/>
              </a:rPr>
              <a:t>Expand size range to 36-40” diameter Multi Tubes</a:t>
            </a:r>
          </a:p>
          <a:p>
            <a:pPr marR="5080" indent="-166370">
              <a:lnSpc>
                <a:spcPct val="150000"/>
              </a:lnSpc>
              <a:spcBef>
                <a:spcPts val="5"/>
              </a:spcBef>
              <a:buFont typeface="Arial" panose="020B0604020202020204" pitchFamily="34" charset="0"/>
              <a:buChar char="•"/>
            </a:pPr>
            <a:r>
              <a:rPr lang="en-US" sz="1000" b="1" dirty="0">
                <a:solidFill>
                  <a:srgbClr val="232221"/>
                </a:solidFill>
                <a:latin typeface="HelveticaNeueLT Pro 55 Roman"/>
                <a:cs typeface="HelveticaNeueLT Pro 55 Roman"/>
              </a:rPr>
              <a:t>Added closure technology including High Pressure</a:t>
            </a:r>
          </a:p>
        </p:txBody>
      </p:sp>
      <p:pic>
        <p:nvPicPr>
          <p:cNvPr id="151" name="Picture 150">
            <a:extLst>
              <a:ext uri="{FF2B5EF4-FFF2-40B4-BE49-F238E27FC236}">
                <a16:creationId xmlns:a16="http://schemas.microsoft.com/office/drawing/2014/main" id="{F0A8AC06-7969-719A-CB25-0E34CA82DCA7}"/>
              </a:ext>
            </a:extLst>
          </p:cNvPr>
          <p:cNvPicPr>
            <a:picLocks noChangeAspect="1"/>
          </p:cNvPicPr>
          <p:nvPr/>
        </p:nvPicPr>
        <p:blipFill>
          <a:blip r:embed="rId3"/>
          <a:stretch>
            <a:fillRect/>
          </a:stretch>
        </p:blipFill>
        <p:spPr>
          <a:xfrm>
            <a:off x="4715123" y="836577"/>
            <a:ext cx="4007816" cy="175597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53" name="Picture 152">
            <a:extLst>
              <a:ext uri="{FF2B5EF4-FFF2-40B4-BE49-F238E27FC236}">
                <a16:creationId xmlns:a16="http://schemas.microsoft.com/office/drawing/2014/main" id="{63D8D1FD-B07A-E078-9543-35D5DA39759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4710623" y="2735733"/>
            <a:ext cx="4012316" cy="1866829"/>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41883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AE2F4D-0D77-BECC-ED70-935121F8C22E}"/>
              </a:ext>
            </a:extLst>
          </p:cNvPr>
          <p:cNvSpPr>
            <a:spLocks noGrp="1"/>
          </p:cNvSpPr>
          <p:nvPr>
            <p:ph type="body" sz="quarter" idx="14"/>
          </p:nvPr>
        </p:nvSpPr>
        <p:spPr>
          <a:xfrm>
            <a:off x="311944" y="768122"/>
            <a:ext cx="7127543" cy="333861"/>
          </a:xfrm>
        </p:spPr>
        <p:txBody>
          <a:bodyPr/>
          <a:lstStyle/>
          <a:p>
            <a:r>
              <a:rPr lang="en-US" dirty="0"/>
              <a:t>Brown fintube® products – hairpin heat exchangers</a:t>
            </a:r>
          </a:p>
        </p:txBody>
      </p:sp>
      <p:sp>
        <p:nvSpPr>
          <p:cNvPr id="4" name="Slide Number Placeholder 3">
            <a:extLst>
              <a:ext uri="{FF2B5EF4-FFF2-40B4-BE49-F238E27FC236}">
                <a16:creationId xmlns:a16="http://schemas.microsoft.com/office/drawing/2014/main" id="{B844C51C-1E98-F6E9-B5AC-E97CCFD6770F}"/>
              </a:ext>
            </a:extLst>
          </p:cNvPr>
          <p:cNvSpPr>
            <a:spLocks noGrp="1"/>
          </p:cNvSpPr>
          <p:nvPr>
            <p:ph type="sldNum" sz="quarter" idx="17"/>
          </p:nvPr>
        </p:nvSpPr>
        <p:spPr/>
        <p:txBody>
          <a:bodyPr/>
          <a:lstStyle/>
          <a:p>
            <a:fld id="{F9886CEC-C9AD-CD40-A303-2354BBFA91C8}" type="slidenum">
              <a:rPr lang="en-US" smtClean="0"/>
              <a:pPr/>
              <a:t>19</a:t>
            </a:fld>
            <a:endParaRPr lang="en-US" sz="1000"/>
          </a:p>
        </p:txBody>
      </p:sp>
      <p:sp>
        <p:nvSpPr>
          <p:cNvPr id="5" name="TextBox 1">
            <a:extLst>
              <a:ext uri="{FF2B5EF4-FFF2-40B4-BE49-F238E27FC236}">
                <a16:creationId xmlns:a16="http://schemas.microsoft.com/office/drawing/2014/main" id="{C0249193-384D-2DC9-3E4D-CD04BED44328}"/>
              </a:ext>
            </a:extLst>
          </p:cNvPr>
          <p:cNvSpPr txBox="1">
            <a:spLocks noChangeArrowheads="1"/>
          </p:cNvSpPr>
          <p:nvPr/>
        </p:nvSpPr>
        <p:spPr bwMode="auto">
          <a:xfrm>
            <a:off x="384882" y="2076263"/>
            <a:ext cx="2917611" cy="171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Arial Unicode MS" pitchFamily="34" charset="-128"/>
                <a:cs typeface="Arial Unicode MS" pitchFamily="34" charset="-128"/>
              </a:defRPr>
            </a:lvl1pPr>
            <a:lvl2pPr marL="742950" indent="-285750">
              <a:defRPr sz="2400">
                <a:solidFill>
                  <a:schemeClr val="tx1"/>
                </a:solidFill>
                <a:latin typeface="Times New Roman" pitchFamily="18" charset="0"/>
                <a:ea typeface="Arial Unicode MS" pitchFamily="34" charset="-128"/>
                <a:cs typeface="Arial Unicode MS" pitchFamily="34" charset="-128"/>
              </a:defRPr>
            </a:lvl2pPr>
            <a:lvl3pPr marL="1143000" indent="-228600">
              <a:defRPr sz="2400">
                <a:solidFill>
                  <a:schemeClr val="tx1"/>
                </a:solidFill>
                <a:latin typeface="Times New Roman" pitchFamily="18" charset="0"/>
                <a:ea typeface="Arial Unicode MS" pitchFamily="34" charset="-128"/>
                <a:cs typeface="Arial Unicode MS" pitchFamily="34" charset="-128"/>
              </a:defRPr>
            </a:lvl3pPr>
            <a:lvl4pPr marL="1600200" indent="-228600">
              <a:defRPr sz="2400">
                <a:solidFill>
                  <a:schemeClr val="tx1"/>
                </a:solidFill>
                <a:latin typeface="Times New Roman" pitchFamily="18" charset="0"/>
                <a:ea typeface="Arial Unicode MS" pitchFamily="34" charset="-128"/>
                <a:cs typeface="Arial Unicode MS" pitchFamily="34" charset="-128"/>
              </a:defRPr>
            </a:lvl4pPr>
            <a:lvl5pPr marL="2057400" indent="-228600">
              <a:defRPr sz="2400">
                <a:solidFill>
                  <a:schemeClr val="tx1"/>
                </a:solidFill>
                <a:latin typeface="Times New Roman" pitchFamily="18" charset="0"/>
                <a:ea typeface="Arial Unicode MS" pitchFamily="34" charset="-128"/>
                <a:cs typeface="Arial Unicode MS" pitchFamily="34" charset="-128"/>
              </a:defRPr>
            </a:lvl5pPr>
            <a:lvl6pPr marL="2514600" indent="-228600" defTabSz="449263" eaLnBrk="0" fontAlgn="base" hangingPunct="0">
              <a:spcBef>
                <a:spcPct val="0"/>
              </a:spcBef>
              <a:spcAft>
                <a:spcPct val="0"/>
              </a:spcAft>
              <a:defRPr sz="2400">
                <a:solidFill>
                  <a:schemeClr val="tx1"/>
                </a:solidFill>
                <a:latin typeface="Times New Roman" pitchFamily="18" charset="0"/>
                <a:ea typeface="Arial Unicode MS" pitchFamily="34" charset="-128"/>
                <a:cs typeface="Arial Unicode MS" pitchFamily="34" charset="-128"/>
              </a:defRPr>
            </a:lvl6pPr>
            <a:lvl7pPr marL="2971800" indent="-228600" defTabSz="449263" eaLnBrk="0" fontAlgn="base" hangingPunct="0">
              <a:spcBef>
                <a:spcPct val="0"/>
              </a:spcBef>
              <a:spcAft>
                <a:spcPct val="0"/>
              </a:spcAft>
              <a:defRPr sz="2400">
                <a:solidFill>
                  <a:schemeClr val="tx1"/>
                </a:solidFill>
                <a:latin typeface="Times New Roman" pitchFamily="18" charset="0"/>
                <a:ea typeface="Arial Unicode MS" pitchFamily="34" charset="-128"/>
                <a:cs typeface="Arial Unicode MS" pitchFamily="34" charset="-128"/>
              </a:defRPr>
            </a:lvl7pPr>
            <a:lvl8pPr marL="3429000" indent="-228600" defTabSz="449263" eaLnBrk="0" fontAlgn="base" hangingPunct="0">
              <a:spcBef>
                <a:spcPct val="0"/>
              </a:spcBef>
              <a:spcAft>
                <a:spcPct val="0"/>
              </a:spcAft>
              <a:defRPr sz="2400">
                <a:solidFill>
                  <a:schemeClr val="tx1"/>
                </a:solidFill>
                <a:latin typeface="Times New Roman" pitchFamily="18" charset="0"/>
                <a:ea typeface="Arial Unicode MS" pitchFamily="34" charset="-128"/>
                <a:cs typeface="Arial Unicode MS" pitchFamily="34" charset="-128"/>
              </a:defRPr>
            </a:lvl8pPr>
            <a:lvl9pPr marL="3886200" indent="-228600" defTabSz="449263" eaLnBrk="0" fontAlgn="base" hangingPunct="0">
              <a:spcBef>
                <a:spcPct val="0"/>
              </a:spcBef>
              <a:spcAft>
                <a:spcPct val="0"/>
              </a:spcAft>
              <a:defRPr sz="2400">
                <a:solidFill>
                  <a:schemeClr val="tx1"/>
                </a:solidFill>
                <a:latin typeface="Times New Roman" pitchFamily="18" charset="0"/>
                <a:ea typeface="Arial Unicode MS" pitchFamily="34" charset="-128"/>
                <a:cs typeface="Arial Unicode MS" pitchFamily="34" charset="-128"/>
              </a:defRPr>
            </a:lvl9pPr>
          </a:lstStyle>
          <a:p>
            <a:pPr>
              <a:tabLst>
                <a:tab pos="1503559" algn="l"/>
              </a:tabLst>
            </a:pPr>
            <a:r>
              <a:rPr lang="en-US" sz="1200" dirty="0">
                <a:latin typeface="Helvetica Neue" panose="02000503000000020004" pitchFamily="2" charset="0"/>
                <a:ea typeface="Helvetica Neue" panose="02000503000000020004" pitchFamily="2" charset="0"/>
                <a:cs typeface="Helvetica Neue" panose="02000503000000020004" pitchFamily="2" charset="0"/>
              </a:rPr>
              <a:t>Simply put: A single-pass shell &amp; tube in counter-current flow</a:t>
            </a:r>
          </a:p>
          <a:p>
            <a:pPr>
              <a:tabLst>
                <a:tab pos="1503559" algn="l"/>
              </a:tabLst>
            </a:pPr>
            <a:r>
              <a:rPr lang="en-US" sz="1200" dirty="0">
                <a:latin typeface="Helvetica Neue" panose="02000503000000020004" pitchFamily="2" charset="0"/>
                <a:ea typeface="Helvetica Neue" panose="02000503000000020004" pitchFamily="2" charset="0"/>
                <a:cs typeface="Helvetica Neue" panose="02000503000000020004" pitchFamily="2" charset="0"/>
              </a:rPr>
              <a:t>folded into a u-shape or hairpin configuration.</a:t>
            </a:r>
          </a:p>
          <a:p>
            <a:pPr>
              <a:lnSpc>
                <a:spcPts val="1110"/>
              </a:lnSpc>
              <a:tabLst>
                <a:tab pos="1503559" algn="l"/>
              </a:tabLst>
            </a:pPr>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a:p>
            <a:pPr>
              <a:tabLst>
                <a:tab pos="1503559" algn="l"/>
              </a:tabLst>
            </a:pPr>
            <a:r>
              <a:rPr lang="en-US" sz="1200" dirty="0">
                <a:latin typeface="Helvetica Neue" panose="02000503000000020004" pitchFamily="2" charset="0"/>
                <a:ea typeface="Helvetica Neue" panose="02000503000000020004" pitchFamily="2" charset="0"/>
                <a:cs typeface="Helvetica Neue" panose="02000503000000020004" pitchFamily="2" charset="0"/>
              </a:rPr>
              <a:t>The bundle is removed by disassembling the closure, removing the bonnet, and pulling the bundle from the back end of the exchanger. </a:t>
            </a:r>
          </a:p>
        </p:txBody>
      </p:sp>
      <p:sp>
        <p:nvSpPr>
          <p:cNvPr id="6" name="Text Placeholder 3">
            <a:extLst>
              <a:ext uri="{FF2B5EF4-FFF2-40B4-BE49-F238E27FC236}">
                <a16:creationId xmlns:a16="http://schemas.microsoft.com/office/drawing/2014/main" id="{2094E015-7F0A-D4D6-47B7-079436189406}"/>
              </a:ext>
            </a:extLst>
          </p:cNvPr>
          <p:cNvSpPr txBox="1">
            <a:spLocks/>
          </p:cNvSpPr>
          <p:nvPr/>
        </p:nvSpPr>
        <p:spPr>
          <a:xfrm>
            <a:off x="384882" y="1502702"/>
            <a:ext cx="2917611" cy="342867"/>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6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What is a hairpin?</a:t>
            </a:r>
          </a:p>
        </p:txBody>
      </p:sp>
      <p:pic>
        <p:nvPicPr>
          <p:cNvPr id="7" name="Picture 6" descr="A picture containing indoor, sitting, table, laying&#10;&#10;Description automatically generated">
            <a:extLst>
              <a:ext uri="{FF2B5EF4-FFF2-40B4-BE49-F238E27FC236}">
                <a16:creationId xmlns:a16="http://schemas.microsoft.com/office/drawing/2014/main" id="{FEC9BAC3-6A38-C409-7ED6-D95B8F08942C}"/>
              </a:ext>
            </a:extLst>
          </p:cNvPr>
          <p:cNvPicPr>
            <a:picLocks noChangeAspect="1"/>
          </p:cNvPicPr>
          <p:nvPr/>
        </p:nvPicPr>
        <p:blipFill>
          <a:blip r:embed="rId2"/>
          <a:stretch>
            <a:fillRect/>
          </a:stretch>
        </p:blipFill>
        <p:spPr>
          <a:xfrm>
            <a:off x="3578024" y="1563371"/>
            <a:ext cx="5181094" cy="2581023"/>
          </a:xfrm>
          <a:prstGeom prst="rect">
            <a:avLst/>
          </a:prstGeom>
        </p:spPr>
      </p:pic>
      <p:pic>
        <p:nvPicPr>
          <p:cNvPr id="8" name="Picture 7" descr="A picture containing indoor, table, sitting, toy&#10;&#10;Description automatically generated">
            <a:extLst>
              <a:ext uri="{FF2B5EF4-FFF2-40B4-BE49-F238E27FC236}">
                <a16:creationId xmlns:a16="http://schemas.microsoft.com/office/drawing/2014/main" id="{A1EE541B-7C05-A4A2-9210-B16E7C243019}"/>
              </a:ext>
            </a:extLst>
          </p:cNvPr>
          <p:cNvPicPr>
            <a:picLocks noChangeAspect="1"/>
          </p:cNvPicPr>
          <p:nvPr/>
        </p:nvPicPr>
        <p:blipFill>
          <a:blip r:embed="rId3"/>
          <a:stretch>
            <a:fillRect/>
          </a:stretch>
        </p:blipFill>
        <p:spPr>
          <a:xfrm>
            <a:off x="3578024" y="1563371"/>
            <a:ext cx="5181094" cy="2581023"/>
          </a:xfrm>
          <a:prstGeom prst="rect">
            <a:avLst/>
          </a:prstGeom>
        </p:spPr>
      </p:pic>
      <p:pic>
        <p:nvPicPr>
          <p:cNvPr id="9" name="Picture 8" descr="A picture containing indoor, sitting, table, small&#10;&#10;Description automatically generated">
            <a:extLst>
              <a:ext uri="{FF2B5EF4-FFF2-40B4-BE49-F238E27FC236}">
                <a16:creationId xmlns:a16="http://schemas.microsoft.com/office/drawing/2014/main" id="{311720BA-E886-88F1-2881-59CB91C84BF7}"/>
              </a:ext>
            </a:extLst>
          </p:cNvPr>
          <p:cNvPicPr>
            <a:picLocks noChangeAspect="1"/>
          </p:cNvPicPr>
          <p:nvPr/>
        </p:nvPicPr>
        <p:blipFill>
          <a:blip r:embed="rId4"/>
          <a:stretch>
            <a:fillRect/>
          </a:stretch>
        </p:blipFill>
        <p:spPr>
          <a:xfrm>
            <a:off x="3577223" y="1563371"/>
            <a:ext cx="5181094" cy="2581023"/>
          </a:xfrm>
          <a:prstGeom prst="rect">
            <a:avLst/>
          </a:prstGeom>
        </p:spPr>
      </p:pic>
      <p:pic>
        <p:nvPicPr>
          <p:cNvPr id="10" name="Picture 9" descr="A picture containing indoor, sitting, table, remote&#10;&#10;Description automatically generated">
            <a:extLst>
              <a:ext uri="{FF2B5EF4-FFF2-40B4-BE49-F238E27FC236}">
                <a16:creationId xmlns:a16="http://schemas.microsoft.com/office/drawing/2014/main" id="{DBD309EF-109E-46B2-BC67-8B80F5F3D071}"/>
              </a:ext>
            </a:extLst>
          </p:cNvPr>
          <p:cNvPicPr>
            <a:picLocks noChangeAspect="1"/>
          </p:cNvPicPr>
          <p:nvPr/>
        </p:nvPicPr>
        <p:blipFill>
          <a:blip r:embed="rId5"/>
          <a:stretch>
            <a:fillRect/>
          </a:stretch>
        </p:blipFill>
        <p:spPr>
          <a:xfrm>
            <a:off x="3577223" y="1563371"/>
            <a:ext cx="5181094" cy="2581023"/>
          </a:xfrm>
          <a:prstGeom prst="rect">
            <a:avLst/>
          </a:prstGeom>
        </p:spPr>
      </p:pic>
      <p:pic>
        <p:nvPicPr>
          <p:cNvPr id="11" name="Picture 10" descr="A picture containing indoor, table, sitting, small&#10;&#10;Description automatically generated">
            <a:extLst>
              <a:ext uri="{FF2B5EF4-FFF2-40B4-BE49-F238E27FC236}">
                <a16:creationId xmlns:a16="http://schemas.microsoft.com/office/drawing/2014/main" id="{33D65CEE-B4F6-9B0E-E6C7-31D7524588F8}"/>
              </a:ext>
            </a:extLst>
          </p:cNvPr>
          <p:cNvPicPr>
            <a:picLocks noChangeAspect="1"/>
          </p:cNvPicPr>
          <p:nvPr/>
        </p:nvPicPr>
        <p:blipFill>
          <a:blip r:embed="rId6"/>
          <a:stretch>
            <a:fillRect/>
          </a:stretch>
        </p:blipFill>
        <p:spPr>
          <a:xfrm>
            <a:off x="3576423" y="1563371"/>
            <a:ext cx="5181094" cy="2581023"/>
          </a:xfrm>
          <a:prstGeom prst="rect">
            <a:avLst/>
          </a:prstGeom>
        </p:spPr>
      </p:pic>
      <p:pic>
        <p:nvPicPr>
          <p:cNvPr id="12" name="Picture 11" descr="A picture containing indoor, sitting, table, small&#10;&#10;Description automatically generated">
            <a:extLst>
              <a:ext uri="{FF2B5EF4-FFF2-40B4-BE49-F238E27FC236}">
                <a16:creationId xmlns:a16="http://schemas.microsoft.com/office/drawing/2014/main" id="{0260701E-BD3D-6FD3-8A8B-61D958579E05}"/>
              </a:ext>
            </a:extLst>
          </p:cNvPr>
          <p:cNvPicPr>
            <a:picLocks noChangeAspect="1"/>
          </p:cNvPicPr>
          <p:nvPr/>
        </p:nvPicPr>
        <p:blipFill>
          <a:blip r:embed="rId7"/>
          <a:stretch>
            <a:fillRect/>
          </a:stretch>
        </p:blipFill>
        <p:spPr>
          <a:xfrm>
            <a:off x="3576423" y="1563371"/>
            <a:ext cx="5181094" cy="2581023"/>
          </a:xfrm>
          <a:prstGeom prst="rect">
            <a:avLst/>
          </a:prstGeom>
        </p:spPr>
      </p:pic>
      <p:pic>
        <p:nvPicPr>
          <p:cNvPr id="13" name="Picture 12" descr="A picture containing indoor, sitting, table, laying&#10;&#10;Description automatically generated">
            <a:extLst>
              <a:ext uri="{FF2B5EF4-FFF2-40B4-BE49-F238E27FC236}">
                <a16:creationId xmlns:a16="http://schemas.microsoft.com/office/drawing/2014/main" id="{2160A8BD-EA95-BE2C-98F3-A2CC1A7069CE}"/>
              </a:ext>
            </a:extLst>
          </p:cNvPr>
          <p:cNvPicPr>
            <a:picLocks noChangeAspect="1"/>
          </p:cNvPicPr>
          <p:nvPr/>
        </p:nvPicPr>
        <p:blipFill>
          <a:blip r:embed="rId8"/>
          <a:stretch>
            <a:fillRect/>
          </a:stretch>
        </p:blipFill>
        <p:spPr>
          <a:xfrm>
            <a:off x="3576423" y="1563371"/>
            <a:ext cx="5181094" cy="2581023"/>
          </a:xfrm>
          <a:prstGeom prst="rect">
            <a:avLst/>
          </a:prstGeom>
        </p:spPr>
      </p:pic>
      <p:sp>
        <p:nvSpPr>
          <p:cNvPr id="14" name="TextBox 13">
            <a:extLst>
              <a:ext uri="{FF2B5EF4-FFF2-40B4-BE49-F238E27FC236}">
                <a16:creationId xmlns:a16="http://schemas.microsoft.com/office/drawing/2014/main" id="{8EDEC900-0AAB-4266-7C52-5CCFBE638FEA}"/>
              </a:ext>
            </a:extLst>
          </p:cNvPr>
          <p:cNvSpPr txBox="1"/>
          <p:nvPr/>
        </p:nvSpPr>
        <p:spPr>
          <a:xfrm>
            <a:off x="4005901" y="3071407"/>
            <a:ext cx="1914709" cy="403957"/>
          </a:xfrm>
          <a:prstGeom prst="rect">
            <a:avLst/>
          </a:prstGeom>
          <a:noFill/>
        </p:spPr>
        <p:txBody>
          <a:bodyPr wrap="square" rtlCol="0">
            <a:spAutoFit/>
          </a:bodyPr>
          <a:lstStyle/>
          <a:p>
            <a:r>
              <a:rPr lang="en-US" sz="2025" b="1" dirty="0">
                <a:solidFill>
                  <a:srgbClr val="F6974C"/>
                </a:solidFill>
                <a:latin typeface="Arial" panose="020B0604020202020204" pitchFamily="34" charset="0"/>
                <a:cs typeface="Arial" panose="020B0604020202020204" pitchFamily="34" charset="0"/>
              </a:rPr>
              <a:t>Shell</a:t>
            </a:r>
          </a:p>
        </p:txBody>
      </p:sp>
      <p:sp>
        <p:nvSpPr>
          <p:cNvPr id="15" name="TextBox 14">
            <a:extLst>
              <a:ext uri="{FF2B5EF4-FFF2-40B4-BE49-F238E27FC236}">
                <a16:creationId xmlns:a16="http://schemas.microsoft.com/office/drawing/2014/main" id="{3AB64653-CFD5-5C66-ADFF-019B387FB816}"/>
              </a:ext>
            </a:extLst>
          </p:cNvPr>
          <p:cNvSpPr txBox="1"/>
          <p:nvPr/>
        </p:nvSpPr>
        <p:spPr>
          <a:xfrm>
            <a:off x="4005901" y="3071407"/>
            <a:ext cx="1914709" cy="403957"/>
          </a:xfrm>
          <a:prstGeom prst="rect">
            <a:avLst/>
          </a:prstGeom>
          <a:noFill/>
        </p:spPr>
        <p:txBody>
          <a:bodyPr wrap="square" rtlCol="0">
            <a:spAutoFit/>
          </a:bodyPr>
          <a:lstStyle/>
          <a:p>
            <a:r>
              <a:rPr lang="en-US" sz="2025" b="1" dirty="0">
                <a:solidFill>
                  <a:srgbClr val="F6974C"/>
                </a:solidFill>
                <a:latin typeface="Arial" panose="020B0604020202020204" pitchFamily="34" charset="0"/>
                <a:cs typeface="Arial" panose="020B0604020202020204" pitchFamily="34" charset="0"/>
              </a:rPr>
              <a:t>Bundle</a:t>
            </a:r>
          </a:p>
        </p:txBody>
      </p:sp>
      <p:sp>
        <p:nvSpPr>
          <p:cNvPr id="16" name="TextBox 15">
            <a:extLst>
              <a:ext uri="{FF2B5EF4-FFF2-40B4-BE49-F238E27FC236}">
                <a16:creationId xmlns:a16="http://schemas.microsoft.com/office/drawing/2014/main" id="{C1C6810A-7D3B-5258-73C2-E9B8833749C1}"/>
              </a:ext>
            </a:extLst>
          </p:cNvPr>
          <p:cNvSpPr txBox="1"/>
          <p:nvPr/>
        </p:nvSpPr>
        <p:spPr>
          <a:xfrm>
            <a:off x="4005901" y="3071407"/>
            <a:ext cx="1914709" cy="403957"/>
          </a:xfrm>
          <a:prstGeom prst="rect">
            <a:avLst/>
          </a:prstGeom>
          <a:noFill/>
        </p:spPr>
        <p:txBody>
          <a:bodyPr wrap="square" rtlCol="0">
            <a:spAutoFit/>
          </a:bodyPr>
          <a:lstStyle/>
          <a:p>
            <a:r>
              <a:rPr lang="en-US" sz="2025" b="1" dirty="0">
                <a:solidFill>
                  <a:srgbClr val="F6974C"/>
                </a:solidFill>
                <a:latin typeface="Arial" panose="020B0604020202020204" pitchFamily="34" charset="0"/>
                <a:cs typeface="Arial" panose="020B0604020202020204" pitchFamily="34" charset="0"/>
              </a:rPr>
              <a:t>Bonnet</a:t>
            </a:r>
          </a:p>
        </p:txBody>
      </p:sp>
      <p:sp>
        <p:nvSpPr>
          <p:cNvPr id="17" name="TextBox 16">
            <a:extLst>
              <a:ext uri="{FF2B5EF4-FFF2-40B4-BE49-F238E27FC236}">
                <a16:creationId xmlns:a16="http://schemas.microsoft.com/office/drawing/2014/main" id="{B24A0DBF-DD1B-06C7-65A5-2F71AB0E6A9B}"/>
              </a:ext>
            </a:extLst>
          </p:cNvPr>
          <p:cNvSpPr txBox="1"/>
          <p:nvPr/>
        </p:nvSpPr>
        <p:spPr>
          <a:xfrm>
            <a:off x="4005901" y="3071407"/>
            <a:ext cx="1914709" cy="403957"/>
          </a:xfrm>
          <a:prstGeom prst="rect">
            <a:avLst/>
          </a:prstGeom>
          <a:noFill/>
        </p:spPr>
        <p:txBody>
          <a:bodyPr wrap="square" rtlCol="0">
            <a:spAutoFit/>
          </a:bodyPr>
          <a:lstStyle/>
          <a:p>
            <a:r>
              <a:rPr lang="en-US" sz="2025" b="1" dirty="0">
                <a:solidFill>
                  <a:srgbClr val="F6974C"/>
                </a:solidFill>
                <a:latin typeface="Arial" panose="020B0604020202020204" pitchFamily="34" charset="0"/>
                <a:cs typeface="Arial" panose="020B0604020202020204" pitchFamily="34" charset="0"/>
              </a:rPr>
              <a:t>Supports</a:t>
            </a:r>
          </a:p>
        </p:txBody>
      </p:sp>
      <p:sp>
        <p:nvSpPr>
          <p:cNvPr id="18" name="TextBox 17">
            <a:extLst>
              <a:ext uri="{FF2B5EF4-FFF2-40B4-BE49-F238E27FC236}">
                <a16:creationId xmlns:a16="http://schemas.microsoft.com/office/drawing/2014/main" id="{19986883-B702-F324-293F-E5F6160077C0}"/>
              </a:ext>
            </a:extLst>
          </p:cNvPr>
          <p:cNvSpPr txBox="1"/>
          <p:nvPr/>
        </p:nvSpPr>
        <p:spPr>
          <a:xfrm>
            <a:off x="4005901" y="3071407"/>
            <a:ext cx="1914709" cy="715581"/>
          </a:xfrm>
          <a:prstGeom prst="rect">
            <a:avLst/>
          </a:prstGeom>
          <a:noFill/>
        </p:spPr>
        <p:txBody>
          <a:bodyPr wrap="square" rtlCol="0">
            <a:spAutoFit/>
          </a:bodyPr>
          <a:lstStyle/>
          <a:p>
            <a:r>
              <a:rPr lang="en-US" sz="2025" b="1" dirty="0">
                <a:solidFill>
                  <a:srgbClr val="F6974C"/>
                </a:solidFill>
                <a:latin typeface="Arial" panose="020B0604020202020204" pitchFamily="34" charset="0"/>
                <a:cs typeface="Arial" panose="020B0604020202020204" pitchFamily="34" charset="0"/>
              </a:rPr>
              <a:t>Shell-side</a:t>
            </a:r>
          </a:p>
          <a:p>
            <a:r>
              <a:rPr lang="en-US" sz="2025" b="1" dirty="0">
                <a:solidFill>
                  <a:srgbClr val="F6974C"/>
                </a:solidFill>
                <a:latin typeface="Arial" panose="020B0604020202020204" pitchFamily="34" charset="0"/>
                <a:cs typeface="Arial" panose="020B0604020202020204" pitchFamily="34" charset="0"/>
              </a:rPr>
              <a:t>Closures</a:t>
            </a:r>
          </a:p>
        </p:txBody>
      </p:sp>
      <p:sp>
        <p:nvSpPr>
          <p:cNvPr id="19" name="TextBox 18">
            <a:extLst>
              <a:ext uri="{FF2B5EF4-FFF2-40B4-BE49-F238E27FC236}">
                <a16:creationId xmlns:a16="http://schemas.microsoft.com/office/drawing/2014/main" id="{BE79FD17-039A-5458-5271-B3D08E39AFB5}"/>
              </a:ext>
            </a:extLst>
          </p:cNvPr>
          <p:cNvSpPr txBox="1"/>
          <p:nvPr/>
        </p:nvSpPr>
        <p:spPr>
          <a:xfrm>
            <a:off x="4005901" y="3071407"/>
            <a:ext cx="1914709" cy="715581"/>
          </a:xfrm>
          <a:prstGeom prst="rect">
            <a:avLst/>
          </a:prstGeom>
          <a:noFill/>
        </p:spPr>
        <p:txBody>
          <a:bodyPr wrap="square" rtlCol="0">
            <a:spAutoFit/>
          </a:bodyPr>
          <a:lstStyle/>
          <a:p>
            <a:r>
              <a:rPr lang="en-US" sz="2025" b="1" dirty="0">
                <a:solidFill>
                  <a:srgbClr val="F6974C"/>
                </a:solidFill>
                <a:latin typeface="Arial" panose="020B0604020202020204" pitchFamily="34" charset="0"/>
                <a:cs typeface="Arial" panose="020B0604020202020204" pitchFamily="34" charset="0"/>
              </a:rPr>
              <a:t>Tube-side</a:t>
            </a:r>
          </a:p>
          <a:p>
            <a:r>
              <a:rPr lang="en-US" sz="2025" b="1" dirty="0">
                <a:solidFill>
                  <a:srgbClr val="F6974C"/>
                </a:solidFill>
                <a:latin typeface="Arial" panose="020B0604020202020204" pitchFamily="34" charset="0"/>
                <a:cs typeface="Arial" panose="020B0604020202020204" pitchFamily="34" charset="0"/>
              </a:rPr>
              <a:t>Closures</a:t>
            </a:r>
          </a:p>
        </p:txBody>
      </p:sp>
    </p:spTree>
    <p:extLst>
      <p:ext uri="{BB962C8B-B14F-4D97-AF65-F5344CB8AC3E}">
        <p14:creationId xmlns:p14="http://schemas.microsoft.com/office/powerpoint/2010/main" val="235636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7E3D76-141F-9007-1301-F211137747CB}"/>
              </a:ext>
            </a:extLst>
          </p:cNvPr>
          <p:cNvSpPr>
            <a:spLocks noGrp="1"/>
          </p:cNvSpPr>
          <p:nvPr>
            <p:ph type="body" sz="quarter" idx="11"/>
          </p:nvPr>
        </p:nvSpPr>
        <p:spPr>
          <a:xfrm>
            <a:off x="311943" y="1199113"/>
            <a:ext cx="4522449" cy="3176265"/>
          </a:xfrm>
        </p:spPr>
        <p:txBody>
          <a:bodyPr>
            <a:normAutofit/>
          </a:bodyPr>
          <a:lstStyle/>
          <a:p>
            <a:pPr marL="0" indent="0">
              <a:buNone/>
            </a:pPr>
            <a:r>
              <a:rPr lang="en-US" dirty="0" err="1"/>
              <a:t>Metalforms</a:t>
            </a:r>
            <a:r>
              <a:rPr lang="en-US" dirty="0"/>
              <a:t> is driven by a clear vision: to be the preferred heat transfer partner. We aim to be the team called when operational changes create strain on existing systems and complex challenges demand proven expertise.</a:t>
            </a:r>
          </a:p>
          <a:p>
            <a:pPr marL="0" indent="0">
              <a:buNone/>
            </a:pPr>
            <a:r>
              <a:rPr lang="en-US" dirty="0"/>
              <a:t>By combining decades of engineering experience with advanced solutions such as custom shell and tube exchangers, BROWN FINTUBE® Hairpin Heat Exchangers, and TWISTED TUBE® Heat Exchanger Technology, we help customers solve critical performance issues, optimize efficiency, and strengthen long term reliability across their operations.</a:t>
            </a:r>
          </a:p>
          <a:p>
            <a:pPr marL="0" indent="0">
              <a:buNone/>
            </a:pPr>
            <a:r>
              <a:rPr lang="en-US" dirty="0"/>
              <a:t>As part of the </a:t>
            </a:r>
            <a:r>
              <a:rPr lang="en-US" dirty="0" err="1"/>
              <a:t>TransTech</a:t>
            </a:r>
            <a:r>
              <a:rPr lang="en-US" dirty="0"/>
              <a:t> Group we deliver cutting-edge solutions that reduce emissions, improve efficiency, and increase profitability to help plant owners and operators achieve their energy management and sustainability goals with 24/7 support services for critical industries.</a:t>
            </a:r>
          </a:p>
        </p:txBody>
      </p:sp>
      <p:sp>
        <p:nvSpPr>
          <p:cNvPr id="3" name="Text Placeholder 2">
            <a:extLst>
              <a:ext uri="{FF2B5EF4-FFF2-40B4-BE49-F238E27FC236}">
                <a16:creationId xmlns:a16="http://schemas.microsoft.com/office/drawing/2014/main" id="{618978BC-3A80-8064-6B4D-D2F6FB947B5B}"/>
              </a:ext>
            </a:extLst>
          </p:cNvPr>
          <p:cNvSpPr>
            <a:spLocks noGrp="1"/>
          </p:cNvSpPr>
          <p:nvPr>
            <p:ph type="body" sz="quarter" idx="14"/>
          </p:nvPr>
        </p:nvSpPr>
        <p:spPr/>
        <p:txBody>
          <a:bodyPr/>
          <a:lstStyle/>
          <a:p>
            <a:r>
              <a:rPr lang="en-US" dirty="0"/>
              <a:t>Who we are</a:t>
            </a:r>
          </a:p>
        </p:txBody>
      </p:sp>
      <p:sp>
        <p:nvSpPr>
          <p:cNvPr id="4" name="Slide Number Placeholder 3">
            <a:extLst>
              <a:ext uri="{FF2B5EF4-FFF2-40B4-BE49-F238E27FC236}">
                <a16:creationId xmlns:a16="http://schemas.microsoft.com/office/drawing/2014/main" id="{91B91C9A-F38A-D8BE-2A64-989FCE46F427}"/>
              </a:ext>
            </a:extLst>
          </p:cNvPr>
          <p:cNvSpPr>
            <a:spLocks noGrp="1"/>
          </p:cNvSpPr>
          <p:nvPr>
            <p:ph type="sldNum" sz="quarter" idx="17"/>
          </p:nvPr>
        </p:nvSpPr>
        <p:spPr/>
        <p:txBody>
          <a:bodyPr/>
          <a:lstStyle/>
          <a:p>
            <a:fld id="{F9886CEC-C9AD-CD40-A303-2354BBFA91C8}" type="slidenum">
              <a:rPr lang="en-US" smtClean="0"/>
              <a:pPr/>
              <a:t>2</a:t>
            </a:fld>
            <a:endParaRPr lang="en-US" sz="1000"/>
          </a:p>
        </p:txBody>
      </p:sp>
      <p:pic>
        <p:nvPicPr>
          <p:cNvPr id="7" name="Picture 6" descr="A person standing next to a large cylindrical object&#10;&#10;AI-generated content may be incorrect.">
            <a:extLst>
              <a:ext uri="{FF2B5EF4-FFF2-40B4-BE49-F238E27FC236}">
                <a16:creationId xmlns:a16="http://schemas.microsoft.com/office/drawing/2014/main" id="{9E0BA662-98CD-D735-C80D-A99FF0E3DEF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5232771" y="549335"/>
            <a:ext cx="3379671" cy="3826043"/>
          </a:xfrm>
          <a:prstGeom prst="roundRect">
            <a:avLst>
              <a:gd name="adj" fmla="val 5289"/>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71037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06027E-2783-A508-95BE-41EACDF95D99}"/>
              </a:ext>
            </a:extLst>
          </p:cNvPr>
          <p:cNvSpPr>
            <a:spLocks noGrp="1"/>
          </p:cNvSpPr>
          <p:nvPr>
            <p:ph type="body" sz="quarter" idx="14"/>
          </p:nvPr>
        </p:nvSpPr>
        <p:spPr>
          <a:xfrm>
            <a:off x="311944" y="768122"/>
            <a:ext cx="7287341" cy="333861"/>
          </a:xfrm>
        </p:spPr>
        <p:txBody>
          <a:bodyPr/>
          <a:lstStyle/>
          <a:p>
            <a:r>
              <a:rPr lang="en-US" dirty="0"/>
              <a:t>Brown fintube® products – hairpin heat exchangers</a:t>
            </a:r>
          </a:p>
          <a:p>
            <a:endParaRPr lang="en-US" dirty="0"/>
          </a:p>
        </p:txBody>
      </p:sp>
      <p:sp>
        <p:nvSpPr>
          <p:cNvPr id="4" name="Slide Number Placeholder 3">
            <a:extLst>
              <a:ext uri="{FF2B5EF4-FFF2-40B4-BE49-F238E27FC236}">
                <a16:creationId xmlns:a16="http://schemas.microsoft.com/office/drawing/2014/main" id="{EA3515A6-5C0C-01E2-5491-0CA6F8D3259D}"/>
              </a:ext>
            </a:extLst>
          </p:cNvPr>
          <p:cNvSpPr>
            <a:spLocks noGrp="1"/>
          </p:cNvSpPr>
          <p:nvPr>
            <p:ph type="sldNum" sz="quarter" idx="17"/>
          </p:nvPr>
        </p:nvSpPr>
        <p:spPr/>
        <p:txBody>
          <a:bodyPr/>
          <a:lstStyle/>
          <a:p>
            <a:fld id="{F9886CEC-C9AD-CD40-A303-2354BBFA91C8}" type="slidenum">
              <a:rPr lang="en-US" smtClean="0"/>
              <a:pPr/>
              <a:t>20</a:t>
            </a:fld>
            <a:endParaRPr lang="en-US" sz="1000"/>
          </a:p>
        </p:txBody>
      </p:sp>
      <p:pic>
        <p:nvPicPr>
          <p:cNvPr id="5" name="Picture 4">
            <a:extLst>
              <a:ext uri="{FF2B5EF4-FFF2-40B4-BE49-F238E27FC236}">
                <a16:creationId xmlns:a16="http://schemas.microsoft.com/office/drawing/2014/main" id="{9C945F14-F86A-A1C7-3E4E-76EE0F110FCE}"/>
              </a:ext>
            </a:extLst>
          </p:cNvPr>
          <p:cNvPicPr>
            <a:picLocks noChangeAspect="1"/>
          </p:cNvPicPr>
          <p:nvPr/>
        </p:nvPicPr>
        <p:blipFill>
          <a:blip r:embed="rId2"/>
          <a:stretch>
            <a:fillRect/>
          </a:stretch>
        </p:blipFill>
        <p:spPr>
          <a:xfrm>
            <a:off x="3649976" y="1480633"/>
            <a:ext cx="5074483" cy="2899705"/>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6" name="Text Placeholder 3">
            <a:extLst>
              <a:ext uri="{FF2B5EF4-FFF2-40B4-BE49-F238E27FC236}">
                <a16:creationId xmlns:a16="http://schemas.microsoft.com/office/drawing/2014/main" id="{1662CCDC-E10A-94A8-9183-A16A67230769}"/>
              </a:ext>
            </a:extLst>
          </p:cNvPr>
          <p:cNvSpPr txBox="1">
            <a:spLocks/>
          </p:cNvSpPr>
          <p:nvPr/>
        </p:nvSpPr>
        <p:spPr>
          <a:xfrm>
            <a:off x="311944" y="1349066"/>
            <a:ext cx="3026060" cy="734988"/>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Maximizes Temperature Efficiency Through Pure Countercurrent Flow</a:t>
            </a:r>
          </a:p>
        </p:txBody>
      </p:sp>
      <p:sp>
        <p:nvSpPr>
          <p:cNvPr id="7" name="TextBox 6">
            <a:extLst>
              <a:ext uri="{FF2B5EF4-FFF2-40B4-BE49-F238E27FC236}">
                <a16:creationId xmlns:a16="http://schemas.microsoft.com/office/drawing/2014/main" id="{6C65F189-AF69-736F-7E7C-2D6175527B93}"/>
              </a:ext>
            </a:extLst>
          </p:cNvPr>
          <p:cNvSpPr txBox="1"/>
          <p:nvPr/>
        </p:nvSpPr>
        <p:spPr>
          <a:xfrm>
            <a:off x="311944" y="1956615"/>
            <a:ext cx="2901773" cy="523220"/>
          </a:xfrm>
          <a:prstGeom prst="rect">
            <a:avLst/>
          </a:prstGeom>
          <a:noFill/>
        </p:spPr>
        <p:txBody>
          <a:bodyPr wrap="square" rtlCol="0">
            <a:spAutoFit/>
          </a:bodyPr>
          <a:lstStyle/>
          <a:p>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No leaf seals or long baffle means no flow or thermal leakage</a:t>
            </a:r>
          </a:p>
        </p:txBody>
      </p:sp>
      <p:sp>
        <p:nvSpPr>
          <p:cNvPr id="8" name="Text Placeholder 3">
            <a:extLst>
              <a:ext uri="{FF2B5EF4-FFF2-40B4-BE49-F238E27FC236}">
                <a16:creationId xmlns:a16="http://schemas.microsoft.com/office/drawing/2014/main" id="{4EB42285-62F7-3FEC-4EB3-01CDE4238529}"/>
              </a:ext>
            </a:extLst>
          </p:cNvPr>
          <p:cNvSpPr txBox="1">
            <a:spLocks/>
          </p:cNvSpPr>
          <p:nvPr/>
        </p:nvSpPr>
        <p:spPr>
          <a:xfrm>
            <a:off x="311944" y="2663666"/>
            <a:ext cx="2750852" cy="734988"/>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Eliminates Need for Expansion Joints or Bellows (Weakest Link)</a:t>
            </a:r>
          </a:p>
        </p:txBody>
      </p:sp>
      <p:sp>
        <p:nvSpPr>
          <p:cNvPr id="9" name="TextBox 8">
            <a:extLst>
              <a:ext uri="{FF2B5EF4-FFF2-40B4-BE49-F238E27FC236}">
                <a16:creationId xmlns:a16="http://schemas.microsoft.com/office/drawing/2014/main" id="{6F5A3AB8-FC89-2FA1-8746-45D8A84DA52E}"/>
              </a:ext>
            </a:extLst>
          </p:cNvPr>
          <p:cNvSpPr txBox="1"/>
          <p:nvPr/>
        </p:nvSpPr>
        <p:spPr>
          <a:xfrm>
            <a:off x="311944" y="3189329"/>
            <a:ext cx="3116090" cy="1569660"/>
          </a:xfrm>
          <a:prstGeom prst="rect">
            <a:avLst/>
          </a:prstGeom>
          <a:noFill/>
        </p:spPr>
        <p:txBody>
          <a:bodyPr wrap="square" rtlCol="0">
            <a:spAutoFit/>
          </a:bodyPr>
          <a:lstStyle/>
          <a:p>
            <a:pPr marL="171450" lvl="1" indent="-171450">
              <a:buFont typeface="Arial" panose="020B0604020202020204" pitchFamily="34" charset="0"/>
              <a:buChar cha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For external expansion joints, temperature profiles distributed between two separate legs and large-radius U-bends.</a:t>
            </a:r>
          </a:p>
          <a:p>
            <a:pPr marL="171450" lvl="1" indent="-171450">
              <a:buFont typeface="Arial" panose="020B0604020202020204" pitchFamily="34" charset="0"/>
              <a:buChar cha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For internal expansion joints, can obtain a removable bundle, single-pass design without the need for the expansion joint.</a:t>
            </a:r>
          </a:p>
          <a:p>
            <a:endPar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42525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FB73D0-442D-C1E4-F4F4-6FDC873F92DE}"/>
              </a:ext>
            </a:extLst>
          </p:cNvPr>
          <p:cNvSpPr>
            <a:spLocks noGrp="1"/>
          </p:cNvSpPr>
          <p:nvPr>
            <p:ph type="body" sz="quarter" idx="14"/>
          </p:nvPr>
        </p:nvSpPr>
        <p:spPr>
          <a:xfrm>
            <a:off x="311943" y="768122"/>
            <a:ext cx="7305097" cy="333861"/>
          </a:xfrm>
        </p:spPr>
        <p:txBody>
          <a:bodyPr/>
          <a:lstStyle/>
          <a:p>
            <a:r>
              <a:rPr lang="en-US" dirty="0"/>
              <a:t>Brown fintube® products – hairpin heat exchangers</a:t>
            </a:r>
          </a:p>
          <a:p>
            <a:endParaRPr lang="en-US" dirty="0"/>
          </a:p>
        </p:txBody>
      </p:sp>
      <p:sp>
        <p:nvSpPr>
          <p:cNvPr id="4" name="Slide Number Placeholder 3">
            <a:extLst>
              <a:ext uri="{FF2B5EF4-FFF2-40B4-BE49-F238E27FC236}">
                <a16:creationId xmlns:a16="http://schemas.microsoft.com/office/drawing/2014/main" id="{EC146BD9-ADA8-7F44-E519-D8E3D0724586}"/>
              </a:ext>
            </a:extLst>
          </p:cNvPr>
          <p:cNvSpPr>
            <a:spLocks noGrp="1"/>
          </p:cNvSpPr>
          <p:nvPr>
            <p:ph type="sldNum" sz="quarter" idx="17"/>
          </p:nvPr>
        </p:nvSpPr>
        <p:spPr/>
        <p:txBody>
          <a:bodyPr/>
          <a:lstStyle/>
          <a:p>
            <a:fld id="{F9886CEC-C9AD-CD40-A303-2354BBFA91C8}" type="slidenum">
              <a:rPr lang="en-US" smtClean="0"/>
              <a:pPr/>
              <a:t>21</a:t>
            </a:fld>
            <a:endParaRPr lang="en-US" sz="1000"/>
          </a:p>
        </p:txBody>
      </p:sp>
      <p:sp>
        <p:nvSpPr>
          <p:cNvPr id="5" name="Text Placeholder 3">
            <a:extLst>
              <a:ext uri="{FF2B5EF4-FFF2-40B4-BE49-F238E27FC236}">
                <a16:creationId xmlns:a16="http://schemas.microsoft.com/office/drawing/2014/main" id="{393D5A96-43B4-AD4B-C000-8226072BCD4A}"/>
              </a:ext>
            </a:extLst>
          </p:cNvPr>
          <p:cNvSpPr txBox="1">
            <a:spLocks/>
          </p:cNvSpPr>
          <p:nvPr/>
        </p:nvSpPr>
        <p:spPr>
          <a:xfrm>
            <a:off x="315570" y="1216090"/>
            <a:ext cx="5570325" cy="342867"/>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Large Radius U-bends Allow for Thermal Expansion and Cleaning</a:t>
            </a:r>
          </a:p>
        </p:txBody>
      </p:sp>
      <p:pic>
        <p:nvPicPr>
          <p:cNvPr id="6" name="Picture 5" descr="A picture containing object, light&#10;&#10;Description automatically generated">
            <a:extLst>
              <a:ext uri="{FF2B5EF4-FFF2-40B4-BE49-F238E27FC236}">
                <a16:creationId xmlns:a16="http://schemas.microsoft.com/office/drawing/2014/main" id="{5F53224D-771D-4255-8AD5-58B3BAACAF99}"/>
              </a:ext>
            </a:extLst>
          </p:cNvPr>
          <p:cNvPicPr>
            <a:picLocks noChangeAspect="1"/>
          </p:cNvPicPr>
          <p:nvPr/>
        </p:nvPicPr>
        <p:blipFill>
          <a:blip r:embed="rId2"/>
          <a:stretch>
            <a:fillRect/>
          </a:stretch>
        </p:blipFill>
        <p:spPr>
          <a:xfrm>
            <a:off x="256594" y="1370745"/>
            <a:ext cx="3048438" cy="1713900"/>
          </a:xfrm>
          <a:prstGeom prst="rect">
            <a:avLst/>
          </a:prstGeom>
        </p:spPr>
      </p:pic>
      <p:sp>
        <p:nvSpPr>
          <p:cNvPr id="7" name="TextBox 6">
            <a:extLst>
              <a:ext uri="{FF2B5EF4-FFF2-40B4-BE49-F238E27FC236}">
                <a16:creationId xmlns:a16="http://schemas.microsoft.com/office/drawing/2014/main" id="{FD9295EC-B0BF-5291-BE3C-5E7A416AEF54}"/>
              </a:ext>
            </a:extLst>
          </p:cNvPr>
          <p:cNvSpPr txBox="1"/>
          <p:nvPr/>
        </p:nvSpPr>
        <p:spPr>
          <a:xfrm>
            <a:off x="6433301" y="4244019"/>
            <a:ext cx="2423550" cy="307777"/>
          </a:xfrm>
          <a:prstGeom prst="rect">
            <a:avLst/>
          </a:prstGeom>
          <a:noFill/>
        </p:spPr>
        <p:txBody>
          <a:bodyPr wrap="square" rtlCol="0">
            <a:spAutoFit/>
          </a:bodyPr>
          <a:lstStyle/>
          <a:p>
            <a:pPr algn="ct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Hairpin U-bundle</a:t>
            </a:r>
          </a:p>
        </p:txBody>
      </p:sp>
      <p:sp>
        <p:nvSpPr>
          <p:cNvPr id="8" name="TextBox 7">
            <a:extLst>
              <a:ext uri="{FF2B5EF4-FFF2-40B4-BE49-F238E27FC236}">
                <a16:creationId xmlns:a16="http://schemas.microsoft.com/office/drawing/2014/main" id="{E65B784C-25CA-5BD7-CE4D-D3FD9A255F94}"/>
              </a:ext>
            </a:extLst>
          </p:cNvPr>
          <p:cNvSpPr txBox="1"/>
          <p:nvPr/>
        </p:nvSpPr>
        <p:spPr>
          <a:xfrm>
            <a:off x="3992527" y="4264532"/>
            <a:ext cx="2423550" cy="307777"/>
          </a:xfrm>
          <a:prstGeom prst="rect">
            <a:avLst/>
          </a:prstGeom>
          <a:noFill/>
        </p:spPr>
        <p:txBody>
          <a:bodyPr wrap="square" rtlCol="0">
            <a:spAutoFit/>
          </a:bodyPr>
          <a:lstStyle/>
          <a:p>
            <a:pPr algn="ct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Shell and Tube U-bundle</a:t>
            </a:r>
          </a:p>
        </p:txBody>
      </p:sp>
      <p:pic>
        <p:nvPicPr>
          <p:cNvPr id="9" name="Picture 8" descr="A picture containing sitting, photo, table, motorcycle&#10;&#10;Description automatically generated">
            <a:extLst>
              <a:ext uri="{FF2B5EF4-FFF2-40B4-BE49-F238E27FC236}">
                <a16:creationId xmlns:a16="http://schemas.microsoft.com/office/drawing/2014/main" id="{F9CE4F0C-3131-CA8A-EB97-18420197F7D0}"/>
              </a:ext>
            </a:extLst>
          </p:cNvPr>
          <p:cNvPicPr>
            <a:picLocks noChangeAspect="1"/>
          </p:cNvPicPr>
          <p:nvPr/>
        </p:nvPicPr>
        <p:blipFill>
          <a:blip r:embed="rId3"/>
          <a:stretch>
            <a:fillRect/>
          </a:stretch>
        </p:blipFill>
        <p:spPr>
          <a:xfrm>
            <a:off x="6890341" y="840357"/>
            <a:ext cx="1757275" cy="1437200"/>
          </a:xfrm>
          <a:prstGeom prst="rect">
            <a:avLst/>
          </a:prstGeom>
          <a:effectLst>
            <a:outerShdw blurRad="50800" dist="38100" dir="2700000" algn="tl" rotWithShape="0">
              <a:prstClr val="black">
                <a:alpha val="40000"/>
              </a:prstClr>
            </a:outerShdw>
          </a:effectLst>
        </p:spPr>
      </p:pic>
      <p:pic>
        <p:nvPicPr>
          <p:cNvPr id="11" name="Picture 10" descr="A close-up of a pipe&#10;&#10;AI-generated content may be incorrect.">
            <a:extLst>
              <a:ext uri="{FF2B5EF4-FFF2-40B4-BE49-F238E27FC236}">
                <a16:creationId xmlns:a16="http://schemas.microsoft.com/office/drawing/2014/main" id="{CEA60209-B2A4-7FE2-F203-F82029382CB8}"/>
              </a:ext>
            </a:extLst>
          </p:cNvPr>
          <p:cNvPicPr>
            <a:picLocks noChangeAspect="1"/>
          </p:cNvPicPr>
          <p:nvPr/>
        </p:nvPicPr>
        <p:blipFill>
          <a:blip r:embed="rId4"/>
          <a:stretch>
            <a:fillRect/>
          </a:stretch>
        </p:blipFill>
        <p:spPr>
          <a:xfrm>
            <a:off x="6682029" y="2431656"/>
            <a:ext cx="1926093" cy="165603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7" name="Picture 16" descr="Several large pipes in a factory&#10;&#10;AI-generated content may be incorrect.">
            <a:extLst>
              <a:ext uri="{FF2B5EF4-FFF2-40B4-BE49-F238E27FC236}">
                <a16:creationId xmlns:a16="http://schemas.microsoft.com/office/drawing/2014/main" id="{E172EE81-AE8F-C682-FC6D-6AB621C0B7A9}"/>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3956825" y="2447097"/>
            <a:ext cx="2439539" cy="1656033"/>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25" name="Text Placeholder 3">
            <a:extLst>
              <a:ext uri="{FF2B5EF4-FFF2-40B4-BE49-F238E27FC236}">
                <a16:creationId xmlns:a16="http://schemas.microsoft.com/office/drawing/2014/main" id="{50F24DA2-9615-5530-B127-DB286CEB4FC2}"/>
              </a:ext>
            </a:extLst>
          </p:cNvPr>
          <p:cNvSpPr txBox="1">
            <a:spLocks/>
          </p:cNvSpPr>
          <p:nvPr/>
        </p:nvSpPr>
        <p:spPr>
          <a:xfrm>
            <a:off x="311943" y="2913646"/>
            <a:ext cx="3447324" cy="342867"/>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Same-End Nozzle Location Minimizes</a:t>
            </a:r>
          </a:p>
          <a:p>
            <a:pPr marL="0" indent="0">
              <a:spcBef>
                <a:spcPts val="0"/>
              </a:spcBef>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Thermal Stresses on Piping</a:t>
            </a:r>
          </a:p>
        </p:txBody>
      </p:sp>
      <p:pic>
        <p:nvPicPr>
          <p:cNvPr id="26" name="Picture 25" descr="A picture containing object, light&#10;&#10;Description automatically generated">
            <a:extLst>
              <a:ext uri="{FF2B5EF4-FFF2-40B4-BE49-F238E27FC236}">
                <a16:creationId xmlns:a16="http://schemas.microsoft.com/office/drawing/2014/main" id="{F4043FA3-CE1D-03B1-84F0-60CF05B84C66}"/>
              </a:ext>
            </a:extLst>
          </p:cNvPr>
          <p:cNvPicPr>
            <a:picLocks noChangeAspect="1"/>
          </p:cNvPicPr>
          <p:nvPr/>
        </p:nvPicPr>
        <p:blipFill>
          <a:blip r:embed="rId6"/>
          <a:stretch>
            <a:fillRect/>
          </a:stretch>
        </p:blipFill>
        <p:spPr>
          <a:xfrm>
            <a:off x="256594" y="3182408"/>
            <a:ext cx="3048438" cy="1713899"/>
          </a:xfrm>
          <a:prstGeom prst="rect">
            <a:avLst/>
          </a:prstGeom>
        </p:spPr>
      </p:pic>
    </p:spTree>
    <p:extLst>
      <p:ext uri="{BB962C8B-B14F-4D97-AF65-F5344CB8AC3E}">
        <p14:creationId xmlns:p14="http://schemas.microsoft.com/office/powerpoint/2010/main" val="295273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F7ECBF-4062-B4EF-0B87-7EB31F231724}"/>
              </a:ext>
            </a:extLst>
          </p:cNvPr>
          <p:cNvSpPr>
            <a:spLocks noGrp="1"/>
          </p:cNvSpPr>
          <p:nvPr>
            <p:ph type="body" sz="quarter" idx="14"/>
          </p:nvPr>
        </p:nvSpPr>
        <p:spPr>
          <a:xfrm>
            <a:off x="311944" y="768122"/>
            <a:ext cx="7663214" cy="333861"/>
          </a:xfrm>
        </p:spPr>
        <p:txBody>
          <a:bodyPr/>
          <a:lstStyle/>
          <a:p>
            <a:r>
              <a:rPr lang="en-US" dirty="0"/>
              <a:t>Brown fintube® products – hairpin heat exchangers</a:t>
            </a:r>
          </a:p>
          <a:p>
            <a:endParaRPr lang="en-US" dirty="0"/>
          </a:p>
        </p:txBody>
      </p:sp>
      <p:sp>
        <p:nvSpPr>
          <p:cNvPr id="4" name="Slide Number Placeholder 3">
            <a:extLst>
              <a:ext uri="{FF2B5EF4-FFF2-40B4-BE49-F238E27FC236}">
                <a16:creationId xmlns:a16="http://schemas.microsoft.com/office/drawing/2014/main" id="{ECEC3FBF-FDB2-938D-99A9-9FF3A62A4FF1}"/>
              </a:ext>
            </a:extLst>
          </p:cNvPr>
          <p:cNvSpPr>
            <a:spLocks noGrp="1"/>
          </p:cNvSpPr>
          <p:nvPr>
            <p:ph type="sldNum" sz="quarter" idx="17"/>
          </p:nvPr>
        </p:nvSpPr>
        <p:spPr/>
        <p:txBody>
          <a:bodyPr/>
          <a:lstStyle/>
          <a:p>
            <a:fld id="{F9886CEC-C9AD-CD40-A303-2354BBFA91C8}" type="slidenum">
              <a:rPr lang="en-US" smtClean="0"/>
              <a:pPr/>
              <a:t>22</a:t>
            </a:fld>
            <a:endParaRPr lang="en-US" sz="1000"/>
          </a:p>
        </p:txBody>
      </p:sp>
      <p:sp>
        <p:nvSpPr>
          <p:cNvPr id="6" name="Text Placeholder 3">
            <a:extLst>
              <a:ext uri="{FF2B5EF4-FFF2-40B4-BE49-F238E27FC236}">
                <a16:creationId xmlns:a16="http://schemas.microsoft.com/office/drawing/2014/main" id="{BC804DDF-58FB-72E5-D1A4-4BF62234B992}"/>
              </a:ext>
            </a:extLst>
          </p:cNvPr>
          <p:cNvSpPr txBox="1">
            <a:spLocks/>
          </p:cNvSpPr>
          <p:nvPr/>
        </p:nvSpPr>
        <p:spPr>
          <a:xfrm>
            <a:off x="311944" y="1330936"/>
            <a:ext cx="5452752" cy="888821"/>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Separate Terminal vs Common Closure Designs</a:t>
            </a:r>
          </a:p>
        </p:txBody>
      </p:sp>
      <p:grpSp>
        <p:nvGrpSpPr>
          <p:cNvPr id="11" name="Group 10">
            <a:extLst>
              <a:ext uri="{FF2B5EF4-FFF2-40B4-BE49-F238E27FC236}">
                <a16:creationId xmlns:a16="http://schemas.microsoft.com/office/drawing/2014/main" id="{26B95C39-7C1B-4955-87FC-394336787173}"/>
              </a:ext>
            </a:extLst>
          </p:cNvPr>
          <p:cNvGrpSpPr/>
          <p:nvPr/>
        </p:nvGrpSpPr>
        <p:grpSpPr>
          <a:xfrm>
            <a:off x="466429" y="1974128"/>
            <a:ext cx="8211142" cy="2326144"/>
            <a:chOff x="900341" y="1878213"/>
            <a:chExt cx="7235425" cy="2049732"/>
          </a:xfrm>
        </p:grpSpPr>
        <p:pic>
          <p:nvPicPr>
            <p:cNvPr id="5" name="object 2">
              <a:extLst>
                <a:ext uri="{FF2B5EF4-FFF2-40B4-BE49-F238E27FC236}">
                  <a16:creationId xmlns:a16="http://schemas.microsoft.com/office/drawing/2014/main" id="{D36AB27B-3978-B7CC-B561-560AC7AA89AE}"/>
                </a:ext>
              </a:extLst>
            </p:cNvPr>
            <p:cNvPicPr/>
            <p:nvPr/>
          </p:nvPicPr>
          <p:blipFill>
            <a:blip r:embed="rId2" cstate="print"/>
            <a:stretch>
              <a:fillRect/>
            </a:stretch>
          </p:blipFill>
          <p:spPr>
            <a:xfrm>
              <a:off x="900341" y="1878213"/>
              <a:ext cx="6319587" cy="2049732"/>
            </a:xfrm>
            <a:prstGeom prst="rect">
              <a:avLst/>
            </a:prstGeom>
          </p:spPr>
        </p:pic>
        <p:sp>
          <p:nvSpPr>
            <p:cNvPr id="7" name="Rectangle 6">
              <a:extLst>
                <a:ext uri="{FF2B5EF4-FFF2-40B4-BE49-F238E27FC236}">
                  <a16:creationId xmlns:a16="http://schemas.microsoft.com/office/drawing/2014/main" id="{CB3DFAEC-947E-12BF-A4D1-7C7E101292EF}"/>
                </a:ext>
              </a:extLst>
            </p:cNvPr>
            <p:cNvSpPr/>
            <p:nvPr/>
          </p:nvSpPr>
          <p:spPr>
            <a:xfrm>
              <a:off x="7250548" y="2609149"/>
              <a:ext cx="827978" cy="4847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51F0CCF6-7171-7549-B470-477DBAB6F5F2}"/>
                </a:ext>
              </a:extLst>
            </p:cNvPr>
            <p:cNvSpPr txBox="1"/>
            <p:nvPr/>
          </p:nvSpPr>
          <p:spPr>
            <a:xfrm>
              <a:off x="7250548" y="2620666"/>
              <a:ext cx="885218" cy="406806"/>
            </a:xfrm>
            <a:prstGeom prst="rect">
              <a:avLst/>
            </a:prstGeom>
            <a:noFill/>
          </p:spPr>
          <p:txBody>
            <a:bodyPr wrap="square" rtlCol="0">
              <a:spAutoFit/>
            </a:bodyPr>
            <a:lstStyle/>
            <a:p>
              <a:r>
                <a:rPr lang="en-US"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Tube-side</a:t>
              </a:r>
            </a:p>
            <a:p>
              <a:r>
                <a:rPr lang="en-US"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closures</a:t>
              </a:r>
            </a:p>
          </p:txBody>
        </p:sp>
        <p:sp>
          <p:nvSpPr>
            <p:cNvPr id="9" name="Rectangle 8">
              <a:extLst>
                <a:ext uri="{FF2B5EF4-FFF2-40B4-BE49-F238E27FC236}">
                  <a16:creationId xmlns:a16="http://schemas.microsoft.com/office/drawing/2014/main" id="{6C0F8FF3-8A7C-EAAD-BD36-AF90925A399A}"/>
                </a:ext>
              </a:extLst>
            </p:cNvPr>
            <p:cNvSpPr/>
            <p:nvPr/>
          </p:nvSpPr>
          <p:spPr>
            <a:xfrm>
              <a:off x="4975385" y="3228488"/>
              <a:ext cx="876776" cy="484701"/>
            </a:xfrm>
            <a:prstGeom prst="rect">
              <a:avLst/>
            </a:prstGeom>
            <a:solidFill>
              <a:srgbClr val="F69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a:extLst>
                <a:ext uri="{FF2B5EF4-FFF2-40B4-BE49-F238E27FC236}">
                  <a16:creationId xmlns:a16="http://schemas.microsoft.com/office/drawing/2014/main" id="{34F3E9D3-70E8-BE8C-E0F5-C101311C7D40}"/>
                </a:ext>
              </a:extLst>
            </p:cNvPr>
            <p:cNvSpPr txBox="1"/>
            <p:nvPr/>
          </p:nvSpPr>
          <p:spPr>
            <a:xfrm>
              <a:off x="4975385" y="3220466"/>
              <a:ext cx="940386" cy="406806"/>
            </a:xfrm>
            <a:prstGeom prst="rect">
              <a:avLst/>
            </a:prstGeom>
            <a:noFill/>
          </p:spPr>
          <p:txBody>
            <a:bodyPr wrap="square" rtlCol="0">
              <a:spAutoFit/>
            </a:bodyPr>
            <a:lstStyle/>
            <a:p>
              <a:r>
                <a:rPr lang="en-US"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Shell-side</a:t>
              </a:r>
            </a:p>
            <a:p>
              <a:r>
                <a:rPr lang="en-US"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closures</a:t>
              </a:r>
            </a:p>
          </p:txBody>
        </p:sp>
      </p:grpSp>
    </p:spTree>
    <p:extLst>
      <p:ext uri="{BB962C8B-B14F-4D97-AF65-F5344CB8AC3E}">
        <p14:creationId xmlns:p14="http://schemas.microsoft.com/office/powerpoint/2010/main" val="1086208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1AB2D4-3252-691D-D797-AD0B8F83BEFC}"/>
              </a:ext>
            </a:extLst>
          </p:cNvPr>
          <p:cNvSpPr>
            <a:spLocks noGrp="1"/>
          </p:cNvSpPr>
          <p:nvPr>
            <p:ph type="body" sz="quarter" idx="14"/>
          </p:nvPr>
        </p:nvSpPr>
        <p:spPr>
          <a:xfrm>
            <a:off x="311944" y="768122"/>
            <a:ext cx="7543945" cy="333861"/>
          </a:xfrm>
        </p:spPr>
        <p:txBody>
          <a:bodyPr/>
          <a:lstStyle/>
          <a:p>
            <a:r>
              <a:rPr lang="en-US" dirty="0"/>
              <a:t>Brown fintube® products – hairpin heat exchangers</a:t>
            </a:r>
          </a:p>
          <a:p>
            <a:endParaRPr lang="en-US" dirty="0"/>
          </a:p>
        </p:txBody>
      </p:sp>
      <p:sp>
        <p:nvSpPr>
          <p:cNvPr id="4" name="Slide Number Placeholder 3">
            <a:extLst>
              <a:ext uri="{FF2B5EF4-FFF2-40B4-BE49-F238E27FC236}">
                <a16:creationId xmlns:a16="http://schemas.microsoft.com/office/drawing/2014/main" id="{4FB27B7B-8F00-5463-2C48-8AFA6E2E7174}"/>
              </a:ext>
            </a:extLst>
          </p:cNvPr>
          <p:cNvSpPr>
            <a:spLocks noGrp="1"/>
          </p:cNvSpPr>
          <p:nvPr>
            <p:ph type="sldNum" sz="quarter" idx="17"/>
          </p:nvPr>
        </p:nvSpPr>
        <p:spPr/>
        <p:txBody>
          <a:bodyPr/>
          <a:lstStyle/>
          <a:p>
            <a:fld id="{F9886CEC-C9AD-CD40-A303-2354BBFA91C8}" type="slidenum">
              <a:rPr lang="en-US" smtClean="0"/>
              <a:pPr/>
              <a:t>23</a:t>
            </a:fld>
            <a:endParaRPr lang="en-US" sz="1000"/>
          </a:p>
        </p:txBody>
      </p:sp>
      <p:pic>
        <p:nvPicPr>
          <p:cNvPr id="6" name="object 2">
            <a:extLst>
              <a:ext uri="{FF2B5EF4-FFF2-40B4-BE49-F238E27FC236}">
                <a16:creationId xmlns:a16="http://schemas.microsoft.com/office/drawing/2014/main" id="{20206ED6-6A9D-8F65-A76D-8A7A3B4DDCC7}"/>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399227" y="1329450"/>
            <a:ext cx="2143356" cy="1371430"/>
          </a:xfrm>
          <a:prstGeom prst="rect">
            <a:avLst/>
          </a:prstGeom>
        </p:spPr>
      </p:pic>
      <p:sp>
        <p:nvSpPr>
          <p:cNvPr id="7" name="Text Placeholder 3">
            <a:extLst>
              <a:ext uri="{FF2B5EF4-FFF2-40B4-BE49-F238E27FC236}">
                <a16:creationId xmlns:a16="http://schemas.microsoft.com/office/drawing/2014/main" id="{DC2AB5BB-BF25-CB56-0E9E-F81DDF6D6EE6}"/>
              </a:ext>
            </a:extLst>
          </p:cNvPr>
          <p:cNvSpPr txBox="1">
            <a:spLocks/>
          </p:cNvSpPr>
          <p:nvPr/>
        </p:nvSpPr>
        <p:spPr>
          <a:xfrm>
            <a:off x="311944" y="1588395"/>
            <a:ext cx="2000334" cy="831008"/>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Smaller Flanges and Bolting for High-Pressure Applications</a:t>
            </a:r>
          </a:p>
        </p:txBody>
      </p:sp>
      <p:sp>
        <p:nvSpPr>
          <p:cNvPr id="8" name="TextBox 7">
            <a:extLst>
              <a:ext uri="{FF2B5EF4-FFF2-40B4-BE49-F238E27FC236}">
                <a16:creationId xmlns:a16="http://schemas.microsoft.com/office/drawing/2014/main" id="{4E3D3A84-19FA-9798-1F6B-0AD6D5382AD3}"/>
              </a:ext>
            </a:extLst>
          </p:cNvPr>
          <p:cNvSpPr txBox="1"/>
          <p:nvPr/>
        </p:nvSpPr>
        <p:spPr>
          <a:xfrm>
            <a:off x="4542583" y="1415184"/>
            <a:ext cx="1542553" cy="400110"/>
          </a:xfrm>
          <a:prstGeom prst="rect">
            <a:avLst/>
          </a:prstGeom>
          <a:noFill/>
        </p:spPr>
        <p:txBody>
          <a:bodyPr wrap="square" rtlCol="0">
            <a:spAutoFit/>
          </a:bodyPr>
          <a:lstStyle/>
          <a:p>
            <a:pPr>
              <a:buNone/>
            </a:pPr>
            <a:r>
              <a:rPr lang="en-US" sz="10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12” Multitube, 2,990 psi Tube-side &amp; Shell-side</a:t>
            </a:r>
            <a:endParaRPr lang="it-IT" sz="10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Text Placeholder 3">
            <a:extLst>
              <a:ext uri="{FF2B5EF4-FFF2-40B4-BE49-F238E27FC236}">
                <a16:creationId xmlns:a16="http://schemas.microsoft.com/office/drawing/2014/main" id="{5CAF96D8-5516-A5AD-32D5-8D66C326B3E1}"/>
              </a:ext>
            </a:extLst>
          </p:cNvPr>
          <p:cNvSpPr txBox="1">
            <a:spLocks/>
          </p:cNvSpPr>
          <p:nvPr/>
        </p:nvSpPr>
        <p:spPr>
          <a:xfrm>
            <a:off x="311944" y="3356826"/>
            <a:ext cx="2399773" cy="342867"/>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Variety of Closure Types</a:t>
            </a:r>
          </a:p>
        </p:txBody>
      </p:sp>
      <p:grpSp>
        <p:nvGrpSpPr>
          <p:cNvPr id="14" name="Group 13">
            <a:extLst>
              <a:ext uri="{FF2B5EF4-FFF2-40B4-BE49-F238E27FC236}">
                <a16:creationId xmlns:a16="http://schemas.microsoft.com/office/drawing/2014/main" id="{1581B422-E38C-7F5C-7D99-B65385C06354}"/>
              </a:ext>
            </a:extLst>
          </p:cNvPr>
          <p:cNvGrpSpPr/>
          <p:nvPr/>
        </p:nvGrpSpPr>
        <p:grpSpPr>
          <a:xfrm>
            <a:off x="2891980" y="2318155"/>
            <a:ext cx="6464119" cy="2346014"/>
            <a:chOff x="2891980" y="2419403"/>
            <a:chExt cx="6464119" cy="2346014"/>
          </a:xfrm>
        </p:grpSpPr>
        <p:pic>
          <p:nvPicPr>
            <p:cNvPr id="5" name="object 2">
              <a:extLst>
                <a:ext uri="{FF2B5EF4-FFF2-40B4-BE49-F238E27FC236}">
                  <a16:creationId xmlns:a16="http://schemas.microsoft.com/office/drawing/2014/main" id="{63287B0C-2CFA-B194-E175-7D82C872E050}"/>
                </a:ext>
              </a:extLst>
            </p:cNvPr>
            <p:cNvPicPr/>
            <p:nvPr/>
          </p:nvPicPr>
          <p:blipFill>
            <a:blip r:embed="rId3" cstate="print"/>
            <a:stretch>
              <a:fillRect/>
            </a:stretch>
          </p:blipFill>
          <p:spPr>
            <a:xfrm>
              <a:off x="2891980" y="2419403"/>
              <a:ext cx="5884417" cy="2043024"/>
            </a:xfrm>
            <a:prstGeom prst="rect">
              <a:avLst/>
            </a:prstGeom>
          </p:spPr>
        </p:pic>
        <p:sp>
          <p:nvSpPr>
            <p:cNvPr id="10" name="Rectangle 6">
              <a:extLst>
                <a:ext uri="{FF2B5EF4-FFF2-40B4-BE49-F238E27FC236}">
                  <a16:creationId xmlns:a16="http://schemas.microsoft.com/office/drawing/2014/main" id="{750A1DEF-08F5-3292-32FB-3E036F01AE1B}"/>
                </a:ext>
              </a:extLst>
            </p:cNvPr>
            <p:cNvSpPr>
              <a:spLocks noChangeArrowheads="1"/>
            </p:cNvSpPr>
            <p:nvPr/>
          </p:nvSpPr>
          <p:spPr bwMode="auto">
            <a:xfrm>
              <a:off x="6568932" y="3404888"/>
              <a:ext cx="2700218" cy="1939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67493" tIns="35097" rIns="67493" bIns="35097">
              <a:spAutoFit/>
            </a:bodyPr>
            <a:lstStyle/>
            <a:p>
              <a:pPr algn="ctr">
                <a:buClr>
                  <a:srgbClr val="000000"/>
                </a:buClr>
                <a:buSzPct val="100000"/>
                <a:tabLst>
                  <a:tab pos="0" algn="l"/>
                  <a:tab pos="685709" algn="l"/>
                  <a:tab pos="1371417" algn="l"/>
                  <a:tab pos="2057126" algn="l"/>
                  <a:tab pos="2742834" algn="l"/>
                  <a:tab pos="3428543" algn="l"/>
                  <a:tab pos="4114251" algn="l"/>
                  <a:tab pos="4799960" algn="l"/>
                  <a:tab pos="5485668" algn="l"/>
                  <a:tab pos="6171377" algn="l"/>
                  <a:tab pos="6857086" algn="l"/>
                  <a:tab pos="7542794" algn="l"/>
                </a:tabLst>
              </a:pPr>
              <a:r>
                <a:rPr lang="en-GB" sz="8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Separated-head Double-pipe </a:t>
              </a:r>
            </a:p>
          </p:txBody>
        </p:sp>
        <p:sp>
          <p:nvSpPr>
            <p:cNvPr id="11" name="Rectangle 7">
              <a:extLst>
                <a:ext uri="{FF2B5EF4-FFF2-40B4-BE49-F238E27FC236}">
                  <a16:creationId xmlns:a16="http://schemas.microsoft.com/office/drawing/2014/main" id="{2BF582A3-A26D-D2A9-2FAB-E909FD861A44}"/>
                </a:ext>
              </a:extLst>
            </p:cNvPr>
            <p:cNvSpPr>
              <a:spLocks noChangeArrowheads="1"/>
            </p:cNvSpPr>
            <p:nvPr/>
          </p:nvSpPr>
          <p:spPr bwMode="auto">
            <a:xfrm>
              <a:off x="4427922" y="4448316"/>
              <a:ext cx="3032531" cy="3171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67493" tIns="35097" rIns="67493" bIns="35097">
              <a:spAutoFit/>
            </a:bodyPr>
            <a:lstStyle/>
            <a:p>
              <a:pPr algn="ctr">
                <a:buClr>
                  <a:srgbClr val="000000"/>
                </a:buClr>
                <a:buSzPct val="100000"/>
                <a:tabLst>
                  <a:tab pos="0" algn="l"/>
                  <a:tab pos="685709" algn="l"/>
                  <a:tab pos="1371417" algn="l"/>
                  <a:tab pos="2057126" algn="l"/>
                  <a:tab pos="2742834" algn="l"/>
                  <a:tab pos="3428543" algn="l"/>
                  <a:tab pos="4114251" algn="l"/>
                  <a:tab pos="4799960" algn="l"/>
                  <a:tab pos="5485668" algn="l"/>
                  <a:tab pos="6171377" algn="l"/>
                  <a:tab pos="6857086" algn="l"/>
                  <a:tab pos="7542794" algn="l"/>
                </a:tabLst>
              </a:pPr>
              <a:r>
                <a:rPr lang="en-GB" sz="8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 Medium-pressure</a:t>
              </a:r>
            </a:p>
            <a:p>
              <a:pPr algn="ctr">
                <a:buClr>
                  <a:srgbClr val="000000"/>
                </a:buClr>
                <a:buSzPct val="100000"/>
                <a:tabLst>
                  <a:tab pos="0" algn="l"/>
                  <a:tab pos="685709" algn="l"/>
                  <a:tab pos="1371417" algn="l"/>
                  <a:tab pos="2057126" algn="l"/>
                  <a:tab pos="2742834" algn="l"/>
                  <a:tab pos="3428543" algn="l"/>
                  <a:tab pos="4114251" algn="l"/>
                  <a:tab pos="4799960" algn="l"/>
                  <a:tab pos="5485668" algn="l"/>
                  <a:tab pos="6171377" algn="l"/>
                  <a:tab pos="6857086" algn="l"/>
                  <a:tab pos="7542794" algn="l"/>
                </a:tabLst>
              </a:pPr>
              <a:r>
                <a:rPr lang="en-GB" sz="8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Separated-head</a:t>
              </a:r>
            </a:p>
          </p:txBody>
        </p:sp>
        <p:sp>
          <p:nvSpPr>
            <p:cNvPr id="12" name="Rectangle 8">
              <a:extLst>
                <a:ext uri="{FF2B5EF4-FFF2-40B4-BE49-F238E27FC236}">
                  <a16:creationId xmlns:a16="http://schemas.microsoft.com/office/drawing/2014/main" id="{1BA31FA4-37ED-FB7E-F512-DF37E5E04FB7}"/>
                </a:ext>
              </a:extLst>
            </p:cNvPr>
            <p:cNvSpPr>
              <a:spLocks noChangeArrowheads="1"/>
            </p:cNvSpPr>
            <p:nvPr/>
          </p:nvSpPr>
          <p:spPr bwMode="auto">
            <a:xfrm>
              <a:off x="6655881" y="4417123"/>
              <a:ext cx="2700218" cy="3171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67493" tIns="35097" rIns="67493" bIns="35097">
              <a:spAutoFit/>
            </a:bodyPr>
            <a:lstStyle/>
            <a:p>
              <a:pPr algn="ctr">
                <a:buClr>
                  <a:srgbClr val="000000"/>
                </a:buClr>
                <a:buSzPct val="100000"/>
                <a:tabLst>
                  <a:tab pos="0" algn="l"/>
                  <a:tab pos="685709" algn="l"/>
                  <a:tab pos="1371417" algn="l"/>
                  <a:tab pos="2057126" algn="l"/>
                  <a:tab pos="2742834" algn="l"/>
                  <a:tab pos="3428543" algn="l"/>
                  <a:tab pos="4114251" algn="l"/>
                  <a:tab pos="4799960" algn="l"/>
                  <a:tab pos="5485668" algn="l"/>
                  <a:tab pos="6171377" algn="l"/>
                  <a:tab pos="6857086" algn="l"/>
                  <a:tab pos="7542794" algn="l"/>
                </a:tabLst>
              </a:pPr>
              <a:r>
                <a:rPr lang="en-GB" sz="8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High-pressure</a:t>
              </a:r>
            </a:p>
            <a:p>
              <a:pPr algn="ctr">
                <a:buClr>
                  <a:srgbClr val="000000"/>
                </a:buClr>
                <a:buSzPct val="100000"/>
                <a:tabLst>
                  <a:tab pos="0" algn="l"/>
                  <a:tab pos="685709" algn="l"/>
                  <a:tab pos="1371417" algn="l"/>
                  <a:tab pos="2057126" algn="l"/>
                  <a:tab pos="2742834" algn="l"/>
                  <a:tab pos="3428543" algn="l"/>
                  <a:tab pos="4114251" algn="l"/>
                  <a:tab pos="4799960" algn="l"/>
                  <a:tab pos="5485668" algn="l"/>
                  <a:tab pos="6171377" algn="l"/>
                  <a:tab pos="6857086" algn="l"/>
                  <a:tab pos="7542794" algn="l"/>
                </a:tabLst>
              </a:pPr>
              <a:r>
                <a:rPr lang="en-GB" sz="8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TAPER-LOK</a:t>
              </a:r>
              <a:r>
                <a:rPr lang="en-GB" sz="800" baseline="300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t>
              </a:r>
              <a:r>
                <a:rPr lang="en-GB" sz="8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 CLOSURE</a:t>
              </a:r>
            </a:p>
          </p:txBody>
        </p:sp>
        <p:sp>
          <p:nvSpPr>
            <p:cNvPr id="13" name="Rectangle 9">
              <a:extLst>
                <a:ext uri="{FF2B5EF4-FFF2-40B4-BE49-F238E27FC236}">
                  <a16:creationId xmlns:a16="http://schemas.microsoft.com/office/drawing/2014/main" id="{1BF0B7E7-E590-6ED1-D61F-11E9D704038B}"/>
                </a:ext>
              </a:extLst>
            </p:cNvPr>
            <p:cNvSpPr>
              <a:spLocks noChangeArrowheads="1"/>
            </p:cNvSpPr>
            <p:nvPr/>
          </p:nvSpPr>
          <p:spPr bwMode="auto">
            <a:xfrm>
              <a:off x="4455634" y="3407741"/>
              <a:ext cx="3059189" cy="1939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67493" tIns="35097" rIns="67493" bIns="35097">
              <a:spAutoFit/>
            </a:bodyPr>
            <a:lstStyle/>
            <a:p>
              <a:pPr algn="ctr">
                <a:buClr>
                  <a:srgbClr val="000000"/>
                </a:buClr>
                <a:buSzPct val="100000"/>
                <a:tabLst>
                  <a:tab pos="0" algn="l"/>
                  <a:tab pos="685709" algn="l"/>
                  <a:tab pos="1371417" algn="l"/>
                  <a:tab pos="2057126" algn="l"/>
                  <a:tab pos="2742834" algn="l"/>
                  <a:tab pos="3428543" algn="l"/>
                  <a:tab pos="4114251" algn="l"/>
                  <a:tab pos="4799960" algn="l"/>
                  <a:tab pos="5485668" algn="l"/>
                  <a:tab pos="6171377" algn="l"/>
                  <a:tab pos="6857086" algn="l"/>
                  <a:tab pos="7542794" algn="l"/>
                </a:tabLst>
              </a:pPr>
              <a:r>
                <a:rPr lang="en-GB" sz="8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Separate Sealed LOK-FLANGE</a:t>
              </a:r>
              <a:r>
                <a:rPr lang="en-GB" sz="800" baseline="300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t>
              </a:r>
              <a:r>
                <a:rPr lang="en-GB" sz="8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 </a:t>
              </a:r>
            </a:p>
          </p:txBody>
        </p:sp>
      </p:grpSp>
    </p:spTree>
    <p:extLst>
      <p:ext uri="{BB962C8B-B14F-4D97-AF65-F5344CB8AC3E}">
        <p14:creationId xmlns:p14="http://schemas.microsoft.com/office/powerpoint/2010/main" val="2481488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910C00-530B-7D5A-9397-5D69BA146B79}"/>
              </a:ext>
            </a:extLst>
          </p:cNvPr>
          <p:cNvSpPr>
            <a:spLocks noGrp="1"/>
          </p:cNvSpPr>
          <p:nvPr>
            <p:ph type="body" sz="quarter" idx="14"/>
          </p:nvPr>
        </p:nvSpPr>
        <p:spPr>
          <a:xfrm>
            <a:off x="311944" y="768122"/>
            <a:ext cx="7687068" cy="333861"/>
          </a:xfrm>
        </p:spPr>
        <p:txBody>
          <a:bodyPr/>
          <a:lstStyle/>
          <a:p>
            <a:r>
              <a:rPr lang="en-US" dirty="0"/>
              <a:t>Brown fintube® products – hairpin heat exchangers</a:t>
            </a:r>
          </a:p>
          <a:p>
            <a:endParaRPr lang="en-US" dirty="0"/>
          </a:p>
        </p:txBody>
      </p:sp>
      <p:sp>
        <p:nvSpPr>
          <p:cNvPr id="4" name="Slide Number Placeholder 3">
            <a:extLst>
              <a:ext uri="{FF2B5EF4-FFF2-40B4-BE49-F238E27FC236}">
                <a16:creationId xmlns:a16="http://schemas.microsoft.com/office/drawing/2014/main" id="{594844FE-B4D4-C78F-3AA1-B0A6AA60F010}"/>
              </a:ext>
            </a:extLst>
          </p:cNvPr>
          <p:cNvSpPr>
            <a:spLocks noGrp="1"/>
          </p:cNvSpPr>
          <p:nvPr>
            <p:ph type="sldNum" sz="quarter" idx="17"/>
          </p:nvPr>
        </p:nvSpPr>
        <p:spPr/>
        <p:txBody>
          <a:bodyPr/>
          <a:lstStyle/>
          <a:p>
            <a:fld id="{F9886CEC-C9AD-CD40-A303-2354BBFA91C8}" type="slidenum">
              <a:rPr lang="en-US" smtClean="0"/>
              <a:pPr/>
              <a:t>24</a:t>
            </a:fld>
            <a:endParaRPr lang="en-US" sz="1000"/>
          </a:p>
        </p:txBody>
      </p:sp>
      <p:pic>
        <p:nvPicPr>
          <p:cNvPr id="5" name="object 2">
            <a:extLst>
              <a:ext uri="{FF2B5EF4-FFF2-40B4-BE49-F238E27FC236}">
                <a16:creationId xmlns:a16="http://schemas.microsoft.com/office/drawing/2014/main" id="{3612DF5A-1FB6-479F-70BD-98AE1BC978D7}"/>
              </a:ext>
            </a:extLst>
          </p:cNvPr>
          <p:cNvPicPr/>
          <p:nvPr/>
        </p:nvPicPr>
        <p:blipFill>
          <a:blip r:embed="rId2" cstate="print"/>
          <a:stretch>
            <a:fillRect/>
          </a:stretch>
        </p:blipFill>
        <p:spPr>
          <a:xfrm>
            <a:off x="2717379" y="1615047"/>
            <a:ext cx="3174159" cy="1345612"/>
          </a:xfrm>
          <a:prstGeom prst="rect">
            <a:avLst/>
          </a:prstGeom>
        </p:spPr>
      </p:pic>
      <p:pic>
        <p:nvPicPr>
          <p:cNvPr id="6" name="Picture 5" descr="A picture containing sitting, engine&#10;&#10;Description automatically generated">
            <a:extLst>
              <a:ext uri="{FF2B5EF4-FFF2-40B4-BE49-F238E27FC236}">
                <a16:creationId xmlns:a16="http://schemas.microsoft.com/office/drawing/2014/main" id="{FB811C4F-65AF-5A07-2A7B-DE1F5567DD91}"/>
              </a:ext>
            </a:extLst>
          </p:cNvPr>
          <p:cNvPicPr>
            <a:picLocks noChangeAspect="1"/>
          </p:cNvPicPr>
          <p:nvPr/>
        </p:nvPicPr>
        <p:blipFill>
          <a:blip r:embed="rId3"/>
          <a:stretch>
            <a:fillRect/>
          </a:stretch>
        </p:blipFill>
        <p:spPr>
          <a:xfrm>
            <a:off x="2608027" y="3045297"/>
            <a:ext cx="3355451" cy="1455532"/>
          </a:xfrm>
          <a:prstGeom prst="rect">
            <a:avLst/>
          </a:prstGeom>
        </p:spPr>
      </p:pic>
      <p:sp>
        <p:nvSpPr>
          <p:cNvPr id="7" name="TextBox 6">
            <a:extLst>
              <a:ext uri="{FF2B5EF4-FFF2-40B4-BE49-F238E27FC236}">
                <a16:creationId xmlns:a16="http://schemas.microsoft.com/office/drawing/2014/main" id="{ECC8D806-B472-4DB3-062E-7A81E5129922}"/>
              </a:ext>
            </a:extLst>
          </p:cNvPr>
          <p:cNvSpPr txBox="1"/>
          <p:nvPr/>
        </p:nvSpPr>
        <p:spPr>
          <a:xfrm>
            <a:off x="922137" y="2071300"/>
            <a:ext cx="1457450" cy="307777"/>
          </a:xfrm>
          <a:prstGeom prst="rect">
            <a:avLst/>
          </a:prstGeom>
          <a:noFill/>
        </p:spPr>
        <p:txBody>
          <a:bodyPr wrap="none" rtlCol="0">
            <a:spAutoFit/>
          </a:bodyPr>
          <a:lstStyle/>
          <a:p>
            <a:pPr algn="r">
              <a:buNone/>
            </a:pPr>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Elliptical bonnet</a:t>
            </a:r>
          </a:p>
        </p:txBody>
      </p:sp>
      <p:sp>
        <p:nvSpPr>
          <p:cNvPr id="8" name="TextBox 7">
            <a:extLst>
              <a:ext uri="{FF2B5EF4-FFF2-40B4-BE49-F238E27FC236}">
                <a16:creationId xmlns:a16="http://schemas.microsoft.com/office/drawing/2014/main" id="{DDBF7888-CB3A-F44C-E85C-C3C366849153}"/>
              </a:ext>
            </a:extLst>
          </p:cNvPr>
          <p:cNvSpPr txBox="1"/>
          <p:nvPr/>
        </p:nvSpPr>
        <p:spPr>
          <a:xfrm>
            <a:off x="1367772" y="3663502"/>
            <a:ext cx="1011815" cy="307777"/>
          </a:xfrm>
          <a:prstGeom prst="rect">
            <a:avLst/>
          </a:prstGeom>
          <a:noFill/>
        </p:spPr>
        <p:txBody>
          <a:bodyPr wrap="none" rtlCol="0">
            <a:spAutoFit/>
          </a:bodyPr>
          <a:lstStyle/>
          <a:p>
            <a:pPr algn="r">
              <a:buNone/>
            </a:pPr>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All welded</a:t>
            </a:r>
          </a:p>
        </p:txBody>
      </p:sp>
      <p:sp>
        <p:nvSpPr>
          <p:cNvPr id="9" name="TextBox 8">
            <a:extLst>
              <a:ext uri="{FF2B5EF4-FFF2-40B4-BE49-F238E27FC236}">
                <a16:creationId xmlns:a16="http://schemas.microsoft.com/office/drawing/2014/main" id="{F573B0C7-4E06-5926-97D3-E743EC7662E2}"/>
              </a:ext>
            </a:extLst>
          </p:cNvPr>
          <p:cNvSpPr txBox="1"/>
          <p:nvPr/>
        </p:nvSpPr>
        <p:spPr>
          <a:xfrm>
            <a:off x="6240405" y="3542314"/>
            <a:ext cx="2903595" cy="523220"/>
          </a:xfrm>
          <a:prstGeom prst="rect">
            <a:avLst/>
          </a:prstGeom>
          <a:noFill/>
        </p:spPr>
        <p:txBody>
          <a:bodyPr wrap="square" rtlCol="0">
            <a:spAutoFit/>
          </a:bodyPr>
          <a:lstStyle/>
          <a:p>
            <a:pPr>
              <a:buNone/>
            </a:pPr>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Round </a:t>
            </a:r>
            <a:r>
              <a:rPr lang="en-GB"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TAPER-LOK</a:t>
            </a:r>
            <a:r>
              <a:rPr lang="en-GB" sz="1400" baseline="300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t>
            </a:r>
            <a:endParaRPr lang="en-GB"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a:p>
            <a:pPr>
              <a:buNone/>
            </a:pPr>
            <a:r>
              <a:rPr lang="en-GB"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bonnet</a:t>
            </a:r>
            <a:endPar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Text Placeholder 3">
            <a:extLst>
              <a:ext uri="{FF2B5EF4-FFF2-40B4-BE49-F238E27FC236}">
                <a16:creationId xmlns:a16="http://schemas.microsoft.com/office/drawing/2014/main" id="{6ECA0759-4A5D-0B64-A4AD-F2AB4EB1B659}"/>
              </a:ext>
            </a:extLst>
          </p:cNvPr>
          <p:cNvSpPr txBox="1">
            <a:spLocks/>
          </p:cNvSpPr>
          <p:nvPr/>
        </p:nvSpPr>
        <p:spPr>
          <a:xfrm>
            <a:off x="338902" y="1272180"/>
            <a:ext cx="7660110" cy="342867"/>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Variety of Multitube Return Bend Closures</a:t>
            </a:r>
          </a:p>
        </p:txBody>
      </p:sp>
    </p:spTree>
    <p:extLst>
      <p:ext uri="{BB962C8B-B14F-4D97-AF65-F5344CB8AC3E}">
        <p14:creationId xmlns:p14="http://schemas.microsoft.com/office/powerpoint/2010/main" val="53137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95CAFA-1DD0-E509-3DD8-CAC7D4D3F72C}"/>
              </a:ext>
            </a:extLst>
          </p:cNvPr>
          <p:cNvSpPr>
            <a:spLocks noGrp="1"/>
          </p:cNvSpPr>
          <p:nvPr>
            <p:ph type="body" sz="quarter" idx="14"/>
          </p:nvPr>
        </p:nvSpPr>
        <p:spPr>
          <a:xfrm>
            <a:off x="311944" y="768122"/>
            <a:ext cx="7162282" cy="333861"/>
          </a:xfrm>
        </p:spPr>
        <p:txBody>
          <a:bodyPr/>
          <a:lstStyle/>
          <a:p>
            <a:r>
              <a:rPr lang="en-US" dirty="0"/>
              <a:t>Brown fintube® products – hairpin heat exchangers</a:t>
            </a:r>
          </a:p>
          <a:p>
            <a:endParaRPr lang="en-US" dirty="0"/>
          </a:p>
        </p:txBody>
      </p:sp>
      <p:sp>
        <p:nvSpPr>
          <p:cNvPr id="4" name="Slide Number Placeholder 3">
            <a:extLst>
              <a:ext uri="{FF2B5EF4-FFF2-40B4-BE49-F238E27FC236}">
                <a16:creationId xmlns:a16="http://schemas.microsoft.com/office/drawing/2014/main" id="{C088CA2A-CA87-17E4-8B60-8F2EFE00C294}"/>
              </a:ext>
            </a:extLst>
          </p:cNvPr>
          <p:cNvSpPr>
            <a:spLocks noGrp="1"/>
          </p:cNvSpPr>
          <p:nvPr>
            <p:ph type="sldNum" sz="quarter" idx="17"/>
          </p:nvPr>
        </p:nvSpPr>
        <p:spPr/>
        <p:txBody>
          <a:bodyPr/>
          <a:lstStyle/>
          <a:p>
            <a:fld id="{F9886CEC-C9AD-CD40-A303-2354BBFA91C8}" type="slidenum">
              <a:rPr lang="en-US" smtClean="0"/>
              <a:pPr/>
              <a:t>25</a:t>
            </a:fld>
            <a:endParaRPr lang="en-US" sz="1000"/>
          </a:p>
        </p:txBody>
      </p:sp>
      <p:sp>
        <p:nvSpPr>
          <p:cNvPr id="5" name="Rectangle 4">
            <a:extLst>
              <a:ext uri="{FF2B5EF4-FFF2-40B4-BE49-F238E27FC236}">
                <a16:creationId xmlns:a16="http://schemas.microsoft.com/office/drawing/2014/main" id="{86B1F7B6-C08C-B098-C6B9-1E78E4B7F077}"/>
              </a:ext>
            </a:extLst>
          </p:cNvPr>
          <p:cNvSpPr/>
          <p:nvPr/>
        </p:nvSpPr>
        <p:spPr>
          <a:xfrm>
            <a:off x="1041457" y="2773414"/>
            <a:ext cx="2132348" cy="276999"/>
          </a:xfrm>
          <a:prstGeom prst="rect">
            <a:avLst/>
          </a:prstGeom>
        </p:spPr>
        <p:txBody>
          <a:bodyPr wrap="square">
            <a:spAutoFit/>
          </a:bodyPr>
          <a:lstStyle/>
          <a:p>
            <a:pPr algn="ctr">
              <a:buNone/>
            </a:pPr>
            <a:r>
              <a:rPr lang="en-US" altLang="en-US" sz="1200" kern="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Turbulators</a:t>
            </a:r>
          </a:p>
        </p:txBody>
      </p:sp>
      <p:sp>
        <p:nvSpPr>
          <p:cNvPr id="6" name="Rectangle 5">
            <a:extLst>
              <a:ext uri="{FF2B5EF4-FFF2-40B4-BE49-F238E27FC236}">
                <a16:creationId xmlns:a16="http://schemas.microsoft.com/office/drawing/2014/main" id="{4642B2D0-1B77-9587-06AD-53C3B3098FE9}"/>
              </a:ext>
            </a:extLst>
          </p:cNvPr>
          <p:cNvSpPr/>
          <p:nvPr/>
        </p:nvSpPr>
        <p:spPr>
          <a:xfrm>
            <a:off x="3072003" y="2662462"/>
            <a:ext cx="1396627" cy="461665"/>
          </a:xfrm>
          <a:prstGeom prst="rect">
            <a:avLst/>
          </a:prstGeom>
        </p:spPr>
        <p:txBody>
          <a:bodyPr wrap="square">
            <a:spAutoFit/>
          </a:bodyPr>
          <a:lstStyle/>
          <a:p>
            <a:pPr algn="ctr">
              <a:buNone/>
            </a:pPr>
            <a:r>
              <a:rPr lang="en-US" altLang="en-US" sz="1200" kern="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Wire-wrapped Cores</a:t>
            </a:r>
          </a:p>
        </p:txBody>
      </p:sp>
      <p:sp>
        <p:nvSpPr>
          <p:cNvPr id="7" name="Rectangle 6">
            <a:extLst>
              <a:ext uri="{FF2B5EF4-FFF2-40B4-BE49-F238E27FC236}">
                <a16:creationId xmlns:a16="http://schemas.microsoft.com/office/drawing/2014/main" id="{7EE40370-1440-F1DF-7B68-C0765DC32732}"/>
              </a:ext>
            </a:extLst>
          </p:cNvPr>
          <p:cNvSpPr/>
          <p:nvPr/>
        </p:nvSpPr>
        <p:spPr>
          <a:xfrm>
            <a:off x="4536392" y="2681349"/>
            <a:ext cx="1396628" cy="461665"/>
          </a:xfrm>
          <a:prstGeom prst="rect">
            <a:avLst/>
          </a:prstGeom>
        </p:spPr>
        <p:txBody>
          <a:bodyPr wrap="square">
            <a:spAutoFit/>
          </a:bodyPr>
          <a:lstStyle/>
          <a:p>
            <a:pPr algn="ctr">
              <a:buNone/>
            </a:pPr>
            <a:r>
              <a:rPr lang="en-US" altLang="en-US" sz="1200" kern="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  HELI-CORE™ Tube Inserts </a:t>
            </a:r>
          </a:p>
        </p:txBody>
      </p:sp>
      <p:sp>
        <p:nvSpPr>
          <p:cNvPr id="8" name="Text Placeholder 3">
            <a:extLst>
              <a:ext uri="{FF2B5EF4-FFF2-40B4-BE49-F238E27FC236}">
                <a16:creationId xmlns:a16="http://schemas.microsoft.com/office/drawing/2014/main" id="{DF55E41E-549F-D33A-0957-D5955CC2C026}"/>
              </a:ext>
            </a:extLst>
          </p:cNvPr>
          <p:cNvSpPr txBox="1">
            <a:spLocks/>
          </p:cNvSpPr>
          <p:nvPr/>
        </p:nvSpPr>
        <p:spPr>
          <a:xfrm>
            <a:off x="377884" y="1216108"/>
            <a:ext cx="8564897" cy="342867"/>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2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Tube-Side Heat Transfer Enhancement</a:t>
            </a:r>
          </a:p>
        </p:txBody>
      </p:sp>
      <p:sp>
        <p:nvSpPr>
          <p:cNvPr id="9" name="Rectangle 8">
            <a:extLst>
              <a:ext uri="{FF2B5EF4-FFF2-40B4-BE49-F238E27FC236}">
                <a16:creationId xmlns:a16="http://schemas.microsoft.com/office/drawing/2014/main" id="{850A4DA4-48AE-8A8B-2411-4129CB383B2D}"/>
              </a:ext>
            </a:extLst>
          </p:cNvPr>
          <p:cNvSpPr/>
          <p:nvPr/>
        </p:nvSpPr>
        <p:spPr>
          <a:xfrm>
            <a:off x="6103416" y="2677268"/>
            <a:ext cx="1293373" cy="461665"/>
          </a:xfrm>
          <a:prstGeom prst="rect">
            <a:avLst/>
          </a:prstGeom>
        </p:spPr>
        <p:txBody>
          <a:bodyPr wrap="square">
            <a:spAutoFit/>
          </a:bodyPr>
          <a:lstStyle/>
          <a:p>
            <a:pPr algn="ctr">
              <a:buNone/>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TWISTED TUBE</a:t>
            </a:r>
            <a:r>
              <a:rPr lang="en-US" sz="1200" baseline="300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t>
            </a: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 Bundle </a:t>
            </a:r>
            <a:endParaRPr lang="en-US" altLang="en-US" sz="1200" kern="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Rectangle 9">
            <a:extLst>
              <a:ext uri="{FF2B5EF4-FFF2-40B4-BE49-F238E27FC236}">
                <a16:creationId xmlns:a16="http://schemas.microsoft.com/office/drawing/2014/main" id="{7FE9C3B2-8EF9-F3DF-FEAA-B118487E753E}"/>
              </a:ext>
            </a:extLst>
          </p:cNvPr>
          <p:cNvSpPr/>
          <p:nvPr/>
        </p:nvSpPr>
        <p:spPr>
          <a:xfrm>
            <a:off x="377884" y="3584526"/>
            <a:ext cx="8079170" cy="1023357"/>
          </a:xfrm>
          <a:prstGeom prst="rect">
            <a:avLst/>
          </a:prstGeom>
        </p:spPr>
        <p:txBody>
          <a:bodyPr wrap="square">
            <a:spAutoFit/>
          </a:bodyPr>
          <a:lstStyle/>
          <a:p>
            <a:pPr>
              <a:spcAft>
                <a:spcPts val="450"/>
              </a:spcAft>
              <a:defRPr/>
            </a:pPr>
            <a:r>
              <a:rPr lang="en-US" altLang="en-US" sz="1200" kern="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LOK-BAFFLE™ Tube supports:</a:t>
            </a:r>
          </a:p>
          <a:p>
            <a:pPr marL="171450" indent="-171450">
              <a:spcAft>
                <a:spcPts val="450"/>
              </a:spcAft>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Pure longitudinal flow</a:t>
            </a:r>
          </a:p>
          <a:p>
            <a:pPr marL="171450" indent="-171450">
              <a:spcAft>
                <a:spcPts val="450"/>
              </a:spcAft>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Grids supporting the tubes even on triangular pitch</a:t>
            </a:r>
          </a:p>
          <a:p>
            <a:pPr marL="171450" indent="-171450">
              <a:spcAft>
                <a:spcPts val="450"/>
              </a:spcAft>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Much lower shell-side pressure drop with respect to segmental baffles</a:t>
            </a:r>
          </a:p>
        </p:txBody>
      </p:sp>
      <p:sp>
        <p:nvSpPr>
          <p:cNvPr id="11" name="TextBox 10">
            <a:extLst>
              <a:ext uri="{FF2B5EF4-FFF2-40B4-BE49-F238E27FC236}">
                <a16:creationId xmlns:a16="http://schemas.microsoft.com/office/drawing/2014/main" id="{94011F20-904C-4C71-C6B7-969E86B24636}"/>
              </a:ext>
            </a:extLst>
          </p:cNvPr>
          <p:cNvSpPr txBox="1"/>
          <p:nvPr/>
        </p:nvSpPr>
        <p:spPr>
          <a:xfrm>
            <a:off x="377884" y="3161901"/>
            <a:ext cx="8272390" cy="276999"/>
          </a:xfrm>
          <a:prstGeom prst="rect">
            <a:avLst/>
          </a:prstGeom>
          <a:noFill/>
        </p:spPr>
        <p:txBody>
          <a:bodyPr wrap="square" rtlCol="0">
            <a:spAutoFit/>
          </a:bodyPr>
          <a:lstStyle/>
          <a:p>
            <a:pPr>
              <a:buNone/>
            </a:pPr>
            <a:r>
              <a:rPr lang="en-US" altLang="en-US" sz="1200" kern="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A Hairpin Heat Exchanger Can Minimize Risk of Flow-Induced Vibration</a:t>
            </a:r>
          </a:p>
        </p:txBody>
      </p:sp>
      <p:pic>
        <p:nvPicPr>
          <p:cNvPr id="12" name="object 2">
            <a:extLst>
              <a:ext uri="{FF2B5EF4-FFF2-40B4-BE49-F238E27FC236}">
                <a16:creationId xmlns:a16="http://schemas.microsoft.com/office/drawing/2014/main" id="{7C167958-51C9-F6AE-06A0-4848E5C75CF5}"/>
              </a:ext>
            </a:extLst>
          </p:cNvPr>
          <p:cNvPicPr/>
          <p:nvPr/>
        </p:nvPicPr>
        <p:blipFill>
          <a:blip r:embed="rId2" cstate="print"/>
          <a:stretch>
            <a:fillRect/>
          </a:stretch>
        </p:blipFill>
        <p:spPr>
          <a:xfrm>
            <a:off x="7474226" y="3277322"/>
            <a:ext cx="1304018" cy="1300140"/>
          </a:xfrm>
          <a:prstGeom prst="rect">
            <a:avLst/>
          </a:prstGeom>
        </p:spPr>
      </p:pic>
      <p:pic>
        <p:nvPicPr>
          <p:cNvPr id="14" name="Picture 13" descr="A metal grate with wavy lines&#10;&#10;AI-generated content may be incorrect.">
            <a:extLst>
              <a:ext uri="{FF2B5EF4-FFF2-40B4-BE49-F238E27FC236}">
                <a16:creationId xmlns:a16="http://schemas.microsoft.com/office/drawing/2014/main" id="{AF4B0273-575D-F053-C9D6-22806D9ABF7E}"/>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685177" y="3330308"/>
            <a:ext cx="1569641" cy="1194167"/>
          </a:xfrm>
          <a:prstGeom prst="rect">
            <a:avLst/>
          </a:prstGeom>
        </p:spPr>
      </p:pic>
      <p:pic>
        <p:nvPicPr>
          <p:cNvPr id="16" name="Picture 15" descr="Several metal objects on a black background&#10;&#10;AI-generated content may be incorrect.">
            <a:extLst>
              <a:ext uri="{FF2B5EF4-FFF2-40B4-BE49-F238E27FC236}">
                <a16:creationId xmlns:a16="http://schemas.microsoft.com/office/drawing/2014/main" id="{756F000D-A2B2-47C8-4876-FCAF99768052}"/>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637969" y="1416838"/>
            <a:ext cx="5724939" cy="1398410"/>
          </a:xfrm>
          <a:prstGeom prst="rect">
            <a:avLst/>
          </a:prstGeom>
        </p:spPr>
      </p:pic>
    </p:spTree>
    <p:extLst>
      <p:ext uri="{BB962C8B-B14F-4D97-AF65-F5344CB8AC3E}">
        <p14:creationId xmlns:p14="http://schemas.microsoft.com/office/powerpoint/2010/main" val="2182321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3CBF58-B76B-DD92-0924-442D240A3F66}"/>
              </a:ext>
            </a:extLst>
          </p:cNvPr>
          <p:cNvSpPr>
            <a:spLocks noGrp="1"/>
          </p:cNvSpPr>
          <p:nvPr>
            <p:ph type="body" sz="quarter" idx="14"/>
          </p:nvPr>
        </p:nvSpPr>
        <p:spPr>
          <a:xfrm>
            <a:off x="311944" y="768122"/>
            <a:ext cx="7082769" cy="333861"/>
          </a:xfrm>
        </p:spPr>
        <p:txBody>
          <a:bodyPr/>
          <a:lstStyle/>
          <a:p>
            <a:r>
              <a:rPr lang="en-US" dirty="0"/>
              <a:t>Brown fintube® products – hairpin heat exchangers</a:t>
            </a:r>
          </a:p>
          <a:p>
            <a:endParaRPr lang="en-US" dirty="0"/>
          </a:p>
        </p:txBody>
      </p:sp>
      <p:sp>
        <p:nvSpPr>
          <p:cNvPr id="4" name="Slide Number Placeholder 3">
            <a:extLst>
              <a:ext uri="{FF2B5EF4-FFF2-40B4-BE49-F238E27FC236}">
                <a16:creationId xmlns:a16="http://schemas.microsoft.com/office/drawing/2014/main" id="{6855C736-1131-B4DC-AE4B-3FDD1F886983}"/>
              </a:ext>
            </a:extLst>
          </p:cNvPr>
          <p:cNvSpPr>
            <a:spLocks noGrp="1"/>
          </p:cNvSpPr>
          <p:nvPr>
            <p:ph type="sldNum" sz="quarter" idx="17"/>
          </p:nvPr>
        </p:nvSpPr>
        <p:spPr/>
        <p:txBody>
          <a:bodyPr/>
          <a:lstStyle/>
          <a:p>
            <a:fld id="{F9886CEC-C9AD-CD40-A303-2354BBFA91C8}" type="slidenum">
              <a:rPr lang="en-US" smtClean="0"/>
              <a:pPr/>
              <a:t>26</a:t>
            </a:fld>
            <a:endParaRPr lang="en-US" sz="1000"/>
          </a:p>
        </p:txBody>
      </p:sp>
      <p:pic>
        <p:nvPicPr>
          <p:cNvPr id="5" name="Picture 4">
            <a:extLst>
              <a:ext uri="{FF2B5EF4-FFF2-40B4-BE49-F238E27FC236}">
                <a16:creationId xmlns:a16="http://schemas.microsoft.com/office/drawing/2014/main" id="{41CF9CDE-132E-AF28-FE84-8FEDC01C12D8}"/>
              </a:ext>
            </a:extLst>
          </p:cNvPr>
          <p:cNvPicPr>
            <a:picLocks noChangeAspect="1"/>
          </p:cNvPicPr>
          <p:nvPr/>
        </p:nvPicPr>
        <p:blipFill>
          <a:blip r:embed="rId2"/>
          <a:stretch>
            <a:fillRect/>
          </a:stretch>
        </p:blipFill>
        <p:spPr>
          <a:xfrm>
            <a:off x="4860034" y="2268867"/>
            <a:ext cx="3806203" cy="2174973"/>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819A2765-7756-780E-453D-62DA909D3E50}"/>
              </a:ext>
            </a:extLst>
          </p:cNvPr>
          <p:cNvSpPr/>
          <p:nvPr/>
        </p:nvSpPr>
        <p:spPr>
          <a:xfrm>
            <a:off x="311944" y="1566216"/>
            <a:ext cx="5158553" cy="1754326"/>
          </a:xfrm>
          <a:prstGeom prst="rect">
            <a:avLst/>
          </a:prstGeom>
        </p:spPr>
        <p:txBody>
          <a:bodyPr wrap="square">
            <a:spAutoFit/>
          </a:bodyPr>
          <a:lstStyle/>
          <a:p>
            <a:pPr marL="171450" indent="-171450">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 temperature cross exists or close temperature approach is desired</a:t>
            </a:r>
          </a:p>
          <a:p>
            <a:pPr marL="171450" indent="-171450">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High pressure applications exist</a:t>
            </a:r>
          </a:p>
          <a:p>
            <a:pPr marL="171450" indent="-171450">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Cycling and thermal shock conditions are present</a:t>
            </a:r>
          </a:p>
          <a:p>
            <a:pPr marL="171450" indent="-171450">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High terminal temperature differences exist</a:t>
            </a:r>
          </a:p>
          <a:p>
            <a:pPr marL="171450" indent="-171450">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Avoidance of an expansion joint</a:t>
            </a:r>
          </a:p>
          <a:p>
            <a:pPr marL="171450" indent="-171450">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Ability to clean u-bends is required</a:t>
            </a:r>
          </a:p>
          <a:p>
            <a:pPr marL="171450" indent="-171450">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All external bolting is desired</a:t>
            </a:r>
          </a:p>
          <a:p>
            <a:pPr marL="171450" indent="-171450">
              <a:buFont typeface="Arial" panose="020B0604020202020204" pitchFamily="34" charset="0"/>
              <a:buChar char="•"/>
              <a:defRPr/>
            </a:pPr>
            <a:r>
              <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An augmentation device would improve heat transfer</a:t>
            </a:r>
          </a:p>
          <a:p>
            <a:pPr marL="257141" indent="-257141">
              <a:spcAft>
                <a:spcPts val="450"/>
              </a:spcAft>
              <a:buFont typeface="Wingdings" panose="05000000000000000000" pitchFamily="2" charset="2"/>
              <a:buChar char="§"/>
              <a:defRPr/>
            </a:pPr>
            <a:endParaRPr lang="en-US" sz="12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Text Placeholder 3">
            <a:extLst>
              <a:ext uri="{FF2B5EF4-FFF2-40B4-BE49-F238E27FC236}">
                <a16:creationId xmlns:a16="http://schemas.microsoft.com/office/drawing/2014/main" id="{D8296C5B-85E9-9CA3-67ED-C15322A3469D}"/>
              </a:ext>
            </a:extLst>
          </p:cNvPr>
          <p:cNvSpPr txBox="1">
            <a:spLocks/>
          </p:cNvSpPr>
          <p:nvPr/>
        </p:nvSpPr>
        <p:spPr>
          <a:xfrm>
            <a:off x="311944" y="1223349"/>
            <a:ext cx="6171597" cy="342867"/>
          </a:xfrm>
          <a:prstGeom prst="rect">
            <a:avLst/>
          </a:prstGeom>
        </p:spPr>
        <p:txBody>
          <a:bodyPr>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alt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Consider a Hairpin When…</a:t>
            </a:r>
          </a:p>
        </p:txBody>
      </p:sp>
    </p:spTree>
    <p:extLst>
      <p:ext uri="{BB962C8B-B14F-4D97-AF65-F5344CB8AC3E}">
        <p14:creationId xmlns:p14="http://schemas.microsoft.com/office/powerpoint/2010/main" val="257610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6C6E7-7EDF-8192-F926-83E4F0CF8F47}"/>
              </a:ext>
            </a:extLst>
          </p:cNvPr>
          <p:cNvSpPr>
            <a:spLocks noGrp="1"/>
          </p:cNvSpPr>
          <p:nvPr>
            <p:ph type="body" sz="quarter" idx="11"/>
          </p:nvPr>
        </p:nvSpPr>
        <p:spPr>
          <a:xfrm>
            <a:off x="311944" y="1199113"/>
            <a:ext cx="8509397" cy="3176265"/>
          </a:xfrm>
        </p:spPr>
        <p:txBody>
          <a:bodyPr/>
          <a:lstStyle/>
          <a:p>
            <a:pPr marL="0" marR="5080" indent="0">
              <a:lnSpc>
                <a:spcPts val="1300"/>
              </a:lnSpc>
              <a:spcBef>
                <a:spcPts val="1160"/>
              </a:spcBef>
              <a:buNone/>
            </a:pPr>
            <a:r>
              <a:rPr lang="en-US" dirty="0"/>
              <a:t>Metalforms</a:t>
            </a:r>
            <a:r>
              <a:rPr lang="en-US" spc="100" dirty="0"/>
              <a:t> </a:t>
            </a:r>
            <a:r>
              <a:rPr lang="en-US" dirty="0"/>
              <a:t>understands</a:t>
            </a:r>
            <a:r>
              <a:rPr lang="en-US" spc="100" dirty="0"/>
              <a:t> that </a:t>
            </a:r>
            <a:r>
              <a:rPr lang="en-US" dirty="0"/>
              <a:t>heat</a:t>
            </a:r>
            <a:r>
              <a:rPr lang="en-US" spc="100" dirty="0"/>
              <a:t> </a:t>
            </a:r>
            <a:r>
              <a:rPr lang="en-US" dirty="0"/>
              <a:t>exchangers</a:t>
            </a:r>
            <a:r>
              <a:rPr lang="en-US" spc="100" dirty="0"/>
              <a:t> </a:t>
            </a:r>
            <a:r>
              <a:rPr lang="en-US" dirty="0"/>
              <a:t>are</a:t>
            </a:r>
            <a:r>
              <a:rPr lang="en-US" spc="100" dirty="0"/>
              <a:t> </a:t>
            </a:r>
            <a:r>
              <a:rPr lang="en-US" dirty="0"/>
              <a:t>a</a:t>
            </a:r>
            <a:r>
              <a:rPr lang="en-US" spc="100" dirty="0"/>
              <a:t> </a:t>
            </a:r>
            <a:r>
              <a:rPr lang="en-US" spc="-30" dirty="0"/>
              <a:t>critical</a:t>
            </a:r>
            <a:r>
              <a:rPr lang="en-US" spc="55" dirty="0"/>
              <a:t> </a:t>
            </a:r>
            <a:r>
              <a:rPr lang="en-US" spc="-10" dirty="0"/>
              <a:t>process </a:t>
            </a:r>
            <a:r>
              <a:rPr lang="en-US" spc="10" dirty="0"/>
              <a:t>component,</a:t>
            </a:r>
            <a:r>
              <a:rPr lang="en-US" spc="-5" dirty="0"/>
              <a:t> </a:t>
            </a:r>
            <a:r>
              <a:rPr lang="en-US" spc="10" dirty="0"/>
              <a:t>and</a:t>
            </a:r>
            <a:r>
              <a:rPr lang="en-US" spc="-40" dirty="0"/>
              <a:t> </a:t>
            </a:r>
            <a:r>
              <a:rPr lang="en-US" spc="50" dirty="0"/>
              <a:t>when</a:t>
            </a:r>
            <a:r>
              <a:rPr lang="en-US" dirty="0"/>
              <a:t> repairs</a:t>
            </a:r>
            <a:r>
              <a:rPr lang="en-US" spc="-5" dirty="0"/>
              <a:t> </a:t>
            </a:r>
            <a:r>
              <a:rPr lang="en-US" spc="10" dirty="0"/>
              <a:t>are</a:t>
            </a:r>
            <a:r>
              <a:rPr lang="en-US" dirty="0"/>
              <a:t> </a:t>
            </a:r>
            <a:r>
              <a:rPr lang="en-US" spc="10" dirty="0"/>
              <a:t>needed,</a:t>
            </a:r>
            <a:r>
              <a:rPr lang="en-US" spc="-5" dirty="0"/>
              <a:t> </a:t>
            </a:r>
            <a:r>
              <a:rPr lang="en-US" spc="10" dirty="0"/>
              <a:t>they</a:t>
            </a:r>
            <a:r>
              <a:rPr lang="en-US" spc="-35" dirty="0"/>
              <a:t> </a:t>
            </a:r>
            <a:r>
              <a:rPr lang="en-US" spc="10" dirty="0"/>
              <a:t>are</a:t>
            </a:r>
            <a:r>
              <a:rPr lang="en-US" spc="-5" dirty="0"/>
              <a:t> </a:t>
            </a:r>
            <a:r>
              <a:rPr lang="en-US" dirty="0"/>
              <a:t>often </a:t>
            </a:r>
            <a:r>
              <a:rPr lang="en-US" spc="-10" dirty="0"/>
              <a:t>needed </a:t>
            </a:r>
            <a:r>
              <a:rPr lang="en-US" spc="-25" dirty="0"/>
              <a:t>quickly. </a:t>
            </a:r>
            <a:r>
              <a:rPr lang="en-US" spc="80" dirty="0"/>
              <a:t>When</a:t>
            </a:r>
            <a:r>
              <a:rPr lang="en-US" spc="20" dirty="0"/>
              <a:t> </a:t>
            </a:r>
            <a:r>
              <a:rPr lang="en-US" dirty="0"/>
              <a:t>time</a:t>
            </a:r>
            <a:r>
              <a:rPr lang="en-US" spc="25" dirty="0"/>
              <a:t> </a:t>
            </a:r>
            <a:r>
              <a:rPr lang="en-US" dirty="0"/>
              <a:t>is</a:t>
            </a:r>
            <a:r>
              <a:rPr lang="en-US" spc="20" dirty="0"/>
              <a:t> </a:t>
            </a:r>
            <a:r>
              <a:rPr lang="en-US" spc="-30" dirty="0"/>
              <a:t>critical</a:t>
            </a:r>
            <a:r>
              <a:rPr lang="en-US" spc="-15" dirty="0"/>
              <a:t> </a:t>
            </a:r>
            <a:r>
              <a:rPr lang="en-US" dirty="0"/>
              <a:t>and</a:t>
            </a:r>
            <a:r>
              <a:rPr lang="en-US" spc="-15" dirty="0"/>
              <a:t> </a:t>
            </a:r>
            <a:r>
              <a:rPr lang="en-US" dirty="0"/>
              <a:t>you</a:t>
            </a:r>
            <a:r>
              <a:rPr lang="en-US" spc="20" dirty="0"/>
              <a:t> </a:t>
            </a:r>
            <a:r>
              <a:rPr lang="en-US" dirty="0"/>
              <a:t>need</a:t>
            </a:r>
            <a:r>
              <a:rPr lang="en-US" spc="-15" dirty="0"/>
              <a:t> </a:t>
            </a:r>
            <a:r>
              <a:rPr lang="en-US" dirty="0"/>
              <a:t>your</a:t>
            </a:r>
            <a:r>
              <a:rPr lang="en-US" spc="-10" dirty="0"/>
              <a:t> </a:t>
            </a:r>
            <a:r>
              <a:rPr lang="en-US" dirty="0"/>
              <a:t>heat</a:t>
            </a:r>
            <a:r>
              <a:rPr lang="en-US" spc="20" dirty="0"/>
              <a:t> </a:t>
            </a:r>
            <a:r>
              <a:rPr lang="en-US" spc="-10" dirty="0"/>
              <a:t>transfer </a:t>
            </a:r>
            <a:r>
              <a:rPr lang="en-US" dirty="0"/>
              <a:t>equipment</a:t>
            </a:r>
            <a:r>
              <a:rPr lang="en-US" spc="85" dirty="0"/>
              <a:t> </a:t>
            </a:r>
            <a:r>
              <a:rPr lang="en-US" dirty="0"/>
              <a:t>repaired</a:t>
            </a:r>
            <a:r>
              <a:rPr lang="en-US" spc="90" dirty="0"/>
              <a:t> </a:t>
            </a:r>
            <a:r>
              <a:rPr lang="en-US" dirty="0"/>
              <a:t>rapidly and correctly</a:t>
            </a:r>
            <a:r>
              <a:rPr lang="en-US" spc="-25" dirty="0"/>
              <a:t>,</a:t>
            </a:r>
            <a:r>
              <a:rPr lang="en-US" spc="85" dirty="0"/>
              <a:t> </a:t>
            </a:r>
            <a:r>
              <a:rPr lang="en-US" dirty="0"/>
              <a:t>Metalforms</a:t>
            </a:r>
            <a:r>
              <a:rPr lang="en-US" spc="90" dirty="0"/>
              <a:t> </a:t>
            </a:r>
            <a:r>
              <a:rPr lang="en-US" dirty="0"/>
              <a:t>has</a:t>
            </a:r>
            <a:r>
              <a:rPr lang="en-US" spc="85" dirty="0"/>
              <a:t> </a:t>
            </a:r>
            <a:r>
              <a:rPr lang="en-US" spc="-25" dirty="0"/>
              <a:t>the </a:t>
            </a:r>
            <a:r>
              <a:rPr lang="en-US" dirty="0"/>
              <a:t>expertise and</a:t>
            </a:r>
            <a:r>
              <a:rPr lang="en-US" spc="5" dirty="0"/>
              <a:t> </a:t>
            </a:r>
            <a:r>
              <a:rPr lang="en-US" dirty="0"/>
              <a:t>capabilities to</a:t>
            </a:r>
            <a:r>
              <a:rPr lang="en-US" spc="5" dirty="0"/>
              <a:t> </a:t>
            </a:r>
            <a:r>
              <a:rPr lang="en-US" dirty="0"/>
              <a:t>handle</a:t>
            </a:r>
            <a:r>
              <a:rPr lang="en-US" spc="5" dirty="0"/>
              <a:t> </a:t>
            </a:r>
            <a:r>
              <a:rPr lang="en-US" spc="-20" dirty="0"/>
              <a:t>all</a:t>
            </a:r>
            <a:r>
              <a:rPr lang="en-US" spc="-35" dirty="0"/>
              <a:t> </a:t>
            </a:r>
            <a:r>
              <a:rPr lang="en-US" dirty="0"/>
              <a:t>types</a:t>
            </a:r>
            <a:r>
              <a:rPr lang="en-US" spc="5" dirty="0"/>
              <a:t> </a:t>
            </a:r>
            <a:r>
              <a:rPr lang="en-US" dirty="0"/>
              <a:t>of</a:t>
            </a:r>
            <a:r>
              <a:rPr lang="en-US" spc="-30" dirty="0"/>
              <a:t> </a:t>
            </a:r>
            <a:r>
              <a:rPr lang="en-US" dirty="0"/>
              <a:t>repairs</a:t>
            </a:r>
            <a:r>
              <a:rPr lang="en-US" spc="5" dirty="0"/>
              <a:t> </a:t>
            </a:r>
            <a:r>
              <a:rPr lang="en-US" dirty="0"/>
              <a:t>to</a:t>
            </a:r>
            <a:r>
              <a:rPr lang="en-US" spc="5" dirty="0"/>
              <a:t> </a:t>
            </a:r>
            <a:r>
              <a:rPr lang="en-US" dirty="0"/>
              <a:t>get</a:t>
            </a:r>
            <a:r>
              <a:rPr lang="en-US" spc="-35" dirty="0"/>
              <a:t> </a:t>
            </a:r>
            <a:r>
              <a:rPr lang="en-US" spc="-20" dirty="0"/>
              <a:t>your </a:t>
            </a:r>
            <a:r>
              <a:rPr lang="en-US" spc="-10" dirty="0"/>
              <a:t>unit </a:t>
            </a:r>
            <a:r>
              <a:rPr lang="en-US" dirty="0"/>
              <a:t>back</a:t>
            </a:r>
            <a:r>
              <a:rPr lang="en-US" spc="-5" dirty="0"/>
              <a:t> </a:t>
            </a:r>
            <a:r>
              <a:rPr lang="en-US" spc="50" dirty="0"/>
              <a:t>up</a:t>
            </a:r>
            <a:r>
              <a:rPr lang="en-US" spc="-10" dirty="0"/>
              <a:t> </a:t>
            </a:r>
            <a:r>
              <a:rPr lang="en-US" dirty="0"/>
              <a:t>and</a:t>
            </a:r>
            <a:r>
              <a:rPr lang="en-US" spc="-5" dirty="0"/>
              <a:t> </a:t>
            </a:r>
            <a:r>
              <a:rPr lang="en-US" dirty="0"/>
              <a:t>running.</a:t>
            </a:r>
            <a:r>
              <a:rPr lang="en-US" spc="-5" dirty="0"/>
              <a:t> </a:t>
            </a:r>
            <a:r>
              <a:rPr lang="en-US" spc="70" dirty="0"/>
              <a:t>Common</a:t>
            </a:r>
            <a:r>
              <a:rPr lang="en-US" spc="-10" dirty="0"/>
              <a:t> </a:t>
            </a:r>
            <a:r>
              <a:rPr lang="en-US" dirty="0"/>
              <a:t>repairs</a:t>
            </a:r>
            <a:r>
              <a:rPr lang="en-US" spc="-40" dirty="0"/>
              <a:t> </a:t>
            </a:r>
            <a:r>
              <a:rPr lang="en-US" spc="50" dirty="0"/>
              <a:t>we</a:t>
            </a:r>
            <a:r>
              <a:rPr lang="en-US" spc="-5" dirty="0"/>
              <a:t> </a:t>
            </a:r>
            <a:r>
              <a:rPr lang="en-US" dirty="0"/>
              <a:t>perform</a:t>
            </a:r>
            <a:r>
              <a:rPr lang="en-US" spc="-10" dirty="0"/>
              <a:t> include</a:t>
            </a:r>
            <a:endParaRPr lang="en-US" dirty="0"/>
          </a:p>
          <a:p>
            <a:pPr marL="184150" indent="-171450">
              <a:lnSpc>
                <a:spcPts val="1310"/>
              </a:lnSpc>
              <a:spcBef>
                <a:spcPts val="1240"/>
              </a:spcBef>
              <a:buClr>
                <a:srgbClr val="666666"/>
              </a:buClr>
              <a:tabLst>
                <a:tab pos="192405" algn="l"/>
              </a:tabLst>
            </a:pPr>
            <a:r>
              <a:rPr lang="en-US" dirty="0"/>
              <a:t>Gasket</a:t>
            </a:r>
            <a:r>
              <a:rPr lang="en-US" spc="55" dirty="0"/>
              <a:t> </a:t>
            </a:r>
            <a:r>
              <a:rPr lang="en-US" dirty="0"/>
              <a:t>surface</a:t>
            </a:r>
            <a:r>
              <a:rPr lang="en-US" spc="60" dirty="0"/>
              <a:t> </a:t>
            </a:r>
            <a:r>
              <a:rPr lang="en-US" spc="-10" dirty="0"/>
              <a:t>repair</a:t>
            </a:r>
            <a:endParaRPr lang="en-US" dirty="0"/>
          </a:p>
          <a:p>
            <a:pPr marL="184150" indent="-171450">
              <a:lnSpc>
                <a:spcPts val="1300"/>
              </a:lnSpc>
              <a:buClr>
                <a:srgbClr val="666666"/>
              </a:buClr>
              <a:tabLst>
                <a:tab pos="192405" algn="l"/>
              </a:tabLst>
            </a:pPr>
            <a:r>
              <a:rPr lang="en-US" spc="50" dirty="0"/>
              <a:t>Weld</a:t>
            </a:r>
            <a:r>
              <a:rPr lang="en-US" spc="-50" dirty="0"/>
              <a:t> </a:t>
            </a:r>
            <a:r>
              <a:rPr lang="en-US" spc="-10" dirty="0"/>
              <a:t>repairs</a:t>
            </a:r>
            <a:endParaRPr lang="en-US" dirty="0"/>
          </a:p>
          <a:p>
            <a:pPr marL="184150" indent="-171450">
              <a:lnSpc>
                <a:spcPts val="1300"/>
              </a:lnSpc>
              <a:buClr>
                <a:srgbClr val="666666"/>
              </a:buClr>
              <a:tabLst>
                <a:tab pos="192405" algn="l"/>
              </a:tabLst>
            </a:pPr>
            <a:r>
              <a:rPr lang="en-US" spc="50" dirty="0"/>
              <a:t>Weld</a:t>
            </a:r>
            <a:r>
              <a:rPr lang="en-US" spc="80" dirty="0"/>
              <a:t> </a:t>
            </a:r>
            <a:r>
              <a:rPr lang="en-US" dirty="0"/>
              <a:t>build-up</a:t>
            </a:r>
            <a:r>
              <a:rPr lang="en-US" spc="80" dirty="0"/>
              <a:t> </a:t>
            </a:r>
            <a:r>
              <a:rPr lang="en-US" dirty="0"/>
              <a:t>and</a:t>
            </a:r>
            <a:r>
              <a:rPr lang="en-US" spc="80" dirty="0"/>
              <a:t> </a:t>
            </a:r>
            <a:r>
              <a:rPr lang="en-US" spc="-10" dirty="0"/>
              <a:t>re-machining</a:t>
            </a:r>
            <a:endParaRPr lang="en-US" dirty="0"/>
          </a:p>
          <a:p>
            <a:pPr marL="184150" indent="-171450">
              <a:lnSpc>
                <a:spcPts val="1300"/>
              </a:lnSpc>
              <a:buClr>
                <a:srgbClr val="666666"/>
              </a:buClr>
              <a:tabLst>
                <a:tab pos="192405" algn="l"/>
              </a:tabLst>
            </a:pPr>
            <a:r>
              <a:rPr lang="en-US" spc="10" dirty="0"/>
              <a:t>Replacement</a:t>
            </a:r>
            <a:r>
              <a:rPr lang="en-US" spc="175" dirty="0"/>
              <a:t> </a:t>
            </a:r>
            <a:r>
              <a:rPr lang="en-US" spc="-10" dirty="0"/>
              <a:t>components</a:t>
            </a:r>
            <a:endParaRPr lang="en-US" dirty="0"/>
          </a:p>
          <a:p>
            <a:pPr marL="184150" indent="-171450">
              <a:lnSpc>
                <a:spcPts val="1300"/>
              </a:lnSpc>
              <a:buClr>
                <a:srgbClr val="666666"/>
              </a:buClr>
              <a:tabLst>
                <a:tab pos="192405" algn="l"/>
              </a:tabLst>
            </a:pPr>
            <a:r>
              <a:rPr lang="en-US" dirty="0"/>
              <a:t>Repairs</a:t>
            </a:r>
            <a:r>
              <a:rPr lang="en-US" spc="60" dirty="0"/>
              <a:t> </a:t>
            </a:r>
            <a:r>
              <a:rPr lang="en-US" dirty="0"/>
              <a:t>to</a:t>
            </a:r>
            <a:r>
              <a:rPr lang="en-US" spc="65" dirty="0"/>
              <a:t> </a:t>
            </a:r>
            <a:r>
              <a:rPr lang="en-US" dirty="0"/>
              <a:t>shell</a:t>
            </a:r>
            <a:r>
              <a:rPr lang="en-US" spc="20" dirty="0"/>
              <a:t> </a:t>
            </a:r>
            <a:r>
              <a:rPr lang="en-US" dirty="0"/>
              <a:t>and</a:t>
            </a:r>
            <a:r>
              <a:rPr lang="en-US" spc="60" dirty="0"/>
              <a:t> </a:t>
            </a:r>
            <a:r>
              <a:rPr lang="en-US" dirty="0"/>
              <a:t>channel</a:t>
            </a:r>
            <a:r>
              <a:rPr lang="en-US" spc="20" dirty="0"/>
              <a:t> </a:t>
            </a:r>
            <a:r>
              <a:rPr lang="en-US" spc="-10" dirty="0"/>
              <a:t>components</a:t>
            </a:r>
            <a:endParaRPr lang="en-US" dirty="0"/>
          </a:p>
          <a:p>
            <a:pPr marL="184150" indent="-171450">
              <a:lnSpc>
                <a:spcPts val="1310"/>
              </a:lnSpc>
              <a:buClr>
                <a:srgbClr val="666666"/>
              </a:buClr>
              <a:tabLst>
                <a:tab pos="192405" algn="l"/>
              </a:tabLst>
            </a:pPr>
            <a:r>
              <a:rPr lang="en-US" dirty="0"/>
              <a:t>Coating</a:t>
            </a:r>
            <a:r>
              <a:rPr lang="en-US" spc="55" dirty="0"/>
              <a:t> </a:t>
            </a:r>
            <a:r>
              <a:rPr lang="en-US" dirty="0"/>
              <a:t>and</a:t>
            </a:r>
            <a:r>
              <a:rPr lang="en-US" spc="55" dirty="0"/>
              <a:t> </a:t>
            </a:r>
            <a:r>
              <a:rPr lang="en-US" spc="-10" dirty="0"/>
              <a:t>paint</a:t>
            </a:r>
            <a:r>
              <a:rPr lang="en-US" spc="55" dirty="0"/>
              <a:t> </a:t>
            </a:r>
            <a:r>
              <a:rPr lang="en-US" spc="-10" dirty="0"/>
              <a:t>application</a:t>
            </a:r>
          </a:p>
          <a:p>
            <a:pPr marL="184150" indent="-171450">
              <a:lnSpc>
                <a:spcPts val="1310"/>
              </a:lnSpc>
              <a:buClr>
                <a:srgbClr val="666666"/>
              </a:buClr>
              <a:tabLst>
                <a:tab pos="192405" algn="l"/>
              </a:tabLst>
            </a:pPr>
            <a:r>
              <a:rPr lang="en-US" spc="-10" dirty="0"/>
              <a:t>24/7 Responsiveness and Capabilities</a:t>
            </a:r>
            <a:endParaRPr lang="en-US" dirty="0"/>
          </a:p>
          <a:p>
            <a:pPr marL="0" indent="0">
              <a:buNone/>
            </a:pPr>
            <a:endParaRPr lang="en-US" dirty="0"/>
          </a:p>
        </p:txBody>
      </p:sp>
      <p:sp>
        <p:nvSpPr>
          <p:cNvPr id="3" name="Text Placeholder 2">
            <a:extLst>
              <a:ext uri="{FF2B5EF4-FFF2-40B4-BE49-F238E27FC236}">
                <a16:creationId xmlns:a16="http://schemas.microsoft.com/office/drawing/2014/main" id="{1D4EF61D-DDA3-97C2-0334-08924BEE96B5}"/>
              </a:ext>
            </a:extLst>
          </p:cNvPr>
          <p:cNvSpPr>
            <a:spLocks noGrp="1"/>
          </p:cNvSpPr>
          <p:nvPr>
            <p:ph type="body" sz="quarter" idx="14"/>
          </p:nvPr>
        </p:nvSpPr>
        <p:spPr/>
        <p:txBody>
          <a:bodyPr/>
          <a:lstStyle/>
          <a:p>
            <a:r>
              <a:rPr lang="en-US" dirty="0"/>
              <a:t>EMERGENCY REPAIRS &amp; SERVICES</a:t>
            </a:r>
          </a:p>
        </p:txBody>
      </p:sp>
      <p:sp>
        <p:nvSpPr>
          <p:cNvPr id="4" name="Slide Number Placeholder 3">
            <a:extLst>
              <a:ext uri="{FF2B5EF4-FFF2-40B4-BE49-F238E27FC236}">
                <a16:creationId xmlns:a16="http://schemas.microsoft.com/office/drawing/2014/main" id="{A7B6D351-B6A4-44DE-7D0E-E3E1D67724F7}"/>
              </a:ext>
            </a:extLst>
          </p:cNvPr>
          <p:cNvSpPr>
            <a:spLocks noGrp="1"/>
          </p:cNvSpPr>
          <p:nvPr>
            <p:ph type="sldNum" sz="quarter" idx="17"/>
          </p:nvPr>
        </p:nvSpPr>
        <p:spPr/>
        <p:txBody>
          <a:bodyPr/>
          <a:lstStyle/>
          <a:p>
            <a:fld id="{F9886CEC-C9AD-CD40-A303-2354BBFA91C8}" type="slidenum">
              <a:rPr lang="en-US" smtClean="0"/>
              <a:pPr/>
              <a:t>27</a:t>
            </a:fld>
            <a:endParaRPr lang="en-US" sz="1000"/>
          </a:p>
        </p:txBody>
      </p:sp>
      <p:pic>
        <p:nvPicPr>
          <p:cNvPr id="5" name="object 10">
            <a:extLst>
              <a:ext uri="{FF2B5EF4-FFF2-40B4-BE49-F238E27FC236}">
                <a16:creationId xmlns:a16="http://schemas.microsoft.com/office/drawing/2014/main" id="{B2185C20-8B17-8593-01BC-41BFB291E1FD}"/>
              </a:ext>
            </a:extLst>
          </p:cNvPr>
          <p:cNvPicPr/>
          <p:nvPr/>
        </p:nvPicPr>
        <p:blipFill>
          <a:blip r:embed="rId2" cstate="print"/>
          <a:stretch>
            <a:fillRect/>
          </a:stretch>
        </p:blipFill>
        <p:spPr>
          <a:xfrm>
            <a:off x="4052111" y="2258170"/>
            <a:ext cx="2144250" cy="2242264"/>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8" name="object 9">
            <a:extLst>
              <a:ext uri="{FF2B5EF4-FFF2-40B4-BE49-F238E27FC236}">
                <a16:creationId xmlns:a16="http://schemas.microsoft.com/office/drawing/2014/main" id="{21ECB7C8-59B0-64AD-BF80-FA20BF77D523}"/>
              </a:ext>
            </a:extLst>
          </p:cNvPr>
          <p:cNvPicPr/>
          <p:nvPr/>
        </p:nvPicPr>
        <p:blipFill>
          <a:blip r:embed="rId3" cstate="hqprint">
            <a:extLst>
              <a:ext uri="{28A0092B-C50C-407E-A947-70E740481C1C}">
                <a14:useLocalDpi xmlns:a14="http://schemas.microsoft.com/office/drawing/2010/main"/>
              </a:ext>
            </a:extLst>
          </a:blip>
          <a:srcRect/>
          <a:stretch>
            <a:fillRect/>
          </a:stretch>
        </p:blipFill>
        <p:spPr>
          <a:xfrm>
            <a:off x="6344906" y="2258168"/>
            <a:ext cx="2234551" cy="2242265"/>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17221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0B90CF-D045-307E-BF77-ACF9BB6C2397}"/>
              </a:ext>
            </a:extLst>
          </p:cNvPr>
          <p:cNvSpPr>
            <a:spLocks noGrp="1"/>
          </p:cNvSpPr>
          <p:nvPr>
            <p:ph type="body" sz="quarter" idx="14"/>
          </p:nvPr>
        </p:nvSpPr>
        <p:spPr>
          <a:xfrm>
            <a:off x="311944" y="768122"/>
            <a:ext cx="6088856" cy="333861"/>
          </a:xfrm>
        </p:spPr>
        <p:txBody>
          <a:bodyPr/>
          <a:lstStyle/>
          <a:p>
            <a:r>
              <a:rPr lang="en-US" dirty="0"/>
              <a:t>EMERGENCY REPAIRS &amp; SERVICES</a:t>
            </a:r>
          </a:p>
          <a:p>
            <a:endParaRPr lang="en-US" dirty="0"/>
          </a:p>
        </p:txBody>
      </p:sp>
      <p:sp>
        <p:nvSpPr>
          <p:cNvPr id="4" name="Slide Number Placeholder 3">
            <a:extLst>
              <a:ext uri="{FF2B5EF4-FFF2-40B4-BE49-F238E27FC236}">
                <a16:creationId xmlns:a16="http://schemas.microsoft.com/office/drawing/2014/main" id="{B80BA8AA-1EF4-D2B8-207F-866DEE461F0F}"/>
              </a:ext>
            </a:extLst>
          </p:cNvPr>
          <p:cNvSpPr>
            <a:spLocks noGrp="1"/>
          </p:cNvSpPr>
          <p:nvPr>
            <p:ph type="sldNum" sz="quarter" idx="17"/>
          </p:nvPr>
        </p:nvSpPr>
        <p:spPr/>
        <p:txBody>
          <a:bodyPr/>
          <a:lstStyle/>
          <a:p>
            <a:fld id="{F9886CEC-C9AD-CD40-A303-2354BBFA91C8}" type="slidenum">
              <a:rPr lang="en-US" smtClean="0"/>
              <a:pPr/>
              <a:t>28</a:t>
            </a:fld>
            <a:endParaRPr lang="en-US" sz="1000"/>
          </a:p>
        </p:txBody>
      </p:sp>
      <p:pic>
        <p:nvPicPr>
          <p:cNvPr id="5" name="Picture 4" descr="Long black pipes on a wooden surface&#10;&#10;AI-generated content may be incorrect.">
            <a:extLst>
              <a:ext uri="{FF2B5EF4-FFF2-40B4-BE49-F238E27FC236}">
                <a16:creationId xmlns:a16="http://schemas.microsoft.com/office/drawing/2014/main" id="{205392AA-465D-E391-ADEC-10EF9952230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901705" y="1419109"/>
            <a:ext cx="3843628" cy="2882721"/>
          </a:xfrm>
          <a:prstGeom prst="roundRect">
            <a:avLst>
              <a:gd name="adj" fmla="val 7383"/>
            </a:avLst>
          </a:prstGeom>
          <a:solidFill>
            <a:srgbClr val="FFFFFF">
              <a:shade val="85000"/>
            </a:srgbClr>
          </a:solidFill>
          <a:ln>
            <a:noFill/>
          </a:ln>
          <a:effectLst>
            <a:outerShdw blurRad="50800" dist="38100" dir="2700000" algn="tl" rotWithShape="0">
              <a:prstClr val="black">
                <a:alpha val="40000"/>
              </a:prstClr>
            </a:outerShdw>
          </a:effectLst>
        </p:spPr>
      </p:pic>
      <p:sp>
        <p:nvSpPr>
          <p:cNvPr id="6" name="object 2">
            <a:extLst>
              <a:ext uri="{FF2B5EF4-FFF2-40B4-BE49-F238E27FC236}">
                <a16:creationId xmlns:a16="http://schemas.microsoft.com/office/drawing/2014/main" id="{87E44CF2-9564-8FAD-7A92-EAAC409D329A}"/>
              </a:ext>
            </a:extLst>
          </p:cNvPr>
          <p:cNvSpPr txBox="1"/>
          <p:nvPr/>
        </p:nvSpPr>
        <p:spPr>
          <a:xfrm>
            <a:off x="398667" y="1419109"/>
            <a:ext cx="4324408" cy="2871778"/>
          </a:xfrm>
          <a:prstGeom prst="rect">
            <a:avLst/>
          </a:prstGeom>
        </p:spPr>
        <p:txBody>
          <a:bodyPr vert="horz" wrap="square" lIns="0" tIns="11206" rIns="0" bIns="0" rtlCol="0">
            <a:spAutoFit/>
          </a:bodyPr>
          <a:lstStyle/>
          <a:p>
            <a:pPr marL="11206">
              <a:spcBef>
                <a:spcPts val="88"/>
              </a:spcBef>
            </a:pPr>
            <a:r>
              <a:rPr lang="en-US" sz="1400" spc="-9"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CASE STUDY: EMERGENCY HAIRPIN RETUBE</a:t>
            </a:r>
            <a:endParaRPr sz="14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endParaRPr>
          </a:p>
          <a:p>
            <a:pPr marL="162494" marR="4483" indent="-151287">
              <a:spcBef>
                <a:spcPts val="1024"/>
              </a:spcBef>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Client identified a leaking bundle due to steam fretting</a:t>
            </a:r>
          </a:p>
          <a:p>
            <a:pPr marL="162494" marR="4483" indent="-151287">
              <a:spcBef>
                <a:spcPts val="1024"/>
              </a:spcBef>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Replacement bundle was not feasible due to critical lead time required</a:t>
            </a:r>
          </a:p>
          <a:p>
            <a:pPr marL="162494" marR="4483" indent="-151287">
              <a:spcBef>
                <a:spcPts val="1024"/>
              </a:spcBef>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Working with our MHT and MHX teams, we were able to provide an OEM repair by retubing the existing bundle.</a:t>
            </a:r>
          </a:p>
          <a:p>
            <a:pPr marL="162494" marR="4483" indent="-151287">
              <a:spcBef>
                <a:spcPts val="1024"/>
              </a:spcBef>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The window to complete this repair was 36 hours to avoid unit shut down.</a:t>
            </a:r>
          </a:p>
          <a:p>
            <a:pPr marL="162494" marR="4483" indent="-151287">
              <a:spcBef>
                <a:spcPts val="1024"/>
              </a:spcBef>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Our team worked around the clock and completed the repair</a:t>
            </a:r>
          </a:p>
          <a:p>
            <a:pPr marL="162494" marR="4483" indent="-151287">
              <a:spcBef>
                <a:spcPts val="1024"/>
              </a:spcBef>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The plant was able to install the bundle and operate at full strength.</a:t>
            </a:r>
            <a:endParaRPr sz="12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698148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B96302-41B8-2FD9-4FA5-37F0DD7DFC1F}"/>
              </a:ext>
            </a:extLst>
          </p:cNvPr>
          <p:cNvSpPr>
            <a:spLocks noGrp="1"/>
          </p:cNvSpPr>
          <p:nvPr>
            <p:ph type="body" sz="quarter" idx="14"/>
          </p:nvPr>
        </p:nvSpPr>
        <p:spPr/>
        <p:txBody>
          <a:bodyPr/>
          <a:lstStyle/>
          <a:p>
            <a:r>
              <a:rPr lang="en-US" dirty="0"/>
              <a:t>PLANT EQUIPMENT SURVEYS</a:t>
            </a:r>
          </a:p>
        </p:txBody>
      </p:sp>
      <p:sp>
        <p:nvSpPr>
          <p:cNvPr id="4" name="Slide Number Placeholder 3">
            <a:extLst>
              <a:ext uri="{FF2B5EF4-FFF2-40B4-BE49-F238E27FC236}">
                <a16:creationId xmlns:a16="http://schemas.microsoft.com/office/drawing/2014/main" id="{3BD21650-BDB6-F2AC-6616-4AD5D12D8F05}"/>
              </a:ext>
            </a:extLst>
          </p:cNvPr>
          <p:cNvSpPr>
            <a:spLocks noGrp="1"/>
          </p:cNvSpPr>
          <p:nvPr>
            <p:ph type="sldNum" sz="quarter" idx="17"/>
          </p:nvPr>
        </p:nvSpPr>
        <p:spPr/>
        <p:txBody>
          <a:bodyPr/>
          <a:lstStyle/>
          <a:p>
            <a:fld id="{F9886CEC-C9AD-CD40-A303-2354BBFA91C8}" type="slidenum">
              <a:rPr lang="en-US" smtClean="0"/>
              <a:pPr/>
              <a:t>29</a:t>
            </a:fld>
            <a:endParaRPr lang="en-US" sz="1000"/>
          </a:p>
        </p:txBody>
      </p:sp>
      <p:sp>
        <p:nvSpPr>
          <p:cNvPr id="7" name="object 2">
            <a:extLst>
              <a:ext uri="{FF2B5EF4-FFF2-40B4-BE49-F238E27FC236}">
                <a16:creationId xmlns:a16="http://schemas.microsoft.com/office/drawing/2014/main" id="{AFDB97C3-3A06-84BC-7604-6F3455FB996B}"/>
              </a:ext>
            </a:extLst>
          </p:cNvPr>
          <p:cNvSpPr txBox="1"/>
          <p:nvPr/>
        </p:nvSpPr>
        <p:spPr>
          <a:xfrm>
            <a:off x="396366" y="1174545"/>
            <a:ext cx="4398271" cy="3381469"/>
          </a:xfrm>
          <a:prstGeom prst="rect">
            <a:avLst/>
          </a:prstGeom>
        </p:spPr>
        <p:txBody>
          <a:bodyPr vert="horz" wrap="square" lIns="0" tIns="11206" rIns="0" bIns="0" rtlCol="0">
            <a:spAutoFit/>
          </a:bodyPr>
          <a:lstStyle/>
          <a:p>
            <a:pPr marL="11206" marR="0" lvl="0" indent="0" algn="l" defTabSz="914400" rtl="0" eaLnBrk="1" fontAlgn="auto" latinLnBrk="0" hangingPunct="1">
              <a:spcBef>
                <a:spcPts val="88"/>
              </a:spcBef>
              <a:spcAft>
                <a:spcPts val="0"/>
              </a:spcAft>
              <a:buClrTx/>
              <a:buSzTx/>
              <a:buFontTx/>
              <a:buNone/>
              <a:tabLst/>
              <a:defRPr/>
            </a:pPr>
            <a:r>
              <a:rPr kumimoji="0" lang="en-US" sz="1400" u="none" strike="noStrike" kern="1200" cap="none" spc="-9" normalizeH="0" baseline="0" noProof="0" dirty="0">
                <a:ln>
                  <a:noFill/>
                </a:ln>
                <a:solidFill>
                  <a:srgbClr val="1589DB"/>
                </a:solidFill>
                <a:effectLst/>
                <a:uLnTx/>
                <a:uFillTx/>
                <a:latin typeface="Helvetica Neue" panose="02000503000000020004" pitchFamily="2" charset="0"/>
                <a:ea typeface="Helvetica Neue" panose="02000503000000020004" pitchFamily="2" charset="0"/>
                <a:cs typeface="Helvetica Neue" panose="02000503000000020004" pitchFamily="2" charset="0"/>
              </a:rPr>
              <a:t>CASE STUDY: PLANT EQUIPMENT SURVEY</a:t>
            </a:r>
            <a:endParaRPr kumimoji="0" sz="1400" u="none" strike="noStrike" kern="1200" cap="none" spc="0" normalizeH="0" baseline="0" noProof="0" dirty="0">
              <a:ln>
                <a:noFill/>
              </a:ln>
              <a:solidFill>
                <a:srgbClr val="1589DB"/>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162494" marR="4483" lvl="0" indent="-151287" algn="l" defTabSz="914400" rtl="0" eaLnBrk="1" fontAlgn="auto" latinLnBrk="0" hangingPunct="1">
              <a:spcBef>
                <a:spcPts val="1024"/>
              </a:spcBef>
              <a:spcAft>
                <a:spcPts val="0"/>
              </a:spcAft>
              <a:buClrTx/>
              <a:buSzTx/>
              <a:buFont typeface="Arial" panose="020B0604020202020204" pitchFamily="34" charset="0"/>
              <a:buChar char="•"/>
              <a:tabLst/>
              <a:defRPr/>
            </a:pPr>
            <a:r>
              <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Client </a:t>
            </a:r>
            <a:r>
              <a:rPr lang="en-US" sz="10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wanted quick access to critical information on 26 Hairpin Heat Exchangers in their Alcohol plant</a:t>
            </a:r>
            <a:endPar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162494" marR="4483" lvl="0" indent="-151287" algn="l" defTabSz="914400" rtl="0" eaLnBrk="1" fontAlgn="auto" latinLnBrk="0" hangingPunct="1">
              <a:spcBef>
                <a:spcPts val="1024"/>
              </a:spcBef>
              <a:spcAft>
                <a:spcPts val="0"/>
              </a:spcAft>
              <a:buClrTx/>
              <a:buSzTx/>
              <a:buFont typeface="Arial" panose="020B0604020202020204" pitchFamily="34" charset="0"/>
              <a:buChar char="•"/>
              <a:tabLst/>
              <a:defRPr/>
            </a:pPr>
            <a:r>
              <a:rPr lang="en-US" sz="10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Brown Fintube® was the OEM for some of the exchangers, but not all</a:t>
            </a:r>
            <a:endPar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162494" marR="4483" lvl="0" indent="-151287" algn="l" defTabSz="914400" rtl="0" eaLnBrk="1" fontAlgn="auto" latinLnBrk="0" hangingPunct="1">
              <a:spcBef>
                <a:spcPts val="1024"/>
              </a:spcBef>
              <a:spcAft>
                <a:spcPts val="0"/>
              </a:spcAft>
              <a:buClrTx/>
              <a:buSzTx/>
              <a:buFont typeface="Arial" panose="020B0604020202020204" pitchFamily="34" charset="0"/>
              <a:buChar char="•"/>
              <a:tabLst/>
              <a:defRPr/>
            </a:pPr>
            <a:r>
              <a:rPr lang="en-US" sz="10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MHT technician went to site with our HTS-LA representative and took photos of all nameplates and dimensional measurements on some exchangers</a:t>
            </a:r>
            <a:endPar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162494" marR="4483" lvl="0" indent="-151287" algn="l" defTabSz="914400" rtl="0" eaLnBrk="1" fontAlgn="auto" latinLnBrk="0" hangingPunct="1">
              <a:spcBef>
                <a:spcPts val="1024"/>
              </a:spcBef>
              <a:spcAft>
                <a:spcPts val="0"/>
              </a:spcAft>
              <a:buClrTx/>
              <a:buSzTx/>
              <a:buFont typeface="Arial" panose="020B0604020202020204" pitchFamily="34" charset="0"/>
              <a:buChar char="•"/>
              <a:tabLst/>
              <a:defRPr/>
            </a:pPr>
            <a:r>
              <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MHT provided the critical information to the customer in an electronic file:</a:t>
            </a:r>
          </a:p>
          <a:p>
            <a:pPr marL="619694" marR="4483" lvl="1" indent="-151287" defTabSz="914400">
              <a:spcBef>
                <a:spcPts val="1024"/>
              </a:spcBef>
              <a:buFont typeface="Arial" panose="020B0604020202020204" pitchFamily="34" charset="0"/>
              <a:buChar char="•"/>
              <a:defRPr/>
            </a:pPr>
            <a:r>
              <a:rPr lang="en-US" sz="10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GA drawings</a:t>
            </a:r>
          </a:p>
          <a:p>
            <a:pPr marL="619694" marR="4483" lvl="1" indent="-151287">
              <a:spcBef>
                <a:spcPts val="1024"/>
              </a:spcBef>
              <a:buFont typeface="Arial" panose="020B0604020202020204" pitchFamily="34" charset="0"/>
              <a:buChar char="•"/>
            </a:pPr>
            <a:r>
              <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Parts list/BOM</a:t>
            </a:r>
          </a:p>
          <a:p>
            <a:pPr marL="619694" marR="4483" lvl="1" indent="-151287">
              <a:spcBef>
                <a:spcPts val="1024"/>
              </a:spcBef>
              <a:buFont typeface="Arial" panose="020B0604020202020204" pitchFamily="34" charset="0"/>
              <a:buChar char="•"/>
            </a:pPr>
            <a:r>
              <a:rPr lang="en-US" sz="10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Torque Values</a:t>
            </a:r>
          </a:p>
          <a:p>
            <a:pPr marL="619694" marR="4483" lvl="1" indent="-151287">
              <a:spcBef>
                <a:spcPts val="1024"/>
              </a:spcBef>
              <a:buFont typeface="Arial" panose="020B0604020202020204" pitchFamily="34" charset="0"/>
              <a:buChar char="•"/>
            </a:pPr>
            <a:r>
              <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Upgraded </a:t>
            </a:r>
            <a:r>
              <a:rPr kumimoji="0" lang="en-US" sz="1000" u="none" strike="noStrike" kern="1200" cap="none" spc="0" normalizeH="0" baseline="0" noProof="0" dirty="0" err="1">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compon</a:t>
            </a:r>
            <a:r>
              <a:rPr lang="en-US" sz="10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ents</a:t>
            </a:r>
            <a:endPar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162494" marR="4483" lvl="0" indent="-151287" algn="l" defTabSz="914400" rtl="0" eaLnBrk="1" fontAlgn="auto" latinLnBrk="0" hangingPunct="1">
              <a:spcBef>
                <a:spcPts val="1024"/>
              </a:spcBef>
              <a:spcAft>
                <a:spcPts val="0"/>
              </a:spcAft>
              <a:buClrTx/>
              <a:buSzTx/>
              <a:buFont typeface="Arial" panose="020B0604020202020204" pitchFamily="34" charset="0"/>
              <a:buChar char="•"/>
              <a:tabLst/>
              <a:defRPr/>
            </a:pPr>
            <a:r>
              <a:rPr kumimoji="0" lang="en-US" sz="10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MHT is evaluating more efficient ways to provide this information to customers – Customer Portal on our website</a:t>
            </a:r>
          </a:p>
        </p:txBody>
      </p:sp>
      <p:pic>
        <p:nvPicPr>
          <p:cNvPr id="8" name="Picture 7" descr="A metal and orange metal parts&#10;&#10;AI-generated content may be incorrect.">
            <a:extLst>
              <a:ext uri="{FF2B5EF4-FFF2-40B4-BE49-F238E27FC236}">
                <a16:creationId xmlns:a16="http://schemas.microsoft.com/office/drawing/2014/main" id="{F9C164EF-6B17-6360-C630-BB92535F1EF8}"/>
              </a:ext>
            </a:extLst>
          </p:cNvPr>
          <p:cNvPicPr>
            <a:picLocks noChangeAspect="1"/>
          </p:cNvPicPr>
          <p:nvPr/>
        </p:nvPicPr>
        <p:blipFill>
          <a:blip r:embed="rId2"/>
          <a:stretch>
            <a:fillRect/>
          </a:stretch>
        </p:blipFill>
        <p:spPr>
          <a:xfrm>
            <a:off x="5018801" y="1804947"/>
            <a:ext cx="3743079" cy="2287538"/>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37330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aerial view of a factory&#10;&#10;AI-generated content may be incorrect.">
            <a:extLst>
              <a:ext uri="{FF2B5EF4-FFF2-40B4-BE49-F238E27FC236}">
                <a16:creationId xmlns:a16="http://schemas.microsoft.com/office/drawing/2014/main" id="{06BB92DE-2DFC-AFE5-7033-DFA566A5715E}"/>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4340904" y="580379"/>
            <a:ext cx="4491151" cy="2086078"/>
          </a:xfrm>
          <a:prstGeom prst="roundRect">
            <a:avLst>
              <a:gd name="adj" fmla="val 5248"/>
            </a:avLst>
          </a:prstGeom>
          <a:solidFill>
            <a:srgbClr val="FFFFFF">
              <a:shade val="85000"/>
            </a:srgbClr>
          </a:solidFill>
          <a:ln>
            <a:noFill/>
          </a:ln>
          <a:effectLst>
            <a:outerShdw blurRad="50800" dist="38100" dir="2700000" algn="tl" rotWithShape="0">
              <a:prstClr val="black">
                <a:alpha val="40000"/>
              </a:prstClr>
            </a:outerShdw>
          </a:effectLst>
        </p:spPr>
      </p:pic>
      <p:sp>
        <p:nvSpPr>
          <p:cNvPr id="3" name="Text Placeholder 2">
            <a:extLst>
              <a:ext uri="{FF2B5EF4-FFF2-40B4-BE49-F238E27FC236}">
                <a16:creationId xmlns:a16="http://schemas.microsoft.com/office/drawing/2014/main" id="{BF6EE1D4-3D04-3256-9DE2-59D60B4E9ED3}"/>
              </a:ext>
            </a:extLst>
          </p:cNvPr>
          <p:cNvSpPr>
            <a:spLocks noGrp="1"/>
          </p:cNvSpPr>
          <p:nvPr>
            <p:ph type="body" sz="quarter" idx="14"/>
          </p:nvPr>
        </p:nvSpPr>
        <p:spPr/>
        <p:txBody>
          <a:bodyPr/>
          <a:lstStyle/>
          <a:p>
            <a:r>
              <a:rPr lang="en-US" dirty="0"/>
              <a:t>Metalforms history</a:t>
            </a:r>
          </a:p>
        </p:txBody>
      </p:sp>
      <p:sp>
        <p:nvSpPr>
          <p:cNvPr id="4" name="Slide Number Placeholder 3">
            <a:extLst>
              <a:ext uri="{FF2B5EF4-FFF2-40B4-BE49-F238E27FC236}">
                <a16:creationId xmlns:a16="http://schemas.microsoft.com/office/drawing/2014/main" id="{42022ADC-F565-8ED7-C833-FC64611218D3}"/>
              </a:ext>
            </a:extLst>
          </p:cNvPr>
          <p:cNvSpPr>
            <a:spLocks noGrp="1"/>
          </p:cNvSpPr>
          <p:nvPr>
            <p:ph type="sldNum" sz="quarter" idx="17"/>
          </p:nvPr>
        </p:nvSpPr>
        <p:spPr/>
        <p:txBody>
          <a:bodyPr/>
          <a:lstStyle/>
          <a:p>
            <a:fld id="{F9886CEC-C9AD-CD40-A303-2354BBFA91C8}" type="slidenum">
              <a:rPr lang="en-US" smtClean="0"/>
              <a:pPr/>
              <a:t>3</a:t>
            </a:fld>
            <a:endParaRPr lang="en-US" sz="1000"/>
          </a:p>
        </p:txBody>
      </p:sp>
      <p:graphicFrame>
        <p:nvGraphicFramePr>
          <p:cNvPr id="7" name="Diagram 6">
            <a:extLst>
              <a:ext uri="{FF2B5EF4-FFF2-40B4-BE49-F238E27FC236}">
                <a16:creationId xmlns:a16="http://schemas.microsoft.com/office/drawing/2014/main" id="{A527BF51-7A4F-B603-4D74-6B6338EAC92B}"/>
              </a:ext>
            </a:extLst>
          </p:cNvPr>
          <p:cNvGraphicFramePr/>
          <p:nvPr>
            <p:extLst>
              <p:ext uri="{D42A27DB-BD31-4B8C-83A1-F6EECF244321}">
                <p14:modId xmlns:p14="http://schemas.microsoft.com/office/powerpoint/2010/main" val="1528024529"/>
              </p:ext>
            </p:extLst>
          </p:nvPr>
        </p:nvGraphicFramePr>
        <p:xfrm>
          <a:off x="-399495" y="1251750"/>
          <a:ext cx="5202314" cy="3311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B55AA6BD-23C3-6F00-F734-A3997DEA9837}"/>
              </a:ext>
            </a:extLst>
          </p:cNvPr>
          <p:cNvSpPr txBox="1"/>
          <p:nvPr/>
        </p:nvSpPr>
        <p:spPr>
          <a:xfrm>
            <a:off x="4426534" y="2066875"/>
            <a:ext cx="3157870" cy="553998"/>
          </a:xfrm>
          <a:prstGeom prst="rect">
            <a:avLst/>
          </a:prstGeom>
          <a:noFill/>
        </p:spPr>
        <p:txBody>
          <a:bodyPr wrap="square" rtlCol="0">
            <a:spAutoFit/>
          </a:bodyPr>
          <a:lstStyle/>
          <a:p>
            <a:r>
              <a:rPr lang="en-US" sz="1000" dirty="0">
                <a:solidFill>
                  <a:schemeClr val="bg1"/>
                </a:solidFill>
                <a:effectLst>
                  <a:outerShdw blurRad="136284" dist="38100" dir="2700000" algn="tl" rotWithShape="0">
                    <a:schemeClr val="tx1"/>
                  </a:outerShdw>
                </a:effectLst>
                <a:latin typeface="Helvetica Neue Medium" panose="02000503000000020004" pitchFamily="2" charset="0"/>
                <a:ea typeface="Helvetica Neue Medium" panose="02000503000000020004" pitchFamily="2" charset="0"/>
                <a:cs typeface="Helvetica Neue Medium" panose="02000503000000020004" pitchFamily="2" charset="0"/>
              </a:rPr>
              <a:t>METALFORMS</a:t>
            </a:r>
          </a:p>
          <a:p>
            <a:r>
              <a:rPr lang="en-US" sz="1000" dirty="0">
                <a:solidFill>
                  <a:schemeClr val="bg1"/>
                </a:solidFill>
                <a:effectLst>
                  <a:outerShdw blurRad="136284" dist="38100" dir="2700000" algn="tl" rotWithShape="0">
                    <a:schemeClr val="tx1"/>
                  </a:outerShdw>
                </a:effectLst>
                <a:latin typeface="Helvetica Neue Medium" panose="02000503000000020004" pitchFamily="2" charset="0"/>
                <a:ea typeface="Helvetica Neue Medium" panose="02000503000000020004" pitchFamily="2" charset="0"/>
                <a:cs typeface="Helvetica Neue Medium" panose="02000503000000020004" pitchFamily="2" charset="0"/>
              </a:rPr>
              <a:t>170,000 SQ. FT. </a:t>
            </a:r>
          </a:p>
          <a:p>
            <a:r>
              <a:rPr lang="en-US" sz="1000" dirty="0">
                <a:solidFill>
                  <a:schemeClr val="bg1"/>
                </a:solidFill>
                <a:effectLst>
                  <a:outerShdw blurRad="136284" dist="38100" dir="2700000" algn="tl" rotWithShape="0">
                    <a:schemeClr val="tx1"/>
                  </a:outerShdw>
                </a:effectLst>
                <a:latin typeface="Helvetica Neue Medium" panose="02000503000000020004" pitchFamily="2" charset="0"/>
                <a:ea typeface="Helvetica Neue Medium" panose="02000503000000020004" pitchFamily="2" charset="0"/>
                <a:cs typeface="Helvetica Neue Medium" panose="02000503000000020004" pitchFamily="2" charset="0"/>
              </a:rPr>
              <a:t>BEAUMONT, TX</a:t>
            </a:r>
          </a:p>
        </p:txBody>
      </p:sp>
      <p:pic>
        <p:nvPicPr>
          <p:cNvPr id="10" name="Picture 9" descr="Aerial view of a large building&#10;&#10;AI-generated content may be incorrect.">
            <a:extLst>
              <a:ext uri="{FF2B5EF4-FFF2-40B4-BE49-F238E27FC236}">
                <a16:creationId xmlns:a16="http://schemas.microsoft.com/office/drawing/2014/main" id="{4D5CF5DA-1E4C-91DB-F1EF-C792EB4BA6F1}"/>
              </a:ext>
            </a:extLst>
          </p:cNvPr>
          <p:cNvPicPr>
            <a:picLocks noChangeAspect="1"/>
          </p:cNvPicPr>
          <p:nvPr/>
        </p:nvPicPr>
        <p:blipFill>
          <a:blip r:embed="rId8" cstate="hqprint">
            <a:extLst>
              <a:ext uri="{28A0092B-C50C-407E-A947-70E740481C1C}">
                <a14:useLocalDpi xmlns:a14="http://schemas.microsoft.com/office/drawing/2010/main"/>
              </a:ext>
            </a:extLst>
          </a:blip>
          <a:srcRect l="-130"/>
          <a:stretch>
            <a:fillRect/>
          </a:stretch>
        </p:blipFill>
        <p:spPr>
          <a:xfrm>
            <a:off x="4340904" y="2816224"/>
            <a:ext cx="4491151" cy="1746897"/>
          </a:xfrm>
          <a:prstGeom prst="roundRect">
            <a:avLst>
              <a:gd name="adj" fmla="val 5797"/>
            </a:avLst>
          </a:prstGeom>
          <a:solidFill>
            <a:srgbClr val="FFFFFF">
              <a:shade val="85000"/>
            </a:srgbClr>
          </a:solidFill>
          <a:ln>
            <a:noFill/>
          </a:ln>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A1BA6065-60DA-2EB1-A877-24973153225B}"/>
              </a:ext>
            </a:extLst>
          </p:cNvPr>
          <p:cNvSpPr txBox="1"/>
          <p:nvPr/>
        </p:nvSpPr>
        <p:spPr>
          <a:xfrm>
            <a:off x="4449214" y="3891750"/>
            <a:ext cx="3742661" cy="553998"/>
          </a:xfrm>
          <a:prstGeom prst="rect">
            <a:avLst/>
          </a:prstGeom>
          <a:noFill/>
        </p:spPr>
        <p:txBody>
          <a:bodyPr wrap="square" rtlCol="0">
            <a:spAutoFit/>
          </a:bodyPr>
          <a:lstStyle/>
          <a:p>
            <a:r>
              <a:rPr lang="en-US" sz="1000" dirty="0">
                <a:solidFill>
                  <a:schemeClr val="bg1"/>
                </a:solidFill>
                <a:effectLst>
                  <a:outerShdw blurRad="136284" dist="38100" dir="2700000" algn="tl" rotWithShape="0">
                    <a:schemeClr val="tx1"/>
                  </a:outerShdw>
                </a:effectLst>
                <a:latin typeface="Helvetica Neue Medium" panose="02000503000000020004" pitchFamily="2" charset="0"/>
                <a:ea typeface="Helvetica Neue Medium" panose="02000503000000020004" pitchFamily="2" charset="0"/>
                <a:cs typeface="Helvetica Neue Medium" panose="02000503000000020004" pitchFamily="2" charset="0"/>
              </a:rPr>
              <a:t>METALFORMS HEAT TRANSFER</a:t>
            </a:r>
          </a:p>
          <a:p>
            <a:r>
              <a:rPr lang="en-US" sz="1000" dirty="0">
                <a:solidFill>
                  <a:schemeClr val="bg1"/>
                </a:solidFill>
                <a:effectLst>
                  <a:outerShdw blurRad="136284" dist="38100" dir="2700000" algn="tl" rotWithShape="0">
                    <a:schemeClr val="tx1"/>
                  </a:outerShdw>
                </a:effectLst>
                <a:latin typeface="Helvetica Neue Medium" panose="02000503000000020004" pitchFamily="2" charset="0"/>
                <a:ea typeface="Helvetica Neue Medium" panose="02000503000000020004" pitchFamily="2" charset="0"/>
                <a:cs typeface="Helvetica Neue Medium" panose="02000503000000020004" pitchFamily="2" charset="0"/>
              </a:rPr>
              <a:t>55,000 SQ. FT. </a:t>
            </a:r>
          </a:p>
          <a:p>
            <a:r>
              <a:rPr lang="en-US" sz="1000" dirty="0">
                <a:solidFill>
                  <a:schemeClr val="bg1"/>
                </a:solidFill>
                <a:effectLst>
                  <a:outerShdw blurRad="136284" dist="38100" dir="2700000" algn="tl" rotWithShape="0">
                    <a:schemeClr val="tx1"/>
                  </a:outerShdw>
                </a:effectLst>
                <a:latin typeface="Helvetica Neue Medium" panose="02000503000000020004" pitchFamily="2" charset="0"/>
                <a:ea typeface="Helvetica Neue Medium" panose="02000503000000020004" pitchFamily="2" charset="0"/>
                <a:cs typeface="Helvetica Neue Medium" panose="02000503000000020004" pitchFamily="2" charset="0"/>
              </a:rPr>
              <a:t>HOUSTON, TX</a:t>
            </a:r>
          </a:p>
        </p:txBody>
      </p:sp>
    </p:spTree>
    <p:extLst>
      <p:ext uri="{BB962C8B-B14F-4D97-AF65-F5344CB8AC3E}">
        <p14:creationId xmlns:p14="http://schemas.microsoft.com/office/powerpoint/2010/main" val="1858886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562A4B-1654-98FB-3D38-645331E9FFED}"/>
              </a:ext>
            </a:extLst>
          </p:cNvPr>
          <p:cNvSpPr>
            <a:spLocks noGrp="1"/>
          </p:cNvSpPr>
          <p:nvPr>
            <p:ph type="body" sz="quarter" idx="14"/>
          </p:nvPr>
        </p:nvSpPr>
        <p:spPr/>
        <p:txBody>
          <a:bodyPr/>
          <a:lstStyle/>
          <a:p>
            <a:r>
              <a:rPr lang="en-US" dirty="0"/>
              <a:t>MAJOR WIN IN SULFUR, LA</a:t>
            </a:r>
          </a:p>
        </p:txBody>
      </p:sp>
      <p:sp>
        <p:nvSpPr>
          <p:cNvPr id="4" name="Slide Number Placeholder 3">
            <a:extLst>
              <a:ext uri="{FF2B5EF4-FFF2-40B4-BE49-F238E27FC236}">
                <a16:creationId xmlns:a16="http://schemas.microsoft.com/office/drawing/2014/main" id="{930A230A-E70E-55E1-56A4-C21095AB4559}"/>
              </a:ext>
            </a:extLst>
          </p:cNvPr>
          <p:cNvSpPr>
            <a:spLocks noGrp="1"/>
          </p:cNvSpPr>
          <p:nvPr>
            <p:ph type="sldNum" sz="quarter" idx="17"/>
          </p:nvPr>
        </p:nvSpPr>
        <p:spPr/>
        <p:txBody>
          <a:bodyPr/>
          <a:lstStyle/>
          <a:p>
            <a:fld id="{F9886CEC-C9AD-CD40-A303-2354BBFA91C8}" type="slidenum">
              <a:rPr lang="en-US" smtClean="0"/>
              <a:pPr/>
              <a:t>30</a:t>
            </a:fld>
            <a:endParaRPr lang="en-US" sz="1000"/>
          </a:p>
        </p:txBody>
      </p:sp>
      <p:sp>
        <p:nvSpPr>
          <p:cNvPr id="5" name="object 2">
            <a:extLst>
              <a:ext uri="{FF2B5EF4-FFF2-40B4-BE49-F238E27FC236}">
                <a16:creationId xmlns:a16="http://schemas.microsoft.com/office/drawing/2014/main" id="{CA96D402-F3F5-E10F-2DCF-661D6EB1E300}"/>
              </a:ext>
            </a:extLst>
          </p:cNvPr>
          <p:cNvSpPr txBox="1"/>
          <p:nvPr/>
        </p:nvSpPr>
        <p:spPr>
          <a:xfrm>
            <a:off x="400929" y="1308847"/>
            <a:ext cx="4353952" cy="2842860"/>
          </a:xfrm>
          <a:prstGeom prst="rect">
            <a:avLst/>
          </a:prstGeom>
        </p:spPr>
        <p:txBody>
          <a:bodyPr vert="horz" wrap="square" lIns="0" tIns="11206" rIns="0" bIns="0" rtlCol="0">
            <a:spAutoFit/>
          </a:bodyPr>
          <a:lstStyle/>
          <a:p>
            <a:pPr marL="11206" marR="0" lvl="0" indent="0" algn="l" defTabSz="914400" rtl="0" eaLnBrk="1" fontAlgn="auto" latinLnBrk="0" hangingPunct="1">
              <a:lnSpc>
                <a:spcPct val="100000"/>
              </a:lnSpc>
              <a:spcBef>
                <a:spcPts val="88"/>
              </a:spcBef>
              <a:spcAft>
                <a:spcPts val="0"/>
              </a:spcAft>
              <a:buClrTx/>
              <a:buSzTx/>
              <a:buFontTx/>
              <a:buNone/>
              <a:tabLst/>
              <a:defRPr/>
            </a:pPr>
            <a:r>
              <a:rPr kumimoji="0" lang="en-US" sz="1400" u="none" strike="noStrike" kern="1200" cap="none" spc="-9" normalizeH="0" baseline="0" noProof="0" dirty="0">
                <a:ln>
                  <a:noFill/>
                </a:ln>
                <a:solidFill>
                  <a:srgbClr val="1589DB"/>
                </a:solidFill>
                <a:effectLst/>
                <a:uLnTx/>
                <a:uFillTx/>
                <a:latin typeface="Helvetica Neue" panose="02000503000000020004" pitchFamily="2" charset="0"/>
                <a:ea typeface="Helvetica Neue" panose="02000503000000020004" pitchFamily="2" charset="0"/>
                <a:cs typeface="Helvetica Neue" panose="02000503000000020004" pitchFamily="2" charset="0"/>
              </a:rPr>
              <a:t>CASE STUDY: DOUBLE PIPE REPLACMENTS</a:t>
            </a:r>
            <a:endParaRPr kumimoji="0" sz="1400" u="none" strike="noStrike" kern="1200" cap="none" spc="0" normalizeH="0" baseline="0" noProof="0" dirty="0">
              <a:ln>
                <a:noFill/>
              </a:ln>
              <a:solidFill>
                <a:srgbClr val="1589DB"/>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162494" marR="4483" lvl="0" indent="-151287" algn="l" defTabSz="914400" rtl="0" eaLnBrk="1" fontAlgn="auto" latinLnBrk="0" hangingPunct="1">
              <a:lnSpc>
                <a:spcPct val="100000"/>
              </a:lnSpc>
              <a:spcBef>
                <a:spcPts val="1024"/>
              </a:spcBef>
              <a:spcAft>
                <a:spcPts val="0"/>
              </a:spcAft>
              <a:buClrTx/>
              <a:buSzTx/>
              <a:buFont typeface="Arial" panose="020B0604020202020204" pitchFamily="34" charset="0"/>
              <a:buChar char="•"/>
              <a:tabLst/>
              <a:defRPr/>
            </a:pPr>
            <a:r>
              <a:rPr kumimoji="0" lang="en-US" sz="12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Client issued an RFQ to replace 32 banks of Double Pipes originally supplied by Brown Fintube®</a:t>
            </a:r>
          </a:p>
          <a:p>
            <a:pPr marL="162494" marR="4483" lvl="0" indent="-151287" algn="l" defTabSz="914400" rtl="0" eaLnBrk="1" fontAlgn="auto" latinLnBrk="0" hangingPunct="1">
              <a:lnSpc>
                <a:spcPct val="100000"/>
              </a:lnSpc>
              <a:spcBef>
                <a:spcPts val="1024"/>
              </a:spcBef>
              <a:spcAft>
                <a:spcPts val="0"/>
              </a:spcAft>
              <a:buClrTx/>
              <a:buSzTx/>
              <a:buFont typeface="Arial" panose="020B0604020202020204" pitchFamily="34" charset="0"/>
              <a:buChar char="•"/>
              <a:tabLst/>
              <a:defRPr/>
            </a:pPr>
            <a:r>
              <a:rPr kumimoji="0" lang="en-US" sz="12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Complete exchanger replacements so competition was fierce</a:t>
            </a:r>
          </a:p>
          <a:p>
            <a:pPr marL="162494" marR="4483" lvl="0" indent="-151287" algn="l" defTabSz="914400" rtl="0" eaLnBrk="1" fontAlgn="auto" latinLnBrk="0" hangingPunct="1">
              <a:lnSpc>
                <a:spcPct val="100000"/>
              </a:lnSpc>
              <a:spcBef>
                <a:spcPts val="1024"/>
              </a:spcBef>
              <a:spcAft>
                <a:spcPts val="0"/>
              </a:spcAft>
              <a:buClrTx/>
              <a:buSzTx/>
              <a:buFont typeface="Arial" panose="020B0604020202020204" pitchFamily="34" charset="0"/>
              <a:buChar char="•"/>
              <a:tabLst/>
              <a:defRPr/>
            </a:pPr>
            <a:r>
              <a:rPr kumimoji="0" lang="en-US" sz="12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KHT had provided one bank of exchangers prior to acquisition.  They were stored in a warehouse in Lake Charles for 4 years</a:t>
            </a:r>
          </a:p>
          <a:p>
            <a:pPr marL="162494" marR="4483" lvl="0" indent="-151287" algn="l" defTabSz="914400" rtl="0" eaLnBrk="1" fontAlgn="auto" latinLnBrk="0" hangingPunct="1">
              <a:lnSpc>
                <a:spcPct val="100000"/>
              </a:lnSpc>
              <a:spcBef>
                <a:spcPts val="1024"/>
              </a:spcBef>
              <a:spcAft>
                <a:spcPts val="0"/>
              </a:spcAft>
              <a:buClrTx/>
              <a:buSzTx/>
              <a:buFont typeface="Arial" panose="020B0604020202020204" pitchFamily="34" charset="0"/>
              <a:buChar char="•"/>
              <a:tabLst/>
              <a:defRPr/>
            </a:pPr>
            <a:r>
              <a:rPr lang="en-US" sz="12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MHT technician went to site and inspected the exchangers.  Determined they could be put back in service with no repairs</a:t>
            </a:r>
            <a:r>
              <a:rPr kumimoji="0" lang="en-US" sz="12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a:t>
            </a:r>
          </a:p>
          <a:p>
            <a:pPr marL="162494" marR="4483" lvl="0" indent="-151287" algn="l" defTabSz="914400" rtl="0" eaLnBrk="1" fontAlgn="auto" latinLnBrk="0" hangingPunct="1">
              <a:lnSpc>
                <a:spcPct val="100000"/>
              </a:lnSpc>
              <a:spcBef>
                <a:spcPts val="1024"/>
              </a:spcBef>
              <a:spcAft>
                <a:spcPts val="0"/>
              </a:spcAft>
              <a:buClrTx/>
              <a:buSzTx/>
              <a:buFont typeface="Arial" panose="020B0604020202020204" pitchFamily="34" charset="0"/>
              <a:buChar char="•"/>
              <a:tabLst/>
              <a:defRPr/>
            </a:pPr>
            <a:r>
              <a:rPr kumimoji="0" lang="en-US" sz="12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MHT won the job through competitive bid process</a:t>
            </a:r>
          </a:p>
          <a:p>
            <a:pPr marL="162494" marR="4483" lvl="0" indent="-151287" algn="l" defTabSz="914400" rtl="0" eaLnBrk="1" fontAlgn="auto" latinLnBrk="0" hangingPunct="1">
              <a:lnSpc>
                <a:spcPct val="100000"/>
              </a:lnSpc>
              <a:spcBef>
                <a:spcPts val="1024"/>
              </a:spcBef>
              <a:spcAft>
                <a:spcPts val="0"/>
              </a:spcAft>
              <a:buClrTx/>
              <a:buSzTx/>
              <a:buFont typeface="Arial" panose="020B0604020202020204" pitchFamily="34" charset="0"/>
              <a:buChar char="•"/>
              <a:tabLst/>
              <a:defRPr/>
            </a:pPr>
            <a:r>
              <a:rPr lang="en-US" sz="12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Project is in the drawing submission process, currently</a:t>
            </a:r>
            <a:endParaRPr kumimoji="0" sz="120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5">
            <a:extLst>
              <a:ext uri="{FF2B5EF4-FFF2-40B4-BE49-F238E27FC236}">
                <a16:creationId xmlns:a16="http://schemas.microsoft.com/office/drawing/2014/main" id="{4A2BE1FD-3086-CDCB-DE5A-A1A795ADB4F5}"/>
              </a:ext>
            </a:extLst>
          </p:cNvPr>
          <p:cNvPicPr>
            <a:picLocks noChangeAspect="1"/>
          </p:cNvPicPr>
          <p:nvPr/>
        </p:nvPicPr>
        <p:blipFill>
          <a:blip r:embed="rId2"/>
          <a:stretch>
            <a:fillRect/>
          </a:stretch>
        </p:blipFill>
        <p:spPr>
          <a:xfrm>
            <a:off x="5076600" y="1402375"/>
            <a:ext cx="3516135" cy="2655804"/>
          </a:xfrm>
          <a:prstGeom prst="roundRect">
            <a:avLst>
              <a:gd name="adj" fmla="val 5966"/>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09683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823903-4BDA-D7E9-0E4E-1A40FEB0685A}"/>
              </a:ext>
            </a:extLst>
          </p:cNvPr>
          <p:cNvSpPr>
            <a:spLocks noGrp="1"/>
          </p:cNvSpPr>
          <p:nvPr>
            <p:ph type="sldNum" sz="quarter" idx="13"/>
          </p:nvPr>
        </p:nvSpPr>
        <p:spPr/>
        <p:txBody>
          <a:bodyPr/>
          <a:lstStyle/>
          <a:p>
            <a:fld id="{F9886CEC-C9AD-CD40-A303-2354BBFA91C8}" type="slidenum">
              <a:rPr lang="en-US" smtClean="0"/>
              <a:pPr/>
              <a:t>31</a:t>
            </a:fld>
            <a:endParaRPr lang="en-US"/>
          </a:p>
        </p:txBody>
      </p:sp>
      <p:sp>
        <p:nvSpPr>
          <p:cNvPr id="3" name="Text Placeholder 2">
            <a:extLst>
              <a:ext uri="{FF2B5EF4-FFF2-40B4-BE49-F238E27FC236}">
                <a16:creationId xmlns:a16="http://schemas.microsoft.com/office/drawing/2014/main" id="{93723AB0-F4CF-3156-207E-15434CF28F52}"/>
              </a:ext>
            </a:extLst>
          </p:cNvPr>
          <p:cNvSpPr>
            <a:spLocks noGrp="1"/>
          </p:cNvSpPr>
          <p:nvPr>
            <p:ph type="body" sz="quarter" idx="10"/>
          </p:nvPr>
        </p:nvSpPr>
        <p:spPr>
          <a:xfrm>
            <a:off x="682625" y="3475037"/>
            <a:ext cx="7372046" cy="1104913"/>
          </a:xfrm>
        </p:spPr>
        <p:txBody>
          <a:bodyPr>
            <a:normAutofit/>
          </a:bodyPr>
          <a:lstStyle/>
          <a:p>
            <a:r>
              <a:rPr lang="en-US" dirty="0"/>
              <a:t>TWISTED TUBE® HEAT </a:t>
            </a:r>
          </a:p>
          <a:p>
            <a:r>
              <a:rPr lang="en-US" dirty="0"/>
              <a:t>EXCHANGER TECHNOLOGY</a:t>
            </a:r>
          </a:p>
        </p:txBody>
      </p:sp>
    </p:spTree>
    <p:extLst>
      <p:ext uri="{BB962C8B-B14F-4D97-AF65-F5344CB8AC3E}">
        <p14:creationId xmlns:p14="http://schemas.microsoft.com/office/powerpoint/2010/main" val="15296677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A7B607-C9E0-BC72-2B51-114D1F71A43B}"/>
              </a:ext>
            </a:extLst>
          </p:cNvPr>
          <p:cNvSpPr>
            <a:spLocks noGrp="1"/>
          </p:cNvSpPr>
          <p:nvPr>
            <p:ph type="body" sz="quarter" idx="11"/>
          </p:nvPr>
        </p:nvSpPr>
        <p:spPr>
          <a:xfrm>
            <a:off x="311944" y="1324169"/>
            <a:ext cx="4013871" cy="3176265"/>
          </a:xfrm>
        </p:spPr>
        <p:txBody>
          <a:bodyPr>
            <a:normAutofit fontScale="85000" lnSpcReduction="20000"/>
          </a:bodyPr>
          <a:lstStyle/>
          <a:p>
            <a:pPr marL="0" indent="0">
              <a:lnSpc>
                <a:spcPct val="120000"/>
              </a:lnSpc>
              <a:buNone/>
            </a:pPr>
            <a:r>
              <a:rPr lang="en-US" dirty="0"/>
              <a:t>Refining and petrochemical customers are continually adjusting their processes to improve performance, increase capacity, or adapt to changing operating conditions.</a:t>
            </a:r>
          </a:p>
          <a:p>
            <a:pPr>
              <a:lnSpc>
                <a:spcPct val="120000"/>
              </a:lnSpc>
            </a:pPr>
            <a:r>
              <a:rPr lang="en-US" dirty="0"/>
              <a:t>Process changes increase strain on existing heat transfer equipment</a:t>
            </a:r>
          </a:p>
          <a:p>
            <a:pPr>
              <a:lnSpc>
                <a:spcPct val="120000"/>
              </a:lnSpc>
            </a:pPr>
            <a:r>
              <a:rPr lang="en-US" dirty="0"/>
              <a:t>Traditional solutions often rely on larger or additional exchangers; this approach is not always the most efficient or cost-effective</a:t>
            </a:r>
          </a:p>
          <a:p>
            <a:pPr>
              <a:lnSpc>
                <a:spcPct val="120000"/>
              </a:lnSpc>
            </a:pPr>
            <a:r>
              <a:rPr lang="en-US" dirty="0" err="1"/>
              <a:t>Metalforms</a:t>
            </a:r>
            <a:r>
              <a:rPr lang="en-US" dirty="0"/>
              <a:t> leverages KHT expertise to solve complex challenges</a:t>
            </a:r>
          </a:p>
          <a:p>
            <a:pPr>
              <a:lnSpc>
                <a:spcPct val="120000"/>
              </a:lnSpc>
            </a:pPr>
            <a:r>
              <a:rPr lang="en-US" dirty="0"/>
              <a:t>Focus on improving performance within existing equipment footprint</a:t>
            </a:r>
          </a:p>
          <a:p>
            <a:pPr>
              <a:lnSpc>
                <a:spcPct val="120000"/>
              </a:lnSpc>
            </a:pPr>
            <a:r>
              <a:rPr lang="en-US" dirty="0"/>
              <a:t>Avoids piping and foundation modifications</a:t>
            </a:r>
          </a:p>
          <a:p>
            <a:pPr>
              <a:lnSpc>
                <a:spcPct val="120000"/>
              </a:lnSpc>
            </a:pPr>
            <a:r>
              <a:rPr lang="en-US" dirty="0"/>
              <a:t>Enables upgrades without impacting turnaround schedules</a:t>
            </a:r>
          </a:p>
          <a:p>
            <a:endParaRPr lang="en-US" dirty="0"/>
          </a:p>
        </p:txBody>
      </p:sp>
      <p:sp>
        <p:nvSpPr>
          <p:cNvPr id="3" name="Text Placeholder 2">
            <a:extLst>
              <a:ext uri="{FF2B5EF4-FFF2-40B4-BE49-F238E27FC236}">
                <a16:creationId xmlns:a16="http://schemas.microsoft.com/office/drawing/2014/main" id="{15839696-39C4-D812-DC4B-07D972C66CC1}"/>
              </a:ext>
            </a:extLst>
          </p:cNvPr>
          <p:cNvSpPr>
            <a:spLocks noGrp="1"/>
          </p:cNvSpPr>
          <p:nvPr>
            <p:ph type="body" sz="quarter" idx="14"/>
          </p:nvPr>
        </p:nvSpPr>
        <p:spPr/>
        <p:txBody>
          <a:bodyPr/>
          <a:lstStyle/>
          <a:p>
            <a:r>
              <a:rPr lang="en-US" dirty="0"/>
              <a:t>TWISTED TUBE® Sweet spot</a:t>
            </a:r>
          </a:p>
        </p:txBody>
      </p:sp>
      <p:sp>
        <p:nvSpPr>
          <p:cNvPr id="4" name="Slide Number Placeholder 3">
            <a:extLst>
              <a:ext uri="{FF2B5EF4-FFF2-40B4-BE49-F238E27FC236}">
                <a16:creationId xmlns:a16="http://schemas.microsoft.com/office/drawing/2014/main" id="{3D726311-DC1C-81C9-856E-D6D57F35F569}"/>
              </a:ext>
            </a:extLst>
          </p:cNvPr>
          <p:cNvSpPr>
            <a:spLocks noGrp="1"/>
          </p:cNvSpPr>
          <p:nvPr>
            <p:ph type="sldNum" sz="quarter" idx="17"/>
          </p:nvPr>
        </p:nvSpPr>
        <p:spPr/>
        <p:txBody>
          <a:bodyPr/>
          <a:lstStyle/>
          <a:p>
            <a:fld id="{F9886CEC-C9AD-CD40-A303-2354BBFA91C8}" type="slidenum">
              <a:rPr lang="en-US" smtClean="0"/>
              <a:pPr/>
              <a:t>32</a:t>
            </a:fld>
            <a:endParaRPr lang="en-US" sz="1000"/>
          </a:p>
        </p:txBody>
      </p:sp>
      <p:pic>
        <p:nvPicPr>
          <p:cNvPr id="8" name="Picture 7">
            <a:extLst>
              <a:ext uri="{FF2B5EF4-FFF2-40B4-BE49-F238E27FC236}">
                <a16:creationId xmlns:a16="http://schemas.microsoft.com/office/drawing/2014/main" id="{274C36F5-30D1-8562-D6AC-80305D624917}"/>
              </a:ext>
            </a:extLst>
          </p:cNvPr>
          <p:cNvPicPr>
            <a:picLocks noChangeAspect="1"/>
          </p:cNvPicPr>
          <p:nvPr/>
        </p:nvPicPr>
        <p:blipFill>
          <a:blip r:embed="rId2">
            <a:extLst>
              <a:ext uri="{28A0092B-C50C-407E-A947-70E740481C1C}">
                <a14:useLocalDpi xmlns:a14="http://schemas.microsoft.com/office/drawing/2010/main" val="0"/>
              </a:ext>
            </a:extLst>
          </a:blip>
          <a:srcRect l="2500" t="1979" r="2500" b="5522"/>
          <a:stretch>
            <a:fillRect/>
          </a:stretch>
        </p:blipFill>
        <p:spPr>
          <a:xfrm>
            <a:off x="4325815" y="1324169"/>
            <a:ext cx="4590417" cy="2979745"/>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53645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FB267E-9EC8-ED5F-54BF-33879DA1496A}"/>
              </a:ext>
            </a:extLst>
          </p:cNvPr>
          <p:cNvSpPr>
            <a:spLocks noGrp="1"/>
          </p:cNvSpPr>
          <p:nvPr>
            <p:ph type="body" sz="quarter" idx="14"/>
          </p:nvPr>
        </p:nvSpPr>
        <p:spPr/>
        <p:txBody>
          <a:bodyPr/>
          <a:lstStyle/>
          <a:p>
            <a:r>
              <a:rPr lang="en-US" dirty="0"/>
              <a:t>WHAT IS A TWISTED TUBE® HEAT EXCHANGER</a:t>
            </a:r>
          </a:p>
        </p:txBody>
      </p:sp>
      <p:sp>
        <p:nvSpPr>
          <p:cNvPr id="4" name="Slide Number Placeholder 3">
            <a:extLst>
              <a:ext uri="{FF2B5EF4-FFF2-40B4-BE49-F238E27FC236}">
                <a16:creationId xmlns:a16="http://schemas.microsoft.com/office/drawing/2014/main" id="{5C347D45-EB13-C2B0-EB3E-4979D48889E3}"/>
              </a:ext>
            </a:extLst>
          </p:cNvPr>
          <p:cNvSpPr>
            <a:spLocks noGrp="1"/>
          </p:cNvSpPr>
          <p:nvPr>
            <p:ph type="sldNum" sz="quarter" idx="17"/>
          </p:nvPr>
        </p:nvSpPr>
        <p:spPr/>
        <p:txBody>
          <a:bodyPr/>
          <a:lstStyle/>
          <a:p>
            <a:fld id="{F9886CEC-C9AD-CD40-A303-2354BBFA91C8}" type="slidenum">
              <a:rPr lang="en-US" smtClean="0"/>
              <a:pPr/>
              <a:t>33</a:t>
            </a:fld>
            <a:endParaRPr lang="en-US" sz="1000"/>
          </a:p>
        </p:txBody>
      </p:sp>
      <p:sp>
        <p:nvSpPr>
          <p:cNvPr id="5" name="TextBox 4">
            <a:extLst>
              <a:ext uri="{FF2B5EF4-FFF2-40B4-BE49-F238E27FC236}">
                <a16:creationId xmlns:a16="http://schemas.microsoft.com/office/drawing/2014/main" id="{6EA5DBA2-7B07-FF18-9ADB-732F45E0FE8D}"/>
              </a:ext>
            </a:extLst>
          </p:cNvPr>
          <p:cNvSpPr txBox="1"/>
          <p:nvPr/>
        </p:nvSpPr>
        <p:spPr>
          <a:xfrm>
            <a:off x="362862" y="1683424"/>
            <a:ext cx="3167517" cy="2975173"/>
          </a:xfrm>
          <a:prstGeom prst="rect">
            <a:avLst/>
          </a:prstGeom>
          <a:noFill/>
        </p:spPr>
        <p:txBody>
          <a:bodyPr wrap="square" rtlCol="0">
            <a:spAutoFit/>
          </a:bodyPr>
          <a:lstStyle/>
          <a:p>
            <a:pPr marL="342771" indent="-342771" defTabSz="914081">
              <a:spcBef>
                <a:spcPts val="1000"/>
              </a:spcBef>
              <a:buSzPct val="140000"/>
              <a:buFont typeface="Arial" panose="020B0604020202020204" pitchFamily="34" charset="0"/>
              <a:buChar char="•"/>
              <a:defRPr/>
            </a:pP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Unique helix-shaped tubes arranged in a triangular pattern</a:t>
            </a:r>
          </a:p>
          <a:p>
            <a:pPr marL="342771" indent="-342771" defTabSz="914081">
              <a:spcBef>
                <a:spcPts val="1000"/>
              </a:spcBef>
              <a:buSzPct val="140000"/>
              <a:buFont typeface="Arial" panose="020B0604020202020204" pitchFamily="34" charset="0"/>
              <a:buChar char="•"/>
              <a:defRPr/>
            </a:pP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Twist arrangement for baffle-free support provides gaps between the tubes for easier cleaning on the </a:t>
            </a:r>
            <a:r>
              <a:rPr lang="en-US" sz="1400" dirty="0" err="1">
                <a:solidFill>
                  <a:prstClr val="black"/>
                </a:solidFill>
                <a:latin typeface="Helvetica Neue" panose="02000503000000020004" pitchFamily="2" charset="0"/>
                <a:ea typeface="Helvetica Neue" panose="02000503000000020004" pitchFamily="2" charset="0"/>
                <a:cs typeface="Helvetica Neue" panose="02000503000000020004" pitchFamily="2" charset="0"/>
              </a:rPr>
              <a:t>shellside</a:t>
            </a: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 </a:t>
            </a:r>
          </a:p>
          <a:p>
            <a:pPr marL="342771" indent="-342771" defTabSz="914081">
              <a:spcBef>
                <a:spcPts val="1000"/>
              </a:spcBef>
              <a:buSzPct val="140000"/>
              <a:buFont typeface="Arial" panose="020B0604020202020204" pitchFamily="34" charset="0"/>
              <a:buChar char="•"/>
              <a:defRPr/>
            </a:pP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More reliable exchanger than an ordinary shell &amp; tube exchanger</a:t>
            </a:r>
          </a:p>
          <a:p>
            <a:pPr defTabSz="914081">
              <a:spcBef>
                <a:spcPts val="1000"/>
              </a:spcBef>
              <a:buSzPct val="140000"/>
              <a:defRPr/>
            </a:pPr>
            <a:endPar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342771" indent="-342771" defTabSz="914081">
              <a:spcBef>
                <a:spcPts val="1000"/>
              </a:spcBef>
              <a:buSzPct val="140000"/>
              <a:buFont typeface="Arial" panose="020B0604020202020204" pitchFamily="34" charset="0"/>
              <a:buChar char="•"/>
              <a:defRPr/>
            </a:pPr>
            <a:endPar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defTabSz="342775">
              <a:defRPr/>
            </a:pPr>
            <a:endPar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4" descr="MVC-016F">
            <a:extLst>
              <a:ext uri="{FF2B5EF4-FFF2-40B4-BE49-F238E27FC236}">
                <a16:creationId xmlns:a16="http://schemas.microsoft.com/office/drawing/2014/main" id="{1344485D-DF47-C403-6A5C-8492E4221AE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33033" y="768122"/>
            <a:ext cx="2089217" cy="1675978"/>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498377D-1F8F-953D-53A7-7955E540E23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841006" y="1883784"/>
            <a:ext cx="1981400" cy="1733277"/>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8" name="Picture 3" descr="MVC-015F">
            <a:extLst>
              <a:ext uri="{FF2B5EF4-FFF2-40B4-BE49-F238E27FC236}">
                <a16:creationId xmlns:a16="http://schemas.microsoft.com/office/drawing/2014/main" id="{A9A81EE3-89E2-C4AF-D982-B608AF19D8A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33033" y="2699401"/>
            <a:ext cx="2052444" cy="188882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89105FA0-7B1D-2EDA-5A2C-C8082457A0FA}"/>
              </a:ext>
            </a:extLst>
          </p:cNvPr>
          <p:cNvSpPr txBox="1"/>
          <p:nvPr/>
        </p:nvSpPr>
        <p:spPr>
          <a:xfrm>
            <a:off x="758588" y="1152363"/>
            <a:ext cx="4991127" cy="374077"/>
          </a:xfrm>
          <a:prstGeom prst="rect">
            <a:avLst/>
          </a:prstGeom>
          <a:noFill/>
        </p:spPr>
        <p:txBody>
          <a:bodyPr wrap="square" rtlCol="0">
            <a:spAutoFit/>
          </a:bodyPr>
          <a:lstStyle/>
          <a:p>
            <a:pPr lvl="0">
              <a:lnSpc>
                <a:spcPct val="150000"/>
              </a:lnSpc>
            </a:pPr>
            <a:r>
              <a:rPr lang="en-US" sz="14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Q = U</a:t>
            </a:r>
            <a:r>
              <a:rPr lang="en-US" sz="1400" baseline="-250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O</a:t>
            </a:r>
            <a:r>
              <a:rPr lang="en-US" sz="14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baseline="300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 A </a:t>
            </a:r>
            <a:r>
              <a:rPr lang="en-US" sz="1400" baseline="300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 F </a:t>
            </a:r>
            <a:r>
              <a:rPr lang="en-US" sz="1400" baseline="300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 LMTD</a:t>
            </a:r>
          </a:p>
        </p:txBody>
      </p:sp>
    </p:spTree>
    <p:extLst>
      <p:ext uri="{BB962C8B-B14F-4D97-AF65-F5344CB8AC3E}">
        <p14:creationId xmlns:p14="http://schemas.microsoft.com/office/powerpoint/2010/main" val="3026638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3C749D-AC67-E4C5-7CBE-CB42A76A117E}"/>
              </a:ext>
            </a:extLst>
          </p:cNvPr>
          <p:cNvSpPr>
            <a:spLocks noGrp="1"/>
          </p:cNvSpPr>
          <p:nvPr>
            <p:ph type="body" sz="quarter" idx="14"/>
          </p:nvPr>
        </p:nvSpPr>
        <p:spPr/>
        <p:txBody>
          <a:bodyPr/>
          <a:lstStyle/>
          <a:p>
            <a:r>
              <a:rPr lang="en-US" dirty="0"/>
              <a:t>TWISTED TUBE® BUNDLE CONSTRUCTION</a:t>
            </a:r>
          </a:p>
        </p:txBody>
      </p:sp>
      <p:sp>
        <p:nvSpPr>
          <p:cNvPr id="4" name="Slide Number Placeholder 3">
            <a:extLst>
              <a:ext uri="{FF2B5EF4-FFF2-40B4-BE49-F238E27FC236}">
                <a16:creationId xmlns:a16="http://schemas.microsoft.com/office/drawing/2014/main" id="{4FD586B8-18F2-EF55-6CD4-0959365D1EA1}"/>
              </a:ext>
            </a:extLst>
          </p:cNvPr>
          <p:cNvSpPr>
            <a:spLocks noGrp="1"/>
          </p:cNvSpPr>
          <p:nvPr>
            <p:ph type="sldNum" sz="quarter" idx="17"/>
          </p:nvPr>
        </p:nvSpPr>
        <p:spPr/>
        <p:txBody>
          <a:bodyPr/>
          <a:lstStyle/>
          <a:p>
            <a:fld id="{F9886CEC-C9AD-CD40-A303-2354BBFA91C8}" type="slidenum">
              <a:rPr lang="en-US" smtClean="0"/>
              <a:pPr/>
              <a:t>34</a:t>
            </a:fld>
            <a:endParaRPr lang="en-US" sz="1000"/>
          </a:p>
        </p:txBody>
      </p:sp>
      <p:sp>
        <p:nvSpPr>
          <p:cNvPr id="5" name="TextBox 4">
            <a:extLst>
              <a:ext uri="{FF2B5EF4-FFF2-40B4-BE49-F238E27FC236}">
                <a16:creationId xmlns:a16="http://schemas.microsoft.com/office/drawing/2014/main" id="{F282CCB5-5C29-305A-5415-B7B46F92E1E6}"/>
              </a:ext>
            </a:extLst>
          </p:cNvPr>
          <p:cNvSpPr txBox="1"/>
          <p:nvPr/>
        </p:nvSpPr>
        <p:spPr>
          <a:xfrm>
            <a:off x="311944" y="1370805"/>
            <a:ext cx="3777981" cy="1020408"/>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Tubes are firmly supported</a:t>
            </a:r>
          </a:p>
          <a:p>
            <a:pPr marL="285750" lvl="0" indent="-285750">
              <a:lnSpc>
                <a:spcPct val="150000"/>
              </a:lnSpc>
              <a:buFont typeface="Arial" panose="020B0604020202020204" pitchFamily="34" charset="0"/>
              <a:buChar char="•"/>
            </a:pPr>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Vibration-free: Vcr &gt; 305 m/s (1000 ft/sec)</a:t>
            </a:r>
          </a:p>
          <a:p>
            <a:pPr marL="285750" lvl="0" indent="-285750">
              <a:lnSpc>
                <a:spcPct val="150000"/>
              </a:lnSpc>
              <a:buFont typeface="Arial" panose="020B0604020202020204" pitchFamily="34" charset="0"/>
              <a:buChar char="•"/>
            </a:pPr>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No single tube can vibrate</a:t>
            </a:r>
          </a:p>
        </p:txBody>
      </p:sp>
      <p:pic>
        <p:nvPicPr>
          <p:cNvPr id="7" name="Picture 6" descr="A blue and white flower design&#10;&#10;AI-generated content may be incorrect.">
            <a:extLst>
              <a:ext uri="{FF2B5EF4-FFF2-40B4-BE49-F238E27FC236}">
                <a16:creationId xmlns:a16="http://schemas.microsoft.com/office/drawing/2014/main" id="{F66AA362-754E-E9A5-DBAE-2AC3CD488FEF}"/>
              </a:ext>
            </a:extLst>
          </p:cNvPr>
          <p:cNvPicPr>
            <a:picLocks noChangeAspect="1"/>
          </p:cNvPicPr>
          <p:nvPr/>
        </p:nvPicPr>
        <p:blipFill>
          <a:blip r:embed="rId2"/>
          <a:stretch>
            <a:fillRect/>
          </a:stretch>
        </p:blipFill>
        <p:spPr>
          <a:xfrm>
            <a:off x="4436883" y="1565608"/>
            <a:ext cx="4071013" cy="2809770"/>
          </a:xfrm>
          <a:prstGeom prst="rect">
            <a:avLst/>
          </a:prstGeom>
        </p:spPr>
      </p:pic>
    </p:spTree>
    <p:extLst>
      <p:ext uri="{BB962C8B-B14F-4D97-AF65-F5344CB8AC3E}">
        <p14:creationId xmlns:p14="http://schemas.microsoft.com/office/powerpoint/2010/main" val="3442185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5191A-6B4F-B1EB-8282-2DDB8553724F}"/>
              </a:ext>
            </a:extLst>
          </p:cNvPr>
          <p:cNvSpPr>
            <a:spLocks noGrp="1"/>
          </p:cNvSpPr>
          <p:nvPr>
            <p:ph type="body" sz="quarter" idx="14"/>
          </p:nvPr>
        </p:nvSpPr>
        <p:spPr/>
        <p:txBody>
          <a:bodyPr/>
          <a:lstStyle/>
          <a:p>
            <a:r>
              <a:rPr lang="en-US" dirty="0"/>
              <a:t>SHROUDED TWISTED TUBE® BUNDLE CONCEPT</a:t>
            </a:r>
          </a:p>
        </p:txBody>
      </p:sp>
      <p:sp>
        <p:nvSpPr>
          <p:cNvPr id="4" name="Slide Number Placeholder 3">
            <a:extLst>
              <a:ext uri="{FF2B5EF4-FFF2-40B4-BE49-F238E27FC236}">
                <a16:creationId xmlns:a16="http://schemas.microsoft.com/office/drawing/2014/main" id="{549177B0-AB21-B210-5F0D-FC56F5BE4883}"/>
              </a:ext>
            </a:extLst>
          </p:cNvPr>
          <p:cNvSpPr>
            <a:spLocks noGrp="1"/>
          </p:cNvSpPr>
          <p:nvPr>
            <p:ph type="sldNum" sz="quarter" idx="17"/>
          </p:nvPr>
        </p:nvSpPr>
        <p:spPr/>
        <p:txBody>
          <a:bodyPr/>
          <a:lstStyle/>
          <a:p>
            <a:fld id="{F9886CEC-C9AD-CD40-A303-2354BBFA91C8}" type="slidenum">
              <a:rPr lang="en-US" smtClean="0"/>
              <a:pPr/>
              <a:t>35</a:t>
            </a:fld>
            <a:endParaRPr lang="en-US" sz="1000"/>
          </a:p>
        </p:txBody>
      </p:sp>
      <p:pic>
        <p:nvPicPr>
          <p:cNvPr id="5" name="Picture 4" descr="A close up of electronics&#10;&#10;Description automatically generated">
            <a:extLst>
              <a:ext uri="{FF2B5EF4-FFF2-40B4-BE49-F238E27FC236}">
                <a16:creationId xmlns:a16="http://schemas.microsoft.com/office/drawing/2014/main" id="{7A7B2140-0BFF-7DC3-891F-EA15F65C6993}"/>
              </a:ext>
            </a:extLst>
          </p:cNvPr>
          <p:cNvPicPr>
            <a:picLocks noChangeAspect="1"/>
          </p:cNvPicPr>
          <p:nvPr/>
        </p:nvPicPr>
        <p:blipFill>
          <a:blip r:embed="rId2"/>
          <a:stretch>
            <a:fillRect/>
          </a:stretch>
        </p:blipFill>
        <p:spPr>
          <a:xfrm>
            <a:off x="5446643" y="1574737"/>
            <a:ext cx="3075312" cy="2935813"/>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D592EB41-D16A-D31B-4C6F-7EEFE83BA581}"/>
              </a:ext>
            </a:extLst>
          </p:cNvPr>
          <p:cNvPicPr>
            <a:picLocks noChangeAspect="1"/>
          </p:cNvPicPr>
          <p:nvPr/>
        </p:nvPicPr>
        <p:blipFill>
          <a:blip r:embed="rId3"/>
          <a:stretch>
            <a:fillRect/>
          </a:stretch>
        </p:blipFill>
        <p:spPr>
          <a:xfrm>
            <a:off x="510726" y="1574737"/>
            <a:ext cx="4566823" cy="2935813"/>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B31D6114-2662-FA9E-6EDA-CC96E5EC1DA3}"/>
              </a:ext>
            </a:extLst>
          </p:cNvPr>
          <p:cNvSpPr txBox="1"/>
          <p:nvPr/>
        </p:nvSpPr>
        <p:spPr>
          <a:xfrm>
            <a:off x="1922508" y="1592800"/>
            <a:ext cx="2649492" cy="307777"/>
          </a:xfrm>
          <a:prstGeom prst="rect">
            <a:avLst/>
          </a:prstGeom>
          <a:noFill/>
        </p:spPr>
        <p:txBody>
          <a:bodyPr wrap="square" rtlCol="0">
            <a:spAutoFit/>
          </a:bodyPr>
          <a:lstStyle/>
          <a:p>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Segmental Baffle Bundle</a:t>
            </a:r>
          </a:p>
        </p:txBody>
      </p:sp>
      <p:sp>
        <p:nvSpPr>
          <p:cNvPr id="8" name="TextBox 7">
            <a:extLst>
              <a:ext uri="{FF2B5EF4-FFF2-40B4-BE49-F238E27FC236}">
                <a16:creationId xmlns:a16="http://schemas.microsoft.com/office/drawing/2014/main" id="{8271B756-37E4-2C77-9D5B-09EAD1448F0F}"/>
              </a:ext>
            </a:extLst>
          </p:cNvPr>
          <p:cNvSpPr txBox="1"/>
          <p:nvPr/>
        </p:nvSpPr>
        <p:spPr>
          <a:xfrm>
            <a:off x="1922508" y="3149554"/>
            <a:ext cx="2649492" cy="307777"/>
          </a:xfrm>
          <a:prstGeom prst="rect">
            <a:avLst/>
          </a:prstGeom>
          <a:noFill/>
        </p:spPr>
        <p:txBody>
          <a:bodyPr wrap="square" rtlCol="0">
            <a:spAutoFit/>
          </a:bodyPr>
          <a:lstStyle/>
          <a:p>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TWISTED TUBE</a:t>
            </a:r>
            <a:r>
              <a:rPr lang="en-US" sz="1400" baseline="300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a:t>
            </a:r>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 Bundle</a:t>
            </a:r>
          </a:p>
        </p:txBody>
      </p:sp>
      <p:sp>
        <p:nvSpPr>
          <p:cNvPr id="9" name="TextBox 8">
            <a:extLst>
              <a:ext uri="{FF2B5EF4-FFF2-40B4-BE49-F238E27FC236}">
                <a16:creationId xmlns:a16="http://schemas.microsoft.com/office/drawing/2014/main" id="{B33A37E9-EDC6-9E0D-2D1E-013231CC3DF0}"/>
              </a:ext>
            </a:extLst>
          </p:cNvPr>
          <p:cNvSpPr txBox="1"/>
          <p:nvPr/>
        </p:nvSpPr>
        <p:spPr>
          <a:xfrm>
            <a:off x="454300" y="1056456"/>
            <a:ext cx="3583888" cy="374077"/>
          </a:xfrm>
          <a:prstGeom prst="rect">
            <a:avLst/>
          </a:prstGeom>
          <a:noFill/>
        </p:spPr>
        <p:txBody>
          <a:bodyPr wrap="square" rtlCol="0">
            <a:spAutoFit/>
          </a:bodyPr>
          <a:lstStyle/>
          <a:p>
            <a:pPr lvl="0">
              <a:lnSpc>
                <a:spcPct val="150000"/>
              </a:lnSpc>
            </a:pP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Q = </a:t>
            </a:r>
            <a:r>
              <a:rPr lang="en-US" sz="1400" dirty="0">
                <a:solidFill>
                  <a:srgbClr val="00B0F0"/>
                </a:solidFill>
                <a:latin typeface="Helvetica Neue" panose="02000503000000020004" pitchFamily="2" charset="0"/>
                <a:ea typeface="Helvetica Neue" panose="02000503000000020004" pitchFamily="2" charset="0"/>
                <a:cs typeface="Helvetica Neue" panose="02000503000000020004" pitchFamily="2" charset="0"/>
              </a:rPr>
              <a:t>U</a:t>
            </a:r>
            <a:r>
              <a:rPr lang="en-US" sz="1400" baseline="-25000" dirty="0">
                <a:solidFill>
                  <a:srgbClr val="00B0F0"/>
                </a:solidFill>
                <a:latin typeface="Helvetica Neue" panose="02000503000000020004" pitchFamily="2" charset="0"/>
                <a:ea typeface="Helvetica Neue" panose="02000503000000020004" pitchFamily="2" charset="0"/>
                <a:cs typeface="Helvetica Neue" panose="02000503000000020004" pitchFamily="2" charset="0"/>
              </a:rPr>
              <a:t>O</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a:solidFill>
                  <a:schemeClr val="tx1">
                    <a:lumMod val="95000"/>
                    <a:lumOff val="5000"/>
                  </a:schemeClr>
                </a:solidFill>
                <a:latin typeface="Helvetica Neue" panose="02000503000000020004" pitchFamily="2" charset="0"/>
                <a:ea typeface="Helvetica Neue" panose="02000503000000020004" pitchFamily="2" charset="0"/>
                <a:cs typeface="Helvetica Neue" panose="02000503000000020004" pitchFamily="2" charset="0"/>
              </a:rPr>
              <a:t>F</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a:solidFill>
                  <a:srgbClr val="00B0F0"/>
                </a:solidFill>
                <a:latin typeface="Helvetica Neue" panose="02000503000000020004" pitchFamily="2" charset="0"/>
                <a:ea typeface="Helvetica Neue" panose="02000503000000020004" pitchFamily="2" charset="0"/>
                <a:cs typeface="Helvetica Neue" panose="02000503000000020004" pitchFamily="2" charset="0"/>
              </a:rPr>
              <a:t>LMTD</a:t>
            </a:r>
          </a:p>
        </p:txBody>
      </p:sp>
    </p:spTree>
    <p:extLst>
      <p:ext uri="{BB962C8B-B14F-4D97-AF65-F5344CB8AC3E}">
        <p14:creationId xmlns:p14="http://schemas.microsoft.com/office/powerpoint/2010/main" val="1578834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2611EB-9B17-1BB4-B008-2C527D738C6A}"/>
              </a:ext>
            </a:extLst>
          </p:cNvPr>
          <p:cNvSpPr>
            <a:spLocks noGrp="1"/>
          </p:cNvSpPr>
          <p:nvPr>
            <p:ph type="body" sz="quarter" idx="14"/>
          </p:nvPr>
        </p:nvSpPr>
        <p:spPr>
          <a:xfrm>
            <a:off x="311944" y="768122"/>
            <a:ext cx="7392870" cy="333861"/>
          </a:xfrm>
        </p:spPr>
        <p:txBody>
          <a:bodyPr/>
          <a:lstStyle/>
          <a:p>
            <a:r>
              <a:rPr lang="en-US" dirty="0"/>
              <a:t>TWISTED TUBE® Heat Exchanger – Field Example </a:t>
            </a:r>
            <a:br>
              <a:rPr lang="en-US" dirty="0"/>
            </a:br>
            <a:r>
              <a:rPr lang="en-US" dirty="0"/>
              <a:t>Fouling Trend (Crude / HVGO </a:t>
            </a:r>
            <a:r>
              <a:rPr lang="en-US" dirty="0" err="1"/>
              <a:t>Pumparound</a:t>
            </a:r>
            <a:r>
              <a:rPr lang="en-US" dirty="0"/>
              <a:t>) </a:t>
            </a:r>
          </a:p>
          <a:p>
            <a:endParaRPr lang="en-US" dirty="0"/>
          </a:p>
        </p:txBody>
      </p:sp>
      <p:sp>
        <p:nvSpPr>
          <p:cNvPr id="4" name="Slide Number Placeholder 3">
            <a:extLst>
              <a:ext uri="{FF2B5EF4-FFF2-40B4-BE49-F238E27FC236}">
                <a16:creationId xmlns:a16="http://schemas.microsoft.com/office/drawing/2014/main" id="{443D2112-5318-8EBB-0991-FA7D33C29F25}"/>
              </a:ext>
            </a:extLst>
          </p:cNvPr>
          <p:cNvSpPr>
            <a:spLocks noGrp="1"/>
          </p:cNvSpPr>
          <p:nvPr>
            <p:ph type="sldNum" sz="quarter" idx="17"/>
          </p:nvPr>
        </p:nvSpPr>
        <p:spPr/>
        <p:txBody>
          <a:bodyPr/>
          <a:lstStyle/>
          <a:p>
            <a:fld id="{F9886CEC-C9AD-CD40-A303-2354BBFA91C8}" type="slidenum">
              <a:rPr lang="en-US" smtClean="0"/>
              <a:pPr/>
              <a:t>36</a:t>
            </a:fld>
            <a:endParaRPr lang="en-US" sz="1000"/>
          </a:p>
        </p:txBody>
      </p:sp>
      <p:grpSp>
        <p:nvGrpSpPr>
          <p:cNvPr id="5" name="Group 4">
            <a:extLst>
              <a:ext uri="{FF2B5EF4-FFF2-40B4-BE49-F238E27FC236}">
                <a16:creationId xmlns:a16="http://schemas.microsoft.com/office/drawing/2014/main" id="{B55898B9-1884-7040-6CA0-8067D8BDDFD6}"/>
              </a:ext>
            </a:extLst>
          </p:cNvPr>
          <p:cNvGrpSpPr>
            <a:grpSpLocks/>
          </p:cNvGrpSpPr>
          <p:nvPr/>
        </p:nvGrpSpPr>
        <p:grpSpPr bwMode="auto">
          <a:xfrm>
            <a:off x="1760744" y="1351722"/>
            <a:ext cx="5622512" cy="3348317"/>
            <a:chOff x="1156" y="1226"/>
            <a:chExt cx="4082" cy="2601"/>
          </a:xfrm>
        </p:grpSpPr>
        <p:pic>
          <p:nvPicPr>
            <p:cNvPr id="6" name="Picture 5">
              <a:extLst>
                <a:ext uri="{FF2B5EF4-FFF2-40B4-BE49-F238E27FC236}">
                  <a16:creationId xmlns:a16="http://schemas.microsoft.com/office/drawing/2014/main" id="{FA68FA43-9F39-A986-E4D7-77B9846C89B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56" y="1226"/>
              <a:ext cx="4040" cy="2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5">
              <a:extLst>
                <a:ext uri="{FF2B5EF4-FFF2-40B4-BE49-F238E27FC236}">
                  <a16:creationId xmlns:a16="http://schemas.microsoft.com/office/drawing/2014/main" id="{4BECDF5D-6F98-A2D8-58E6-4F703ACB814D}"/>
                </a:ext>
              </a:extLst>
            </p:cNvPr>
            <p:cNvSpPr>
              <a:spLocks/>
            </p:cNvSpPr>
            <p:nvPr/>
          </p:nvSpPr>
          <p:spPr bwMode="auto">
            <a:xfrm>
              <a:off x="1941" y="1844"/>
              <a:ext cx="1200" cy="311"/>
            </a:xfrm>
            <a:prstGeom prst="borderCallout1">
              <a:avLst>
                <a:gd name="adj1" fmla="val 24491"/>
                <a:gd name="adj2" fmla="val 103463"/>
                <a:gd name="adj3" fmla="val 392176"/>
                <a:gd name="adj4" fmla="val 112759"/>
              </a:avLst>
            </a:prstGeom>
            <a:solidFill>
              <a:srgbClr val="FFFFFF"/>
            </a:solidFill>
            <a:ln w="9525">
              <a:solidFill>
                <a:srgbClr val="FF0000"/>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it-IT" sz="10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Installed TWISTED TUBE® Bundle</a:t>
              </a:r>
              <a:endParaRPr lang="en-US" altLang="it-IT"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AutoShape 5">
              <a:extLst>
                <a:ext uri="{FF2B5EF4-FFF2-40B4-BE49-F238E27FC236}">
                  <a16:creationId xmlns:a16="http://schemas.microsoft.com/office/drawing/2014/main" id="{A7A74904-C587-568B-1597-86212A9356F1}"/>
                </a:ext>
              </a:extLst>
            </p:cNvPr>
            <p:cNvSpPr>
              <a:spLocks/>
            </p:cNvSpPr>
            <p:nvPr/>
          </p:nvSpPr>
          <p:spPr bwMode="auto">
            <a:xfrm>
              <a:off x="1430" y="3346"/>
              <a:ext cx="533" cy="167"/>
            </a:xfrm>
            <a:prstGeom prst="borderCallout1">
              <a:avLst>
                <a:gd name="adj1" fmla="val 40222"/>
                <a:gd name="adj2" fmla="val 107792"/>
                <a:gd name="adj3" fmla="val -297208"/>
                <a:gd name="adj4" fmla="val 135713"/>
              </a:avLst>
            </a:prstGeom>
            <a:solidFill>
              <a:srgbClr val="FFFFFF"/>
            </a:solidFill>
            <a:ln w="9525">
              <a:solidFill>
                <a:srgbClr val="FF0000"/>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it-IT" sz="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2 years</a:t>
              </a:r>
              <a:endParaRPr lang="en-US" altLang="it-IT"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AutoShape 5">
              <a:extLst>
                <a:ext uri="{FF2B5EF4-FFF2-40B4-BE49-F238E27FC236}">
                  <a16:creationId xmlns:a16="http://schemas.microsoft.com/office/drawing/2014/main" id="{ED918CCD-686B-5F5B-E773-152C2DFB1A1D}"/>
                </a:ext>
              </a:extLst>
            </p:cNvPr>
            <p:cNvSpPr>
              <a:spLocks/>
            </p:cNvSpPr>
            <p:nvPr/>
          </p:nvSpPr>
          <p:spPr bwMode="auto">
            <a:xfrm>
              <a:off x="2059" y="3621"/>
              <a:ext cx="653" cy="167"/>
            </a:xfrm>
            <a:prstGeom prst="borderCallout1">
              <a:avLst>
                <a:gd name="adj1" fmla="val 40222"/>
                <a:gd name="adj2" fmla="val 107792"/>
                <a:gd name="adj3" fmla="val -462569"/>
                <a:gd name="adj4" fmla="val 122727"/>
              </a:avLst>
            </a:prstGeom>
            <a:solidFill>
              <a:srgbClr val="FFFFFF"/>
            </a:solidFill>
            <a:ln w="9525">
              <a:solidFill>
                <a:srgbClr val="FF0000"/>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it-IT" sz="80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1 ½  year</a:t>
              </a:r>
              <a:endParaRPr lang="en-US" altLang="it-IT" sz="8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AutoShape 5">
              <a:extLst>
                <a:ext uri="{FF2B5EF4-FFF2-40B4-BE49-F238E27FC236}">
                  <a16:creationId xmlns:a16="http://schemas.microsoft.com/office/drawing/2014/main" id="{40AFC513-AA39-1791-9F98-0BA3D74D0B29}"/>
                </a:ext>
              </a:extLst>
            </p:cNvPr>
            <p:cNvSpPr>
              <a:spLocks/>
            </p:cNvSpPr>
            <p:nvPr/>
          </p:nvSpPr>
          <p:spPr bwMode="auto">
            <a:xfrm>
              <a:off x="2799" y="3660"/>
              <a:ext cx="533" cy="167"/>
            </a:xfrm>
            <a:prstGeom prst="borderCallout1">
              <a:avLst>
                <a:gd name="adj1" fmla="val 40449"/>
                <a:gd name="adj2" fmla="val 109005"/>
                <a:gd name="adj3" fmla="val -430898"/>
                <a:gd name="adj4" fmla="val 201500"/>
              </a:avLst>
            </a:prstGeom>
            <a:solidFill>
              <a:srgbClr val="FFFFFF"/>
            </a:solidFill>
            <a:ln w="9525">
              <a:solidFill>
                <a:srgbClr val="FF0000"/>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it-IT" sz="80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3 years</a:t>
              </a:r>
              <a:endParaRPr lang="en-US" altLang="it-IT" sz="8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AutoShape 5">
              <a:extLst>
                <a:ext uri="{FF2B5EF4-FFF2-40B4-BE49-F238E27FC236}">
                  <a16:creationId xmlns:a16="http://schemas.microsoft.com/office/drawing/2014/main" id="{16A3C73E-D04D-1571-9D5E-CCD0A04B81B9}"/>
                </a:ext>
              </a:extLst>
            </p:cNvPr>
            <p:cNvSpPr>
              <a:spLocks/>
            </p:cNvSpPr>
            <p:nvPr/>
          </p:nvSpPr>
          <p:spPr bwMode="auto">
            <a:xfrm>
              <a:off x="4329" y="3503"/>
              <a:ext cx="533" cy="167"/>
            </a:xfrm>
            <a:prstGeom prst="borderCallout1">
              <a:avLst>
                <a:gd name="adj1" fmla="val 40222"/>
                <a:gd name="adj2" fmla="val 109005"/>
                <a:gd name="adj3" fmla="val -425699"/>
                <a:gd name="adj4" fmla="val 135273"/>
              </a:avLst>
            </a:prstGeom>
            <a:solidFill>
              <a:srgbClr val="FFFFFF"/>
            </a:solidFill>
            <a:ln w="9525">
              <a:solidFill>
                <a:srgbClr val="FF0000"/>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it-IT" sz="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5 years</a:t>
              </a:r>
              <a:endParaRPr lang="en-US" altLang="it-IT"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Line 9">
              <a:extLst>
                <a:ext uri="{FF2B5EF4-FFF2-40B4-BE49-F238E27FC236}">
                  <a16:creationId xmlns:a16="http://schemas.microsoft.com/office/drawing/2014/main" id="{18C048C0-0EDE-765F-9E0C-89BF6E44BFA1}"/>
                </a:ext>
              </a:extLst>
            </p:cNvPr>
            <p:cNvSpPr>
              <a:spLocks noChangeShapeType="1"/>
            </p:cNvSpPr>
            <p:nvPr/>
          </p:nvSpPr>
          <p:spPr bwMode="auto">
            <a:xfrm flipV="1">
              <a:off x="4532" y="2678"/>
              <a:ext cx="706" cy="118"/>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2400"/>
            </a:p>
          </p:txBody>
        </p:sp>
      </p:grpSp>
    </p:spTree>
    <p:extLst>
      <p:ext uri="{BB962C8B-B14F-4D97-AF65-F5344CB8AC3E}">
        <p14:creationId xmlns:p14="http://schemas.microsoft.com/office/powerpoint/2010/main" val="2785856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5313E95-58B7-030C-76AF-A02A6E8AF892}"/>
              </a:ext>
            </a:extLst>
          </p:cNvPr>
          <p:cNvSpPr>
            <a:spLocks noGrp="1"/>
          </p:cNvSpPr>
          <p:nvPr>
            <p:ph type="body" sz="quarter" idx="14"/>
          </p:nvPr>
        </p:nvSpPr>
        <p:spPr/>
        <p:txBody>
          <a:bodyPr/>
          <a:lstStyle/>
          <a:p>
            <a:r>
              <a:rPr lang="en-US" dirty="0"/>
              <a:t>INCREASED HEAT TRANSFER SURFACE AREA</a:t>
            </a:r>
          </a:p>
        </p:txBody>
      </p:sp>
      <p:sp>
        <p:nvSpPr>
          <p:cNvPr id="4" name="Slide Number Placeholder 3">
            <a:extLst>
              <a:ext uri="{FF2B5EF4-FFF2-40B4-BE49-F238E27FC236}">
                <a16:creationId xmlns:a16="http://schemas.microsoft.com/office/drawing/2014/main" id="{0A0B8AA4-F87E-4DD4-1A2A-3EBBBC2B0F43}"/>
              </a:ext>
            </a:extLst>
          </p:cNvPr>
          <p:cNvSpPr>
            <a:spLocks noGrp="1"/>
          </p:cNvSpPr>
          <p:nvPr>
            <p:ph type="sldNum" sz="quarter" idx="17"/>
          </p:nvPr>
        </p:nvSpPr>
        <p:spPr/>
        <p:txBody>
          <a:bodyPr/>
          <a:lstStyle/>
          <a:p>
            <a:fld id="{F9886CEC-C9AD-CD40-A303-2354BBFA91C8}" type="slidenum">
              <a:rPr lang="en-US" smtClean="0"/>
              <a:pPr/>
              <a:t>37</a:t>
            </a:fld>
            <a:endParaRPr lang="en-US" sz="1000"/>
          </a:p>
        </p:txBody>
      </p:sp>
      <p:pic>
        <p:nvPicPr>
          <p:cNvPr id="5" name="object 2">
            <a:extLst>
              <a:ext uri="{FF2B5EF4-FFF2-40B4-BE49-F238E27FC236}">
                <a16:creationId xmlns:a16="http://schemas.microsoft.com/office/drawing/2014/main" id="{FF736098-1381-BB88-EF55-26633859D5E3}"/>
              </a:ext>
            </a:extLst>
          </p:cNvPr>
          <p:cNvPicPr/>
          <p:nvPr/>
        </p:nvPicPr>
        <p:blipFill>
          <a:blip r:embed="rId2" cstate="print"/>
          <a:stretch>
            <a:fillRect/>
          </a:stretch>
        </p:blipFill>
        <p:spPr>
          <a:xfrm>
            <a:off x="6196361" y="1007140"/>
            <a:ext cx="2316478" cy="3629300"/>
          </a:xfrm>
          <a:prstGeom prst="roundRect">
            <a:avLst>
              <a:gd name="adj" fmla="val 5581"/>
            </a:avLst>
          </a:prstGeom>
          <a:solidFill>
            <a:srgbClr val="FFFFFF">
              <a:shade val="85000"/>
            </a:srgbClr>
          </a:solidFill>
          <a:ln>
            <a:noFill/>
          </a:ln>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312E3AC8-11BB-23E6-5559-DDB0200926DC}"/>
              </a:ext>
            </a:extLst>
          </p:cNvPr>
          <p:cNvSpPr txBox="1"/>
          <p:nvPr/>
        </p:nvSpPr>
        <p:spPr>
          <a:xfrm>
            <a:off x="547528" y="2120874"/>
            <a:ext cx="5808520" cy="523220"/>
          </a:xfrm>
          <a:prstGeom prst="rect">
            <a:avLst/>
          </a:prstGeom>
          <a:noFill/>
        </p:spPr>
        <p:txBody>
          <a:bodyPr wrap="square" rtlCol="0">
            <a:spAutoFit/>
          </a:bodyPr>
          <a:lstStyle/>
          <a:p>
            <a:pPr lvl="0"/>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400 tubes, 19.05 mm (¾”) OD on 25.4 mm</a:t>
            </a:r>
          </a:p>
          <a:p>
            <a:pPr lvl="0"/>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(1”) square pitch. (6896 ft2)</a:t>
            </a:r>
          </a:p>
        </p:txBody>
      </p:sp>
      <p:sp>
        <p:nvSpPr>
          <p:cNvPr id="17" name="TextBox 16">
            <a:extLst>
              <a:ext uri="{FF2B5EF4-FFF2-40B4-BE49-F238E27FC236}">
                <a16:creationId xmlns:a16="http://schemas.microsoft.com/office/drawing/2014/main" id="{419BE2E0-F8B4-EE9A-70C5-30C7096C29F9}"/>
              </a:ext>
            </a:extLst>
          </p:cNvPr>
          <p:cNvSpPr txBox="1"/>
          <p:nvPr/>
        </p:nvSpPr>
        <p:spPr>
          <a:xfrm>
            <a:off x="547528" y="3454114"/>
            <a:ext cx="5808520" cy="523220"/>
          </a:xfrm>
          <a:prstGeom prst="rect">
            <a:avLst/>
          </a:prstGeom>
          <a:noFill/>
        </p:spPr>
        <p:txBody>
          <a:bodyPr wrap="square" rtlCol="0">
            <a:spAutoFit/>
          </a:bodyPr>
          <a:lstStyle/>
          <a:p>
            <a:pPr lvl="0"/>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550 tubes, 19.05 mm (¾”) OD on 22.5 mm</a:t>
            </a:r>
          </a:p>
          <a:p>
            <a:pPr lvl="0"/>
            <a:r>
              <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(8/9”) triangular pitch. (9376 ft2)</a:t>
            </a:r>
          </a:p>
        </p:txBody>
      </p:sp>
      <p:sp>
        <p:nvSpPr>
          <p:cNvPr id="18" name="TextBox 17">
            <a:extLst>
              <a:ext uri="{FF2B5EF4-FFF2-40B4-BE49-F238E27FC236}">
                <a16:creationId xmlns:a16="http://schemas.microsoft.com/office/drawing/2014/main" id="{B7B5166E-30DD-25FE-0F7D-04BF1B2084BC}"/>
              </a:ext>
            </a:extLst>
          </p:cNvPr>
          <p:cNvSpPr txBox="1"/>
          <p:nvPr/>
        </p:nvSpPr>
        <p:spPr>
          <a:xfrm>
            <a:off x="547528" y="4208106"/>
            <a:ext cx="5808520" cy="369332"/>
          </a:xfrm>
          <a:prstGeom prst="rect">
            <a:avLst/>
          </a:prstGeom>
          <a:noFill/>
        </p:spPr>
        <p:txBody>
          <a:bodyPr wrap="square" rtlCol="0">
            <a:spAutoFit/>
          </a:bodyPr>
          <a:lstStyle/>
          <a:p>
            <a:pPr lvl="0"/>
            <a:r>
              <a:rPr lang="en-US"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rPr>
              <a:t>35% increase</a:t>
            </a:r>
          </a:p>
        </p:txBody>
      </p:sp>
      <p:sp>
        <p:nvSpPr>
          <p:cNvPr id="19" name="Rectangle 18">
            <a:extLst>
              <a:ext uri="{FF2B5EF4-FFF2-40B4-BE49-F238E27FC236}">
                <a16:creationId xmlns:a16="http://schemas.microsoft.com/office/drawing/2014/main" id="{281ADF9F-819E-56C4-1D49-24F4AEB0CCBB}"/>
              </a:ext>
            </a:extLst>
          </p:cNvPr>
          <p:cNvSpPr/>
          <p:nvPr/>
        </p:nvSpPr>
        <p:spPr>
          <a:xfrm>
            <a:off x="547528" y="1598203"/>
            <a:ext cx="2467181" cy="456009"/>
          </a:xfrm>
          <a:prstGeom prst="rect">
            <a:avLst/>
          </a:prstGeom>
          <a:solidFill>
            <a:srgbClr val="079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a:p>
        </p:txBody>
      </p:sp>
      <p:sp>
        <p:nvSpPr>
          <p:cNvPr id="20" name="TextBox 19">
            <a:extLst>
              <a:ext uri="{FF2B5EF4-FFF2-40B4-BE49-F238E27FC236}">
                <a16:creationId xmlns:a16="http://schemas.microsoft.com/office/drawing/2014/main" id="{865339B7-288B-C203-4510-51AADD991EA9}"/>
              </a:ext>
            </a:extLst>
          </p:cNvPr>
          <p:cNvSpPr txBox="1"/>
          <p:nvPr/>
        </p:nvSpPr>
        <p:spPr>
          <a:xfrm>
            <a:off x="631161" y="1674557"/>
            <a:ext cx="3635899" cy="307777"/>
          </a:xfrm>
          <a:prstGeom prst="rect">
            <a:avLst/>
          </a:prstGeom>
          <a:noFill/>
        </p:spPr>
        <p:txBody>
          <a:bodyPr wrap="square" rtlCol="0">
            <a:spAutoFit/>
          </a:bodyPr>
          <a:lstStyle/>
          <a:p>
            <a:r>
              <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Segmented Baffle Bundle</a:t>
            </a:r>
          </a:p>
        </p:txBody>
      </p:sp>
      <p:sp>
        <p:nvSpPr>
          <p:cNvPr id="21" name="Rectangle 20">
            <a:extLst>
              <a:ext uri="{FF2B5EF4-FFF2-40B4-BE49-F238E27FC236}">
                <a16:creationId xmlns:a16="http://schemas.microsoft.com/office/drawing/2014/main" id="{A5327961-8461-14DC-1F21-16BECDFEC3DF}"/>
              </a:ext>
            </a:extLst>
          </p:cNvPr>
          <p:cNvSpPr/>
          <p:nvPr/>
        </p:nvSpPr>
        <p:spPr>
          <a:xfrm>
            <a:off x="547527" y="2912398"/>
            <a:ext cx="2467181" cy="456009"/>
          </a:xfrm>
          <a:prstGeom prst="rect">
            <a:avLst/>
          </a:prstGeom>
          <a:solidFill>
            <a:srgbClr val="079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a:p>
        </p:txBody>
      </p:sp>
      <p:sp>
        <p:nvSpPr>
          <p:cNvPr id="22" name="TextBox 21">
            <a:extLst>
              <a:ext uri="{FF2B5EF4-FFF2-40B4-BE49-F238E27FC236}">
                <a16:creationId xmlns:a16="http://schemas.microsoft.com/office/drawing/2014/main" id="{17C0F4FF-EAFD-F948-AEF8-AEE76E846B0C}"/>
              </a:ext>
            </a:extLst>
          </p:cNvPr>
          <p:cNvSpPr txBox="1"/>
          <p:nvPr/>
        </p:nvSpPr>
        <p:spPr>
          <a:xfrm>
            <a:off x="631161" y="2992148"/>
            <a:ext cx="3304529" cy="307777"/>
          </a:xfrm>
          <a:prstGeom prst="rect">
            <a:avLst/>
          </a:prstGeom>
          <a:noFill/>
        </p:spPr>
        <p:txBody>
          <a:bodyPr wrap="square" rtlCol="0">
            <a:spAutoFit/>
          </a:bodyPr>
          <a:lstStyle/>
          <a:p>
            <a:r>
              <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TWISTED TUBE</a:t>
            </a:r>
            <a:r>
              <a:rPr lang="en-US" sz="1400" baseline="30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t>
            </a:r>
            <a:r>
              <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Bundle</a:t>
            </a:r>
          </a:p>
        </p:txBody>
      </p:sp>
      <p:cxnSp>
        <p:nvCxnSpPr>
          <p:cNvPr id="23" name="Straight Connector 22">
            <a:extLst>
              <a:ext uri="{FF2B5EF4-FFF2-40B4-BE49-F238E27FC236}">
                <a16:creationId xmlns:a16="http://schemas.microsoft.com/office/drawing/2014/main" id="{7E35C840-6CDA-F4E3-75F3-19E1C85A9A55}"/>
              </a:ext>
            </a:extLst>
          </p:cNvPr>
          <p:cNvCxnSpPr>
            <a:cxnSpLocks/>
          </p:cNvCxnSpPr>
          <p:nvPr/>
        </p:nvCxnSpPr>
        <p:spPr>
          <a:xfrm>
            <a:off x="2947640" y="2027445"/>
            <a:ext cx="3675797" cy="13796"/>
          </a:xfrm>
          <a:prstGeom prst="line">
            <a:avLst/>
          </a:prstGeom>
          <a:ln w="38100" cap="rnd">
            <a:solidFill>
              <a:srgbClr val="079CD6"/>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269A886-F5D3-A0EF-7601-4DBDA6E4CD6B}"/>
              </a:ext>
            </a:extLst>
          </p:cNvPr>
          <p:cNvCxnSpPr>
            <a:cxnSpLocks/>
          </p:cNvCxnSpPr>
          <p:nvPr/>
        </p:nvCxnSpPr>
        <p:spPr>
          <a:xfrm>
            <a:off x="3014708" y="3348874"/>
            <a:ext cx="3608729" cy="0"/>
          </a:xfrm>
          <a:prstGeom prst="line">
            <a:avLst/>
          </a:prstGeom>
          <a:ln w="38100" cap="rnd">
            <a:solidFill>
              <a:srgbClr val="079CD6"/>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B4E5368-A013-97C5-F36C-2B9CE81B58F3}"/>
              </a:ext>
            </a:extLst>
          </p:cNvPr>
          <p:cNvSpPr txBox="1"/>
          <p:nvPr/>
        </p:nvSpPr>
        <p:spPr>
          <a:xfrm>
            <a:off x="474287" y="1174266"/>
            <a:ext cx="2383548" cy="523220"/>
          </a:xfrm>
          <a:prstGeom prst="rect">
            <a:avLst/>
          </a:prstGeom>
          <a:noFill/>
        </p:spPr>
        <p:txBody>
          <a:bodyPr wrap="square" rtlCol="0">
            <a:spAutoFit/>
          </a:bodyPr>
          <a:lstStyle/>
          <a:p>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Q = U</a:t>
            </a:r>
            <a:r>
              <a:rPr lang="en-US" sz="1400" baseline="-25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O</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A</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F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LMTD</a:t>
            </a:r>
          </a:p>
          <a:p>
            <a:endPar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10925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63" presetClass="path" presetSubtype="0" accel="50000" decel="50000" fill="hold" nodeType="withEffect">
                                  <p:stCondLst>
                                    <p:cond delay="0"/>
                                  </p:stCondLst>
                                  <p:childTnLst>
                                    <p:animMotion origin="layout" path="M -0.24998 -1.94444E-6 L -3.31999E-7 -1.94444E-6 " pathEditMode="relative" rAng="0" ptsTypes="AA">
                                      <p:cBhvr>
                                        <p:cTn id="18" dur="2000" fill="hold"/>
                                        <p:tgtEl>
                                          <p:spTgt spid="23"/>
                                        </p:tgtEl>
                                        <p:attrNameLst>
                                          <p:attrName>ppt_x</p:attrName>
                                          <p:attrName>ppt_y</p:attrName>
                                        </p:attrNameLst>
                                      </p:cBhvr>
                                      <p:rCtr x="12499" y="0"/>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63" presetClass="path" presetSubtype="0" accel="50000" decel="50000" fill="hold" nodeType="withEffect">
                                  <p:stCondLst>
                                    <p:cond delay="0"/>
                                  </p:stCondLst>
                                  <p:childTnLst>
                                    <p:animMotion origin="layout" path="M -0.24997 -4.16667E-6 L -2.67943E-6 -4.16667E-6 " pathEditMode="relative" rAng="0" ptsTypes="AA">
                                      <p:cBhvr>
                                        <p:cTn id="34" dur="2000" fill="hold"/>
                                        <p:tgtEl>
                                          <p:spTgt spid="24"/>
                                        </p:tgtEl>
                                        <p:attrNameLst>
                                          <p:attrName>ppt_x</p:attrName>
                                          <p:attrName>ppt_y</p:attrName>
                                        </p:attrNameLst>
                                      </p:cBhvr>
                                      <p:rCtr x="12499" y="0"/>
                                    </p:animMotion>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animBg="1"/>
      <p:bldP spid="20" grpId="0"/>
      <p:bldP spid="21" grpId="0" animBg="1"/>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870B21-D576-B411-61E7-BE1AAECF0A08}"/>
              </a:ext>
            </a:extLst>
          </p:cNvPr>
          <p:cNvSpPr>
            <a:spLocks noGrp="1"/>
          </p:cNvSpPr>
          <p:nvPr>
            <p:ph type="body" sz="quarter" idx="14"/>
          </p:nvPr>
        </p:nvSpPr>
        <p:spPr/>
        <p:txBody>
          <a:bodyPr/>
          <a:lstStyle/>
          <a:p>
            <a:r>
              <a:rPr lang="en-US" dirty="0"/>
              <a:t>IMPROVE HEAT TRANSFER COEFFICIENT</a:t>
            </a:r>
          </a:p>
        </p:txBody>
      </p:sp>
      <p:sp>
        <p:nvSpPr>
          <p:cNvPr id="4" name="Slide Number Placeholder 3">
            <a:extLst>
              <a:ext uri="{FF2B5EF4-FFF2-40B4-BE49-F238E27FC236}">
                <a16:creationId xmlns:a16="http://schemas.microsoft.com/office/drawing/2014/main" id="{4160471F-76D2-8BBF-4222-53A670ED9A17}"/>
              </a:ext>
            </a:extLst>
          </p:cNvPr>
          <p:cNvSpPr>
            <a:spLocks noGrp="1"/>
          </p:cNvSpPr>
          <p:nvPr>
            <p:ph type="sldNum" sz="quarter" idx="17"/>
          </p:nvPr>
        </p:nvSpPr>
        <p:spPr/>
        <p:txBody>
          <a:bodyPr/>
          <a:lstStyle/>
          <a:p>
            <a:fld id="{F9886CEC-C9AD-CD40-A303-2354BBFA91C8}" type="slidenum">
              <a:rPr lang="en-US" smtClean="0"/>
              <a:pPr/>
              <a:t>38</a:t>
            </a:fld>
            <a:endParaRPr lang="en-US" sz="1000"/>
          </a:p>
        </p:txBody>
      </p:sp>
      <p:sp>
        <p:nvSpPr>
          <p:cNvPr id="5" name="TextBox 4">
            <a:extLst>
              <a:ext uri="{FF2B5EF4-FFF2-40B4-BE49-F238E27FC236}">
                <a16:creationId xmlns:a16="http://schemas.microsoft.com/office/drawing/2014/main" id="{44F1D912-5F9B-A862-E47A-68DB5F2434C1}"/>
              </a:ext>
            </a:extLst>
          </p:cNvPr>
          <p:cNvSpPr txBox="1"/>
          <p:nvPr/>
        </p:nvSpPr>
        <p:spPr>
          <a:xfrm>
            <a:off x="441743" y="1255442"/>
            <a:ext cx="4991127" cy="377667"/>
          </a:xfrm>
          <a:prstGeom prst="rect">
            <a:avLst/>
          </a:prstGeom>
          <a:noFill/>
        </p:spPr>
        <p:txBody>
          <a:bodyPr wrap="square" rtlCol="0">
            <a:spAutoFit/>
          </a:bodyPr>
          <a:lstStyle/>
          <a:p>
            <a:pPr lvl="0">
              <a:lnSpc>
                <a:spcPct val="150000"/>
              </a:lnSpc>
            </a:pPr>
            <a:r>
              <a:rPr lang="en-US" sz="1400" b="1" dirty="0">
                <a:solidFill>
                  <a:srgbClr val="079CD6"/>
                </a:solidFill>
                <a:latin typeface="Raleway" pitchFamily="2" charset="77"/>
                <a:cs typeface="Arial" panose="020B0604020202020204" pitchFamily="34" charset="0"/>
              </a:rPr>
              <a:t>Q = </a:t>
            </a:r>
            <a:r>
              <a:rPr lang="en-US" sz="1400" b="1" dirty="0">
                <a:solidFill>
                  <a:srgbClr val="1D2C39"/>
                </a:solidFill>
                <a:latin typeface="Raleway" pitchFamily="2" charset="77"/>
                <a:cs typeface="Arial" panose="020B0604020202020204" pitchFamily="34" charset="0"/>
              </a:rPr>
              <a:t>U</a:t>
            </a:r>
            <a:r>
              <a:rPr lang="en-US" sz="1400" b="1" baseline="-25000" dirty="0">
                <a:solidFill>
                  <a:srgbClr val="1D2C39"/>
                </a:solidFill>
                <a:latin typeface="Raleway" pitchFamily="2" charset="77"/>
                <a:cs typeface="Arial" panose="020B0604020202020204" pitchFamily="34" charset="0"/>
              </a:rPr>
              <a:t>O</a:t>
            </a:r>
            <a:r>
              <a:rPr lang="en-US" sz="1400" b="1" dirty="0">
                <a:solidFill>
                  <a:srgbClr val="079CD6"/>
                </a:solidFill>
                <a:latin typeface="Raleway" pitchFamily="2" charset="77"/>
                <a:cs typeface="Arial" panose="020B0604020202020204" pitchFamily="34" charset="0"/>
              </a:rPr>
              <a:t> </a:t>
            </a:r>
            <a:r>
              <a:rPr lang="en-US" sz="1400" b="1" baseline="30000" dirty="0">
                <a:solidFill>
                  <a:srgbClr val="079CD6"/>
                </a:solidFill>
                <a:latin typeface="Raleway" pitchFamily="2" charset="77"/>
                <a:cs typeface="Arial" panose="020B0604020202020204" pitchFamily="34" charset="0"/>
              </a:rPr>
              <a:t>x</a:t>
            </a:r>
            <a:r>
              <a:rPr lang="en-US" sz="1400" b="1" dirty="0">
                <a:solidFill>
                  <a:srgbClr val="079CD6"/>
                </a:solidFill>
                <a:latin typeface="Raleway" pitchFamily="2" charset="77"/>
                <a:cs typeface="Arial" panose="020B0604020202020204" pitchFamily="34" charset="0"/>
              </a:rPr>
              <a:t> A </a:t>
            </a:r>
            <a:r>
              <a:rPr lang="en-US" sz="1400" b="1" baseline="30000" dirty="0">
                <a:solidFill>
                  <a:srgbClr val="079CD6"/>
                </a:solidFill>
                <a:latin typeface="Raleway" pitchFamily="2" charset="77"/>
                <a:cs typeface="Arial" panose="020B0604020202020204" pitchFamily="34" charset="0"/>
              </a:rPr>
              <a:t>x</a:t>
            </a:r>
            <a:r>
              <a:rPr lang="en-US" sz="1400" b="1" dirty="0">
                <a:solidFill>
                  <a:srgbClr val="079CD6"/>
                </a:solidFill>
                <a:latin typeface="Raleway" pitchFamily="2" charset="77"/>
                <a:cs typeface="Arial" panose="020B0604020202020204" pitchFamily="34" charset="0"/>
              </a:rPr>
              <a:t> F </a:t>
            </a:r>
            <a:r>
              <a:rPr lang="en-US" sz="1400" b="1" baseline="30000" dirty="0">
                <a:solidFill>
                  <a:srgbClr val="079CD6"/>
                </a:solidFill>
                <a:latin typeface="Raleway" pitchFamily="2" charset="77"/>
                <a:cs typeface="Arial" panose="020B0604020202020204" pitchFamily="34" charset="0"/>
              </a:rPr>
              <a:t>x</a:t>
            </a:r>
            <a:r>
              <a:rPr lang="en-US" sz="1400" b="1" dirty="0">
                <a:solidFill>
                  <a:srgbClr val="079CD6"/>
                </a:solidFill>
                <a:latin typeface="Raleway" pitchFamily="2" charset="77"/>
                <a:cs typeface="Arial" panose="020B0604020202020204" pitchFamily="34" charset="0"/>
              </a:rPr>
              <a:t> LMTD</a:t>
            </a:r>
          </a:p>
        </p:txBody>
      </p:sp>
      <p:pic>
        <p:nvPicPr>
          <p:cNvPr id="6" name="Picture 5">
            <a:extLst>
              <a:ext uri="{FF2B5EF4-FFF2-40B4-BE49-F238E27FC236}">
                <a16:creationId xmlns:a16="http://schemas.microsoft.com/office/drawing/2014/main" id="{A9BF6AE0-9F07-F904-F1B7-103D1223A90C}"/>
              </a:ext>
            </a:extLst>
          </p:cNvPr>
          <p:cNvPicPr>
            <a:picLocks noChangeAspect="1"/>
          </p:cNvPicPr>
          <p:nvPr/>
        </p:nvPicPr>
        <p:blipFill>
          <a:blip r:embed="rId2"/>
          <a:stretch>
            <a:fillRect/>
          </a:stretch>
        </p:blipFill>
        <p:spPr>
          <a:xfrm>
            <a:off x="3777746" y="1706907"/>
            <a:ext cx="4837229" cy="2118695"/>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E5CBCF6D-8A82-9A5D-2373-A66C5DF9105D}"/>
              </a:ext>
            </a:extLst>
          </p:cNvPr>
          <p:cNvSpPr txBox="1"/>
          <p:nvPr/>
        </p:nvSpPr>
        <p:spPr>
          <a:xfrm>
            <a:off x="441743" y="1959499"/>
            <a:ext cx="3001172" cy="2105192"/>
          </a:xfrm>
          <a:prstGeom prst="rect">
            <a:avLst/>
          </a:prstGeom>
          <a:noFill/>
        </p:spPr>
        <p:txBody>
          <a:bodyPr wrap="square" rtlCol="0">
            <a:spAutoFit/>
          </a:bodyPr>
          <a:lstStyle/>
          <a:p>
            <a:pPr>
              <a:lnSpc>
                <a:spcPct val="90000"/>
              </a:lnSpc>
            </a:pPr>
            <a:r>
              <a:rPr lang="en-US" altLang="en-US" sz="1200" dirty="0">
                <a:latin typeface="Helvetica Neue" panose="02000503000000020004" pitchFamily="2" charset="0"/>
                <a:ea typeface="Helvetica Neue" panose="02000503000000020004" pitchFamily="2" charset="0"/>
                <a:cs typeface="Helvetica Neue" panose="02000503000000020004" pitchFamily="2" charset="0"/>
              </a:rPr>
              <a:t>“The inside of a round tube is, without a doubt, the poorest place in the world where a person could affect heat transfer.   </a:t>
            </a:r>
            <a:br>
              <a:rPr lang="en-US" altLang="en-US" sz="1200" dirty="0">
                <a:latin typeface="Helvetica Neue" panose="02000503000000020004" pitchFamily="2" charset="0"/>
                <a:ea typeface="Helvetica Neue" panose="02000503000000020004" pitchFamily="2" charset="0"/>
                <a:cs typeface="Helvetica Neue" panose="02000503000000020004" pitchFamily="2" charset="0"/>
              </a:rPr>
            </a:br>
            <a:br>
              <a:rPr lang="en-US" altLang="en-US" sz="1200" dirty="0">
                <a:latin typeface="Helvetica Neue" panose="02000503000000020004" pitchFamily="2" charset="0"/>
                <a:ea typeface="Helvetica Neue" panose="02000503000000020004" pitchFamily="2" charset="0"/>
                <a:cs typeface="Helvetica Neue" panose="02000503000000020004" pitchFamily="2" charset="0"/>
              </a:rPr>
            </a:br>
            <a:r>
              <a:rPr lang="en-US" altLang="en-US" sz="1200" dirty="0">
                <a:latin typeface="Helvetica Neue" panose="02000503000000020004" pitchFamily="2" charset="0"/>
                <a:ea typeface="Helvetica Neue" panose="02000503000000020004" pitchFamily="2" charset="0"/>
                <a:cs typeface="Helvetica Neue" panose="02000503000000020004" pitchFamily="2" charset="0"/>
              </a:rPr>
              <a:t>It has a uniform cross-section, it does not create randomness, and it tends to give you the least for your money when you circulate a fluid through it.” </a:t>
            </a:r>
          </a:p>
          <a:p>
            <a:pPr>
              <a:lnSpc>
                <a:spcPct val="90000"/>
              </a:lnSpc>
            </a:pPr>
            <a:br>
              <a:rPr lang="en-US" altLang="en-US" sz="1200" dirty="0">
                <a:solidFill>
                  <a:srgbClr val="006699"/>
                </a:solidFill>
                <a:latin typeface="Helvetica Neue" panose="02000503000000020004" pitchFamily="2" charset="0"/>
                <a:ea typeface="Helvetica Neue" panose="02000503000000020004" pitchFamily="2" charset="0"/>
                <a:cs typeface="Helvetica Neue" panose="02000503000000020004" pitchFamily="2" charset="0"/>
              </a:rPr>
            </a:br>
            <a:r>
              <a:rPr lang="en-US" sz="1200" dirty="0">
                <a:latin typeface="Helvetica Neue" panose="02000503000000020004" pitchFamily="2" charset="0"/>
                <a:ea typeface="Helvetica Neue" panose="02000503000000020004" pitchFamily="2" charset="0"/>
                <a:cs typeface="Helvetica Neue" panose="02000503000000020004" pitchFamily="2" charset="0"/>
              </a:rPr>
              <a:t>			</a:t>
            </a:r>
            <a:r>
              <a:rPr lang="en-US" sz="1200" dirty="0">
                <a:solidFill>
                  <a:srgbClr val="1589DB"/>
                </a:solidFill>
                <a:effectLst>
                  <a:outerShdw blurRad="38100" dist="38100" dir="2700000" algn="tl">
                    <a:srgbClr val="C0C0C0"/>
                  </a:outerShdw>
                </a:effectLst>
                <a:latin typeface="Helvetica Neue" panose="02000503000000020004" pitchFamily="2" charset="0"/>
                <a:ea typeface="Helvetica Neue" panose="02000503000000020004" pitchFamily="2" charset="0"/>
                <a:cs typeface="Helvetica Neue" panose="02000503000000020004" pitchFamily="2" charset="0"/>
              </a:rPr>
              <a:t>Don Kern </a:t>
            </a:r>
            <a:r>
              <a:rPr lang="en-US" altLang="en-US" sz="12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 </a:t>
            </a:r>
            <a:r>
              <a:rPr lang="en-US" altLang="en-US" sz="1200" dirty="0">
                <a:solidFill>
                  <a:srgbClr val="1589DB"/>
                </a:solidFill>
                <a:effectLst>
                  <a:outerShdw blurRad="38100" dist="38100" dir="2700000" algn="tl">
                    <a:srgbClr val="C0C0C0"/>
                  </a:outerShdw>
                </a:effectLst>
                <a:latin typeface="Helvetica Neue" panose="02000503000000020004" pitchFamily="2" charset="0"/>
                <a:ea typeface="Helvetica Neue" panose="02000503000000020004" pitchFamily="2" charset="0"/>
                <a:cs typeface="Helvetica Neue" panose="02000503000000020004" pitchFamily="2" charset="0"/>
              </a:rPr>
              <a:t>1958</a:t>
            </a:r>
          </a:p>
          <a:p>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906306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C07A2E-2B15-107C-A7C0-EE3FDA694C18}"/>
              </a:ext>
            </a:extLst>
          </p:cNvPr>
          <p:cNvSpPr>
            <a:spLocks noGrp="1"/>
          </p:cNvSpPr>
          <p:nvPr>
            <p:ph type="body" sz="quarter" idx="14"/>
          </p:nvPr>
        </p:nvSpPr>
        <p:spPr/>
        <p:txBody>
          <a:bodyPr/>
          <a:lstStyle/>
          <a:p>
            <a:r>
              <a:rPr lang="en-US" dirty="0"/>
              <a:t>REPLACEMENT “F” BUNDLE IN “E” SHELL</a:t>
            </a:r>
          </a:p>
        </p:txBody>
      </p:sp>
      <p:sp>
        <p:nvSpPr>
          <p:cNvPr id="4" name="Slide Number Placeholder 3">
            <a:extLst>
              <a:ext uri="{FF2B5EF4-FFF2-40B4-BE49-F238E27FC236}">
                <a16:creationId xmlns:a16="http://schemas.microsoft.com/office/drawing/2014/main" id="{1013A41B-A195-80BF-B7F9-CC136E041645}"/>
              </a:ext>
            </a:extLst>
          </p:cNvPr>
          <p:cNvSpPr>
            <a:spLocks noGrp="1"/>
          </p:cNvSpPr>
          <p:nvPr>
            <p:ph type="sldNum" sz="quarter" idx="17"/>
          </p:nvPr>
        </p:nvSpPr>
        <p:spPr/>
        <p:txBody>
          <a:bodyPr/>
          <a:lstStyle/>
          <a:p>
            <a:fld id="{F9886CEC-C9AD-CD40-A303-2354BBFA91C8}" type="slidenum">
              <a:rPr lang="en-US" smtClean="0"/>
              <a:pPr/>
              <a:t>39</a:t>
            </a:fld>
            <a:endParaRPr lang="en-US" sz="1000"/>
          </a:p>
        </p:txBody>
      </p:sp>
      <p:pic>
        <p:nvPicPr>
          <p:cNvPr id="5" name="Picture 4">
            <a:extLst>
              <a:ext uri="{FF2B5EF4-FFF2-40B4-BE49-F238E27FC236}">
                <a16:creationId xmlns:a16="http://schemas.microsoft.com/office/drawing/2014/main" id="{A3D9D416-3ABF-1D59-E803-68AAD0A5BA68}"/>
              </a:ext>
            </a:extLst>
          </p:cNvPr>
          <p:cNvPicPr>
            <a:picLocks noChangeAspect="1"/>
          </p:cNvPicPr>
          <p:nvPr/>
        </p:nvPicPr>
        <p:blipFill>
          <a:blip r:embed="rId2"/>
          <a:stretch>
            <a:fillRect/>
          </a:stretch>
        </p:blipFill>
        <p:spPr>
          <a:xfrm>
            <a:off x="2351711" y="1173545"/>
            <a:ext cx="4440577" cy="3469201"/>
          </a:xfrm>
          <a:prstGeom prst="roundRect">
            <a:avLst>
              <a:gd name="adj" fmla="val 3765"/>
            </a:avLst>
          </a:prstGeom>
          <a:solidFill>
            <a:srgbClr val="FFFFFF">
              <a:shade val="85000"/>
            </a:srgbClr>
          </a:solidFill>
          <a:ln>
            <a:no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AF1FFAA2-3002-92AB-2057-48A9000076CA}"/>
              </a:ext>
            </a:extLst>
          </p:cNvPr>
          <p:cNvSpPr txBox="1"/>
          <p:nvPr/>
        </p:nvSpPr>
        <p:spPr>
          <a:xfrm>
            <a:off x="3585200" y="1268832"/>
            <a:ext cx="2611161" cy="377667"/>
          </a:xfrm>
          <a:prstGeom prst="rect">
            <a:avLst/>
          </a:prstGeom>
          <a:noFill/>
        </p:spPr>
        <p:txBody>
          <a:bodyPr wrap="square" rtlCol="0">
            <a:spAutoFit/>
          </a:bodyPr>
          <a:lstStyle/>
          <a:p>
            <a:pPr lvl="0">
              <a:lnSpc>
                <a:spcPct val="150000"/>
              </a:lnSpc>
            </a:pP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Q = </a:t>
            </a:r>
            <a:r>
              <a:rPr lang="en-US" sz="1400" dirty="0">
                <a:solidFill>
                  <a:srgbClr val="00B0F0"/>
                </a:solidFill>
                <a:latin typeface="Helvetica Neue" panose="02000503000000020004" pitchFamily="2" charset="0"/>
                <a:ea typeface="Helvetica Neue" panose="02000503000000020004" pitchFamily="2" charset="0"/>
                <a:cs typeface="Helvetica Neue" panose="02000503000000020004" pitchFamily="2" charset="0"/>
              </a:rPr>
              <a:t>U</a:t>
            </a:r>
            <a:r>
              <a:rPr lang="en-US" sz="1400" baseline="-25000" dirty="0">
                <a:solidFill>
                  <a:srgbClr val="00B0F0"/>
                </a:solidFill>
                <a:latin typeface="Helvetica Neue" panose="02000503000000020004" pitchFamily="2" charset="0"/>
                <a:ea typeface="Helvetica Neue" panose="02000503000000020004" pitchFamily="2" charset="0"/>
                <a:cs typeface="Helvetica Neue" panose="02000503000000020004" pitchFamily="2" charset="0"/>
              </a:rPr>
              <a:t>O</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a:solidFill>
                  <a:schemeClr val="tx1">
                    <a:lumMod val="95000"/>
                    <a:lumOff val="5000"/>
                  </a:schemeClr>
                </a:solidFill>
                <a:latin typeface="Helvetica Neue" panose="02000503000000020004" pitchFamily="2" charset="0"/>
                <a:ea typeface="Helvetica Neue" panose="02000503000000020004" pitchFamily="2" charset="0"/>
                <a:cs typeface="Helvetica Neue" panose="02000503000000020004" pitchFamily="2" charset="0"/>
              </a:rPr>
              <a:t>F</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baseline="300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x</a:t>
            </a:r>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a:solidFill>
                  <a:srgbClr val="00B0F0"/>
                </a:solidFill>
                <a:latin typeface="Helvetica Neue" panose="02000503000000020004" pitchFamily="2" charset="0"/>
                <a:ea typeface="Helvetica Neue" panose="02000503000000020004" pitchFamily="2" charset="0"/>
                <a:cs typeface="Helvetica Neue" panose="02000503000000020004" pitchFamily="2" charset="0"/>
              </a:rPr>
              <a:t>LMTD</a:t>
            </a:r>
          </a:p>
        </p:txBody>
      </p:sp>
    </p:spTree>
    <p:extLst>
      <p:ext uri="{BB962C8B-B14F-4D97-AF65-F5344CB8AC3E}">
        <p14:creationId xmlns:p14="http://schemas.microsoft.com/office/powerpoint/2010/main" val="4090991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E55E2D-FB23-548E-A653-99970DFB6D6A}"/>
              </a:ext>
            </a:extLst>
          </p:cNvPr>
          <p:cNvSpPr>
            <a:spLocks noGrp="1"/>
          </p:cNvSpPr>
          <p:nvPr>
            <p:ph type="body" sz="quarter" idx="14"/>
          </p:nvPr>
        </p:nvSpPr>
        <p:spPr>
          <a:xfrm>
            <a:off x="366309" y="847293"/>
            <a:ext cx="5884417" cy="333861"/>
          </a:xfrm>
        </p:spPr>
        <p:txBody>
          <a:bodyPr/>
          <a:lstStyle/>
          <a:p>
            <a:r>
              <a:rPr lang="en-US" dirty="0"/>
              <a:t>OUR offerings</a:t>
            </a:r>
          </a:p>
        </p:txBody>
      </p:sp>
      <p:sp>
        <p:nvSpPr>
          <p:cNvPr id="7" name="Rounded Rectangle 6">
            <a:extLst>
              <a:ext uri="{FF2B5EF4-FFF2-40B4-BE49-F238E27FC236}">
                <a16:creationId xmlns:a16="http://schemas.microsoft.com/office/drawing/2014/main" id="{7D3DA6D5-BC7E-1F11-6E62-F7DFD8EF2BAA}"/>
              </a:ext>
            </a:extLst>
          </p:cNvPr>
          <p:cNvSpPr>
            <a:spLocks noChangeAspect="1"/>
          </p:cNvSpPr>
          <p:nvPr/>
        </p:nvSpPr>
        <p:spPr>
          <a:xfrm>
            <a:off x="311287" y="1344187"/>
            <a:ext cx="2011854" cy="1110619"/>
          </a:xfrm>
          <a:prstGeom prst="roundRect">
            <a:avLst/>
          </a:prstGeom>
          <a:blipFill>
            <a:blip r:embed="rId2">
              <a:extLst>
                <a:ext uri="{28A0092B-C50C-407E-A947-70E740481C1C}">
                  <a14:useLocalDpi xmlns:a14="http://schemas.microsoft.com/office/drawing/2010/main" val="0"/>
                </a:ext>
              </a:extLst>
            </a:blip>
            <a:stretch>
              <a:fillRect/>
            </a:stretch>
          </a:blipFill>
          <a:ln>
            <a:solidFill>
              <a:srgbClr val="1789DB"/>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1191" dirty="0"/>
          </a:p>
        </p:txBody>
      </p:sp>
      <p:sp>
        <p:nvSpPr>
          <p:cNvPr id="8" name="Rounded Rectangle 7">
            <a:extLst>
              <a:ext uri="{FF2B5EF4-FFF2-40B4-BE49-F238E27FC236}">
                <a16:creationId xmlns:a16="http://schemas.microsoft.com/office/drawing/2014/main" id="{A0E6B1F5-EB0D-8D62-1D8B-91CC0C07EBD1}"/>
              </a:ext>
            </a:extLst>
          </p:cNvPr>
          <p:cNvSpPr/>
          <p:nvPr/>
        </p:nvSpPr>
        <p:spPr>
          <a:xfrm>
            <a:off x="2483778" y="1347758"/>
            <a:ext cx="2050191" cy="1104472"/>
          </a:xfrm>
          <a:prstGeom prst="roundRect">
            <a:avLst/>
          </a:prstGeom>
          <a:blipFill>
            <a:blip r:embed="rId3"/>
            <a:stretch>
              <a:fillRect/>
            </a:stretch>
          </a:blipFill>
          <a:ln>
            <a:solidFill>
              <a:srgbClr val="1789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91"/>
          </a:p>
        </p:txBody>
      </p:sp>
      <p:sp>
        <p:nvSpPr>
          <p:cNvPr id="9" name="Rounded Rectangle 8">
            <a:extLst>
              <a:ext uri="{FF2B5EF4-FFF2-40B4-BE49-F238E27FC236}">
                <a16:creationId xmlns:a16="http://schemas.microsoft.com/office/drawing/2014/main" id="{1C94463F-DD3F-A132-902F-E81768650D61}"/>
              </a:ext>
            </a:extLst>
          </p:cNvPr>
          <p:cNvSpPr/>
          <p:nvPr/>
        </p:nvSpPr>
        <p:spPr>
          <a:xfrm>
            <a:off x="4630951" y="1347758"/>
            <a:ext cx="2050191" cy="1104472"/>
          </a:xfrm>
          <a:prstGeom prst="roundRect">
            <a:avLst/>
          </a:prstGeom>
          <a:blipFill>
            <a:blip r:embed="rId4"/>
            <a:stretch>
              <a:fillRect/>
            </a:stretch>
          </a:blipFill>
          <a:ln>
            <a:solidFill>
              <a:srgbClr val="1789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91"/>
          </a:p>
        </p:txBody>
      </p:sp>
      <p:sp>
        <p:nvSpPr>
          <p:cNvPr id="10" name="Rounded Rectangle 9">
            <a:extLst>
              <a:ext uri="{FF2B5EF4-FFF2-40B4-BE49-F238E27FC236}">
                <a16:creationId xmlns:a16="http://schemas.microsoft.com/office/drawing/2014/main" id="{9040BCF4-2540-B0EF-39C7-AFD5B999C3B8}"/>
              </a:ext>
            </a:extLst>
          </p:cNvPr>
          <p:cNvSpPr/>
          <p:nvPr/>
        </p:nvSpPr>
        <p:spPr>
          <a:xfrm>
            <a:off x="6778123" y="1350334"/>
            <a:ext cx="2051810" cy="1104472"/>
          </a:xfrm>
          <a:prstGeom prst="roundRect">
            <a:avLst/>
          </a:prstGeom>
          <a:blipFill dpi="0" rotWithShape="1">
            <a:blip r:embed="rId5"/>
            <a:srcRect/>
            <a:stretch>
              <a:fillRect t="-2000"/>
            </a:stretch>
          </a:blipFill>
          <a:ln>
            <a:solidFill>
              <a:srgbClr val="1789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91"/>
          </a:p>
        </p:txBody>
      </p:sp>
      <p:sp>
        <p:nvSpPr>
          <p:cNvPr id="11" name="Rounded Rectangle 10">
            <a:extLst>
              <a:ext uri="{FF2B5EF4-FFF2-40B4-BE49-F238E27FC236}">
                <a16:creationId xmlns:a16="http://schemas.microsoft.com/office/drawing/2014/main" id="{04C259D6-36A4-BC53-EC76-EE0180B60F37}"/>
              </a:ext>
            </a:extLst>
          </p:cNvPr>
          <p:cNvSpPr>
            <a:spLocks noChangeAspect="1"/>
          </p:cNvSpPr>
          <p:nvPr/>
        </p:nvSpPr>
        <p:spPr>
          <a:xfrm>
            <a:off x="311288" y="3077601"/>
            <a:ext cx="2011854" cy="1084108"/>
          </a:xfrm>
          <a:prstGeom prst="roundRect">
            <a:avLst/>
          </a:prstGeom>
          <a:blipFill dpi="0" rotWithShape="1">
            <a:blip r:embed="rId6"/>
            <a:srcRect/>
            <a:stretch>
              <a:fillRect t="-70000" b="-55000"/>
            </a:stretch>
          </a:blipFill>
          <a:ln>
            <a:solidFill>
              <a:srgbClr val="1789D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sz="1191" dirty="0"/>
          </a:p>
        </p:txBody>
      </p:sp>
      <p:sp>
        <p:nvSpPr>
          <p:cNvPr id="12" name="Rounded Rectangle 11">
            <a:extLst>
              <a:ext uri="{FF2B5EF4-FFF2-40B4-BE49-F238E27FC236}">
                <a16:creationId xmlns:a16="http://schemas.microsoft.com/office/drawing/2014/main" id="{12FD8E92-82F5-8B52-D7E7-06AD6D2C32C4}"/>
              </a:ext>
            </a:extLst>
          </p:cNvPr>
          <p:cNvSpPr/>
          <p:nvPr/>
        </p:nvSpPr>
        <p:spPr>
          <a:xfrm>
            <a:off x="2438453" y="3077601"/>
            <a:ext cx="2035716" cy="1096674"/>
          </a:xfrm>
          <a:prstGeom prst="roundRect">
            <a:avLst/>
          </a:prstGeom>
          <a:blipFill dpi="0" rotWithShape="1">
            <a:blip r:embed="rId7"/>
            <a:srcRect/>
            <a:stretch>
              <a:fillRect t="-13000" b="-17000"/>
            </a:stretch>
          </a:blipFill>
          <a:ln>
            <a:solidFill>
              <a:srgbClr val="1789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91"/>
          </a:p>
        </p:txBody>
      </p:sp>
      <p:sp>
        <p:nvSpPr>
          <p:cNvPr id="13" name="Rounded Rectangle 12">
            <a:extLst>
              <a:ext uri="{FF2B5EF4-FFF2-40B4-BE49-F238E27FC236}">
                <a16:creationId xmlns:a16="http://schemas.microsoft.com/office/drawing/2014/main" id="{EB1C6A09-2E33-2021-E197-2B32E8961C79}"/>
              </a:ext>
            </a:extLst>
          </p:cNvPr>
          <p:cNvSpPr/>
          <p:nvPr/>
        </p:nvSpPr>
        <p:spPr>
          <a:xfrm>
            <a:off x="4590412" y="3058126"/>
            <a:ext cx="2071868" cy="1116150"/>
          </a:xfrm>
          <a:prstGeom prst="roundRect">
            <a:avLst/>
          </a:prstGeom>
          <a:blipFill dpi="0" rotWithShape="1">
            <a:blip r:embed="rId8"/>
            <a:srcRect/>
            <a:stretch>
              <a:fillRect t="-7000" b="-5000"/>
            </a:stretch>
          </a:blipFill>
          <a:ln>
            <a:solidFill>
              <a:srgbClr val="1789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91"/>
          </a:p>
        </p:txBody>
      </p:sp>
      <p:sp>
        <p:nvSpPr>
          <p:cNvPr id="15" name="TextBox 14">
            <a:extLst>
              <a:ext uri="{FF2B5EF4-FFF2-40B4-BE49-F238E27FC236}">
                <a16:creationId xmlns:a16="http://schemas.microsoft.com/office/drawing/2014/main" id="{71D754E9-FAE2-AD39-8950-B377E1442F33}"/>
              </a:ext>
            </a:extLst>
          </p:cNvPr>
          <p:cNvSpPr txBox="1"/>
          <p:nvPr/>
        </p:nvSpPr>
        <p:spPr>
          <a:xfrm>
            <a:off x="397524" y="2503950"/>
            <a:ext cx="1852988" cy="461665"/>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TEMA type – Shell &amp; Tube Heat Exchangers</a:t>
            </a:r>
          </a:p>
        </p:txBody>
      </p:sp>
      <p:sp>
        <p:nvSpPr>
          <p:cNvPr id="16" name="TextBox 15">
            <a:extLst>
              <a:ext uri="{FF2B5EF4-FFF2-40B4-BE49-F238E27FC236}">
                <a16:creationId xmlns:a16="http://schemas.microsoft.com/office/drawing/2014/main" id="{41D75860-7849-A816-F5BB-FAC750D4D34D}"/>
              </a:ext>
            </a:extLst>
          </p:cNvPr>
          <p:cNvSpPr txBox="1"/>
          <p:nvPr/>
        </p:nvSpPr>
        <p:spPr>
          <a:xfrm>
            <a:off x="2514237" y="2509324"/>
            <a:ext cx="1852988" cy="276999"/>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Texas Towers</a:t>
            </a:r>
          </a:p>
        </p:txBody>
      </p:sp>
      <p:sp>
        <p:nvSpPr>
          <p:cNvPr id="17" name="TextBox 16">
            <a:extLst>
              <a:ext uri="{FF2B5EF4-FFF2-40B4-BE49-F238E27FC236}">
                <a16:creationId xmlns:a16="http://schemas.microsoft.com/office/drawing/2014/main" id="{F51FCC2A-E14D-89DB-7C41-C06A94B42668}"/>
              </a:ext>
            </a:extLst>
          </p:cNvPr>
          <p:cNvSpPr txBox="1"/>
          <p:nvPr/>
        </p:nvSpPr>
        <p:spPr>
          <a:xfrm>
            <a:off x="4699093" y="2516465"/>
            <a:ext cx="1913906" cy="276999"/>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Hairpin Heat Exchangers</a:t>
            </a:r>
          </a:p>
        </p:txBody>
      </p:sp>
      <p:sp>
        <p:nvSpPr>
          <p:cNvPr id="18" name="TextBox 17">
            <a:extLst>
              <a:ext uri="{FF2B5EF4-FFF2-40B4-BE49-F238E27FC236}">
                <a16:creationId xmlns:a16="http://schemas.microsoft.com/office/drawing/2014/main" id="{B40A21A6-5E6D-D510-DAF6-1A39E84752D4}"/>
              </a:ext>
            </a:extLst>
          </p:cNvPr>
          <p:cNvSpPr txBox="1"/>
          <p:nvPr/>
        </p:nvSpPr>
        <p:spPr>
          <a:xfrm>
            <a:off x="6833746" y="2503950"/>
            <a:ext cx="1913906" cy="461665"/>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TWISTED TUBE® Heat Exchanger Technology</a:t>
            </a:r>
          </a:p>
        </p:txBody>
      </p:sp>
      <p:sp>
        <p:nvSpPr>
          <p:cNvPr id="21" name="TextBox 20">
            <a:extLst>
              <a:ext uri="{FF2B5EF4-FFF2-40B4-BE49-F238E27FC236}">
                <a16:creationId xmlns:a16="http://schemas.microsoft.com/office/drawing/2014/main" id="{FC064CB4-2A0E-1BD2-4544-10F458C6366E}"/>
              </a:ext>
            </a:extLst>
          </p:cNvPr>
          <p:cNvSpPr txBox="1"/>
          <p:nvPr/>
        </p:nvSpPr>
        <p:spPr>
          <a:xfrm>
            <a:off x="270267" y="4216227"/>
            <a:ext cx="1913906" cy="276999"/>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Pressure Vessels</a:t>
            </a:r>
          </a:p>
        </p:txBody>
      </p:sp>
      <p:sp>
        <p:nvSpPr>
          <p:cNvPr id="22" name="TextBox 21">
            <a:extLst>
              <a:ext uri="{FF2B5EF4-FFF2-40B4-BE49-F238E27FC236}">
                <a16:creationId xmlns:a16="http://schemas.microsoft.com/office/drawing/2014/main" id="{2F2347AC-A4E3-0131-6C6C-F9B5FC96DCE6}"/>
              </a:ext>
            </a:extLst>
          </p:cNvPr>
          <p:cNvSpPr txBox="1"/>
          <p:nvPr/>
        </p:nvSpPr>
        <p:spPr>
          <a:xfrm>
            <a:off x="2449254" y="4210177"/>
            <a:ext cx="1913906" cy="276999"/>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Enhancement Devices</a:t>
            </a:r>
          </a:p>
        </p:txBody>
      </p:sp>
      <p:sp>
        <p:nvSpPr>
          <p:cNvPr id="23" name="TextBox 22">
            <a:extLst>
              <a:ext uri="{FF2B5EF4-FFF2-40B4-BE49-F238E27FC236}">
                <a16:creationId xmlns:a16="http://schemas.microsoft.com/office/drawing/2014/main" id="{1CF0B03C-AC36-1B64-4193-035B067A661E}"/>
              </a:ext>
            </a:extLst>
          </p:cNvPr>
          <p:cNvSpPr txBox="1"/>
          <p:nvPr/>
        </p:nvSpPr>
        <p:spPr>
          <a:xfrm>
            <a:off x="4653920" y="4216227"/>
            <a:ext cx="1913906" cy="276999"/>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Tank Heating Products</a:t>
            </a:r>
          </a:p>
        </p:txBody>
      </p:sp>
      <p:sp>
        <p:nvSpPr>
          <p:cNvPr id="2" name="Rounded Rectangle 1">
            <a:extLst>
              <a:ext uri="{FF2B5EF4-FFF2-40B4-BE49-F238E27FC236}">
                <a16:creationId xmlns:a16="http://schemas.microsoft.com/office/drawing/2014/main" id="{2281D616-FD77-5280-935E-9A66202BB763}"/>
              </a:ext>
            </a:extLst>
          </p:cNvPr>
          <p:cNvSpPr/>
          <p:nvPr/>
        </p:nvSpPr>
        <p:spPr>
          <a:xfrm>
            <a:off x="6758065" y="3058125"/>
            <a:ext cx="2071868" cy="1116150"/>
          </a:xfrm>
          <a:prstGeom prst="roundRect">
            <a:avLst/>
          </a:prstGeom>
          <a:blipFill>
            <a:blip r:embed="rId9">
              <a:extLst>
                <a:ext uri="{28A0092B-C50C-407E-A947-70E740481C1C}">
                  <a14:useLocalDpi xmlns:a14="http://schemas.microsoft.com/office/drawing/2010/main" val="0"/>
                </a:ext>
              </a:extLst>
            </a:blip>
            <a:stretch>
              <a:fillRect/>
            </a:stretch>
          </a:blipFill>
          <a:ln>
            <a:solidFill>
              <a:srgbClr val="1789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91" dirty="0"/>
          </a:p>
        </p:txBody>
      </p:sp>
      <p:sp>
        <p:nvSpPr>
          <p:cNvPr id="5" name="TextBox 4">
            <a:extLst>
              <a:ext uri="{FF2B5EF4-FFF2-40B4-BE49-F238E27FC236}">
                <a16:creationId xmlns:a16="http://schemas.microsoft.com/office/drawing/2014/main" id="{F758187D-A664-DCB2-EBE6-822830083704}"/>
              </a:ext>
            </a:extLst>
          </p:cNvPr>
          <p:cNvSpPr txBox="1"/>
          <p:nvPr/>
        </p:nvSpPr>
        <p:spPr>
          <a:xfrm>
            <a:off x="6832907" y="4216227"/>
            <a:ext cx="1913906" cy="276999"/>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Repairs</a:t>
            </a:r>
          </a:p>
        </p:txBody>
      </p:sp>
      <p:sp>
        <p:nvSpPr>
          <p:cNvPr id="19" name="Slide Number Placeholder 3">
            <a:extLst>
              <a:ext uri="{FF2B5EF4-FFF2-40B4-BE49-F238E27FC236}">
                <a16:creationId xmlns:a16="http://schemas.microsoft.com/office/drawing/2014/main" id="{EB0C3AC6-CC45-A256-8FB2-E2C4B989D687}"/>
              </a:ext>
            </a:extLst>
          </p:cNvPr>
          <p:cNvSpPr>
            <a:spLocks noGrp="1"/>
          </p:cNvSpPr>
          <p:nvPr>
            <p:ph type="sldNum" sz="quarter" idx="17"/>
          </p:nvPr>
        </p:nvSpPr>
        <p:spPr>
          <a:xfrm>
            <a:off x="6895528" y="4845951"/>
            <a:ext cx="2057400" cy="153860"/>
          </a:xfrm>
        </p:spPr>
        <p:txBody>
          <a:bodyPr/>
          <a:lstStyle/>
          <a:p>
            <a:fld id="{F9886CEC-C9AD-CD40-A303-2354BBFA91C8}" type="slidenum">
              <a:rPr lang="en-US" smtClean="0"/>
              <a:pPr/>
              <a:t>4</a:t>
            </a:fld>
            <a:endParaRPr lang="en-US"/>
          </a:p>
        </p:txBody>
      </p:sp>
    </p:spTree>
    <p:extLst>
      <p:ext uri="{BB962C8B-B14F-4D97-AF65-F5344CB8AC3E}">
        <p14:creationId xmlns:p14="http://schemas.microsoft.com/office/powerpoint/2010/main" val="2676889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7DC8AA-2523-C959-B22C-DE41742BEB6A}"/>
              </a:ext>
            </a:extLst>
          </p:cNvPr>
          <p:cNvSpPr>
            <a:spLocks noGrp="1"/>
          </p:cNvSpPr>
          <p:nvPr>
            <p:ph type="body" sz="quarter" idx="14"/>
          </p:nvPr>
        </p:nvSpPr>
        <p:spPr/>
        <p:txBody>
          <a:bodyPr/>
          <a:lstStyle/>
          <a:p>
            <a:r>
              <a:rPr lang="en-US" dirty="0"/>
              <a:t>REPLACEMENT “F” BUNDLE IN “E” SHELL</a:t>
            </a:r>
          </a:p>
          <a:p>
            <a:endParaRPr lang="en-US" dirty="0"/>
          </a:p>
        </p:txBody>
      </p:sp>
      <p:sp>
        <p:nvSpPr>
          <p:cNvPr id="4" name="Slide Number Placeholder 3">
            <a:extLst>
              <a:ext uri="{FF2B5EF4-FFF2-40B4-BE49-F238E27FC236}">
                <a16:creationId xmlns:a16="http://schemas.microsoft.com/office/drawing/2014/main" id="{83140F31-9E84-9138-EF3E-2E5D09D37483}"/>
              </a:ext>
            </a:extLst>
          </p:cNvPr>
          <p:cNvSpPr>
            <a:spLocks noGrp="1"/>
          </p:cNvSpPr>
          <p:nvPr>
            <p:ph type="sldNum" sz="quarter" idx="17"/>
          </p:nvPr>
        </p:nvSpPr>
        <p:spPr/>
        <p:txBody>
          <a:bodyPr/>
          <a:lstStyle/>
          <a:p>
            <a:fld id="{F9886CEC-C9AD-CD40-A303-2354BBFA91C8}" type="slidenum">
              <a:rPr lang="en-US" smtClean="0"/>
              <a:pPr/>
              <a:t>40</a:t>
            </a:fld>
            <a:endParaRPr lang="en-US" sz="1000"/>
          </a:p>
        </p:txBody>
      </p:sp>
      <p:sp>
        <p:nvSpPr>
          <p:cNvPr id="5" name="Rectangle 120">
            <a:extLst>
              <a:ext uri="{FF2B5EF4-FFF2-40B4-BE49-F238E27FC236}">
                <a16:creationId xmlns:a16="http://schemas.microsoft.com/office/drawing/2014/main" id="{572A8676-F7DB-1C8F-5C85-481F13611B76}"/>
              </a:ext>
            </a:extLst>
          </p:cNvPr>
          <p:cNvSpPr>
            <a:spLocks noChangeArrowheads="1"/>
          </p:cNvSpPr>
          <p:nvPr/>
        </p:nvSpPr>
        <p:spPr bwMode="auto">
          <a:xfrm>
            <a:off x="400219" y="3430624"/>
            <a:ext cx="2202228"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2700">
              <a:spcBef>
                <a:spcPct val="20000"/>
              </a:spcBef>
              <a:buSzPct val="100000"/>
              <a:defRPr>
                <a:solidFill>
                  <a:schemeClr val="tx1"/>
                </a:solidFill>
                <a:latin typeface="Calibri" panose="020F0502020204030204" pitchFamily="34" charset="0"/>
              </a:defRPr>
            </a:lvl1pPr>
            <a:lvl2pPr marL="742950" indent="-285750">
              <a:spcBef>
                <a:spcPct val="20000"/>
              </a:spcBef>
              <a:buSzPct val="100000"/>
              <a:defRPr>
                <a:solidFill>
                  <a:schemeClr val="tx1"/>
                </a:solidFill>
                <a:latin typeface="Calibri" panose="020F0502020204030204" pitchFamily="34" charset="0"/>
              </a:defRPr>
            </a:lvl2pPr>
            <a:lvl3pPr marL="1143000" indent="-228600">
              <a:spcBef>
                <a:spcPct val="20000"/>
              </a:spcBef>
              <a:buSzPct val="100000"/>
              <a:defRPr>
                <a:solidFill>
                  <a:schemeClr val="tx1"/>
                </a:solidFill>
                <a:latin typeface="Calibri" panose="020F0502020204030204" pitchFamily="34" charset="0"/>
              </a:defRPr>
            </a:lvl3pPr>
            <a:lvl4pPr marL="1600200" indent="-228600">
              <a:spcBef>
                <a:spcPct val="20000"/>
              </a:spcBef>
              <a:buSzPct val="100000"/>
              <a:defRPr>
                <a:solidFill>
                  <a:schemeClr val="tx1"/>
                </a:solidFill>
                <a:latin typeface="Calibri" panose="020F0502020204030204" pitchFamily="34" charset="0"/>
              </a:defRPr>
            </a:lvl4pPr>
            <a:lvl5pPr marL="2057400" indent="-228600">
              <a:spcBef>
                <a:spcPct val="20000"/>
              </a:spcBef>
              <a:buSzPct val="10000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9pPr>
          </a:lstStyle>
          <a:p>
            <a:pPr marL="0">
              <a:spcBef>
                <a:spcPct val="0"/>
              </a:spcBef>
            </a:pPr>
            <a:r>
              <a:rPr lang="en-US" sz="12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U value increase due to the unique shape of the tube</a:t>
            </a:r>
            <a:endParaRPr lang="en-US" altLang="en-US" sz="12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endParaRP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16FE6187-EBB3-61E2-975A-E2013CF4F8DB}"/>
                  </a:ext>
                </a:extLst>
              </p:cNvPr>
              <p:cNvSpPr/>
              <p:nvPr/>
            </p:nvSpPr>
            <p:spPr>
              <a:xfrm>
                <a:off x="853353" y="1182004"/>
                <a:ext cx="55970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solidFill>
                                <a:srgbClr val="0070C0"/>
                              </a:solidFill>
                              <a:latin typeface="Cambria Math" panose="02040503050406030204" pitchFamily="18" charset="0"/>
                            </a:rPr>
                          </m:ctrlPr>
                        </m:sSubPr>
                        <m:e>
                          <m:r>
                            <m:rPr>
                              <m:sty m:val="p"/>
                            </m:rPr>
                            <a:rPr lang="en-US" b="0" i="0">
                              <a:solidFill>
                                <a:srgbClr val="0070C0"/>
                              </a:solidFill>
                              <a:latin typeface="Cambria Math" panose="02040503050406030204" pitchFamily="18" charset="0"/>
                            </a:rPr>
                            <m:t>U</m:t>
                          </m:r>
                        </m:e>
                        <m:sub>
                          <m:r>
                            <m:rPr>
                              <m:sty m:val="p"/>
                            </m:rPr>
                            <a:rPr lang="en-US" b="0" i="0">
                              <a:solidFill>
                                <a:srgbClr val="0070C0"/>
                              </a:solidFill>
                              <a:latin typeface="Cambria Math" panose="02040503050406030204" pitchFamily="18" charset="0"/>
                            </a:rPr>
                            <m:t>o</m:t>
                          </m:r>
                        </m:sub>
                      </m:sSub>
                      <m:r>
                        <a:rPr lang="en-US" b="0" i="0">
                          <a:solidFill>
                            <a:srgbClr val="0070C0"/>
                          </a:solidFill>
                          <a:latin typeface="Cambria Math" panose="02040503050406030204" pitchFamily="18" charset="0"/>
                        </a:rPr>
                        <m:t> </m:t>
                      </m:r>
                    </m:oMath>
                  </m:oMathPara>
                </a14:m>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6" name="Rectangle 5">
                <a:extLst>
                  <a:ext uri="{FF2B5EF4-FFF2-40B4-BE49-F238E27FC236}">
                    <a16:creationId xmlns:a16="http://schemas.microsoft.com/office/drawing/2014/main" id="{16FE6187-EBB3-61E2-975A-E2013CF4F8DB}"/>
                  </a:ext>
                </a:extLst>
              </p:cNvPr>
              <p:cNvSpPr>
                <a:spLocks noRot="1" noChangeAspect="1" noMove="1" noResize="1" noEditPoints="1" noAdjustHandles="1" noChangeArrowheads="1" noChangeShapeType="1" noTextEdit="1"/>
              </p:cNvSpPr>
              <p:nvPr/>
            </p:nvSpPr>
            <p:spPr>
              <a:xfrm>
                <a:off x="853353" y="1182004"/>
                <a:ext cx="559705" cy="369332"/>
              </a:xfrm>
              <a:prstGeom prst="rect">
                <a:avLst/>
              </a:prstGeom>
              <a:blipFill>
                <a:blip r:embed="rId2"/>
                <a:stretch>
                  <a:fillRect b="-206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87A494A7-10EC-18AC-4AF4-0BFE065CC2A1}"/>
                  </a:ext>
                </a:extLst>
              </p:cNvPr>
              <p:cNvSpPr/>
              <p:nvPr/>
            </p:nvSpPr>
            <p:spPr>
              <a:xfrm>
                <a:off x="2421949" y="2208973"/>
                <a:ext cx="36099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b="0" i="0">
                          <a:latin typeface="Cambria Math" panose="02040503050406030204" pitchFamily="18" charset="0"/>
                        </a:rPr>
                        <m:t>x</m:t>
                      </m:r>
                    </m:oMath>
                  </m:oMathPara>
                </a14:m>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7" name="Rectangle 6">
                <a:extLst>
                  <a:ext uri="{FF2B5EF4-FFF2-40B4-BE49-F238E27FC236}">
                    <a16:creationId xmlns:a16="http://schemas.microsoft.com/office/drawing/2014/main" id="{87A494A7-10EC-18AC-4AF4-0BFE065CC2A1}"/>
                  </a:ext>
                </a:extLst>
              </p:cNvPr>
              <p:cNvSpPr>
                <a:spLocks noRot="1" noChangeAspect="1" noMove="1" noResize="1" noEditPoints="1" noAdjustHandles="1" noChangeArrowheads="1" noChangeShapeType="1" noTextEdit="1"/>
              </p:cNvSpPr>
              <p:nvPr/>
            </p:nvSpPr>
            <p:spPr>
              <a:xfrm>
                <a:off x="2421949" y="2208973"/>
                <a:ext cx="360996" cy="369332"/>
              </a:xfrm>
              <a:prstGeom prst="rect">
                <a:avLst/>
              </a:prstGeom>
              <a:blipFill>
                <a:blip r:embed="rId3"/>
                <a:stretch>
                  <a:fillRect/>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DDD9DB0C-CB60-DA7D-71D7-D13A598D1C6E}"/>
              </a:ext>
            </a:extLst>
          </p:cNvPr>
          <p:cNvPicPr>
            <a:picLocks noChangeAspect="1"/>
          </p:cNvPicPr>
          <p:nvPr/>
        </p:nvPicPr>
        <p:blipFill>
          <a:blip r:embed="rId4"/>
          <a:stretch>
            <a:fillRect/>
          </a:stretch>
        </p:blipFill>
        <p:spPr>
          <a:xfrm>
            <a:off x="3365265" y="1761591"/>
            <a:ext cx="2328679" cy="1239551"/>
          </a:xfrm>
          <a:prstGeom prst="rect">
            <a:avLst/>
          </a:prstGeom>
          <a:solidFill>
            <a:schemeClr val="accent1"/>
          </a:solidFill>
          <a:effectLst>
            <a:outerShdw blurRad="50800" dist="50800" dir="5400000" algn="ctr" rotWithShape="0">
              <a:srgbClr val="0070C0"/>
            </a:outerShdw>
          </a:effectLst>
        </p:spPr>
      </p:pic>
      <p:sp>
        <p:nvSpPr>
          <p:cNvPr id="9" name="Rectangle 120">
            <a:extLst>
              <a:ext uri="{FF2B5EF4-FFF2-40B4-BE49-F238E27FC236}">
                <a16:creationId xmlns:a16="http://schemas.microsoft.com/office/drawing/2014/main" id="{1CBBFA50-8EEF-AB09-0A63-A00CC8E8CADA}"/>
              </a:ext>
            </a:extLst>
          </p:cNvPr>
          <p:cNvSpPr>
            <a:spLocks noChangeArrowheads="1"/>
          </p:cNvSpPr>
          <p:nvPr/>
        </p:nvSpPr>
        <p:spPr bwMode="auto">
          <a:xfrm>
            <a:off x="3207071" y="3412272"/>
            <a:ext cx="2906407"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2700">
              <a:spcBef>
                <a:spcPct val="20000"/>
              </a:spcBef>
              <a:buSzPct val="100000"/>
              <a:defRPr>
                <a:solidFill>
                  <a:schemeClr val="tx1"/>
                </a:solidFill>
                <a:latin typeface="Calibri" panose="020F0502020204030204" pitchFamily="34" charset="0"/>
              </a:defRPr>
            </a:lvl1pPr>
            <a:lvl2pPr marL="742950" indent="-285750">
              <a:spcBef>
                <a:spcPct val="20000"/>
              </a:spcBef>
              <a:buSzPct val="100000"/>
              <a:defRPr>
                <a:solidFill>
                  <a:schemeClr val="tx1"/>
                </a:solidFill>
                <a:latin typeface="Calibri" panose="020F0502020204030204" pitchFamily="34" charset="0"/>
              </a:defRPr>
            </a:lvl2pPr>
            <a:lvl3pPr marL="1143000" indent="-228600">
              <a:spcBef>
                <a:spcPct val="20000"/>
              </a:spcBef>
              <a:buSzPct val="100000"/>
              <a:defRPr>
                <a:solidFill>
                  <a:schemeClr val="tx1"/>
                </a:solidFill>
                <a:latin typeface="Calibri" panose="020F0502020204030204" pitchFamily="34" charset="0"/>
              </a:defRPr>
            </a:lvl3pPr>
            <a:lvl4pPr marL="1600200" indent="-228600">
              <a:spcBef>
                <a:spcPct val="20000"/>
              </a:spcBef>
              <a:buSzPct val="100000"/>
              <a:defRPr>
                <a:solidFill>
                  <a:schemeClr val="tx1"/>
                </a:solidFill>
                <a:latin typeface="Calibri" panose="020F0502020204030204" pitchFamily="34" charset="0"/>
              </a:defRPr>
            </a:lvl4pPr>
            <a:lvl5pPr marL="2057400" indent="-228600">
              <a:spcBef>
                <a:spcPct val="20000"/>
              </a:spcBef>
              <a:buSzPct val="10000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9pPr>
          </a:lstStyle>
          <a:p>
            <a:pPr marL="0">
              <a:spcBef>
                <a:spcPct val="0"/>
              </a:spcBef>
            </a:pPr>
            <a:r>
              <a:rPr lang="en-US" sz="12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Surface area increase by changing tube pitch and pattern while maintaining cleanability</a:t>
            </a:r>
            <a:endParaRPr lang="en-US" altLang="en-US" sz="12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endParaRP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6D015F2A-93D1-C73A-18D9-93A488ECEE68}"/>
                  </a:ext>
                </a:extLst>
              </p:cNvPr>
              <p:cNvSpPr/>
              <p:nvPr/>
            </p:nvSpPr>
            <p:spPr>
              <a:xfrm>
                <a:off x="6018391" y="2208973"/>
                <a:ext cx="36099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b="0" i="0">
                          <a:latin typeface="Cambria Math" panose="02040503050406030204" pitchFamily="18" charset="0"/>
                        </a:rPr>
                        <m:t>x</m:t>
                      </m:r>
                    </m:oMath>
                  </m:oMathPara>
                </a14:m>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10" name="Rectangle 9">
                <a:extLst>
                  <a:ext uri="{FF2B5EF4-FFF2-40B4-BE49-F238E27FC236}">
                    <a16:creationId xmlns:a16="http://schemas.microsoft.com/office/drawing/2014/main" id="{6D015F2A-93D1-C73A-18D9-93A488ECEE68}"/>
                  </a:ext>
                </a:extLst>
              </p:cNvPr>
              <p:cNvSpPr>
                <a:spLocks noRot="1" noChangeAspect="1" noMove="1" noResize="1" noEditPoints="1" noAdjustHandles="1" noChangeArrowheads="1" noChangeShapeType="1" noTextEdit="1"/>
              </p:cNvSpPr>
              <p:nvPr/>
            </p:nvSpPr>
            <p:spPr>
              <a:xfrm>
                <a:off x="6018391" y="2208973"/>
                <a:ext cx="360996"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280156D5-DCBE-ACCD-CC7A-1A9FE03CD5EA}"/>
                  </a:ext>
                </a:extLst>
              </p:cNvPr>
              <p:cNvSpPr/>
              <p:nvPr/>
            </p:nvSpPr>
            <p:spPr>
              <a:xfrm>
                <a:off x="4269115" y="1188690"/>
                <a:ext cx="39305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b="0" i="0">
                          <a:solidFill>
                            <a:srgbClr val="0070C0"/>
                          </a:solidFill>
                          <a:latin typeface="Cambria Math" panose="02040503050406030204" pitchFamily="18" charset="0"/>
                        </a:rPr>
                        <m:t>A</m:t>
                      </m:r>
                    </m:oMath>
                  </m:oMathPara>
                </a14:m>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11" name="Rectangle 10">
                <a:extLst>
                  <a:ext uri="{FF2B5EF4-FFF2-40B4-BE49-F238E27FC236}">
                    <a16:creationId xmlns:a16="http://schemas.microsoft.com/office/drawing/2014/main" id="{280156D5-DCBE-ACCD-CC7A-1A9FE03CD5EA}"/>
                  </a:ext>
                </a:extLst>
              </p:cNvPr>
              <p:cNvSpPr>
                <a:spLocks noRot="1" noChangeAspect="1" noMove="1" noResize="1" noEditPoints="1" noAdjustHandles="1" noChangeArrowheads="1" noChangeShapeType="1" noTextEdit="1"/>
              </p:cNvSpPr>
              <p:nvPr/>
            </p:nvSpPr>
            <p:spPr>
              <a:xfrm>
                <a:off x="4269115" y="1188690"/>
                <a:ext cx="393056" cy="369332"/>
              </a:xfrm>
              <a:prstGeom prst="rect">
                <a:avLst/>
              </a:prstGeom>
              <a:blipFill>
                <a:blip r:embed="rId6"/>
                <a:stretch>
                  <a:fillRect/>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1DE2894F-E5DE-4DF0-8057-0A024543BD73}"/>
              </a:ext>
            </a:extLst>
          </p:cNvPr>
          <p:cNvPicPr>
            <a:picLocks noChangeAspect="1"/>
          </p:cNvPicPr>
          <p:nvPr/>
        </p:nvPicPr>
        <p:blipFill>
          <a:blip r:embed="rId7"/>
          <a:stretch>
            <a:fillRect/>
          </a:stretch>
        </p:blipFill>
        <p:spPr>
          <a:xfrm>
            <a:off x="6422870" y="1432658"/>
            <a:ext cx="2640763" cy="1834896"/>
          </a:xfrm>
          <a:prstGeom prst="rect">
            <a:avLst/>
          </a:prstGeom>
        </p:spPr>
      </p:pic>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7592CF1B-8E1D-5150-36B0-1EF02D5D062C}"/>
                  </a:ext>
                </a:extLst>
              </p:cNvPr>
              <p:cNvSpPr/>
              <p:nvPr/>
            </p:nvSpPr>
            <p:spPr>
              <a:xfrm>
                <a:off x="7344634" y="1166432"/>
                <a:ext cx="620683" cy="369332"/>
              </a:xfrm>
              <a:prstGeom prst="rect">
                <a:avLst/>
              </a:prstGeom>
            </p:spPr>
            <p:txBody>
              <a:bodyPr wrap="none">
                <a:spAutoFit/>
              </a:bodyPr>
              <a:lstStyle/>
              <a:p>
                <a14:m>
                  <m:oMath xmlns:m="http://schemas.openxmlformats.org/officeDocument/2006/math">
                    <m:r>
                      <m:rPr>
                        <m:sty m:val="p"/>
                      </m:rPr>
                      <a:rPr lang="el-GR" b="0" i="0">
                        <a:solidFill>
                          <a:srgbClr val="0070C0"/>
                        </a:solidFill>
                        <a:latin typeface="Cambria Math" panose="02040503050406030204" pitchFamily="18" charset="0"/>
                      </a:rPr>
                      <m:t>Δ</m:t>
                    </m:r>
                  </m:oMath>
                </a14:m>
                <a:r>
                  <a:rPr lang="en-US"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T</a:t>
                </a:r>
                <a:r>
                  <a:rPr lang="en-US" baseline="-25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lm</a:t>
                </a:r>
              </a:p>
            </p:txBody>
          </p:sp>
        </mc:Choice>
        <mc:Fallback xmlns="">
          <p:sp>
            <p:nvSpPr>
              <p:cNvPr id="13" name="Rectangle 12">
                <a:extLst>
                  <a:ext uri="{FF2B5EF4-FFF2-40B4-BE49-F238E27FC236}">
                    <a16:creationId xmlns:a16="http://schemas.microsoft.com/office/drawing/2014/main" id="{7592CF1B-8E1D-5150-36B0-1EF02D5D062C}"/>
                  </a:ext>
                </a:extLst>
              </p:cNvPr>
              <p:cNvSpPr>
                <a:spLocks noRot="1" noChangeAspect="1" noMove="1" noResize="1" noEditPoints="1" noAdjustHandles="1" noChangeArrowheads="1" noChangeShapeType="1" noTextEdit="1"/>
              </p:cNvSpPr>
              <p:nvPr/>
            </p:nvSpPr>
            <p:spPr>
              <a:xfrm>
                <a:off x="7344634" y="1166432"/>
                <a:ext cx="620683" cy="369332"/>
              </a:xfrm>
              <a:prstGeom prst="rect">
                <a:avLst/>
              </a:prstGeom>
              <a:blipFill>
                <a:blip r:embed="rId8"/>
                <a:stretch>
                  <a:fillRect t="-6667" b="-26667"/>
                </a:stretch>
              </a:blipFill>
            </p:spPr>
            <p:txBody>
              <a:bodyPr/>
              <a:lstStyle/>
              <a:p>
                <a:r>
                  <a:rPr lang="en-US">
                    <a:noFill/>
                  </a:rPr>
                  <a:t> </a:t>
                </a:r>
              </a:p>
            </p:txBody>
          </p:sp>
        </mc:Fallback>
      </mc:AlternateContent>
      <p:sp>
        <p:nvSpPr>
          <p:cNvPr id="14" name="Rectangle 120">
            <a:extLst>
              <a:ext uri="{FF2B5EF4-FFF2-40B4-BE49-F238E27FC236}">
                <a16:creationId xmlns:a16="http://schemas.microsoft.com/office/drawing/2014/main" id="{86A7A982-E085-A5FF-BA8A-77BB7498027F}"/>
              </a:ext>
            </a:extLst>
          </p:cNvPr>
          <p:cNvSpPr>
            <a:spLocks noChangeArrowheads="1"/>
          </p:cNvSpPr>
          <p:nvPr/>
        </p:nvSpPr>
        <p:spPr bwMode="auto">
          <a:xfrm>
            <a:off x="6623005" y="3423070"/>
            <a:ext cx="2324736"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2700">
              <a:spcBef>
                <a:spcPct val="20000"/>
              </a:spcBef>
              <a:buSzPct val="100000"/>
              <a:defRPr>
                <a:solidFill>
                  <a:schemeClr val="tx1"/>
                </a:solidFill>
                <a:latin typeface="Calibri" panose="020F0502020204030204" pitchFamily="34" charset="0"/>
              </a:defRPr>
            </a:lvl1pPr>
            <a:lvl2pPr marL="742950" indent="-285750">
              <a:spcBef>
                <a:spcPct val="20000"/>
              </a:spcBef>
              <a:buSzPct val="100000"/>
              <a:defRPr>
                <a:solidFill>
                  <a:schemeClr val="tx1"/>
                </a:solidFill>
                <a:latin typeface="Calibri" panose="020F0502020204030204" pitchFamily="34" charset="0"/>
              </a:defRPr>
            </a:lvl2pPr>
            <a:lvl3pPr marL="1143000" indent="-228600">
              <a:spcBef>
                <a:spcPct val="20000"/>
              </a:spcBef>
              <a:buSzPct val="100000"/>
              <a:defRPr>
                <a:solidFill>
                  <a:schemeClr val="tx1"/>
                </a:solidFill>
                <a:latin typeface="Calibri" panose="020F0502020204030204" pitchFamily="34" charset="0"/>
              </a:defRPr>
            </a:lvl3pPr>
            <a:lvl4pPr marL="1600200" indent="-228600">
              <a:spcBef>
                <a:spcPct val="20000"/>
              </a:spcBef>
              <a:buSzPct val="100000"/>
              <a:defRPr>
                <a:solidFill>
                  <a:schemeClr val="tx1"/>
                </a:solidFill>
                <a:latin typeface="Calibri" panose="020F0502020204030204" pitchFamily="34" charset="0"/>
              </a:defRPr>
            </a:lvl4pPr>
            <a:lvl5pPr marL="2057400" indent="-228600">
              <a:spcBef>
                <a:spcPct val="20000"/>
              </a:spcBef>
              <a:buSzPct val="100000"/>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SzPct val="100000"/>
              <a:defRPr>
                <a:solidFill>
                  <a:schemeClr val="tx1"/>
                </a:solidFill>
                <a:latin typeface="Calibri" panose="020F0502020204030204" pitchFamily="34" charset="0"/>
              </a:defRPr>
            </a:lvl9pPr>
          </a:lstStyle>
          <a:p>
            <a:pPr marL="0">
              <a:spcBef>
                <a:spcPct val="0"/>
              </a:spcBef>
            </a:pPr>
            <a:r>
              <a:rPr lang="en-US" altLang="en-US" sz="12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Temperature difference (driving force for heat transfer) maximized by pure countercurrent flow</a:t>
            </a:r>
          </a:p>
        </p:txBody>
      </p:sp>
      <p:pic>
        <p:nvPicPr>
          <p:cNvPr id="15" name="Picture 2" descr="tubeside">
            <a:extLst>
              <a:ext uri="{FF2B5EF4-FFF2-40B4-BE49-F238E27FC236}">
                <a16:creationId xmlns:a16="http://schemas.microsoft.com/office/drawing/2014/main" id="{982B3352-6EC8-FE47-75AB-B915AAA31E1B}"/>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31124" y="1761591"/>
            <a:ext cx="1822497" cy="1513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0D578097-FCD2-B21A-F0B8-C6757711D6A2}"/>
              </a:ext>
            </a:extLst>
          </p:cNvPr>
          <p:cNvSpPr/>
          <p:nvPr/>
        </p:nvSpPr>
        <p:spPr>
          <a:xfrm>
            <a:off x="311944" y="4132584"/>
            <a:ext cx="8635797" cy="400110"/>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marL="285638" indent="-285638">
              <a:buClr>
                <a:srgbClr val="006699"/>
              </a:buClr>
              <a:buFont typeface="Arial" panose="020B0604020202020204" pitchFamily="34" charset="0"/>
              <a:buChar char="•"/>
            </a:pPr>
            <a:r>
              <a:rPr lang="en-US" sz="1000" dirty="0">
                <a:latin typeface="Helvetica Neue" panose="02000503000000020004" pitchFamily="2" charset="0"/>
                <a:ea typeface="Helvetica Neue" panose="02000503000000020004" pitchFamily="2" charset="0"/>
                <a:cs typeface="Helvetica Neue" panose="02000503000000020004" pitchFamily="2" charset="0"/>
              </a:rPr>
              <a:t>For new applications, look to decrease size of exchanger by affecting the parameters above.</a:t>
            </a:r>
          </a:p>
          <a:p>
            <a:pPr marL="285638" indent="-285638">
              <a:buClr>
                <a:srgbClr val="006699"/>
              </a:buClr>
              <a:buFont typeface="Arial" panose="020B0604020202020204" pitchFamily="34" charset="0"/>
              <a:buChar char="•"/>
            </a:pPr>
            <a:r>
              <a:rPr lang="en-US" sz="1000" dirty="0">
                <a:latin typeface="Helvetica Neue" panose="02000503000000020004" pitchFamily="2" charset="0"/>
                <a:ea typeface="Helvetica Neue" panose="02000503000000020004" pitchFamily="2" charset="0"/>
                <a:cs typeface="Helvetica Neue" panose="02000503000000020004" pitchFamily="2" charset="0"/>
              </a:rPr>
              <a:t>For existing exchangers, look to maximize heat recovery or throughput by changing internals only (no effect on piping).</a:t>
            </a:r>
          </a:p>
        </p:txBody>
      </p:sp>
    </p:spTree>
    <p:extLst>
      <p:ext uri="{BB962C8B-B14F-4D97-AF65-F5344CB8AC3E}">
        <p14:creationId xmlns:p14="http://schemas.microsoft.com/office/powerpoint/2010/main" val="3326291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4F64AC-025F-980D-21B1-85D356F433F5}"/>
              </a:ext>
            </a:extLst>
          </p:cNvPr>
          <p:cNvSpPr>
            <a:spLocks noGrp="1"/>
          </p:cNvSpPr>
          <p:nvPr>
            <p:ph type="body" sz="quarter" idx="14"/>
          </p:nvPr>
        </p:nvSpPr>
        <p:spPr>
          <a:xfrm>
            <a:off x="311943" y="768122"/>
            <a:ext cx="8362929" cy="333861"/>
          </a:xfrm>
        </p:spPr>
        <p:txBody>
          <a:bodyPr/>
          <a:lstStyle/>
          <a:p>
            <a:r>
              <a:rPr lang="en-US" dirty="0"/>
              <a:t>FEED EFFLUENT HEAT EXCHANGERS: FEHE Process flow diagram</a:t>
            </a:r>
          </a:p>
        </p:txBody>
      </p:sp>
      <p:sp>
        <p:nvSpPr>
          <p:cNvPr id="4" name="Slide Number Placeholder 3">
            <a:extLst>
              <a:ext uri="{FF2B5EF4-FFF2-40B4-BE49-F238E27FC236}">
                <a16:creationId xmlns:a16="http://schemas.microsoft.com/office/drawing/2014/main" id="{8BF35BD6-D781-58C6-8C8A-1BCB8599114F}"/>
              </a:ext>
            </a:extLst>
          </p:cNvPr>
          <p:cNvSpPr>
            <a:spLocks noGrp="1"/>
          </p:cNvSpPr>
          <p:nvPr>
            <p:ph type="sldNum" sz="quarter" idx="17"/>
          </p:nvPr>
        </p:nvSpPr>
        <p:spPr/>
        <p:txBody>
          <a:bodyPr/>
          <a:lstStyle/>
          <a:p>
            <a:fld id="{F9886CEC-C9AD-CD40-A303-2354BBFA91C8}" type="slidenum">
              <a:rPr lang="en-US" smtClean="0"/>
              <a:pPr/>
              <a:t>41</a:t>
            </a:fld>
            <a:endParaRPr lang="en-US" sz="1000"/>
          </a:p>
        </p:txBody>
      </p:sp>
      <p:pic>
        <p:nvPicPr>
          <p:cNvPr id="5" name="Content Placeholder 12">
            <a:extLst>
              <a:ext uri="{FF2B5EF4-FFF2-40B4-BE49-F238E27FC236}">
                <a16:creationId xmlns:a16="http://schemas.microsoft.com/office/drawing/2014/main" id="{BDA683D5-AF11-BA34-579C-688C3AA592C9}"/>
              </a:ext>
            </a:extLst>
          </p:cNvPr>
          <p:cNvPicPr>
            <a:picLocks noChangeAspect="1"/>
          </p:cNvPicPr>
          <p:nvPr/>
        </p:nvPicPr>
        <p:blipFill>
          <a:blip r:embed="rId2"/>
          <a:stretch>
            <a:fillRect/>
          </a:stretch>
        </p:blipFill>
        <p:spPr>
          <a:xfrm>
            <a:off x="4810729" y="1146281"/>
            <a:ext cx="3471408" cy="2850937"/>
          </a:xfrm>
          <a:prstGeom prst="rect">
            <a:avLst/>
          </a:prstGeom>
        </p:spPr>
      </p:pic>
      <p:pic>
        <p:nvPicPr>
          <p:cNvPr id="6" name="Content Placeholder 10">
            <a:extLst>
              <a:ext uri="{FF2B5EF4-FFF2-40B4-BE49-F238E27FC236}">
                <a16:creationId xmlns:a16="http://schemas.microsoft.com/office/drawing/2014/main" id="{948ECDC1-319B-3BFF-4D82-584B4DD1D446}"/>
              </a:ext>
            </a:extLst>
          </p:cNvPr>
          <p:cNvPicPr>
            <a:picLocks noChangeAspect="1"/>
          </p:cNvPicPr>
          <p:nvPr/>
        </p:nvPicPr>
        <p:blipFill>
          <a:blip r:embed="rId3"/>
          <a:stretch>
            <a:fillRect/>
          </a:stretch>
        </p:blipFill>
        <p:spPr>
          <a:xfrm>
            <a:off x="861865" y="1316232"/>
            <a:ext cx="3471407" cy="2542806"/>
          </a:xfrm>
          <a:prstGeom prst="roundRect">
            <a:avLst>
              <a:gd name="adj" fmla="val 6123"/>
            </a:avLst>
          </a:prstGeom>
          <a:solidFill>
            <a:srgbClr val="FFFFFF">
              <a:shade val="85000"/>
            </a:srgbClr>
          </a:solidFill>
          <a:ln>
            <a:no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BB6D2FBF-3BB3-B47F-A474-96912CE77DCE}"/>
              </a:ext>
            </a:extLst>
          </p:cNvPr>
          <p:cNvSpPr txBox="1"/>
          <p:nvPr/>
        </p:nvSpPr>
        <p:spPr>
          <a:xfrm>
            <a:off x="778637" y="4101104"/>
            <a:ext cx="7236278" cy="276999"/>
          </a:xfrm>
          <a:prstGeom prst="rect">
            <a:avLst/>
          </a:prstGeom>
          <a:noFill/>
        </p:spPr>
        <p:txBody>
          <a:bodyPr wrap="square" rtlCol="0">
            <a:spAutoFit/>
          </a:bodyPr>
          <a:lstStyle/>
          <a:p>
            <a:r>
              <a:rPr lang="en-US" altLang="it-IT" sz="1200" dirty="0">
                <a:latin typeface="Helvetica Neue" panose="02000503000000020004" pitchFamily="2" charset="0"/>
                <a:ea typeface="Helvetica Neue" panose="02000503000000020004" pitchFamily="2" charset="0"/>
                <a:cs typeface="Helvetica Neue" panose="02000503000000020004" pitchFamily="2" charset="0"/>
              </a:rPr>
              <a:t>Applicable to: Crude Distillation Units (CDU), Hydrocrackers, Hydrotreaters, Reformers.</a:t>
            </a:r>
            <a:endParaRPr lang="it-IT" altLang="it-IT" sz="12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242223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4A2A66-C52C-9A83-292C-6B534FD230FA}"/>
              </a:ext>
            </a:extLst>
          </p:cNvPr>
          <p:cNvSpPr>
            <a:spLocks noGrp="1"/>
          </p:cNvSpPr>
          <p:nvPr>
            <p:ph type="body" sz="quarter" idx="14"/>
          </p:nvPr>
        </p:nvSpPr>
        <p:spPr>
          <a:xfrm>
            <a:off x="311944" y="768122"/>
            <a:ext cx="7138428" cy="333861"/>
          </a:xfrm>
        </p:spPr>
        <p:txBody>
          <a:bodyPr/>
          <a:lstStyle/>
          <a:p>
            <a:r>
              <a:rPr lang="en-US" dirty="0"/>
              <a:t>Alternate solution at vertex refinery: </a:t>
            </a:r>
            <a:r>
              <a:rPr lang="en-US" dirty="0" err="1"/>
              <a:t>fehe</a:t>
            </a:r>
            <a:endParaRPr lang="en-US" dirty="0"/>
          </a:p>
        </p:txBody>
      </p:sp>
      <p:sp>
        <p:nvSpPr>
          <p:cNvPr id="4" name="Slide Number Placeholder 3">
            <a:extLst>
              <a:ext uri="{FF2B5EF4-FFF2-40B4-BE49-F238E27FC236}">
                <a16:creationId xmlns:a16="http://schemas.microsoft.com/office/drawing/2014/main" id="{224D815B-84C9-A1FB-05A2-D0E338FE79D3}"/>
              </a:ext>
            </a:extLst>
          </p:cNvPr>
          <p:cNvSpPr>
            <a:spLocks noGrp="1"/>
          </p:cNvSpPr>
          <p:nvPr>
            <p:ph type="sldNum" sz="quarter" idx="17"/>
          </p:nvPr>
        </p:nvSpPr>
        <p:spPr/>
        <p:txBody>
          <a:bodyPr/>
          <a:lstStyle/>
          <a:p>
            <a:fld id="{F9886CEC-C9AD-CD40-A303-2354BBFA91C8}" type="slidenum">
              <a:rPr lang="en-US" smtClean="0"/>
              <a:pPr/>
              <a:t>42</a:t>
            </a:fld>
            <a:endParaRPr lang="en-US" sz="1000"/>
          </a:p>
        </p:txBody>
      </p:sp>
      <p:sp>
        <p:nvSpPr>
          <p:cNvPr id="5" name="TextBox 4">
            <a:extLst>
              <a:ext uri="{FF2B5EF4-FFF2-40B4-BE49-F238E27FC236}">
                <a16:creationId xmlns:a16="http://schemas.microsoft.com/office/drawing/2014/main" id="{925F8279-DFE6-A9C4-00B8-B0DE7A09DC35}"/>
              </a:ext>
            </a:extLst>
          </p:cNvPr>
          <p:cNvSpPr txBox="1"/>
          <p:nvPr/>
        </p:nvSpPr>
        <p:spPr>
          <a:xfrm>
            <a:off x="395760" y="1272209"/>
            <a:ext cx="3293646" cy="3332041"/>
          </a:xfrm>
          <a:prstGeom prst="rect">
            <a:avLst/>
          </a:prstGeom>
        </p:spPr>
        <p:txBody>
          <a:bodyPr vert="horz" lIns="91440" tIns="45720" rIns="91440" bIns="45720" rtlCol="0" anchor="ctr">
            <a:normAutofit/>
          </a:bodyPr>
          <a:lstStyle/>
          <a:p>
            <a:pPr marL="228594" indent="-228600">
              <a:spcBef>
                <a:spcPts val="1000"/>
              </a:spcBef>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REPLACE EXISTING </a:t>
            </a:r>
            <a:br>
              <a:rPr lang="en-US" sz="1600" dirty="0">
                <a:latin typeface="Helvetica Neue" panose="02000503000000020004" pitchFamily="2" charset="0"/>
                <a:ea typeface="Helvetica Neue" panose="02000503000000020004" pitchFamily="2" charset="0"/>
                <a:cs typeface="Helvetica Neue" panose="02000503000000020004" pitchFamily="2" charset="0"/>
              </a:rPr>
            </a:br>
            <a:r>
              <a:rPr lang="en-US" sz="1600" dirty="0">
                <a:latin typeface="Helvetica Neue" panose="02000503000000020004" pitchFamily="2" charset="0"/>
                <a:ea typeface="Helvetica Neue" panose="02000503000000020004" pitchFamily="2" charset="0"/>
                <a:cs typeface="Helvetica Neue" panose="02000503000000020004" pitchFamily="2" charset="0"/>
              </a:rPr>
              <a:t>(2) 32-INCH DIAMETER DEU’S --&gt; WITH </a:t>
            </a:r>
            <a:br>
              <a:rPr lang="en-US" sz="1600" dirty="0">
                <a:latin typeface="Helvetica Neue" panose="02000503000000020004" pitchFamily="2" charset="0"/>
                <a:ea typeface="Helvetica Neue" panose="02000503000000020004" pitchFamily="2" charset="0"/>
                <a:cs typeface="Helvetica Neue" panose="02000503000000020004" pitchFamily="2" charset="0"/>
              </a:rPr>
            </a:br>
            <a:r>
              <a:rPr lang="en-US" sz="16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(3) 44-INCH DIAMETER DEU’S</a:t>
            </a:r>
          </a:p>
          <a:p>
            <a:pPr marL="228594" indent="-228600">
              <a:spcBef>
                <a:spcPts val="1000"/>
              </a:spcBef>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NEW FOUNDATION </a:t>
            </a:r>
          </a:p>
          <a:p>
            <a:pPr marL="228594" indent="-228600">
              <a:spcBef>
                <a:spcPts val="1000"/>
              </a:spcBef>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NEW PIPING </a:t>
            </a:r>
          </a:p>
          <a:p>
            <a:pPr marL="228594" indent="-228600">
              <a:spcBef>
                <a:spcPts val="1000"/>
              </a:spcBef>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TWO YEARS LEAD TIME</a:t>
            </a:r>
          </a:p>
          <a:p>
            <a:pPr marL="228594" indent="-228600">
              <a:spcBef>
                <a:spcPts val="1000"/>
              </a:spcBef>
              <a:buFont typeface="Arial" panose="020B0604020202020204" pitchFamily="34" charset="0"/>
              <a:buChar char="•"/>
            </a:pP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pPr marL="228594" indent="-228600">
              <a:spcBef>
                <a:spcPts val="1000"/>
              </a:spcBef>
              <a:buFont typeface="Arial" panose="020B0604020202020204" pitchFamily="34" charset="0"/>
              <a:buChar char="•"/>
            </a:pP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pPr marL="228594" indent="-228600">
              <a:spcBef>
                <a:spcPts val="1000"/>
              </a:spcBef>
              <a:buFont typeface="Arial" panose="020B0604020202020204" pitchFamily="34" charset="0"/>
              <a:buChar char="•"/>
            </a:pP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5">
            <a:extLst>
              <a:ext uri="{FF2B5EF4-FFF2-40B4-BE49-F238E27FC236}">
                <a16:creationId xmlns:a16="http://schemas.microsoft.com/office/drawing/2014/main" id="{C3B4C8D4-080F-DE4C-133D-DB44175C9454}"/>
              </a:ext>
            </a:extLst>
          </p:cNvPr>
          <p:cNvPicPr>
            <a:picLocks noChangeAspect="1"/>
          </p:cNvPicPr>
          <p:nvPr/>
        </p:nvPicPr>
        <p:blipFill>
          <a:blip r:embed="rId2"/>
          <a:stretch>
            <a:fillRect/>
          </a:stretch>
        </p:blipFill>
        <p:spPr>
          <a:xfrm>
            <a:off x="4011840" y="1358235"/>
            <a:ext cx="4578619" cy="2712832"/>
          </a:xfrm>
          <a:prstGeom prst="rect">
            <a:avLst/>
          </a:prstGeom>
          <a:solidFill>
            <a:schemeClr val="accent1">
              <a:alpha val="13000"/>
            </a:schemeClr>
          </a:solidFill>
        </p:spPr>
      </p:pic>
    </p:spTree>
    <p:extLst>
      <p:ext uri="{BB962C8B-B14F-4D97-AF65-F5344CB8AC3E}">
        <p14:creationId xmlns:p14="http://schemas.microsoft.com/office/powerpoint/2010/main" val="12306010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868551-201E-0576-2ABB-4405B82160A6}"/>
              </a:ext>
            </a:extLst>
          </p:cNvPr>
          <p:cNvSpPr>
            <a:spLocks noGrp="1"/>
          </p:cNvSpPr>
          <p:nvPr>
            <p:ph type="body" sz="quarter" idx="14"/>
          </p:nvPr>
        </p:nvSpPr>
        <p:spPr/>
        <p:txBody>
          <a:bodyPr/>
          <a:lstStyle/>
          <a:p>
            <a:r>
              <a:rPr lang="en-US" dirty="0"/>
              <a:t>The results</a:t>
            </a:r>
          </a:p>
        </p:txBody>
      </p:sp>
      <p:sp>
        <p:nvSpPr>
          <p:cNvPr id="4" name="Slide Number Placeholder 3">
            <a:extLst>
              <a:ext uri="{FF2B5EF4-FFF2-40B4-BE49-F238E27FC236}">
                <a16:creationId xmlns:a16="http://schemas.microsoft.com/office/drawing/2014/main" id="{5A267CF6-DCEE-C5E2-C09C-BFBC25FE9C62}"/>
              </a:ext>
            </a:extLst>
          </p:cNvPr>
          <p:cNvSpPr>
            <a:spLocks noGrp="1"/>
          </p:cNvSpPr>
          <p:nvPr>
            <p:ph type="sldNum" sz="quarter" idx="17"/>
          </p:nvPr>
        </p:nvSpPr>
        <p:spPr/>
        <p:txBody>
          <a:bodyPr/>
          <a:lstStyle/>
          <a:p>
            <a:fld id="{F9886CEC-C9AD-CD40-A303-2354BBFA91C8}" type="slidenum">
              <a:rPr lang="en-US" smtClean="0"/>
              <a:pPr/>
              <a:t>43</a:t>
            </a:fld>
            <a:endParaRPr lang="en-US" sz="1000"/>
          </a:p>
        </p:txBody>
      </p:sp>
      <p:graphicFrame>
        <p:nvGraphicFramePr>
          <p:cNvPr id="5" name="Table 4">
            <a:extLst>
              <a:ext uri="{FF2B5EF4-FFF2-40B4-BE49-F238E27FC236}">
                <a16:creationId xmlns:a16="http://schemas.microsoft.com/office/drawing/2014/main" id="{2AB874DC-5455-B199-5F4E-7AFDE25F724F}"/>
              </a:ext>
            </a:extLst>
          </p:cNvPr>
          <p:cNvGraphicFramePr>
            <a:graphicFrameLocks noGrp="1"/>
          </p:cNvGraphicFramePr>
          <p:nvPr>
            <p:extLst>
              <p:ext uri="{D42A27DB-BD31-4B8C-83A1-F6EECF244321}">
                <p14:modId xmlns:p14="http://schemas.microsoft.com/office/powerpoint/2010/main" val="828416116"/>
              </p:ext>
            </p:extLst>
          </p:nvPr>
        </p:nvGraphicFramePr>
        <p:xfrm>
          <a:off x="611420" y="1101984"/>
          <a:ext cx="7858229" cy="3579825"/>
        </p:xfrm>
        <a:graphic>
          <a:graphicData uri="http://schemas.openxmlformats.org/drawingml/2006/table">
            <a:tbl>
              <a:tblPr firstRow="1" bandRow="1">
                <a:tableStyleId>{00A15C55-8517-42AA-B614-E9B94910E393}</a:tableStyleId>
              </a:tblPr>
              <a:tblGrid>
                <a:gridCol w="2251566">
                  <a:extLst>
                    <a:ext uri="{9D8B030D-6E8A-4147-A177-3AD203B41FA5}">
                      <a16:colId xmlns:a16="http://schemas.microsoft.com/office/drawing/2014/main" val="1809879189"/>
                    </a:ext>
                  </a:extLst>
                </a:gridCol>
                <a:gridCol w="1684762">
                  <a:extLst>
                    <a:ext uri="{9D8B030D-6E8A-4147-A177-3AD203B41FA5}">
                      <a16:colId xmlns:a16="http://schemas.microsoft.com/office/drawing/2014/main" val="3057447472"/>
                    </a:ext>
                  </a:extLst>
                </a:gridCol>
                <a:gridCol w="1858097">
                  <a:extLst>
                    <a:ext uri="{9D8B030D-6E8A-4147-A177-3AD203B41FA5}">
                      <a16:colId xmlns:a16="http://schemas.microsoft.com/office/drawing/2014/main" val="58483555"/>
                    </a:ext>
                  </a:extLst>
                </a:gridCol>
                <a:gridCol w="2063804">
                  <a:extLst>
                    <a:ext uri="{9D8B030D-6E8A-4147-A177-3AD203B41FA5}">
                      <a16:colId xmlns:a16="http://schemas.microsoft.com/office/drawing/2014/main" val="3507712665"/>
                    </a:ext>
                  </a:extLst>
                </a:gridCol>
              </a:tblGrid>
              <a:tr h="482297">
                <a:tc>
                  <a:txBody>
                    <a:bodyPr/>
                    <a:lstStyle/>
                    <a:p>
                      <a:endParaRPr lang="en-US" sz="1100" dirty="0">
                        <a:latin typeface="Helvetica Neue" panose="02000503000000020004" pitchFamily="2" charset="0"/>
                        <a:ea typeface="Helvetica Neue" panose="02000503000000020004" pitchFamily="2" charset="0"/>
                        <a:cs typeface="Helvetica Neue" panose="02000503000000020004" pitchFamily="2" charset="0"/>
                      </a:endParaRPr>
                    </a:p>
                  </a:txBody>
                  <a:tcPr marL="87691" marR="87691" marT="43845" marB="43845">
                    <a:solidFill>
                      <a:srgbClr val="1589DB"/>
                    </a:solidFill>
                  </a:tcPr>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VGO Service</a:t>
                      </a:r>
                    </a:p>
                  </a:txBody>
                  <a:tcPr marL="87691" marR="87691" marT="43845" marB="43845">
                    <a:solidFill>
                      <a:srgbClr val="1589DB"/>
                    </a:solidFill>
                  </a:tcPr>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Renewable Diesel </a:t>
                      </a:r>
                    </a:p>
                  </a:txBody>
                  <a:tcPr marL="87691" marR="87691" marT="43845" marB="43845">
                    <a:solidFill>
                      <a:srgbClr val="1589DB"/>
                    </a:solidFill>
                  </a:tcPr>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TWISTED TUBE® Heat Exchanger – Results  </a:t>
                      </a:r>
                    </a:p>
                  </a:txBody>
                  <a:tcPr marL="87691" marR="87691" marT="43845" marB="43845">
                    <a:solidFill>
                      <a:srgbClr val="1589DB"/>
                    </a:solidFill>
                  </a:tcPr>
                </a:tc>
                <a:extLst>
                  <a:ext uri="{0D108BD9-81ED-4DB2-BD59-A6C34878D82A}">
                    <a16:rowId xmlns:a16="http://schemas.microsoft.com/office/drawing/2014/main" val="1682884898"/>
                  </a:ext>
                </a:extLst>
              </a:tr>
              <a:tr h="416530">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Size (2 units in series)</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38” X 264” –D</a:t>
                      </a:r>
                      <a:r>
                        <a:rPr lang="en-US" sz="1100"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E</a:t>
                      </a:r>
                      <a:r>
                        <a:rPr lang="en-US" sz="1100" dirty="0">
                          <a:latin typeface="Helvetica Neue" panose="02000503000000020004" pitchFamily="2" charset="0"/>
                          <a:ea typeface="Helvetica Neue" panose="02000503000000020004" pitchFamily="2" charset="0"/>
                          <a:cs typeface="Helvetica Neue" panose="02000503000000020004" pitchFamily="2" charset="0"/>
                        </a:rPr>
                        <a:t>U (NTIW)</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38” X 264” –D</a:t>
                      </a:r>
                      <a:r>
                        <a:rPr lang="en-US" sz="1100"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E</a:t>
                      </a:r>
                      <a:r>
                        <a:rPr lang="en-US" sz="1100" dirty="0">
                          <a:latin typeface="Helvetica Neue" panose="02000503000000020004" pitchFamily="2" charset="0"/>
                          <a:ea typeface="Helvetica Neue" panose="02000503000000020004" pitchFamily="2" charset="0"/>
                          <a:cs typeface="Helvetica Neue" panose="02000503000000020004" pitchFamily="2" charset="0"/>
                        </a:rPr>
                        <a:t>U (NTIW)</a:t>
                      </a:r>
                    </a:p>
                  </a:txBody>
                  <a:tcPr marL="87691" marR="87691" marT="43845" marB="43845"/>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Helvetica Neue" panose="02000503000000020004" pitchFamily="2" charset="0"/>
                          <a:ea typeface="Helvetica Neue" panose="02000503000000020004" pitchFamily="2" charset="0"/>
                          <a:cs typeface="Helvetica Neue" panose="02000503000000020004" pitchFamily="2" charset="0"/>
                        </a:rPr>
                        <a:t>38” X 264” –T-D</a:t>
                      </a:r>
                      <a:r>
                        <a:rPr lang="en-US" sz="11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F</a:t>
                      </a:r>
                      <a:r>
                        <a:rPr lang="en-US" sz="1100" dirty="0">
                          <a:latin typeface="Helvetica Neue" panose="02000503000000020004" pitchFamily="2" charset="0"/>
                          <a:ea typeface="Helvetica Neue" panose="02000503000000020004" pitchFamily="2" charset="0"/>
                          <a:cs typeface="Helvetica Neue" panose="02000503000000020004" pitchFamily="2" charset="0"/>
                        </a:rPr>
                        <a:t>U</a:t>
                      </a:r>
                    </a:p>
                  </a:txBody>
                  <a:tcPr marL="87691" marR="87691" marT="43845" marB="43845"/>
                </a:tc>
                <a:extLst>
                  <a:ext uri="{0D108BD9-81ED-4DB2-BD59-A6C34878D82A}">
                    <a16:rowId xmlns:a16="http://schemas.microsoft.com/office/drawing/2014/main" val="2089728529"/>
                  </a:ext>
                </a:extLst>
              </a:tr>
              <a:tr h="284994">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Effluent Flowrate</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488,790 lb/hr</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630,069 lb/hr</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 30% higher throughput</a:t>
                      </a:r>
                    </a:p>
                  </a:txBody>
                  <a:tcPr marL="87691" marR="87691" marT="43845" marB="43845"/>
                </a:tc>
                <a:extLst>
                  <a:ext uri="{0D108BD9-81ED-4DB2-BD59-A6C34878D82A}">
                    <a16:rowId xmlns:a16="http://schemas.microsoft.com/office/drawing/2014/main" val="1623177202"/>
                  </a:ext>
                </a:extLst>
              </a:tr>
              <a:tr h="284994">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Heat Recovery </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94,200,000</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119,181,171</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 26.5% higher duty</a:t>
                      </a:r>
                    </a:p>
                  </a:txBody>
                  <a:tcPr marL="87691" marR="87691" marT="43845" marB="43845"/>
                </a:tc>
                <a:extLst>
                  <a:ext uri="{0D108BD9-81ED-4DB2-BD59-A6C34878D82A}">
                    <a16:rowId xmlns:a16="http://schemas.microsoft.com/office/drawing/2014/main" val="2815132164"/>
                  </a:ext>
                </a:extLst>
              </a:tr>
              <a:tr h="284994">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Fouling Factors</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0.001 / 0.001 (SS/TS)</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0.002/0.003 (SS/TS)</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Higher / Longer run times </a:t>
                      </a:r>
                    </a:p>
                  </a:txBody>
                  <a:tcPr marL="87691" marR="87691" marT="43845" marB="43845"/>
                </a:tc>
                <a:extLst>
                  <a:ext uri="{0D108BD9-81ED-4DB2-BD59-A6C34878D82A}">
                    <a16:rowId xmlns:a16="http://schemas.microsoft.com/office/drawing/2014/main" val="387552062"/>
                  </a:ext>
                </a:extLst>
              </a:tr>
              <a:tr h="284994">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Shellside Pressure Drop (PSI)</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25 / 18</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25/ 16</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Reduced Shellside Pr. Dp.</a:t>
                      </a:r>
                    </a:p>
                  </a:txBody>
                  <a:tcPr marL="87691" marR="87691" marT="43845" marB="43845"/>
                </a:tc>
                <a:extLst>
                  <a:ext uri="{0D108BD9-81ED-4DB2-BD59-A6C34878D82A}">
                    <a16:rowId xmlns:a16="http://schemas.microsoft.com/office/drawing/2014/main" val="2743950178"/>
                  </a:ext>
                </a:extLst>
              </a:tr>
              <a:tr h="482297">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Surface Area in Existing Shells</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6896 ft2</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6896 ft2</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9376 ft2  (+35%)</a:t>
                      </a:r>
                    </a:p>
                  </a:txBody>
                  <a:tcPr marL="87691" marR="87691" marT="43845" marB="43845"/>
                </a:tc>
                <a:extLst>
                  <a:ext uri="{0D108BD9-81ED-4DB2-BD59-A6C34878D82A}">
                    <a16:rowId xmlns:a16="http://schemas.microsoft.com/office/drawing/2014/main" val="2856113035"/>
                  </a:ext>
                </a:extLst>
              </a:tr>
              <a:tr h="284994">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Vibration Concerns</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Possible </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Present </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Eliminated </a:t>
                      </a:r>
                    </a:p>
                  </a:txBody>
                  <a:tcPr marL="87691" marR="87691" marT="43845" marB="43845"/>
                </a:tc>
                <a:extLst>
                  <a:ext uri="{0D108BD9-81ED-4DB2-BD59-A6C34878D82A}">
                    <a16:rowId xmlns:a16="http://schemas.microsoft.com/office/drawing/2014/main" val="228593685"/>
                  </a:ext>
                </a:extLst>
              </a:tr>
              <a:tr h="482297">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Loads on Fired Heater </a:t>
                      </a:r>
                      <a:br>
                        <a:rPr lang="en-US" sz="1100" dirty="0">
                          <a:latin typeface="Helvetica Neue" panose="02000503000000020004" pitchFamily="2" charset="0"/>
                          <a:ea typeface="Helvetica Neue" panose="02000503000000020004" pitchFamily="2" charset="0"/>
                          <a:cs typeface="Helvetica Neue" panose="02000503000000020004" pitchFamily="2" charset="0"/>
                        </a:rPr>
                      </a:br>
                      <a:r>
                        <a:rPr lang="en-US" sz="1100" dirty="0">
                          <a:latin typeface="Helvetica Neue" panose="02000503000000020004" pitchFamily="2" charset="0"/>
                          <a:ea typeface="Helvetica Neue" panose="02000503000000020004" pitchFamily="2" charset="0"/>
                          <a:cs typeface="Helvetica Neue" panose="02000503000000020004" pitchFamily="2" charset="0"/>
                        </a:rPr>
                        <a:t>/ CO2 Emissions</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Present </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Present </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Eliminated</a:t>
                      </a:r>
                    </a:p>
                  </a:txBody>
                  <a:tcPr marL="87691" marR="87691" marT="43845" marB="43845"/>
                </a:tc>
                <a:extLst>
                  <a:ext uri="{0D108BD9-81ED-4DB2-BD59-A6C34878D82A}">
                    <a16:rowId xmlns:a16="http://schemas.microsoft.com/office/drawing/2014/main" val="3827639212"/>
                  </a:ext>
                </a:extLst>
              </a:tr>
              <a:tr h="284994">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Excess Heat for bypass</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Not available </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Not Available</a:t>
                      </a:r>
                    </a:p>
                  </a:txBody>
                  <a:tcPr marL="87691" marR="87691" marT="43845" marB="43845"/>
                </a:tc>
                <a:tc>
                  <a:txBody>
                    <a:bodyPr/>
                    <a:lstStyle/>
                    <a:p>
                      <a:r>
                        <a:rPr lang="en-US" sz="1100" dirty="0">
                          <a:latin typeface="Helvetica Neue" panose="02000503000000020004" pitchFamily="2" charset="0"/>
                          <a:ea typeface="Helvetica Neue" panose="02000503000000020004" pitchFamily="2" charset="0"/>
                          <a:cs typeface="Helvetica Neue" panose="02000503000000020004" pitchFamily="2" charset="0"/>
                        </a:rPr>
                        <a:t>Available </a:t>
                      </a:r>
                    </a:p>
                  </a:txBody>
                  <a:tcPr marL="87691" marR="87691" marT="43845" marB="43845"/>
                </a:tc>
                <a:extLst>
                  <a:ext uri="{0D108BD9-81ED-4DB2-BD59-A6C34878D82A}">
                    <a16:rowId xmlns:a16="http://schemas.microsoft.com/office/drawing/2014/main" val="3415478885"/>
                  </a:ext>
                </a:extLst>
              </a:tr>
            </a:tbl>
          </a:graphicData>
        </a:graphic>
      </p:graphicFrame>
    </p:spTree>
    <p:extLst>
      <p:ext uri="{BB962C8B-B14F-4D97-AF65-F5344CB8AC3E}">
        <p14:creationId xmlns:p14="http://schemas.microsoft.com/office/powerpoint/2010/main" val="205807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2137B5-080E-D01C-B14A-BFFE30A914C1}"/>
              </a:ext>
            </a:extLst>
          </p:cNvPr>
          <p:cNvSpPr>
            <a:spLocks noGrp="1"/>
          </p:cNvSpPr>
          <p:nvPr>
            <p:ph type="body" sz="quarter" idx="14"/>
          </p:nvPr>
        </p:nvSpPr>
        <p:spPr>
          <a:xfrm>
            <a:off x="311944" y="768122"/>
            <a:ext cx="7249746" cy="333861"/>
          </a:xfrm>
        </p:spPr>
        <p:txBody>
          <a:bodyPr/>
          <a:lstStyle/>
          <a:p>
            <a:r>
              <a:rPr lang="en-US" dirty="0"/>
              <a:t>Metalforms TWISTED TUBE® HEAT EXCHANGER DESIGN SOLUTION AT VERTEX REFINERY: FEHE</a:t>
            </a:r>
          </a:p>
        </p:txBody>
      </p:sp>
      <p:sp>
        <p:nvSpPr>
          <p:cNvPr id="4" name="Slide Number Placeholder 3">
            <a:extLst>
              <a:ext uri="{FF2B5EF4-FFF2-40B4-BE49-F238E27FC236}">
                <a16:creationId xmlns:a16="http://schemas.microsoft.com/office/drawing/2014/main" id="{CB68D5F3-4DCF-FB7A-E228-572A9377F620}"/>
              </a:ext>
            </a:extLst>
          </p:cNvPr>
          <p:cNvSpPr>
            <a:spLocks noGrp="1"/>
          </p:cNvSpPr>
          <p:nvPr>
            <p:ph type="sldNum" sz="quarter" idx="17"/>
          </p:nvPr>
        </p:nvSpPr>
        <p:spPr/>
        <p:txBody>
          <a:bodyPr/>
          <a:lstStyle/>
          <a:p>
            <a:fld id="{F9886CEC-C9AD-CD40-A303-2354BBFA91C8}" type="slidenum">
              <a:rPr lang="en-US" smtClean="0"/>
              <a:pPr/>
              <a:t>44</a:t>
            </a:fld>
            <a:endParaRPr lang="en-US" sz="1000"/>
          </a:p>
        </p:txBody>
      </p:sp>
      <p:pic>
        <p:nvPicPr>
          <p:cNvPr id="5" name="TTBR">
            <a:hlinkClick r:id="" action="ppaction://media"/>
            <a:extLst>
              <a:ext uri="{FF2B5EF4-FFF2-40B4-BE49-F238E27FC236}">
                <a16:creationId xmlns:a16="http://schemas.microsoft.com/office/drawing/2014/main" id="{DE9796A4-02C0-D5E8-E6D2-73700661179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95844" y="1375943"/>
            <a:ext cx="4746408" cy="3227558"/>
          </a:xfrm>
          <a:prstGeom prst="roundRect">
            <a:avLst>
              <a:gd name="adj" fmla="val 5439"/>
            </a:avLst>
          </a:prstGeom>
          <a:ln>
            <a:noFill/>
          </a:ln>
          <a:effectLst>
            <a:innerShdw blurRad="114300" dist="50800">
              <a:srgbClr val="000000">
                <a:alpha val="0"/>
              </a:srgbClr>
            </a:innerShdw>
          </a:effectLst>
        </p:spPr>
      </p:pic>
      <p:graphicFrame>
        <p:nvGraphicFramePr>
          <p:cNvPr id="6" name="Content Placeholder 2">
            <a:extLst>
              <a:ext uri="{FF2B5EF4-FFF2-40B4-BE49-F238E27FC236}">
                <a16:creationId xmlns:a16="http://schemas.microsoft.com/office/drawing/2014/main" id="{5829A87C-B8F9-330E-8B05-FB56DA688EFF}"/>
              </a:ext>
            </a:extLst>
          </p:cNvPr>
          <p:cNvGraphicFramePr>
            <a:graphicFrameLocks/>
          </p:cNvGraphicFramePr>
          <p:nvPr>
            <p:extLst>
              <p:ext uri="{D42A27DB-BD31-4B8C-83A1-F6EECF244321}">
                <p14:modId xmlns:p14="http://schemas.microsoft.com/office/powerpoint/2010/main" val="1153957015"/>
              </p:ext>
            </p:extLst>
          </p:nvPr>
        </p:nvGraphicFramePr>
        <p:xfrm>
          <a:off x="337109" y="1473281"/>
          <a:ext cx="4577357" cy="30328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50018C7B-A1EB-0D9D-D274-CC0B5113610A}"/>
              </a:ext>
            </a:extLst>
          </p:cNvPr>
          <p:cNvSpPr txBox="1"/>
          <p:nvPr/>
        </p:nvSpPr>
        <p:spPr>
          <a:xfrm>
            <a:off x="311944" y="2700916"/>
            <a:ext cx="972851" cy="738664"/>
          </a:xfrm>
          <a:prstGeom prst="rect">
            <a:avLst/>
          </a:prstGeom>
          <a:noFill/>
        </p:spPr>
        <p:txBody>
          <a:bodyPr wrap="square" rtlCol="0">
            <a:spAutoFit/>
          </a:bodyPr>
          <a:lstStyle/>
          <a:p>
            <a:r>
              <a:rPr lang="en-US" sz="1400" dirty="0">
                <a:solidFill>
                  <a:srgbClr val="079CD6"/>
                </a:solidFill>
                <a:latin typeface="Helvetica Neue" panose="02000503000000020004" pitchFamily="2" charset="0"/>
                <a:ea typeface="Helvetica Neue" panose="02000503000000020004" pitchFamily="2" charset="0"/>
                <a:cs typeface="Helvetica Neue" panose="02000503000000020004" pitchFamily="2" charset="0"/>
              </a:rPr>
              <a:t>Client Feedback</a:t>
            </a:r>
          </a:p>
          <a:p>
            <a:endParaRPr lang="en-US" sz="1400" dirty="0">
              <a:solidFill>
                <a:srgbClr val="1D2C39"/>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07400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7D4FBC-2155-B032-49C1-A362EB65B794}"/>
              </a:ext>
            </a:extLst>
          </p:cNvPr>
          <p:cNvSpPr>
            <a:spLocks noGrp="1"/>
          </p:cNvSpPr>
          <p:nvPr>
            <p:ph type="body" sz="quarter" idx="14"/>
          </p:nvPr>
        </p:nvSpPr>
        <p:spPr>
          <a:xfrm>
            <a:off x="311944" y="768122"/>
            <a:ext cx="8509397" cy="333861"/>
          </a:xfrm>
        </p:spPr>
        <p:txBody>
          <a:bodyPr/>
          <a:lstStyle/>
          <a:p>
            <a:r>
              <a:rPr lang="en-US" dirty="0"/>
              <a:t>TWISTED TUBE® HEAT EXCHANGER TUBESIDE &amp; SHELLSIDE CLEANING</a:t>
            </a:r>
          </a:p>
        </p:txBody>
      </p:sp>
      <p:sp>
        <p:nvSpPr>
          <p:cNvPr id="4" name="Slide Number Placeholder 3">
            <a:extLst>
              <a:ext uri="{FF2B5EF4-FFF2-40B4-BE49-F238E27FC236}">
                <a16:creationId xmlns:a16="http://schemas.microsoft.com/office/drawing/2014/main" id="{A57AFB32-7F0F-BAE4-0609-D49E36632698}"/>
              </a:ext>
            </a:extLst>
          </p:cNvPr>
          <p:cNvSpPr>
            <a:spLocks noGrp="1"/>
          </p:cNvSpPr>
          <p:nvPr>
            <p:ph type="sldNum" sz="quarter" idx="17"/>
          </p:nvPr>
        </p:nvSpPr>
        <p:spPr/>
        <p:txBody>
          <a:bodyPr/>
          <a:lstStyle/>
          <a:p>
            <a:fld id="{F9886CEC-C9AD-CD40-A303-2354BBFA91C8}" type="slidenum">
              <a:rPr lang="en-US" smtClean="0"/>
              <a:pPr/>
              <a:t>45</a:t>
            </a:fld>
            <a:endParaRPr lang="en-US" sz="1000"/>
          </a:p>
        </p:txBody>
      </p:sp>
      <p:pic>
        <p:nvPicPr>
          <p:cNvPr id="5" name="Picture 4" descr="tubeside cleaning">
            <a:extLst>
              <a:ext uri="{FF2B5EF4-FFF2-40B4-BE49-F238E27FC236}">
                <a16:creationId xmlns:a16="http://schemas.microsoft.com/office/drawing/2014/main" id="{5FCBB44C-C685-F3C0-C418-2AB26919900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a:xfrm>
            <a:off x="938146" y="1785498"/>
            <a:ext cx="3554556" cy="2367766"/>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A15A6240-F114-1185-C6FB-CD817D2969C0}"/>
              </a:ext>
            </a:extLst>
          </p:cNvPr>
          <p:cNvSpPr txBox="1"/>
          <p:nvPr/>
        </p:nvSpPr>
        <p:spPr>
          <a:xfrm>
            <a:off x="1572701" y="1357098"/>
            <a:ext cx="2297927" cy="338554"/>
          </a:xfrm>
          <a:prstGeom prst="rect">
            <a:avLst/>
          </a:prstGeom>
          <a:noFill/>
        </p:spPr>
        <p:txBody>
          <a:bodyPr wrap="square" rtlCol="0">
            <a:spAutoFit/>
          </a:bodyPr>
          <a:lstStyle/>
          <a:p>
            <a:r>
              <a:rPr lang="en-US" sz="16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TUBESIDE CLEANING</a:t>
            </a:r>
          </a:p>
        </p:txBody>
      </p:sp>
      <p:sp>
        <p:nvSpPr>
          <p:cNvPr id="7" name="TextBox 6">
            <a:extLst>
              <a:ext uri="{FF2B5EF4-FFF2-40B4-BE49-F238E27FC236}">
                <a16:creationId xmlns:a16="http://schemas.microsoft.com/office/drawing/2014/main" id="{56BE1D3B-5A3F-F15E-CCBD-68897BB77CC9}"/>
              </a:ext>
            </a:extLst>
          </p:cNvPr>
          <p:cNvSpPr txBox="1"/>
          <p:nvPr/>
        </p:nvSpPr>
        <p:spPr>
          <a:xfrm>
            <a:off x="5126537" y="1357098"/>
            <a:ext cx="2541699" cy="338554"/>
          </a:xfrm>
          <a:prstGeom prst="rect">
            <a:avLst/>
          </a:prstGeom>
          <a:noFill/>
        </p:spPr>
        <p:txBody>
          <a:bodyPr wrap="square" rtlCol="0">
            <a:spAutoFit/>
          </a:bodyPr>
          <a:lstStyle/>
          <a:p>
            <a:r>
              <a:rPr lang="en-US" sz="16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SHELL-SIDE CLEANING</a:t>
            </a:r>
          </a:p>
        </p:txBody>
      </p:sp>
      <p:pic>
        <p:nvPicPr>
          <p:cNvPr id="8" name="Picture 2" descr="shellside cleaning">
            <a:extLst>
              <a:ext uri="{FF2B5EF4-FFF2-40B4-BE49-F238E27FC236}">
                <a16:creationId xmlns:a16="http://schemas.microsoft.com/office/drawing/2014/main" id="{60946783-9FAD-9BC3-B82D-62653B9495A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a:xfrm>
            <a:off x="4640042" y="1785498"/>
            <a:ext cx="3514691" cy="2367766"/>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068118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3CDE89-8019-59D1-044C-AAE02F387008}"/>
              </a:ext>
            </a:extLst>
          </p:cNvPr>
          <p:cNvSpPr>
            <a:spLocks noGrp="1"/>
          </p:cNvSpPr>
          <p:nvPr>
            <p:ph type="sldNum" sz="quarter" idx="13"/>
          </p:nvPr>
        </p:nvSpPr>
        <p:spPr/>
        <p:txBody>
          <a:bodyPr/>
          <a:lstStyle/>
          <a:p>
            <a:fld id="{F9886CEC-C9AD-CD40-A303-2354BBFA91C8}" type="slidenum">
              <a:rPr lang="en-US" smtClean="0"/>
              <a:pPr/>
              <a:t>46</a:t>
            </a:fld>
            <a:endParaRPr lang="en-US"/>
          </a:p>
        </p:txBody>
      </p:sp>
      <p:sp>
        <p:nvSpPr>
          <p:cNvPr id="3" name="Text Placeholder 2">
            <a:extLst>
              <a:ext uri="{FF2B5EF4-FFF2-40B4-BE49-F238E27FC236}">
                <a16:creationId xmlns:a16="http://schemas.microsoft.com/office/drawing/2014/main" id="{B85F31DA-0D85-1BF5-F800-618829030354}"/>
              </a:ext>
            </a:extLst>
          </p:cNvPr>
          <p:cNvSpPr>
            <a:spLocks noGrp="1"/>
          </p:cNvSpPr>
          <p:nvPr>
            <p:ph type="body" sz="quarter" idx="10"/>
          </p:nvPr>
        </p:nvSpPr>
        <p:spPr>
          <a:xfrm>
            <a:off x="682625" y="3475038"/>
            <a:ext cx="7364095" cy="450850"/>
          </a:xfrm>
        </p:spPr>
        <p:txBody>
          <a:bodyPr>
            <a:normAutofit lnSpcReduction="10000"/>
          </a:bodyPr>
          <a:lstStyle/>
          <a:p>
            <a:r>
              <a:rPr lang="en-US" dirty="0"/>
              <a:t>CHANNEL PARTNER PRESENCE</a:t>
            </a:r>
          </a:p>
        </p:txBody>
      </p:sp>
    </p:spTree>
    <p:extLst>
      <p:ext uri="{BB962C8B-B14F-4D97-AF65-F5344CB8AC3E}">
        <p14:creationId xmlns:p14="http://schemas.microsoft.com/office/powerpoint/2010/main" val="26707807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566A6C-DB2D-6363-75C5-985801E79E3E}"/>
              </a:ext>
            </a:extLst>
          </p:cNvPr>
          <p:cNvSpPr>
            <a:spLocks noGrp="1"/>
          </p:cNvSpPr>
          <p:nvPr>
            <p:ph type="body" sz="quarter" idx="14"/>
          </p:nvPr>
        </p:nvSpPr>
        <p:spPr/>
        <p:txBody>
          <a:bodyPr/>
          <a:lstStyle/>
          <a:p>
            <a:r>
              <a:rPr lang="en-US" dirty="0"/>
              <a:t>U.S. Channel Partners</a:t>
            </a:r>
          </a:p>
        </p:txBody>
      </p:sp>
      <p:sp>
        <p:nvSpPr>
          <p:cNvPr id="4" name="Slide Number Placeholder 3">
            <a:extLst>
              <a:ext uri="{FF2B5EF4-FFF2-40B4-BE49-F238E27FC236}">
                <a16:creationId xmlns:a16="http://schemas.microsoft.com/office/drawing/2014/main" id="{2852A5D5-276C-E3BF-45D2-49A1C18676CA}"/>
              </a:ext>
            </a:extLst>
          </p:cNvPr>
          <p:cNvSpPr>
            <a:spLocks noGrp="1"/>
          </p:cNvSpPr>
          <p:nvPr>
            <p:ph type="sldNum" sz="quarter" idx="17"/>
          </p:nvPr>
        </p:nvSpPr>
        <p:spPr/>
        <p:txBody>
          <a:bodyPr/>
          <a:lstStyle/>
          <a:p>
            <a:fld id="{F9886CEC-C9AD-CD40-A303-2354BBFA91C8}" type="slidenum">
              <a:rPr lang="en-US" smtClean="0"/>
              <a:pPr/>
              <a:t>47</a:t>
            </a:fld>
            <a:endParaRPr lang="en-US" sz="1000"/>
          </a:p>
        </p:txBody>
      </p:sp>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E01C3013-9574-DD83-481A-639218FFF7FD}"/>
                  </a:ext>
                </a:extLst>
              </p:cNvPr>
              <p:cNvGraphicFramePr/>
              <p:nvPr>
                <p:extLst>
                  <p:ext uri="{D42A27DB-BD31-4B8C-83A1-F6EECF244321}">
                    <p14:modId xmlns:p14="http://schemas.microsoft.com/office/powerpoint/2010/main" val="2176125149"/>
                  </p:ext>
                </p:extLst>
              </p:nvPr>
            </p:nvGraphicFramePr>
            <p:xfrm>
              <a:off x="311944" y="768122"/>
              <a:ext cx="8520112" cy="383562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Chart 4">
                <a:extLst>
                  <a:ext uri="{FF2B5EF4-FFF2-40B4-BE49-F238E27FC236}">
                    <a16:creationId xmlns:a16="http://schemas.microsoft.com/office/drawing/2014/main" id="{E01C3013-9574-DD83-481A-639218FFF7FD}"/>
                  </a:ext>
                </a:extLst>
              </p:cNvPr>
              <p:cNvPicPr>
                <a:picLocks noGrp="1" noRot="1" noChangeAspect="1" noMove="1" noResize="1" noEditPoints="1" noAdjustHandles="1" noChangeArrowheads="1" noChangeShapeType="1"/>
              </p:cNvPicPr>
              <p:nvPr/>
            </p:nvPicPr>
            <p:blipFill>
              <a:blip r:embed="rId3"/>
              <a:stretch>
                <a:fillRect/>
              </a:stretch>
            </p:blipFill>
            <p:spPr>
              <a:xfrm>
                <a:off x="311944" y="768122"/>
                <a:ext cx="8520112" cy="3835628"/>
              </a:xfrm>
              <a:prstGeom prst="rect">
                <a:avLst/>
              </a:prstGeom>
            </p:spPr>
          </p:pic>
        </mc:Fallback>
      </mc:AlternateContent>
    </p:spTree>
    <p:extLst>
      <p:ext uri="{BB962C8B-B14F-4D97-AF65-F5344CB8AC3E}">
        <p14:creationId xmlns:p14="http://schemas.microsoft.com/office/powerpoint/2010/main" val="34085810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3CCC4B-1692-F267-817D-3CD15CA25807}"/>
              </a:ext>
            </a:extLst>
          </p:cNvPr>
          <p:cNvSpPr>
            <a:spLocks noGrp="1"/>
          </p:cNvSpPr>
          <p:nvPr>
            <p:ph type="body" sz="quarter" idx="14"/>
          </p:nvPr>
        </p:nvSpPr>
        <p:spPr/>
        <p:txBody>
          <a:bodyPr/>
          <a:lstStyle/>
          <a:p>
            <a:r>
              <a:rPr lang="en-US" dirty="0"/>
              <a:t>Global channel partners</a:t>
            </a:r>
          </a:p>
        </p:txBody>
      </p:sp>
      <p:sp>
        <p:nvSpPr>
          <p:cNvPr id="4" name="Slide Number Placeholder 3">
            <a:extLst>
              <a:ext uri="{FF2B5EF4-FFF2-40B4-BE49-F238E27FC236}">
                <a16:creationId xmlns:a16="http://schemas.microsoft.com/office/drawing/2014/main" id="{4ABE667A-D413-4360-45D9-6A0CC042E3FA}"/>
              </a:ext>
            </a:extLst>
          </p:cNvPr>
          <p:cNvSpPr>
            <a:spLocks noGrp="1"/>
          </p:cNvSpPr>
          <p:nvPr>
            <p:ph type="sldNum" sz="quarter" idx="17"/>
          </p:nvPr>
        </p:nvSpPr>
        <p:spPr/>
        <p:txBody>
          <a:bodyPr/>
          <a:lstStyle/>
          <a:p>
            <a:fld id="{F9886CEC-C9AD-CD40-A303-2354BBFA91C8}" type="slidenum">
              <a:rPr lang="en-US" smtClean="0"/>
              <a:pPr/>
              <a:t>48</a:t>
            </a:fld>
            <a:endParaRPr lang="en-US" sz="1000"/>
          </a:p>
        </p:txBody>
      </p:sp>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E1CA870E-F082-58C7-7D44-898C24274A7E}"/>
                  </a:ext>
                </a:extLst>
              </p:cNvPr>
              <p:cNvGraphicFramePr/>
              <p:nvPr>
                <p:extLst>
                  <p:ext uri="{D42A27DB-BD31-4B8C-83A1-F6EECF244321}">
                    <p14:modId xmlns:p14="http://schemas.microsoft.com/office/powerpoint/2010/main" val="4194399847"/>
                  </p:ext>
                </p:extLst>
              </p:nvPr>
            </p:nvGraphicFramePr>
            <p:xfrm>
              <a:off x="311944" y="1101984"/>
              <a:ext cx="7687015" cy="3657006"/>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Chart 4">
                <a:extLst>
                  <a:ext uri="{FF2B5EF4-FFF2-40B4-BE49-F238E27FC236}">
                    <a16:creationId xmlns:a16="http://schemas.microsoft.com/office/drawing/2014/main" id="{E1CA870E-F082-58C7-7D44-898C24274A7E}"/>
                  </a:ext>
                </a:extLst>
              </p:cNvPr>
              <p:cNvPicPr>
                <a:picLocks noGrp="1" noRot="1" noChangeAspect="1" noMove="1" noResize="1" noEditPoints="1" noAdjustHandles="1" noChangeArrowheads="1" noChangeShapeType="1"/>
              </p:cNvPicPr>
              <p:nvPr/>
            </p:nvPicPr>
            <p:blipFill>
              <a:blip r:embed="rId3"/>
              <a:stretch>
                <a:fillRect/>
              </a:stretch>
            </p:blipFill>
            <p:spPr>
              <a:xfrm>
                <a:off x="311944" y="1101984"/>
                <a:ext cx="7687015" cy="3657006"/>
              </a:xfrm>
              <a:prstGeom prst="rect">
                <a:avLst/>
              </a:prstGeom>
            </p:spPr>
          </p:pic>
        </mc:Fallback>
      </mc:AlternateContent>
    </p:spTree>
    <p:extLst>
      <p:ext uri="{BB962C8B-B14F-4D97-AF65-F5344CB8AC3E}">
        <p14:creationId xmlns:p14="http://schemas.microsoft.com/office/powerpoint/2010/main" val="1734319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F5BDAD-9642-5DCD-2B25-1ADF9693D3A1}"/>
              </a:ext>
            </a:extLst>
          </p:cNvPr>
          <p:cNvSpPr>
            <a:spLocks noGrp="1"/>
          </p:cNvSpPr>
          <p:nvPr>
            <p:ph type="sldNum" sz="quarter" idx="13"/>
          </p:nvPr>
        </p:nvSpPr>
        <p:spPr/>
        <p:txBody>
          <a:bodyPr/>
          <a:lstStyle/>
          <a:p>
            <a:fld id="{F9886CEC-C9AD-CD40-A303-2354BBFA91C8}" type="slidenum">
              <a:rPr lang="en-US" smtClean="0"/>
              <a:pPr/>
              <a:t>49</a:t>
            </a:fld>
            <a:endParaRPr lang="en-US"/>
          </a:p>
        </p:txBody>
      </p:sp>
      <p:sp>
        <p:nvSpPr>
          <p:cNvPr id="3" name="Text Placeholder 2">
            <a:extLst>
              <a:ext uri="{FF2B5EF4-FFF2-40B4-BE49-F238E27FC236}">
                <a16:creationId xmlns:a16="http://schemas.microsoft.com/office/drawing/2014/main" id="{2AA4D79D-A5B0-421F-1E3E-DD8CB4169994}"/>
              </a:ext>
            </a:extLst>
          </p:cNvPr>
          <p:cNvSpPr>
            <a:spLocks noGrp="1"/>
          </p:cNvSpPr>
          <p:nvPr>
            <p:ph type="body" sz="quarter" idx="10"/>
          </p:nvPr>
        </p:nvSpPr>
        <p:spPr>
          <a:xfrm>
            <a:off x="682625" y="3475038"/>
            <a:ext cx="6969926" cy="450850"/>
          </a:xfrm>
        </p:spPr>
        <p:txBody>
          <a:bodyPr>
            <a:normAutofit lnSpcReduction="10000"/>
          </a:bodyPr>
          <a:lstStyle/>
          <a:p>
            <a:r>
              <a:rPr lang="en-US" dirty="0"/>
              <a:t>TRANSTECH GROUP PARTNERSHIP</a:t>
            </a:r>
          </a:p>
        </p:txBody>
      </p:sp>
    </p:spTree>
    <p:extLst>
      <p:ext uri="{BB962C8B-B14F-4D97-AF65-F5344CB8AC3E}">
        <p14:creationId xmlns:p14="http://schemas.microsoft.com/office/powerpoint/2010/main" val="718896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B5E7C3AA-F066-08C2-AE85-B12C15F944EB}"/>
              </a:ext>
            </a:extLst>
          </p:cNvPr>
          <p:cNvSpPr/>
          <p:nvPr/>
        </p:nvSpPr>
        <p:spPr>
          <a:xfrm>
            <a:off x="328685" y="1210642"/>
            <a:ext cx="4722709" cy="3439338"/>
          </a:xfrm>
          <a:prstGeom prst="roundRect">
            <a:avLst/>
          </a:prstGeom>
          <a:solidFill>
            <a:srgbClr val="1589DB">
              <a:alpha val="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B90197A3-A6FD-E8C6-891B-83704E2EF52E}"/>
              </a:ext>
            </a:extLst>
          </p:cNvPr>
          <p:cNvSpPr>
            <a:spLocks noGrp="1"/>
          </p:cNvSpPr>
          <p:nvPr>
            <p:ph type="body" sz="quarter" idx="11"/>
          </p:nvPr>
        </p:nvSpPr>
        <p:spPr>
          <a:xfrm>
            <a:off x="374274" y="1301980"/>
            <a:ext cx="4197726" cy="3256661"/>
          </a:xfrm>
          <a:noFill/>
          <a:ln w="28575" cap="rnd">
            <a:noFill/>
          </a:ln>
        </p:spPr>
        <p:txBody>
          <a:bodyPr>
            <a:noAutofit/>
          </a:bodyPr>
          <a:lstStyle/>
          <a:p>
            <a:r>
              <a:rPr lang="en-US" sz="1400" dirty="0"/>
              <a:t>BROWN FINTUBE® Products</a:t>
            </a:r>
          </a:p>
          <a:p>
            <a:r>
              <a:rPr lang="en-US" sz="1400" dirty="0"/>
              <a:t>TWISTED TUBE® Heat Exchanger Technology</a:t>
            </a:r>
          </a:p>
          <a:p>
            <a:r>
              <a:rPr lang="en-US" sz="1400" dirty="0"/>
              <a:t>ALCO® Hairpin</a:t>
            </a:r>
          </a:p>
          <a:p>
            <a:r>
              <a:rPr lang="en-US" sz="1400" dirty="0"/>
              <a:t>BOS-HATTEN® Heat Exchanger</a:t>
            </a:r>
          </a:p>
          <a:p>
            <a:r>
              <a:rPr lang="en-US" sz="1400" dirty="0"/>
              <a:t>Peerless Exchangers</a:t>
            </a:r>
          </a:p>
          <a:p>
            <a:r>
              <a:rPr lang="en-US" sz="1400" dirty="0"/>
              <a:t>ALCOTWIN™ Hairpin</a:t>
            </a:r>
          </a:p>
          <a:p>
            <a:r>
              <a:rPr lang="en-US" sz="1400" dirty="0" err="1"/>
              <a:t>BasTex</a:t>
            </a:r>
            <a:r>
              <a:rPr lang="en-US" sz="1400" dirty="0"/>
              <a:t> Heat Exchangers</a:t>
            </a:r>
          </a:p>
          <a:p>
            <a:r>
              <a:rPr lang="en-US" sz="1400" dirty="0"/>
              <a:t>Nitram Energy Hairpin Heat Exchangers</a:t>
            </a:r>
          </a:p>
          <a:p>
            <a:r>
              <a:rPr lang="en-US" sz="1400" dirty="0"/>
              <a:t>Koch Engineering LP</a:t>
            </a:r>
          </a:p>
          <a:p>
            <a:r>
              <a:rPr lang="en-US" sz="1400" dirty="0" err="1"/>
              <a:t>Murihead</a:t>
            </a:r>
            <a:r>
              <a:rPr lang="en-US" sz="1400" dirty="0"/>
              <a:t> Engineering Ltd.</a:t>
            </a:r>
          </a:p>
        </p:txBody>
      </p:sp>
      <p:sp>
        <p:nvSpPr>
          <p:cNvPr id="3" name="Text Placeholder 2">
            <a:extLst>
              <a:ext uri="{FF2B5EF4-FFF2-40B4-BE49-F238E27FC236}">
                <a16:creationId xmlns:a16="http://schemas.microsoft.com/office/drawing/2014/main" id="{37F7AEED-B6BC-EAA0-F375-98BAEA36C530}"/>
              </a:ext>
            </a:extLst>
          </p:cNvPr>
          <p:cNvSpPr>
            <a:spLocks noGrp="1"/>
          </p:cNvSpPr>
          <p:nvPr>
            <p:ph type="body" sz="quarter" idx="14"/>
          </p:nvPr>
        </p:nvSpPr>
        <p:spPr/>
        <p:txBody>
          <a:bodyPr/>
          <a:lstStyle/>
          <a:p>
            <a:r>
              <a:rPr lang="en-US" dirty="0"/>
              <a:t>Legacy brands</a:t>
            </a:r>
          </a:p>
        </p:txBody>
      </p:sp>
      <p:sp>
        <p:nvSpPr>
          <p:cNvPr id="4" name="Slide Number Placeholder 3">
            <a:extLst>
              <a:ext uri="{FF2B5EF4-FFF2-40B4-BE49-F238E27FC236}">
                <a16:creationId xmlns:a16="http://schemas.microsoft.com/office/drawing/2014/main" id="{88782A0B-3C73-A408-FDAD-7CAEFEEEA22B}"/>
              </a:ext>
            </a:extLst>
          </p:cNvPr>
          <p:cNvSpPr>
            <a:spLocks noGrp="1"/>
          </p:cNvSpPr>
          <p:nvPr>
            <p:ph type="sldNum" sz="quarter" idx="17"/>
          </p:nvPr>
        </p:nvSpPr>
        <p:spPr/>
        <p:txBody>
          <a:bodyPr/>
          <a:lstStyle/>
          <a:p>
            <a:fld id="{F9886CEC-C9AD-CD40-A303-2354BBFA91C8}" type="slidenum">
              <a:rPr lang="en-US" smtClean="0"/>
              <a:pPr/>
              <a:t>5</a:t>
            </a:fld>
            <a:endParaRPr lang="en-US" sz="1000"/>
          </a:p>
        </p:txBody>
      </p:sp>
      <p:pic>
        <p:nvPicPr>
          <p:cNvPr id="6" name="Picture 5" descr="A red circle with a black background&#10;&#10;AI-generated content may be incorrect.">
            <a:extLst>
              <a:ext uri="{FF2B5EF4-FFF2-40B4-BE49-F238E27FC236}">
                <a16:creationId xmlns:a16="http://schemas.microsoft.com/office/drawing/2014/main" id="{55725629-AFDF-3793-CCF8-ACF421135D5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922252" y="3871837"/>
            <a:ext cx="1466915" cy="609390"/>
          </a:xfrm>
          <a:prstGeom prst="rect">
            <a:avLst/>
          </a:prstGeom>
        </p:spPr>
      </p:pic>
      <p:pic>
        <p:nvPicPr>
          <p:cNvPr id="8" name="Picture 7">
            <a:extLst>
              <a:ext uri="{FF2B5EF4-FFF2-40B4-BE49-F238E27FC236}">
                <a16:creationId xmlns:a16="http://schemas.microsoft.com/office/drawing/2014/main" id="{B01A1E9C-245A-D5C5-664C-2E996F41A8DE}"/>
              </a:ext>
            </a:extLst>
          </p:cNvPr>
          <p:cNvPicPr>
            <a:picLocks noChangeAspect="1"/>
          </p:cNvPicPr>
          <p:nvPr/>
        </p:nvPicPr>
        <p:blipFill>
          <a:blip r:embed="rId3"/>
          <a:stretch>
            <a:fillRect/>
          </a:stretch>
        </p:blipFill>
        <p:spPr>
          <a:xfrm>
            <a:off x="6535234" y="3985114"/>
            <a:ext cx="1966246" cy="496113"/>
          </a:xfrm>
          <a:prstGeom prst="rect">
            <a:avLst/>
          </a:prstGeom>
        </p:spPr>
      </p:pic>
      <p:pic>
        <p:nvPicPr>
          <p:cNvPr id="10" name="Picture 9">
            <a:extLst>
              <a:ext uri="{FF2B5EF4-FFF2-40B4-BE49-F238E27FC236}">
                <a16:creationId xmlns:a16="http://schemas.microsoft.com/office/drawing/2014/main" id="{613E2BA6-CF89-2D40-04E1-0FA362CC9240}"/>
              </a:ext>
            </a:extLst>
          </p:cNvPr>
          <p:cNvPicPr>
            <a:picLocks noChangeAspect="1"/>
          </p:cNvPicPr>
          <p:nvPr/>
        </p:nvPicPr>
        <p:blipFill>
          <a:blip r:embed="rId4"/>
          <a:stretch>
            <a:fillRect/>
          </a:stretch>
        </p:blipFill>
        <p:spPr>
          <a:xfrm>
            <a:off x="4987375" y="3251419"/>
            <a:ext cx="1707758" cy="549487"/>
          </a:xfrm>
          <a:prstGeom prst="rect">
            <a:avLst/>
          </a:prstGeom>
        </p:spPr>
      </p:pic>
      <p:pic>
        <p:nvPicPr>
          <p:cNvPr id="12" name="Picture 11">
            <a:extLst>
              <a:ext uri="{FF2B5EF4-FFF2-40B4-BE49-F238E27FC236}">
                <a16:creationId xmlns:a16="http://schemas.microsoft.com/office/drawing/2014/main" id="{C37AF8F7-A2AF-B565-46B7-AE7C772692FD}"/>
              </a:ext>
            </a:extLst>
          </p:cNvPr>
          <p:cNvPicPr>
            <a:picLocks noChangeAspect="1"/>
          </p:cNvPicPr>
          <p:nvPr/>
        </p:nvPicPr>
        <p:blipFill>
          <a:blip r:embed="rId5"/>
          <a:stretch>
            <a:fillRect/>
          </a:stretch>
        </p:blipFill>
        <p:spPr>
          <a:xfrm>
            <a:off x="6950586" y="3333056"/>
            <a:ext cx="1509622" cy="510197"/>
          </a:xfrm>
          <a:prstGeom prst="rect">
            <a:avLst/>
          </a:prstGeom>
        </p:spPr>
      </p:pic>
      <p:pic>
        <p:nvPicPr>
          <p:cNvPr id="15" name="Picture 14" descr="A group of workers carrying a large bundle of pipes&#10;&#10;AI-generated content may be incorrect.">
            <a:extLst>
              <a:ext uri="{FF2B5EF4-FFF2-40B4-BE49-F238E27FC236}">
                <a16:creationId xmlns:a16="http://schemas.microsoft.com/office/drawing/2014/main" id="{D7BFEBB0-C9C0-A60A-DE40-5CEAD6A0D9AF}"/>
              </a:ext>
            </a:extLst>
          </p:cNvPr>
          <p:cNvPicPr>
            <a:picLocks noChangeAspect="1"/>
          </p:cNvPicPr>
          <p:nvPr/>
        </p:nvPicPr>
        <p:blipFill>
          <a:blip r:embed="rId6"/>
          <a:stretch>
            <a:fillRect/>
          </a:stretch>
        </p:blipFill>
        <p:spPr>
          <a:xfrm>
            <a:off x="5150105" y="799151"/>
            <a:ext cx="2963874" cy="2143961"/>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984919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D7CE1A-D4CB-1C65-D400-13445E049F22}"/>
              </a:ext>
            </a:extLst>
          </p:cNvPr>
          <p:cNvSpPr>
            <a:spLocks noGrp="1"/>
          </p:cNvSpPr>
          <p:nvPr>
            <p:ph type="body" sz="quarter" idx="14"/>
          </p:nvPr>
        </p:nvSpPr>
        <p:spPr/>
        <p:txBody>
          <a:bodyPr/>
          <a:lstStyle/>
          <a:p>
            <a:r>
              <a:rPr lang="en-US" dirty="0"/>
              <a:t>Our core values</a:t>
            </a:r>
          </a:p>
        </p:txBody>
      </p:sp>
      <p:sp>
        <p:nvSpPr>
          <p:cNvPr id="4" name="Slide Number Placeholder 3">
            <a:extLst>
              <a:ext uri="{FF2B5EF4-FFF2-40B4-BE49-F238E27FC236}">
                <a16:creationId xmlns:a16="http://schemas.microsoft.com/office/drawing/2014/main" id="{DB6B6944-64F8-9465-3AA3-72E2D018F83A}"/>
              </a:ext>
            </a:extLst>
          </p:cNvPr>
          <p:cNvSpPr>
            <a:spLocks noGrp="1"/>
          </p:cNvSpPr>
          <p:nvPr>
            <p:ph type="sldNum" sz="quarter" idx="17"/>
          </p:nvPr>
        </p:nvSpPr>
        <p:spPr/>
        <p:txBody>
          <a:bodyPr/>
          <a:lstStyle/>
          <a:p>
            <a:fld id="{F9886CEC-C9AD-CD40-A303-2354BBFA91C8}" type="slidenum">
              <a:rPr lang="en-US" smtClean="0"/>
              <a:pPr/>
              <a:t>50</a:t>
            </a:fld>
            <a:endParaRPr lang="en-US" sz="1000"/>
          </a:p>
        </p:txBody>
      </p:sp>
      <p:sp>
        <p:nvSpPr>
          <p:cNvPr id="6" name="TextBox 5">
            <a:extLst>
              <a:ext uri="{FF2B5EF4-FFF2-40B4-BE49-F238E27FC236}">
                <a16:creationId xmlns:a16="http://schemas.microsoft.com/office/drawing/2014/main" id="{7A81FEDC-826E-C34F-2EB6-31574AE31A9F}"/>
              </a:ext>
            </a:extLst>
          </p:cNvPr>
          <p:cNvSpPr txBox="1"/>
          <p:nvPr/>
        </p:nvSpPr>
        <p:spPr>
          <a:xfrm>
            <a:off x="311944" y="1098642"/>
            <a:ext cx="8570534" cy="400110"/>
          </a:xfrm>
          <a:prstGeom prst="rect">
            <a:avLst/>
          </a:prstGeom>
          <a:noFill/>
        </p:spPr>
        <p:txBody>
          <a:bodyPr wrap="square">
            <a:spAutoFit/>
          </a:bodyPr>
          <a:lstStyle/>
          <a:p>
            <a:r>
              <a:rPr lang="en-US" sz="1000" u="sng" dirty="0">
                <a:latin typeface="Helvetica Neue" panose="02000503000000020004" pitchFamily="2" charset="0"/>
                <a:ea typeface="Helvetica Neue" panose="02000503000000020004" pitchFamily="2" charset="0"/>
                <a:cs typeface="Helvetica Neue" panose="02000503000000020004" pitchFamily="2" charset="0"/>
              </a:rPr>
              <a:t>The TransTech Way: </a:t>
            </a:r>
            <a:r>
              <a:rPr lang="en-US" sz="1000" dirty="0">
                <a:latin typeface="Helvetica Neue" panose="02000503000000020004" pitchFamily="2" charset="0"/>
                <a:ea typeface="Helvetica Neue" panose="02000503000000020004" pitchFamily="2" charset="0"/>
                <a:cs typeface="Helvetica Neue" panose="02000503000000020004" pitchFamily="2" charset="0"/>
              </a:rPr>
              <a:t>We define our success by how we impact the lives of the people around us, our Team Members, our Customers, our Supply Partners, and our Communities.</a:t>
            </a:r>
          </a:p>
        </p:txBody>
      </p:sp>
      <p:sp>
        <p:nvSpPr>
          <p:cNvPr id="17" name="TextBox 16">
            <a:extLst>
              <a:ext uri="{FF2B5EF4-FFF2-40B4-BE49-F238E27FC236}">
                <a16:creationId xmlns:a16="http://schemas.microsoft.com/office/drawing/2014/main" id="{D436EFF9-4F4E-C338-4318-D25796C70BC6}"/>
              </a:ext>
            </a:extLst>
          </p:cNvPr>
          <p:cNvSpPr txBox="1"/>
          <p:nvPr/>
        </p:nvSpPr>
        <p:spPr>
          <a:xfrm>
            <a:off x="1072706" y="1468144"/>
            <a:ext cx="2772441" cy="553998"/>
          </a:xfrm>
          <a:prstGeom prst="rect">
            <a:avLst/>
          </a:prstGeom>
          <a:noFill/>
        </p:spPr>
        <p:txBody>
          <a:bodyPr wrap="square" rtlCol="0">
            <a:spAutoFit/>
          </a:bodyPr>
          <a:lstStyle/>
          <a:p>
            <a:pPr algn="r"/>
            <a:r>
              <a:rPr lang="en-US" sz="1000" dirty="0">
                <a:solidFill>
                  <a:srgbClr val="1D4D82"/>
                </a:solidFill>
                <a:latin typeface="Helvetica Neue Medium" panose="02000503000000020004" pitchFamily="2" charset="0"/>
                <a:ea typeface="Helvetica Neue Medium" panose="02000503000000020004" pitchFamily="2" charset="0"/>
                <a:cs typeface="Helvetica Neue Medium" panose="02000503000000020004" pitchFamily="2" charset="0"/>
              </a:rPr>
              <a:t>Goal Zero Safety</a:t>
            </a:r>
          </a:p>
          <a:p>
            <a:pPr algn="r"/>
            <a:r>
              <a:rPr lang="en-US" sz="1000" dirty="0">
                <a:solidFill>
                  <a:srgbClr val="1D4D82"/>
                </a:solidFill>
                <a:latin typeface="Helvetica Neue" panose="02000503000000020004" pitchFamily="2" charset="0"/>
                <a:ea typeface="Helvetica Neue" panose="02000503000000020004" pitchFamily="2" charset="0"/>
                <a:cs typeface="Helvetica Neue" panose="02000503000000020004" pitchFamily="2" charset="0"/>
              </a:rPr>
              <a:t>Doing everything we can to keep employees out of harms way. </a:t>
            </a:r>
          </a:p>
        </p:txBody>
      </p:sp>
      <p:sp>
        <p:nvSpPr>
          <p:cNvPr id="18" name="TextBox 17">
            <a:extLst>
              <a:ext uri="{FF2B5EF4-FFF2-40B4-BE49-F238E27FC236}">
                <a16:creationId xmlns:a16="http://schemas.microsoft.com/office/drawing/2014/main" id="{B96A9279-9623-0581-3F78-1A17C7BF73CB}"/>
              </a:ext>
            </a:extLst>
          </p:cNvPr>
          <p:cNvSpPr txBox="1"/>
          <p:nvPr/>
        </p:nvSpPr>
        <p:spPr>
          <a:xfrm>
            <a:off x="222658" y="2774611"/>
            <a:ext cx="2926479" cy="553998"/>
          </a:xfrm>
          <a:prstGeom prst="rect">
            <a:avLst/>
          </a:prstGeom>
          <a:noFill/>
        </p:spPr>
        <p:txBody>
          <a:bodyPr wrap="square" rtlCol="0">
            <a:spAutoFit/>
          </a:bodyPr>
          <a:lstStyle/>
          <a:p>
            <a:pPr algn="r"/>
            <a:r>
              <a:rPr lang="en-US" sz="1000" dirty="0">
                <a:solidFill>
                  <a:srgbClr val="1D4D82"/>
                </a:solidFill>
                <a:latin typeface="Helvetica Neue Medium" panose="02000503000000020004" pitchFamily="2" charset="0"/>
                <a:ea typeface="Helvetica Neue Medium" panose="02000503000000020004" pitchFamily="2" charset="0"/>
                <a:cs typeface="Helvetica Neue Medium" panose="02000503000000020004" pitchFamily="2" charset="0"/>
              </a:rPr>
              <a:t>Accountability</a:t>
            </a:r>
          </a:p>
          <a:p>
            <a:pPr algn="r"/>
            <a:r>
              <a:rPr lang="en-US" sz="1000" dirty="0">
                <a:solidFill>
                  <a:srgbClr val="1D4D82"/>
                </a:solidFill>
                <a:latin typeface="Helvetica Neue" panose="02000503000000020004" pitchFamily="2" charset="0"/>
                <a:ea typeface="Helvetica Neue" panose="02000503000000020004" pitchFamily="2" charset="0"/>
                <a:cs typeface="Helvetica Neue" panose="02000503000000020004" pitchFamily="2" charset="0"/>
              </a:rPr>
              <a:t>Committing to each other and being honest on all individual and collective goals. </a:t>
            </a:r>
          </a:p>
        </p:txBody>
      </p:sp>
      <p:sp>
        <p:nvSpPr>
          <p:cNvPr id="19" name="TextBox 18">
            <a:extLst>
              <a:ext uri="{FF2B5EF4-FFF2-40B4-BE49-F238E27FC236}">
                <a16:creationId xmlns:a16="http://schemas.microsoft.com/office/drawing/2014/main" id="{7D41C37E-5392-E2EF-1532-14B9FAF21783}"/>
              </a:ext>
            </a:extLst>
          </p:cNvPr>
          <p:cNvSpPr txBox="1"/>
          <p:nvPr/>
        </p:nvSpPr>
        <p:spPr>
          <a:xfrm>
            <a:off x="624689" y="4050785"/>
            <a:ext cx="3273467" cy="553998"/>
          </a:xfrm>
          <a:prstGeom prst="rect">
            <a:avLst/>
          </a:prstGeom>
          <a:noFill/>
        </p:spPr>
        <p:txBody>
          <a:bodyPr wrap="square" rtlCol="0">
            <a:spAutoFit/>
          </a:bodyPr>
          <a:lstStyle/>
          <a:p>
            <a:pPr algn="r"/>
            <a:r>
              <a:rPr lang="en-US" sz="1000" dirty="0">
                <a:solidFill>
                  <a:srgbClr val="1D4D82"/>
                </a:solidFill>
                <a:latin typeface="Helvetica Neue Medium" panose="02000503000000020004" pitchFamily="2" charset="0"/>
                <a:ea typeface="Helvetica Neue Medium" panose="02000503000000020004" pitchFamily="2" charset="0"/>
                <a:cs typeface="Helvetica Neue Medium" panose="02000503000000020004" pitchFamily="2" charset="0"/>
              </a:rPr>
              <a:t>Care Driven</a:t>
            </a:r>
          </a:p>
          <a:p>
            <a:pPr algn="r"/>
            <a:r>
              <a:rPr lang="en-US" sz="1000" dirty="0">
                <a:solidFill>
                  <a:srgbClr val="1D4D82"/>
                </a:solidFill>
                <a:latin typeface="Helvetica Neue" panose="02000503000000020004" pitchFamily="2" charset="0"/>
                <a:ea typeface="Helvetica Neue" panose="02000503000000020004" pitchFamily="2" charset="0"/>
                <a:cs typeface="Helvetica Neue" panose="02000503000000020004" pitchFamily="2" charset="0"/>
              </a:rPr>
              <a:t>Passionately concerned with the quality and impact of our work; upholding the dignity and value of others. </a:t>
            </a:r>
          </a:p>
        </p:txBody>
      </p:sp>
      <p:sp>
        <p:nvSpPr>
          <p:cNvPr id="20" name="TextBox 19">
            <a:extLst>
              <a:ext uri="{FF2B5EF4-FFF2-40B4-BE49-F238E27FC236}">
                <a16:creationId xmlns:a16="http://schemas.microsoft.com/office/drawing/2014/main" id="{3B2E566E-E57B-5F21-E476-3165CD7BF8B6}"/>
              </a:ext>
            </a:extLst>
          </p:cNvPr>
          <p:cNvSpPr txBox="1"/>
          <p:nvPr/>
        </p:nvSpPr>
        <p:spPr>
          <a:xfrm>
            <a:off x="5012966" y="1468144"/>
            <a:ext cx="3402992" cy="553998"/>
          </a:xfrm>
          <a:prstGeom prst="rect">
            <a:avLst/>
          </a:prstGeom>
          <a:noFill/>
        </p:spPr>
        <p:txBody>
          <a:bodyPr wrap="square" rtlCol="0">
            <a:spAutoFit/>
          </a:bodyPr>
          <a:lstStyle/>
          <a:p>
            <a:r>
              <a:rPr lang="en-US" sz="1000" dirty="0">
                <a:solidFill>
                  <a:srgbClr val="1D4D82"/>
                </a:solidFill>
                <a:latin typeface="Helvetica Neue Medium" panose="02000503000000020004" pitchFamily="2" charset="0"/>
                <a:ea typeface="Helvetica Neue Medium" panose="02000503000000020004" pitchFamily="2" charset="0"/>
                <a:cs typeface="Helvetica Neue Medium" panose="02000503000000020004" pitchFamily="2" charset="0"/>
              </a:rPr>
              <a:t>Thinking Win-Win</a:t>
            </a:r>
          </a:p>
          <a:p>
            <a:r>
              <a:rPr lang="en-US" sz="1000" dirty="0">
                <a:solidFill>
                  <a:srgbClr val="1D4D82"/>
                </a:solidFill>
                <a:latin typeface="Helvetica Neue" panose="02000503000000020004" pitchFamily="2" charset="0"/>
                <a:ea typeface="Helvetica Neue" panose="02000503000000020004" pitchFamily="2" charset="0"/>
                <a:cs typeface="Helvetica Neue" panose="02000503000000020004" pitchFamily="2" charset="0"/>
              </a:rPr>
              <a:t>Using our knowledge and experience to collaborate with all stakeholders and bring the best solutions to clients. </a:t>
            </a:r>
          </a:p>
        </p:txBody>
      </p:sp>
      <p:sp>
        <p:nvSpPr>
          <p:cNvPr id="21" name="TextBox 20">
            <a:extLst>
              <a:ext uri="{FF2B5EF4-FFF2-40B4-BE49-F238E27FC236}">
                <a16:creationId xmlns:a16="http://schemas.microsoft.com/office/drawing/2014/main" id="{0959C193-8C57-88DD-D346-00011B0A681D}"/>
              </a:ext>
            </a:extLst>
          </p:cNvPr>
          <p:cNvSpPr txBox="1"/>
          <p:nvPr/>
        </p:nvSpPr>
        <p:spPr>
          <a:xfrm>
            <a:off x="5690979" y="2774611"/>
            <a:ext cx="3191499" cy="553998"/>
          </a:xfrm>
          <a:prstGeom prst="rect">
            <a:avLst/>
          </a:prstGeom>
          <a:noFill/>
        </p:spPr>
        <p:txBody>
          <a:bodyPr wrap="square" rtlCol="0">
            <a:spAutoFit/>
          </a:bodyPr>
          <a:lstStyle/>
          <a:p>
            <a:r>
              <a:rPr lang="en-US" sz="1000" dirty="0">
                <a:solidFill>
                  <a:srgbClr val="1D4D82"/>
                </a:solidFill>
                <a:latin typeface="Helvetica Neue Medium" panose="02000503000000020004" pitchFamily="2" charset="0"/>
                <a:ea typeface="Helvetica Neue Medium" panose="02000503000000020004" pitchFamily="2" charset="0"/>
                <a:cs typeface="Helvetica Neue Medium" panose="02000503000000020004" pitchFamily="2" charset="0"/>
              </a:rPr>
              <a:t>Pursuit of Excellence</a:t>
            </a:r>
          </a:p>
          <a:p>
            <a:r>
              <a:rPr lang="en-US" sz="1000" dirty="0">
                <a:solidFill>
                  <a:srgbClr val="1D4D82"/>
                </a:solidFill>
                <a:latin typeface="Helvetica Neue" panose="02000503000000020004" pitchFamily="2" charset="0"/>
                <a:ea typeface="Helvetica Neue" panose="02000503000000020004" pitchFamily="2" charset="0"/>
                <a:cs typeface="Helvetica Neue" panose="02000503000000020004" pitchFamily="2" charset="0"/>
              </a:rPr>
              <a:t>Always learning, adapting, and finding better ways to service our clients, team, vendors, and community. </a:t>
            </a:r>
          </a:p>
        </p:txBody>
      </p:sp>
      <p:sp>
        <p:nvSpPr>
          <p:cNvPr id="22" name="TextBox 21">
            <a:extLst>
              <a:ext uri="{FF2B5EF4-FFF2-40B4-BE49-F238E27FC236}">
                <a16:creationId xmlns:a16="http://schemas.microsoft.com/office/drawing/2014/main" id="{930EE118-90C4-7EA1-4683-850A0321C743}"/>
              </a:ext>
            </a:extLst>
          </p:cNvPr>
          <p:cNvSpPr txBox="1"/>
          <p:nvPr/>
        </p:nvSpPr>
        <p:spPr>
          <a:xfrm>
            <a:off x="5012966" y="4054163"/>
            <a:ext cx="3478852" cy="553998"/>
          </a:xfrm>
          <a:prstGeom prst="rect">
            <a:avLst/>
          </a:prstGeom>
          <a:noFill/>
        </p:spPr>
        <p:txBody>
          <a:bodyPr wrap="square" rtlCol="0">
            <a:spAutoFit/>
          </a:bodyPr>
          <a:lstStyle/>
          <a:p>
            <a:r>
              <a:rPr lang="en-US" sz="1000" dirty="0">
                <a:solidFill>
                  <a:srgbClr val="1D4D82"/>
                </a:solidFill>
                <a:latin typeface="Helvetica Neue Medium" panose="02000503000000020004" pitchFamily="2" charset="0"/>
                <a:ea typeface="Helvetica Neue Medium" panose="02000503000000020004" pitchFamily="2" charset="0"/>
                <a:cs typeface="Helvetica Neue Medium" panose="02000503000000020004" pitchFamily="2" charset="0"/>
              </a:rPr>
              <a:t>Teamwork</a:t>
            </a:r>
          </a:p>
          <a:p>
            <a:r>
              <a:rPr lang="en-US" sz="1000" dirty="0">
                <a:solidFill>
                  <a:srgbClr val="1D4D82"/>
                </a:solidFill>
                <a:latin typeface="Helvetica Neue" panose="02000503000000020004" pitchFamily="2" charset="0"/>
                <a:ea typeface="Helvetica Neue" panose="02000503000000020004" pitchFamily="2" charset="0"/>
                <a:cs typeface="Helvetica Neue" panose="02000503000000020004" pitchFamily="2" charset="0"/>
              </a:rPr>
              <a:t>Competitive enough to push for better results and thoughtful enough to help others. </a:t>
            </a:r>
          </a:p>
        </p:txBody>
      </p:sp>
      <p:sp>
        <p:nvSpPr>
          <p:cNvPr id="65" name="Donut 64">
            <a:extLst>
              <a:ext uri="{FF2B5EF4-FFF2-40B4-BE49-F238E27FC236}">
                <a16:creationId xmlns:a16="http://schemas.microsoft.com/office/drawing/2014/main" id="{3E4C6214-2019-BB86-5DF3-51CA9027EB24}"/>
              </a:ext>
            </a:extLst>
          </p:cNvPr>
          <p:cNvSpPr/>
          <p:nvPr/>
        </p:nvSpPr>
        <p:spPr>
          <a:xfrm>
            <a:off x="3193699" y="1851111"/>
            <a:ext cx="2470716" cy="2383293"/>
          </a:xfrm>
          <a:prstGeom prst="donut">
            <a:avLst/>
          </a:prstGeom>
          <a:gradFill flip="none" rotWithShape="1">
            <a:gsLst>
              <a:gs pos="13000">
                <a:srgbClr val="7AC142"/>
              </a:gs>
              <a:gs pos="100000">
                <a:srgbClr val="1D4D82"/>
              </a:gs>
              <a:gs pos="54000">
                <a:srgbClr val="1589DB"/>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2618">
              <a:solidFill>
                <a:schemeClr val="tx1"/>
              </a:solidFill>
              <a:latin typeface="Raleway" pitchFamily="2" charset="77"/>
            </a:endParaRPr>
          </a:p>
        </p:txBody>
      </p:sp>
      <p:sp>
        <p:nvSpPr>
          <p:cNvPr id="70" name="Rounded Rectangle 69">
            <a:extLst>
              <a:ext uri="{FF2B5EF4-FFF2-40B4-BE49-F238E27FC236}">
                <a16:creationId xmlns:a16="http://schemas.microsoft.com/office/drawing/2014/main" id="{A9B3B50C-5F1C-9406-3C91-2412CDCF75E6}"/>
              </a:ext>
            </a:extLst>
          </p:cNvPr>
          <p:cNvSpPr/>
          <p:nvPr/>
        </p:nvSpPr>
        <p:spPr>
          <a:xfrm>
            <a:off x="4318118" y="1721724"/>
            <a:ext cx="221877" cy="2653654"/>
          </a:xfrm>
          <a:prstGeom prst="roundRect">
            <a:avLst>
              <a:gd name="adj" fmla="val 50000"/>
            </a:avLst>
          </a:prstGeom>
          <a:solidFill>
            <a:schemeClr val="bg1"/>
          </a:solidFill>
          <a:ln cap="rnd">
            <a:solidFill>
              <a:schemeClr val="bg1">
                <a:alpha val="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1" name="Rounded Rectangle 70">
            <a:extLst>
              <a:ext uri="{FF2B5EF4-FFF2-40B4-BE49-F238E27FC236}">
                <a16:creationId xmlns:a16="http://schemas.microsoft.com/office/drawing/2014/main" id="{32521B1E-8329-0F30-340A-561184A10710}"/>
              </a:ext>
            </a:extLst>
          </p:cNvPr>
          <p:cNvSpPr/>
          <p:nvPr/>
        </p:nvSpPr>
        <p:spPr>
          <a:xfrm rot="3705760">
            <a:off x="4299588" y="1749593"/>
            <a:ext cx="221877" cy="2653654"/>
          </a:xfrm>
          <a:prstGeom prst="roundRect">
            <a:avLst>
              <a:gd name="adj" fmla="val 50000"/>
            </a:avLst>
          </a:prstGeom>
          <a:solidFill>
            <a:schemeClr val="bg1"/>
          </a:solidFill>
          <a:ln cap="rnd">
            <a:solidFill>
              <a:schemeClr val="bg1">
                <a:alpha val="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2" name="Rounded Rectangle 71">
            <a:extLst>
              <a:ext uri="{FF2B5EF4-FFF2-40B4-BE49-F238E27FC236}">
                <a16:creationId xmlns:a16="http://schemas.microsoft.com/office/drawing/2014/main" id="{BEA1B3D7-8BAC-57EE-D635-6205E6DAFCE1}"/>
              </a:ext>
            </a:extLst>
          </p:cNvPr>
          <p:cNvSpPr/>
          <p:nvPr/>
        </p:nvSpPr>
        <p:spPr>
          <a:xfrm rot="18033830">
            <a:off x="4315690" y="1721725"/>
            <a:ext cx="221877" cy="2653654"/>
          </a:xfrm>
          <a:prstGeom prst="roundRect">
            <a:avLst>
              <a:gd name="adj" fmla="val 50000"/>
            </a:avLst>
          </a:prstGeom>
          <a:solidFill>
            <a:schemeClr val="bg1"/>
          </a:solidFill>
          <a:ln cap="rnd">
            <a:solidFill>
              <a:schemeClr val="bg1">
                <a:alpha val="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6" name="Picture 15" descr="A blue and green water drop&#10;&#10;AI-generated content may be incorrect.">
            <a:extLst>
              <a:ext uri="{FF2B5EF4-FFF2-40B4-BE49-F238E27FC236}">
                <a16:creationId xmlns:a16="http://schemas.microsoft.com/office/drawing/2014/main" id="{74E7FC54-EBF6-C795-86DD-957DD2AEA0A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103558" y="2725404"/>
            <a:ext cx="646140" cy="634706"/>
          </a:xfrm>
          <a:prstGeom prst="rect">
            <a:avLst/>
          </a:prstGeom>
        </p:spPr>
      </p:pic>
      <p:pic>
        <p:nvPicPr>
          <p:cNvPr id="74" name="Picture 73" descr="A white outline of hands touching each other&#10;&#10;AI-generated content may be incorrect.">
            <a:extLst>
              <a:ext uri="{FF2B5EF4-FFF2-40B4-BE49-F238E27FC236}">
                <a16:creationId xmlns:a16="http://schemas.microsoft.com/office/drawing/2014/main" id="{E67E88C9-8FDF-624B-F139-4860CF057C0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46434" y="3562601"/>
            <a:ext cx="478024" cy="518173"/>
          </a:xfrm>
          <a:prstGeom prst="rect">
            <a:avLst/>
          </a:prstGeom>
        </p:spPr>
      </p:pic>
      <p:pic>
        <p:nvPicPr>
          <p:cNvPr id="76" name="Picture 75" descr="A white outline of hands holding a heart&#10;&#10;AI-generated content may be incorrect.">
            <a:extLst>
              <a:ext uri="{FF2B5EF4-FFF2-40B4-BE49-F238E27FC236}">
                <a16:creationId xmlns:a16="http://schemas.microsoft.com/office/drawing/2014/main" id="{405F592A-187C-774F-5DB9-ECFC84C0FA9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751703" y="3575122"/>
            <a:ext cx="448602" cy="486279"/>
          </a:xfrm>
          <a:prstGeom prst="rect">
            <a:avLst/>
          </a:prstGeom>
        </p:spPr>
      </p:pic>
      <p:pic>
        <p:nvPicPr>
          <p:cNvPr id="78" name="Picture 77" descr="A white outline of a magnifying glass and a paper scroll&#10;&#10;AI-generated content may be incorrect.">
            <a:extLst>
              <a:ext uri="{FF2B5EF4-FFF2-40B4-BE49-F238E27FC236}">
                <a16:creationId xmlns:a16="http://schemas.microsoft.com/office/drawing/2014/main" id="{4FD49901-91E6-E603-982A-789B18407146}"/>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236084" y="2744318"/>
            <a:ext cx="536842" cy="581931"/>
          </a:xfrm>
          <a:prstGeom prst="rect">
            <a:avLst/>
          </a:prstGeom>
        </p:spPr>
      </p:pic>
      <p:pic>
        <p:nvPicPr>
          <p:cNvPr id="80" name="Picture 79" descr="A hand holding a check mark&#10;&#10;AI-generated content may be incorrect.">
            <a:extLst>
              <a:ext uri="{FF2B5EF4-FFF2-40B4-BE49-F238E27FC236}">
                <a16:creationId xmlns:a16="http://schemas.microsoft.com/office/drawing/2014/main" id="{9771056A-B575-A0F9-D247-3C6766D3A75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721381" y="1940981"/>
            <a:ext cx="536842" cy="581932"/>
          </a:xfrm>
          <a:prstGeom prst="rect">
            <a:avLst/>
          </a:prstGeom>
        </p:spPr>
      </p:pic>
      <p:pic>
        <p:nvPicPr>
          <p:cNvPr id="82" name="Picture 81" descr="A white line art of a badge with a check mark&#10;&#10;AI-generated content may be incorrect.">
            <a:extLst>
              <a:ext uri="{FF2B5EF4-FFF2-40B4-BE49-F238E27FC236}">
                <a16:creationId xmlns:a16="http://schemas.microsoft.com/office/drawing/2014/main" id="{C7AE537E-BCD4-02D8-1E1B-6D080155399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124458" y="2809031"/>
            <a:ext cx="478024" cy="518173"/>
          </a:xfrm>
          <a:prstGeom prst="rect">
            <a:avLst/>
          </a:prstGeom>
        </p:spPr>
      </p:pic>
      <p:pic>
        <p:nvPicPr>
          <p:cNvPr id="84" name="Picture 83" descr="A white line drawing of a trophy&#10;&#10;AI-generated content may be incorrect.">
            <a:extLst>
              <a:ext uri="{FF2B5EF4-FFF2-40B4-BE49-F238E27FC236}">
                <a16:creationId xmlns:a16="http://schemas.microsoft.com/office/drawing/2014/main" id="{F9DBBBF9-E716-36D0-2715-6C624AFE791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645007" y="1972137"/>
            <a:ext cx="539344" cy="584643"/>
          </a:xfrm>
          <a:prstGeom prst="rect">
            <a:avLst/>
          </a:prstGeom>
        </p:spPr>
      </p:pic>
    </p:spTree>
    <p:extLst>
      <p:ext uri="{BB962C8B-B14F-4D97-AF65-F5344CB8AC3E}">
        <p14:creationId xmlns:p14="http://schemas.microsoft.com/office/powerpoint/2010/main" val="10393103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225ABA-F868-358E-D78C-F7FDF9162623}"/>
              </a:ext>
            </a:extLst>
          </p:cNvPr>
          <p:cNvSpPr>
            <a:spLocks noGrp="1"/>
          </p:cNvSpPr>
          <p:nvPr>
            <p:ph type="body" sz="quarter" idx="14"/>
          </p:nvPr>
        </p:nvSpPr>
        <p:spPr/>
        <p:txBody>
          <a:bodyPr/>
          <a:lstStyle/>
          <a:p>
            <a:r>
              <a:rPr lang="en-US" dirty="0"/>
              <a:t>Transtech group at a glance</a:t>
            </a:r>
          </a:p>
        </p:txBody>
      </p:sp>
      <p:sp>
        <p:nvSpPr>
          <p:cNvPr id="4" name="Slide Number Placeholder 3">
            <a:extLst>
              <a:ext uri="{FF2B5EF4-FFF2-40B4-BE49-F238E27FC236}">
                <a16:creationId xmlns:a16="http://schemas.microsoft.com/office/drawing/2014/main" id="{6B1073D7-1A7A-8D57-524B-12232CF200D9}"/>
              </a:ext>
            </a:extLst>
          </p:cNvPr>
          <p:cNvSpPr>
            <a:spLocks noGrp="1"/>
          </p:cNvSpPr>
          <p:nvPr>
            <p:ph type="sldNum" sz="quarter" idx="17"/>
          </p:nvPr>
        </p:nvSpPr>
        <p:spPr/>
        <p:txBody>
          <a:bodyPr/>
          <a:lstStyle/>
          <a:p>
            <a:fld id="{F9886CEC-C9AD-CD40-A303-2354BBFA91C8}" type="slidenum">
              <a:rPr lang="en-US" smtClean="0"/>
              <a:pPr/>
              <a:t>51</a:t>
            </a:fld>
            <a:endParaRPr lang="en-US" sz="1000"/>
          </a:p>
        </p:txBody>
      </p:sp>
      <p:sp>
        <p:nvSpPr>
          <p:cNvPr id="7" name="Rounded Rectangle 6">
            <a:extLst>
              <a:ext uri="{FF2B5EF4-FFF2-40B4-BE49-F238E27FC236}">
                <a16:creationId xmlns:a16="http://schemas.microsoft.com/office/drawing/2014/main" id="{15222EA8-D342-2AED-D269-F0D2D6BA5B8D}"/>
              </a:ext>
            </a:extLst>
          </p:cNvPr>
          <p:cNvSpPr/>
          <p:nvPr/>
        </p:nvSpPr>
        <p:spPr>
          <a:xfrm>
            <a:off x="311944" y="2341984"/>
            <a:ext cx="1526234" cy="528774"/>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9" name="Rounded Rectangle 8">
            <a:extLst>
              <a:ext uri="{FF2B5EF4-FFF2-40B4-BE49-F238E27FC236}">
                <a16:creationId xmlns:a16="http://schemas.microsoft.com/office/drawing/2014/main" id="{E01FC098-3E65-8EAE-5152-5B0A020F5D97}"/>
              </a:ext>
            </a:extLst>
          </p:cNvPr>
          <p:cNvSpPr/>
          <p:nvPr/>
        </p:nvSpPr>
        <p:spPr>
          <a:xfrm>
            <a:off x="324555" y="1787610"/>
            <a:ext cx="1901682" cy="479236"/>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10" name="Rounded Rectangle 9">
            <a:extLst>
              <a:ext uri="{FF2B5EF4-FFF2-40B4-BE49-F238E27FC236}">
                <a16:creationId xmlns:a16="http://schemas.microsoft.com/office/drawing/2014/main" id="{A652211C-250E-1364-F401-47CAE73B8BB5}"/>
              </a:ext>
            </a:extLst>
          </p:cNvPr>
          <p:cNvSpPr/>
          <p:nvPr/>
        </p:nvSpPr>
        <p:spPr>
          <a:xfrm>
            <a:off x="324555" y="1431444"/>
            <a:ext cx="4767836" cy="290726"/>
          </a:xfrm>
          <a:prstGeom prst="roundRect">
            <a:avLst/>
          </a:prstGeom>
          <a:solidFill>
            <a:srgbClr val="178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11" name="TextBox 10">
            <a:extLst>
              <a:ext uri="{FF2B5EF4-FFF2-40B4-BE49-F238E27FC236}">
                <a16:creationId xmlns:a16="http://schemas.microsoft.com/office/drawing/2014/main" id="{E27A7998-6B03-E87E-B965-15847BCF6E7B}"/>
              </a:ext>
            </a:extLst>
          </p:cNvPr>
          <p:cNvSpPr txBox="1"/>
          <p:nvPr/>
        </p:nvSpPr>
        <p:spPr>
          <a:xfrm>
            <a:off x="1838177" y="1443713"/>
            <a:ext cx="1782771" cy="261610"/>
          </a:xfrm>
          <a:prstGeom prst="rect">
            <a:avLst/>
          </a:prstGeom>
          <a:noFill/>
        </p:spPr>
        <p:txBody>
          <a:bodyPr wrap="square" rtlCol="0">
            <a:spAutoFit/>
          </a:bodyPr>
          <a:lstStyle/>
          <a:p>
            <a:pPr algn="ctr"/>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Engineered Products</a:t>
            </a:r>
          </a:p>
        </p:txBody>
      </p:sp>
      <p:sp>
        <p:nvSpPr>
          <p:cNvPr id="12" name="TextBox 11">
            <a:extLst>
              <a:ext uri="{FF2B5EF4-FFF2-40B4-BE49-F238E27FC236}">
                <a16:creationId xmlns:a16="http://schemas.microsoft.com/office/drawing/2014/main" id="{42CC24AB-FF35-70D6-8112-2A14343E40A5}"/>
              </a:ext>
            </a:extLst>
          </p:cNvPr>
          <p:cNvSpPr txBox="1"/>
          <p:nvPr/>
        </p:nvSpPr>
        <p:spPr>
          <a:xfrm>
            <a:off x="1348562" y="4047091"/>
            <a:ext cx="598874" cy="356764"/>
          </a:xfrm>
          <a:prstGeom prst="rect">
            <a:avLst/>
          </a:prstGeom>
          <a:noFill/>
        </p:spPr>
        <p:txBody>
          <a:bodyPr wrap="square" rtlCol="0">
            <a:spAutoFit/>
          </a:bodyPr>
          <a:lstStyle/>
          <a:p>
            <a:pPr algn="ctr"/>
            <a:r>
              <a:rPr lang="en-US" sz="859" dirty="0">
                <a:solidFill>
                  <a:schemeClr val="bg1"/>
                </a:solidFill>
                <a:latin typeface="Raleway" pitchFamily="2" charset="77"/>
              </a:rPr>
              <a:t>Services</a:t>
            </a:r>
          </a:p>
        </p:txBody>
      </p:sp>
      <p:sp>
        <p:nvSpPr>
          <p:cNvPr id="16" name="TextBox 15">
            <a:extLst>
              <a:ext uri="{FF2B5EF4-FFF2-40B4-BE49-F238E27FC236}">
                <a16:creationId xmlns:a16="http://schemas.microsoft.com/office/drawing/2014/main" id="{E25BDF2A-3BA5-A0FB-13BE-43493A3D2C87}"/>
              </a:ext>
            </a:extLst>
          </p:cNvPr>
          <p:cNvSpPr txBox="1"/>
          <p:nvPr/>
        </p:nvSpPr>
        <p:spPr>
          <a:xfrm>
            <a:off x="362745" y="1132739"/>
            <a:ext cx="8781255" cy="201454"/>
          </a:xfrm>
          <a:prstGeom prst="rect">
            <a:avLst/>
          </a:prstGeom>
          <a:noFill/>
        </p:spPr>
        <p:txBody>
          <a:bodyPr wrap="square" lIns="62345" tIns="31173" rIns="62345" bIns="31173" anchor="t">
            <a:spAutoFit/>
          </a:bodyPr>
          <a:lstStyle/>
          <a:p>
            <a:r>
              <a:rPr lang="en-US" sz="900"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rPr>
              <a:t>Our integrated capabilities enable world-class projects that reduce risk and improve performance across the plant lifecycle, lowering costs and maximizing ROI.</a:t>
            </a:r>
          </a:p>
        </p:txBody>
      </p:sp>
      <p:sp>
        <p:nvSpPr>
          <p:cNvPr id="18" name="Rounded Rectangle 17">
            <a:extLst>
              <a:ext uri="{FF2B5EF4-FFF2-40B4-BE49-F238E27FC236}">
                <a16:creationId xmlns:a16="http://schemas.microsoft.com/office/drawing/2014/main" id="{70BFA664-5B6F-732D-2F00-2FC94BA57A27}"/>
              </a:ext>
            </a:extLst>
          </p:cNvPr>
          <p:cNvSpPr/>
          <p:nvPr/>
        </p:nvSpPr>
        <p:spPr>
          <a:xfrm>
            <a:off x="324555" y="3662284"/>
            <a:ext cx="4767836" cy="290726"/>
          </a:xfrm>
          <a:prstGeom prst="roundRect">
            <a:avLst/>
          </a:prstGeom>
          <a:solidFill>
            <a:srgbClr val="178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19" name="TextBox 18">
            <a:extLst>
              <a:ext uri="{FF2B5EF4-FFF2-40B4-BE49-F238E27FC236}">
                <a16:creationId xmlns:a16="http://schemas.microsoft.com/office/drawing/2014/main" id="{AF903EF1-A713-A884-A2C1-54DB0D3D565E}"/>
              </a:ext>
            </a:extLst>
          </p:cNvPr>
          <p:cNvSpPr txBox="1"/>
          <p:nvPr/>
        </p:nvSpPr>
        <p:spPr>
          <a:xfrm>
            <a:off x="1813746" y="3676842"/>
            <a:ext cx="1782771" cy="261610"/>
          </a:xfrm>
          <a:prstGeom prst="rect">
            <a:avLst/>
          </a:prstGeom>
          <a:noFill/>
        </p:spPr>
        <p:txBody>
          <a:bodyPr wrap="square" rtlCol="0">
            <a:spAutoFit/>
          </a:bodyPr>
          <a:lstStyle/>
          <a:p>
            <a:pPr algn="ctr"/>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Services</a:t>
            </a:r>
          </a:p>
        </p:txBody>
      </p:sp>
      <p:sp>
        <p:nvSpPr>
          <p:cNvPr id="20" name="Rounded Rectangle 19">
            <a:extLst>
              <a:ext uri="{FF2B5EF4-FFF2-40B4-BE49-F238E27FC236}">
                <a16:creationId xmlns:a16="http://schemas.microsoft.com/office/drawing/2014/main" id="{4A4EB498-D0B1-C7A3-A7B7-3EDFE1FDA4B1}"/>
              </a:ext>
            </a:extLst>
          </p:cNvPr>
          <p:cNvSpPr/>
          <p:nvPr/>
        </p:nvSpPr>
        <p:spPr>
          <a:xfrm>
            <a:off x="311945" y="4008066"/>
            <a:ext cx="2350616" cy="479236"/>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22" name="Rounded Rectangle 21">
            <a:extLst>
              <a:ext uri="{FF2B5EF4-FFF2-40B4-BE49-F238E27FC236}">
                <a16:creationId xmlns:a16="http://schemas.microsoft.com/office/drawing/2014/main" id="{C0538A4D-87CA-C1EC-9C87-03A1755E26A3}"/>
              </a:ext>
            </a:extLst>
          </p:cNvPr>
          <p:cNvSpPr/>
          <p:nvPr/>
        </p:nvSpPr>
        <p:spPr>
          <a:xfrm>
            <a:off x="3946738" y="4021855"/>
            <a:ext cx="1145654" cy="465447"/>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27" name="object 14">
            <a:extLst>
              <a:ext uri="{FF2B5EF4-FFF2-40B4-BE49-F238E27FC236}">
                <a16:creationId xmlns:a16="http://schemas.microsoft.com/office/drawing/2014/main" id="{7B2D2F9C-6F2C-EC36-0A8A-2B9286DECADC}"/>
              </a:ext>
            </a:extLst>
          </p:cNvPr>
          <p:cNvSpPr txBox="1"/>
          <p:nvPr/>
        </p:nvSpPr>
        <p:spPr>
          <a:xfrm>
            <a:off x="5478999" y="1824777"/>
            <a:ext cx="345984" cy="161042"/>
          </a:xfrm>
          <a:prstGeom prst="rect">
            <a:avLst/>
          </a:prstGeom>
        </p:spPr>
        <p:txBody>
          <a:bodyPr vert="horz" wrap="square" lIns="0" tIns="7085" rIns="0" bIns="0" rtlCol="0">
            <a:spAutoFit/>
          </a:bodyPr>
          <a:lstStyle/>
          <a:p>
            <a:pPr marL="7084" algn="ctr">
              <a:spcBef>
                <a:spcPts val="56"/>
              </a:spcBef>
            </a:pPr>
            <a:r>
              <a:rPr lang="en-US" sz="1000" b="1" spc="-11" dirty="0">
                <a:latin typeface="Helvetica Neue" panose="02000503000000020004" pitchFamily="2" charset="0"/>
                <a:ea typeface="Helvetica Neue" panose="02000503000000020004" pitchFamily="2" charset="0"/>
                <a:cs typeface="Helvetica Neue" panose="02000503000000020004" pitchFamily="2" charset="0"/>
              </a:rPr>
              <a:t>950+</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object 16">
            <a:extLst>
              <a:ext uri="{FF2B5EF4-FFF2-40B4-BE49-F238E27FC236}">
                <a16:creationId xmlns:a16="http://schemas.microsoft.com/office/drawing/2014/main" id="{CBB8AD49-9DF8-1160-620E-664FF2913736}"/>
              </a:ext>
            </a:extLst>
          </p:cNvPr>
          <p:cNvSpPr txBox="1"/>
          <p:nvPr/>
        </p:nvSpPr>
        <p:spPr>
          <a:xfrm>
            <a:off x="5482370" y="2457808"/>
            <a:ext cx="322234" cy="161042"/>
          </a:xfrm>
          <a:prstGeom prst="rect">
            <a:avLst/>
          </a:prstGeom>
        </p:spPr>
        <p:txBody>
          <a:bodyPr vert="horz" wrap="square" lIns="0" tIns="7085" rIns="0" bIns="0" rtlCol="0">
            <a:spAutoFit/>
          </a:bodyPr>
          <a:lstStyle/>
          <a:p>
            <a:pPr marL="7084" algn="ctr">
              <a:spcBef>
                <a:spcPts val="56"/>
              </a:spcBef>
            </a:pPr>
            <a:r>
              <a:rPr lang="en-US" sz="1000" b="1" spc="-14" dirty="0">
                <a:latin typeface="Helvetica Neue" panose="02000503000000020004" pitchFamily="2" charset="0"/>
                <a:ea typeface="Helvetica Neue" panose="02000503000000020004" pitchFamily="2" charset="0"/>
                <a:cs typeface="Helvetica Neue" panose="02000503000000020004" pitchFamily="2" charset="0"/>
              </a:rPr>
              <a:t>80+</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object 19">
            <a:extLst>
              <a:ext uri="{FF2B5EF4-FFF2-40B4-BE49-F238E27FC236}">
                <a16:creationId xmlns:a16="http://schemas.microsoft.com/office/drawing/2014/main" id="{DF571E9A-D380-AAA6-4946-B2B13D1377F9}"/>
              </a:ext>
            </a:extLst>
          </p:cNvPr>
          <p:cNvSpPr txBox="1"/>
          <p:nvPr/>
        </p:nvSpPr>
        <p:spPr>
          <a:xfrm>
            <a:off x="6113125" y="1819178"/>
            <a:ext cx="767363" cy="130622"/>
          </a:xfrm>
          <a:prstGeom prst="rect">
            <a:avLst/>
          </a:prstGeom>
        </p:spPr>
        <p:txBody>
          <a:bodyPr vert="horz" wrap="square" lIns="0" tIns="7439" rIns="0" bIns="0" rtlCol="0" anchor="t">
            <a:spAutoFit/>
          </a:bodyPr>
          <a:lstStyle/>
          <a:p>
            <a:pPr marL="6754">
              <a:spcBef>
                <a:spcPts val="58"/>
              </a:spcBef>
            </a:pPr>
            <a:r>
              <a:rPr lang="en-US" sz="800" spc="36" dirty="0">
                <a:latin typeface="Helvetica Neue" panose="02000503000000020004" pitchFamily="2" charset="0"/>
                <a:ea typeface="Helvetica Neue" panose="02000503000000020004" pitchFamily="2" charset="0"/>
                <a:cs typeface="Helvetica Neue" panose="02000503000000020004" pitchFamily="2" charset="0"/>
              </a:rPr>
              <a:t>Employees</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object 29">
            <a:extLst>
              <a:ext uri="{FF2B5EF4-FFF2-40B4-BE49-F238E27FC236}">
                <a16:creationId xmlns:a16="http://schemas.microsoft.com/office/drawing/2014/main" id="{51201495-D50B-BF26-8409-E016849F18AE}"/>
              </a:ext>
            </a:extLst>
          </p:cNvPr>
          <p:cNvSpPr txBox="1"/>
          <p:nvPr/>
        </p:nvSpPr>
        <p:spPr>
          <a:xfrm>
            <a:off x="5345620" y="3538303"/>
            <a:ext cx="663456" cy="161042"/>
          </a:xfrm>
          <a:prstGeom prst="rect">
            <a:avLst/>
          </a:prstGeom>
        </p:spPr>
        <p:txBody>
          <a:bodyPr vert="horz" wrap="square" lIns="0" tIns="7085" rIns="0" bIns="0" rtlCol="0" anchor="t">
            <a:spAutoFit/>
          </a:bodyPr>
          <a:lstStyle/>
          <a:p>
            <a:pPr marL="6754" algn="ctr">
              <a:spcBef>
                <a:spcPts val="56"/>
              </a:spcBef>
            </a:pPr>
            <a:r>
              <a:rPr lang="en-US" sz="1000" b="1" spc="-11" dirty="0">
                <a:latin typeface="Helvetica Neue" panose="02000503000000020004" pitchFamily="2" charset="0"/>
                <a:ea typeface="Helvetica Neue" panose="02000503000000020004" pitchFamily="2" charset="0"/>
                <a:cs typeface="Helvetica Neue" panose="02000503000000020004" pitchFamily="2" charset="0"/>
              </a:rPr>
              <a:t>850,000 </a:t>
            </a:r>
            <a:r>
              <a:rPr lang="en-US" sz="1000" dirty="0">
                <a:latin typeface="Helvetica Neue" panose="02000503000000020004" pitchFamily="2" charset="0"/>
                <a:ea typeface="Helvetica Neue" panose="02000503000000020004" pitchFamily="2" charset="0"/>
                <a:cs typeface="Helvetica Neue" panose="02000503000000020004" pitchFamily="2" charset="0"/>
              </a:rPr>
              <a:t>ft² </a:t>
            </a:r>
            <a:r>
              <a:rPr lang="en-US" sz="1000" b="1" spc="-11" dirty="0">
                <a:latin typeface="Helvetica Neue" panose="02000503000000020004" pitchFamily="2" charset="0"/>
                <a:ea typeface="Helvetica Neue" panose="02000503000000020004" pitchFamily="2" charset="0"/>
                <a:cs typeface="Helvetica Neue" panose="02000503000000020004" pitchFamily="2" charset="0"/>
              </a:rPr>
              <a:t> </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object 30">
            <a:extLst>
              <a:ext uri="{FF2B5EF4-FFF2-40B4-BE49-F238E27FC236}">
                <a16:creationId xmlns:a16="http://schemas.microsoft.com/office/drawing/2014/main" id="{FE08DDAA-46E8-FDD7-ABD6-EE20814D8738}"/>
              </a:ext>
            </a:extLst>
          </p:cNvPr>
          <p:cNvSpPr txBox="1"/>
          <p:nvPr/>
        </p:nvSpPr>
        <p:spPr>
          <a:xfrm>
            <a:off x="5399365" y="4010884"/>
            <a:ext cx="471914" cy="161042"/>
          </a:xfrm>
          <a:prstGeom prst="rect">
            <a:avLst/>
          </a:prstGeom>
        </p:spPr>
        <p:txBody>
          <a:bodyPr vert="horz" wrap="square" lIns="0" tIns="7085" rIns="0" bIns="0" rtlCol="0" anchor="t">
            <a:spAutoFit/>
          </a:bodyPr>
          <a:lstStyle/>
          <a:p>
            <a:pPr marL="6754" algn="ctr">
              <a:spcBef>
                <a:spcPts val="56"/>
              </a:spcBef>
            </a:pPr>
            <a:r>
              <a:rPr lang="en-US" sz="1000" b="1" spc="-11" dirty="0">
                <a:latin typeface="Helvetica Neue" panose="02000503000000020004" pitchFamily="2" charset="0"/>
                <a:ea typeface="Helvetica Neue" panose="02000503000000020004" pitchFamily="2" charset="0"/>
                <a:cs typeface="Helvetica Neue" panose="02000503000000020004" pitchFamily="2" charset="0"/>
              </a:rPr>
              <a:t>180+</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object 31">
            <a:extLst>
              <a:ext uri="{FF2B5EF4-FFF2-40B4-BE49-F238E27FC236}">
                <a16:creationId xmlns:a16="http://schemas.microsoft.com/office/drawing/2014/main" id="{39EF334C-8064-72F2-DAF1-49EFE7A09D3A}"/>
              </a:ext>
            </a:extLst>
          </p:cNvPr>
          <p:cNvSpPr txBox="1"/>
          <p:nvPr/>
        </p:nvSpPr>
        <p:spPr>
          <a:xfrm flipH="1">
            <a:off x="5544434" y="4439854"/>
            <a:ext cx="198105" cy="161042"/>
          </a:xfrm>
          <a:prstGeom prst="rect">
            <a:avLst/>
          </a:prstGeom>
        </p:spPr>
        <p:txBody>
          <a:bodyPr vert="horz" wrap="square" lIns="0" tIns="7085" rIns="0" bIns="0" rtlCol="0" anchor="t">
            <a:spAutoFit/>
          </a:bodyPr>
          <a:lstStyle/>
          <a:p>
            <a:pPr marL="6754" algn="ctr">
              <a:spcBef>
                <a:spcPts val="56"/>
              </a:spcBef>
            </a:pPr>
            <a:r>
              <a:rPr lang="en-US" sz="1000" b="1" spc="-11" dirty="0">
                <a:latin typeface="Helvetica Neue" panose="02000503000000020004" pitchFamily="2" charset="0"/>
                <a:ea typeface="Helvetica Neue" panose="02000503000000020004" pitchFamily="2" charset="0"/>
                <a:cs typeface="Helvetica Neue" panose="02000503000000020004" pitchFamily="2" charset="0"/>
              </a:rPr>
              <a:t>10</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object 33">
            <a:extLst>
              <a:ext uri="{FF2B5EF4-FFF2-40B4-BE49-F238E27FC236}">
                <a16:creationId xmlns:a16="http://schemas.microsoft.com/office/drawing/2014/main" id="{74240756-A0A2-1ED7-2A83-A12E57A545D9}"/>
              </a:ext>
            </a:extLst>
          </p:cNvPr>
          <p:cNvSpPr txBox="1"/>
          <p:nvPr/>
        </p:nvSpPr>
        <p:spPr>
          <a:xfrm>
            <a:off x="6199145" y="3500351"/>
            <a:ext cx="1002653" cy="253733"/>
          </a:xfrm>
          <a:prstGeom prst="rect">
            <a:avLst/>
          </a:prstGeom>
        </p:spPr>
        <p:txBody>
          <a:bodyPr vert="horz" wrap="square" lIns="0" tIns="7439" rIns="0" bIns="0" rtlCol="0" anchor="t">
            <a:spAutoFit/>
          </a:bodyPr>
          <a:lstStyle/>
          <a:p>
            <a:pPr marL="11950" marR="2598">
              <a:spcBef>
                <a:spcPts val="580"/>
              </a:spcBef>
            </a:pPr>
            <a:r>
              <a:rPr lang="en-US" sz="800" spc="42" dirty="0">
                <a:latin typeface="Helvetica Neue" panose="02000503000000020004" pitchFamily="2" charset="0"/>
                <a:ea typeface="Helvetica Neue" panose="02000503000000020004" pitchFamily="2" charset="0"/>
                <a:cs typeface="Helvetica Neue" panose="02000503000000020004" pitchFamily="2" charset="0"/>
              </a:rPr>
              <a:t>Fabrication   Capacity</a:t>
            </a:r>
          </a:p>
        </p:txBody>
      </p:sp>
      <p:sp>
        <p:nvSpPr>
          <p:cNvPr id="34" name="TextBox 33">
            <a:extLst>
              <a:ext uri="{FF2B5EF4-FFF2-40B4-BE49-F238E27FC236}">
                <a16:creationId xmlns:a16="http://schemas.microsoft.com/office/drawing/2014/main" id="{2A9991C1-E2CE-718F-C936-763B107009E7}"/>
              </a:ext>
            </a:extLst>
          </p:cNvPr>
          <p:cNvSpPr txBox="1"/>
          <p:nvPr/>
        </p:nvSpPr>
        <p:spPr>
          <a:xfrm>
            <a:off x="6070658" y="2463473"/>
            <a:ext cx="701696" cy="198655"/>
          </a:xfrm>
          <a:prstGeom prst="rect">
            <a:avLst/>
          </a:prstGeom>
          <a:noFill/>
        </p:spPr>
        <p:txBody>
          <a:bodyPr rot="0" spcFirstLastPara="0" vertOverflow="overflow" horzOverflow="overflow" vert="horz" wrap="square" lIns="74815" tIns="37407" rIns="74815" bIns="37407" numCol="1" spcCol="0" rtlCol="0" fromWordArt="0" anchor="t" anchorCtr="0" forceAA="0" compatLnSpc="1">
            <a:prstTxWarp prst="textNoShape">
              <a:avLst/>
            </a:prstTxWarp>
            <a:spAutoFit/>
          </a:bodyPr>
          <a:lstStyle/>
          <a:p>
            <a:r>
              <a:rPr lang="en-US" sz="800" dirty="0">
                <a:latin typeface="Helvetica Neue" panose="02000503000000020004" pitchFamily="2" charset="0"/>
                <a:ea typeface="Helvetica Neue" panose="02000503000000020004" pitchFamily="2" charset="0"/>
                <a:cs typeface="Helvetica Neue" panose="02000503000000020004" pitchFamily="2" charset="0"/>
              </a:rPr>
              <a:t>Engineers</a:t>
            </a:r>
          </a:p>
        </p:txBody>
      </p:sp>
      <p:sp>
        <p:nvSpPr>
          <p:cNvPr id="35" name="TextBox 34">
            <a:extLst>
              <a:ext uri="{FF2B5EF4-FFF2-40B4-BE49-F238E27FC236}">
                <a16:creationId xmlns:a16="http://schemas.microsoft.com/office/drawing/2014/main" id="{0B8E7A1D-205E-A490-8CEF-18A085B04838}"/>
              </a:ext>
            </a:extLst>
          </p:cNvPr>
          <p:cNvSpPr txBox="1"/>
          <p:nvPr/>
        </p:nvSpPr>
        <p:spPr>
          <a:xfrm>
            <a:off x="6058221" y="2091258"/>
            <a:ext cx="955438" cy="321766"/>
          </a:xfrm>
          <a:prstGeom prst="rect">
            <a:avLst/>
          </a:prstGeom>
          <a:noFill/>
        </p:spPr>
        <p:txBody>
          <a:bodyPr rot="0" spcFirstLastPara="0" vertOverflow="overflow" horzOverflow="overflow" vert="horz" wrap="square" lIns="74815" tIns="37407" rIns="74815" bIns="37407" numCol="1" spcCol="0" rtlCol="0" fromWordArt="0" anchor="t" anchorCtr="0" forceAA="0" compatLnSpc="1">
            <a:prstTxWarp prst="textNoShape">
              <a:avLst/>
            </a:prstTxWarp>
            <a:spAutoFit/>
          </a:bodyPr>
          <a:lstStyle/>
          <a:p>
            <a:r>
              <a:rPr lang="en-US" sz="800" dirty="0">
                <a:latin typeface="Helvetica Neue" panose="02000503000000020004" pitchFamily="2" charset="0"/>
                <a:ea typeface="Helvetica Neue" panose="02000503000000020004" pitchFamily="2" charset="0"/>
                <a:cs typeface="Helvetica Neue" panose="02000503000000020004" pitchFamily="2" charset="0"/>
              </a:rPr>
              <a:t>Field Services Team Members</a:t>
            </a:r>
          </a:p>
        </p:txBody>
      </p:sp>
      <p:sp>
        <p:nvSpPr>
          <p:cNvPr id="36" name="object 33">
            <a:extLst>
              <a:ext uri="{FF2B5EF4-FFF2-40B4-BE49-F238E27FC236}">
                <a16:creationId xmlns:a16="http://schemas.microsoft.com/office/drawing/2014/main" id="{7648E692-3A20-82E6-166F-C3C0D470312F}"/>
              </a:ext>
            </a:extLst>
          </p:cNvPr>
          <p:cNvSpPr txBox="1"/>
          <p:nvPr/>
        </p:nvSpPr>
        <p:spPr>
          <a:xfrm>
            <a:off x="6177879" y="3885475"/>
            <a:ext cx="880984" cy="376844"/>
          </a:xfrm>
          <a:prstGeom prst="rect">
            <a:avLst/>
          </a:prstGeom>
        </p:spPr>
        <p:txBody>
          <a:bodyPr vert="horz" wrap="square" lIns="0" tIns="7439" rIns="0" bIns="0" rtlCol="0" anchor="t">
            <a:spAutoFit/>
          </a:bodyPr>
          <a:lstStyle/>
          <a:p>
            <a:pPr marL="11950" marR="2598">
              <a:spcBef>
                <a:spcPts val="580"/>
              </a:spcBef>
            </a:pPr>
            <a:r>
              <a:rPr lang="en-US" sz="800" spc="42" dirty="0">
                <a:latin typeface="Helvetica Neue" panose="02000503000000020004" pitchFamily="2" charset="0"/>
                <a:ea typeface="Helvetica Neue" panose="02000503000000020004" pitchFamily="2" charset="0"/>
                <a:cs typeface="Helvetica Neue" panose="02000503000000020004" pitchFamily="2" charset="0"/>
              </a:rPr>
              <a:t>Acres of Vessel &amp; Equipment Storage/Staging</a:t>
            </a:r>
          </a:p>
        </p:txBody>
      </p:sp>
      <p:sp>
        <p:nvSpPr>
          <p:cNvPr id="37" name="object 33">
            <a:extLst>
              <a:ext uri="{FF2B5EF4-FFF2-40B4-BE49-F238E27FC236}">
                <a16:creationId xmlns:a16="http://schemas.microsoft.com/office/drawing/2014/main" id="{52B7AD46-A782-E7F6-1452-66299F67FA09}"/>
              </a:ext>
            </a:extLst>
          </p:cNvPr>
          <p:cNvSpPr txBox="1"/>
          <p:nvPr/>
        </p:nvSpPr>
        <p:spPr>
          <a:xfrm>
            <a:off x="6177878" y="4407385"/>
            <a:ext cx="902251" cy="253733"/>
          </a:xfrm>
          <a:prstGeom prst="rect">
            <a:avLst/>
          </a:prstGeom>
        </p:spPr>
        <p:txBody>
          <a:bodyPr vert="horz" wrap="square" lIns="0" tIns="7439" rIns="0" bIns="0" rtlCol="0" anchor="t">
            <a:spAutoFit/>
          </a:bodyPr>
          <a:lstStyle/>
          <a:p>
            <a:pPr marL="11950" marR="2598">
              <a:spcBef>
                <a:spcPts val="580"/>
              </a:spcBef>
            </a:pPr>
            <a:r>
              <a:rPr lang="en-US" sz="800" spc="42" dirty="0">
                <a:latin typeface="Helvetica Neue" panose="02000503000000020004" pitchFamily="2" charset="0"/>
                <a:ea typeface="Helvetica Neue" panose="02000503000000020004" pitchFamily="2" charset="0"/>
                <a:cs typeface="Helvetica Neue" panose="02000503000000020004" pitchFamily="2" charset="0"/>
              </a:rPr>
              <a:t>Fabrication Facilities</a:t>
            </a:r>
          </a:p>
        </p:txBody>
      </p:sp>
      <p:sp>
        <p:nvSpPr>
          <p:cNvPr id="38" name="object 16">
            <a:extLst>
              <a:ext uri="{FF2B5EF4-FFF2-40B4-BE49-F238E27FC236}">
                <a16:creationId xmlns:a16="http://schemas.microsoft.com/office/drawing/2014/main" id="{FD798859-0326-0E45-AB8A-49456F039EAA}"/>
              </a:ext>
            </a:extLst>
          </p:cNvPr>
          <p:cNvSpPr txBox="1"/>
          <p:nvPr/>
        </p:nvSpPr>
        <p:spPr>
          <a:xfrm>
            <a:off x="5478999" y="2799950"/>
            <a:ext cx="322234" cy="161042"/>
          </a:xfrm>
          <a:prstGeom prst="rect">
            <a:avLst/>
          </a:prstGeom>
        </p:spPr>
        <p:txBody>
          <a:bodyPr vert="horz" wrap="square" lIns="0" tIns="7085" rIns="0" bIns="0" rtlCol="0">
            <a:spAutoFit/>
          </a:bodyPr>
          <a:lstStyle/>
          <a:p>
            <a:pPr marL="7084" algn="ctr">
              <a:spcBef>
                <a:spcPts val="56"/>
              </a:spcBef>
            </a:pPr>
            <a:r>
              <a:rPr lang="en-US" sz="1000" b="1" spc="-14" dirty="0">
                <a:latin typeface="Helvetica Neue" panose="02000503000000020004" pitchFamily="2" charset="0"/>
                <a:ea typeface="Helvetica Neue" panose="02000503000000020004" pitchFamily="2" charset="0"/>
                <a:cs typeface="Helvetica Neue" panose="02000503000000020004" pitchFamily="2" charset="0"/>
              </a:rPr>
              <a:t>400+</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9" name="Rounded Rectangle 38">
            <a:extLst>
              <a:ext uri="{FF2B5EF4-FFF2-40B4-BE49-F238E27FC236}">
                <a16:creationId xmlns:a16="http://schemas.microsoft.com/office/drawing/2014/main" id="{86919A3C-366A-7720-BEE6-920C877A7543}"/>
              </a:ext>
            </a:extLst>
          </p:cNvPr>
          <p:cNvSpPr/>
          <p:nvPr/>
        </p:nvSpPr>
        <p:spPr>
          <a:xfrm>
            <a:off x="5173859" y="1433472"/>
            <a:ext cx="2127781" cy="290726"/>
          </a:xfrm>
          <a:prstGeom prst="roundRect">
            <a:avLst/>
          </a:prstGeom>
          <a:solidFill>
            <a:srgbClr val="178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40" name="TextBox 39">
            <a:extLst>
              <a:ext uri="{FF2B5EF4-FFF2-40B4-BE49-F238E27FC236}">
                <a16:creationId xmlns:a16="http://schemas.microsoft.com/office/drawing/2014/main" id="{5A319392-E5FF-F4B7-1E2C-7F5A2DDF824F}"/>
              </a:ext>
            </a:extLst>
          </p:cNvPr>
          <p:cNvSpPr txBox="1"/>
          <p:nvPr/>
        </p:nvSpPr>
        <p:spPr>
          <a:xfrm>
            <a:off x="5785272" y="1443713"/>
            <a:ext cx="900182" cy="261610"/>
          </a:xfrm>
          <a:prstGeom prst="rect">
            <a:avLst/>
          </a:prstGeom>
          <a:noFill/>
        </p:spPr>
        <p:txBody>
          <a:bodyPr wrap="square" rtlCol="0">
            <a:spAutoFit/>
          </a:bodyPr>
          <a:lstStyle/>
          <a:p>
            <a:pPr algn="ctr"/>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Workforce</a:t>
            </a:r>
          </a:p>
        </p:txBody>
      </p:sp>
      <p:sp>
        <p:nvSpPr>
          <p:cNvPr id="41" name="TextBox 40">
            <a:extLst>
              <a:ext uri="{FF2B5EF4-FFF2-40B4-BE49-F238E27FC236}">
                <a16:creationId xmlns:a16="http://schemas.microsoft.com/office/drawing/2014/main" id="{D6125B25-ED3C-026D-1E57-B1CE97A6ECAC}"/>
              </a:ext>
            </a:extLst>
          </p:cNvPr>
          <p:cNvSpPr txBox="1"/>
          <p:nvPr/>
        </p:nvSpPr>
        <p:spPr>
          <a:xfrm>
            <a:off x="6053354" y="2752901"/>
            <a:ext cx="1136416" cy="321766"/>
          </a:xfrm>
          <a:prstGeom prst="rect">
            <a:avLst/>
          </a:prstGeom>
          <a:noFill/>
        </p:spPr>
        <p:txBody>
          <a:bodyPr rot="0" spcFirstLastPara="0" vertOverflow="overflow" horzOverflow="overflow" vert="horz" wrap="square" lIns="74815" tIns="37407" rIns="74815" bIns="37407" numCol="1" spcCol="0" rtlCol="0" fromWordArt="0" anchor="t" anchorCtr="0" forceAA="0" compatLnSpc="1">
            <a:prstTxWarp prst="textNoShape">
              <a:avLst/>
            </a:prstTxWarp>
            <a:spAutoFit/>
          </a:bodyPr>
          <a:lstStyle/>
          <a:p>
            <a:r>
              <a:rPr lang="en-US" sz="800" dirty="0">
                <a:latin typeface="Helvetica Neue" panose="02000503000000020004" pitchFamily="2" charset="0"/>
                <a:ea typeface="Helvetica Neue" panose="02000503000000020004" pitchFamily="2" charset="0"/>
                <a:cs typeface="Helvetica Neue" panose="02000503000000020004" pitchFamily="2" charset="0"/>
              </a:rPr>
              <a:t>Welders, Fabricators,</a:t>
            </a:r>
            <a:br>
              <a:rPr lang="en-US" sz="800" dirty="0">
                <a:latin typeface="Helvetica Neue" panose="02000503000000020004" pitchFamily="2" charset="0"/>
                <a:ea typeface="Helvetica Neue" panose="02000503000000020004" pitchFamily="2" charset="0"/>
                <a:cs typeface="Helvetica Neue" panose="02000503000000020004" pitchFamily="2" charset="0"/>
              </a:rPr>
            </a:br>
            <a:r>
              <a:rPr lang="en-US" sz="800" dirty="0">
                <a:latin typeface="Helvetica Neue" panose="02000503000000020004" pitchFamily="2" charset="0"/>
                <a:ea typeface="Helvetica Neue" panose="02000503000000020004" pitchFamily="2" charset="0"/>
                <a:cs typeface="Helvetica Neue" panose="02000503000000020004" pitchFamily="2" charset="0"/>
              </a:rPr>
              <a:t>Quality Inspectors</a:t>
            </a:r>
          </a:p>
        </p:txBody>
      </p:sp>
      <p:sp>
        <p:nvSpPr>
          <p:cNvPr id="42" name="Rounded Rectangle 41">
            <a:extLst>
              <a:ext uri="{FF2B5EF4-FFF2-40B4-BE49-F238E27FC236}">
                <a16:creationId xmlns:a16="http://schemas.microsoft.com/office/drawing/2014/main" id="{8D916F0C-53BC-B0B8-A0F9-5C1EB299688C}"/>
              </a:ext>
            </a:extLst>
          </p:cNvPr>
          <p:cNvSpPr/>
          <p:nvPr/>
        </p:nvSpPr>
        <p:spPr>
          <a:xfrm>
            <a:off x="5171473" y="3130768"/>
            <a:ext cx="2127780" cy="290726"/>
          </a:xfrm>
          <a:prstGeom prst="roundRect">
            <a:avLst/>
          </a:prstGeom>
          <a:solidFill>
            <a:srgbClr val="178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43" name="TextBox 42">
            <a:extLst>
              <a:ext uri="{FF2B5EF4-FFF2-40B4-BE49-F238E27FC236}">
                <a16:creationId xmlns:a16="http://schemas.microsoft.com/office/drawing/2014/main" id="{F9A74463-22F3-E180-0436-F13CFAD0A92E}"/>
              </a:ext>
            </a:extLst>
          </p:cNvPr>
          <p:cNvSpPr txBox="1"/>
          <p:nvPr/>
        </p:nvSpPr>
        <p:spPr>
          <a:xfrm>
            <a:off x="5732106" y="3155225"/>
            <a:ext cx="1118893" cy="261610"/>
          </a:xfrm>
          <a:prstGeom prst="rect">
            <a:avLst/>
          </a:prstGeom>
          <a:noFill/>
        </p:spPr>
        <p:txBody>
          <a:bodyPr wrap="square" rtlCol="0">
            <a:spAutoFit/>
          </a:bodyPr>
          <a:lstStyle/>
          <a:p>
            <a:pPr algn="ctr"/>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Capital Assets</a:t>
            </a:r>
          </a:p>
        </p:txBody>
      </p:sp>
      <p:sp>
        <p:nvSpPr>
          <p:cNvPr id="44" name="Rounded Rectangle 43">
            <a:extLst>
              <a:ext uri="{FF2B5EF4-FFF2-40B4-BE49-F238E27FC236}">
                <a16:creationId xmlns:a16="http://schemas.microsoft.com/office/drawing/2014/main" id="{023E7B80-B315-5590-604C-CCE271596EB0}"/>
              </a:ext>
            </a:extLst>
          </p:cNvPr>
          <p:cNvSpPr/>
          <p:nvPr/>
        </p:nvSpPr>
        <p:spPr>
          <a:xfrm>
            <a:off x="7383108" y="1431445"/>
            <a:ext cx="1448948" cy="3252820"/>
          </a:xfrm>
          <a:prstGeom prst="roundRect">
            <a:avLst>
              <a:gd name="adj" fmla="val 5409"/>
            </a:avLst>
          </a:prstGeom>
          <a:solidFill>
            <a:srgbClr val="178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45" name="object 15">
            <a:extLst>
              <a:ext uri="{FF2B5EF4-FFF2-40B4-BE49-F238E27FC236}">
                <a16:creationId xmlns:a16="http://schemas.microsoft.com/office/drawing/2014/main" id="{AF22A4C4-7530-9B65-A2CD-AF9A9ED0433B}"/>
              </a:ext>
            </a:extLst>
          </p:cNvPr>
          <p:cNvSpPr txBox="1"/>
          <p:nvPr/>
        </p:nvSpPr>
        <p:spPr>
          <a:xfrm>
            <a:off x="5479000" y="2134934"/>
            <a:ext cx="322233" cy="161042"/>
          </a:xfrm>
          <a:prstGeom prst="rect">
            <a:avLst/>
          </a:prstGeom>
        </p:spPr>
        <p:txBody>
          <a:bodyPr vert="horz" wrap="square" lIns="0" tIns="7085" rIns="0" bIns="0" rtlCol="0">
            <a:spAutoFit/>
          </a:bodyPr>
          <a:lstStyle/>
          <a:p>
            <a:pPr marL="7084" algn="ctr">
              <a:spcBef>
                <a:spcPts val="56"/>
              </a:spcBef>
            </a:pPr>
            <a:r>
              <a:rPr lang="en-US" sz="1000" b="1" spc="-14" dirty="0">
                <a:latin typeface="Helvetica Neue" panose="02000503000000020004" pitchFamily="2" charset="0"/>
                <a:ea typeface="Helvetica Neue" panose="02000503000000020004" pitchFamily="2" charset="0"/>
                <a:cs typeface="Helvetica Neue" panose="02000503000000020004" pitchFamily="2" charset="0"/>
              </a:rPr>
              <a:t>150+</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6" name="TextBox 45">
            <a:extLst>
              <a:ext uri="{FF2B5EF4-FFF2-40B4-BE49-F238E27FC236}">
                <a16:creationId xmlns:a16="http://schemas.microsoft.com/office/drawing/2014/main" id="{BFF4335F-BD0E-EEBE-6849-A1E11C5FC72A}"/>
              </a:ext>
            </a:extLst>
          </p:cNvPr>
          <p:cNvSpPr txBox="1"/>
          <p:nvPr/>
        </p:nvSpPr>
        <p:spPr>
          <a:xfrm>
            <a:off x="7657491" y="1452235"/>
            <a:ext cx="900182" cy="261610"/>
          </a:xfrm>
          <a:prstGeom prst="rect">
            <a:avLst/>
          </a:prstGeom>
          <a:noFill/>
        </p:spPr>
        <p:txBody>
          <a:bodyPr wrap="square" rtlCol="0">
            <a:spAutoFit/>
          </a:bodyPr>
          <a:lstStyle/>
          <a:p>
            <a:pPr algn="ctr"/>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Customers</a:t>
            </a:r>
          </a:p>
        </p:txBody>
      </p:sp>
      <p:sp>
        <p:nvSpPr>
          <p:cNvPr id="47" name="TextBox 46">
            <a:extLst>
              <a:ext uri="{FF2B5EF4-FFF2-40B4-BE49-F238E27FC236}">
                <a16:creationId xmlns:a16="http://schemas.microsoft.com/office/drawing/2014/main" id="{8518EB47-3274-C85A-315F-B536B1A739EE}"/>
              </a:ext>
            </a:extLst>
          </p:cNvPr>
          <p:cNvSpPr txBox="1"/>
          <p:nvPr/>
        </p:nvSpPr>
        <p:spPr>
          <a:xfrm>
            <a:off x="7584081" y="2319992"/>
            <a:ext cx="1080312" cy="261610"/>
          </a:xfrm>
          <a:prstGeom prst="rect">
            <a:avLst/>
          </a:prstGeom>
          <a:noFill/>
        </p:spPr>
        <p:txBody>
          <a:bodyPr wrap="square" rtlCol="0">
            <a:spAutoFit/>
          </a:bodyPr>
          <a:lstStyle/>
          <a:p>
            <a:pPr algn="ctr"/>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Our Expertise</a:t>
            </a:r>
          </a:p>
        </p:txBody>
      </p:sp>
      <p:sp>
        <p:nvSpPr>
          <p:cNvPr id="48" name="TextBox 47">
            <a:extLst>
              <a:ext uri="{FF2B5EF4-FFF2-40B4-BE49-F238E27FC236}">
                <a16:creationId xmlns:a16="http://schemas.microsoft.com/office/drawing/2014/main" id="{B12F938B-2366-012D-EBC6-9AD052257390}"/>
              </a:ext>
            </a:extLst>
          </p:cNvPr>
          <p:cNvSpPr txBox="1"/>
          <p:nvPr/>
        </p:nvSpPr>
        <p:spPr>
          <a:xfrm>
            <a:off x="7601785" y="3546037"/>
            <a:ext cx="1040202" cy="261610"/>
          </a:xfrm>
          <a:prstGeom prst="rect">
            <a:avLst/>
          </a:prstGeom>
          <a:noFill/>
        </p:spPr>
        <p:txBody>
          <a:bodyPr wrap="square" rtlCol="0">
            <a:spAutoFit/>
          </a:bodyPr>
          <a:lstStyle/>
          <a:p>
            <a:pPr algn="ctr"/>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Certifications</a:t>
            </a:r>
          </a:p>
        </p:txBody>
      </p:sp>
      <p:sp>
        <p:nvSpPr>
          <p:cNvPr id="49" name="TextBox 48">
            <a:extLst>
              <a:ext uri="{FF2B5EF4-FFF2-40B4-BE49-F238E27FC236}">
                <a16:creationId xmlns:a16="http://schemas.microsoft.com/office/drawing/2014/main" id="{3EECDD6F-50D8-DD96-F173-272CC965552D}"/>
              </a:ext>
            </a:extLst>
          </p:cNvPr>
          <p:cNvSpPr txBox="1"/>
          <p:nvPr/>
        </p:nvSpPr>
        <p:spPr>
          <a:xfrm>
            <a:off x="7411405" y="1752736"/>
            <a:ext cx="1457926" cy="536044"/>
          </a:xfrm>
          <a:prstGeom prst="rect">
            <a:avLst/>
          </a:prstGeom>
          <a:noFill/>
        </p:spPr>
        <p:txBody>
          <a:bodyPr wrap="square">
            <a:spAutoFit/>
          </a:bodyPr>
          <a:lstStyle/>
          <a:p>
            <a:pPr marL="140276" indent="-140276">
              <a:buFont typeface="Arial" panose="020B0604020202020204" pitchFamily="34" charset="0"/>
              <a:buChar char="•"/>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Owner Operators</a:t>
            </a:r>
          </a:p>
          <a:p>
            <a:pPr marL="140276" indent="-140276">
              <a:spcBef>
                <a:spcPts val="82"/>
              </a:spcBef>
              <a:buFont typeface="Arial" panose="020B0604020202020204" pitchFamily="34" charset="0"/>
              <a:buChar char="•"/>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EPCs</a:t>
            </a:r>
          </a:p>
          <a:p>
            <a:pPr marL="140276" indent="-140276">
              <a:buFont typeface="Arial" panose="020B0604020202020204" pitchFamily="34" charset="0"/>
              <a:buChar char="•"/>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Investors &amp; Developers</a:t>
            </a:r>
          </a:p>
          <a:p>
            <a:pPr marL="140276" indent="-140276">
              <a:buFont typeface="Arial" panose="020B0604020202020204" pitchFamily="34" charset="0"/>
              <a:buChar char="•"/>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Municipalities</a:t>
            </a:r>
            <a:endParaRPr lang="en-US" sz="7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0" name="object 38">
            <a:extLst>
              <a:ext uri="{FF2B5EF4-FFF2-40B4-BE49-F238E27FC236}">
                <a16:creationId xmlns:a16="http://schemas.microsoft.com/office/drawing/2014/main" id="{0B4CE5D0-E9B3-6E2F-92C5-46F2F786621A}"/>
              </a:ext>
            </a:extLst>
          </p:cNvPr>
          <p:cNvSpPr txBox="1"/>
          <p:nvPr/>
        </p:nvSpPr>
        <p:spPr>
          <a:xfrm>
            <a:off x="7513454" y="2630537"/>
            <a:ext cx="1188256" cy="826095"/>
          </a:xfrm>
          <a:prstGeom prst="rect">
            <a:avLst/>
          </a:prstGeom>
        </p:spPr>
        <p:txBody>
          <a:bodyPr vert="horz" wrap="square" lIns="0" tIns="20546" rIns="0" bIns="0" rtlCol="0" anchor="t">
            <a:spAutoFit/>
          </a:bodyPr>
          <a:lstStyle/>
          <a:p>
            <a:pPr marL="166773" indent="-159500">
              <a:spcBef>
                <a:spcPts val="82"/>
              </a:spcBef>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Development Support</a:t>
            </a:r>
          </a:p>
          <a:p>
            <a:pPr marL="166773" indent="-159500">
              <a:spcBef>
                <a:spcPts val="82"/>
              </a:spcBef>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Engineering</a:t>
            </a:r>
          </a:p>
          <a:p>
            <a:pPr marL="166773" indent="-159500">
              <a:spcBef>
                <a:spcPts val="82"/>
              </a:spcBef>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Fabrication</a:t>
            </a:r>
            <a:endParaRPr lang="en-US" sz="7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166773" indent="-159500">
              <a:spcBef>
                <a:spcPts val="82"/>
              </a:spcBef>
              <a:buFont typeface="Arial"/>
              <a:buChar char="•"/>
              <a:tabLst>
                <a:tab pos="166830" algn="l"/>
              </a:tabLst>
            </a:pPr>
            <a:r>
              <a:rPr lang="en-US" sz="700" spc="73"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Construction / Management</a:t>
            </a:r>
            <a:endParaRPr lang="en-US" sz="7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166773" indent="-159500">
              <a:spcBef>
                <a:spcPts val="82"/>
              </a:spcBef>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MRO Services</a:t>
            </a:r>
          </a:p>
        </p:txBody>
      </p:sp>
      <p:sp>
        <p:nvSpPr>
          <p:cNvPr id="51" name="object 38">
            <a:extLst>
              <a:ext uri="{FF2B5EF4-FFF2-40B4-BE49-F238E27FC236}">
                <a16:creationId xmlns:a16="http://schemas.microsoft.com/office/drawing/2014/main" id="{636CA125-1AD0-BB6E-54D1-2A3AC6D09325}"/>
              </a:ext>
            </a:extLst>
          </p:cNvPr>
          <p:cNvSpPr txBox="1"/>
          <p:nvPr/>
        </p:nvSpPr>
        <p:spPr>
          <a:xfrm>
            <a:off x="7513454" y="3863480"/>
            <a:ext cx="1216865" cy="679901"/>
          </a:xfrm>
          <a:prstGeom prst="rect">
            <a:avLst/>
          </a:prstGeom>
        </p:spPr>
        <p:txBody>
          <a:bodyPr vert="horz" wrap="square" lIns="0" tIns="20546" rIns="0" bIns="0" rtlCol="0" anchor="t">
            <a:spAutoFit/>
          </a:bodyPr>
          <a:lstStyle/>
          <a:p>
            <a:pPr marL="74814" indent="-159500">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ASME, U, U2, U3, S</a:t>
            </a:r>
          </a:p>
          <a:p>
            <a:pPr marL="74814" indent="-159500">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NBIC</a:t>
            </a:r>
          </a:p>
          <a:p>
            <a:pPr marL="74814" indent="-159500">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TEMA Class R, C, B</a:t>
            </a:r>
          </a:p>
          <a:p>
            <a:pPr marL="74814" indent="-159500">
              <a:spcBef>
                <a:spcPts val="82"/>
              </a:spcBef>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API 660, 650, 620</a:t>
            </a:r>
          </a:p>
          <a:p>
            <a:pPr marL="74814" indent="-159500">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NACE</a:t>
            </a:r>
          </a:p>
          <a:p>
            <a:pPr marL="74814" indent="-159500">
              <a:buFont typeface="Arial"/>
              <a:buChar char="•"/>
              <a:tabLst>
                <a:tab pos="166830" algn="l"/>
              </a:tabLst>
            </a:pPr>
            <a:r>
              <a:rPr lang="en-US" sz="700" spc="67"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CSR, SPRAT</a:t>
            </a:r>
          </a:p>
        </p:txBody>
      </p:sp>
      <p:sp>
        <p:nvSpPr>
          <p:cNvPr id="54" name="Rounded Rectangle 53">
            <a:extLst>
              <a:ext uri="{FF2B5EF4-FFF2-40B4-BE49-F238E27FC236}">
                <a16:creationId xmlns:a16="http://schemas.microsoft.com/office/drawing/2014/main" id="{36C46DB3-69F4-52C8-D36A-F315D97C7F18}"/>
              </a:ext>
            </a:extLst>
          </p:cNvPr>
          <p:cNvSpPr/>
          <p:nvPr/>
        </p:nvSpPr>
        <p:spPr>
          <a:xfrm>
            <a:off x="2307705" y="1793810"/>
            <a:ext cx="1901682" cy="479236"/>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pic>
        <p:nvPicPr>
          <p:cNvPr id="58" name="Picture 57" descr="A black and white logo&#10;&#10;AI-generated content may be incorrect.">
            <a:extLst>
              <a:ext uri="{FF2B5EF4-FFF2-40B4-BE49-F238E27FC236}">
                <a16:creationId xmlns:a16="http://schemas.microsoft.com/office/drawing/2014/main" id="{07CFDEF9-0A32-90CE-CD77-C0EBD727F572}"/>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399496" y="1876634"/>
            <a:ext cx="1646607" cy="314328"/>
          </a:xfrm>
          <a:prstGeom prst="rect">
            <a:avLst/>
          </a:prstGeom>
        </p:spPr>
      </p:pic>
      <p:sp>
        <p:nvSpPr>
          <p:cNvPr id="63" name="Rounded Rectangle 62">
            <a:extLst>
              <a:ext uri="{FF2B5EF4-FFF2-40B4-BE49-F238E27FC236}">
                <a16:creationId xmlns:a16="http://schemas.microsoft.com/office/drawing/2014/main" id="{7EC852A9-65B7-5D0D-2DDA-084DA0B29491}"/>
              </a:ext>
            </a:extLst>
          </p:cNvPr>
          <p:cNvSpPr/>
          <p:nvPr/>
        </p:nvSpPr>
        <p:spPr>
          <a:xfrm>
            <a:off x="1919647" y="2341106"/>
            <a:ext cx="1166134" cy="544992"/>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66" name="Rounded Rectangle 65">
            <a:extLst>
              <a:ext uri="{FF2B5EF4-FFF2-40B4-BE49-F238E27FC236}">
                <a16:creationId xmlns:a16="http://schemas.microsoft.com/office/drawing/2014/main" id="{AD699B4E-5201-8136-39E9-11453A5B8428}"/>
              </a:ext>
            </a:extLst>
          </p:cNvPr>
          <p:cNvSpPr/>
          <p:nvPr/>
        </p:nvSpPr>
        <p:spPr>
          <a:xfrm>
            <a:off x="2735411" y="4021855"/>
            <a:ext cx="1143481" cy="465447"/>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pic>
        <p:nvPicPr>
          <p:cNvPr id="5" name="Picture 4" descr="A black and yellow logo&#10;&#10;AI-generated content may be incorrect.">
            <a:extLst>
              <a:ext uri="{FF2B5EF4-FFF2-40B4-BE49-F238E27FC236}">
                <a16:creationId xmlns:a16="http://schemas.microsoft.com/office/drawing/2014/main" id="{F20A69E6-1F4B-EEA6-7FCF-6913874D66E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972372" y="4050286"/>
            <a:ext cx="671154" cy="394796"/>
          </a:xfrm>
          <a:prstGeom prst="rect">
            <a:avLst/>
          </a:prstGeom>
        </p:spPr>
      </p:pic>
      <p:pic>
        <p:nvPicPr>
          <p:cNvPr id="14" name="Picture 13" descr="A black text on a black background&#10;&#10;AI-generated content may be incorrect.">
            <a:extLst>
              <a:ext uri="{FF2B5EF4-FFF2-40B4-BE49-F238E27FC236}">
                <a16:creationId xmlns:a16="http://schemas.microsoft.com/office/drawing/2014/main" id="{37D88868-2184-BD6A-DF48-E4FF2DAF514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91748" y="1854063"/>
            <a:ext cx="1726616" cy="336900"/>
          </a:xfrm>
          <a:prstGeom prst="rect">
            <a:avLst/>
          </a:prstGeom>
        </p:spPr>
      </p:pic>
      <p:pic>
        <p:nvPicPr>
          <p:cNvPr id="17" name="Picture 16" descr="A black background with white text&#10;&#10;AI-generated content may be incorrect.">
            <a:extLst>
              <a:ext uri="{FF2B5EF4-FFF2-40B4-BE49-F238E27FC236}">
                <a16:creationId xmlns:a16="http://schemas.microsoft.com/office/drawing/2014/main" id="{47CDFE37-02D2-7783-D402-C52721A28E8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91748" y="4087160"/>
            <a:ext cx="2198105" cy="355720"/>
          </a:xfrm>
          <a:prstGeom prst="rect">
            <a:avLst/>
          </a:prstGeom>
        </p:spPr>
      </p:pic>
      <p:pic>
        <p:nvPicPr>
          <p:cNvPr id="6" name="Picture 5" descr="A blue and black logo&#10;&#10;AI-generated content may be incorrect.">
            <a:extLst>
              <a:ext uri="{FF2B5EF4-FFF2-40B4-BE49-F238E27FC236}">
                <a16:creationId xmlns:a16="http://schemas.microsoft.com/office/drawing/2014/main" id="{49DFBA54-E22F-337E-3FB4-CE29B896D8F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37229" y="2426373"/>
            <a:ext cx="1231108" cy="408328"/>
          </a:xfrm>
          <a:prstGeom prst="rect">
            <a:avLst/>
          </a:prstGeom>
        </p:spPr>
      </p:pic>
      <p:pic>
        <p:nvPicPr>
          <p:cNvPr id="15" name="Picture 14" descr="A logo with text on it&#10;&#10;AI-generated content may be incorrect.">
            <a:extLst>
              <a:ext uri="{FF2B5EF4-FFF2-40B4-BE49-F238E27FC236}">
                <a16:creationId xmlns:a16="http://schemas.microsoft.com/office/drawing/2014/main" id="{AAC44128-CFB4-48BB-0A1C-2B8F4AB7916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050137" y="2394125"/>
            <a:ext cx="905153" cy="438954"/>
          </a:xfrm>
          <a:prstGeom prst="rect">
            <a:avLst/>
          </a:prstGeom>
        </p:spPr>
      </p:pic>
      <p:sp>
        <p:nvSpPr>
          <p:cNvPr id="2" name="Rounded Rectangle 1">
            <a:extLst>
              <a:ext uri="{FF2B5EF4-FFF2-40B4-BE49-F238E27FC236}">
                <a16:creationId xmlns:a16="http://schemas.microsoft.com/office/drawing/2014/main" id="{DDAC0BDE-FC5A-8C7A-1346-0837FA62F4AA}"/>
              </a:ext>
            </a:extLst>
          </p:cNvPr>
          <p:cNvSpPr/>
          <p:nvPr/>
        </p:nvSpPr>
        <p:spPr>
          <a:xfrm>
            <a:off x="3167249" y="2334954"/>
            <a:ext cx="1166134" cy="544992"/>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sp>
        <p:nvSpPr>
          <p:cNvPr id="24" name="Rounded Rectangle 23">
            <a:extLst>
              <a:ext uri="{FF2B5EF4-FFF2-40B4-BE49-F238E27FC236}">
                <a16:creationId xmlns:a16="http://schemas.microsoft.com/office/drawing/2014/main" id="{204405B3-242F-4F30-26A1-E4076693A14F}"/>
              </a:ext>
            </a:extLst>
          </p:cNvPr>
          <p:cNvSpPr/>
          <p:nvPr/>
        </p:nvSpPr>
        <p:spPr>
          <a:xfrm>
            <a:off x="311944" y="2945324"/>
            <a:ext cx="1136415" cy="528774"/>
          </a:xfrm>
          <a:prstGeom prst="roundRect">
            <a:avLst/>
          </a:prstGeom>
          <a:solidFill>
            <a:srgbClr val="EEF1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7"/>
          </a:p>
        </p:txBody>
      </p:sp>
      <p:pic>
        <p:nvPicPr>
          <p:cNvPr id="23" name="Picture 22">
            <a:extLst>
              <a:ext uri="{FF2B5EF4-FFF2-40B4-BE49-F238E27FC236}">
                <a16:creationId xmlns:a16="http://schemas.microsoft.com/office/drawing/2014/main" id="{0D34CC68-BD65-C63B-4127-8D1C3FCB5170}"/>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437229" y="3022887"/>
            <a:ext cx="880984" cy="381839"/>
          </a:xfrm>
          <a:prstGeom prst="rect">
            <a:avLst/>
          </a:prstGeom>
        </p:spPr>
      </p:pic>
      <p:pic>
        <p:nvPicPr>
          <p:cNvPr id="26" name="Picture 25">
            <a:extLst>
              <a:ext uri="{FF2B5EF4-FFF2-40B4-BE49-F238E27FC236}">
                <a16:creationId xmlns:a16="http://schemas.microsoft.com/office/drawing/2014/main" id="{F144FE35-BAE5-15B4-EF4D-F5FC8BB98AC9}"/>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084291" y="4081104"/>
            <a:ext cx="865729" cy="392150"/>
          </a:xfrm>
          <a:prstGeom prst="rect">
            <a:avLst/>
          </a:prstGeom>
        </p:spPr>
      </p:pic>
      <p:pic>
        <p:nvPicPr>
          <p:cNvPr id="21" name="Picture 20">
            <a:extLst>
              <a:ext uri="{FF2B5EF4-FFF2-40B4-BE49-F238E27FC236}">
                <a16:creationId xmlns:a16="http://schemas.microsoft.com/office/drawing/2014/main" id="{780DB507-D044-66AD-019A-BC94A8C2AC61}"/>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3254013" y="2426373"/>
            <a:ext cx="988043" cy="342319"/>
          </a:xfrm>
          <a:prstGeom prst="rect">
            <a:avLst/>
          </a:prstGeom>
        </p:spPr>
      </p:pic>
    </p:spTree>
    <p:extLst>
      <p:ext uri="{BB962C8B-B14F-4D97-AF65-F5344CB8AC3E}">
        <p14:creationId xmlns:p14="http://schemas.microsoft.com/office/powerpoint/2010/main" val="27764770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4D002B-3E03-06FB-8201-09F03FC037CB}"/>
              </a:ext>
            </a:extLst>
          </p:cNvPr>
          <p:cNvSpPr>
            <a:spLocks noGrp="1"/>
          </p:cNvSpPr>
          <p:nvPr>
            <p:ph type="body" sz="quarter" idx="14"/>
          </p:nvPr>
        </p:nvSpPr>
        <p:spPr/>
        <p:txBody>
          <a:bodyPr/>
          <a:lstStyle/>
          <a:p>
            <a:r>
              <a:rPr lang="en-US" dirty="0"/>
              <a:t>Industries we serve</a:t>
            </a:r>
          </a:p>
        </p:txBody>
      </p:sp>
      <p:sp>
        <p:nvSpPr>
          <p:cNvPr id="4" name="Slide Number Placeholder 3">
            <a:extLst>
              <a:ext uri="{FF2B5EF4-FFF2-40B4-BE49-F238E27FC236}">
                <a16:creationId xmlns:a16="http://schemas.microsoft.com/office/drawing/2014/main" id="{01382F9D-D863-1922-480D-916E5F188D9E}"/>
              </a:ext>
            </a:extLst>
          </p:cNvPr>
          <p:cNvSpPr>
            <a:spLocks noGrp="1"/>
          </p:cNvSpPr>
          <p:nvPr>
            <p:ph type="sldNum" sz="quarter" idx="17"/>
          </p:nvPr>
        </p:nvSpPr>
        <p:spPr/>
        <p:txBody>
          <a:bodyPr/>
          <a:lstStyle/>
          <a:p>
            <a:fld id="{F9886CEC-C9AD-CD40-A303-2354BBFA91C8}" type="slidenum">
              <a:rPr lang="en-US" smtClean="0"/>
              <a:pPr/>
              <a:t>52</a:t>
            </a:fld>
            <a:endParaRPr lang="en-US" sz="1000"/>
          </a:p>
        </p:txBody>
      </p:sp>
      <p:pic>
        <p:nvPicPr>
          <p:cNvPr id="26" name="Picture 25" descr="A white line drawing of a factory&#10;&#10;AI-generated content may be incorrect.">
            <a:extLst>
              <a:ext uri="{FF2B5EF4-FFF2-40B4-BE49-F238E27FC236}">
                <a16:creationId xmlns:a16="http://schemas.microsoft.com/office/drawing/2014/main" id="{F933859F-9797-6FDF-53FD-D3BD08396A6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62064" y="3338940"/>
            <a:ext cx="507716" cy="507716"/>
          </a:xfrm>
          <a:prstGeom prst="rect">
            <a:avLst/>
          </a:prstGeom>
        </p:spPr>
      </p:pic>
      <p:grpSp>
        <p:nvGrpSpPr>
          <p:cNvPr id="29" name="Group 28">
            <a:extLst>
              <a:ext uri="{FF2B5EF4-FFF2-40B4-BE49-F238E27FC236}">
                <a16:creationId xmlns:a16="http://schemas.microsoft.com/office/drawing/2014/main" id="{6DD4671C-7BAD-C1C9-03AE-D1B489AD25BE}"/>
              </a:ext>
            </a:extLst>
          </p:cNvPr>
          <p:cNvGrpSpPr/>
          <p:nvPr/>
        </p:nvGrpSpPr>
        <p:grpSpPr>
          <a:xfrm>
            <a:off x="404038" y="1385355"/>
            <a:ext cx="2917313" cy="477056"/>
            <a:chOff x="404038" y="1385355"/>
            <a:chExt cx="2917313" cy="477056"/>
          </a:xfrm>
        </p:grpSpPr>
        <p:sp>
          <p:nvSpPr>
            <p:cNvPr id="5" name="Rounded Rectangle 4">
              <a:extLst>
                <a:ext uri="{FF2B5EF4-FFF2-40B4-BE49-F238E27FC236}">
                  <a16:creationId xmlns:a16="http://schemas.microsoft.com/office/drawing/2014/main" id="{E916F2F4-3A47-F44F-34F6-27416CE59DF7}"/>
                </a:ext>
              </a:extLst>
            </p:cNvPr>
            <p:cNvSpPr/>
            <p:nvPr/>
          </p:nvSpPr>
          <p:spPr>
            <a:xfrm>
              <a:off x="404038" y="1436556"/>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white line drawing of a tower&#10;&#10;AI-generated content may be incorrect.">
              <a:extLst>
                <a:ext uri="{FF2B5EF4-FFF2-40B4-BE49-F238E27FC236}">
                  <a16:creationId xmlns:a16="http://schemas.microsoft.com/office/drawing/2014/main" id="{5F26FB3A-C97C-F2EA-78E7-344B5897B5B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77394" y="1385355"/>
              <a:ext cx="477056" cy="477056"/>
            </a:xfrm>
            <a:prstGeom prst="rect">
              <a:avLst/>
            </a:prstGeom>
          </p:spPr>
        </p:pic>
        <p:sp>
          <p:nvSpPr>
            <p:cNvPr id="37" name="TextBox 36">
              <a:extLst>
                <a:ext uri="{FF2B5EF4-FFF2-40B4-BE49-F238E27FC236}">
                  <a16:creationId xmlns:a16="http://schemas.microsoft.com/office/drawing/2014/main" id="{BA05270E-E238-E6E5-AB6F-FB15E199372C}"/>
                </a:ext>
              </a:extLst>
            </p:cNvPr>
            <p:cNvSpPr txBox="1"/>
            <p:nvPr/>
          </p:nvSpPr>
          <p:spPr>
            <a:xfrm>
              <a:off x="1171603" y="1510983"/>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Energy &amp; Power Generation</a:t>
              </a:r>
            </a:p>
          </p:txBody>
        </p:sp>
      </p:grpSp>
      <p:grpSp>
        <p:nvGrpSpPr>
          <p:cNvPr id="27" name="Group 26">
            <a:extLst>
              <a:ext uri="{FF2B5EF4-FFF2-40B4-BE49-F238E27FC236}">
                <a16:creationId xmlns:a16="http://schemas.microsoft.com/office/drawing/2014/main" id="{53A9DCE0-7CAA-5E9B-6657-2C7EA662289E}"/>
              </a:ext>
            </a:extLst>
          </p:cNvPr>
          <p:cNvGrpSpPr/>
          <p:nvPr/>
        </p:nvGrpSpPr>
        <p:grpSpPr>
          <a:xfrm>
            <a:off x="3444948" y="3382633"/>
            <a:ext cx="2917316" cy="469703"/>
            <a:chOff x="404035" y="2051476"/>
            <a:chExt cx="2917316" cy="469703"/>
          </a:xfrm>
        </p:grpSpPr>
        <p:sp>
          <p:nvSpPr>
            <p:cNvPr id="8" name="Rounded Rectangle 7">
              <a:extLst>
                <a:ext uri="{FF2B5EF4-FFF2-40B4-BE49-F238E27FC236}">
                  <a16:creationId xmlns:a16="http://schemas.microsoft.com/office/drawing/2014/main" id="{8B0A7519-7F22-7CDB-61AC-4B1A05953C6F}"/>
                </a:ext>
              </a:extLst>
            </p:cNvPr>
            <p:cNvSpPr/>
            <p:nvPr/>
          </p:nvSpPr>
          <p:spPr>
            <a:xfrm>
              <a:off x="404035" y="2095324"/>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white line drawing of a factory&#10;&#10;AI-generated content may be incorrect.">
              <a:extLst>
                <a:ext uri="{FF2B5EF4-FFF2-40B4-BE49-F238E27FC236}">
                  <a16:creationId xmlns:a16="http://schemas.microsoft.com/office/drawing/2014/main" id="{56D99383-A1AB-A314-6771-1C55E0F0012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92666" y="2051476"/>
              <a:ext cx="428333" cy="428333"/>
            </a:xfrm>
            <a:prstGeom prst="rect">
              <a:avLst/>
            </a:prstGeom>
          </p:spPr>
        </p:pic>
        <p:sp>
          <p:nvSpPr>
            <p:cNvPr id="38" name="TextBox 37">
              <a:extLst>
                <a:ext uri="{FF2B5EF4-FFF2-40B4-BE49-F238E27FC236}">
                  <a16:creationId xmlns:a16="http://schemas.microsoft.com/office/drawing/2014/main" id="{4155EC56-0F1F-29DE-1D7F-6E6753272C65}"/>
                </a:ext>
              </a:extLst>
            </p:cNvPr>
            <p:cNvSpPr txBox="1"/>
            <p:nvPr/>
          </p:nvSpPr>
          <p:spPr>
            <a:xfrm>
              <a:off x="1171603" y="2163342"/>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Industrial / Manufacturing</a:t>
              </a:r>
            </a:p>
          </p:txBody>
        </p:sp>
      </p:grpSp>
      <p:grpSp>
        <p:nvGrpSpPr>
          <p:cNvPr id="31" name="Group 30">
            <a:extLst>
              <a:ext uri="{FF2B5EF4-FFF2-40B4-BE49-F238E27FC236}">
                <a16:creationId xmlns:a16="http://schemas.microsoft.com/office/drawing/2014/main" id="{EB63FEA1-65EE-2315-CE34-B96E3A95B7B0}"/>
              </a:ext>
            </a:extLst>
          </p:cNvPr>
          <p:cNvGrpSpPr/>
          <p:nvPr/>
        </p:nvGrpSpPr>
        <p:grpSpPr>
          <a:xfrm>
            <a:off x="404032" y="3396817"/>
            <a:ext cx="2917316" cy="453751"/>
            <a:chOff x="404035" y="2733768"/>
            <a:chExt cx="2917316" cy="453751"/>
          </a:xfrm>
        </p:grpSpPr>
        <p:sp>
          <p:nvSpPr>
            <p:cNvPr id="9" name="Rounded Rectangle 8">
              <a:extLst>
                <a:ext uri="{FF2B5EF4-FFF2-40B4-BE49-F238E27FC236}">
                  <a16:creationId xmlns:a16="http://schemas.microsoft.com/office/drawing/2014/main" id="{B2BC784A-3044-C94E-C064-2A0CEB10CB6F}"/>
                </a:ext>
              </a:extLst>
            </p:cNvPr>
            <p:cNvSpPr/>
            <p:nvPr/>
          </p:nvSpPr>
          <p:spPr>
            <a:xfrm>
              <a:off x="404035" y="2761664"/>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descr="A white line drawing of a factory&#10;&#10;AI-generated content may be incorrect.">
              <a:extLst>
                <a:ext uri="{FF2B5EF4-FFF2-40B4-BE49-F238E27FC236}">
                  <a16:creationId xmlns:a16="http://schemas.microsoft.com/office/drawing/2014/main" id="{D5F9FBD0-825A-E1CD-37CD-C403A3573EB5}"/>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95143" y="2733768"/>
              <a:ext cx="425856" cy="425856"/>
            </a:xfrm>
            <a:prstGeom prst="rect">
              <a:avLst/>
            </a:prstGeom>
          </p:spPr>
        </p:pic>
        <p:sp>
          <p:nvSpPr>
            <p:cNvPr id="39" name="TextBox 38">
              <a:extLst>
                <a:ext uri="{FF2B5EF4-FFF2-40B4-BE49-F238E27FC236}">
                  <a16:creationId xmlns:a16="http://schemas.microsoft.com/office/drawing/2014/main" id="{07F49533-FE56-3C1C-36AA-36070C8E64A3}"/>
                </a:ext>
              </a:extLst>
            </p:cNvPr>
            <p:cNvSpPr txBox="1"/>
            <p:nvPr/>
          </p:nvSpPr>
          <p:spPr>
            <a:xfrm>
              <a:off x="1171603" y="2842503"/>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Renewables &amp; Biofuels</a:t>
              </a:r>
            </a:p>
          </p:txBody>
        </p:sp>
      </p:grpSp>
      <p:grpSp>
        <p:nvGrpSpPr>
          <p:cNvPr id="33" name="Group 32">
            <a:extLst>
              <a:ext uri="{FF2B5EF4-FFF2-40B4-BE49-F238E27FC236}">
                <a16:creationId xmlns:a16="http://schemas.microsoft.com/office/drawing/2014/main" id="{B43A4995-8880-F988-A551-13F376F6DE24}"/>
              </a:ext>
            </a:extLst>
          </p:cNvPr>
          <p:cNvGrpSpPr/>
          <p:nvPr/>
        </p:nvGrpSpPr>
        <p:grpSpPr>
          <a:xfrm>
            <a:off x="3473141" y="2744881"/>
            <a:ext cx="2917316" cy="420730"/>
            <a:chOff x="404035" y="3425926"/>
            <a:chExt cx="2917316" cy="420730"/>
          </a:xfrm>
        </p:grpSpPr>
        <p:sp>
          <p:nvSpPr>
            <p:cNvPr id="15" name="Rounded Rectangle 14">
              <a:extLst>
                <a:ext uri="{FF2B5EF4-FFF2-40B4-BE49-F238E27FC236}">
                  <a16:creationId xmlns:a16="http://schemas.microsoft.com/office/drawing/2014/main" id="{20558680-6B3C-4A29-4492-E2A077A304BC}"/>
                </a:ext>
              </a:extLst>
            </p:cNvPr>
            <p:cNvSpPr/>
            <p:nvPr/>
          </p:nvSpPr>
          <p:spPr>
            <a:xfrm>
              <a:off x="404035" y="3425926"/>
              <a:ext cx="623777" cy="420730"/>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59328630-FC20-DAAB-B8BE-82ADF3A5CEDC}"/>
                </a:ext>
              </a:extLst>
            </p:cNvPr>
            <p:cNvSpPr txBox="1"/>
            <p:nvPr/>
          </p:nvSpPr>
          <p:spPr>
            <a:xfrm>
              <a:off x="1171603" y="3481333"/>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Water / Wastewater</a:t>
              </a:r>
            </a:p>
          </p:txBody>
        </p:sp>
      </p:grpSp>
      <p:grpSp>
        <p:nvGrpSpPr>
          <p:cNvPr id="35" name="Group 34">
            <a:extLst>
              <a:ext uri="{FF2B5EF4-FFF2-40B4-BE49-F238E27FC236}">
                <a16:creationId xmlns:a16="http://schemas.microsoft.com/office/drawing/2014/main" id="{7FFE6458-C7A9-E5C9-B6D6-A51AA6A6DC15}"/>
              </a:ext>
            </a:extLst>
          </p:cNvPr>
          <p:cNvGrpSpPr/>
          <p:nvPr/>
        </p:nvGrpSpPr>
        <p:grpSpPr>
          <a:xfrm>
            <a:off x="3473140" y="2015921"/>
            <a:ext cx="2917317" cy="507716"/>
            <a:chOff x="3633215" y="3338940"/>
            <a:chExt cx="2917317" cy="507716"/>
          </a:xfrm>
        </p:grpSpPr>
        <p:sp>
          <p:nvSpPr>
            <p:cNvPr id="12" name="Rounded Rectangle 11">
              <a:extLst>
                <a:ext uri="{FF2B5EF4-FFF2-40B4-BE49-F238E27FC236}">
                  <a16:creationId xmlns:a16="http://schemas.microsoft.com/office/drawing/2014/main" id="{6741857B-A6BB-774D-ECA3-8A3FA3B38629}"/>
                </a:ext>
              </a:extLst>
            </p:cNvPr>
            <p:cNvSpPr/>
            <p:nvPr/>
          </p:nvSpPr>
          <p:spPr>
            <a:xfrm>
              <a:off x="3633215" y="3425926"/>
              <a:ext cx="623777" cy="420730"/>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white line drawing of a beaker and a beaker&#10;&#10;AI-generated content may be incorrect.">
              <a:extLst>
                <a:ext uri="{FF2B5EF4-FFF2-40B4-BE49-F238E27FC236}">
                  <a16:creationId xmlns:a16="http://schemas.microsoft.com/office/drawing/2014/main" id="{08562ECB-5264-88EE-B3C9-1297092AE39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682155" y="3338940"/>
              <a:ext cx="507716" cy="507716"/>
            </a:xfrm>
            <a:prstGeom prst="rect">
              <a:avLst/>
            </a:prstGeom>
          </p:spPr>
        </p:pic>
        <p:sp>
          <p:nvSpPr>
            <p:cNvPr id="41" name="TextBox 40">
              <a:extLst>
                <a:ext uri="{FF2B5EF4-FFF2-40B4-BE49-F238E27FC236}">
                  <a16:creationId xmlns:a16="http://schemas.microsoft.com/office/drawing/2014/main" id="{C716E10E-C224-A663-1790-358ED4D082E9}"/>
                </a:ext>
              </a:extLst>
            </p:cNvPr>
            <p:cNvSpPr txBox="1"/>
            <p:nvPr/>
          </p:nvSpPr>
          <p:spPr>
            <a:xfrm>
              <a:off x="4400784" y="3495228"/>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Specialty Chemical</a:t>
              </a:r>
            </a:p>
          </p:txBody>
        </p:sp>
      </p:grpSp>
      <p:grpSp>
        <p:nvGrpSpPr>
          <p:cNvPr id="51" name="Group 50">
            <a:extLst>
              <a:ext uri="{FF2B5EF4-FFF2-40B4-BE49-F238E27FC236}">
                <a16:creationId xmlns:a16="http://schemas.microsoft.com/office/drawing/2014/main" id="{7EC029F3-2BFA-AA95-1558-DBC55662ED03}"/>
              </a:ext>
            </a:extLst>
          </p:cNvPr>
          <p:cNvGrpSpPr/>
          <p:nvPr/>
        </p:nvGrpSpPr>
        <p:grpSpPr>
          <a:xfrm>
            <a:off x="404035" y="2095794"/>
            <a:ext cx="2917313" cy="425855"/>
            <a:chOff x="3633219" y="1436556"/>
            <a:chExt cx="2917313" cy="425855"/>
          </a:xfrm>
        </p:grpSpPr>
        <p:sp>
          <p:nvSpPr>
            <p:cNvPr id="10" name="Rounded Rectangle 9">
              <a:extLst>
                <a:ext uri="{FF2B5EF4-FFF2-40B4-BE49-F238E27FC236}">
                  <a16:creationId xmlns:a16="http://schemas.microsoft.com/office/drawing/2014/main" id="{3CCF3064-CE32-081C-ABE4-B97C72BD56BB}"/>
                </a:ext>
              </a:extLst>
            </p:cNvPr>
            <p:cNvSpPr/>
            <p:nvPr/>
          </p:nvSpPr>
          <p:spPr>
            <a:xfrm>
              <a:off x="3633219" y="1436556"/>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white line drawing of a person with a gauge on his head&#10;&#10;AI-generated content may be incorrect.">
              <a:extLst>
                <a:ext uri="{FF2B5EF4-FFF2-40B4-BE49-F238E27FC236}">
                  <a16:creationId xmlns:a16="http://schemas.microsoft.com/office/drawing/2014/main" id="{D295F9CC-A5D4-AA38-58FB-9D09C4EF82A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777007" y="1441681"/>
              <a:ext cx="336196" cy="333861"/>
            </a:xfrm>
            <a:prstGeom prst="rect">
              <a:avLst/>
            </a:prstGeom>
          </p:spPr>
        </p:pic>
        <p:sp>
          <p:nvSpPr>
            <p:cNvPr id="42" name="TextBox 41">
              <a:extLst>
                <a:ext uri="{FF2B5EF4-FFF2-40B4-BE49-F238E27FC236}">
                  <a16:creationId xmlns:a16="http://schemas.microsoft.com/office/drawing/2014/main" id="{373D35BD-E7A1-8BA1-3D1B-0DB15669566B}"/>
                </a:ext>
              </a:extLst>
            </p:cNvPr>
            <p:cNvSpPr txBox="1"/>
            <p:nvPr/>
          </p:nvSpPr>
          <p:spPr>
            <a:xfrm>
              <a:off x="4400784" y="1510983"/>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Oil &amp; Gas</a:t>
              </a:r>
            </a:p>
          </p:txBody>
        </p:sp>
      </p:grpSp>
      <p:grpSp>
        <p:nvGrpSpPr>
          <p:cNvPr id="50" name="Group 49">
            <a:extLst>
              <a:ext uri="{FF2B5EF4-FFF2-40B4-BE49-F238E27FC236}">
                <a16:creationId xmlns:a16="http://schemas.microsoft.com/office/drawing/2014/main" id="{2338F118-4ECA-0C39-A269-014823E21DCB}"/>
              </a:ext>
            </a:extLst>
          </p:cNvPr>
          <p:cNvGrpSpPr/>
          <p:nvPr/>
        </p:nvGrpSpPr>
        <p:grpSpPr>
          <a:xfrm>
            <a:off x="408621" y="2741520"/>
            <a:ext cx="2917313" cy="453877"/>
            <a:chOff x="3633219" y="2074904"/>
            <a:chExt cx="2917313" cy="453877"/>
          </a:xfrm>
        </p:grpSpPr>
        <p:sp>
          <p:nvSpPr>
            <p:cNvPr id="11" name="Rounded Rectangle 10">
              <a:extLst>
                <a:ext uri="{FF2B5EF4-FFF2-40B4-BE49-F238E27FC236}">
                  <a16:creationId xmlns:a16="http://schemas.microsoft.com/office/drawing/2014/main" id="{9584CB1B-2DEA-AB2A-F9EC-1590B6D20D9B}"/>
                </a:ext>
              </a:extLst>
            </p:cNvPr>
            <p:cNvSpPr/>
            <p:nvPr/>
          </p:nvSpPr>
          <p:spPr>
            <a:xfrm>
              <a:off x="3633219" y="2095324"/>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A white line drawing of a factory&#10;&#10;AI-generated content may be incorrect.">
              <a:extLst>
                <a:ext uri="{FF2B5EF4-FFF2-40B4-BE49-F238E27FC236}">
                  <a16:creationId xmlns:a16="http://schemas.microsoft.com/office/drawing/2014/main" id="{DD9F95D7-AA1E-20F6-342D-20F2DA37EEDB}"/>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718166" y="2074904"/>
              <a:ext cx="453877" cy="453877"/>
            </a:xfrm>
            <a:prstGeom prst="rect">
              <a:avLst/>
            </a:prstGeom>
          </p:spPr>
        </p:pic>
        <p:sp>
          <p:nvSpPr>
            <p:cNvPr id="43" name="TextBox 42">
              <a:extLst>
                <a:ext uri="{FF2B5EF4-FFF2-40B4-BE49-F238E27FC236}">
                  <a16:creationId xmlns:a16="http://schemas.microsoft.com/office/drawing/2014/main" id="{3D11B0EF-4789-BC9A-C647-B18F036CADA8}"/>
                </a:ext>
              </a:extLst>
            </p:cNvPr>
            <p:cNvSpPr txBox="1"/>
            <p:nvPr/>
          </p:nvSpPr>
          <p:spPr>
            <a:xfrm>
              <a:off x="4400784" y="2163341"/>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Petrochem / Refining</a:t>
              </a:r>
            </a:p>
          </p:txBody>
        </p:sp>
      </p:grpSp>
      <p:grpSp>
        <p:nvGrpSpPr>
          <p:cNvPr id="49" name="Group 48">
            <a:extLst>
              <a:ext uri="{FF2B5EF4-FFF2-40B4-BE49-F238E27FC236}">
                <a16:creationId xmlns:a16="http://schemas.microsoft.com/office/drawing/2014/main" id="{F78AD770-DA06-38B8-361A-84DE39C83F18}"/>
              </a:ext>
            </a:extLst>
          </p:cNvPr>
          <p:cNvGrpSpPr/>
          <p:nvPr/>
        </p:nvGrpSpPr>
        <p:grpSpPr>
          <a:xfrm>
            <a:off x="3473140" y="1433288"/>
            <a:ext cx="3049199" cy="461665"/>
            <a:chOff x="3633218" y="2743757"/>
            <a:chExt cx="3049199" cy="461665"/>
          </a:xfrm>
        </p:grpSpPr>
        <p:sp>
          <p:nvSpPr>
            <p:cNvPr id="16" name="Rounded Rectangle 15">
              <a:extLst>
                <a:ext uri="{FF2B5EF4-FFF2-40B4-BE49-F238E27FC236}">
                  <a16:creationId xmlns:a16="http://schemas.microsoft.com/office/drawing/2014/main" id="{710C953D-95BD-2479-6A5A-0E57E58DBF43}"/>
                </a:ext>
              </a:extLst>
            </p:cNvPr>
            <p:cNvSpPr/>
            <p:nvPr/>
          </p:nvSpPr>
          <p:spPr>
            <a:xfrm>
              <a:off x="3633218" y="2761663"/>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A white line drawing of a tank and a drop of oil&#10;&#10;AI-generated content may be incorrect.">
              <a:extLst>
                <a:ext uri="{FF2B5EF4-FFF2-40B4-BE49-F238E27FC236}">
                  <a16:creationId xmlns:a16="http://schemas.microsoft.com/office/drawing/2014/main" id="{7C34BFC6-19AE-7850-8569-BF63A33CC73F}"/>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747363" y="2764142"/>
              <a:ext cx="395482" cy="395482"/>
            </a:xfrm>
            <a:prstGeom prst="rect">
              <a:avLst/>
            </a:prstGeom>
          </p:spPr>
        </p:pic>
        <p:sp>
          <p:nvSpPr>
            <p:cNvPr id="44" name="TextBox 43">
              <a:extLst>
                <a:ext uri="{FF2B5EF4-FFF2-40B4-BE49-F238E27FC236}">
                  <a16:creationId xmlns:a16="http://schemas.microsoft.com/office/drawing/2014/main" id="{D6148681-5F18-15AE-777E-92563DB87AC0}"/>
                </a:ext>
              </a:extLst>
            </p:cNvPr>
            <p:cNvSpPr txBox="1"/>
            <p:nvPr/>
          </p:nvSpPr>
          <p:spPr>
            <a:xfrm>
              <a:off x="4400784" y="2743757"/>
              <a:ext cx="2281633" cy="461665"/>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Air Separation </a:t>
              </a:r>
            </a:p>
            <a:p>
              <a:r>
                <a:rPr lang="en-US" sz="1200" dirty="0">
                  <a:latin typeface="Helvetica Neue" panose="02000503000000020004" pitchFamily="2" charset="0"/>
                  <a:ea typeface="Helvetica Neue" panose="02000503000000020004" pitchFamily="2" charset="0"/>
                  <a:cs typeface="Helvetica Neue" panose="02000503000000020004" pitchFamily="2" charset="0"/>
                </a:rPr>
                <a:t>&amp; Industrial Gas</a:t>
              </a:r>
            </a:p>
          </p:txBody>
        </p:sp>
      </p:grpSp>
      <p:grpSp>
        <p:nvGrpSpPr>
          <p:cNvPr id="54" name="Group 53">
            <a:extLst>
              <a:ext uri="{FF2B5EF4-FFF2-40B4-BE49-F238E27FC236}">
                <a16:creationId xmlns:a16="http://schemas.microsoft.com/office/drawing/2014/main" id="{7C327EB2-3564-58F6-A445-C098AAFBC67F}"/>
              </a:ext>
            </a:extLst>
          </p:cNvPr>
          <p:cNvGrpSpPr/>
          <p:nvPr/>
        </p:nvGrpSpPr>
        <p:grpSpPr>
          <a:xfrm>
            <a:off x="6406693" y="2744802"/>
            <a:ext cx="2917314" cy="425855"/>
            <a:chOff x="6407806" y="2086445"/>
            <a:chExt cx="2917314" cy="425855"/>
          </a:xfrm>
        </p:grpSpPr>
        <p:sp>
          <p:nvSpPr>
            <p:cNvPr id="17" name="Rounded Rectangle 16">
              <a:extLst>
                <a:ext uri="{FF2B5EF4-FFF2-40B4-BE49-F238E27FC236}">
                  <a16:creationId xmlns:a16="http://schemas.microsoft.com/office/drawing/2014/main" id="{84184EB4-E0BF-934D-31EF-9385798D3DB7}"/>
                </a:ext>
              </a:extLst>
            </p:cNvPr>
            <p:cNvSpPr/>
            <p:nvPr/>
          </p:nvSpPr>
          <p:spPr>
            <a:xfrm>
              <a:off x="6407806" y="2086445"/>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A white line drawing of a rocket&#10;&#10;AI-generated content may be incorrect.">
              <a:extLst>
                <a:ext uri="{FF2B5EF4-FFF2-40B4-BE49-F238E27FC236}">
                  <a16:creationId xmlns:a16="http://schemas.microsoft.com/office/drawing/2014/main" id="{1897B589-4E03-F3F6-DE25-41EB45D071E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6533386" y="2099171"/>
              <a:ext cx="372612" cy="372612"/>
            </a:xfrm>
            <a:prstGeom prst="rect">
              <a:avLst/>
            </a:prstGeom>
          </p:spPr>
        </p:pic>
        <p:sp>
          <p:nvSpPr>
            <p:cNvPr id="45" name="TextBox 44">
              <a:extLst>
                <a:ext uri="{FF2B5EF4-FFF2-40B4-BE49-F238E27FC236}">
                  <a16:creationId xmlns:a16="http://schemas.microsoft.com/office/drawing/2014/main" id="{03547A17-BD96-DEAD-DFCF-B165D3E23718}"/>
                </a:ext>
              </a:extLst>
            </p:cNvPr>
            <p:cNvSpPr txBox="1"/>
            <p:nvPr/>
          </p:nvSpPr>
          <p:spPr>
            <a:xfrm>
              <a:off x="7175372" y="2146976"/>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Aerospace</a:t>
              </a:r>
            </a:p>
          </p:txBody>
        </p:sp>
      </p:grpSp>
      <p:grpSp>
        <p:nvGrpSpPr>
          <p:cNvPr id="55" name="Group 54">
            <a:extLst>
              <a:ext uri="{FF2B5EF4-FFF2-40B4-BE49-F238E27FC236}">
                <a16:creationId xmlns:a16="http://schemas.microsoft.com/office/drawing/2014/main" id="{65D102F6-311F-92AE-C22B-D88F658FA956}"/>
              </a:ext>
            </a:extLst>
          </p:cNvPr>
          <p:cNvGrpSpPr/>
          <p:nvPr/>
        </p:nvGrpSpPr>
        <p:grpSpPr>
          <a:xfrm>
            <a:off x="6406692" y="1442347"/>
            <a:ext cx="2917315" cy="425855"/>
            <a:chOff x="6407805" y="2770279"/>
            <a:chExt cx="2917315" cy="425855"/>
          </a:xfrm>
        </p:grpSpPr>
        <p:sp>
          <p:nvSpPr>
            <p:cNvPr id="18" name="Rounded Rectangle 17">
              <a:extLst>
                <a:ext uri="{FF2B5EF4-FFF2-40B4-BE49-F238E27FC236}">
                  <a16:creationId xmlns:a16="http://schemas.microsoft.com/office/drawing/2014/main" id="{0F45ECC5-5A7A-98D0-529D-0CB6E7C3061F}"/>
                </a:ext>
              </a:extLst>
            </p:cNvPr>
            <p:cNvSpPr/>
            <p:nvPr/>
          </p:nvSpPr>
          <p:spPr>
            <a:xfrm>
              <a:off x="6407805" y="2770279"/>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A white line drawing of a bowl of fruit&#10;&#10;AI-generated content may be incorrect.">
              <a:extLst>
                <a:ext uri="{FF2B5EF4-FFF2-40B4-BE49-F238E27FC236}">
                  <a16:creationId xmlns:a16="http://schemas.microsoft.com/office/drawing/2014/main" id="{1372088F-A0BB-BE42-D836-0A0BFD10C368}"/>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6523452" y="2770279"/>
              <a:ext cx="393981" cy="393981"/>
            </a:xfrm>
            <a:prstGeom prst="rect">
              <a:avLst/>
            </a:prstGeom>
          </p:spPr>
        </p:pic>
        <p:sp>
          <p:nvSpPr>
            <p:cNvPr id="46" name="TextBox 45">
              <a:extLst>
                <a:ext uri="{FF2B5EF4-FFF2-40B4-BE49-F238E27FC236}">
                  <a16:creationId xmlns:a16="http://schemas.microsoft.com/office/drawing/2014/main" id="{BE92077A-B709-6F62-6A20-28662D2E7F6C}"/>
                </a:ext>
              </a:extLst>
            </p:cNvPr>
            <p:cNvSpPr txBox="1"/>
            <p:nvPr/>
          </p:nvSpPr>
          <p:spPr>
            <a:xfrm>
              <a:off x="7175372" y="2844705"/>
              <a:ext cx="2149748"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Food &amp; Beverage</a:t>
              </a:r>
            </a:p>
          </p:txBody>
        </p:sp>
      </p:grpSp>
      <p:grpSp>
        <p:nvGrpSpPr>
          <p:cNvPr id="53" name="Group 52">
            <a:extLst>
              <a:ext uri="{FF2B5EF4-FFF2-40B4-BE49-F238E27FC236}">
                <a16:creationId xmlns:a16="http://schemas.microsoft.com/office/drawing/2014/main" id="{31336553-B067-EAE2-AEED-B5F86D815353}"/>
              </a:ext>
            </a:extLst>
          </p:cNvPr>
          <p:cNvGrpSpPr/>
          <p:nvPr/>
        </p:nvGrpSpPr>
        <p:grpSpPr>
          <a:xfrm>
            <a:off x="6406692" y="2096754"/>
            <a:ext cx="1915795" cy="425855"/>
            <a:chOff x="6407805" y="1445170"/>
            <a:chExt cx="1915795" cy="425855"/>
          </a:xfrm>
        </p:grpSpPr>
        <p:sp>
          <p:nvSpPr>
            <p:cNvPr id="47" name="Rounded Rectangle 46">
              <a:extLst>
                <a:ext uri="{FF2B5EF4-FFF2-40B4-BE49-F238E27FC236}">
                  <a16:creationId xmlns:a16="http://schemas.microsoft.com/office/drawing/2014/main" id="{47DD50B9-9CF8-3D00-3882-84DDA1C20CF9}"/>
                </a:ext>
              </a:extLst>
            </p:cNvPr>
            <p:cNvSpPr/>
            <p:nvPr/>
          </p:nvSpPr>
          <p:spPr>
            <a:xfrm>
              <a:off x="6407805" y="1445170"/>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1CFE8E3F-036E-A5FE-6A94-8B1BFE8C26D6}"/>
                </a:ext>
              </a:extLst>
            </p:cNvPr>
            <p:cNvSpPr txBox="1"/>
            <p:nvPr/>
          </p:nvSpPr>
          <p:spPr>
            <a:xfrm>
              <a:off x="7175370" y="1519597"/>
              <a:ext cx="1148230"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Data Centers</a:t>
              </a:r>
            </a:p>
          </p:txBody>
        </p:sp>
        <p:pic>
          <p:nvPicPr>
            <p:cNvPr id="52" name="Picture 51" descr="A black and white line art of a computer server&#10;&#10;AI-generated content may be incorrect.">
              <a:extLst>
                <a:ext uri="{FF2B5EF4-FFF2-40B4-BE49-F238E27FC236}">
                  <a16:creationId xmlns:a16="http://schemas.microsoft.com/office/drawing/2014/main" id="{F1B0AC17-D5D5-3EF5-E44D-27F29E27E597}"/>
                </a:ext>
              </a:extLst>
            </p:cNvPr>
            <p:cNvPicPr>
              <a:picLocks noChangeAspect="1"/>
            </p:cNvPicPr>
            <p:nvPr/>
          </p:nvPicPr>
          <p:blipFill>
            <a:blip r:embed="rId12"/>
            <a:stretch>
              <a:fillRect/>
            </a:stretch>
          </p:blipFill>
          <p:spPr>
            <a:xfrm>
              <a:off x="6597213" y="1497372"/>
              <a:ext cx="242738" cy="323651"/>
            </a:xfrm>
            <a:prstGeom prst="rect">
              <a:avLst/>
            </a:prstGeom>
          </p:spPr>
        </p:pic>
      </p:grpSp>
      <p:grpSp>
        <p:nvGrpSpPr>
          <p:cNvPr id="56" name="Group 55">
            <a:extLst>
              <a:ext uri="{FF2B5EF4-FFF2-40B4-BE49-F238E27FC236}">
                <a16:creationId xmlns:a16="http://schemas.microsoft.com/office/drawing/2014/main" id="{DE4065C8-1DFC-893A-74B5-47C81F0CE148}"/>
              </a:ext>
            </a:extLst>
          </p:cNvPr>
          <p:cNvGrpSpPr/>
          <p:nvPr/>
        </p:nvGrpSpPr>
        <p:grpSpPr>
          <a:xfrm>
            <a:off x="6406692" y="3424660"/>
            <a:ext cx="2461642" cy="430582"/>
            <a:chOff x="6406693" y="3420799"/>
            <a:chExt cx="2461642" cy="430582"/>
          </a:xfrm>
        </p:grpSpPr>
        <p:sp>
          <p:nvSpPr>
            <p:cNvPr id="13" name="TextBox 12">
              <a:extLst>
                <a:ext uri="{FF2B5EF4-FFF2-40B4-BE49-F238E27FC236}">
                  <a16:creationId xmlns:a16="http://schemas.microsoft.com/office/drawing/2014/main" id="{C9298407-E051-2D69-7A17-0C19ADBD65D5}"/>
                </a:ext>
              </a:extLst>
            </p:cNvPr>
            <p:cNvSpPr txBox="1"/>
            <p:nvPr/>
          </p:nvSpPr>
          <p:spPr>
            <a:xfrm>
              <a:off x="7175370" y="3481333"/>
              <a:ext cx="1692965" cy="276999"/>
            </a:xfrm>
            <a:prstGeom prst="rect">
              <a:avLst/>
            </a:prstGeom>
            <a:noFill/>
          </p:spPr>
          <p:txBody>
            <a:bodyPr wrap="square" rtlCol="0">
              <a:spAutoFit/>
            </a:bodyPr>
            <a:lstStyle/>
            <a:p>
              <a:r>
                <a:rPr lang="en-US" sz="1200" dirty="0">
                  <a:latin typeface="Helvetica Neue" panose="02000503000000020004" pitchFamily="2" charset="0"/>
                  <a:ea typeface="Helvetica Neue" panose="02000503000000020004" pitchFamily="2" charset="0"/>
                  <a:cs typeface="Helvetica Neue" panose="02000503000000020004" pitchFamily="2" charset="0"/>
                </a:rPr>
                <a:t>Semiconductor</a:t>
              </a:r>
            </a:p>
          </p:txBody>
        </p:sp>
        <p:sp>
          <p:nvSpPr>
            <p:cNvPr id="14" name="Rounded Rectangle 13">
              <a:extLst>
                <a:ext uri="{FF2B5EF4-FFF2-40B4-BE49-F238E27FC236}">
                  <a16:creationId xmlns:a16="http://schemas.microsoft.com/office/drawing/2014/main" id="{811FEC11-9B10-2A26-C68A-71B6B0C5B770}"/>
                </a:ext>
              </a:extLst>
            </p:cNvPr>
            <p:cNvSpPr/>
            <p:nvPr/>
          </p:nvSpPr>
          <p:spPr>
            <a:xfrm>
              <a:off x="6406693" y="3420799"/>
              <a:ext cx="623777" cy="425855"/>
            </a:xfrm>
            <a:prstGeom prst="roundRect">
              <a:avLst/>
            </a:prstGeom>
            <a:solidFill>
              <a:srgbClr val="1D4D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white square with a black background&#10;&#10;AI-generated content may be incorrect.">
              <a:extLst>
                <a:ext uri="{FF2B5EF4-FFF2-40B4-BE49-F238E27FC236}">
                  <a16:creationId xmlns:a16="http://schemas.microsoft.com/office/drawing/2014/main" id="{EA0A2927-CD37-549A-A7A6-B847029D2547}"/>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6522684" y="3430087"/>
              <a:ext cx="388651" cy="421294"/>
            </a:xfrm>
            <a:prstGeom prst="rect">
              <a:avLst/>
            </a:prstGeom>
          </p:spPr>
        </p:pic>
      </p:grpSp>
      <p:pic>
        <p:nvPicPr>
          <p:cNvPr id="57" name="Picture 56" descr="A white line drawing of a factory&#10;&#10;AI-generated content may be incorrect.">
            <a:extLst>
              <a:ext uri="{FF2B5EF4-FFF2-40B4-BE49-F238E27FC236}">
                <a16:creationId xmlns:a16="http://schemas.microsoft.com/office/drawing/2014/main" id="{EBC43E86-EE35-D99E-D2C0-ED382B52933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515936" y="2657895"/>
            <a:ext cx="507716" cy="507716"/>
          </a:xfrm>
          <a:prstGeom prst="rect">
            <a:avLst/>
          </a:prstGeom>
        </p:spPr>
      </p:pic>
    </p:spTree>
    <p:extLst>
      <p:ext uri="{BB962C8B-B14F-4D97-AF65-F5344CB8AC3E}">
        <p14:creationId xmlns:p14="http://schemas.microsoft.com/office/powerpoint/2010/main" val="20828621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247CBB-0426-D666-EB45-13051C1A265E}"/>
              </a:ext>
            </a:extLst>
          </p:cNvPr>
          <p:cNvSpPr>
            <a:spLocks noGrp="1"/>
          </p:cNvSpPr>
          <p:nvPr>
            <p:ph type="body" sz="quarter" idx="11"/>
          </p:nvPr>
        </p:nvSpPr>
        <p:spPr>
          <a:xfrm>
            <a:off x="311944" y="1198461"/>
            <a:ext cx="4075329" cy="1069777"/>
          </a:xfrm>
        </p:spPr>
        <p:txBody>
          <a:bodyPr/>
          <a:lstStyle/>
          <a:p>
            <a:pPr marL="0" indent="0">
              <a:lnSpc>
                <a:spcPct val="100000"/>
              </a:lnSpc>
              <a:buNone/>
            </a:pPr>
            <a:r>
              <a:rPr lang="en-US" dirty="0">
                <a:latin typeface="Helvetica Neue" pitchFamily="34" charset="0"/>
                <a:ea typeface="Helvetica Neue" pitchFamily="34" charset="-122"/>
                <a:cs typeface="Helvetica Neue" pitchFamily="34" charset="-120"/>
              </a:rPr>
              <a:t>High-performance, custom-engineered solutions for heat transfer and process applications. We deliver turnkey equipment including heat exchangers, pressure vessels, distillation columns, towers, and tanks—all built to ASME, API, TEMA, and NBIC standards.</a:t>
            </a:r>
            <a:endParaRPr lang="en-US" dirty="0"/>
          </a:p>
        </p:txBody>
      </p:sp>
      <p:sp>
        <p:nvSpPr>
          <p:cNvPr id="3" name="Text Placeholder 2">
            <a:extLst>
              <a:ext uri="{FF2B5EF4-FFF2-40B4-BE49-F238E27FC236}">
                <a16:creationId xmlns:a16="http://schemas.microsoft.com/office/drawing/2014/main" id="{1C043296-7113-6A52-96D4-574DB3C06832}"/>
              </a:ext>
            </a:extLst>
          </p:cNvPr>
          <p:cNvSpPr>
            <a:spLocks noGrp="1"/>
          </p:cNvSpPr>
          <p:nvPr>
            <p:ph type="body" sz="quarter" idx="14"/>
          </p:nvPr>
        </p:nvSpPr>
        <p:spPr/>
        <p:txBody>
          <a:bodyPr/>
          <a:lstStyle/>
          <a:p>
            <a:r>
              <a:rPr lang="en-US" dirty="0"/>
              <a:t>Engineered products group</a:t>
            </a:r>
          </a:p>
        </p:txBody>
      </p:sp>
      <p:sp>
        <p:nvSpPr>
          <p:cNvPr id="4" name="Slide Number Placeholder 3">
            <a:extLst>
              <a:ext uri="{FF2B5EF4-FFF2-40B4-BE49-F238E27FC236}">
                <a16:creationId xmlns:a16="http://schemas.microsoft.com/office/drawing/2014/main" id="{6C82DB75-5A65-724D-BBF2-7668E598C27B}"/>
              </a:ext>
            </a:extLst>
          </p:cNvPr>
          <p:cNvSpPr>
            <a:spLocks noGrp="1"/>
          </p:cNvSpPr>
          <p:nvPr>
            <p:ph type="sldNum" sz="quarter" idx="17"/>
          </p:nvPr>
        </p:nvSpPr>
        <p:spPr/>
        <p:txBody>
          <a:bodyPr/>
          <a:lstStyle/>
          <a:p>
            <a:fld id="{F9886CEC-C9AD-CD40-A303-2354BBFA91C8}" type="slidenum">
              <a:rPr lang="en-US" smtClean="0"/>
              <a:pPr/>
              <a:t>53</a:t>
            </a:fld>
            <a:endParaRPr lang="en-US" sz="1000"/>
          </a:p>
        </p:txBody>
      </p:sp>
      <p:sp>
        <p:nvSpPr>
          <p:cNvPr id="14" name="Shape 3">
            <a:extLst>
              <a:ext uri="{FF2B5EF4-FFF2-40B4-BE49-F238E27FC236}">
                <a16:creationId xmlns:a16="http://schemas.microsoft.com/office/drawing/2014/main" id="{AE1561FC-D25A-3064-FEAD-8FD69C993EB7}"/>
              </a:ext>
            </a:extLst>
          </p:cNvPr>
          <p:cNvSpPr/>
          <p:nvPr/>
        </p:nvSpPr>
        <p:spPr>
          <a:xfrm>
            <a:off x="387391" y="2413433"/>
            <a:ext cx="1995591" cy="910682"/>
          </a:xfrm>
          <a:prstGeom prst="roundRect">
            <a:avLst>
              <a:gd name="adj" fmla="val 4652"/>
            </a:avLst>
          </a:prstGeom>
          <a:solidFill>
            <a:srgbClr val="1589DB">
              <a:alpha val="49716"/>
            </a:srgbClr>
          </a:solidFill>
          <a:ln w="7620">
            <a:solidFill>
              <a:srgbClr val="BFCAD8"/>
            </a:solidFill>
            <a:prstDash val="solid"/>
          </a:ln>
        </p:spPr>
        <p:txBody>
          <a:bodyPr/>
          <a:lstStyle/>
          <a:p>
            <a:endParaRPr lang="en-US"/>
          </a:p>
        </p:txBody>
      </p:sp>
      <p:sp>
        <p:nvSpPr>
          <p:cNvPr id="15" name="Text 4">
            <a:extLst>
              <a:ext uri="{FF2B5EF4-FFF2-40B4-BE49-F238E27FC236}">
                <a16:creationId xmlns:a16="http://schemas.microsoft.com/office/drawing/2014/main" id="{9034CF8E-711F-EF4F-7D2D-CEC53910C332}"/>
              </a:ext>
            </a:extLst>
          </p:cNvPr>
          <p:cNvSpPr/>
          <p:nvPr/>
        </p:nvSpPr>
        <p:spPr>
          <a:xfrm>
            <a:off x="489527" y="2463552"/>
            <a:ext cx="1502539" cy="354330"/>
          </a:xfrm>
          <a:prstGeom prst="rect">
            <a:avLst/>
          </a:prstGeom>
          <a:noFill/>
          <a:ln/>
        </p:spPr>
        <p:txBody>
          <a:bodyPr wrap="none" lIns="0" tIns="0" rIns="0" bIns="0" rtlCol="0" anchor="t"/>
          <a:lstStyle/>
          <a:p>
            <a:pPr marL="0" indent="0">
              <a:lnSpc>
                <a:spcPts val="2750"/>
              </a:lnSpc>
              <a:buNone/>
            </a:pPr>
            <a:r>
              <a:rPr lang="en-US" sz="1200" dirty="0">
                <a:solidFill>
                  <a:srgbClr val="000000"/>
                </a:solidFill>
                <a:latin typeface="Helvetica Neue Medium" pitchFamily="34" charset="0"/>
                <a:ea typeface="Helvetica Neue Medium" pitchFamily="34" charset="-122"/>
                <a:cs typeface="Helvetica Neue Medium" pitchFamily="34" charset="-120"/>
              </a:rPr>
              <a:t>Materials Expertise</a:t>
            </a:r>
            <a:endParaRPr lang="en-US" sz="1200" dirty="0"/>
          </a:p>
        </p:txBody>
      </p:sp>
      <p:sp>
        <p:nvSpPr>
          <p:cNvPr id="16" name="Text 5">
            <a:extLst>
              <a:ext uri="{FF2B5EF4-FFF2-40B4-BE49-F238E27FC236}">
                <a16:creationId xmlns:a16="http://schemas.microsoft.com/office/drawing/2014/main" id="{52CE27C1-489D-8264-2406-7630B9E3163D}"/>
              </a:ext>
            </a:extLst>
          </p:cNvPr>
          <p:cNvSpPr/>
          <p:nvPr/>
        </p:nvSpPr>
        <p:spPr>
          <a:xfrm>
            <a:off x="489527" y="2868001"/>
            <a:ext cx="1873188" cy="456114"/>
          </a:xfrm>
          <a:prstGeom prst="rect">
            <a:avLst/>
          </a:prstGeom>
          <a:noFill/>
          <a:ln/>
        </p:spPr>
        <p:txBody>
          <a:bodyPr wrap="square" lIns="0" tIns="0" rIns="0" bIns="0" rtlCol="0" anchor="t"/>
          <a:lstStyle/>
          <a:p>
            <a:pPr marL="0" indent="0" algn="l">
              <a:buNone/>
            </a:pPr>
            <a:r>
              <a:rPr lang="en-US" sz="900" dirty="0">
                <a:solidFill>
                  <a:srgbClr val="000000"/>
                </a:solidFill>
                <a:latin typeface="Helvetica Neue" pitchFamily="34" charset="0"/>
                <a:ea typeface="Helvetica Neue" pitchFamily="34" charset="-122"/>
                <a:cs typeface="Helvetica Neue" pitchFamily="34" charset="-120"/>
              </a:rPr>
              <a:t>Carbon steel, stainless steel, and specialty alloys for any application.</a:t>
            </a:r>
            <a:endParaRPr lang="en-US" sz="900" dirty="0"/>
          </a:p>
        </p:txBody>
      </p:sp>
      <p:sp>
        <p:nvSpPr>
          <p:cNvPr id="17" name="Shape 6">
            <a:extLst>
              <a:ext uri="{FF2B5EF4-FFF2-40B4-BE49-F238E27FC236}">
                <a16:creationId xmlns:a16="http://schemas.microsoft.com/office/drawing/2014/main" id="{5672F61E-84CF-ED20-32F7-3B9B66677602}"/>
              </a:ext>
            </a:extLst>
          </p:cNvPr>
          <p:cNvSpPr/>
          <p:nvPr/>
        </p:nvSpPr>
        <p:spPr>
          <a:xfrm>
            <a:off x="2440254" y="2409392"/>
            <a:ext cx="1995591" cy="910682"/>
          </a:xfrm>
          <a:prstGeom prst="roundRect">
            <a:avLst>
              <a:gd name="adj" fmla="val 4652"/>
            </a:avLst>
          </a:prstGeom>
          <a:solidFill>
            <a:srgbClr val="1589DB">
              <a:alpha val="49716"/>
            </a:srgbClr>
          </a:solidFill>
          <a:ln w="7620">
            <a:solidFill>
              <a:srgbClr val="BFCAD8"/>
            </a:solidFill>
            <a:prstDash val="solid"/>
          </a:ln>
        </p:spPr>
        <p:txBody>
          <a:bodyPr/>
          <a:lstStyle/>
          <a:p>
            <a:endParaRPr lang="en-US"/>
          </a:p>
        </p:txBody>
      </p:sp>
      <p:sp>
        <p:nvSpPr>
          <p:cNvPr id="18" name="Text 7">
            <a:extLst>
              <a:ext uri="{FF2B5EF4-FFF2-40B4-BE49-F238E27FC236}">
                <a16:creationId xmlns:a16="http://schemas.microsoft.com/office/drawing/2014/main" id="{4AAB006C-AA88-CBAE-3A57-8154D038D748}"/>
              </a:ext>
            </a:extLst>
          </p:cNvPr>
          <p:cNvSpPr/>
          <p:nvPr/>
        </p:nvSpPr>
        <p:spPr>
          <a:xfrm>
            <a:off x="2549235" y="2576555"/>
            <a:ext cx="1683875" cy="220134"/>
          </a:xfrm>
          <a:prstGeom prst="rect">
            <a:avLst/>
          </a:prstGeom>
          <a:noFill/>
          <a:ln/>
        </p:spPr>
        <p:txBody>
          <a:bodyPr wrap="none" lIns="0" tIns="0" rIns="0" bIns="0" rtlCol="0" anchor="t"/>
          <a:lstStyle/>
          <a:p>
            <a:pPr marL="0" indent="0">
              <a:buNone/>
            </a:pPr>
            <a:r>
              <a:rPr lang="en-US" sz="1200" dirty="0">
                <a:solidFill>
                  <a:srgbClr val="000000"/>
                </a:solidFill>
                <a:latin typeface="Helvetica Neue Medium" pitchFamily="34" charset="0"/>
                <a:ea typeface="Helvetica Neue Medium" pitchFamily="34" charset="-122"/>
                <a:cs typeface="Helvetica Neue Medium" pitchFamily="34" charset="-120"/>
              </a:rPr>
              <a:t>Custom Fabrication</a:t>
            </a:r>
            <a:endParaRPr lang="en-US" sz="1200" dirty="0"/>
          </a:p>
        </p:txBody>
      </p:sp>
      <p:sp>
        <p:nvSpPr>
          <p:cNvPr id="19" name="Text 8">
            <a:extLst>
              <a:ext uri="{FF2B5EF4-FFF2-40B4-BE49-F238E27FC236}">
                <a16:creationId xmlns:a16="http://schemas.microsoft.com/office/drawing/2014/main" id="{24AE3058-6285-47D7-4440-AA3105E796AA}"/>
              </a:ext>
            </a:extLst>
          </p:cNvPr>
          <p:cNvSpPr/>
          <p:nvPr/>
        </p:nvSpPr>
        <p:spPr>
          <a:xfrm>
            <a:off x="2549235" y="2864733"/>
            <a:ext cx="1838037" cy="318077"/>
          </a:xfrm>
          <a:prstGeom prst="rect">
            <a:avLst/>
          </a:prstGeom>
          <a:noFill/>
          <a:ln/>
        </p:spPr>
        <p:txBody>
          <a:bodyPr wrap="square" lIns="0" tIns="0" rIns="0" bIns="0" rtlCol="0" anchor="t"/>
          <a:lstStyle/>
          <a:p>
            <a:pPr marL="0" indent="0" algn="l">
              <a:buNone/>
            </a:pPr>
            <a:r>
              <a:rPr lang="en-US" sz="900" dirty="0">
                <a:solidFill>
                  <a:srgbClr val="000000"/>
                </a:solidFill>
                <a:latin typeface="Helvetica Neue" pitchFamily="34" charset="0"/>
                <a:ea typeface="Helvetica Neue" pitchFamily="34" charset="-122"/>
                <a:cs typeface="Helvetica Neue" pitchFamily="34" charset="-120"/>
              </a:rPr>
              <a:t>Turnkey solutions designed and built to your specifications.</a:t>
            </a:r>
            <a:endParaRPr lang="en-US" sz="900" dirty="0"/>
          </a:p>
        </p:txBody>
      </p:sp>
      <p:sp>
        <p:nvSpPr>
          <p:cNvPr id="20" name="Shape 9">
            <a:extLst>
              <a:ext uri="{FF2B5EF4-FFF2-40B4-BE49-F238E27FC236}">
                <a16:creationId xmlns:a16="http://schemas.microsoft.com/office/drawing/2014/main" id="{8163E7D7-C423-48F0-18FE-6D904E2D67BC}"/>
              </a:ext>
            </a:extLst>
          </p:cNvPr>
          <p:cNvSpPr/>
          <p:nvPr/>
        </p:nvSpPr>
        <p:spPr>
          <a:xfrm>
            <a:off x="387390" y="3384508"/>
            <a:ext cx="4048455" cy="910090"/>
          </a:xfrm>
          <a:prstGeom prst="roundRect">
            <a:avLst>
              <a:gd name="adj" fmla="val 7205"/>
            </a:avLst>
          </a:prstGeom>
          <a:solidFill>
            <a:srgbClr val="1589DB">
              <a:alpha val="49716"/>
            </a:srgbClr>
          </a:solidFill>
          <a:ln w="7620">
            <a:solidFill>
              <a:srgbClr val="BFCAD8"/>
            </a:solidFill>
            <a:prstDash val="solid"/>
          </a:ln>
        </p:spPr>
        <p:txBody>
          <a:bodyPr/>
          <a:lstStyle/>
          <a:p>
            <a:endParaRPr lang="en-US"/>
          </a:p>
        </p:txBody>
      </p:sp>
      <p:sp>
        <p:nvSpPr>
          <p:cNvPr id="21" name="Text 10">
            <a:extLst>
              <a:ext uri="{FF2B5EF4-FFF2-40B4-BE49-F238E27FC236}">
                <a16:creationId xmlns:a16="http://schemas.microsoft.com/office/drawing/2014/main" id="{A8E3DF3E-C35C-EC74-E498-BDD901706DF0}"/>
              </a:ext>
            </a:extLst>
          </p:cNvPr>
          <p:cNvSpPr/>
          <p:nvPr/>
        </p:nvSpPr>
        <p:spPr>
          <a:xfrm>
            <a:off x="489527" y="3446253"/>
            <a:ext cx="2835235" cy="354330"/>
          </a:xfrm>
          <a:prstGeom prst="rect">
            <a:avLst/>
          </a:prstGeom>
          <a:noFill/>
          <a:ln/>
        </p:spPr>
        <p:txBody>
          <a:bodyPr wrap="none" lIns="0" tIns="0" rIns="0" bIns="0" rtlCol="0" anchor="t"/>
          <a:lstStyle/>
          <a:p>
            <a:pPr marL="0" indent="0" algn="l">
              <a:lnSpc>
                <a:spcPts val="2750"/>
              </a:lnSpc>
              <a:buNone/>
            </a:pPr>
            <a:r>
              <a:rPr lang="en-US" sz="1200" dirty="0">
                <a:solidFill>
                  <a:srgbClr val="000000"/>
                </a:solidFill>
                <a:latin typeface="Helvetica Neue Medium" pitchFamily="34" charset="0"/>
                <a:ea typeface="Helvetica Neue Medium" pitchFamily="34" charset="-122"/>
                <a:cs typeface="Helvetica Neue Medium" pitchFamily="34" charset="-120"/>
              </a:rPr>
              <a:t>Quality Standards</a:t>
            </a:r>
            <a:endParaRPr lang="en-US" sz="1200" dirty="0"/>
          </a:p>
        </p:txBody>
      </p:sp>
      <p:sp>
        <p:nvSpPr>
          <p:cNvPr id="22" name="Text 11">
            <a:extLst>
              <a:ext uri="{FF2B5EF4-FFF2-40B4-BE49-F238E27FC236}">
                <a16:creationId xmlns:a16="http://schemas.microsoft.com/office/drawing/2014/main" id="{06747B4C-26B5-D76F-102F-E47F0823EBFC}"/>
              </a:ext>
            </a:extLst>
          </p:cNvPr>
          <p:cNvSpPr/>
          <p:nvPr/>
        </p:nvSpPr>
        <p:spPr>
          <a:xfrm>
            <a:off x="489527" y="3860976"/>
            <a:ext cx="3611285" cy="362903"/>
          </a:xfrm>
          <a:prstGeom prst="rect">
            <a:avLst/>
          </a:prstGeom>
          <a:noFill/>
          <a:ln/>
        </p:spPr>
        <p:txBody>
          <a:bodyPr wrap="none" lIns="0" tIns="0" rIns="0" bIns="0" rtlCol="0" anchor="t"/>
          <a:lstStyle/>
          <a:p>
            <a:pPr marL="0" indent="0" algn="l">
              <a:buNone/>
            </a:pPr>
            <a:r>
              <a:rPr lang="en-US" sz="900" dirty="0">
                <a:solidFill>
                  <a:srgbClr val="000000"/>
                </a:solidFill>
                <a:latin typeface="Helvetica Neue" pitchFamily="34" charset="0"/>
                <a:ea typeface="Helvetica Neue" pitchFamily="34" charset="-122"/>
                <a:cs typeface="Helvetica Neue" pitchFamily="34" charset="-120"/>
              </a:rPr>
              <a:t>Nationally recognized certifications and rigorous testing.</a:t>
            </a:r>
            <a:endParaRPr lang="en-US" sz="900" dirty="0"/>
          </a:p>
        </p:txBody>
      </p:sp>
      <p:pic>
        <p:nvPicPr>
          <p:cNvPr id="8" name="Picture 7" descr="A large white cylinder on a truck&#10;&#10;AI-generated content may be incorrect.">
            <a:extLst>
              <a:ext uri="{FF2B5EF4-FFF2-40B4-BE49-F238E27FC236}">
                <a16:creationId xmlns:a16="http://schemas.microsoft.com/office/drawing/2014/main" id="{35BD4E6D-DCD9-9834-8BFA-DBCA60757AC1}"/>
              </a:ext>
            </a:extLst>
          </p:cNvPr>
          <p:cNvPicPr>
            <a:picLocks noChangeAspect="1"/>
          </p:cNvPicPr>
          <p:nvPr/>
        </p:nvPicPr>
        <p:blipFill>
          <a:blip r:embed="rId2" cstate="hqprint">
            <a:extLst>
              <a:ext uri="{28A0092B-C50C-407E-A947-70E740481C1C}">
                <a14:useLocalDpi xmlns:a14="http://schemas.microsoft.com/office/drawing/2010/main"/>
              </a:ext>
            </a:extLst>
          </a:blip>
          <a:srcRect b="-205"/>
          <a:stretch>
            <a:fillRect/>
          </a:stretch>
        </p:blipFill>
        <p:spPr>
          <a:xfrm>
            <a:off x="4708157" y="847233"/>
            <a:ext cx="4084892" cy="3449034"/>
          </a:xfrm>
          <a:prstGeom prst="roundRect">
            <a:avLst>
              <a:gd name="adj" fmla="val 7423"/>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909753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3551A7-B855-3967-D7BE-02F11376D2D3}"/>
              </a:ext>
            </a:extLst>
          </p:cNvPr>
          <p:cNvSpPr>
            <a:spLocks noGrp="1"/>
          </p:cNvSpPr>
          <p:nvPr>
            <p:ph type="body" sz="quarter" idx="14"/>
          </p:nvPr>
        </p:nvSpPr>
        <p:spPr/>
        <p:txBody>
          <a:bodyPr/>
          <a:lstStyle/>
          <a:p>
            <a:r>
              <a:rPr lang="en-US" dirty="0"/>
              <a:t>Our engineered products brands</a:t>
            </a:r>
          </a:p>
        </p:txBody>
      </p:sp>
      <p:sp>
        <p:nvSpPr>
          <p:cNvPr id="4" name="Slide Number Placeholder 3">
            <a:extLst>
              <a:ext uri="{FF2B5EF4-FFF2-40B4-BE49-F238E27FC236}">
                <a16:creationId xmlns:a16="http://schemas.microsoft.com/office/drawing/2014/main" id="{C296CF57-5ACB-62A5-7525-5B74DD2CD611}"/>
              </a:ext>
            </a:extLst>
          </p:cNvPr>
          <p:cNvSpPr>
            <a:spLocks noGrp="1"/>
          </p:cNvSpPr>
          <p:nvPr>
            <p:ph type="sldNum" sz="quarter" idx="17"/>
          </p:nvPr>
        </p:nvSpPr>
        <p:spPr/>
        <p:txBody>
          <a:bodyPr/>
          <a:lstStyle/>
          <a:p>
            <a:fld id="{F9886CEC-C9AD-CD40-A303-2354BBFA91C8}" type="slidenum">
              <a:rPr lang="en-US" smtClean="0"/>
              <a:pPr/>
              <a:t>54</a:t>
            </a:fld>
            <a:endParaRPr lang="en-US" sz="1000"/>
          </a:p>
        </p:txBody>
      </p:sp>
      <p:sp>
        <p:nvSpPr>
          <p:cNvPr id="9" name="Text 4">
            <a:extLst>
              <a:ext uri="{FF2B5EF4-FFF2-40B4-BE49-F238E27FC236}">
                <a16:creationId xmlns:a16="http://schemas.microsoft.com/office/drawing/2014/main" id="{FCB2E5B0-DCC8-189B-59CA-A9849690C3AF}"/>
              </a:ext>
            </a:extLst>
          </p:cNvPr>
          <p:cNvSpPr/>
          <p:nvPr/>
        </p:nvSpPr>
        <p:spPr>
          <a:xfrm>
            <a:off x="2251970" y="1364586"/>
            <a:ext cx="6659418" cy="500135"/>
          </a:xfrm>
          <a:prstGeom prst="rect">
            <a:avLst/>
          </a:prstGeom>
          <a:noFill/>
          <a:ln/>
        </p:spPr>
        <p:txBody>
          <a:bodyPr wrap="none" lIns="0" tIns="0" rIns="0" bIns="0" rtlCol="0" anchor="t"/>
          <a:lstStyle/>
          <a:p>
            <a:r>
              <a:rPr lang="en-US" sz="1000" dirty="0"/>
              <a:t>Engineering and custom fabrication of ASME pressure vessels, storage tanks, process equipment, and process piping </a:t>
            </a:r>
          </a:p>
          <a:p>
            <a:r>
              <a:rPr lang="en-US" sz="1000" dirty="0"/>
              <a:t>for energy and industrial applications, with special expertise in oversize, heavy wall pressure vessels and complex </a:t>
            </a:r>
          </a:p>
          <a:p>
            <a:r>
              <a:rPr lang="en-US" sz="1000" dirty="0"/>
              <a:t>multi track projects.</a:t>
            </a:r>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Text 4">
            <a:extLst>
              <a:ext uri="{FF2B5EF4-FFF2-40B4-BE49-F238E27FC236}">
                <a16:creationId xmlns:a16="http://schemas.microsoft.com/office/drawing/2014/main" id="{F01FE280-2A00-4698-387C-241633423EFA}"/>
              </a:ext>
            </a:extLst>
          </p:cNvPr>
          <p:cNvSpPr/>
          <p:nvPr/>
        </p:nvSpPr>
        <p:spPr>
          <a:xfrm>
            <a:off x="2251969" y="2035213"/>
            <a:ext cx="6659418" cy="344234"/>
          </a:xfrm>
          <a:prstGeom prst="rect">
            <a:avLst/>
          </a:prstGeom>
          <a:noFill/>
          <a:ln/>
        </p:spPr>
        <p:txBody>
          <a:bodyPr wrap="none" lIns="0" tIns="0" rIns="0" bIns="0" rtlCol="0" anchor="t"/>
          <a:lstStyle/>
          <a:p>
            <a:r>
              <a:rPr lang="en-US" sz="1000" dirty="0"/>
              <a:t>Custom design and fabrication of ASME pressure vessels, reactors, storage tanks, and heat exchangers for virtually </a:t>
            </a:r>
          </a:p>
          <a:p>
            <a:r>
              <a:rPr lang="en-US" sz="1000" dirty="0"/>
              <a:t>any process industry application.</a:t>
            </a:r>
          </a:p>
        </p:txBody>
      </p:sp>
      <p:sp>
        <p:nvSpPr>
          <p:cNvPr id="36" name="Text 4">
            <a:extLst>
              <a:ext uri="{FF2B5EF4-FFF2-40B4-BE49-F238E27FC236}">
                <a16:creationId xmlns:a16="http://schemas.microsoft.com/office/drawing/2014/main" id="{06227A67-F93D-5C51-966E-7810CE962A1B}"/>
              </a:ext>
            </a:extLst>
          </p:cNvPr>
          <p:cNvSpPr/>
          <p:nvPr/>
        </p:nvSpPr>
        <p:spPr>
          <a:xfrm>
            <a:off x="2251969" y="2687536"/>
            <a:ext cx="6659418" cy="540694"/>
          </a:xfrm>
          <a:prstGeom prst="rect">
            <a:avLst/>
          </a:prstGeom>
          <a:noFill/>
          <a:ln/>
        </p:spPr>
        <p:txBody>
          <a:bodyPr wrap="square" lIns="0" tIns="0" rIns="0" bIns="0" rtlCol="0" anchor="t"/>
          <a:lstStyle/>
          <a:p>
            <a:r>
              <a:rPr lang="en-US" sz="1000" dirty="0"/>
              <a:t>Custom design, fabrication, and repair of shell and tube heat exchangers and ASME pressure vessels, including </a:t>
            </a:r>
          </a:p>
          <a:p>
            <a:r>
              <a:rPr lang="en-US" sz="1000" dirty="0"/>
              <a:t>24/7 repair, replacement, and bundle shop services. Custom heat exchanger solutions for energy efficiency and facility throughput, featuring specialized heat </a:t>
            </a:r>
            <a:r>
              <a:rPr lang="en-US" sz="1000"/>
              <a:t>transfer technologies </a:t>
            </a:r>
            <a:r>
              <a:rPr lang="en-US" sz="1000" dirty="0"/>
              <a:t>such as TWISTED TUBE® and BROWN FINTUBE®.</a:t>
            </a:r>
          </a:p>
          <a:p>
            <a:endParaRPr lang="en-US" sz="1000" dirty="0"/>
          </a:p>
        </p:txBody>
      </p:sp>
      <p:sp>
        <p:nvSpPr>
          <p:cNvPr id="44" name="Text 4">
            <a:extLst>
              <a:ext uri="{FF2B5EF4-FFF2-40B4-BE49-F238E27FC236}">
                <a16:creationId xmlns:a16="http://schemas.microsoft.com/office/drawing/2014/main" id="{58DD7D45-D053-BFAD-02D8-809FC676AECE}"/>
              </a:ext>
            </a:extLst>
          </p:cNvPr>
          <p:cNvSpPr/>
          <p:nvPr/>
        </p:nvSpPr>
        <p:spPr>
          <a:xfrm>
            <a:off x="2251969" y="3536319"/>
            <a:ext cx="6659418" cy="404848"/>
          </a:xfrm>
          <a:prstGeom prst="rect">
            <a:avLst/>
          </a:prstGeom>
          <a:noFill/>
          <a:ln/>
        </p:spPr>
        <p:txBody>
          <a:bodyPr wrap="none" lIns="0" tIns="0" rIns="0" bIns="0" rtlCol="0" anchor="t"/>
          <a:lstStyle/>
          <a:p>
            <a:r>
              <a:rPr lang="en-US" sz="1000" dirty="0">
                <a:latin typeface="Helvetica Neue" panose="02000503000000020004" pitchFamily="2" charset="0"/>
                <a:ea typeface="Helvetica Neue" panose="02000503000000020004" pitchFamily="2" charset="0"/>
                <a:cs typeface="Helvetica Neue" panose="02000503000000020004" pitchFamily="2" charset="0"/>
              </a:rPr>
              <a:t>Engineered industrial gas and cryogenic equipment solutions and services, including bulk liquid cryogenic storage, </a:t>
            </a:r>
          </a:p>
          <a:p>
            <a:r>
              <a:rPr lang="en-US" sz="1000" dirty="0">
                <a:latin typeface="Helvetica Neue" panose="02000503000000020004" pitchFamily="2" charset="0"/>
                <a:ea typeface="Helvetica Neue" panose="02000503000000020004" pitchFamily="2" charset="0"/>
                <a:cs typeface="Helvetica Neue" panose="02000503000000020004" pitchFamily="2" charset="0"/>
              </a:rPr>
              <a:t>transportation, and high-pressure cylinder filling systems.</a:t>
            </a:r>
          </a:p>
          <a:p>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Picture 4" descr="A black text on a black background&#10;&#10;AI-generated content may be incorrect.">
            <a:extLst>
              <a:ext uri="{FF2B5EF4-FFF2-40B4-BE49-F238E27FC236}">
                <a16:creationId xmlns:a16="http://schemas.microsoft.com/office/drawing/2014/main" id="{8713CEE2-C8DE-DAF4-1683-FED4BCEC8AD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08741" y="1382421"/>
            <a:ext cx="1908313" cy="372354"/>
          </a:xfrm>
          <a:prstGeom prst="rect">
            <a:avLst/>
          </a:prstGeom>
        </p:spPr>
      </p:pic>
      <p:pic>
        <p:nvPicPr>
          <p:cNvPr id="10" name="Picture 9" descr="A black and white logo&#10;&#10;AI-generated content may be incorrect.">
            <a:extLst>
              <a:ext uri="{FF2B5EF4-FFF2-40B4-BE49-F238E27FC236}">
                <a16:creationId xmlns:a16="http://schemas.microsoft.com/office/drawing/2014/main" id="{D575CF41-04C8-C2D7-9E72-86937085451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53082" y="2687536"/>
            <a:ext cx="1963972" cy="374912"/>
          </a:xfrm>
          <a:prstGeom prst="rect">
            <a:avLst/>
          </a:prstGeom>
        </p:spPr>
      </p:pic>
      <p:pic>
        <p:nvPicPr>
          <p:cNvPr id="6" name="Picture 5" descr="A blue and black logo&#10;&#10;AI-generated content may be incorrect.">
            <a:extLst>
              <a:ext uri="{FF2B5EF4-FFF2-40B4-BE49-F238E27FC236}">
                <a16:creationId xmlns:a16="http://schemas.microsoft.com/office/drawing/2014/main" id="{A4CB6DA3-5BA3-843E-5DB3-EA5DFF80325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08387" y="1937086"/>
            <a:ext cx="1509019" cy="500504"/>
          </a:xfrm>
          <a:prstGeom prst="rect">
            <a:avLst/>
          </a:prstGeom>
        </p:spPr>
      </p:pic>
      <p:pic>
        <p:nvPicPr>
          <p:cNvPr id="11" name="Picture 10" descr="A logo with text on it&#10;&#10;AI-generated content may be incorrect.">
            <a:extLst>
              <a:ext uri="{FF2B5EF4-FFF2-40B4-BE49-F238E27FC236}">
                <a16:creationId xmlns:a16="http://schemas.microsoft.com/office/drawing/2014/main" id="{1EC6584F-2057-13D4-CF9B-11322D8C9A9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2613" y="3475481"/>
            <a:ext cx="880748" cy="427118"/>
          </a:xfrm>
          <a:prstGeom prst="rect">
            <a:avLst/>
          </a:prstGeom>
        </p:spPr>
      </p:pic>
      <p:pic>
        <p:nvPicPr>
          <p:cNvPr id="7" name="Picture 6">
            <a:extLst>
              <a:ext uri="{FF2B5EF4-FFF2-40B4-BE49-F238E27FC236}">
                <a16:creationId xmlns:a16="http://schemas.microsoft.com/office/drawing/2014/main" id="{37E07653-7159-980F-8AE0-D9EFFD3CD92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179294" y="3536319"/>
            <a:ext cx="937760" cy="324898"/>
          </a:xfrm>
          <a:prstGeom prst="rect">
            <a:avLst/>
          </a:prstGeom>
        </p:spPr>
      </p:pic>
      <p:sp>
        <p:nvSpPr>
          <p:cNvPr id="8" name="Text 4">
            <a:extLst>
              <a:ext uri="{FF2B5EF4-FFF2-40B4-BE49-F238E27FC236}">
                <a16:creationId xmlns:a16="http://schemas.microsoft.com/office/drawing/2014/main" id="{E668D93B-A555-0D12-E856-C9098AA5E148}"/>
              </a:ext>
            </a:extLst>
          </p:cNvPr>
          <p:cNvSpPr/>
          <p:nvPr/>
        </p:nvSpPr>
        <p:spPr>
          <a:xfrm>
            <a:off x="2251969" y="4147654"/>
            <a:ext cx="6659418" cy="404848"/>
          </a:xfrm>
          <a:prstGeom prst="rect">
            <a:avLst/>
          </a:prstGeom>
          <a:noFill/>
          <a:ln/>
        </p:spPr>
        <p:txBody>
          <a:bodyPr wrap="none" lIns="0" tIns="0" rIns="0" bIns="0" rtlCol="0" anchor="t"/>
          <a:lstStyle/>
          <a:p>
            <a:r>
              <a:rPr lang="en-US" sz="1000" dirty="0">
                <a:latin typeface="Helvetica Neue" panose="02000503000000020004" pitchFamily="2" charset="0"/>
                <a:ea typeface="Helvetica Neue" panose="02000503000000020004" pitchFamily="2" charset="0"/>
                <a:cs typeface="Helvetica Neue" panose="02000503000000020004" pitchFamily="2" charset="0"/>
              </a:rPr>
              <a:t>India-based engineering and fabrication company delivering OEM manufacturing and custom-engineered process </a:t>
            </a:r>
          </a:p>
          <a:p>
            <a:r>
              <a:rPr lang="en-US" sz="1000" dirty="0">
                <a:latin typeface="Helvetica Neue" panose="02000503000000020004" pitchFamily="2" charset="0"/>
                <a:ea typeface="Helvetica Neue" panose="02000503000000020004" pitchFamily="2" charset="0"/>
                <a:cs typeface="Helvetica Neue" panose="02000503000000020004" pitchFamily="2" charset="0"/>
              </a:rPr>
              <a:t>equipment for global energy and industrial infrastructure markets.</a:t>
            </a:r>
          </a:p>
          <a:p>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2" name="Picture 11">
            <a:extLst>
              <a:ext uri="{FF2B5EF4-FFF2-40B4-BE49-F238E27FC236}">
                <a16:creationId xmlns:a16="http://schemas.microsoft.com/office/drawing/2014/main" id="{89077FA7-3C25-3108-397E-8BFC0B0F9C84}"/>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638019" y="4079434"/>
            <a:ext cx="1082550" cy="469202"/>
          </a:xfrm>
          <a:prstGeom prst="rect">
            <a:avLst/>
          </a:prstGeom>
        </p:spPr>
      </p:pic>
    </p:spTree>
    <p:extLst>
      <p:ext uri="{BB962C8B-B14F-4D97-AF65-F5344CB8AC3E}">
        <p14:creationId xmlns:p14="http://schemas.microsoft.com/office/powerpoint/2010/main" val="4905788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63E522-5BB4-C08E-681E-1FA9EDC90256}"/>
              </a:ext>
            </a:extLst>
          </p:cNvPr>
          <p:cNvSpPr>
            <a:spLocks noGrp="1"/>
          </p:cNvSpPr>
          <p:nvPr>
            <p:ph type="body" sz="quarter" idx="14"/>
          </p:nvPr>
        </p:nvSpPr>
        <p:spPr/>
        <p:txBody>
          <a:bodyPr/>
          <a:lstStyle/>
          <a:p>
            <a:r>
              <a:rPr lang="en-US" dirty="0"/>
              <a:t>Services group</a:t>
            </a:r>
          </a:p>
        </p:txBody>
      </p:sp>
      <p:sp>
        <p:nvSpPr>
          <p:cNvPr id="4" name="Slide Number Placeholder 3">
            <a:extLst>
              <a:ext uri="{FF2B5EF4-FFF2-40B4-BE49-F238E27FC236}">
                <a16:creationId xmlns:a16="http://schemas.microsoft.com/office/drawing/2014/main" id="{085A308C-8A95-4EDF-EB12-23EB1B9C4963}"/>
              </a:ext>
            </a:extLst>
          </p:cNvPr>
          <p:cNvSpPr>
            <a:spLocks noGrp="1"/>
          </p:cNvSpPr>
          <p:nvPr>
            <p:ph type="sldNum" sz="quarter" idx="17"/>
          </p:nvPr>
        </p:nvSpPr>
        <p:spPr/>
        <p:txBody>
          <a:bodyPr/>
          <a:lstStyle/>
          <a:p>
            <a:fld id="{F9886CEC-C9AD-CD40-A303-2354BBFA91C8}" type="slidenum">
              <a:rPr lang="en-US" smtClean="0"/>
              <a:pPr/>
              <a:t>55</a:t>
            </a:fld>
            <a:endParaRPr lang="en-US" sz="1000"/>
          </a:p>
        </p:txBody>
      </p:sp>
      <p:sp>
        <p:nvSpPr>
          <p:cNvPr id="5" name="Text Placeholder 1">
            <a:extLst>
              <a:ext uri="{FF2B5EF4-FFF2-40B4-BE49-F238E27FC236}">
                <a16:creationId xmlns:a16="http://schemas.microsoft.com/office/drawing/2014/main" id="{B9112192-E1B7-3170-8501-A1F3D17B0A8C}"/>
              </a:ext>
            </a:extLst>
          </p:cNvPr>
          <p:cNvSpPr>
            <a:spLocks noGrp="1"/>
          </p:cNvSpPr>
          <p:nvPr>
            <p:ph type="body" sz="quarter" idx="11"/>
          </p:nvPr>
        </p:nvSpPr>
        <p:spPr>
          <a:xfrm>
            <a:off x="311944" y="1139385"/>
            <a:ext cx="3950218" cy="627641"/>
          </a:xfrm>
        </p:spPr>
        <p:txBody>
          <a:bodyPr>
            <a:normAutofit/>
          </a:bodyPr>
          <a:lstStyle/>
          <a:p>
            <a:pPr marL="0" indent="0">
              <a:lnSpc>
                <a:spcPct val="100000"/>
              </a:lnSpc>
              <a:buNone/>
            </a:pPr>
            <a:r>
              <a:rPr lang="en-US" sz="1000" dirty="0">
                <a:latin typeface="Helvetica Neue" pitchFamily="34" charset="0"/>
                <a:ea typeface="Helvetica Neue" pitchFamily="34" charset="-122"/>
                <a:cs typeface="Helvetica Neue" pitchFamily="34" charset="-120"/>
              </a:rPr>
              <a:t>Integrated shop- and field-executed services supporting complex infrastructure across the complete asset lifecycle—from greenfield development to decommissioning.</a:t>
            </a:r>
            <a:endParaRPr lang="en-US" sz="1000" dirty="0"/>
          </a:p>
        </p:txBody>
      </p:sp>
      <p:sp>
        <p:nvSpPr>
          <p:cNvPr id="7" name="Shape 3">
            <a:extLst>
              <a:ext uri="{FF2B5EF4-FFF2-40B4-BE49-F238E27FC236}">
                <a16:creationId xmlns:a16="http://schemas.microsoft.com/office/drawing/2014/main" id="{1B6B7233-13DC-8EF4-C3C9-67E9FD9117B9}"/>
              </a:ext>
            </a:extLst>
          </p:cNvPr>
          <p:cNvSpPr/>
          <p:nvPr/>
        </p:nvSpPr>
        <p:spPr>
          <a:xfrm>
            <a:off x="388681" y="2723681"/>
            <a:ext cx="3796744" cy="404449"/>
          </a:xfrm>
          <a:prstGeom prst="roundRect">
            <a:avLst>
              <a:gd name="adj" fmla="val 4652"/>
            </a:avLst>
          </a:prstGeom>
          <a:solidFill>
            <a:srgbClr val="1589DB">
              <a:alpha val="49716"/>
            </a:srgbClr>
          </a:solidFill>
          <a:ln w="7620">
            <a:solidFill>
              <a:srgbClr val="BFCAD8"/>
            </a:solidFill>
            <a:prstDash val="solid"/>
          </a:ln>
        </p:spPr>
        <p:txBody>
          <a:bodyPr/>
          <a:lstStyle/>
          <a:p>
            <a:endParaRPr lang="en-US"/>
          </a:p>
        </p:txBody>
      </p:sp>
      <p:sp>
        <p:nvSpPr>
          <p:cNvPr id="8" name="Text 4">
            <a:extLst>
              <a:ext uri="{FF2B5EF4-FFF2-40B4-BE49-F238E27FC236}">
                <a16:creationId xmlns:a16="http://schemas.microsoft.com/office/drawing/2014/main" id="{731D375A-19E2-AECF-70D1-E77400545AB1}"/>
              </a:ext>
            </a:extLst>
          </p:cNvPr>
          <p:cNvSpPr/>
          <p:nvPr/>
        </p:nvSpPr>
        <p:spPr>
          <a:xfrm>
            <a:off x="567016" y="2830430"/>
            <a:ext cx="2436553" cy="222244"/>
          </a:xfrm>
          <a:prstGeom prst="rect">
            <a:avLst/>
          </a:prstGeom>
          <a:noFill/>
          <a:ln/>
        </p:spPr>
        <p:txBody>
          <a:bodyPr wrap="none" lIns="0" tIns="0" rIns="0" bIns="0" rtlCol="0" anchor="t"/>
          <a:lstStyle/>
          <a:p>
            <a:pPr marL="0" indent="0">
              <a:buNone/>
            </a:pPr>
            <a:r>
              <a:rPr lang="en-US" sz="1200" dirty="0">
                <a:solidFill>
                  <a:srgbClr val="000000"/>
                </a:solidFill>
                <a:latin typeface="Helvetica Neue Medium" pitchFamily="34" charset="0"/>
                <a:ea typeface="Helvetica Neue Medium" pitchFamily="34" charset="-122"/>
                <a:cs typeface="Helvetica Neue Medium" pitchFamily="34" charset="-120"/>
              </a:rPr>
              <a:t>Field Installation &amp; Integration</a:t>
            </a:r>
            <a:endParaRPr lang="en-US" sz="1200" dirty="0"/>
          </a:p>
        </p:txBody>
      </p:sp>
      <p:sp>
        <p:nvSpPr>
          <p:cNvPr id="10" name="Shape 3">
            <a:extLst>
              <a:ext uri="{FF2B5EF4-FFF2-40B4-BE49-F238E27FC236}">
                <a16:creationId xmlns:a16="http://schemas.microsoft.com/office/drawing/2014/main" id="{8BCFD3C7-A5AA-33F1-306A-B0C8B7316D72}"/>
              </a:ext>
            </a:extLst>
          </p:cNvPr>
          <p:cNvSpPr/>
          <p:nvPr/>
        </p:nvSpPr>
        <p:spPr>
          <a:xfrm>
            <a:off x="388680" y="2263000"/>
            <a:ext cx="3796744" cy="404448"/>
          </a:xfrm>
          <a:prstGeom prst="roundRect">
            <a:avLst>
              <a:gd name="adj" fmla="val 4652"/>
            </a:avLst>
          </a:prstGeom>
          <a:solidFill>
            <a:srgbClr val="1589DB">
              <a:alpha val="49716"/>
            </a:srgbClr>
          </a:solidFill>
          <a:ln w="7620">
            <a:solidFill>
              <a:srgbClr val="BFCAD8"/>
            </a:solidFill>
            <a:prstDash val="solid"/>
          </a:ln>
        </p:spPr>
        <p:txBody>
          <a:bodyPr/>
          <a:lstStyle/>
          <a:p>
            <a:endParaRPr lang="en-US"/>
          </a:p>
        </p:txBody>
      </p:sp>
      <p:sp>
        <p:nvSpPr>
          <p:cNvPr id="11" name="Text 4">
            <a:extLst>
              <a:ext uri="{FF2B5EF4-FFF2-40B4-BE49-F238E27FC236}">
                <a16:creationId xmlns:a16="http://schemas.microsoft.com/office/drawing/2014/main" id="{4A171CD3-903C-8AD8-CCB5-425C19DA162F}"/>
              </a:ext>
            </a:extLst>
          </p:cNvPr>
          <p:cNvSpPr/>
          <p:nvPr/>
        </p:nvSpPr>
        <p:spPr>
          <a:xfrm>
            <a:off x="567015" y="2377002"/>
            <a:ext cx="2436553" cy="213845"/>
          </a:xfrm>
          <a:prstGeom prst="rect">
            <a:avLst/>
          </a:prstGeom>
          <a:noFill/>
          <a:ln/>
        </p:spPr>
        <p:txBody>
          <a:bodyPr wrap="none" lIns="0" tIns="0" rIns="0" bIns="0" rtlCol="0" anchor="t"/>
          <a:lstStyle/>
          <a:p>
            <a:pPr marL="0" indent="0">
              <a:buNone/>
            </a:pPr>
            <a:r>
              <a:rPr lang="en-US" sz="1200" dirty="0">
                <a:solidFill>
                  <a:srgbClr val="000000"/>
                </a:solidFill>
                <a:latin typeface="Helvetica Neue Medium" pitchFamily="34" charset="0"/>
                <a:ea typeface="Helvetica Neue Medium" pitchFamily="34" charset="-122"/>
                <a:cs typeface="Helvetica Neue Medium" pitchFamily="34" charset="-120"/>
              </a:rPr>
              <a:t>Construction Management</a:t>
            </a:r>
            <a:endParaRPr lang="en-US" sz="1200" dirty="0"/>
          </a:p>
        </p:txBody>
      </p:sp>
      <p:sp>
        <p:nvSpPr>
          <p:cNvPr id="12" name="Shape 3">
            <a:extLst>
              <a:ext uri="{FF2B5EF4-FFF2-40B4-BE49-F238E27FC236}">
                <a16:creationId xmlns:a16="http://schemas.microsoft.com/office/drawing/2014/main" id="{EC9BB590-72DE-4DF6-2899-AB08759040A7}"/>
              </a:ext>
            </a:extLst>
          </p:cNvPr>
          <p:cNvSpPr/>
          <p:nvPr/>
        </p:nvSpPr>
        <p:spPr>
          <a:xfrm>
            <a:off x="388681" y="3165532"/>
            <a:ext cx="3796744" cy="404448"/>
          </a:xfrm>
          <a:prstGeom prst="roundRect">
            <a:avLst>
              <a:gd name="adj" fmla="val 4652"/>
            </a:avLst>
          </a:prstGeom>
          <a:solidFill>
            <a:srgbClr val="1589DB">
              <a:alpha val="49716"/>
            </a:srgbClr>
          </a:solidFill>
          <a:ln w="7620">
            <a:solidFill>
              <a:srgbClr val="BFCAD8"/>
            </a:solidFill>
            <a:prstDash val="solid"/>
          </a:ln>
        </p:spPr>
        <p:txBody>
          <a:bodyPr/>
          <a:lstStyle/>
          <a:p>
            <a:endParaRPr lang="en-US"/>
          </a:p>
        </p:txBody>
      </p:sp>
      <p:sp>
        <p:nvSpPr>
          <p:cNvPr id="13" name="Text 4">
            <a:extLst>
              <a:ext uri="{FF2B5EF4-FFF2-40B4-BE49-F238E27FC236}">
                <a16:creationId xmlns:a16="http://schemas.microsoft.com/office/drawing/2014/main" id="{7B77C40D-675C-4773-0402-104A0FDF7455}"/>
              </a:ext>
            </a:extLst>
          </p:cNvPr>
          <p:cNvSpPr/>
          <p:nvPr/>
        </p:nvSpPr>
        <p:spPr>
          <a:xfrm>
            <a:off x="567016" y="3290640"/>
            <a:ext cx="2436553" cy="251320"/>
          </a:xfrm>
          <a:prstGeom prst="rect">
            <a:avLst/>
          </a:prstGeom>
          <a:noFill/>
          <a:ln/>
        </p:spPr>
        <p:txBody>
          <a:bodyPr wrap="none" lIns="0" tIns="0" rIns="0" bIns="0" rtlCol="0" anchor="t"/>
          <a:lstStyle/>
          <a:p>
            <a:pPr marL="0" indent="0">
              <a:buNone/>
            </a:pPr>
            <a:r>
              <a:rPr lang="en-US" sz="1200" dirty="0">
                <a:solidFill>
                  <a:srgbClr val="000000"/>
                </a:solidFill>
                <a:latin typeface="Helvetica Neue Medium" pitchFamily="34" charset="0"/>
                <a:ea typeface="Helvetica Neue Medium" pitchFamily="34" charset="-122"/>
                <a:cs typeface="Helvetica Neue Medium" pitchFamily="34" charset="-120"/>
              </a:rPr>
              <a:t>Repair &amp; Maintenance Support</a:t>
            </a:r>
            <a:endParaRPr lang="en-US" sz="1200" dirty="0"/>
          </a:p>
        </p:txBody>
      </p:sp>
      <p:sp>
        <p:nvSpPr>
          <p:cNvPr id="14" name="Shape 3">
            <a:extLst>
              <a:ext uri="{FF2B5EF4-FFF2-40B4-BE49-F238E27FC236}">
                <a16:creationId xmlns:a16="http://schemas.microsoft.com/office/drawing/2014/main" id="{63E74CF8-52A6-9200-8AEE-8D9720737864}"/>
              </a:ext>
            </a:extLst>
          </p:cNvPr>
          <p:cNvSpPr/>
          <p:nvPr/>
        </p:nvSpPr>
        <p:spPr>
          <a:xfrm>
            <a:off x="388681" y="3617091"/>
            <a:ext cx="3796744" cy="404448"/>
          </a:xfrm>
          <a:prstGeom prst="roundRect">
            <a:avLst>
              <a:gd name="adj" fmla="val 4652"/>
            </a:avLst>
          </a:prstGeom>
          <a:solidFill>
            <a:srgbClr val="1589DB">
              <a:alpha val="49716"/>
            </a:srgbClr>
          </a:solidFill>
          <a:ln w="7620">
            <a:solidFill>
              <a:srgbClr val="BFCAD8"/>
            </a:solidFill>
            <a:prstDash val="solid"/>
          </a:ln>
        </p:spPr>
        <p:txBody>
          <a:bodyPr/>
          <a:lstStyle/>
          <a:p>
            <a:endParaRPr lang="en-US"/>
          </a:p>
        </p:txBody>
      </p:sp>
      <p:sp>
        <p:nvSpPr>
          <p:cNvPr id="15" name="Text 4">
            <a:extLst>
              <a:ext uri="{FF2B5EF4-FFF2-40B4-BE49-F238E27FC236}">
                <a16:creationId xmlns:a16="http://schemas.microsoft.com/office/drawing/2014/main" id="{093182A4-6A04-43CD-0864-7442002BBD55}"/>
              </a:ext>
            </a:extLst>
          </p:cNvPr>
          <p:cNvSpPr/>
          <p:nvPr/>
        </p:nvSpPr>
        <p:spPr>
          <a:xfrm>
            <a:off x="567016" y="3731621"/>
            <a:ext cx="2436553" cy="201928"/>
          </a:xfrm>
          <a:prstGeom prst="rect">
            <a:avLst/>
          </a:prstGeom>
          <a:noFill/>
          <a:ln/>
        </p:spPr>
        <p:txBody>
          <a:bodyPr wrap="none" lIns="0" tIns="0" rIns="0" bIns="0" rtlCol="0" anchor="t"/>
          <a:lstStyle/>
          <a:p>
            <a:pPr marL="0" indent="0">
              <a:buNone/>
            </a:pPr>
            <a:r>
              <a:rPr lang="en-US" sz="1200" dirty="0">
                <a:solidFill>
                  <a:srgbClr val="000000"/>
                </a:solidFill>
                <a:latin typeface="Helvetica Neue Medium" pitchFamily="34" charset="0"/>
                <a:ea typeface="Helvetica Neue Medium" pitchFamily="34" charset="-122"/>
                <a:cs typeface="Helvetica Neue Medium" pitchFamily="34" charset="-120"/>
              </a:rPr>
              <a:t>Turnarounds &amp; Retrofits</a:t>
            </a:r>
            <a:endParaRPr lang="en-US" sz="1200" dirty="0"/>
          </a:p>
        </p:txBody>
      </p:sp>
      <p:sp>
        <p:nvSpPr>
          <p:cNvPr id="16" name="Shape 3">
            <a:extLst>
              <a:ext uri="{FF2B5EF4-FFF2-40B4-BE49-F238E27FC236}">
                <a16:creationId xmlns:a16="http://schemas.microsoft.com/office/drawing/2014/main" id="{4C6E3EDA-12B6-E6E0-5C5E-1B7AB858E136}"/>
              </a:ext>
            </a:extLst>
          </p:cNvPr>
          <p:cNvSpPr/>
          <p:nvPr/>
        </p:nvSpPr>
        <p:spPr>
          <a:xfrm>
            <a:off x="388681" y="4068651"/>
            <a:ext cx="3796744" cy="404448"/>
          </a:xfrm>
          <a:prstGeom prst="roundRect">
            <a:avLst>
              <a:gd name="adj" fmla="val 4652"/>
            </a:avLst>
          </a:prstGeom>
          <a:solidFill>
            <a:srgbClr val="1589DB">
              <a:alpha val="49716"/>
            </a:srgbClr>
          </a:solidFill>
          <a:ln w="7620">
            <a:solidFill>
              <a:srgbClr val="BFCAD8"/>
            </a:solidFill>
            <a:prstDash val="solid"/>
          </a:ln>
        </p:spPr>
        <p:txBody>
          <a:bodyPr/>
          <a:lstStyle/>
          <a:p>
            <a:endParaRPr lang="en-US"/>
          </a:p>
        </p:txBody>
      </p:sp>
      <p:sp>
        <p:nvSpPr>
          <p:cNvPr id="17" name="Text 4">
            <a:extLst>
              <a:ext uri="{FF2B5EF4-FFF2-40B4-BE49-F238E27FC236}">
                <a16:creationId xmlns:a16="http://schemas.microsoft.com/office/drawing/2014/main" id="{D92AA9D2-8C2B-0004-96C0-427EB22F8B69}"/>
              </a:ext>
            </a:extLst>
          </p:cNvPr>
          <p:cNvSpPr/>
          <p:nvPr/>
        </p:nvSpPr>
        <p:spPr>
          <a:xfrm>
            <a:off x="567016" y="4186324"/>
            <a:ext cx="2436553" cy="293143"/>
          </a:xfrm>
          <a:prstGeom prst="rect">
            <a:avLst/>
          </a:prstGeom>
          <a:noFill/>
          <a:ln/>
        </p:spPr>
        <p:txBody>
          <a:bodyPr wrap="none" lIns="0" tIns="0" rIns="0" bIns="0" rtlCol="0" anchor="t"/>
          <a:lstStyle/>
          <a:p>
            <a:pPr marL="0" indent="0">
              <a:buNone/>
            </a:pPr>
            <a:r>
              <a:rPr lang="en-US" sz="1200" dirty="0">
                <a:solidFill>
                  <a:srgbClr val="000000"/>
                </a:solidFill>
                <a:latin typeface="Helvetica Neue Medium" pitchFamily="34" charset="0"/>
                <a:ea typeface="Helvetica Neue Medium" pitchFamily="34" charset="-122"/>
                <a:cs typeface="Helvetica Neue Medium" pitchFamily="34" charset="-120"/>
              </a:rPr>
              <a:t>Operations Support</a:t>
            </a:r>
            <a:endParaRPr lang="en-US" sz="1200" dirty="0"/>
          </a:p>
        </p:txBody>
      </p:sp>
      <p:sp>
        <p:nvSpPr>
          <p:cNvPr id="2" name="Shape 3">
            <a:extLst>
              <a:ext uri="{FF2B5EF4-FFF2-40B4-BE49-F238E27FC236}">
                <a16:creationId xmlns:a16="http://schemas.microsoft.com/office/drawing/2014/main" id="{37872C29-EB2E-10D9-7ED9-6EEE34E7A6B2}"/>
              </a:ext>
            </a:extLst>
          </p:cNvPr>
          <p:cNvSpPr/>
          <p:nvPr/>
        </p:nvSpPr>
        <p:spPr>
          <a:xfrm>
            <a:off x="388680" y="1802318"/>
            <a:ext cx="3796744" cy="404449"/>
          </a:xfrm>
          <a:prstGeom prst="roundRect">
            <a:avLst>
              <a:gd name="adj" fmla="val 4652"/>
            </a:avLst>
          </a:prstGeom>
          <a:solidFill>
            <a:srgbClr val="1589DB">
              <a:alpha val="49716"/>
            </a:srgbClr>
          </a:solidFill>
          <a:ln w="7620">
            <a:solidFill>
              <a:srgbClr val="BFCAD8"/>
            </a:solidFill>
            <a:prstDash val="solid"/>
          </a:ln>
        </p:spPr>
        <p:txBody>
          <a:bodyPr/>
          <a:lstStyle/>
          <a:p>
            <a:endParaRPr lang="en-US"/>
          </a:p>
        </p:txBody>
      </p:sp>
      <p:sp>
        <p:nvSpPr>
          <p:cNvPr id="9" name="Text 4">
            <a:extLst>
              <a:ext uri="{FF2B5EF4-FFF2-40B4-BE49-F238E27FC236}">
                <a16:creationId xmlns:a16="http://schemas.microsoft.com/office/drawing/2014/main" id="{5D1182D1-3899-AAAE-4F62-39AAC64230D7}"/>
              </a:ext>
            </a:extLst>
          </p:cNvPr>
          <p:cNvSpPr/>
          <p:nvPr/>
        </p:nvSpPr>
        <p:spPr>
          <a:xfrm>
            <a:off x="567016" y="1934490"/>
            <a:ext cx="2436553" cy="242163"/>
          </a:xfrm>
          <a:prstGeom prst="rect">
            <a:avLst/>
          </a:prstGeom>
          <a:noFill/>
          <a:ln/>
        </p:spPr>
        <p:txBody>
          <a:bodyPr wrap="none" lIns="0" tIns="0" rIns="0" bIns="0" rtlCol="0" anchor="t"/>
          <a:lstStyle/>
          <a:p>
            <a:pPr marL="0" indent="0">
              <a:buNone/>
            </a:pPr>
            <a:r>
              <a:rPr lang="en-US" sz="1200" dirty="0">
                <a:solidFill>
                  <a:srgbClr val="000000"/>
                </a:solidFill>
                <a:latin typeface="Helvetica Neue Medium" pitchFamily="34" charset="0"/>
                <a:ea typeface="Helvetica Neue Medium" pitchFamily="34" charset="-122"/>
                <a:cs typeface="Helvetica Neue Medium" pitchFamily="34" charset="-120"/>
              </a:rPr>
              <a:t>Custom EPC Services</a:t>
            </a:r>
            <a:endParaRPr lang="en-US" sz="1200" dirty="0"/>
          </a:p>
        </p:txBody>
      </p:sp>
      <p:pic>
        <p:nvPicPr>
          <p:cNvPr id="20" name="Picture 19" descr="A group of men working at a factory&#10;&#10;AI-generated content may be incorrect.">
            <a:extLst>
              <a:ext uri="{FF2B5EF4-FFF2-40B4-BE49-F238E27FC236}">
                <a16:creationId xmlns:a16="http://schemas.microsoft.com/office/drawing/2014/main" id="{85974DB9-DA31-6ADA-7340-E39DA2034FBD}"/>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4679865" y="764711"/>
            <a:ext cx="3950218" cy="3652271"/>
          </a:xfrm>
          <a:prstGeom prst="roundRect">
            <a:avLst>
              <a:gd name="adj" fmla="val 4988"/>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459623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DC28B9-9BF6-02A2-7731-226FE42AEA9E}"/>
              </a:ext>
            </a:extLst>
          </p:cNvPr>
          <p:cNvSpPr>
            <a:spLocks noGrp="1"/>
          </p:cNvSpPr>
          <p:nvPr>
            <p:ph type="body" sz="quarter" idx="14"/>
          </p:nvPr>
        </p:nvSpPr>
        <p:spPr/>
        <p:txBody>
          <a:bodyPr/>
          <a:lstStyle/>
          <a:p>
            <a:r>
              <a:rPr lang="en-US" dirty="0"/>
              <a:t>Our services brands</a:t>
            </a:r>
          </a:p>
        </p:txBody>
      </p:sp>
      <p:sp>
        <p:nvSpPr>
          <p:cNvPr id="4" name="Slide Number Placeholder 3">
            <a:extLst>
              <a:ext uri="{FF2B5EF4-FFF2-40B4-BE49-F238E27FC236}">
                <a16:creationId xmlns:a16="http://schemas.microsoft.com/office/drawing/2014/main" id="{BE463FBF-6236-5F20-A764-AC65EBE75DAA}"/>
              </a:ext>
            </a:extLst>
          </p:cNvPr>
          <p:cNvSpPr>
            <a:spLocks noGrp="1"/>
          </p:cNvSpPr>
          <p:nvPr>
            <p:ph type="sldNum" sz="quarter" idx="17"/>
          </p:nvPr>
        </p:nvSpPr>
        <p:spPr/>
        <p:txBody>
          <a:bodyPr/>
          <a:lstStyle/>
          <a:p>
            <a:fld id="{F9886CEC-C9AD-CD40-A303-2354BBFA91C8}" type="slidenum">
              <a:rPr lang="en-US" smtClean="0"/>
              <a:pPr/>
              <a:t>56</a:t>
            </a:fld>
            <a:endParaRPr lang="en-US" sz="1000"/>
          </a:p>
        </p:txBody>
      </p:sp>
      <p:sp>
        <p:nvSpPr>
          <p:cNvPr id="6" name="Text 4">
            <a:extLst>
              <a:ext uri="{FF2B5EF4-FFF2-40B4-BE49-F238E27FC236}">
                <a16:creationId xmlns:a16="http://schemas.microsoft.com/office/drawing/2014/main" id="{3702E1EE-27B3-32CF-F718-DE6D0C5AEFD6}"/>
              </a:ext>
            </a:extLst>
          </p:cNvPr>
          <p:cNvSpPr/>
          <p:nvPr/>
        </p:nvSpPr>
        <p:spPr>
          <a:xfrm>
            <a:off x="2294291" y="1483511"/>
            <a:ext cx="6296816" cy="380219"/>
          </a:xfrm>
          <a:prstGeom prst="rect">
            <a:avLst/>
          </a:prstGeom>
          <a:noFill/>
          <a:ln/>
        </p:spPr>
        <p:txBody>
          <a:bodyPr wrap="none" lIns="0" tIns="0" rIns="0" bIns="0" rtlCol="0" anchor="t"/>
          <a:lstStyle/>
          <a:p>
            <a:r>
              <a:rPr lang="en-US" sz="1000" dirty="0"/>
              <a:t>Turnkey design, fabrication, installation, commissioning, maintenance, and repair services for LPG, LNG, SNG, </a:t>
            </a:r>
          </a:p>
          <a:p>
            <a:r>
              <a:rPr lang="en-US" sz="1000" dirty="0"/>
              <a:t>and alternative fuel gas systems, including storage, transfer, and utilization solutions for liquefied gases.</a:t>
            </a:r>
          </a:p>
        </p:txBody>
      </p:sp>
      <p:sp>
        <p:nvSpPr>
          <p:cNvPr id="9" name="Text 4">
            <a:extLst>
              <a:ext uri="{FF2B5EF4-FFF2-40B4-BE49-F238E27FC236}">
                <a16:creationId xmlns:a16="http://schemas.microsoft.com/office/drawing/2014/main" id="{D1246436-20E2-38CD-1B03-53906BE97018}"/>
              </a:ext>
            </a:extLst>
          </p:cNvPr>
          <p:cNvSpPr/>
          <p:nvPr/>
        </p:nvSpPr>
        <p:spPr>
          <a:xfrm>
            <a:off x="2288323" y="2203745"/>
            <a:ext cx="6659418" cy="404356"/>
          </a:xfrm>
          <a:prstGeom prst="rect">
            <a:avLst/>
          </a:prstGeom>
          <a:noFill/>
          <a:ln/>
        </p:spPr>
        <p:txBody>
          <a:bodyPr wrap="none" lIns="0" tIns="0" rIns="0" bIns="0" rtlCol="0" anchor="t"/>
          <a:lstStyle/>
          <a:p>
            <a:r>
              <a:rPr lang="en-US" sz="1000" dirty="0"/>
              <a:t>Cryogenic and mechanical field services for critical air separation and process industry infrastructure, including </a:t>
            </a:r>
          </a:p>
          <a:p>
            <a:r>
              <a:rPr lang="en-US" sz="1000" dirty="0"/>
              <a:t>turnaround support, equipment installation, process piping, and oxygen cleaning.</a:t>
            </a:r>
          </a:p>
        </p:txBody>
      </p:sp>
      <p:sp>
        <p:nvSpPr>
          <p:cNvPr id="12" name="Text 4">
            <a:extLst>
              <a:ext uri="{FF2B5EF4-FFF2-40B4-BE49-F238E27FC236}">
                <a16:creationId xmlns:a16="http://schemas.microsoft.com/office/drawing/2014/main" id="{DB529C5C-A3FB-14D6-BBB2-03ACC124479A}"/>
              </a:ext>
            </a:extLst>
          </p:cNvPr>
          <p:cNvSpPr/>
          <p:nvPr/>
        </p:nvSpPr>
        <p:spPr>
          <a:xfrm>
            <a:off x="2288323" y="3184628"/>
            <a:ext cx="6659418" cy="404357"/>
          </a:xfrm>
          <a:prstGeom prst="rect">
            <a:avLst/>
          </a:prstGeom>
          <a:noFill/>
          <a:ln/>
        </p:spPr>
        <p:txBody>
          <a:bodyPr wrap="none" lIns="0" tIns="0" rIns="0" bIns="0" rtlCol="0" anchor="t"/>
          <a:lstStyle/>
          <a:p>
            <a:r>
              <a:rPr lang="en-US" sz="1000" dirty="0"/>
              <a:t>Engineering, procurement, construction, operation, and maintenance services for biogas to energy and RNG projects,</a:t>
            </a:r>
          </a:p>
          <a:p>
            <a:r>
              <a:rPr lang="en-US" sz="1000" dirty="0"/>
              <a:t>including infrastructure development, O&amp;M support, controls integration, and SCADA and asset optimization.</a:t>
            </a:r>
          </a:p>
        </p:txBody>
      </p:sp>
      <p:pic>
        <p:nvPicPr>
          <p:cNvPr id="5" name="Picture 4" descr="A black background with white text&#10;&#10;AI-generated content may be incorrect.">
            <a:extLst>
              <a:ext uri="{FF2B5EF4-FFF2-40B4-BE49-F238E27FC236}">
                <a16:creationId xmlns:a16="http://schemas.microsoft.com/office/drawing/2014/main" id="{896B23BD-8070-4113-18D3-92814656024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38539" y="1459577"/>
            <a:ext cx="1955119" cy="316398"/>
          </a:xfrm>
          <a:prstGeom prst="rect">
            <a:avLst/>
          </a:prstGeom>
        </p:spPr>
      </p:pic>
      <p:pic>
        <p:nvPicPr>
          <p:cNvPr id="8" name="Picture 7" descr="A black and yellow logo&#10;&#10;AI-generated content may be incorrect.">
            <a:extLst>
              <a:ext uri="{FF2B5EF4-FFF2-40B4-BE49-F238E27FC236}">
                <a16:creationId xmlns:a16="http://schemas.microsoft.com/office/drawing/2014/main" id="{D071D8B3-F595-F4D4-EDBC-A79FA3BCBE4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0054" y="2027879"/>
            <a:ext cx="1186025" cy="697662"/>
          </a:xfrm>
          <a:prstGeom prst="rect">
            <a:avLst/>
          </a:prstGeom>
        </p:spPr>
      </p:pic>
      <p:pic>
        <p:nvPicPr>
          <p:cNvPr id="7" name="Picture 6">
            <a:extLst>
              <a:ext uri="{FF2B5EF4-FFF2-40B4-BE49-F238E27FC236}">
                <a16:creationId xmlns:a16="http://schemas.microsoft.com/office/drawing/2014/main" id="{3E419A05-AEA2-0EAF-5421-473531B198F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33438" y="2977445"/>
            <a:ext cx="1559255" cy="706296"/>
          </a:xfrm>
          <a:prstGeom prst="rect">
            <a:avLst/>
          </a:prstGeom>
        </p:spPr>
      </p:pic>
    </p:spTree>
    <p:extLst>
      <p:ext uri="{BB962C8B-B14F-4D97-AF65-F5344CB8AC3E}">
        <p14:creationId xmlns:p14="http://schemas.microsoft.com/office/powerpoint/2010/main" val="553849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CBA3FAB4-2B56-6F9D-508A-81597AEA90BA}"/>
              </a:ext>
            </a:extLst>
          </p:cNvPr>
          <p:cNvSpPr/>
          <p:nvPr/>
        </p:nvSpPr>
        <p:spPr>
          <a:xfrm>
            <a:off x="341317" y="1874857"/>
            <a:ext cx="3710158" cy="543797"/>
          </a:xfrm>
          <a:prstGeom prst="roundRect">
            <a:avLst/>
          </a:prstGeom>
          <a:solidFill>
            <a:srgbClr val="1589DB"/>
          </a:solidFill>
          <a:ln cap="rnd">
            <a:solidFill>
              <a:schemeClr val="bg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Rounded Rectangle 5">
            <a:extLst>
              <a:ext uri="{FF2B5EF4-FFF2-40B4-BE49-F238E27FC236}">
                <a16:creationId xmlns:a16="http://schemas.microsoft.com/office/drawing/2014/main" id="{D430D6A5-E47B-5AED-EB59-E438F2568598}"/>
              </a:ext>
            </a:extLst>
          </p:cNvPr>
          <p:cNvSpPr/>
          <p:nvPr/>
        </p:nvSpPr>
        <p:spPr>
          <a:xfrm>
            <a:off x="348604" y="2345285"/>
            <a:ext cx="3710158" cy="519687"/>
          </a:xfrm>
          <a:prstGeom prst="roundRect">
            <a:avLst/>
          </a:prstGeom>
          <a:solidFill>
            <a:srgbClr val="1589DB"/>
          </a:solidFill>
          <a:ln cap="rnd">
            <a:solidFill>
              <a:schemeClr val="bg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Rounded Rectangle 7">
            <a:extLst>
              <a:ext uri="{FF2B5EF4-FFF2-40B4-BE49-F238E27FC236}">
                <a16:creationId xmlns:a16="http://schemas.microsoft.com/office/drawing/2014/main" id="{8AC89334-3EAF-4B1A-DB71-9D082C655A8F}"/>
              </a:ext>
            </a:extLst>
          </p:cNvPr>
          <p:cNvSpPr/>
          <p:nvPr/>
        </p:nvSpPr>
        <p:spPr>
          <a:xfrm>
            <a:off x="346878" y="2787361"/>
            <a:ext cx="3710158" cy="519687"/>
          </a:xfrm>
          <a:prstGeom prst="roundRect">
            <a:avLst/>
          </a:prstGeom>
          <a:solidFill>
            <a:srgbClr val="1589DB"/>
          </a:solidFill>
          <a:ln cap="rnd">
            <a:solidFill>
              <a:schemeClr val="bg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Rounded Rectangle 8">
            <a:extLst>
              <a:ext uri="{FF2B5EF4-FFF2-40B4-BE49-F238E27FC236}">
                <a16:creationId xmlns:a16="http://schemas.microsoft.com/office/drawing/2014/main" id="{03D736D3-85EC-E700-73CE-5F4529CFF00B}"/>
              </a:ext>
            </a:extLst>
          </p:cNvPr>
          <p:cNvSpPr/>
          <p:nvPr/>
        </p:nvSpPr>
        <p:spPr>
          <a:xfrm>
            <a:off x="350329" y="3204973"/>
            <a:ext cx="3710158" cy="519687"/>
          </a:xfrm>
          <a:prstGeom prst="roundRect">
            <a:avLst/>
          </a:prstGeom>
          <a:solidFill>
            <a:srgbClr val="1589DB"/>
          </a:solidFill>
          <a:ln cap="rnd">
            <a:solidFill>
              <a:schemeClr val="bg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ounded Rectangle 10">
            <a:extLst>
              <a:ext uri="{FF2B5EF4-FFF2-40B4-BE49-F238E27FC236}">
                <a16:creationId xmlns:a16="http://schemas.microsoft.com/office/drawing/2014/main" id="{00EFFC5D-B60C-0D8C-14FD-7569809B57F5}"/>
              </a:ext>
            </a:extLst>
          </p:cNvPr>
          <p:cNvSpPr/>
          <p:nvPr/>
        </p:nvSpPr>
        <p:spPr>
          <a:xfrm>
            <a:off x="339227" y="3656382"/>
            <a:ext cx="3710158" cy="519687"/>
          </a:xfrm>
          <a:prstGeom prst="roundRect">
            <a:avLst/>
          </a:prstGeom>
          <a:solidFill>
            <a:srgbClr val="1589DB"/>
          </a:solidFill>
          <a:ln cap="rnd">
            <a:solidFill>
              <a:schemeClr val="bg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 Placeholder 2">
            <a:extLst>
              <a:ext uri="{FF2B5EF4-FFF2-40B4-BE49-F238E27FC236}">
                <a16:creationId xmlns:a16="http://schemas.microsoft.com/office/drawing/2014/main" id="{6E4A9251-C0A8-0349-D747-0FB888F35868}"/>
              </a:ext>
            </a:extLst>
          </p:cNvPr>
          <p:cNvSpPr>
            <a:spLocks noGrp="1"/>
          </p:cNvSpPr>
          <p:nvPr>
            <p:ph type="body" sz="quarter" idx="14"/>
          </p:nvPr>
        </p:nvSpPr>
        <p:spPr>
          <a:xfrm>
            <a:off x="311944" y="768122"/>
            <a:ext cx="8927590" cy="333861"/>
          </a:xfrm>
        </p:spPr>
        <p:txBody>
          <a:bodyPr/>
          <a:lstStyle/>
          <a:p>
            <a:r>
              <a:rPr lang="en-US" sz="1600" dirty="0"/>
              <a:t>End-to-end solutions – Delivered through one integrated platform</a:t>
            </a:r>
          </a:p>
        </p:txBody>
      </p:sp>
      <p:sp>
        <p:nvSpPr>
          <p:cNvPr id="4" name="Slide Number Placeholder 3">
            <a:extLst>
              <a:ext uri="{FF2B5EF4-FFF2-40B4-BE49-F238E27FC236}">
                <a16:creationId xmlns:a16="http://schemas.microsoft.com/office/drawing/2014/main" id="{C8A68F97-81C9-0FBF-2EBE-DC664CBA89B8}"/>
              </a:ext>
            </a:extLst>
          </p:cNvPr>
          <p:cNvSpPr>
            <a:spLocks noGrp="1"/>
          </p:cNvSpPr>
          <p:nvPr>
            <p:ph type="sldNum" sz="quarter" idx="17"/>
          </p:nvPr>
        </p:nvSpPr>
        <p:spPr/>
        <p:txBody>
          <a:bodyPr/>
          <a:lstStyle/>
          <a:p>
            <a:fld id="{F9886CEC-C9AD-CD40-A303-2354BBFA91C8}" type="slidenum">
              <a:rPr lang="en-US" smtClean="0"/>
              <a:pPr/>
              <a:t>57</a:t>
            </a:fld>
            <a:endParaRPr lang="en-US" sz="1000"/>
          </a:p>
        </p:txBody>
      </p:sp>
      <p:sp>
        <p:nvSpPr>
          <p:cNvPr id="7" name="TextBox 6">
            <a:extLst>
              <a:ext uri="{FF2B5EF4-FFF2-40B4-BE49-F238E27FC236}">
                <a16:creationId xmlns:a16="http://schemas.microsoft.com/office/drawing/2014/main" id="{0769BDE0-8368-C20D-ABA1-A183AD6A80BE}"/>
              </a:ext>
            </a:extLst>
          </p:cNvPr>
          <p:cNvSpPr txBox="1"/>
          <p:nvPr/>
        </p:nvSpPr>
        <p:spPr>
          <a:xfrm>
            <a:off x="313294" y="1111519"/>
            <a:ext cx="8422632" cy="369332"/>
          </a:xfrm>
          <a:prstGeom prst="rect">
            <a:avLst/>
          </a:prstGeom>
          <a:noFill/>
        </p:spPr>
        <p:txBody>
          <a:bodyPr wrap="square">
            <a:spAutoFit/>
          </a:bodyPr>
          <a:lstStyle/>
          <a:p>
            <a:r>
              <a:rPr lang="en-US" sz="900" dirty="0">
                <a:latin typeface="Helvetica Neue" panose="02000503000000020004" pitchFamily="2" charset="0"/>
                <a:ea typeface="Helvetica Neue" panose="02000503000000020004" pitchFamily="2" charset="0"/>
                <a:cs typeface="Helvetica Neue" panose="02000503000000020004" pitchFamily="2" charset="0"/>
              </a:rPr>
              <a:t>Our integrated capabilities support large-scale industrial projects by delivering seamless, end-to-end solutions across the plant lifecycle, improving performance, reducing complexity, lowering costs, and maximizing ROI.</a:t>
            </a:r>
          </a:p>
        </p:txBody>
      </p:sp>
      <p:sp>
        <p:nvSpPr>
          <p:cNvPr id="10" name="object 15">
            <a:extLst>
              <a:ext uri="{FF2B5EF4-FFF2-40B4-BE49-F238E27FC236}">
                <a16:creationId xmlns:a16="http://schemas.microsoft.com/office/drawing/2014/main" id="{8CF56053-C251-F44E-4758-06D15F6EE78B}"/>
              </a:ext>
            </a:extLst>
          </p:cNvPr>
          <p:cNvSpPr/>
          <p:nvPr/>
        </p:nvSpPr>
        <p:spPr>
          <a:xfrm rot="16200000">
            <a:off x="398832" y="1644388"/>
            <a:ext cx="976079" cy="954895"/>
          </a:xfrm>
          <a:custGeom>
            <a:avLst/>
            <a:gdLst/>
            <a:ahLst/>
            <a:cxnLst/>
            <a:rect l="l" t="t" r="r" b="b"/>
            <a:pathLst>
              <a:path w="1249680" h="1507489">
                <a:moveTo>
                  <a:pt x="1249680" y="0"/>
                </a:moveTo>
                <a:lnTo>
                  <a:pt x="1249680" y="1318133"/>
                </a:lnTo>
                <a:lnTo>
                  <a:pt x="624840" y="1507236"/>
                </a:lnTo>
                <a:lnTo>
                  <a:pt x="0" y="1318133"/>
                </a:lnTo>
                <a:lnTo>
                  <a:pt x="0" y="0"/>
                </a:lnTo>
                <a:lnTo>
                  <a:pt x="624840" y="189103"/>
                </a:lnTo>
                <a:lnTo>
                  <a:pt x="1249680" y="0"/>
                </a:lnTo>
                <a:close/>
              </a:path>
            </a:pathLst>
          </a:custGeom>
          <a:ln w="12700">
            <a:noFill/>
          </a:ln>
        </p:spPr>
        <p:txBody>
          <a:bodyPr wrap="square" lIns="0" tIns="0" rIns="0" bIns="0" rtlCol="0"/>
          <a:lstStyle/>
          <a:p>
            <a:endParaRPr sz="1005">
              <a:latin typeface="Raleway"/>
            </a:endParaRPr>
          </a:p>
        </p:txBody>
      </p:sp>
      <p:sp>
        <p:nvSpPr>
          <p:cNvPr id="15" name="object 15">
            <a:extLst>
              <a:ext uri="{FF2B5EF4-FFF2-40B4-BE49-F238E27FC236}">
                <a16:creationId xmlns:a16="http://schemas.microsoft.com/office/drawing/2014/main" id="{F7CD6F41-F833-6D8E-538B-8FF975BCBAAC}"/>
              </a:ext>
            </a:extLst>
          </p:cNvPr>
          <p:cNvSpPr/>
          <p:nvPr/>
        </p:nvSpPr>
        <p:spPr>
          <a:xfrm rot="16200000">
            <a:off x="396294" y="2680764"/>
            <a:ext cx="976079" cy="954895"/>
          </a:xfrm>
          <a:custGeom>
            <a:avLst/>
            <a:gdLst/>
            <a:ahLst/>
            <a:cxnLst/>
            <a:rect l="l" t="t" r="r" b="b"/>
            <a:pathLst>
              <a:path w="1249680" h="1507489">
                <a:moveTo>
                  <a:pt x="1249680" y="0"/>
                </a:moveTo>
                <a:lnTo>
                  <a:pt x="1249680" y="1318133"/>
                </a:lnTo>
                <a:lnTo>
                  <a:pt x="624840" y="1507236"/>
                </a:lnTo>
                <a:lnTo>
                  <a:pt x="0" y="1318133"/>
                </a:lnTo>
                <a:lnTo>
                  <a:pt x="0" y="0"/>
                </a:lnTo>
                <a:lnTo>
                  <a:pt x="624840" y="189103"/>
                </a:lnTo>
                <a:lnTo>
                  <a:pt x="1249680" y="0"/>
                </a:lnTo>
                <a:close/>
              </a:path>
            </a:pathLst>
          </a:custGeom>
          <a:ln w="12700">
            <a:noFill/>
          </a:ln>
        </p:spPr>
        <p:txBody>
          <a:bodyPr wrap="square" lIns="0" tIns="0" rIns="0" bIns="0" rtlCol="0"/>
          <a:lstStyle/>
          <a:p>
            <a:endParaRPr sz="1005">
              <a:latin typeface="Raleway"/>
            </a:endParaRPr>
          </a:p>
        </p:txBody>
      </p:sp>
      <p:sp>
        <p:nvSpPr>
          <p:cNvPr id="19" name="object 19">
            <a:extLst>
              <a:ext uri="{FF2B5EF4-FFF2-40B4-BE49-F238E27FC236}">
                <a16:creationId xmlns:a16="http://schemas.microsoft.com/office/drawing/2014/main" id="{BBAE5E43-CF7C-F368-3057-A69F077EF465}"/>
              </a:ext>
            </a:extLst>
          </p:cNvPr>
          <p:cNvSpPr/>
          <p:nvPr/>
        </p:nvSpPr>
        <p:spPr>
          <a:xfrm rot="16200000">
            <a:off x="395895" y="3725933"/>
            <a:ext cx="975487" cy="961360"/>
          </a:xfrm>
          <a:custGeom>
            <a:avLst/>
            <a:gdLst/>
            <a:ahLst/>
            <a:cxnLst/>
            <a:rect l="l" t="t" r="r" b="b"/>
            <a:pathLst>
              <a:path w="1249680" h="1507489">
                <a:moveTo>
                  <a:pt x="1249680" y="0"/>
                </a:moveTo>
                <a:lnTo>
                  <a:pt x="1249680" y="1318183"/>
                </a:lnTo>
                <a:lnTo>
                  <a:pt x="624840" y="1507235"/>
                </a:lnTo>
                <a:lnTo>
                  <a:pt x="0" y="1318183"/>
                </a:lnTo>
                <a:lnTo>
                  <a:pt x="0" y="0"/>
                </a:lnTo>
                <a:lnTo>
                  <a:pt x="624840" y="189102"/>
                </a:lnTo>
                <a:lnTo>
                  <a:pt x="1249680" y="0"/>
                </a:lnTo>
                <a:close/>
              </a:path>
            </a:pathLst>
          </a:custGeom>
          <a:ln w="12700">
            <a:noFill/>
          </a:ln>
        </p:spPr>
        <p:txBody>
          <a:bodyPr wrap="square" lIns="0" tIns="0" rIns="0" bIns="0" rtlCol="0"/>
          <a:lstStyle/>
          <a:p>
            <a:endParaRPr sz="1005"/>
          </a:p>
        </p:txBody>
      </p:sp>
      <p:sp>
        <p:nvSpPr>
          <p:cNvPr id="28" name="Rounded Rectangle 27">
            <a:extLst>
              <a:ext uri="{FF2B5EF4-FFF2-40B4-BE49-F238E27FC236}">
                <a16:creationId xmlns:a16="http://schemas.microsoft.com/office/drawing/2014/main" id="{01A1092C-1AA0-1810-1273-F8DB13960905}"/>
              </a:ext>
            </a:extLst>
          </p:cNvPr>
          <p:cNvSpPr/>
          <p:nvPr/>
        </p:nvSpPr>
        <p:spPr>
          <a:xfrm>
            <a:off x="341317" y="4107791"/>
            <a:ext cx="3710158" cy="519687"/>
          </a:xfrm>
          <a:prstGeom prst="roundRect">
            <a:avLst/>
          </a:prstGeom>
          <a:solidFill>
            <a:srgbClr val="1589DB"/>
          </a:solidFill>
          <a:ln cap="rnd">
            <a:solidFill>
              <a:schemeClr val="bg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object 16">
            <a:extLst>
              <a:ext uri="{FF2B5EF4-FFF2-40B4-BE49-F238E27FC236}">
                <a16:creationId xmlns:a16="http://schemas.microsoft.com/office/drawing/2014/main" id="{7815BFAC-A7C1-F1AA-D3B5-008D95767CF5}"/>
              </a:ext>
            </a:extLst>
          </p:cNvPr>
          <p:cNvSpPr txBox="1"/>
          <p:nvPr/>
        </p:nvSpPr>
        <p:spPr>
          <a:xfrm>
            <a:off x="684224" y="1998537"/>
            <a:ext cx="3034473" cy="222240"/>
          </a:xfrm>
          <a:prstGeom prst="rect">
            <a:avLst/>
          </a:prstGeom>
        </p:spPr>
        <p:txBody>
          <a:bodyPr vert="horz" wrap="square" lIns="0" tIns="6731" rIns="0" bIns="0" rtlCol="0">
            <a:spAutoFit/>
          </a:bodyPr>
          <a:lstStyle/>
          <a:p>
            <a:pPr algn="ctr">
              <a:spcBef>
                <a:spcPts val="53"/>
              </a:spcBef>
            </a:pPr>
            <a:r>
              <a:rPr lang="en-US" sz="1400" spc="-6"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Engineered Equipment Fabrication</a:t>
            </a:r>
            <a:endParaRPr lang="en-US" sz="14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9" name="object 16">
            <a:extLst>
              <a:ext uri="{FF2B5EF4-FFF2-40B4-BE49-F238E27FC236}">
                <a16:creationId xmlns:a16="http://schemas.microsoft.com/office/drawing/2014/main" id="{98B9DEAF-E91C-3131-51C0-8FC29A7E2220}"/>
              </a:ext>
            </a:extLst>
          </p:cNvPr>
          <p:cNvSpPr txBox="1"/>
          <p:nvPr/>
        </p:nvSpPr>
        <p:spPr>
          <a:xfrm>
            <a:off x="797403" y="2445430"/>
            <a:ext cx="2786385" cy="222240"/>
          </a:xfrm>
          <a:prstGeom prst="rect">
            <a:avLst/>
          </a:prstGeom>
        </p:spPr>
        <p:txBody>
          <a:bodyPr vert="horz" wrap="square" lIns="0" tIns="6731" rIns="0" bIns="0" rtlCol="0">
            <a:spAutoFit/>
          </a:bodyPr>
          <a:lstStyle/>
          <a:p>
            <a:pPr algn="ctr">
              <a:spcBef>
                <a:spcPts val="53"/>
              </a:spcBef>
            </a:pPr>
            <a:r>
              <a:rPr lang="en-US" sz="1400" spc="-6"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Specialized Mechanical Services</a:t>
            </a:r>
            <a:endParaRPr lang="en-US" sz="14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0" name="object 16">
            <a:extLst>
              <a:ext uri="{FF2B5EF4-FFF2-40B4-BE49-F238E27FC236}">
                <a16:creationId xmlns:a16="http://schemas.microsoft.com/office/drawing/2014/main" id="{B08ED7D9-C462-C0D7-4591-7BDF7D70DDD0}"/>
              </a:ext>
            </a:extLst>
          </p:cNvPr>
          <p:cNvSpPr txBox="1"/>
          <p:nvPr/>
        </p:nvSpPr>
        <p:spPr>
          <a:xfrm>
            <a:off x="1072070" y="2877611"/>
            <a:ext cx="2296416" cy="222240"/>
          </a:xfrm>
          <a:prstGeom prst="rect">
            <a:avLst/>
          </a:prstGeom>
        </p:spPr>
        <p:txBody>
          <a:bodyPr vert="horz" wrap="square" lIns="0" tIns="6731" rIns="0" bIns="0" rtlCol="0">
            <a:spAutoFit/>
          </a:bodyPr>
          <a:lstStyle/>
          <a:p>
            <a:pPr algn="ctr">
              <a:spcBef>
                <a:spcPts val="53"/>
              </a:spcBef>
            </a:pPr>
            <a:r>
              <a:rPr lang="en-US" sz="1400" spc="-6"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Energy Solutions</a:t>
            </a:r>
            <a:endParaRPr lang="en-US" sz="14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1" name="object 16">
            <a:extLst>
              <a:ext uri="{FF2B5EF4-FFF2-40B4-BE49-F238E27FC236}">
                <a16:creationId xmlns:a16="http://schemas.microsoft.com/office/drawing/2014/main" id="{78AEF8BD-94C3-5345-076B-A13F86981517}"/>
              </a:ext>
            </a:extLst>
          </p:cNvPr>
          <p:cNvSpPr txBox="1"/>
          <p:nvPr/>
        </p:nvSpPr>
        <p:spPr>
          <a:xfrm>
            <a:off x="1053253" y="3326629"/>
            <a:ext cx="2296416" cy="222240"/>
          </a:xfrm>
          <a:prstGeom prst="rect">
            <a:avLst/>
          </a:prstGeom>
        </p:spPr>
        <p:txBody>
          <a:bodyPr vert="horz" wrap="square" lIns="0" tIns="6731" rIns="0" bIns="0" rtlCol="0">
            <a:spAutoFit/>
          </a:bodyPr>
          <a:lstStyle/>
          <a:p>
            <a:pPr algn="ctr">
              <a:spcBef>
                <a:spcPts val="53"/>
              </a:spcBef>
            </a:pPr>
            <a:r>
              <a:rPr lang="en-US" sz="1400" spc="-6"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Renewables Solutions</a:t>
            </a:r>
            <a:endParaRPr lang="en-US" sz="14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2" name="object 16">
            <a:extLst>
              <a:ext uri="{FF2B5EF4-FFF2-40B4-BE49-F238E27FC236}">
                <a16:creationId xmlns:a16="http://schemas.microsoft.com/office/drawing/2014/main" id="{F4D976FB-888E-CAAE-4AF2-4362058B0B42}"/>
              </a:ext>
            </a:extLst>
          </p:cNvPr>
          <p:cNvSpPr txBox="1"/>
          <p:nvPr/>
        </p:nvSpPr>
        <p:spPr>
          <a:xfrm>
            <a:off x="1053253" y="3765901"/>
            <a:ext cx="2296416" cy="222240"/>
          </a:xfrm>
          <a:prstGeom prst="rect">
            <a:avLst/>
          </a:prstGeom>
        </p:spPr>
        <p:txBody>
          <a:bodyPr vert="horz" wrap="square" lIns="0" tIns="6731" rIns="0" bIns="0" rtlCol="0">
            <a:spAutoFit/>
          </a:bodyPr>
          <a:lstStyle/>
          <a:p>
            <a:pPr algn="ctr">
              <a:spcBef>
                <a:spcPts val="53"/>
              </a:spcBef>
            </a:pPr>
            <a:r>
              <a:rPr lang="en-US" sz="1400" spc="-6"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Cryogenic Solutions</a:t>
            </a:r>
            <a:endParaRPr lang="en-US" sz="14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3" name="object 16">
            <a:extLst>
              <a:ext uri="{FF2B5EF4-FFF2-40B4-BE49-F238E27FC236}">
                <a16:creationId xmlns:a16="http://schemas.microsoft.com/office/drawing/2014/main" id="{6D7A1C36-AE85-9AEB-A910-35B833A9490B}"/>
              </a:ext>
            </a:extLst>
          </p:cNvPr>
          <p:cNvSpPr txBox="1"/>
          <p:nvPr/>
        </p:nvSpPr>
        <p:spPr>
          <a:xfrm>
            <a:off x="1053253" y="4264258"/>
            <a:ext cx="2296416" cy="222240"/>
          </a:xfrm>
          <a:prstGeom prst="rect">
            <a:avLst/>
          </a:prstGeom>
        </p:spPr>
        <p:txBody>
          <a:bodyPr vert="horz" wrap="square" lIns="0" tIns="6731" rIns="0" bIns="0" rtlCol="0">
            <a:spAutoFit/>
          </a:bodyPr>
          <a:lstStyle/>
          <a:p>
            <a:pPr algn="ctr">
              <a:spcBef>
                <a:spcPts val="53"/>
              </a:spcBef>
            </a:pPr>
            <a:r>
              <a:rPr lang="en-US" sz="1400" spc="-6"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Heat Transfer Solutions</a:t>
            </a:r>
            <a:endParaRPr lang="en-US" sz="14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12" name="object 16">
            <a:extLst>
              <a:ext uri="{FF2B5EF4-FFF2-40B4-BE49-F238E27FC236}">
                <a16:creationId xmlns:a16="http://schemas.microsoft.com/office/drawing/2014/main" id="{9C5D7724-4ECA-CE32-14EE-77A81C61C091}"/>
              </a:ext>
            </a:extLst>
          </p:cNvPr>
          <p:cNvSpPr txBox="1"/>
          <p:nvPr/>
        </p:nvSpPr>
        <p:spPr>
          <a:xfrm>
            <a:off x="653722" y="1592320"/>
            <a:ext cx="3034473" cy="222240"/>
          </a:xfrm>
          <a:prstGeom prst="rect">
            <a:avLst/>
          </a:prstGeom>
        </p:spPr>
        <p:txBody>
          <a:bodyPr vert="horz" wrap="square" lIns="0" tIns="6731" rIns="0" bIns="0" rtlCol="0">
            <a:spAutoFit/>
          </a:bodyPr>
          <a:lstStyle/>
          <a:p>
            <a:pPr algn="ctr">
              <a:spcBef>
                <a:spcPts val="53"/>
              </a:spcBef>
            </a:pPr>
            <a:r>
              <a:rPr lang="en-US" sz="1400" spc="-6" dirty="0">
                <a:latin typeface="Helvetica Neue" panose="02000503000000020004" pitchFamily="2" charset="0"/>
                <a:ea typeface="Helvetica Neue" panose="02000503000000020004" pitchFamily="2" charset="0"/>
                <a:cs typeface="Helvetica Neue" panose="02000503000000020004" pitchFamily="2" charset="0"/>
              </a:rPr>
              <a:t>Operating Divisions</a:t>
            </a:r>
            <a:endParaRPr lang="en-US" sz="1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object 16">
            <a:extLst>
              <a:ext uri="{FF2B5EF4-FFF2-40B4-BE49-F238E27FC236}">
                <a16:creationId xmlns:a16="http://schemas.microsoft.com/office/drawing/2014/main" id="{5084FFC1-78F9-CBF4-E358-2B5F7E6C7C53}"/>
              </a:ext>
            </a:extLst>
          </p:cNvPr>
          <p:cNvSpPr txBox="1"/>
          <p:nvPr/>
        </p:nvSpPr>
        <p:spPr>
          <a:xfrm>
            <a:off x="5214428" y="1596641"/>
            <a:ext cx="3186640" cy="222240"/>
          </a:xfrm>
          <a:prstGeom prst="rect">
            <a:avLst/>
          </a:prstGeom>
        </p:spPr>
        <p:txBody>
          <a:bodyPr vert="horz" wrap="square" lIns="0" tIns="6731" rIns="0" bIns="0" rtlCol="0">
            <a:spAutoFit/>
          </a:bodyPr>
          <a:lstStyle/>
          <a:p>
            <a:pPr algn="ctr">
              <a:spcBef>
                <a:spcPts val="53"/>
              </a:spcBef>
            </a:pPr>
            <a:r>
              <a:rPr lang="en-US" sz="1400" spc="-6" dirty="0">
                <a:latin typeface="Helvetica Neue" panose="02000503000000020004" pitchFamily="2" charset="0"/>
                <a:ea typeface="Helvetica Neue" panose="02000503000000020004" pitchFamily="2" charset="0"/>
                <a:cs typeface="Helvetica Neue" panose="02000503000000020004" pitchFamily="2" charset="0"/>
              </a:rPr>
              <a:t>Capabilities Shared Across All Divisions</a:t>
            </a:r>
            <a:endParaRPr lang="en-US" sz="1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Chevron 17">
            <a:extLst>
              <a:ext uri="{FF2B5EF4-FFF2-40B4-BE49-F238E27FC236}">
                <a16:creationId xmlns:a16="http://schemas.microsoft.com/office/drawing/2014/main" id="{1070D396-E665-2165-4A60-35439D999E28}"/>
              </a:ext>
            </a:extLst>
          </p:cNvPr>
          <p:cNvSpPr/>
          <p:nvPr/>
        </p:nvSpPr>
        <p:spPr>
          <a:xfrm>
            <a:off x="4120494" y="2889936"/>
            <a:ext cx="763675" cy="665972"/>
          </a:xfrm>
          <a:prstGeom prst="chevron">
            <a:avLst>
              <a:gd name="adj" fmla="val 21428"/>
            </a:avLst>
          </a:prstGeom>
          <a:solidFill>
            <a:srgbClr val="1589DB"/>
          </a:solidFill>
          <a:ln cap="rnd">
            <a:solidFill>
              <a:schemeClr val="bg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45" name="Group 44">
            <a:extLst>
              <a:ext uri="{FF2B5EF4-FFF2-40B4-BE49-F238E27FC236}">
                <a16:creationId xmlns:a16="http://schemas.microsoft.com/office/drawing/2014/main" id="{B37C986A-FEB0-05E5-5454-3A80CE67D0D2}"/>
              </a:ext>
            </a:extLst>
          </p:cNvPr>
          <p:cNvGrpSpPr/>
          <p:nvPr/>
        </p:nvGrpSpPr>
        <p:grpSpPr>
          <a:xfrm>
            <a:off x="4746416" y="1874857"/>
            <a:ext cx="3986118" cy="2808773"/>
            <a:chOff x="4630793" y="1752534"/>
            <a:chExt cx="4160703" cy="2931793"/>
          </a:xfrm>
        </p:grpSpPr>
        <p:grpSp>
          <p:nvGrpSpPr>
            <p:cNvPr id="78" name="Group 77">
              <a:extLst>
                <a:ext uri="{FF2B5EF4-FFF2-40B4-BE49-F238E27FC236}">
                  <a16:creationId xmlns:a16="http://schemas.microsoft.com/office/drawing/2014/main" id="{79E955AC-01B8-CD87-D191-7DD91159C360}"/>
                </a:ext>
              </a:extLst>
            </p:cNvPr>
            <p:cNvGrpSpPr/>
            <p:nvPr/>
          </p:nvGrpSpPr>
          <p:grpSpPr>
            <a:xfrm>
              <a:off x="4630793" y="1752534"/>
              <a:ext cx="4160703" cy="2931793"/>
              <a:chOff x="4719158" y="1501360"/>
              <a:chExt cx="4537487" cy="3197290"/>
            </a:xfrm>
          </p:grpSpPr>
          <p:grpSp>
            <p:nvGrpSpPr>
              <p:cNvPr id="75" name="Group 74">
                <a:extLst>
                  <a:ext uri="{FF2B5EF4-FFF2-40B4-BE49-F238E27FC236}">
                    <a16:creationId xmlns:a16="http://schemas.microsoft.com/office/drawing/2014/main" id="{80AAFF23-456C-CC73-CF94-F7BD3B0100E0}"/>
                  </a:ext>
                </a:extLst>
              </p:cNvPr>
              <p:cNvGrpSpPr/>
              <p:nvPr/>
            </p:nvGrpSpPr>
            <p:grpSpPr>
              <a:xfrm>
                <a:off x="5672213" y="1680043"/>
                <a:ext cx="2876364" cy="2801379"/>
                <a:chOff x="5672213" y="1680043"/>
                <a:chExt cx="2876364" cy="2801379"/>
              </a:xfrm>
            </p:grpSpPr>
            <p:sp>
              <p:nvSpPr>
                <p:cNvPr id="54" name="Donut 53">
                  <a:extLst>
                    <a:ext uri="{FF2B5EF4-FFF2-40B4-BE49-F238E27FC236}">
                      <a16:creationId xmlns:a16="http://schemas.microsoft.com/office/drawing/2014/main" id="{DCF468AB-53FD-3199-3EEE-0DD43468BEF4}"/>
                    </a:ext>
                  </a:extLst>
                </p:cNvPr>
                <p:cNvSpPr/>
                <p:nvPr/>
              </p:nvSpPr>
              <p:spPr>
                <a:xfrm>
                  <a:off x="5741635" y="1744713"/>
                  <a:ext cx="2752970" cy="2655560"/>
                </a:xfrm>
                <a:prstGeom prst="donut">
                  <a:avLst/>
                </a:prstGeom>
                <a:gradFill flip="none" rotWithShape="1">
                  <a:gsLst>
                    <a:gs pos="13000">
                      <a:srgbClr val="7AC142"/>
                    </a:gs>
                    <a:gs pos="100000">
                      <a:srgbClr val="1D4D82"/>
                    </a:gs>
                    <a:gs pos="54000">
                      <a:srgbClr val="1589DB"/>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2618">
                    <a:solidFill>
                      <a:schemeClr val="tx1"/>
                    </a:solidFill>
                    <a:latin typeface="Raleway" pitchFamily="2" charset="77"/>
                  </a:endParaRPr>
                </a:p>
              </p:txBody>
            </p:sp>
            <p:sp>
              <p:nvSpPr>
                <p:cNvPr id="55" name="Rectangle 54">
                  <a:extLst>
                    <a:ext uri="{FF2B5EF4-FFF2-40B4-BE49-F238E27FC236}">
                      <a16:creationId xmlns:a16="http://schemas.microsoft.com/office/drawing/2014/main" id="{294C3088-DC49-F879-637F-AFC8FE264BB4}"/>
                    </a:ext>
                  </a:extLst>
                </p:cNvPr>
                <p:cNvSpPr/>
                <p:nvPr/>
              </p:nvSpPr>
              <p:spPr>
                <a:xfrm rot="2905456" flipH="1">
                  <a:off x="7054115" y="1667906"/>
                  <a:ext cx="144504" cy="28216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2618">
                    <a:latin typeface="Raleway" pitchFamily="2" charset="77"/>
                  </a:endParaRPr>
                </a:p>
              </p:txBody>
            </p:sp>
            <p:sp>
              <p:nvSpPr>
                <p:cNvPr id="57" name="Rectangle 56">
                  <a:extLst>
                    <a:ext uri="{FF2B5EF4-FFF2-40B4-BE49-F238E27FC236}">
                      <a16:creationId xmlns:a16="http://schemas.microsoft.com/office/drawing/2014/main" id="{E43CFE6D-2EC1-FA64-7A9D-97959289BA8E}"/>
                    </a:ext>
                  </a:extLst>
                </p:cNvPr>
                <p:cNvSpPr/>
                <p:nvPr/>
              </p:nvSpPr>
              <p:spPr>
                <a:xfrm rot="5400000" flipH="1">
                  <a:off x="7038143" y="1695271"/>
                  <a:ext cx="144504" cy="28763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2618">
                    <a:latin typeface="Raleway" pitchFamily="2" charset="77"/>
                  </a:endParaRPr>
                </a:p>
              </p:txBody>
            </p:sp>
            <p:sp>
              <p:nvSpPr>
                <p:cNvPr id="58" name="Rectangle 57">
                  <a:extLst>
                    <a:ext uri="{FF2B5EF4-FFF2-40B4-BE49-F238E27FC236}">
                      <a16:creationId xmlns:a16="http://schemas.microsoft.com/office/drawing/2014/main" id="{00A1659C-640A-B739-695C-27DC1856C294}"/>
                    </a:ext>
                  </a:extLst>
                </p:cNvPr>
                <p:cNvSpPr/>
                <p:nvPr/>
              </p:nvSpPr>
              <p:spPr>
                <a:xfrm rot="8056500" flipH="1">
                  <a:off x="7018566" y="1667539"/>
                  <a:ext cx="144504" cy="2834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2618">
                    <a:latin typeface="Raleway" pitchFamily="2" charset="77"/>
                  </a:endParaRPr>
                </a:p>
              </p:txBody>
            </p:sp>
            <p:sp>
              <p:nvSpPr>
                <p:cNvPr id="74" name="Rectangle 73">
                  <a:extLst>
                    <a:ext uri="{FF2B5EF4-FFF2-40B4-BE49-F238E27FC236}">
                      <a16:creationId xmlns:a16="http://schemas.microsoft.com/office/drawing/2014/main" id="{FC681CD2-C76B-5B10-CC3A-AD1B7D911C64}"/>
                    </a:ext>
                  </a:extLst>
                </p:cNvPr>
                <p:cNvSpPr/>
                <p:nvPr/>
              </p:nvSpPr>
              <p:spPr>
                <a:xfrm rot="10800000" flipH="1">
                  <a:off x="7052730" y="1680043"/>
                  <a:ext cx="144504" cy="2801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2618">
                    <a:latin typeface="Raleway" pitchFamily="2" charset="77"/>
                  </a:endParaRPr>
                </a:p>
              </p:txBody>
            </p:sp>
          </p:grpSp>
          <p:sp>
            <p:nvSpPr>
              <p:cNvPr id="56" name="TextBox 3">
                <a:extLst>
                  <a:ext uri="{FF2B5EF4-FFF2-40B4-BE49-F238E27FC236}">
                    <a16:creationId xmlns:a16="http://schemas.microsoft.com/office/drawing/2014/main" id="{81B24E88-203E-3298-6533-FBAC714FBFA8}"/>
                  </a:ext>
                </a:extLst>
              </p:cNvPr>
              <p:cNvSpPr txBox="1"/>
              <p:nvPr/>
            </p:nvSpPr>
            <p:spPr>
              <a:xfrm>
                <a:off x="8399156" y="2498626"/>
                <a:ext cx="857489" cy="245245"/>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Engineering</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9" name="TextBox 6">
                <a:extLst>
                  <a:ext uri="{FF2B5EF4-FFF2-40B4-BE49-F238E27FC236}">
                    <a16:creationId xmlns:a16="http://schemas.microsoft.com/office/drawing/2014/main" id="{88EC359A-740B-629C-619C-4A0A69075670}"/>
                  </a:ext>
                </a:extLst>
              </p:cNvPr>
              <p:cNvSpPr txBox="1"/>
              <p:nvPr/>
            </p:nvSpPr>
            <p:spPr>
              <a:xfrm>
                <a:off x="8303371" y="3518461"/>
                <a:ext cx="898251" cy="36728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Project </a:t>
                </a:r>
              </a:p>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Management</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3" name="TextBox 10">
                <a:extLst>
                  <a:ext uri="{FF2B5EF4-FFF2-40B4-BE49-F238E27FC236}">
                    <a16:creationId xmlns:a16="http://schemas.microsoft.com/office/drawing/2014/main" id="{EBD7C1CD-AC52-5449-1913-CB66EE7F162E}"/>
                  </a:ext>
                </a:extLst>
              </p:cNvPr>
              <p:cNvSpPr txBox="1"/>
              <p:nvPr/>
            </p:nvSpPr>
            <p:spPr>
              <a:xfrm>
                <a:off x="7493438" y="1615206"/>
                <a:ext cx="657526" cy="245245"/>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Design</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4" name="TextBox 11">
                <a:extLst>
                  <a:ext uri="{FF2B5EF4-FFF2-40B4-BE49-F238E27FC236}">
                    <a16:creationId xmlns:a16="http://schemas.microsoft.com/office/drawing/2014/main" id="{EF5F4208-BDF9-7CAF-7685-F5C3FF2D46F1}"/>
                  </a:ext>
                </a:extLst>
              </p:cNvPr>
              <p:cNvSpPr txBox="1"/>
              <p:nvPr/>
            </p:nvSpPr>
            <p:spPr>
              <a:xfrm>
                <a:off x="7450124" y="4379969"/>
                <a:ext cx="898251" cy="245245"/>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Procurement</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5" name="TextBox 12">
                <a:extLst>
                  <a:ext uri="{FF2B5EF4-FFF2-40B4-BE49-F238E27FC236}">
                    <a16:creationId xmlns:a16="http://schemas.microsoft.com/office/drawing/2014/main" id="{F770ADA9-5ADD-BEFF-B8F5-64637663A216}"/>
                  </a:ext>
                </a:extLst>
              </p:cNvPr>
              <p:cNvSpPr txBox="1"/>
              <p:nvPr/>
            </p:nvSpPr>
            <p:spPr>
              <a:xfrm>
                <a:off x="5904767" y="4313266"/>
                <a:ext cx="956727" cy="38538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Fabrication, </a:t>
                </a:r>
              </a:p>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Manufacturing</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7" name="TextBox 14">
                <a:extLst>
                  <a:ext uri="{FF2B5EF4-FFF2-40B4-BE49-F238E27FC236}">
                    <a16:creationId xmlns:a16="http://schemas.microsoft.com/office/drawing/2014/main" id="{BE96B5CE-028A-E03A-92A2-7A608369B56E}"/>
                  </a:ext>
                </a:extLst>
              </p:cNvPr>
              <p:cNvSpPr txBox="1"/>
              <p:nvPr/>
            </p:nvSpPr>
            <p:spPr>
              <a:xfrm>
                <a:off x="4719158" y="3409376"/>
                <a:ext cx="1469206" cy="461665"/>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Installation, </a:t>
                </a:r>
              </a:p>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Construction,  Commissioning </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9" name="TextBox 16">
                <a:extLst>
                  <a:ext uri="{FF2B5EF4-FFF2-40B4-BE49-F238E27FC236}">
                    <a16:creationId xmlns:a16="http://schemas.microsoft.com/office/drawing/2014/main" id="{11A6B020-81D9-0096-303B-402607138282}"/>
                  </a:ext>
                </a:extLst>
              </p:cNvPr>
              <p:cNvSpPr txBox="1"/>
              <p:nvPr/>
            </p:nvSpPr>
            <p:spPr>
              <a:xfrm>
                <a:off x="4904076" y="2345073"/>
                <a:ext cx="949504" cy="52552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Maintenance,</a:t>
                </a:r>
              </a:p>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Repair, </a:t>
                </a:r>
              </a:p>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Operations</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0" name="TextBox 17">
                <a:extLst>
                  <a:ext uri="{FF2B5EF4-FFF2-40B4-BE49-F238E27FC236}">
                    <a16:creationId xmlns:a16="http://schemas.microsoft.com/office/drawing/2014/main" id="{9DA68AFC-39B3-BC54-04BE-BE9F60C13DB7}"/>
                  </a:ext>
                </a:extLst>
              </p:cNvPr>
              <p:cNvSpPr txBox="1"/>
              <p:nvPr/>
            </p:nvSpPr>
            <p:spPr>
              <a:xfrm>
                <a:off x="6023017" y="1501360"/>
                <a:ext cx="728638" cy="38538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Warranty </a:t>
                </a:r>
              </a:p>
              <a:p>
                <a:pPr algn="ctr"/>
                <a:r>
                  <a:rPr lang="en-US" sz="800"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Support</a:t>
                </a:r>
                <a:endParaRPr lang="en-US" sz="800" dirty="0">
                  <a:latin typeface="Helvetica Neue" panose="02000503000000020004" pitchFamily="2" charset="0"/>
                  <a:ea typeface="Helvetica Neue" panose="02000503000000020004" pitchFamily="2" charset="0"/>
                  <a:cs typeface="Helvetica Neue" panose="02000503000000020004" pitchFamily="2" charset="0"/>
                </a:endParaRPr>
              </a:p>
            </p:txBody>
          </p:sp>
        </p:grpSp>
        <p:pic>
          <p:nvPicPr>
            <p:cNvPr id="2" name="Picture 1" descr="A blue and green water drop&#10;&#10;AI-generated content may be incorrect.">
              <a:extLst>
                <a:ext uri="{FF2B5EF4-FFF2-40B4-BE49-F238E27FC236}">
                  <a16:creationId xmlns:a16="http://schemas.microsoft.com/office/drawing/2014/main" id="{62C32AFD-FA3C-C7E3-5B68-28FBFAEEB8C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536673" y="2885817"/>
              <a:ext cx="596534" cy="585978"/>
            </a:xfrm>
            <a:prstGeom prst="rect">
              <a:avLst/>
            </a:prstGeom>
          </p:spPr>
        </p:pic>
        <p:pic>
          <p:nvPicPr>
            <p:cNvPr id="21" name="Picture 20" descr="A white outline of a construction vehicle&#10;&#10;AI-generated content may be incorrect.">
              <a:extLst>
                <a:ext uri="{FF2B5EF4-FFF2-40B4-BE49-F238E27FC236}">
                  <a16:creationId xmlns:a16="http://schemas.microsoft.com/office/drawing/2014/main" id="{B1AA628F-E225-2C46-7065-A9A05610A32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749481" y="3349959"/>
              <a:ext cx="383837" cy="416075"/>
            </a:xfrm>
            <a:prstGeom prst="rect">
              <a:avLst/>
            </a:prstGeom>
          </p:spPr>
        </p:pic>
        <p:pic>
          <p:nvPicPr>
            <p:cNvPr id="23" name="Picture 22" descr="A white line drawing of a computer&#10;&#10;AI-generated content may be incorrect.">
              <a:extLst>
                <a:ext uri="{FF2B5EF4-FFF2-40B4-BE49-F238E27FC236}">
                  <a16:creationId xmlns:a16="http://schemas.microsoft.com/office/drawing/2014/main" id="{AC71E589-6C3D-BBA8-76DE-A71E3B51794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966751" y="2063406"/>
              <a:ext cx="475888" cy="515858"/>
            </a:xfrm>
            <a:prstGeom prst="rect">
              <a:avLst/>
            </a:prstGeom>
          </p:spPr>
        </p:pic>
        <p:pic>
          <p:nvPicPr>
            <p:cNvPr id="34" name="Picture 33" descr="A white line on a black background&#10;&#10;AI-generated content may be incorrect.">
              <a:extLst>
                <a:ext uri="{FF2B5EF4-FFF2-40B4-BE49-F238E27FC236}">
                  <a16:creationId xmlns:a16="http://schemas.microsoft.com/office/drawing/2014/main" id="{04B172A8-EB04-3E0D-FF4D-05ABA3D309A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79356" y="2612102"/>
              <a:ext cx="488304" cy="529317"/>
            </a:xfrm>
            <a:prstGeom prst="rect">
              <a:avLst/>
            </a:prstGeom>
          </p:spPr>
        </p:pic>
        <p:pic>
          <p:nvPicPr>
            <p:cNvPr id="36" name="Picture 35" descr="A white line drawing of a robotic arm&#10;&#10;AI-generated content may be incorrect.">
              <a:extLst>
                <a:ext uri="{FF2B5EF4-FFF2-40B4-BE49-F238E27FC236}">
                  <a16:creationId xmlns:a16="http://schemas.microsoft.com/office/drawing/2014/main" id="{F429922B-7E42-7F9A-626D-A60D005E00BE}"/>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241159" y="3794814"/>
              <a:ext cx="437582" cy="474334"/>
            </a:xfrm>
            <a:prstGeom prst="rect">
              <a:avLst/>
            </a:prstGeom>
          </p:spPr>
        </p:pic>
        <p:pic>
          <p:nvPicPr>
            <p:cNvPr id="38" name="Picture 37" descr="A white outline of a person with a power cord&#10;&#10;AI-generated content may be incorrect.">
              <a:extLst>
                <a:ext uri="{FF2B5EF4-FFF2-40B4-BE49-F238E27FC236}">
                  <a16:creationId xmlns:a16="http://schemas.microsoft.com/office/drawing/2014/main" id="{5D8D97A7-6039-453A-C4DC-EB997917F7A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250955" y="2073640"/>
              <a:ext cx="451257" cy="489158"/>
            </a:xfrm>
            <a:prstGeom prst="rect">
              <a:avLst/>
            </a:prstGeom>
          </p:spPr>
        </p:pic>
        <p:pic>
          <p:nvPicPr>
            <p:cNvPr id="40" name="Picture 39" descr="A white outline of a maze with a pencil&#10;&#10;AI-generated content may be incorrect.">
              <a:extLst>
                <a:ext uri="{FF2B5EF4-FFF2-40B4-BE49-F238E27FC236}">
                  <a16:creationId xmlns:a16="http://schemas.microsoft.com/office/drawing/2014/main" id="{CD075640-2489-B4BB-1EC0-65B041B4B82B}"/>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499347" y="2631254"/>
              <a:ext cx="486127" cy="526957"/>
            </a:xfrm>
            <a:prstGeom prst="rect">
              <a:avLst/>
            </a:prstGeom>
          </p:spPr>
        </p:pic>
        <p:pic>
          <p:nvPicPr>
            <p:cNvPr id="42" name="Picture 41" descr="A white line drawing of gears&#10;&#10;AI-generated content may be incorrect.">
              <a:extLst>
                <a:ext uri="{FF2B5EF4-FFF2-40B4-BE49-F238E27FC236}">
                  <a16:creationId xmlns:a16="http://schemas.microsoft.com/office/drawing/2014/main" id="{B1E79787-57E0-88AA-DC05-552B51D7F14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001559" y="3873390"/>
              <a:ext cx="370900" cy="402052"/>
            </a:xfrm>
            <a:prstGeom prst="rect">
              <a:avLst/>
            </a:prstGeom>
          </p:spPr>
        </p:pic>
        <p:pic>
          <p:nvPicPr>
            <p:cNvPr id="44" name="Picture 43" descr="A white line drawing of a clipboard and a pen&#10;&#10;AI-generated content may be incorrect.">
              <a:extLst>
                <a:ext uri="{FF2B5EF4-FFF2-40B4-BE49-F238E27FC236}">
                  <a16:creationId xmlns:a16="http://schemas.microsoft.com/office/drawing/2014/main" id="{D6D8BED6-4AA0-50C4-A22E-37DC928DE346}"/>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7477769" y="3337430"/>
              <a:ext cx="451346" cy="489254"/>
            </a:xfrm>
            <a:prstGeom prst="rect">
              <a:avLst/>
            </a:prstGeom>
          </p:spPr>
        </p:pic>
      </p:grpSp>
    </p:spTree>
    <p:extLst>
      <p:ext uri="{BB962C8B-B14F-4D97-AF65-F5344CB8AC3E}">
        <p14:creationId xmlns:p14="http://schemas.microsoft.com/office/powerpoint/2010/main" val="3969845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1">
            <a:extLst>
              <a:ext uri="{FF2B5EF4-FFF2-40B4-BE49-F238E27FC236}">
                <a16:creationId xmlns:a16="http://schemas.microsoft.com/office/drawing/2014/main" id="{947273DD-37B9-6E7A-FFFE-C20069FCD026}"/>
              </a:ext>
            </a:extLst>
          </p:cNvPr>
          <p:cNvSpPr/>
          <p:nvPr/>
        </p:nvSpPr>
        <p:spPr>
          <a:xfrm>
            <a:off x="311944" y="2082452"/>
            <a:ext cx="4260056" cy="813554"/>
          </a:xfrm>
          <a:prstGeom prst="roundRect">
            <a:avLst>
              <a:gd name="adj" fmla="val 4257"/>
            </a:avLst>
          </a:prstGeom>
          <a:solidFill>
            <a:srgbClr val="1589DB">
              <a:alpha val="50037"/>
            </a:srgbClr>
          </a:solidFill>
          <a:ln w="7620">
            <a:solidFill>
              <a:srgbClr val="BFCAD8">
                <a:alpha val="0"/>
              </a:srgbClr>
            </a:solidFill>
            <a:prstDash val="solid"/>
          </a:ln>
        </p:spPr>
        <p:txBody>
          <a:bodyPr/>
          <a:lstStyle/>
          <a:p>
            <a:endParaRPr lang="en-US"/>
          </a:p>
        </p:txBody>
      </p:sp>
      <p:sp>
        <p:nvSpPr>
          <p:cNvPr id="3" name="Text Placeholder 2">
            <a:extLst>
              <a:ext uri="{FF2B5EF4-FFF2-40B4-BE49-F238E27FC236}">
                <a16:creationId xmlns:a16="http://schemas.microsoft.com/office/drawing/2014/main" id="{B66FA239-17D1-AB83-B454-666EF94AD1B6}"/>
              </a:ext>
            </a:extLst>
          </p:cNvPr>
          <p:cNvSpPr>
            <a:spLocks noGrp="1"/>
          </p:cNvSpPr>
          <p:nvPr>
            <p:ph type="body" sz="quarter" idx="14"/>
          </p:nvPr>
        </p:nvSpPr>
        <p:spPr/>
        <p:txBody>
          <a:bodyPr/>
          <a:lstStyle/>
          <a:p>
            <a:r>
              <a:rPr lang="en-US" dirty="0"/>
              <a:t>Why choose </a:t>
            </a:r>
            <a:r>
              <a:rPr lang="en-US" dirty="0" err="1"/>
              <a:t>transtech</a:t>
            </a:r>
            <a:r>
              <a:rPr lang="en-US" dirty="0"/>
              <a:t> group</a:t>
            </a:r>
          </a:p>
        </p:txBody>
      </p:sp>
      <p:sp>
        <p:nvSpPr>
          <p:cNvPr id="4" name="Slide Number Placeholder 3">
            <a:extLst>
              <a:ext uri="{FF2B5EF4-FFF2-40B4-BE49-F238E27FC236}">
                <a16:creationId xmlns:a16="http://schemas.microsoft.com/office/drawing/2014/main" id="{65C22B42-A6BC-D829-CACF-5E674D40F3C3}"/>
              </a:ext>
            </a:extLst>
          </p:cNvPr>
          <p:cNvSpPr>
            <a:spLocks noGrp="1"/>
          </p:cNvSpPr>
          <p:nvPr>
            <p:ph type="sldNum" sz="quarter" idx="17"/>
          </p:nvPr>
        </p:nvSpPr>
        <p:spPr/>
        <p:txBody>
          <a:bodyPr/>
          <a:lstStyle/>
          <a:p>
            <a:fld id="{F9886CEC-C9AD-CD40-A303-2354BBFA91C8}" type="slidenum">
              <a:rPr lang="en-US" smtClean="0"/>
              <a:pPr/>
              <a:t>58</a:t>
            </a:fld>
            <a:endParaRPr lang="en-US" sz="1000"/>
          </a:p>
        </p:txBody>
      </p:sp>
      <p:sp>
        <p:nvSpPr>
          <p:cNvPr id="5" name="Shape 1">
            <a:extLst>
              <a:ext uri="{FF2B5EF4-FFF2-40B4-BE49-F238E27FC236}">
                <a16:creationId xmlns:a16="http://schemas.microsoft.com/office/drawing/2014/main" id="{9D63CA6B-EE90-C729-3B5B-A2648444ECA6}"/>
              </a:ext>
            </a:extLst>
          </p:cNvPr>
          <p:cNvSpPr/>
          <p:nvPr/>
        </p:nvSpPr>
        <p:spPr>
          <a:xfrm>
            <a:off x="311945" y="1208675"/>
            <a:ext cx="4260056" cy="813554"/>
          </a:xfrm>
          <a:prstGeom prst="roundRect">
            <a:avLst>
              <a:gd name="adj" fmla="val 4257"/>
            </a:avLst>
          </a:prstGeom>
          <a:solidFill>
            <a:srgbClr val="1589DB">
              <a:alpha val="50037"/>
            </a:srgbClr>
          </a:solidFill>
          <a:ln w="7620">
            <a:solidFill>
              <a:srgbClr val="BFCAD8">
                <a:alpha val="0"/>
              </a:srgbClr>
            </a:solidFill>
            <a:prstDash val="solid"/>
          </a:ln>
        </p:spPr>
        <p:txBody>
          <a:bodyPr/>
          <a:lstStyle/>
          <a:p>
            <a:endParaRPr lang="en-US"/>
          </a:p>
        </p:txBody>
      </p:sp>
      <p:sp>
        <p:nvSpPr>
          <p:cNvPr id="6" name="Shape 2">
            <a:extLst>
              <a:ext uri="{FF2B5EF4-FFF2-40B4-BE49-F238E27FC236}">
                <a16:creationId xmlns:a16="http://schemas.microsoft.com/office/drawing/2014/main" id="{0388C96B-E069-974A-7CF5-77E090E42A48}"/>
              </a:ext>
            </a:extLst>
          </p:cNvPr>
          <p:cNvSpPr/>
          <p:nvPr/>
        </p:nvSpPr>
        <p:spPr>
          <a:xfrm>
            <a:off x="463630" y="1398867"/>
            <a:ext cx="432197" cy="432197"/>
          </a:xfrm>
          <a:prstGeom prst="roundRect">
            <a:avLst>
              <a:gd name="adj" fmla="val 21154903"/>
            </a:avLst>
          </a:prstGeom>
          <a:solidFill>
            <a:srgbClr val="294E7E"/>
          </a:solidFill>
          <a:ln/>
        </p:spPr>
        <p:txBody>
          <a:bodyPr/>
          <a:lstStyle/>
          <a:p>
            <a:endParaRPr lang="en-US" dirty="0"/>
          </a:p>
        </p:txBody>
      </p:sp>
      <p:pic>
        <p:nvPicPr>
          <p:cNvPr id="7" name="Image 1" descr="preencoded.png">
            <a:extLst>
              <a:ext uri="{FF2B5EF4-FFF2-40B4-BE49-F238E27FC236}">
                <a16:creationId xmlns:a16="http://schemas.microsoft.com/office/drawing/2014/main" id="{F5352AB5-38D7-D607-50C4-78896A80B7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82454" y="1517692"/>
            <a:ext cx="194429" cy="194429"/>
          </a:xfrm>
          <a:prstGeom prst="rect">
            <a:avLst/>
          </a:prstGeom>
        </p:spPr>
      </p:pic>
      <p:sp>
        <p:nvSpPr>
          <p:cNvPr id="8" name="Text 3">
            <a:extLst>
              <a:ext uri="{FF2B5EF4-FFF2-40B4-BE49-F238E27FC236}">
                <a16:creationId xmlns:a16="http://schemas.microsoft.com/office/drawing/2014/main" id="{F342DEC0-3745-1430-6B69-106464725599}"/>
              </a:ext>
            </a:extLst>
          </p:cNvPr>
          <p:cNvSpPr/>
          <p:nvPr/>
        </p:nvSpPr>
        <p:spPr>
          <a:xfrm>
            <a:off x="1047513" y="1335573"/>
            <a:ext cx="1801178" cy="225147"/>
          </a:xfrm>
          <a:prstGeom prst="rect">
            <a:avLst/>
          </a:prstGeom>
          <a:noFill/>
          <a:ln/>
        </p:spPr>
        <p:txBody>
          <a:bodyPr wrap="none" lIns="0" tIns="0" rIns="0" bIns="0" rtlCol="0" anchor="t"/>
          <a:lstStyle/>
          <a:p>
            <a:pPr marL="0" indent="0" algn="l">
              <a:lnSpc>
                <a:spcPts val="1750"/>
              </a:lnSpc>
              <a:buNone/>
            </a:pPr>
            <a:r>
              <a:rPr lang="en-US" sz="1200" dirty="0">
                <a:solidFill>
                  <a:srgbClr val="000000"/>
                </a:solidFill>
                <a:latin typeface="Helvetica Neue Medium" pitchFamily="34" charset="0"/>
                <a:ea typeface="Helvetica Neue Medium" pitchFamily="34" charset="-122"/>
                <a:cs typeface="Helvetica Neue Medium" pitchFamily="34" charset="-120"/>
              </a:rPr>
              <a:t>Quality &amp; Safety</a:t>
            </a:r>
            <a:endParaRPr lang="en-US" sz="1200" dirty="0"/>
          </a:p>
        </p:txBody>
      </p:sp>
      <p:sp>
        <p:nvSpPr>
          <p:cNvPr id="9" name="Text 4">
            <a:extLst>
              <a:ext uri="{FF2B5EF4-FFF2-40B4-BE49-F238E27FC236}">
                <a16:creationId xmlns:a16="http://schemas.microsoft.com/office/drawing/2014/main" id="{C9F7B0A2-F0E1-3A84-2523-086E14C2241E}"/>
              </a:ext>
            </a:extLst>
          </p:cNvPr>
          <p:cNvSpPr/>
          <p:nvPr/>
        </p:nvSpPr>
        <p:spPr>
          <a:xfrm>
            <a:off x="1047512" y="1598165"/>
            <a:ext cx="3930240" cy="399881"/>
          </a:xfrm>
          <a:prstGeom prst="rect">
            <a:avLst/>
          </a:prstGeom>
          <a:noFill/>
          <a:ln/>
        </p:spPr>
        <p:txBody>
          <a:bodyPr wrap="none" lIns="0" tIns="0" rIns="0" bIns="0" rtlCol="0" anchor="t"/>
          <a:lstStyle/>
          <a:p>
            <a:pPr marL="0" indent="0" algn="l">
              <a:buNone/>
            </a:pPr>
            <a:r>
              <a:rPr lang="en-US" sz="1000" dirty="0">
                <a:solidFill>
                  <a:srgbClr val="000000"/>
                </a:solidFill>
                <a:latin typeface="Helvetica Neue" pitchFamily="34" charset="0"/>
                <a:ea typeface="Helvetica Neue" pitchFamily="34" charset="-122"/>
                <a:cs typeface="Helvetica Neue" pitchFamily="34" charset="-120"/>
              </a:rPr>
              <a:t>Projects delivered to the highest standards with rigorous </a:t>
            </a:r>
          </a:p>
          <a:p>
            <a:pPr marL="0" indent="0" algn="l">
              <a:buNone/>
            </a:pPr>
            <a:r>
              <a:rPr lang="en-US" sz="1000" dirty="0">
                <a:solidFill>
                  <a:srgbClr val="000000"/>
                </a:solidFill>
                <a:latin typeface="Helvetica Neue" pitchFamily="34" charset="0"/>
                <a:ea typeface="Helvetica Neue" pitchFamily="34" charset="-122"/>
                <a:cs typeface="Helvetica Neue" pitchFamily="34" charset="-120"/>
              </a:rPr>
              <a:t>safety protocols and nationally recognized certifications.</a:t>
            </a:r>
            <a:endParaRPr lang="en-US" sz="1000" dirty="0"/>
          </a:p>
        </p:txBody>
      </p:sp>
      <p:sp>
        <p:nvSpPr>
          <p:cNvPr id="11" name="Shape 6">
            <a:extLst>
              <a:ext uri="{FF2B5EF4-FFF2-40B4-BE49-F238E27FC236}">
                <a16:creationId xmlns:a16="http://schemas.microsoft.com/office/drawing/2014/main" id="{8F001258-5386-AB44-96B0-EC8DBF5A7187}"/>
              </a:ext>
            </a:extLst>
          </p:cNvPr>
          <p:cNvSpPr/>
          <p:nvPr/>
        </p:nvSpPr>
        <p:spPr>
          <a:xfrm>
            <a:off x="463630" y="2261283"/>
            <a:ext cx="432197" cy="432197"/>
          </a:xfrm>
          <a:prstGeom prst="roundRect">
            <a:avLst>
              <a:gd name="adj" fmla="val 21154903"/>
            </a:avLst>
          </a:prstGeom>
          <a:solidFill>
            <a:srgbClr val="294E7E"/>
          </a:solidFill>
          <a:ln/>
        </p:spPr>
        <p:txBody>
          <a:bodyPr/>
          <a:lstStyle/>
          <a:p>
            <a:endParaRPr lang="en-US"/>
          </a:p>
        </p:txBody>
      </p:sp>
      <p:pic>
        <p:nvPicPr>
          <p:cNvPr id="12" name="Image 2" descr="preencoded.png">
            <a:extLst>
              <a:ext uri="{FF2B5EF4-FFF2-40B4-BE49-F238E27FC236}">
                <a16:creationId xmlns:a16="http://schemas.microsoft.com/office/drawing/2014/main" id="{DE62A28E-49CB-A631-1608-290ED694B3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2454" y="2380108"/>
            <a:ext cx="194429" cy="194429"/>
          </a:xfrm>
          <a:prstGeom prst="rect">
            <a:avLst/>
          </a:prstGeom>
        </p:spPr>
      </p:pic>
      <p:sp>
        <p:nvSpPr>
          <p:cNvPr id="13" name="Text 7">
            <a:extLst>
              <a:ext uri="{FF2B5EF4-FFF2-40B4-BE49-F238E27FC236}">
                <a16:creationId xmlns:a16="http://schemas.microsoft.com/office/drawing/2014/main" id="{DDC4C35C-FBED-F651-6477-FCB0EA460FF3}"/>
              </a:ext>
            </a:extLst>
          </p:cNvPr>
          <p:cNvSpPr/>
          <p:nvPr/>
        </p:nvSpPr>
        <p:spPr>
          <a:xfrm>
            <a:off x="1047513" y="2215368"/>
            <a:ext cx="1801178" cy="225147"/>
          </a:xfrm>
          <a:prstGeom prst="rect">
            <a:avLst/>
          </a:prstGeom>
          <a:noFill/>
          <a:ln/>
        </p:spPr>
        <p:txBody>
          <a:bodyPr wrap="none" lIns="0" tIns="0" rIns="0" bIns="0" rtlCol="0" anchor="t"/>
          <a:lstStyle/>
          <a:p>
            <a:pPr marL="0" indent="0" algn="l">
              <a:lnSpc>
                <a:spcPts val="1750"/>
              </a:lnSpc>
              <a:buNone/>
            </a:pPr>
            <a:r>
              <a:rPr lang="en-US" sz="1200" dirty="0">
                <a:solidFill>
                  <a:srgbClr val="000000"/>
                </a:solidFill>
                <a:latin typeface="Helvetica Neue Medium" pitchFamily="34" charset="0"/>
                <a:ea typeface="Helvetica Neue Medium" pitchFamily="34" charset="-122"/>
                <a:cs typeface="Helvetica Neue Medium" pitchFamily="34" charset="-120"/>
              </a:rPr>
              <a:t>Speed &amp; Efficiency</a:t>
            </a:r>
            <a:endParaRPr lang="en-US" sz="1200" dirty="0"/>
          </a:p>
        </p:txBody>
      </p:sp>
      <p:sp>
        <p:nvSpPr>
          <p:cNvPr id="14" name="Text 8">
            <a:extLst>
              <a:ext uri="{FF2B5EF4-FFF2-40B4-BE49-F238E27FC236}">
                <a16:creationId xmlns:a16="http://schemas.microsoft.com/office/drawing/2014/main" id="{B2DB5B0C-4B0E-36FB-CBE9-8E7857C2D014}"/>
              </a:ext>
            </a:extLst>
          </p:cNvPr>
          <p:cNvSpPr/>
          <p:nvPr/>
        </p:nvSpPr>
        <p:spPr>
          <a:xfrm>
            <a:off x="1047512" y="2476716"/>
            <a:ext cx="3346358" cy="355081"/>
          </a:xfrm>
          <a:prstGeom prst="rect">
            <a:avLst/>
          </a:prstGeom>
          <a:noFill/>
          <a:ln/>
        </p:spPr>
        <p:txBody>
          <a:bodyPr wrap="none" lIns="0" tIns="0" rIns="0" bIns="0" rtlCol="0" anchor="t"/>
          <a:lstStyle/>
          <a:p>
            <a:pPr marL="0" indent="0" algn="l">
              <a:buNone/>
            </a:pPr>
            <a:r>
              <a:rPr lang="en-US" sz="1000" dirty="0">
                <a:solidFill>
                  <a:srgbClr val="000000"/>
                </a:solidFill>
                <a:latin typeface="Helvetica Neue" pitchFamily="34" charset="0"/>
                <a:ea typeface="Helvetica Neue" pitchFamily="34" charset="-122"/>
                <a:cs typeface="Helvetica Neue" pitchFamily="34" charset="-120"/>
              </a:rPr>
              <a:t>Streamlined execution with interdisciplinary teams </a:t>
            </a:r>
          </a:p>
          <a:p>
            <a:pPr marL="0" indent="0" algn="l">
              <a:buNone/>
            </a:pPr>
            <a:r>
              <a:rPr lang="en-US" sz="1000" dirty="0">
                <a:solidFill>
                  <a:srgbClr val="000000"/>
                </a:solidFill>
                <a:latin typeface="Helvetica Neue" pitchFamily="34" charset="0"/>
                <a:ea typeface="Helvetica Neue" pitchFamily="34" charset="-122"/>
                <a:cs typeface="Helvetica Neue" pitchFamily="34" charset="-120"/>
              </a:rPr>
              <a:t>working seamlessly from design through delivery.</a:t>
            </a:r>
            <a:endParaRPr lang="en-US" sz="1000" dirty="0"/>
          </a:p>
        </p:txBody>
      </p:sp>
      <p:sp>
        <p:nvSpPr>
          <p:cNvPr id="26" name="Shape 1">
            <a:extLst>
              <a:ext uri="{FF2B5EF4-FFF2-40B4-BE49-F238E27FC236}">
                <a16:creationId xmlns:a16="http://schemas.microsoft.com/office/drawing/2014/main" id="{9CE59A39-F419-4C86-8E55-AFDF95A7B74C}"/>
              </a:ext>
            </a:extLst>
          </p:cNvPr>
          <p:cNvSpPr/>
          <p:nvPr/>
        </p:nvSpPr>
        <p:spPr>
          <a:xfrm>
            <a:off x="311944" y="2950622"/>
            <a:ext cx="4260056" cy="813555"/>
          </a:xfrm>
          <a:prstGeom prst="roundRect">
            <a:avLst>
              <a:gd name="adj" fmla="val 4257"/>
            </a:avLst>
          </a:prstGeom>
          <a:solidFill>
            <a:srgbClr val="1589DB">
              <a:alpha val="50037"/>
            </a:srgbClr>
          </a:solidFill>
          <a:ln w="7620">
            <a:solidFill>
              <a:srgbClr val="BFCAD8">
                <a:alpha val="0"/>
              </a:srgbClr>
            </a:solidFill>
            <a:prstDash val="solid"/>
          </a:ln>
        </p:spPr>
        <p:txBody>
          <a:bodyPr/>
          <a:lstStyle/>
          <a:p>
            <a:endParaRPr lang="en-US"/>
          </a:p>
        </p:txBody>
      </p:sp>
      <p:sp>
        <p:nvSpPr>
          <p:cNvPr id="16" name="Shape 10">
            <a:extLst>
              <a:ext uri="{FF2B5EF4-FFF2-40B4-BE49-F238E27FC236}">
                <a16:creationId xmlns:a16="http://schemas.microsoft.com/office/drawing/2014/main" id="{FE15267A-E08B-B14F-A647-A7FA5F5E2999}"/>
              </a:ext>
            </a:extLst>
          </p:cNvPr>
          <p:cNvSpPr/>
          <p:nvPr/>
        </p:nvSpPr>
        <p:spPr>
          <a:xfrm>
            <a:off x="463630" y="3139316"/>
            <a:ext cx="432197" cy="432197"/>
          </a:xfrm>
          <a:prstGeom prst="roundRect">
            <a:avLst>
              <a:gd name="adj" fmla="val 21154903"/>
            </a:avLst>
          </a:prstGeom>
          <a:solidFill>
            <a:srgbClr val="294E7E"/>
          </a:solidFill>
          <a:ln/>
        </p:spPr>
        <p:txBody>
          <a:bodyPr/>
          <a:lstStyle/>
          <a:p>
            <a:endParaRPr lang="en-US"/>
          </a:p>
        </p:txBody>
      </p:sp>
      <p:pic>
        <p:nvPicPr>
          <p:cNvPr id="17" name="Image 3" descr="preencoded.png">
            <a:extLst>
              <a:ext uri="{FF2B5EF4-FFF2-40B4-BE49-F238E27FC236}">
                <a16:creationId xmlns:a16="http://schemas.microsoft.com/office/drawing/2014/main" id="{A3BF2E9A-3871-49B8-66D1-7E919E8F3A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2454" y="3258141"/>
            <a:ext cx="194429" cy="194429"/>
          </a:xfrm>
          <a:prstGeom prst="rect">
            <a:avLst/>
          </a:prstGeom>
        </p:spPr>
      </p:pic>
      <p:sp>
        <p:nvSpPr>
          <p:cNvPr id="18" name="Text 11">
            <a:extLst>
              <a:ext uri="{FF2B5EF4-FFF2-40B4-BE49-F238E27FC236}">
                <a16:creationId xmlns:a16="http://schemas.microsoft.com/office/drawing/2014/main" id="{05DF079A-34FC-FF96-B13A-3CB1526058C9}"/>
              </a:ext>
            </a:extLst>
          </p:cNvPr>
          <p:cNvSpPr/>
          <p:nvPr/>
        </p:nvSpPr>
        <p:spPr>
          <a:xfrm>
            <a:off x="1047513" y="3073899"/>
            <a:ext cx="1801178" cy="225147"/>
          </a:xfrm>
          <a:prstGeom prst="rect">
            <a:avLst/>
          </a:prstGeom>
          <a:noFill/>
          <a:ln/>
        </p:spPr>
        <p:txBody>
          <a:bodyPr wrap="none" lIns="0" tIns="0" rIns="0" bIns="0" rtlCol="0" anchor="t"/>
          <a:lstStyle/>
          <a:p>
            <a:pPr marL="0" indent="0" algn="l">
              <a:lnSpc>
                <a:spcPts val="1750"/>
              </a:lnSpc>
              <a:buNone/>
            </a:pPr>
            <a:r>
              <a:rPr lang="en-US" sz="1200" dirty="0">
                <a:solidFill>
                  <a:srgbClr val="000000"/>
                </a:solidFill>
                <a:latin typeface="Helvetica Neue Medium" pitchFamily="34" charset="0"/>
                <a:ea typeface="Helvetica Neue Medium" pitchFamily="34" charset="-122"/>
                <a:cs typeface="Helvetica Neue Medium" pitchFamily="34" charset="-120"/>
              </a:rPr>
              <a:t>Simplified Process</a:t>
            </a:r>
            <a:endParaRPr lang="en-US" sz="1200" dirty="0"/>
          </a:p>
        </p:txBody>
      </p:sp>
      <p:sp>
        <p:nvSpPr>
          <p:cNvPr id="19" name="Text 12">
            <a:extLst>
              <a:ext uri="{FF2B5EF4-FFF2-40B4-BE49-F238E27FC236}">
                <a16:creationId xmlns:a16="http://schemas.microsoft.com/office/drawing/2014/main" id="{D96E12B1-8B7A-9717-AA31-51A8CE4552DA}"/>
              </a:ext>
            </a:extLst>
          </p:cNvPr>
          <p:cNvSpPr/>
          <p:nvPr/>
        </p:nvSpPr>
        <p:spPr>
          <a:xfrm>
            <a:off x="1047513" y="3335768"/>
            <a:ext cx="3346357" cy="333861"/>
          </a:xfrm>
          <a:prstGeom prst="rect">
            <a:avLst/>
          </a:prstGeom>
          <a:noFill/>
          <a:ln/>
        </p:spPr>
        <p:txBody>
          <a:bodyPr wrap="none" lIns="0" tIns="0" rIns="0" bIns="0" rtlCol="0" anchor="t"/>
          <a:lstStyle/>
          <a:p>
            <a:pPr marL="0" indent="0" algn="l">
              <a:buNone/>
            </a:pPr>
            <a:r>
              <a:rPr lang="en-US" sz="1000" dirty="0">
                <a:solidFill>
                  <a:srgbClr val="000000"/>
                </a:solidFill>
                <a:latin typeface="Helvetica Neue" pitchFamily="34" charset="0"/>
                <a:ea typeface="Helvetica Neue" pitchFamily="34" charset="-122"/>
                <a:cs typeface="Helvetica Neue" pitchFamily="34" charset="-120"/>
              </a:rPr>
              <a:t>One point of contact, one invoice—eliminating complexity </a:t>
            </a:r>
          </a:p>
          <a:p>
            <a:pPr marL="0" indent="0" algn="l">
              <a:buNone/>
            </a:pPr>
            <a:r>
              <a:rPr lang="en-US" sz="1000" dirty="0">
                <a:solidFill>
                  <a:srgbClr val="000000"/>
                </a:solidFill>
                <a:latin typeface="Helvetica Neue" pitchFamily="34" charset="0"/>
                <a:ea typeface="Helvetica Neue" pitchFamily="34" charset="-122"/>
                <a:cs typeface="Helvetica Neue" pitchFamily="34" charset="-120"/>
              </a:rPr>
              <a:t>across your entire project.</a:t>
            </a:r>
            <a:endParaRPr lang="en-US" sz="1000" dirty="0"/>
          </a:p>
        </p:txBody>
      </p:sp>
      <p:sp>
        <p:nvSpPr>
          <p:cNvPr id="27" name="Shape 1">
            <a:extLst>
              <a:ext uri="{FF2B5EF4-FFF2-40B4-BE49-F238E27FC236}">
                <a16:creationId xmlns:a16="http://schemas.microsoft.com/office/drawing/2014/main" id="{46B5AFB0-1D2F-7BDA-CDED-CB989E4FAB58}"/>
              </a:ext>
            </a:extLst>
          </p:cNvPr>
          <p:cNvSpPr/>
          <p:nvPr/>
        </p:nvSpPr>
        <p:spPr>
          <a:xfrm>
            <a:off x="311944" y="3815649"/>
            <a:ext cx="4260056" cy="813555"/>
          </a:xfrm>
          <a:prstGeom prst="roundRect">
            <a:avLst>
              <a:gd name="adj" fmla="val 4257"/>
            </a:avLst>
          </a:prstGeom>
          <a:solidFill>
            <a:srgbClr val="1589DB">
              <a:alpha val="50037"/>
            </a:srgbClr>
          </a:solidFill>
          <a:ln w="7620">
            <a:solidFill>
              <a:srgbClr val="BFCAD8">
                <a:alpha val="0"/>
              </a:srgbClr>
            </a:solidFill>
            <a:prstDash val="solid"/>
          </a:ln>
        </p:spPr>
        <p:txBody>
          <a:bodyPr/>
          <a:lstStyle/>
          <a:p>
            <a:endParaRPr lang="en-US"/>
          </a:p>
        </p:txBody>
      </p:sp>
      <p:sp>
        <p:nvSpPr>
          <p:cNvPr id="21" name="Shape 14">
            <a:extLst>
              <a:ext uri="{FF2B5EF4-FFF2-40B4-BE49-F238E27FC236}">
                <a16:creationId xmlns:a16="http://schemas.microsoft.com/office/drawing/2014/main" id="{AE0A34DB-53D6-262F-B898-F3B5A47B896C}"/>
              </a:ext>
            </a:extLst>
          </p:cNvPr>
          <p:cNvSpPr/>
          <p:nvPr/>
        </p:nvSpPr>
        <p:spPr>
          <a:xfrm>
            <a:off x="463630" y="3981557"/>
            <a:ext cx="432197" cy="432197"/>
          </a:xfrm>
          <a:prstGeom prst="roundRect">
            <a:avLst>
              <a:gd name="adj" fmla="val 21154903"/>
            </a:avLst>
          </a:prstGeom>
          <a:solidFill>
            <a:srgbClr val="294E7E"/>
          </a:solidFill>
          <a:ln/>
        </p:spPr>
        <p:txBody>
          <a:bodyPr/>
          <a:lstStyle/>
          <a:p>
            <a:endParaRPr lang="en-US"/>
          </a:p>
        </p:txBody>
      </p:sp>
      <p:sp>
        <p:nvSpPr>
          <p:cNvPr id="23" name="Text 15">
            <a:extLst>
              <a:ext uri="{FF2B5EF4-FFF2-40B4-BE49-F238E27FC236}">
                <a16:creationId xmlns:a16="http://schemas.microsoft.com/office/drawing/2014/main" id="{A3CB42EF-2EB7-7C40-4ACA-8C74502E246E}"/>
              </a:ext>
            </a:extLst>
          </p:cNvPr>
          <p:cNvSpPr/>
          <p:nvPr/>
        </p:nvSpPr>
        <p:spPr>
          <a:xfrm>
            <a:off x="1047512" y="3927180"/>
            <a:ext cx="2317671" cy="225147"/>
          </a:xfrm>
          <a:prstGeom prst="rect">
            <a:avLst/>
          </a:prstGeom>
          <a:noFill/>
          <a:ln/>
        </p:spPr>
        <p:txBody>
          <a:bodyPr wrap="none" lIns="0" tIns="0" rIns="0" bIns="0" rtlCol="0" anchor="t"/>
          <a:lstStyle/>
          <a:p>
            <a:pPr marL="0" indent="0" algn="l">
              <a:lnSpc>
                <a:spcPts val="1750"/>
              </a:lnSpc>
              <a:buNone/>
            </a:pPr>
            <a:r>
              <a:rPr lang="en-US" sz="1200" dirty="0">
                <a:solidFill>
                  <a:srgbClr val="000000"/>
                </a:solidFill>
                <a:latin typeface="Helvetica Neue Medium" pitchFamily="34" charset="0"/>
                <a:ea typeface="Helvetica Neue Medium" pitchFamily="34" charset="-122"/>
                <a:cs typeface="Helvetica Neue Medium" pitchFamily="34" charset="-120"/>
              </a:rPr>
              <a:t>Complete Lifecycle Support</a:t>
            </a:r>
            <a:endParaRPr lang="en-US" sz="1200" dirty="0"/>
          </a:p>
        </p:txBody>
      </p:sp>
      <p:sp>
        <p:nvSpPr>
          <p:cNvPr id="24" name="Text 16">
            <a:extLst>
              <a:ext uri="{FF2B5EF4-FFF2-40B4-BE49-F238E27FC236}">
                <a16:creationId xmlns:a16="http://schemas.microsoft.com/office/drawing/2014/main" id="{E7A77591-EBE6-05F4-7D5D-7D96F86D4438}"/>
              </a:ext>
            </a:extLst>
          </p:cNvPr>
          <p:cNvSpPr/>
          <p:nvPr/>
        </p:nvSpPr>
        <p:spPr>
          <a:xfrm>
            <a:off x="1047512" y="4197656"/>
            <a:ext cx="3346358" cy="355444"/>
          </a:xfrm>
          <a:prstGeom prst="rect">
            <a:avLst/>
          </a:prstGeom>
          <a:noFill/>
          <a:ln/>
        </p:spPr>
        <p:txBody>
          <a:bodyPr wrap="none" lIns="0" tIns="0" rIns="0" bIns="0" rtlCol="0" anchor="t"/>
          <a:lstStyle/>
          <a:p>
            <a:pPr marL="0" indent="0" algn="l">
              <a:buNone/>
            </a:pPr>
            <a:r>
              <a:rPr lang="en-US" sz="1000" dirty="0">
                <a:solidFill>
                  <a:srgbClr val="000000"/>
                </a:solidFill>
                <a:latin typeface="Helvetica Neue" pitchFamily="34" charset="0"/>
                <a:ea typeface="Helvetica Neue" pitchFamily="34" charset="-122"/>
                <a:cs typeface="Helvetica Neue" pitchFamily="34" charset="-120"/>
              </a:rPr>
              <a:t>From initial design and fabrication through installation, </a:t>
            </a:r>
          </a:p>
          <a:p>
            <a:pPr marL="0" indent="0" algn="l">
              <a:buNone/>
            </a:pPr>
            <a:r>
              <a:rPr lang="en-US" sz="1000" dirty="0">
                <a:solidFill>
                  <a:srgbClr val="000000"/>
                </a:solidFill>
                <a:latin typeface="Helvetica Neue" pitchFamily="34" charset="0"/>
                <a:ea typeface="Helvetica Neue" pitchFamily="34" charset="-122"/>
                <a:cs typeface="Helvetica Neue" pitchFamily="34" charset="-120"/>
              </a:rPr>
              <a:t>maintenance, and long-term support.</a:t>
            </a:r>
            <a:endParaRPr lang="en-US" sz="1000" dirty="0"/>
          </a:p>
        </p:txBody>
      </p:sp>
      <p:pic>
        <p:nvPicPr>
          <p:cNvPr id="39" name="Picture 38" descr="A group of men in blue overalls&#10;&#10;AI-generated content may be incorrect.">
            <a:extLst>
              <a:ext uri="{FF2B5EF4-FFF2-40B4-BE49-F238E27FC236}">
                <a16:creationId xmlns:a16="http://schemas.microsoft.com/office/drawing/2014/main" id="{1711CA69-A010-76A8-1733-E23A042BF823}"/>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4977752" y="800990"/>
            <a:ext cx="3744395" cy="3784979"/>
          </a:xfrm>
          <a:prstGeom prst="roundRect">
            <a:avLst>
              <a:gd name="adj" fmla="val 5161"/>
            </a:avLst>
          </a:prstGeom>
          <a:effectLst>
            <a:outerShdw blurRad="50800" dist="38100" dir="2700000" algn="tl" rotWithShape="0">
              <a:prstClr val="black">
                <a:alpha val="40000"/>
              </a:prstClr>
            </a:outerShdw>
          </a:effectLst>
        </p:spPr>
      </p:pic>
      <p:pic>
        <p:nvPicPr>
          <p:cNvPr id="10" name="Picture 9" descr="A hand holding a wrench&#10;&#10;AI-generated content may be incorrect.">
            <a:extLst>
              <a:ext uri="{FF2B5EF4-FFF2-40B4-BE49-F238E27FC236}">
                <a16:creationId xmlns:a16="http://schemas.microsoft.com/office/drawing/2014/main" id="{A4792D05-67D7-5254-9561-6AAD08B89F8D}"/>
              </a:ext>
            </a:extLst>
          </p:cNvPr>
          <p:cNvPicPr>
            <a:picLocks noChangeAspect="1"/>
          </p:cNvPicPr>
          <p:nvPr/>
        </p:nvPicPr>
        <p:blipFill>
          <a:blip r:embed="rId6"/>
          <a:stretch>
            <a:fillRect/>
          </a:stretch>
        </p:blipFill>
        <p:spPr>
          <a:xfrm>
            <a:off x="322061" y="3992207"/>
            <a:ext cx="736600" cy="431800"/>
          </a:xfrm>
          <a:prstGeom prst="rect">
            <a:avLst/>
          </a:prstGeom>
        </p:spPr>
      </p:pic>
    </p:spTree>
    <p:extLst>
      <p:ext uri="{BB962C8B-B14F-4D97-AF65-F5344CB8AC3E}">
        <p14:creationId xmlns:p14="http://schemas.microsoft.com/office/powerpoint/2010/main" val="36745570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D00830-82AC-090E-2294-00BF30637E16}"/>
              </a:ext>
            </a:extLst>
          </p:cNvPr>
          <p:cNvSpPr>
            <a:spLocks noGrp="1"/>
          </p:cNvSpPr>
          <p:nvPr>
            <p:ph type="body" sz="quarter" idx="10"/>
          </p:nvPr>
        </p:nvSpPr>
        <p:spPr>
          <a:xfrm>
            <a:off x="682625" y="3475038"/>
            <a:ext cx="7936589" cy="961790"/>
          </a:xfrm>
        </p:spPr>
        <p:txBody>
          <a:bodyPr>
            <a:normAutofit/>
          </a:bodyPr>
          <a:lstStyle/>
          <a:p>
            <a:pPr>
              <a:lnSpc>
                <a:spcPct val="110000"/>
              </a:lnSpc>
            </a:pPr>
            <a:r>
              <a:rPr lang="en-US" dirty="0"/>
              <a:t>LOCATIONS</a:t>
            </a:r>
          </a:p>
        </p:txBody>
      </p:sp>
      <p:sp>
        <p:nvSpPr>
          <p:cNvPr id="3" name="Slide Number Placeholder 2">
            <a:extLst>
              <a:ext uri="{FF2B5EF4-FFF2-40B4-BE49-F238E27FC236}">
                <a16:creationId xmlns:a16="http://schemas.microsoft.com/office/drawing/2014/main" id="{0DB03F38-6B0C-753B-050F-AFB0DC43FB03}"/>
              </a:ext>
            </a:extLst>
          </p:cNvPr>
          <p:cNvSpPr>
            <a:spLocks noGrp="1"/>
          </p:cNvSpPr>
          <p:nvPr>
            <p:ph type="sldNum" sz="quarter" idx="13"/>
          </p:nvPr>
        </p:nvSpPr>
        <p:spPr/>
        <p:txBody>
          <a:bodyPr/>
          <a:lstStyle/>
          <a:p>
            <a:fld id="{F9886CEC-C9AD-CD40-A303-2354BBFA91C8}" type="slidenum">
              <a:rPr lang="en-US" smtClean="0"/>
              <a:pPr/>
              <a:t>59</a:t>
            </a:fld>
            <a:endParaRPr lang="en-US"/>
          </a:p>
        </p:txBody>
      </p:sp>
    </p:spTree>
    <p:extLst>
      <p:ext uri="{BB962C8B-B14F-4D97-AF65-F5344CB8AC3E}">
        <p14:creationId xmlns:p14="http://schemas.microsoft.com/office/powerpoint/2010/main" val="1342120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0B3E67-C358-E616-53F1-8DE93B8787D1}"/>
              </a:ext>
            </a:extLst>
          </p:cNvPr>
          <p:cNvSpPr>
            <a:spLocks noGrp="1"/>
          </p:cNvSpPr>
          <p:nvPr>
            <p:ph type="body" sz="quarter" idx="14"/>
          </p:nvPr>
        </p:nvSpPr>
        <p:spPr>
          <a:xfrm>
            <a:off x="311944" y="768122"/>
            <a:ext cx="6804473" cy="333861"/>
          </a:xfrm>
        </p:spPr>
        <p:txBody>
          <a:bodyPr/>
          <a:lstStyle/>
          <a:p>
            <a:r>
              <a:rPr lang="en-US" dirty="0">
                <a:solidFill>
                  <a:srgbClr val="030303"/>
                </a:solidFill>
                <a:latin typeface="Helvetica Neue Medium" pitchFamily="34" charset="0"/>
                <a:ea typeface="Helvetica Neue Medium" pitchFamily="34" charset="-122"/>
                <a:cs typeface="Helvetica Neue Medium" pitchFamily="34" charset="-120"/>
              </a:rPr>
              <a:t>Global Leadership in Thermal Solutions</a:t>
            </a:r>
            <a:endParaRPr lang="en-US" dirty="0"/>
          </a:p>
          <a:p>
            <a:endParaRPr lang="en-US" dirty="0"/>
          </a:p>
        </p:txBody>
      </p:sp>
      <p:sp>
        <p:nvSpPr>
          <p:cNvPr id="4" name="Slide Number Placeholder 3">
            <a:extLst>
              <a:ext uri="{FF2B5EF4-FFF2-40B4-BE49-F238E27FC236}">
                <a16:creationId xmlns:a16="http://schemas.microsoft.com/office/drawing/2014/main" id="{775F470C-460D-7646-8081-229772AAAD0D}"/>
              </a:ext>
            </a:extLst>
          </p:cNvPr>
          <p:cNvSpPr>
            <a:spLocks noGrp="1"/>
          </p:cNvSpPr>
          <p:nvPr>
            <p:ph type="sldNum" sz="quarter" idx="17"/>
          </p:nvPr>
        </p:nvSpPr>
        <p:spPr/>
        <p:txBody>
          <a:bodyPr/>
          <a:lstStyle/>
          <a:p>
            <a:fld id="{F9886CEC-C9AD-CD40-A303-2354BBFA91C8}" type="slidenum">
              <a:rPr lang="en-US" smtClean="0"/>
              <a:pPr/>
              <a:t>6</a:t>
            </a:fld>
            <a:endParaRPr lang="en-US" sz="1000"/>
          </a:p>
        </p:txBody>
      </p:sp>
      <p:sp>
        <p:nvSpPr>
          <p:cNvPr id="5" name="Text 1">
            <a:extLst>
              <a:ext uri="{FF2B5EF4-FFF2-40B4-BE49-F238E27FC236}">
                <a16:creationId xmlns:a16="http://schemas.microsoft.com/office/drawing/2014/main" id="{53402CAE-D40F-4C81-A546-DDFB0782FCD7}"/>
              </a:ext>
            </a:extLst>
          </p:cNvPr>
          <p:cNvSpPr/>
          <p:nvPr/>
        </p:nvSpPr>
        <p:spPr>
          <a:xfrm>
            <a:off x="496119" y="1405065"/>
            <a:ext cx="1772022" cy="221456"/>
          </a:xfrm>
          <a:prstGeom prst="rect">
            <a:avLst/>
          </a:prstGeom>
          <a:noFill/>
          <a:ln/>
        </p:spPr>
        <p:txBody>
          <a:bodyPr wrap="none" lIns="0" tIns="0" rIns="0" bIns="0" rtlCol="0" anchor="t"/>
          <a:lstStyle/>
          <a:p>
            <a:pPr>
              <a:lnSpc>
                <a:spcPts val="1719"/>
              </a:lnSpc>
            </a:pPr>
            <a:r>
              <a:rPr lang="en-US" sz="1600" dirty="0">
                <a:solidFill>
                  <a:srgbClr val="030303"/>
                </a:solidFill>
                <a:latin typeface="Helvetica Neue" panose="02000503000000020004" pitchFamily="2" charset="0"/>
                <a:ea typeface="Helvetica Neue" panose="02000503000000020004" pitchFamily="2" charset="0"/>
                <a:cs typeface="Helvetica Neue" panose="02000503000000020004" pitchFamily="2" charset="0"/>
              </a:rPr>
              <a:t>Core Capabilities</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 2">
            <a:extLst>
              <a:ext uri="{FF2B5EF4-FFF2-40B4-BE49-F238E27FC236}">
                <a16:creationId xmlns:a16="http://schemas.microsoft.com/office/drawing/2014/main" id="{D1208E32-BD0F-0F74-894F-CBBEAEBB3D50}"/>
              </a:ext>
            </a:extLst>
          </p:cNvPr>
          <p:cNvSpPr/>
          <p:nvPr/>
        </p:nvSpPr>
        <p:spPr>
          <a:xfrm>
            <a:off x="496119" y="1768280"/>
            <a:ext cx="3902943" cy="680443"/>
          </a:xfrm>
          <a:prstGeom prst="rect">
            <a:avLst/>
          </a:prstGeom>
          <a:noFill/>
          <a:ln/>
        </p:spPr>
        <p:txBody>
          <a:bodyPr wrap="square" lIns="0" tIns="0" rIns="0" bIns="0" rtlCol="0" anchor="t"/>
          <a:lstStyle/>
          <a:p>
            <a:pPr>
              <a:lnSpc>
                <a:spcPts val="1781"/>
              </a:lnSpc>
            </a:pPr>
            <a:r>
              <a:rPr lang="en-US" sz="1200" dirty="0">
                <a:latin typeface="Helvetica Neue" pitchFamily="34" charset="0"/>
                <a:ea typeface="Helvetica Neue" pitchFamily="34" charset="-122"/>
                <a:cs typeface="Helvetica Neue" pitchFamily="34" charset="-120"/>
              </a:rPr>
              <a:t>Metalforms operates as a global leader in heat transfer solutions, combining cutting-edge technology with deep engineering expertise.</a:t>
            </a:r>
            <a:endParaRPr lang="en-US" sz="1200" dirty="0"/>
          </a:p>
        </p:txBody>
      </p:sp>
      <p:sp>
        <p:nvSpPr>
          <p:cNvPr id="7" name="Text 3">
            <a:extLst>
              <a:ext uri="{FF2B5EF4-FFF2-40B4-BE49-F238E27FC236}">
                <a16:creationId xmlns:a16="http://schemas.microsoft.com/office/drawing/2014/main" id="{B49058CB-6434-11AB-3214-7B04648C7D1E}"/>
              </a:ext>
            </a:extLst>
          </p:cNvPr>
          <p:cNvSpPr/>
          <p:nvPr/>
        </p:nvSpPr>
        <p:spPr>
          <a:xfrm>
            <a:off x="496119" y="2576268"/>
            <a:ext cx="3902943" cy="907256"/>
          </a:xfrm>
          <a:prstGeom prst="rect">
            <a:avLst/>
          </a:prstGeom>
          <a:noFill/>
          <a:ln/>
        </p:spPr>
        <p:txBody>
          <a:bodyPr wrap="square" lIns="0" tIns="0" rIns="0" bIns="0" rtlCol="0" anchor="t"/>
          <a:lstStyle/>
          <a:p>
            <a:pPr>
              <a:lnSpc>
                <a:spcPts val="1781"/>
              </a:lnSpc>
            </a:pPr>
            <a:r>
              <a:rPr lang="en-US" sz="1200" dirty="0">
                <a:latin typeface="Helvetica Neue" pitchFamily="34" charset="0"/>
                <a:ea typeface="Helvetica Neue" pitchFamily="34" charset="-122"/>
                <a:cs typeface="Helvetica Neue" pitchFamily="34" charset="-120"/>
              </a:rPr>
              <a:t>Based in Beaumont and Houston, Texas, our operations enable rapid project turnaround, emergency response capabilities, and seamless collaboration.</a:t>
            </a:r>
            <a:endParaRPr lang="en-US" sz="1200" dirty="0"/>
          </a:p>
        </p:txBody>
      </p:sp>
      <p:sp>
        <p:nvSpPr>
          <p:cNvPr id="8" name="Text 4">
            <a:extLst>
              <a:ext uri="{FF2B5EF4-FFF2-40B4-BE49-F238E27FC236}">
                <a16:creationId xmlns:a16="http://schemas.microsoft.com/office/drawing/2014/main" id="{D87FE3DB-CD5B-CB3E-9595-87C9405B7040}"/>
              </a:ext>
            </a:extLst>
          </p:cNvPr>
          <p:cNvSpPr/>
          <p:nvPr/>
        </p:nvSpPr>
        <p:spPr>
          <a:xfrm>
            <a:off x="4749701" y="1405065"/>
            <a:ext cx="1772022" cy="221456"/>
          </a:xfrm>
          <a:prstGeom prst="rect">
            <a:avLst/>
          </a:prstGeom>
          <a:noFill/>
          <a:ln/>
        </p:spPr>
        <p:txBody>
          <a:bodyPr wrap="none" lIns="0" tIns="0" rIns="0" bIns="0" rtlCol="0" anchor="t"/>
          <a:lstStyle/>
          <a:p>
            <a:pPr>
              <a:lnSpc>
                <a:spcPts val="1719"/>
              </a:lnSpc>
            </a:pPr>
            <a:r>
              <a:rPr lang="en-US" sz="1600" dirty="0">
                <a:solidFill>
                  <a:srgbClr val="030303"/>
                </a:solidFill>
                <a:latin typeface="Helvetica Neue" panose="02000503000000020004" pitchFamily="2" charset="0"/>
                <a:ea typeface="Helvetica Neue" panose="02000503000000020004" pitchFamily="2" charset="0"/>
                <a:cs typeface="Helvetica Neue" panose="02000503000000020004" pitchFamily="2" charset="0"/>
              </a:rPr>
              <a:t>Strategic Advantages</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Text 5">
            <a:extLst>
              <a:ext uri="{FF2B5EF4-FFF2-40B4-BE49-F238E27FC236}">
                <a16:creationId xmlns:a16="http://schemas.microsoft.com/office/drawing/2014/main" id="{68DD92F3-DDC4-FADD-7229-7AA749176D32}"/>
              </a:ext>
            </a:extLst>
          </p:cNvPr>
          <p:cNvSpPr/>
          <p:nvPr/>
        </p:nvSpPr>
        <p:spPr>
          <a:xfrm>
            <a:off x="4749701" y="1768281"/>
            <a:ext cx="3902943" cy="226814"/>
          </a:xfrm>
          <a:prstGeom prst="rect">
            <a:avLst/>
          </a:prstGeom>
          <a:noFill/>
          <a:ln/>
        </p:spPr>
        <p:txBody>
          <a:bodyPr wrap="none" lIns="0" tIns="0" rIns="0" bIns="0" rtlCol="0" anchor="t"/>
          <a:lstStyle/>
          <a:p>
            <a:pPr marL="214313" indent="-214313">
              <a:lnSpc>
                <a:spcPts val="1781"/>
              </a:lnSpc>
              <a:buSzPct val="100000"/>
              <a:buChar char="•"/>
            </a:pPr>
            <a:r>
              <a:rPr lang="en-US" sz="1200" dirty="0">
                <a:latin typeface="Helvetica Neue" pitchFamily="34" charset="0"/>
                <a:ea typeface="Helvetica Neue" pitchFamily="34" charset="-122"/>
                <a:cs typeface="Helvetica Neue" pitchFamily="34" charset="-120"/>
              </a:rPr>
              <a:t>World-class thermal engineering expertise</a:t>
            </a:r>
            <a:endParaRPr lang="en-US" sz="1200" dirty="0"/>
          </a:p>
        </p:txBody>
      </p:sp>
      <p:sp>
        <p:nvSpPr>
          <p:cNvPr id="10" name="Text 6">
            <a:extLst>
              <a:ext uri="{FF2B5EF4-FFF2-40B4-BE49-F238E27FC236}">
                <a16:creationId xmlns:a16="http://schemas.microsoft.com/office/drawing/2014/main" id="{F8608F9F-0E29-BE15-A0E6-E31EDE3A17AC}"/>
              </a:ext>
            </a:extLst>
          </p:cNvPr>
          <p:cNvSpPr/>
          <p:nvPr/>
        </p:nvSpPr>
        <p:spPr>
          <a:xfrm>
            <a:off x="4749701" y="2044655"/>
            <a:ext cx="3902943" cy="226814"/>
          </a:xfrm>
          <a:prstGeom prst="rect">
            <a:avLst/>
          </a:prstGeom>
          <a:noFill/>
          <a:ln/>
        </p:spPr>
        <p:txBody>
          <a:bodyPr wrap="none" lIns="0" tIns="0" rIns="0" bIns="0" rtlCol="0" anchor="t"/>
          <a:lstStyle/>
          <a:p>
            <a:pPr marL="214313" indent="-214313">
              <a:lnSpc>
                <a:spcPts val="1781"/>
              </a:lnSpc>
              <a:buSzPct val="100000"/>
              <a:buChar char="•"/>
            </a:pPr>
            <a:r>
              <a:rPr lang="en-US" sz="1200" dirty="0">
                <a:latin typeface="Helvetica Neue" pitchFamily="34" charset="0"/>
                <a:ea typeface="Helvetica Neue" pitchFamily="34" charset="-122"/>
                <a:cs typeface="Helvetica Neue" pitchFamily="34" charset="-120"/>
              </a:rPr>
              <a:t>Gulf Coast regional presence for rapid response</a:t>
            </a:r>
            <a:endParaRPr lang="en-US" sz="1200" dirty="0"/>
          </a:p>
        </p:txBody>
      </p:sp>
      <p:sp>
        <p:nvSpPr>
          <p:cNvPr id="11" name="Text 7">
            <a:extLst>
              <a:ext uri="{FF2B5EF4-FFF2-40B4-BE49-F238E27FC236}">
                <a16:creationId xmlns:a16="http://schemas.microsoft.com/office/drawing/2014/main" id="{D8733996-A74F-FF91-2E56-CE6AC0DD9D3D}"/>
              </a:ext>
            </a:extLst>
          </p:cNvPr>
          <p:cNvSpPr/>
          <p:nvPr/>
        </p:nvSpPr>
        <p:spPr>
          <a:xfrm>
            <a:off x="4749701" y="2321029"/>
            <a:ext cx="3902943" cy="226814"/>
          </a:xfrm>
          <a:prstGeom prst="rect">
            <a:avLst/>
          </a:prstGeom>
          <a:noFill/>
          <a:ln/>
        </p:spPr>
        <p:txBody>
          <a:bodyPr wrap="none" lIns="0" tIns="0" rIns="0" bIns="0" rtlCol="0" anchor="t"/>
          <a:lstStyle/>
          <a:p>
            <a:pPr marL="214313" indent="-214313">
              <a:lnSpc>
                <a:spcPts val="1781"/>
              </a:lnSpc>
              <a:buSzPct val="100000"/>
              <a:buChar char="•"/>
            </a:pPr>
            <a:r>
              <a:rPr lang="en-US" sz="1200" dirty="0">
                <a:latin typeface="Helvetica Neue" pitchFamily="34" charset="0"/>
                <a:ea typeface="Helvetica Neue" pitchFamily="34" charset="-122"/>
                <a:cs typeface="Helvetica Neue" pitchFamily="34" charset="-120"/>
              </a:rPr>
              <a:t>Comprehensive end-to-end project capabilities</a:t>
            </a:r>
            <a:endParaRPr lang="en-US" sz="1200" dirty="0"/>
          </a:p>
        </p:txBody>
      </p:sp>
      <p:sp>
        <p:nvSpPr>
          <p:cNvPr id="12" name="Text 8">
            <a:extLst>
              <a:ext uri="{FF2B5EF4-FFF2-40B4-BE49-F238E27FC236}">
                <a16:creationId xmlns:a16="http://schemas.microsoft.com/office/drawing/2014/main" id="{23487531-5590-1EE3-7B57-338FE8A3EC74}"/>
              </a:ext>
            </a:extLst>
          </p:cNvPr>
          <p:cNvSpPr/>
          <p:nvPr/>
        </p:nvSpPr>
        <p:spPr>
          <a:xfrm>
            <a:off x="4749701" y="2597402"/>
            <a:ext cx="3902943" cy="226814"/>
          </a:xfrm>
          <a:prstGeom prst="rect">
            <a:avLst/>
          </a:prstGeom>
          <a:noFill/>
          <a:ln/>
        </p:spPr>
        <p:txBody>
          <a:bodyPr wrap="none" lIns="0" tIns="0" rIns="0" bIns="0" rtlCol="0" anchor="t"/>
          <a:lstStyle/>
          <a:p>
            <a:pPr marL="214313" indent="-214313">
              <a:lnSpc>
                <a:spcPts val="1781"/>
              </a:lnSpc>
              <a:buSzPct val="100000"/>
              <a:buChar char="•"/>
            </a:pPr>
            <a:r>
              <a:rPr lang="en-US" sz="1200" dirty="0">
                <a:latin typeface="Helvetica Neue" pitchFamily="34" charset="0"/>
                <a:ea typeface="Helvetica Neue" pitchFamily="34" charset="-122"/>
                <a:cs typeface="Helvetica Neue" pitchFamily="34" charset="-120"/>
              </a:rPr>
              <a:t>24/7 emergency repair and maintenance support</a:t>
            </a:r>
            <a:endParaRPr lang="en-US" sz="1200" dirty="0"/>
          </a:p>
        </p:txBody>
      </p:sp>
      <p:sp>
        <p:nvSpPr>
          <p:cNvPr id="13" name="Text 9">
            <a:extLst>
              <a:ext uri="{FF2B5EF4-FFF2-40B4-BE49-F238E27FC236}">
                <a16:creationId xmlns:a16="http://schemas.microsoft.com/office/drawing/2014/main" id="{7B921835-F9CD-3074-1240-F40D48B09740}"/>
              </a:ext>
            </a:extLst>
          </p:cNvPr>
          <p:cNvSpPr/>
          <p:nvPr/>
        </p:nvSpPr>
        <p:spPr>
          <a:xfrm>
            <a:off x="4749701" y="2951762"/>
            <a:ext cx="3902943" cy="453628"/>
          </a:xfrm>
          <a:prstGeom prst="rect">
            <a:avLst/>
          </a:prstGeom>
          <a:noFill/>
          <a:ln/>
        </p:spPr>
        <p:txBody>
          <a:bodyPr wrap="square" lIns="0" tIns="0" rIns="0" bIns="0" rtlCol="0" anchor="t"/>
          <a:lstStyle/>
          <a:p>
            <a:pPr>
              <a:lnSpc>
                <a:spcPts val="1781"/>
              </a:lnSpc>
            </a:pPr>
            <a:r>
              <a:rPr lang="en-US" sz="1200" dirty="0">
                <a:latin typeface="Helvetica Neue" pitchFamily="34" charset="0"/>
                <a:ea typeface="Helvetica Neue" pitchFamily="34" charset="-122"/>
                <a:cs typeface="Helvetica Neue" pitchFamily="34" charset="-120"/>
              </a:rPr>
              <a:t>Geographic proximity + technical excellence = strategic advantage</a:t>
            </a:r>
            <a:endParaRPr lang="en-US" sz="1200" dirty="0"/>
          </a:p>
        </p:txBody>
      </p:sp>
    </p:spTree>
    <p:extLst>
      <p:ext uri="{BB962C8B-B14F-4D97-AF65-F5344CB8AC3E}">
        <p14:creationId xmlns:p14="http://schemas.microsoft.com/office/powerpoint/2010/main" val="26777132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AA92A4-3D01-EFC3-7632-747F4D44C1E1}"/>
              </a:ext>
            </a:extLst>
          </p:cNvPr>
          <p:cNvSpPr>
            <a:spLocks noGrp="1"/>
          </p:cNvSpPr>
          <p:nvPr>
            <p:ph type="body" sz="quarter" idx="14"/>
          </p:nvPr>
        </p:nvSpPr>
        <p:spPr/>
        <p:txBody>
          <a:bodyPr/>
          <a:lstStyle/>
          <a:p>
            <a:r>
              <a:rPr lang="en-US" dirty="0"/>
              <a:t>Our nationwide presence</a:t>
            </a:r>
          </a:p>
        </p:txBody>
      </p:sp>
      <p:sp>
        <p:nvSpPr>
          <p:cNvPr id="4" name="Slide Number Placeholder 3">
            <a:extLst>
              <a:ext uri="{FF2B5EF4-FFF2-40B4-BE49-F238E27FC236}">
                <a16:creationId xmlns:a16="http://schemas.microsoft.com/office/drawing/2014/main" id="{D1C6B320-5CA4-A2C3-AB9B-B6896391DCFB}"/>
              </a:ext>
            </a:extLst>
          </p:cNvPr>
          <p:cNvSpPr>
            <a:spLocks noGrp="1"/>
          </p:cNvSpPr>
          <p:nvPr>
            <p:ph type="sldNum" sz="quarter" idx="17"/>
          </p:nvPr>
        </p:nvSpPr>
        <p:spPr/>
        <p:txBody>
          <a:bodyPr/>
          <a:lstStyle/>
          <a:p>
            <a:fld id="{F9886CEC-C9AD-CD40-A303-2354BBFA91C8}" type="slidenum">
              <a:rPr lang="en-US" smtClean="0"/>
              <a:pPr/>
              <a:t>60</a:t>
            </a:fld>
            <a:endParaRPr lang="en-US" sz="1000"/>
          </a:p>
        </p:txBody>
      </p:sp>
      <p:sp>
        <p:nvSpPr>
          <p:cNvPr id="7" name="TextBox 6">
            <a:extLst>
              <a:ext uri="{FF2B5EF4-FFF2-40B4-BE49-F238E27FC236}">
                <a16:creationId xmlns:a16="http://schemas.microsoft.com/office/drawing/2014/main" id="{E4687E6E-0CC7-6B8D-6A72-84288CA8DBF9}"/>
              </a:ext>
            </a:extLst>
          </p:cNvPr>
          <p:cNvSpPr txBox="1"/>
          <p:nvPr/>
        </p:nvSpPr>
        <p:spPr>
          <a:xfrm>
            <a:off x="6539593" y="1510344"/>
            <a:ext cx="2237014" cy="2492990"/>
          </a:xfrm>
          <a:prstGeom prst="rect">
            <a:avLst/>
          </a:prstGeom>
          <a:noFill/>
        </p:spPr>
        <p:txBody>
          <a:bodyPr wrap="square" rtlCol="0">
            <a:spAutoFit/>
          </a:bodyPr>
          <a:lstStyle/>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Houston, TX</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Montgomery, TX</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Beaumont, TX</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McGregor, TX</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Charlotte, NC</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Rocky Mount, NC</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Wilmington, NC</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Rock Hill, SC</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Cleveland, OH</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Indianapolis, IN</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Denver, CO</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Missoula, MT</a:t>
            </a:r>
          </a:p>
          <a:p>
            <a:pPr marL="171450" indent="-171450">
              <a:buFont typeface="Arial" panose="020B0604020202020204" pitchFamily="34" charset="0"/>
              <a:buChar char="•"/>
            </a:pPr>
            <a:r>
              <a:rPr lang="en-US" sz="1200" dirty="0">
                <a:latin typeface="Helvetica Neue" panose="02000503000000020004" pitchFamily="2" charset="0"/>
                <a:ea typeface="Helvetica Neue" panose="02000503000000020004" pitchFamily="2" charset="0"/>
                <a:cs typeface="Helvetica Neue" panose="02000503000000020004" pitchFamily="2" charset="0"/>
              </a:rPr>
              <a:t>Sisters, OR</a:t>
            </a:r>
          </a:p>
        </p:txBody>
      </p:sp>
      <p:sp>
        <p:nvSpPr>
          <p:cNvPr id="8" name="TextBox 7">
            <a:extLst>
              <a:ext uri="{FF2B5EF4-FFF2-40B4-BE49-F238E27FC236}">
                <a16:creationId xmlns:a16="http://schemas.microsoft.com/office/drawing/2014/main" id="{4769B907-4D52-0871-72B3-439CB8AB4569}"/>
              </a:ext>
            </a:extLst>
          </p:cNvPr>
          <p:cNvSpPr txBox="1"/>
          <p:nvPr/>
        </p:nvSpPr>
        <p:spPr>
          <a:xfrm>
            <a:off x="6539593" y="1101983"/>
            <a:ext cx="2237014" cy="307777"/>
          </a:xfrm>
          <a:prstGeom prst="rect">
            <a:avLst/>
          </a:prstGeom>
          <a:noFill/>
        </p:spPr>
        <p:txBody>
          <a:bodyPr wrap="square" rtlCol="0">
            <a:spAutoFit/>
          </a:bodyPr>
          <a:lstStyle/>
          <a:p>
            <a:r>
              <a:rPr lang="en-US" sz="1400" dirty="0">
                <a:latin typeface="Helvetica Neue" panose="02000503000000020004" pitchFamily="2" charset="0"/>
                <a:ea typeface="Helvetica Neue" panose="02000503000000020004" pitchFamily="2" charset="0"/>
                <a:cs typeface="Helvetica Neue" panose="02000503000000020004" pitchFamily="2" charset="0"/>
              </a:rPr>
              <a:t>Our Facilities</a:t>
            </a:r>
          </a:p>
        </p:txBody>
      </p:sp>
      <p:cxnSp>
        <p:nvCxnSpPr>
          <p:cNvPr id="10" name="Straight Connector 9">
            <a:extLst>
              <a:ext uri="{FF2B5EF4-FFF2-40B4-BE49-F238E27FC236}">
                <a16:creationId xmlns:a16="http://schemas.microsoft.com/office/drawing/2014/main" id="{3183051D-D451-29A1-D3D5-3D5B5D055F95}"/>
              </a:ext>
            </a:extLst>
          </p:cNvPr>
          <p:cNvCxnSpPr/>
          <p:nvPr/>
        </p:nvCxnSpPr>
        <p:spPr>
          <a:xfrm>
            <a:off x="6621236" y="1453194"/>
            <a:ext cx="1787978" cy="0"/>
          </a:xfrm>
          <a:prstGeom prst="line">
            <a:avLst/>
          </a:prstGeom>
          <a:ln>
            <a:solidFill>
              <a:srgbClr val="1D4D82"/>
            </a:solidFill>
          </a:ln>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CCF43978-3A85-FCA8-14CA-3B10B5159F2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82059" y="935052"/>
            <a:ext cx="7772400" cy="4371975"/>
          </a:xfrm>
          <a:prstGeom prst="rect">
            <a:avLst/>
          </a:prstGeom>
        </p:spPr>
      </p:pic>
    </p:spTree>
    <p:extLst>
      <p:ext uri="{BB962C8B-B14F-4D97-AF65-F5344CB8AC3E}">
        <p14:creationId xmlns:p14="http://schemas.microsoft.com/office/powerpoint/2010/main" val="186789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37943D-E395-9642-4A2C-12825C492845}"/>
              </a:ext>
            </a:extLst>
          </p:cNvPr>
          <p:cNvSpPr>
            <a:spLocks noGrp="1"/>
          </p:cNvSpPr>
          <p:nvPr>
            <p:ph type="body" sz="quarter" idx="14"/>
          </p:nvPr>
        </p:nvSpPr>
        <p:spPr/>
        <p:txBody>
          <a:bodyPr/>
          <a:lstStyle/>
          <a:p>
            <a:r>
              <a:rPr lang="en-US" dirty="0"/>
              <a:t>Our global presence</a:t>
            </a:r>
          </a:p>
        </p:txBody>
      </p:sp>
      <p:sp>
        <p:nvSpPr>
          <p:cNvPr id="4" name="Slide Number Placeholder 3">
            <a:extLst>
              <a:ext uri="{FF2B5EF4-FFF2-40B4-BE49-F238E27FC236}">
                <a16:creationId xmlns:a16="http://schemas.microsoft.com/office/drawing/2014/main" id="{CE3F9AA5-BE5E-58E2-FCF5-AC43996C3A24}"/>
              </a:ext>
            </a:extLst>
          </p:cNvPr>
          <p:cNvSpPr>
            <a:spLocks noGrp="1"/>
          </p:cNvSpPr>
          <p:nvPr>
            <p:ph type="sldNum" sz="quarter" idx="17"/>
          </p:nvPr>
        </p:nvSpPr>
        <p:spPr/>
        <p:txBody>
          <a:bodyPr/>
          <a:lstStyle/>
          <a:p>
            <a:fld id="{F9886CEC-C9AD-CD40-A303-2354BBFA91C8}" type="slidenum">
              <a:rPr lang="en-US" smtClean="0"/>
              <a:pPr/>
              <a:t>61</a:t>
            </a:fld>
            <a:endParaRPr lang="en-US" sz="1000"/>
          </a:p>
        </p:txBody>
      </p:sp>
      <p:sp>
        <p:nvSpPr>
          <p:cNvPr id="8" name="TextBox 7">
            <a:extLst>
              <a:ext uri="{FF2B5EF4-FFF2-40B4-BE49-F238E27FC236}">
                <a16:creationId xmlns:a16="http://schemas.microsoft.com/office/drawing/2014/main" id="{CB9D7B38-6412-0BA6-CDFB-764D40B54C29}"/>
              </a:ext>
            </a:extLst>
          </p:cNvPr>
          <p:cNvSpPr txBox="1"/>
          <p:nvPr/>
        </p:nvSpPr>
        <p:spPr>
          <a:xfrm>
            <a:off x="6805909" y="1213336"/>
            <a:ext cx="2237014" cy="2970044"/>
          </a:xfrm>
          <a:prstGeom prst="rect">
            <a:avLst/>
          </a:prstGeom>
          <a:noFill/>
        </p:spPr>
        <p:txBody>
          <a:bodyPr wrap="square" rtlCol="0">
            <a:spAutoFit/>
          </a:bodyPr>
          <a:lstStyle/>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United States</a:t>
            </a:r>
            <a:r>
              <a:rPr lang="en-US" sz="11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Italy</a:t>
            </a:r>
            <a:r>
              <a:rPr lang="en-US" sz="11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India</a:t>
            </a:r>
            <a:r>
              <a:rPr lang="en-US" sz="11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Canada</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Brazil</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Colombia</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Argentina</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Chile</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Peru</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Ecuador</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Saudi Arabia</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Qatar</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Nigeria</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South Korea</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Japan</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Thailand</a:t>
            </a:r>
          </a:p>
          <a:p>
            <a:pPr marL="171450" indent="-171450">
              <a:buFont typeface="Arial" panose="020B0604020202020204" pitchFamily="34" charset="0"/>
              <a:buChar char="•"/>
            </a:pPr>
            <a:r>
              <a:rPr lang="en-US" sz="1100" dirty="0">
                <a:latin typeface="Helvetica Neue" panose="02000503000000020004" pitchFamily="2" charset="0"/>
                <a:ea typeface="Helvetica Neue" panose="02000503000000020004" pitchFamily="2" charset="0"/>
                <a:cs typeface="Helvetica Neue" panose="02000503000000020004" pitchFamily="2" charset="0"/>
              </a:rPr>
              <a:t>Taiwan</a:t>
            </a:r>
          </a:p>
        </p:txBody>
      </p:sp>
      <p:sp>
        <p:nvSpPr>
          <p:cNvPr id="9" name="TextBox 8">
            <a:extLst>
              <a:ext uri="{FF2B5EF4-FFF2-40B4-BE49-F238E27FC236}">
                <a16:creationId xmlns:a16="http://schemas.microsoft.com/office/drawing/2014/main" id="{DDBACA04-E5E6-C6B8-42B0-7328A07E0442}"/>
              </a:ext>
            </a:extLst>
          </p:cNvPr>
          <p:cNvSpPr txBox="1"/>
          <p:nvPr/>
        </p:nvSpPr>
        <p:spPr>
          <a:xfrm>
            <a:off x="6805909" y="492265"/>
            <a:ext cx="2237014" cy="523220"/>
          </a:xfrm>
          <a:prstGeom prst="rect">
            <a:avLst/>
          </a:prstGeom>
          <a:noFill/>
        </p:spPr>
        <p:txBody>
          <a:bodyPr wrap="square" rtlCol="0">
            <a:spAutoFit/>
          </a:bodyPr>
          <a:lstStyle/>
          <a:p>
            <a:r>
              <a:rPr lang="en-US" sz="1400" dirty="0">
                <a:latin typeface="Helvetica Neue" panose="02000503000000020004" pitchFamily="2" charset="0"/>
                <a:ea typeface="Helvetica Neue" panose="02000503000000020004" pitchFamily="2" charset="0"/>
                <a:cs typeface="Helvetica Neue" panose="02000503000000020004" pitchFamily="2" charset="0"/>
              </a:rPr>
              <a:t>Locations &amp; Channel Partner Network</a:t>
            </a:r>
          </a:p>
        </p:txBody>
      </p:sp>
      <p:cxnSp>
        <p:nvCxnSpPr>
          <p:cNvPr id="10" name="Straight Connector 9">
            <a:extLst>
              <a:ext uri="{FF2B5EF4-FFF2-40B4-BE49-F238E27FC236}">
                <a16:creationId xmlns:a16="http://schemas.microsoft.com/office/drawing/2014/main" id="{8681C001-6BF2-D158-FCD3-A371DEADFDCE}"/>
              </a:ext>
            </a:extLst>
          </p:cNvPr>
          <p:cNvCxnSpPr/>
          <p:nvPr/>
        </p:nvCxnSpPr>
        <p:spPr>
          <a:xfrm>
            <a:off x="6890341" y="1114410"/>
            <a:ext cx="1787978" cy="0"/>
          </a:xfrm>
          <a:prstGeom prst="line">
            <a:avLst/>
          </a:prstGeom>
          <a:ln>
            <a:solidFill>
              <a:srgbClr val="1D4D82"/>
            </a:solidFill>
          </a:ln>
        </p:spPr>
        <p:style>
          <a:lnRef idx="2">
            <a:schemeClr val="accent1"/>
          </a:lnRef>
          <a:fillRef idx="0">
            <a:schemeClr val="accent1"/>
          </a:fillRef>
          <a:effectRef idx="1">
            <a:schemeClr val="accent1"/>
          </a:effectRef>
          <a:fontRef idx="minor">
            <a:schemeClr val="tx1"/>
          </a:fontRef>
        </p:style>
      </p:cxnSp>
      <p:sp>
        <p:nvSpPr>
          <p:cNvPr id="6" name="Rounded Rectangle 5">
            <a:extLst>
              <a:ext uri="{FF2B5EF4-FFF2-40B4-BE49-F238E27FC236}">
                <a16:creationId xmlns:a16="http://schemas.microsoft.com/office/drawing/2014/main" id="{E5E8E85E-3F3A-9227-B3AC-BA3F5F4804C5}"/>
              </a:ext>
            </a:extLst>
          </p:cNvPr>
          <p:cNvSpPr/>
          <p:nvPr/>
        </p:nvSpPr>
        <p:spPr>
          <a:xfrm>
            <a:off x="417342" y="1101982"/>
            <a:ext cx="6283169" cy="3604697"/>
          </a:xfrm>
          <a:prstGeom prst="roundRect">
            <a:avLst>
              <a:gd name="adj" fmla="val 3524"/>
            </a:avLst>
          </a:prstGeom>
          <a:noFill/>
          <a:ln w="31750" cap="rnd">
            <a:solidFill>
              <a:srgbClr val="1589DB"/>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6">
            <a:extLst>
              <a:ext uri="{FF2B5EF4-FFF2-40B4-BE49-F238E27FC236}">
                <a16:creationId xmlns:a16="http://schemas.microsoft.com/office/drawing/2014/main" id="{5946D94E-B4D9-189E-18B3-6429B06B446D}"/>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05165" y="960120"/>
            <a:ext cx="6629400" cy="3850001"/>
          </a:xfrm>
          <a:prstGeom prst="rect">
            <a:avLst/>
          </a:prstGeom>
        </p:spPr>
      </p:pic>
      <p:sp>
        <p:nvSpPr>
          <p:cNvPr id="2" name="TextBox 1">
            <a:extLst>
              <a:ext uri="{FF2B5EF4-FFF2-40B4-BE49-F238E27FC236}">
                <a16:creationId xmlns:a16="http://schemas.microsoft.com/office/drawing/2014/main" id="{3F07154A-1ACC-8D0F-2FD8-19B19120ECC0}"/>
              </a:ext>
            </a:extLst>
          </p:cNvPr>
          <p:cNvSpPr txBox="1"/>
          <p:nvPr/>
        </p:nvSpPr>
        <p:spPr>
          <a:xfrm>
            <a:off x="6834565" y="4386562"/>
            <a:ext cx="2237014" cy="276999"/>
          </a:xfrm>
          <a:prstGeom prst="rect">
            <a:avLst/>
          </a:prstGeom>
          <a:noFill/>
        </p:spPr>
        <p:txBody>
          <a:bodyPr wrap="square" rtlCol="0">
            <a:spAutoFit/>
          </a:bodyPr>
          <a:lstStyle/>
          <a:p>
            <a:r>
              <a:rPr lang="en-US" sz="1200" dirty="0">
                <a:solidFill>
                  <a:srgbClr val="1589DB"/>
                </a:solidFill>
                <a:latin typeface="Helvetica Neue" panose="02000503000000020004" pitchFamily="2" charset="0"/>
                <a:ea typeface="Helvetica Neue" panose="02000503000000020004" pitchFamily="2" charset="0"/>
                <a:cs typeface="Helvetica Neue" panose="02000503000000020004" pitchFamily="2" charset="0"/>
              </a:rPr>
              <a:t>*</a:t>
            </a:r>
            <a:r>
              <a:rPr lang="en-US" sz="800" dirty="0">
                <a:latin typeface="Helvetica Neue" panose="02000503000000020004" pitchFamily="2" charset="0"/>
                <a:ea typeface="Helvetica Neue" panose="02000503000000020004" pitchFamily="2" charset="0"/>
                <a:cs typeface="Helvetica Neue" panose="02000503000000020004" pitchFamily="2" charset="0"/>
              </a:rPr>
              <a:t> </a:t>
            </a:r>
            <a:r>
              <a:rPr lang="en-US" sz="1000" dirty="0">
                <a:latin typeface="Helvetica Neue" panose="02000503000000020004" pitchFamily="2" charset="0"/>
                <a:ea typeface="Helvetica Neue" panose="02000503000000020004" pitchFamily="2" charset="0"/>
                <a:cs typeface="Helvetica Neue" panose="02000503000000020004" pitchFamily="2" charset="0"/>
              </a:rPr>
              <a:t>TTG Facilities</a:t>
            </a:r>
          </a:p>
        </p:txBody>
      </p:sp>
    </p:spTree>
    <p:extLst>
      <p:ext uri="{BB962C8B-B14F-4D97-AF65-F5344CB8AC3E}">
        <p14:creationId xmlns:p14="http://schemas.microsoft.com/office/powerpoint/2010/main" val="13542134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FFFE6E-F464-8AFD-7565-0A70772D2B69}"/>
              </a:ext>
            </a:extLst>
          </p:cNvPr>
          <p:cNvSpPr>
            <a:spLocks noGrp="1"/>
          </p:cNvSpPr>
          <p:nvPr>
            <p:ph type="body" sz="quarter" idx="14"/>
          </p:nvPr>
        </p:nvSpPr>
        <p:spPr/>
        <p:txBody>
          <a:bodyPr/>
          <a:lstStyle/>
          <a:p>
            <a:r>
              <a:rPr lang="en-US" dirty="0"/>
              <a:t>A few of our customers</a:t>
            </a:r>
          </a:p>
        </p:txBody>
      </p:sp>
      <p:sp>
        <p:nvSpPr>
          <p:cNvPr id="4" name="Slide Number Placeholder 3">
            <a:extLst>
              <a:ext uri="{FF2B5EF4-FFF2-40B4-BE49-F238E27FC236}">
                <a16:creationId xmlns:a16="http://schemas.microsoft.com/office/drawing/2014/main" id="{AF8C2B9D-E5AB-CA33-4E54-92A2D27FFC89}"/>
              </a:ext>
            </a:extLst>
          </p:cNvPr>
          <p:cNvSpPr>
            <a:spLocks noGrp="1"/>
          </p:cNvSpPr>
          <p:nvPr>
            <p:ph type="sldNum" sz="quarter" idx="17"/>
          </p:nvPr>
        </p:nvSpPr>
        <p:spPr/>
        <p:txBody>
          <a:bodyPr/>
          <a:lstStyle/>
          <a:p>
            <a:fld id="{F9886CEC-C9AD-CD40-A303-2354BBFA91C8}" type="slidenum">
              <a:rPr lang="en-US" smtClean="0"/>
              <a:pPr/>
              <a:t>62</a:t>
            </a:fld>
            <a:endParaRPr lang="en-US" sz="1000"/>
          </a:p>
        </p:txBody>
      </p:sp>
      <p:pic>
        <p:nvPicPr>
          <p:cNvPr id="16" name="Picture 15" descr="A black background with white spots&#10;&#10;AI-generated content may be incorrect.">
            <a:extLst>
              <a:ext uri="{FF2B5EF4-FFF2-40B4-BE49-F238E27FC236}">
                <a16:creationId xmlns:a16="http://schemas.microsoft.com/office/drawing/2014/main" id="{24EA09DE-468D-987C-4A95-411E1103F257}"/>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167814" y="4288046"/>
            <a:ext cx="751944" cy="204131"/>
          </a:xfrm>
          <a:prstGeom prst="rect">
            <a:avLst/>
          </a:prstGeom>
        </p:spPr>
      </p:pic>
      <p:pic>
        <p:nvPicPr>
          <p:cNvPr id="18" name="Picture 17" descr="A logo with a star&#10;&#10;AI-generated content may be incorrect.">
            <a:extLst>
              <a:ext uri="{FF2B5EF4-FFF2-40B4-BE49-F238E27FC236}">
                <a16:creationId xmlns:a16="http://schemas.microsoft.com/office/drawing/2014/main" id="{44900F17-F133-85A6-E321-6AED29E58D8C}"/>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81583" y="1907267"/>
            <a:ext cx="500609" cy="490826"/>
          </a:xfrm>
          <a:prstGeom prst="rect">
            <a:avLst/>
          </a:prstGeom>
        </p:spPr>
      </p:pic>
      <p:pic>
        <p:nvPicPr>
          <p:cNvPr id="20" name="Picture 19" descr="A rainbow colored circle with black text&#10;&#10;AI-generated content may be incorrect.">
            <a:extLst>
              <a:ext uri="{FF2B5EF4-FFF2-40B4-BE49-F238E27FC236}">
                <a16:creationId xmlns:a16="http://schemas.microsoft.com/office/drawing/2014/main" id="{CEBA1476-9DD0-FE9E-6551-C6582894D24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195284" y="2497134"/>
            <a:ext cx="748575" cy="518245"/>
          </a:xfrm>
          <a:prstGeom prst="rect">
            <a:avLst/>
          </a:prstGeom>
        </p:spPr>
      </p:pic>
      <p:pic>
        <p:nvPicPr>
          <p:cNvPr id="22" name="Picture 21" descr="A black and blue logo&#10;&#10;AI-generated content may be incorrect.">
            <a:extLst>
              <a:ext uri="{FF2B5EF4-FFF2-40B4-BE49-F238E27FC236}">
                <a16:creationId xmlns:a16="http://schemas.microsoft.com/office/drawing/2014/main" id="{2BEB867D-CA13-2D3A-BF54-E6EC7830AE69}"/>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280419" y="3126334"/>
            <a:ext cx="580554" cy="319670"/>
          </a:xfrm>
          <a:prstGeom prst="rect">
            <a:avLst/>
          </a:prstGeom>
        </p:spPr>
      </p:pic>
      <p:pic>
        <p:nvPicPr>
          <p:cNvPr id="24" name="Picture 23" descr="A blue and red logo&#10;&#10;AI-generated content may be incorrect.">
            <a:extLst>
              <a:ext uri="{FF2B5EF4-FFF2-40B4-BE49-F238E27FC236}">
                <a16:creationId xmlns:a16="http://schemas.microsoft.com/office/drawing/2014/main" id="{67B2BAE2-CEEB-7C5B-CE08-9FBE9C2CFEAA}"/>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134143" y="1529299"/>
            <a:ext cx="780569" cy="139852"/>
          </a:xfrm>
          <a:prstGeom prst="rect">
            <a:avLst/>
          </a:prstGeom>
        </p:spPr>
      </p:pic>
      <p:pic>
        <p:nvPicPr>
          <p:cNvPr id="26" name="Picture 25" descr="A black background with a black square&#10;&#10;AI-generated content may be incorrect.">
            <a:extLst>
              <a:ext uri="{FF2B5EF4-FFF2-40B4-BE49-F238E27FC236}">
                <a16:creationId xmlns:a16="http://schemas.microsoft.com/office/drawing/2014/main" id="{8FD1ACE2-1D34-9F5D-AFFA-0F1A130CD6A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126484" y="2617281"/>
            <a:ext cx="788171" cy="183643"/>
          </a:xfrm>
          <a:prstGeom prst="rect">
            <a:avLst/>
          </a:prstGeom>
        </p:spPr>
      </p:pic>
      <p:pic>
        <p:nvPicPr>
          <p:cNvPr id="28" name="Picture 27" descr="A black and white logo&#10;&#10;AI-generated content may be incorrect.">
            <a:extLst>
              <a:ext uri="{FF2B5EF4-FFF2-40B4-BE49-F238E27FC236}">
                <a16:creationId xmlns:a16="http://schemas.microsoft.com/office/drawing/2014/main" id="{3A9E4FF4-8BE8-681C-1D1D-9724ACC95E82}"/>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6145188" y="2646453"/>
            <a:ext cx="801351" cy="184782"/>
          </a:xfrm>
          <a:prstGeom prst="rect">
            <a:avLst/>
          </a:prstGeom>
        </p:spPr>
      </p:pic>
      <p:pic>
        <p:nvPicPr>
          <p:cNvPr id="30" name="Picture 29" descr="A blue and red logo&#10;&#10;AI-generated content may be incorrect.">
            <a:extLst>
              <a:ext uri="{FF2B5EF4-FFF2-40B4-BE49-F238E27FC236}">
                <a16:creationId xmlns:a16="http://schemas.microsoft.com/office/drawing/2014/main" id="{E4009197-77D3-8098-FB58-A1DF54BD626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292400" y="1877109"/>
            <a:ext cx="591409" cy="606574"/>
          </a:xfrm>
          <a:prstGeom prst="rect">
            <a:avLst/>
          </a:prstGeom>
        </p:spPr>
      </p:pic>
      <p:pic>
        <p:nvPicPr>
          <p:cNvPr id="32" name="Picture 31" descr="A green and black logo&#10;&#10;AI-generated content may be incorrect.">
            <a:extLst>
              <a:ext uri="{FF2B5EF4-FFF2-40B4-BE49-F238E27FC236}">
                <a16:creationId xmlns:a16="http://schemas.microsoft.com/office/drawing/2014/main" id="{3433DB70-2DA6-BCFC-0C8B-F0FAED195CF1}"/>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997911" y="1817571"/>
            <a:ext cx="1018338" cy="678892"/>
          </a:xfrm>
          <a:prstGeom prst="rect">
            <a:avLst/>
          </a:prstGeom>
        </p:spPr>
      </p:pic>
      <p:pic>
        <p:nvPicPr>
          <p:cNvPr id="34" name="Picture 33" descr="A black text on a black background&#10;&#10;AI-generated content may be incorrect.">
            <a:extLst>
              <a:ext uri="{FF2B5EF4-FFF2-40B4-BE49-F238E27FC236}">
                <a16:creationId xmlns:a16="http://schemas.microsoft.com/office/drawing/2014/main" id="{9FD00B74-12FE-6874-7933-1A9BED4AFB8E}"/>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161949" y="4269946"/>
            <a:ext cx="734221" cy="222235"/>
          </a:xfrm>
          <a:prstGeom prst="rect">
            <a:avLst/>
          </a:prstGeom>
        </p:spPr>
      </p:pic>
      <p:pic>
        <p:nvPicPr>
          <p:cNvPr id="36" name="Picture 35" descr="A black background with red text&#10;&#10;AI-generated content may be incorrect.">
            <a:extLst>
              <a:ext uri="{FF2B5EF4-FFF2-40B4-BE49-F238E27FC236}">
                <a16:creationId xmlns:a16="http://schemas.microsoft.com/office/drawing/2014/main" id="{C9E17DA5-1323-5BF7-6EB8-2EB758092D7F}"/>
              </a:ext>
            </a:extLst>
          </p:cNvPr>
          <p:cNvPicPr>
            <a:picLocks noChangeAspect="1"/>
          </p:cNvPicPr>
          <p:nvPr/>
        </p:nvPicPr>
        <p:blipFill>
          <a:blip r:embed="rId12" cstate="hqprint">
            <a:extLst>
              <a:ext uri="{28A0092B-C50C-407E-A947-70E740481C1C}">
                <a14:useLocalDpi xmlns:a14="http://schemas.microsoft.com/office/drawing/2010/main"/>
              </a:ext>
            </a:extLst>
          </a:blip>
          <a:srcRect/>
          <a:stretch>
            <a:fillRect/>
          </a:stretch>
        </p:blipFill>
        <p:spPr>
          <a:xfrm>
            <a:off x="1158569" y="1498620"/>
            <a:ext cx="826860" cy="194939"/>
          </a:xfrm>
          <a:prstGeom prst="rect">
            <a:avLst/>
          </a:prstGeom>
        </p:spPr>
      </p:pic>
      <p:pic>
        <p:nvPicPr>
          <p:cNvPr id="42" name="Picture 41" descr="A logo with purple and white text&#10;&#10;AI-generated content may be incorrect.">
            <a:extLst>
              <a:ext uri="{FF2B5EF4-FFF2-40B4-BE49-F238E27FC236}">
                <a16:creationId xmlns:a16="http://schemas.microsoft.com/office/drawing/2014/main" id="{7EB743BF-449D-A41E-99F1-D75D53449026}"/>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3241968" y="2006822"/>
            <a:ext cx="675227" cy="379478"/>
          </a:xfrm>
          <a:prstGeom prst="rect">
            <a:avLst/>
          </a:prstGeom>
        </p:spPr>
      </p:pic>
      <p:pic>
        <p:nvPicPr>
          <p:cNvPr id="44" name="Picture 43" descr="A green and black logo&#10;&#10;AI-generated content may be incorrect.">
            <a:extLst>
              <a:ext uri="{FF2B5EF4-FFF2-40B4-BE49-F238E27FC236}">
                <a16:creationId xmlns:a16="http://schemas.microsoft.com/office/drawing/2014/main" id="{17B95875-0271-4951-F044-B84269AE3034}"/>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6274218" y="1884523"/>
            <a:ext cx="574494" cy="574494"/>
          </a:xfrm>
          <a:prstGeom prst="rect">
            <a:avLst/>
          </a:prstGeom>
        </p:spPr>
      </p:pic>
      <p:pic>
        <p:nvPicPr>
          <p:cNvPr id="46" name="Picture 45" descr="A logo on a black background&#10;&#10;AI-generated content may be incorrect.">
            <a:extLst>
              <a:ext uri="{FF2B5EF4-FFF2-40B4-BE49-F238E27FC236}">
                <a16:creationId xmlns:a16="http://schemas.microsoft.com/office/drawing/2014/main" id="{1981E9A1-5888-2C81-41A3-F547BE2CCF17}"/>
              </a:ext>
            </a:extLst>
          </p:cNvPr>
          <p:cNvPicPr>
            <a:picLocks noChangeAspect="1"/>
          </p:cNvPicPr>
          <p:nvPr/>
        </p:nvPicPr>
        <p:blipFill>
          <a:blip r:embed="rId15" cstate="hqprint">
            <a:extLst>
              <a:ext uri="{28A0092B-C50C-407E-A947-70E740481C1C}">
                <a14:useLocalDpi xmlns:a14="http://schemas.microsoft.com/office/drawing/2010/main"/>
              </a:ext>
            </a:extLst>
          </a:blip>
          <a:srcRect/>
          <a:stretch>
            <a:fillRect/>
          </a:stretch>
        </p:blipFill>
        <p:spPr>
          <a:xfrm>
            <a:off x="5033964" y="3702719"/>
            <a:ext cx="924082" cy="319725"/>
          </a:xfrm>
          <a:prstGeom prst="rect">
            <a:avLst/>
          </a:prstGeom>
        </p:spPr>
      </p:pic>
      <p:pic>
        <p:nvPicPr>
          <p:cNvPr id="48" name="Picture 47" descr="A blue and yellow logo&#10;&#10;AI-generated content may be incorrect.">
            <a:extLst>
              <a:ext uri="{FF2B5EF4-FFF2-40B4-BE49-F238E27FC236}">
                <a16:creationId xmlns:a16="http://schemas.microsoft.com/office/drawing/2014/main" id="{9EE71B40-E506-BB2E-1FBF-8A37BF9EF399}"/>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438156" y="2590576"/>
            <a:ext cx="424452" cy="311688"/>
          </a:xfrm>
          <a:prstGeom prst="rect">
            <a:avLst/>
          </a:prstGeom>
        </p:spPr>
      </p:pic>
      <p:pic>
        <p:nvPicPr>
          <p:cNvPr id="50" name="Picture 49" descr="A blue and white logo&#10;&#10;AI-generated content may be incorrect.">
            <a:extLst>
              <a:ext uri="{FF2B5EF4-FFF2-40B4-BE49-F238E27FC236}">
                <a16:creationId xmlns:a16="http://schemas.microsoft.com/office/drawing/2014/main" id="{AA77DB8D-4D92-FD80-E72F-43256DDFB75C}"/>
              </a:ext>
            </a:extLst>
          </p:cNvPr>
          <p:cNvPicPr>
            <a:picLocks noChangeAspect="1"/>
          </p:cNvPicPr>
          <p:nvPr/>
        </p:nvPicPr>
        <p:blipFill>
          <a:blip r:embed="rId17" cstate="hqprint">
            <a:extLst>
              <a:ext uri="{28A0092B-C50C-407E-A947-70E740481C1C}">
                <a14:useLocalDpi xmlns:a14="http://schemas.microsoft.com/office/drawing/2010/main"/>
              </a:ext>
            </a:extLst>
          </a:blip>
          <a:srcRect/>
          <a:stretch>
            <a:fillRect/>
          </a:stretch>
        </p:blipFill>
        <p:spPr>
          <a:xfrm>
            <a:off x="434543" y="3643481"/>
            <a:ext cx="394688" cy="385553"/>
          </a:xfrm>
          <a:prstGeom prst="rect">
            <a:avLst/>
          </a:prstGeom>
        </p:spPr>
      </p:pic>
      <p:pic>
        <p:nvPicPr>
          <p:cNvPr id="52" name="Picture 51" descr="A red lightning bolt on a black background&#10;&#10;AI-generated content may be incorrect.">
            <a:extLst>
              <a:ext uri="{FF2B5EF4-FFF2-40B4-BE49-F238E27FC236}">
                <a16:creationId xmlns:a16="http://schemas.microsoft.com/office/drawing/2014/main" id="{1A2E9C62-033C-9725-5EEA-ABBAD250495F}"/>
              </a:ext>
            </a:extLst>
          </p:cNvPr>
          <p:cNvPicPr>
            <a:picLocks noChangeAspect="1"/>
          </p:cNvPicPr>
          <p:nvPr/>
        </p:nvPicPr>
        <p:blipFill>
          <a:blip r:embed="rId18" cstate="hqprint">
            <a:extLst>
              <a:ext uri="{28A0092B-C50C-407E-A947-70E740481C1C}">
                <a14:useLocalDpi xmlns:a14="http://schemas.microsoft.com/office/drawing/2010/main"/>
              </a:ext>
            </a:extLst>
          </a:blip>
          <a:srcRect/>
          <a:stretch>
            <a:fillRect/>
          </a:stretch>
        </p:blipFill>
        <p:spPr>
          <a:xfrm>
            <a:off x="3199529" y="1442771"/>
            <a:ext cx="867960" cy="293600"/>
          </a:xfrm>
          <a:prstGeom prst="rect">
            <a:avLst/>
          </a:prstGeom>
        </p:spPr>
      </p:pic>
      <p:pic>
        <p:nvPicPr>
          <p:cNvPr id="54" name="Picture 53" descr="A blue text on a black background&#10;&#10;AI-generated content may be incorrect.">
            <a:extLst>
              <a:ext uri="{FF2B5EF4-FFF2-40B4-BE49-F238E27FC236}">
                <a16:creationId xmlns:a16="http://schemas.microsoft.com/office/drawing/2014/main" id="{F7E4FF7F-A11C-C78E-99C3-476DE15CBB16}"/>
              </a:ext>
            </a:extLst>
          </p:cNvPr>
          <p:cNvPicPr>
            <a:picLocks noChangeAspect="1"/>
          </p:cNvPicPr>
          <p:nvPr/>
        </p:nvPicPr>
        <p:blipFill>
          <a:blip r:embed="rId19" cstate="hqprint">
            <a:extLst>
              <a:ext uri="{28A0092B-C50C-407E-A947-70E740481C1C}">
                <a14:useLocalDpi xmlns:a14="http://schemas.microsoft.com/office/drawing/2010/main"/>
              </a:ext>
            </a:extLst>
          </a:blip>
          <a:stretch>
            <a:fillRect/>
          </a:stretch>
        </p:blipFill>
        <p:spPr>
          <a:xfrm>
            <a:off x="5104882" y="3144351"/>
            <a:ext cx="700512" cy="253633"/>
          </a:xfrm>
          <a:prstGeom prst="rect">
            <a:avLst/>
          </a:prstGeom>
        </p:spPr>
      </p:pic>
      <p:pic>
        <p:nvPicPr>
          <p:cNvPr id="56" name="Picture 55" descr="A black background with red text&#10;&#10;AI-generated content may be incorrect.">
            <a:extLst>
              <a:ext uri="{FF2B5EF4-FFF2-40B4-BE49-F238E27FC236}">
                <a16:creationId xmlns:a16="http://schemas.microsoft.com/office/drawing/2014/main" id="{95A2E621-35B7-FEBB-D5F8-F38658C777BE}"/>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2272780" y="1397691"/>
            <a:ext cx="592335" cy="333189"/>
          </a:xfrm>
          <a:prstGeom prst="rect">
            <a:avLst/>
          </a:prstGeom>
        </p:spPr>
      </p:pic>
      <p:pic>
        <p:nvPicPr>
          <p:cNvPr id="58" name="Picture 57">
            <a:extLst>
              <a:ext uri="{FF2B5EF4-FFF2-40B4-BE49-F238E27FC236}">
                <a16:creationId xmlns:a16="http://schemas.microsoft.com/office/drawing/2014/main" id="{B9977E34-8E66-646B-20EB-E3B7B613F4ED}"/>
              </a:ext>
            </a:extLst>
          </p:cNvPr>
          <p:cNvPicPr>
            <a:picLocks noChangeAspect="1"/>
          </p:cNvPicPr>
          <p:nvPr/>
        </p:nvPicPr>
        <p:blipFill>
          <a:blip r:embed="rId21"/>
          <a:stretch>
            <a:fillRect/>
          </a:stretch>
        </p:blipFill>
        <p:spPr>
          <a:xfrm>
            <a:off x="4267935" y="4134901"/>
            <a:ext cx="593505" cy="593505"/>
          </a:xfrm>
          <a:prstGeom prst="rect">
            <a:avLst/>
          </a:prstGeom>
        </p:spPr>
      </p:pic>
      <p:pic>
        <p:nvPicPr>
          <p:cNvPr id="60" name="Picture 59" descr="A blue and grey logo&#10;&#10;AI-generated content may be incorrect.">
            <a:extLst>
              <a:ext uri="{FF2B5EF4-FFF2-40B4-BE49-F238E27FC236}">
                <a16:creationId xmlns:a16="http://schemas.microsoft.com/office/drawing/2014/main" id="{ADCE5009-5B57-14E8-041B-962193F4B10A}"/>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4402355" y="3051424"/>
            <a:ext cx="351995" cy="460301"/>
          </a:xfrm>
          <a:prstGeom prst="rect">
            <a:avLst/>
          </a:prstGeom>
        </p:spPr>
      </p:pic>
      <p:pic>
        <p:nvPicPr>
          <p:cNvPr id="62" name="Graphic 61">
            <a:extLst>
              <a:ext uri="{FF2B5EF4-FFF2-40B4-BE49-F238E27FC236}">
                <a16:creationId xmlns:a16="http://schemas.microsoft.com/office/drawing/2014/main" id="{309DA0B5-4BF9-7C19-5EE4-8F2F01543A9C}"/>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7065860" y="2098177"/>
            <a:ext cx="893747" cy="157299"/>
          </a:xfrm>
          <a:prstGeom prst="rect">
            <a:avLst/>
          </a:prstGeom>
        </p:spPr>
      </p:pic>
      <p:pic>
        <p:nvPicPr>
          <p:cNvPr id="64" name="Picture 63" descr="A red and black logo&#10;&#10;AI-generated content may be incorrect.">
            <a:extLst>
              <a:ext uri="{FF2B5EF4-FFF2-40B4-BE49-F238E27FC236}">
                <a16:creationId xmlns:a16="http://schemas.microsoft.com/office/drawing/2014/main" id="{79902315-D2E7-C5BA-E84E-B71DA972E368}"/>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3271595" y="4314509"/>
            <a:ext cx="655848" cy="194574"/>
          </a:xfrm>
          <a:prstGeom prst="rect">
            <a:avLst/>
          </a:prstGeom>
        </p:spPr>
      </p:pic>
      <p:pic>
        <p:nvPicPr>
          <p:cNvPr id="66" name="Picture 65" descr="A close up of a logo&#10;&#10;AI-generated content may be incorrect.">
            <a:extLst>
              <a:ext uri="{FF2B5EF4-FFF2-40B4-BE49-F238E27FC236}">
                <a16:creationId xmlns:a16="http://schemas.microsoft.com/office/drawing/2014/main" id="{1364A0D4-6A4E-2C87-A61E-465B51253B65}"/>
              </a:ext>
            </a:extLst>
          </p:cNvPr>
          <p:cNvPicPr>
            <a:picLocks noChangeAspect="1"/>
          </p:cNvPicPr>
          <p:nvPr/>
        </p:nvPicPr>
        <p:blipFill>
          <a:blip r:embed="rId25" cstate="hqprint">
            <a:extLst>
              <a:ext uri="{28A0092B-C50C-407E-A947-70E740481C1C}">
                <a14:useLocalDpi xmlns:a14="http://schemas.microsoft.com/office/drawing/2010/main"/>
              </a:ext>
            </a:extLst>
          </a:blip>
          <a:stretch>
            <a:fillRect/>
          </a:stretch>
        </p:blipFill>
        <p:spPr>
          <a:xfrm>
            <a:off x="2244984" y="4314509"/>
            <a:ext cx="762463" cy="198240"/>
          </a:xfrm>
          <a:prstGeom prst="rect">
            <a:avLst/>
          </a:prstGeom>
        </p:spPr>
      </p:pic>
      <p:pic>
        <p:nvPicPr>
          <p:cNvPr id="70" name="Picture 69" descr="A blue and black symbol&#10;&#10;AI-generated content may be incorrect.">
            <a:extLst>
              <a:ext uri="{FF2B5EF4-FFF2-40B4-BE49-F238E27FC236}">
                <a16:creationId xmlns:a16="http://schemas.microsoft.com/office/drawing/2014/main" id="{2D82A444-2E00-91F0-117D-C647E7D3BAC0}"/>
              </a:ext>
            </a:extLst>
          </p:cNvPr>
          <p:cNvPicPr>
            <a:picLocks noChangeAspect="1"/>
          </p:cNvPicPr>
          <p:nvPr/>
        </p:nvPicPr>
        <p:blipFill>
          <a:blip r:embed="rId26" cstate="hqprint">
            <a:extLst>
              <a:ext uri="{28A0092B-C50C-407E-A947-70E740481C1C}">
                <a14:useLocalDpi xmlns:a14="http://schemas.microsoft.com/office/drawing/2010/main"/>
              </a:ext>
            </a:extLst>
          </a:blip>
          <a:stretch>
            <a:fillRect/>
          </a:stretch>
        </p:blipFill>
        <p:spPr>
          <a:xfrm>
            <a:off x="7236890" y="2674034"/>
            <a:ext cx="591608" cy="112489"/>
          </a:xfrm>
          <a:prstGeom prst="rect">
            <a:avLst/>
          </a:prstGeom>
        </p:spPr>
      </p:pic>
      <p:pic>
        <p:nvPicPr>
          <p:cNvPr id="72" name="Picture 71" descr="A logo with green leaves&#10;&#10;AI-generated content may be incorrect.">
            <a:extLst>
              <a:ext uri="{FF2B5EF4-FFF2-40B4-BE49-F238E27FC236}">
                <a16:creationId xmlns:a16="http://schemas.microsoft.com/office/drawing/2014/main" id="{F96B317B-6BBD-69A6-A75C-7A9471FBDFAD}"/>
              </a:ext>
            </a:extLst>
          </p:cNvPr>
          <p:cNvPicPr>
            <a:picLocks noChangeAspect="1"/>
          </p:cNvPicPr>
          <p:nvPr/>
        </p:nvPicPr>
        <p:blipFill>
          <a:blip r:embed="rId27" cstate="hqprint">
            <a:extLst>
              <a:ext uri="{28A0092B-C50C-407E-A947-70E740481C1C}">
                <a14:useLocalDpi xmlns:a14="http://schemas.microsoft.com/office/drawing/2010/main"/>
              </a:ext>
            </a:extLst>
          </a:blip>
          <a:stretch>
            <a:fillRect/>
          </a:stretch>
        </p:blipFill>
        <p:spPr>
          <a:xfrm>
            <a:off x="8099123" y="1326602"/>
            <a:ext cx="691177" cy="443572"/>
          </a:xfrm>
          <a:prstGeom prst="rect">
            <a:avLst/>
          </a:prstGeom>
        </p:spPr>
      </p:pic>
      <p:pic>
        <p:nvPicPr>
          <p:cNvPr id="74" name="Picture 73" descr="Blue letters on a black background&#10;&#10;AI-generated content may be incorrect.">
            <a:extLst>
              <a:ext uri="{FF2B5EF4-FFF2-40B4-BE49-F238E27FC236}">
                <a16:creationId xmlns:a16="http://schemas.microsoft.com/office/drawing/2014/main" id="{2B024013-AA88-5F97-3DA8-A8A5B8369610}"/>
              </a:ext>
            </a:extLst>
          </p:cNvPr>
          <p:cNvPicPr>
            <a:picLocks noChangeAspect="1"/>
          </p:cNvPicPr>
          <p:nvPr/>
        </p:nvPicPr>
        <p:blipFill>
          <a:blip r:embed="rId28" cstate="hqprint">
            <a:extLst>
              <a:ext uri="{28A0092B-C50C-407E-A947-70E740481C1C}">
                <a14:useLocalDpi xmlns:a14="http://schemas.microsoft.com/office/drawing/2010/main"/>
              </a:ext>
            </a:extLst>
          </a:blip>
          <a:stretch>
            <a:fillRect/>
          </a:stretch>
        </p:blipFill>
        <p:spPr>
          <a:xfrm>
            <a:off x="2230680" y="3747743"/>
            <a:ext cx="751942" cy="177226"/>
          </a:xfrm>
          <a:prstGeom prst="rect">
            <a:avLst/>
          </a:prstGeom>
        </p:spPr>
      </p:pic>
      <p:pic>
        <p:nvPicPr>
          <p:cNvPr id="76" name="Picture 75" descr="A black background with a black square&#10;&#10;AI-generated content may be incorrect.">
            <a:extLst>
              <a:ext uri="{FF2B5EF4-FFF2-40B4-BE49-F238E27FC236}">
                <a16:creationId xmlns:a16="http://schemas.microsoft.com/office/drawing/2014/main" id="{79D8D96B-11FF-8AC2-E133-79D86095C629}"/>
              </a:ext>
            </a:extLst>
          </p:cNvPr>
          <p:cNvPicPr>
            <a:picLocks noChangeAspect="1"/>
          </p:cNvPicPr>
          <p:nvPr/>
        </p:nvPicPr>
        <p:blipFill>
          <a:blip r:embed="rId29" cstate="hqprint">
            <a:extLst>
              <a:ext uri="{28A0092B-C50C-407E-A947-70E740481C1C}">
                <a14:useLocalDpi xmlns:a14="http://schemas.microsoft.com/office/drawing/2010/main"/>
              </a:ext>
            </a:extLst>
          </a:blip>
          <a:stretch>
            <a:fillRect/>
          </a:stretch>
        </p:blipFill>
        <p:spPr>
          <a:xfrm>
            <a:off x="6256566" y="3754975"/>
            <a:ext cx="595611" cy="215211"/>
          </a:xfrm>
          <a:prstGeom prst="rect">
            <a:avLst/>
          </a:prstGeom>
        </p:spPr>
      </p:pic>
      <p:pic>
        <p:nvPicPr>
          <p:cNvPr id="78" name="Picture 77" descr="A close-up of a logo&#10;&#10;AI-generated content may be incorrect.">
            <a:extLst>
              <a:ext uri="{FF2B5EF4-FFF2-40B4-BE49-F238E27FC236}">
                <a16:creationId xmlns:a16="http://schemas.microsoft.com/office/drawing/2014/main" id="{2634F2A4-744B-6666-4926-31EF93CAA2FE}"/>
              </a:ext>
            </a:extLst>
          </p:cNvPr>
          <p:cNvPicPr>
            <a:picLocks noChangeAspect="1"/>
          </p:cNvPicPr>
          <p:nvPr/>
        </p:nvPicPr>
        <p:blipFill>
          <a:blip r:embed="rId30" cstate="hqprint">
            <a:extLst>
              <a:ext uri="{28A0092B-C50C-407E-A947-70E740481C1C}">
                <a14:useLocalDpi xmlns:a14="http://schemas.microsoft.com/office/drawing/2010/main"/>
              </a:ext>
            </a:extLst>
          </a:blip>
          <a:srcRect/>
          <a:stretch>
            <a:fillRect/>
          </a:stretch>
        </p:blipFill>
        <p:spPr>
          <a:xfrm>
            <a:off x="8072051" y="2656477"/>
            <a:ext cx="742671" cy="165873"/>
          </a:xfrm>
          <a:prstGeom prst="rect">
            <a:avLst/>
          </a:prstGeom>
        </p:spPr>
      </p:pic>
      <p:pic>
        <p:nvPicPr>
          <p:cNvPr id="82" name="Graphic 81">
            <a:extLst>
              <a:ext uri="{FF2B5EF4-FFF2-40B4-BE49-F238E27FC236}">
                <a16:creationId xmlns:a16="http://schemas.microsoft.com/office/drawing/2014/main" id="{BAE145A9-4B18-F05A-55DE-10BDBC00DD52}"/>
              </a:ext>
            </a:extLst>
          </p:cNvPr>
          <p:cNvPicPr>
            <a:picLocks noChangeAspect="1"/>
          </p:cNvPicPr>
          <p:nvPr/>
        </p:nvPicPr>
        <p:blipFill>
          <a:blip>
            <a:extLst>
              <a:ext uri="{96DAC541-7B7A-43D3-8B79-37D633B846F1}">
                <asvg:svgBlip xmlns:asvg="http://schemas.microsoft.com/office/drawing/2016/SVG/main" r:embed="rId31"/>
              </a:ext>
            </a:extLst>
          </a:blip>
          <a:stretch>
            <a:fillRect/>
          </a:stretch>
        </p:blipFill>
        <p:spPr>
          <a:xfrm>
            <a:off x="6260072" y="1477213"/>
            <a:ext cx="568207" cy="222235"/>
          </a:xfrm>
          <a:prstGeom prst="rect">
            <a:avLst/>
          </a:prstGeom>
        </p:spPr>
      </p:pic>
      <p:pic>
        <p:nvPicPr>
          <p:cNvPr id="84" name="Picture 83" descr="A logo with a letter m&#10;&#10;AI-generated content may be incorrect.">
            <a:extLst>
              <a:ext uri="{FF2B5EF4-FFF2-40B4-BE49-F238E27FC236}">
                <a16:creationId xmlns:a16="http://schemas.microsoft.com/office/drawing/2014/main" id="{6D46B3A4-2E62-9500-4A61-4E1F3E2E28C2}"/>
              </a:ext>
            </a:extLst>
          </p:cNvPr>
          <p:cNvPicPr>
            <a:picLocks noChangeAspect="1"/>
          </p:cNvPicPr>
          <p:nvPr/>
        </p:nvPicPr>
        <p:blipFill>
          <a:blip r:embed="rId32" cstate="hqprint">
            <a:extLst>
              <a:ext uri="{28A0092B-C50C-407E-A947-70E740481C1C}">
                <a14:useLocalDpi xmlns:a14="http://schemas.microsoft.com/office/drawing/2010/main"/>
              </a:ext>
            </a:extLst>
          </a:blip>
          <a:stretch>
            <a:fillRect/>
          </a:stretch>
        </p:blipFill>
        <p:spPr>
          <a:xfrm>
            <a:off x="441046" y="1428413"/>
            <a:ext cx="383109" cy="289727"/>
          </a:xfrm>
          <a:prstGeom prst="rect">
            <a:avLst/>
          </a:prstGeom>
        </p:spPr>
      </p:pic>
      <p:pic>
        <p:nvPicPr>
          <p:cNvPr id="86" name="Picture 85" descr="A blue and red text on a black background&#10;&#10;AI-generated content may be incorrect.">
            <a:extLst>
              <a:ext uri="{FF2B5EF4-FFF2-40B4-BE49-F238E27FC236}">
                <a16:creationId xmlns:a16="http://schemas.microsoft.com/office/drawing/2014/main" id="{65F40D5E-F7C8-7B9B-07DA-FE12B4518ED2}"/>
              </a:ext>
            </a:extLst>
          </p:cNvPr>
          <p:cNvPicPr>
            <a:picLocks noChangeAspect="1"/>
          </p:cNvPicPr>
          <p:nvPr/>
        </p:nvPicPr>
        <p:blipFill>
          <a:blip r:embed="rId33" cstate="hqprint">
            <a:extLst>
              <a:ext uri="{28A0092B-C50C-407E-A947-70E740481C1C}">
                <a14:useLocalDpi xmlns:a14="http://schemas.microsoft.com/office/drawing/2010/main"/>
              </a:ext>
            </a:extLst>
          </a:blip>
          <a:stretch>
            <a:fillRect/>
          </a:stretch>
        </p:blipFill>
        <p:spPr>
          <a:xfrm>
            <a:off x="1207519" y="2615939"/>
            <a:ext cx="732174" cy="257405"/>
          </a:xfrm>
          <a:prstGeom prst="rect">
            <a:avLst/>
          </a:prstGeom>
        </p:spPr>
      </p:pic>
      <p:pic>
        <p:nvPicPr>
          <p:cNvPr id="88" name="Graphic 87">
            <a:extLst>
              <a:ext uri="{FF2B5EF4-FFF2-40B4-BE49-F238E27FC236}">
                <a16:creationId xmlns:a16="http://schemas.microsoft.com/office/drawing/2014/main" id="{CB052574-533A-2704-D361-0E17012F7231}"/>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7223577" y="3205151"/>
            <a:ext cx="676022" cy="135204"/>
          </a:xfrm>
          <a:prstGeom prst="rect">
            <a:avLst/>
          </a:prstGeom>
        </p:spPr>
      </p:pic>
      <p:pic>
        <p:nvPicPr>
          <p:cNvPr id="90" name="Picture 89" descr="A blue bird and nest with text&#10;&#10;AI-generated content may be incorrect.">
            <a:extLst>
              <a:ext uri="{FF2B5EF4-FFF2-40B4-BE49-F238E27FC236}">
                <a16:creationId xmlns:a16="http://schemas.microsoft.com/office/drawing/2014/main" id="{C33618A9-1D47-6233-C554-DE661EEF1B28}"/>
              </a:ext>
            </a:extLst>
          </p:cNvPr>
          <p:cNvPicPr>
            <a:picLocks noChangeAspect="1"/>
          </p:cNvPicPr>
          <p:nvPr/>
        </p:nvPicPr>
        <p:blipFill>
          <a:blip r:embed="rId35" cstate="hqprint">
            <a:extLst>
              <a:ext uri="{28A0092B-C50C-407E-A947-70E740481C1C}">
                <a14:useLocalDpi xmlns:a14="http://schemas.microsoft.com/office/drawing/2010/main"/>
              </a:ext>
            </a:extLst>
          </a:blip>
          <a:srcRect/>
          <a:stretch>
            <a:fillRect/>
          </a:stretch>
        </p:blipFill>
        <p:spPr>
          <a:xfrm>
            <a:off x="8054227" y="4296558"/>
            <a:ext cx="801804" cy="219328"/>
          </a:xfrm>
          <a:prstGeom prst="rect">
            <a:avLst/>
          </a:prstGeom>
        </p:spPr>
      </p:pic>
      <p:pic>
        <p:nvPicPr>
          <p:cNvPr id="92" name="Picture 91" descr="A blue circle with white text&#10;&#10;AI-generated content may be incorrect.">
            <a:extLst>
              <a:ext uri="{FF2B5EF4-FFF2-40B4-BE49-F238E27FC236}">
                <a16:creationId xmlns:a16="http://schemas.microsoft.com/office/drawing/2014/main" id="{B485D11B-0DCB-B387-0AAB-92EE7B79D886}"/>
              </a:ext>
            </a:extLst>
          </p:cNvPr>
          <p:cNvPicPr>
            <a:picLocks noChangeAspect="1"/>
          </p:cNvPicPr>
          <p:nvPr/>
        </p:nvPicPr>
        <p:blipFill>
          <a:blip r:embed="rId36" cstate="hqprint">
            <a:extLst>
              <a:ext uri="{28A0092B-C50C-407E-A947-70E740481C1C}">
                <a14:useLocalDpi xmlns:a14="http://schemas.microsoft.com/office/drawing/2010/main"/>
              </a:ext>
            </a:extLst>
          </a:blip>
          <a:stretch>
            <a:fillRect/>
          </a:stretch>
        </p:blipFill>
        <p:spPr>
          <a:xfrm>
            <a:off x="7045721" y="3561250"/>
            <a:ext cx="929385" cy="536904"/>
          </a:xfrm>
          <a:prstGeom prst="rect">
            <a:avLst/>
          </a:prstGeom>
        </p:spPr>
      </p:pic>
      <p:pic>
        <p:nvPicPr>
          <p:cNvPr id="94" name="Picture 93" descr="A blue text on a black background&#10;&#10;AI-generated content may be incorrect.">
            <a:extLst>
              <a:ext uri="{FF2B5EF4-FFF2-40B4-BE49-F238E27FC236}">
                <a16:creationId xmlns:a16="http://schemas.microsoft.com/office/drawing/2014/main" id="{8ACF6BD8-F09A-4DD1-409E-484158C3EEAF}"/>
              </a:ext>
            </a:extLst>
          </p:cNvPr>
          <p:cNvPicPr>
            <a:picLocks noChangeAspect="1"/>
          </p:cNvPicPr>
          <p:nvPr/>
        </p:nvPicPr>
        <p:blipFill>
          <a:blip r:embed="rId37" cstate="hqprint">
            <a:extLst>
              <a:ext uri="{28A0092B-C50C-407E-A947-70E740481C1C}">
                <a14:useLocalDpi xmlns:a14="http://schemas.microsoft.com/office/drawing/2010/main"/>
              </a:ext>
            </a:extLst>
          </a:blip>
          <a:stretch>
            <a:fillRect/>
          </a:stretch>
        </p:blipFill>
        <p:spPr>
          <a:xfrm>
            <a:off x="8112346" y="3672030"/>
            <a:ext cx="689318" cy="339543"/>
          </a:xfrm>
          <a:prstGeom prst="rect">
            <a:avLst/>
          </a:prstGeom>
        </p:spPr>
      </p:pic>
      <p:pic>
        <p:nvPicPr>
          <p:cNvPr id="96" name="Picture 95" descr="A black and red logo&#10;&#10;AI-generated content may be incorrect.">
            <a:extLst>
              <a:ext uri="{FF2B5EF4-FFF2-40B4-BE49-F238E27FC236}">
                <a16:creationId xmlns:a16="http://schemas.microsoft.com/office/drawing/2014/main" id="{EC03FA36-7F1D-A361-AEC9-421EB8643972}"/>
              </a:ext>
            </a:extLst>
          </p:cNvPr>
          <p:cNvPicPr>
            <a:picLocks noChangeAspect="1"/>
          </p:cNvPicPr>
          <p:nvPr/>
        </p:nvPicPr>
        <p:blipFill>
          <a:blip r:embed="rId38" cstate="hqprint">
            <a:extLst>
              <a:ext uri="{28A0092B-C50C-407E-A947-70E740481C1C}">
                <a14:useLocalDpi xmlns:a14="http://schemas.microsoft.com/office/drawing/2010/main"/>
              </a:ext>
            </a:extLst>
          </a:blip>
          <a:stretch>
            <a:fillRect/>
          </a:stretch>
        </p:blipFill>
        <p:spPr>
          <a:xfrm>
            <a:off x="1262793" y="2013935"/>
            <a:ext cx="658222" cy="352697"/>
          </a:xfrm>
          <a:prstGeom prst="rect">
            <a:avLst/>
          </a:prstGeom>
        </p:spPr>
      </p:pic>
      <p:pic>
        <p:nvPicPr>
          <p:cNvPr id="98" name="Graphic 97">
            <a:extLst>
              <a:ext uri="{FF2B5EF4-FFF2-40B4-BE49-F238E27FC236}">
                <a16:creationId xmlns:a16="http://schemas.microsoft.com/office/drawing/2014/main" id="{1932A1A6-B25C-5DE3-65D1-AFDF2A11DC95}"/>
              </a:ext>
            </a:extLst>
          </p:cNvPr>
          <p:cNvPicPr>
            <a:picLocks noChangeAspect="1"/>
          </p:cNvPicPr>
          <p:nvPr/>
        </p:nvPicPr>
        <p:blipFill>
          <a:blip>
            <a:extLst>
              <a:ext uri="{96DAC541-7B7A-43D3-8B79-37D633B846F1}">
                <asvg:svgBlip xmlns:asvg="http://schemas.microsoft.com/office/drawing/2016/SVG/main" r:embed="rId39"/>
              </a:ext>
            </a:extLst>
          </a:blip>
          <a:stretch>
            <a:fillRect/>
          </a:stretch>
        </p:blipFill>
        <p:spPr>
          <a:xfrm>
            <a:off x="6070817" y="3229477"/>
            <a:ext cx="945938" cy="141211"/>
          </a:xfrm>
          <a:prstGeom prst="rect">
            <a:avLst/>
          </a:prstGeom>
        </p:spPr>
      </p:pic>
      <p:pic>
        <p:nvPicPr>
          <p:cNvPr id="102" name="Picture 101" descr="A black background with blue and red text&#10;&#10;AI-generated content may be incorrect.">
            <a:extLst>
              <a:ext uri="{FF2B5EF4-FFF2-40B4-BE49-F238E27FC236}">
                <a16:creationId xmlns:a16="http://schemas.microsoft.com/office/drawing/2014/main" id="{B5798D12-CB67-B12D-A1B4-E8783D5AF2AD}"/>
              </a:ext>
            </a:extLst>
          </p:cNvPr>
          <p:cNvPicPr>
            <a:picLocks noChangeAspect="1"/>
          </p:cNvPicPr>
          <p:nvPr/>
        </p:nvPicPr>
        <p:blipFill>
          <a:blip r:embed="rId40">
            <a:extLst>
              <a:ext uri="{28A0092B-C50C-407E-A947-70E740481C1C}">
                <a14:useLocalDpi xmlns:a14="http://schemas.microsoft.com/office/drawing/2010/main"/>
              </a:ext>
            </a:extLst>
          </a:blip>
          <a:srcRect/>
          <a:stretch>
            <a:fillRect/>
          </a:stretch>
        </p:blipFill>
        <p:spPr>
          <a:xfrm>
            <a:off x="3171355" y="3728134"/>
            <a:ext cx="906683" cy="216443"/>
          </a:xfrm>
          <a:prstGeom prst="rect">
            <a:avLst/>
          </a:prstGeom>
        </p:spPr>
      </p:pic>
      <p:pic>
        <p:nvPicPr>
          <p:cNvPr id="104" name="Picture 103" descr="A blue and white logo&#10;&#10;AI-generated content may be incorrect.">
            <a:extLst>
              <a:ext uri="{FF2B5EF4-FFF2-40B4-BE49-F238E27FC236}">
                <a16:creationId xmlns:a16="http://schemas.microsoft.com/office/drawing/2014/main" id="{10AD2104-EAC4-1E37-6B36-5E8A206450A4}"/>
              </a:ext>
            </a:extLst>
          </p:cNvPr>
          <p:cNvPicPr>
            <a:picLocks noChangeAspect="1"/>
          </p:cNvPicPr>
          <p:nvPr/>
        </p:nvPicPr>
        <p:blipFill>
          <a:blip r:embed="rId41" cstate="hqprint">
            <a:extLst>
              <a:ext uri="{28A0092B-C50C-407E-A947-70E740481C1C}">
                <a14:useLocalDpi xmlns:a14="http://schemas.microsoft.com/office/drawing/2010/main"/>
              </a:ext>
            </a:extLst>
          </a:blip>
          <a:stretch>
            <a:fillRect/>
          </a:stretch>
        </p:blipFill>
        <p:spPr>
          <a:xfrm>
            <a:off x="7110139" y="1401354"/>
            <a:ext cx="818181" cy="381818"/>
          </a:xfrm>
          <a:prstGeom prst="rect">
            <a:avLst/>
          </a:prstGeom>
        </p:spPr>
      </p:pic>
      <p:pic>
        <p:nvPicPr>
          <p:cNvPr id="106" name="Picture 105" descr="A black background with grey and blue text&#10;&#10;AI-generated content may be incorrect.">
            <a:extLst>
              <a:ext uri="{FF2B5EF4-FFF2-40B4-BE49-F238E27FC236}">
                <a16:creationId xmlns:a16="http://schemas.microsoft.com/office/drawing/2014/main" id="{925793D4-B080-8D52-CB89-95F2E5746542}"/>
              </a:ext>
            </a:extLst>
          </p:cNvPr>
          <p:cNvPicPr>
            <a:picLocks noChangeAspect="1"/>
          </p:cNvPicPr>
          <p:nvPr/>
        </p:nvPicPr>
        <p:blipFill>
          <a:blip r:embed="rId42" cstate="hqprint">
            <a:extLst>
              <a:ext uri="{28A0092B-C50C-407E-A947-70E740481C1C}">
                <a14:useLocalDpi xmlns:a14="http://schemas.microsoft.com/office/drawing/2010/main"/>
              </a:ext>
            </a:extLst>
          </a:blip>
          <a:srcRect t="35914" b="33207"/>
          <a:stretch>
            <a:fillRect/>
          </a:stretch>
        </p:blipFill>
        <p:spPr>
          <a:xfrm>
            <a:off x="5073661" y="4278535"/>
            <a:ext cx="924082" cy="285351"/>
          </a:xfrm>
          <a:prstGeom prst="rect">
            <a:avLst/>
          </a:prstGeom>
        </p:spPr>
      </p:pic>
      <p:pic>
        <p:nvPicPr>
          <p:cNvPr id="110" name="Graphic 109">
            <a:extLst>
              <a:ext uri="{FF2B5EF4-FFF2-40B4-BE49-F238E27FC236}">
                <a16:creationId xmlns:a16="http://schemas.microsoft.com/office/drawing/2014/main" id="{F7D576CB-5E6C-D89F-CD71-8A60CFAC6196}"/>
              </a:ext>
            </a:extLst>
          </p:cNvPr>
          <p:cNvPicPr>
            <a:picLocks noChangeAspect="1"/>
          </p:cNvPicPr>
          <p:nvPr/>
        </p:nvPicPr>
        <p:blipFill>
          <a:blip>
            <a:extLst>
              <a:ext uri="{96DAC541-7B7A-43D3-8B79-37D633B846F1}">
                <asvg:svgBlip xmlns:asvg="http://schemas.microsoft.com/office/drawing/2016/SVG/main" r:embed="rId43"/>
              </a:ext>
            </a:extLst>
          </a:blip>
          <a:stretch>
            <a:fillRect/>
          </a:stretch>
        </p:blipFill>
        <p:spPr>
          <a:xfrm>
            <a:off x="2179673" y="2674212"/>
            <a:ext cx="855549" cy="154227"/>
          </a:xfrm>
          <a:prstGeom prst="rect">
            <a:avLst/>
          </a:prstGeom>
        </p:spPr>
      </p:pic>
      <p:pic>
        <p:nvPicPr>
          <p:cNvPr id="112" name="Picture 111" descr="A red and white sign with black text&#10;&#10;AI-generated content may be incorrect.">
            <a:extLst>
              <a:ext uri="{FF2B5EF4-FFF2-40B4-BE49-F238E27FC236}">
                <a16:creationId xmlns:a16="http://schemas.microsoft.com/office/drawing/2014/main" id="{83819334-B0AD-EF91-6F87-AB46B700A299}"/>
              </a:ext>
            </a:extLst>
          </p:cNvPr>
          <p:cNvPicPr>
            <a:picLocks noChangeAspect="1"/>
          </p:cNvPicPr>
          <p:nvPr/>
        </p:nvPicPr>
        <p:blipFill>
          <a:blip r:embed="rId44" cstate="hqprint">
            <a:extLst>
              <a:ext uri="{28A0092B-C50C-407E-A947-70E740481C1C}">
                <a14:useLocalDpi xmlns:a14="http://schemas.microsoft.com/office/drawing/2010/main"/>
              </a:ext>
            </a:extLst>
          </a:blip>
          <a:srcRect/>
          <a:stretch>
            <a:fillRect/>
          </a:stretch>
        </p:blipFill>
        <p:spPr>
          <a:xfrm>
            <a:off x="4268984" y="1340258"/>
            <a:ext cx="591409" cy="504259"/>
          </a:xfrm>
          <a:prstGeom prst="rect">
            <a:avLst/>
          </a:prstGeom>
        </p:spPr>
      </p:pic>
      <p:pic>
        <p:nvPicPr>
          <p:cNvPr id="114" name="Picture 113" descr="A red and black logo&#10;&#10;AI-generated content may be incorrect.">
            <a:extLst>
              <a:ext uri="{FF2B5EF4-FFF2-40B4-BE49-F238E27FC236}">
                <a16:creationId xmlns:a16="http://schemas.microsoft.com/office/drawing/2014/main" id="{B416F2DF-6FC1-4B9D-B928-3F067E735973}"/>
              </a:ext>
            </a:extLst>
          </p:cNvPr>
          <p:cNvPicPr>
            <a:picLocks noChangeAspect="1"/>
          </p:cNvPicPr>
          <p:nvPr/>
        </p:nvPicPr>
        <p:blipFill>
          <a:blip r:embed="rId45" cstate="hqprint">
            <a:extLst>
              <a:ext uri="{28A0092B-C50C-407E-A947-70E740481C1C}">
                <a14:useLocalDpi xmlns:a14="http://schemas.microsoft.com/office/drawing/2010/main"/>
              </a:ext>
            </a:extLst>
          </a:blip>
          <a:stretch>
            <a:fillRect/>
          </a:stretch>
        </p:blipFill>
        <p:spPr>
          <a:xfrm>
            <a:off x="495974" y="3201486"/>
            <a:ext cx="288435" cy="178007"/>
          </a:xfrm>
          <a:prstGeom prst="rect">
            <a:avLst/>
          </a:prstGeom>
        </p:spPr>
      </p:pic>
      <p:pic>
        <p:nvPicPr>
          <p:cNvPr id="118" name="Picture 117" descr="A blue text on a black background&#10;&#10;AI-generated content may be incorrect.">
            <a:extLst>
              <a:ext uri="{FF2B5EF4-FFF2-40B4-BE49-F238E27FC236}">
                <a16:creationId xmlns:a16="http://schemas.microsoft.com/office/drawing/2014/main" id="{4CE8ED2F-CCAD-C901-37B5-CAF662D90D43}"/>
              </a:ext>
            </a:extLst>
          </p:cNvPr>
          <p:cNvPicPr>
            <a:picLocks noChangeAspect="1"/>
          </p:cNvPicPr>
          <p:nvPr/>
        </p:nvPicPr>
        <p:blipFill>
          <a:blip r:embed="rId46" cstate="hqprint">
            <a:extLst>
              <a:ext uri="{28A0092B-C50C-407E-A947-70E740481C1C}">
                <a14:useLocalDpi xmlns:a14="http://schemas.microsoft.com/office/drawing/2010/main"/>
              </a:ext>
            </a:extLst>
          </a:blip>
          <a:stretch>
            <a:fillRect/>
          </a:stretch>
        </p:blipFill>
        <p:spPr>
          <a:xfrm>
            <a:off x="2182697" y="3151070"/>
            <a:ext cx="845538" cy="270199"/>
          </a:xfrm>
          <a:prstGeom prst="rect">
            <a:avLst/>
          </a:prstGeom>
        </p:spPr>
      </p:pic>
      <p:pic>
        <p:nvPicPr>
          <p:cNvPr id="120" name="Picture 119" descr="A red text on a black background&#10;&#10;AI-generated content may be incorrect.">
            <a:extLst>
              <a:ext uri="{FF2B5EF4-FFF2-40B4-BE49-F238E27FC236}">
                <a16:creationId xmlns:a16="http://schemas.microsoft.com/office/drawing/2014/main" id="{24B5729A-FC6E-CC1B-A881-15F6CA6F4981}"/>
              </a:ext>
            </a:extLst>
          </p:cNvPr>
          <p:cNvPicPr>
            <a:picLocks noChangeAspect="1"/>
          </p:cNvPicPr>
          <p:nvPr/>
        </p:nvPicPr>
        <p:blipFill>
          <a:blip r:embed="rId47" cstate="hqprint">
            <a:extLst>
              <a:ext uri="{28A0092B-C50C-407E-A947-70E740481C1C}">
                <a14:useLocalDpi xmlns:a14="http://schemas.microsoft.com/office/drawing/2010/main"/>
              </a:ext>
            </a:extLst>
          </a:blip>
          <a:stretch>
            <a:fillRect/>
          </a:stretch>
        </p:blipFill>
        <p:spPr>
          <a:xfrm>
            <a:off x="7026210" y="4071078"/>
            <a:ext cx="992903" cy="661935"/>
          </a:xfrm>
          <a:prstGeom prst="rect">
            <a:avLst/>
          </a:prstGeom>
        </p:spPr>
      </p:pic>
      <p:pic>
        <p:nvPicPr>
          <p:cNvPr id="122" name="Picture 121" descr="A logo on a black background&#10;&#10;AI-generated content may be incorrect.">
            <a:extLst>
              <a:ext uri="{FF2B5EF4-FFF2-40B4-BE49-F238E27FC236}">
                <a16:creationId xmlns:a16="http://schemas.microsoft.com/office/drawing/2014/main" id="{318D8E7D-C95B-AD7E-1884-C277EE7E0BEE}"/>
              </a:ext>
            </a:extLst>
          </p:cNvPr>
          <p:cNvPicPr>
            <a:picLocks noChangeAspect="1"/>
          </p:cNvPicPr>
          <p:nvPr/>
        </p:nvPicPr>
        <p:blipFill>
          <a:blip r:embed="rId48" cstate="hqprint">
            <a:extLst>
              <a:ext uri="{28A0092B-C50C-407E-A947-70E740481C1C}">
                <a14:useLocalDpi xmlns:a14="http://schemas.microsoft.com/office/drawing/2010/main"/>
              </a:ext>
            </a:extLst>
          </a:blip>
          <a:srcRect t="35341" b="30904"/>
          <a:stretch>
            <a:fillRect/>
          </a:stretch>
        </p:blipFill>
        <p:spPr>
          <a:xfrm>
            <a:off x="3212185" y="3152370"/>
            <a:ext cx="819822" cy="276726"/>
          </a:xfrm>
          <a:prstGeom prst="rect">
            <a:avLst/>
          </a:prstGeom>
        </p:spPr>
      </p:pic>
      <p:pic>
        <p:nvPicPr>
          <p:cNvPr id="126" name="Picture 125" descr="A logo on a black background&#10;&#10;AI-generated content may be incorrect.">
            <a:extLst>
              <a:ext uri="{FF2B5EF4-FFF2-40B4-BE49-F238E27FC236}">
                <a16:creationId xmlns:a16="http://schemas.microsoft.com/office/drawing/2014/main" id="{42ED6765-798B-BD7B-4381-84A4C41B6131}"/>
              </a:ext>
            </a:extLst>
          </p:cNvPr>
          <p:cNvPicPr>
            <a:picLocks noChangeAspect="1"/>
          </p:cNvPicPr>
          <p:nvPr/>
        </p:nvPicPr>
        <p:blipFill>
          <a:blip r:embed="rId49" cstate="hqprint">
            <a:extLst>
              <a:ext uri="{28A0092B-C50C-407E-A947-70E740481C1C}">
                <a14:useLocalDpi xmlns:a14="http://schemas.microsoft.com/office/drawing/2010/main"/>
              </a:ext>
            </a:extLst>
          </a:blip>
          <a:srcRect/>
          <a:stretch>
            <a:fillRect/>
          </a:stretch>
        </p:blipFill>
        <p:spPr>
          <a:xfrm>
            <a:off x="3240560" y="2677945"/>
            <a:ext cx="777030" cy="194573"/>
          </a:xfrm>
          <a:prstGeom prst="rect">
            <a:avLst/>
          </a:prstGeom>
        </p:spPr>
      </p:pic>
      <p:pic>
        <p:nvPicPr>
          <p:cNvPr id="128" name="Picture 127" descr="A purple and black logo&#10;&#10;AI-generated content may be incorrect.">
            <a:extLst>
              <a:ext uri="{FF2B5EF4-FFF2-40B4-BE49-F238E27FC236}">
                <a16:creationId xmlns:a16="http://schemas.microsoft.com/office/drawing/2014/main" id="{B26D8200-86FB-BCEA-8846-49E372874C7C}"/>
              </a:ext>
            </a:extLst>
          </p:cNvPr>
          <p:cNvPicPr>
            <a:picLocks noChangeAspect="1"/>
          </p:cNvPicPr>
          <p:nvPr/>
        </p:nvPicPr>
        <p:blipFill>
          <a:blip r:embed="rId50" cstate="hqprint">
            <a:extLst>
              <a:ext uri="{28A0092B-C50C-407E-A947-70E740481C1C}">
                <a14:useLocalDpi xmlns:a14="http://schemas.microsoft.com/office/drawing/2010/main"/>
              </a:ext>
            </a:extLst>
          </a:blip>
          <a:stretch>
            <a:fillRect/>
          </a:stretch>
        </p:blipFill>
        <p:spPr>
          <a:xfrm>
            <a:off x="8113335" y="3092424"/>
            <a:ext cx="676965" cy="321235"/>
          </a:xfrm>
          <a:prstGeom prst="rect">
            <a:avLst/>
          </a:prstGeom>
        </p:spPr>
      </p:pic>
      <p:pic>
        <p:nvPicPr>
          <p:cNvPr id="130" name="Picture 129" descr="A blue oval with black text&#10;&#10;AI-generated content may be incorrect.">
            <a:extLst>
              <a:ext uri="{FF2B5EF4-FFF2-40B4-BE49-F238E27FC236}">
                <a16:creationId xmlns:a16="http://schemas.microsoft.com/office/drawing/2014/main" id="{FA4BC779-0DA7-3C3A-BFEA-8B66311B0CC3}"/>
              </a:ext>
            </a:extLst>
          </p:cNvPr>
          <p:cNvPicPr>
            <a:picLocks noChangeAspect="1"/>
          </p:cNvPicPr>
          <p:nvPr/>
        </p:nvPicPr>
        <p:blipFill>
          <a:blip r:embed="rId51"/>
          <a:stretch>
            <a:fillRect/>
          </a:stretch>
        </p:blipFill>
        <p:spPr>
          <a:xfrm>
            <a:off x="364592" y="4123182"/>
            <a:ext cx="517949" cy="517949"/>
          </a:xfrm>
          <a:prstGeom prst="rect">
            <a:avLst/>
          </a:prstGeom>
        </p:spPr>
      </p:pic>
      <p:pic>
        <p:nvPicPr>
          <p:cNvPr id="132" name="Picture 131" descr="A blue square with black lines&#10;&#10;AI-generated content may be incorrect.">
            <a:extLst>
              <a:ext uri="{FF2B5EF4-FFF2-40B4-BE49-F238E27FC236}">
                <a16:creationId xmlns:a16="http://schemas.microsoft.com/office/drawing/2014/main" id="{22772891-FEF0-4E5B-81D2-F852E596491B}"/>
              </a:ext>
            </a:extLst>
          </p:cNvPr>
          <p:cNvPicPr>
            <a:picLocks noChangeAspect="1"/>
          </p:cNvPicPr>
          <p:nvPr/>
        </p:nvPicPr>
        <p:blipFill>
          <a:blip r:embed="rId52" cstate="hqprint">
            <a:extLst>
              <a:ext uri="{28A0092B-C50C-407E-A947-70E740481C1C}">
                <a14:useLocalDpi xmlns:a14="http://schemas.microsoft.com/office/drawing/2010/main"/>
              </a:ext>
            </a:extLst>
          </a:blip>
          <a:stretch>
            <a:fillRect/>
          </a:stretch>
        </p:blipFill>
        <p:spPr>
          <a:xfrm>
            <a:off x="4315300" y="3617622"/>
            <a:ext cx="508541" cy="508541"/>
          </a:xfrm>
          <a:prstGeom prst="rect">
            <a:avLst/>
          </a:prstGeom>
        </p:spPr>
      </p:pic>
      <p:pic>
        <p:nvPicPr>
          <p:cNvPr id="134" name="Picture 133" descr="A close up of a logo&#10;&#10;AI-generated content may be incorrect.">
            <a:extLst>
              <a:ext uri="{FF2B5EF4-FFF2-40B4-BE49-F238E27FC236}">
                <a16:creationId xmlns:a16="http://schemas.microsoft.com/office/drawing/2014/main" id="{A12492CE-8A85-E6CA-5472-BA27F505197F}"/>
              </a:ext>
            </a:extLst>
          </p:cNvPr>
          <p:cNvPicPr>
            <a:picLocks noChangeAspect="1"/>
          </p:cNvPicPr>
          <p:nvPr/>
        </p:nvPicPr>
        <p:blipFill>
          <a:blip r:embed="rId53" cstate="hqprint">
            <a:extLst>
              <a:ext uri="{28A0092B-C50C-407E-A947-70E740481C1C}">
                <a14:useLocalDpi xmlns:a14="http://schemas.microsoft.com/office/drawing/2010/main"/>
              </a:ext>
            </a:extLst>
          </a:blip>
          <a:stretch>
            <a:fillRect/>
          </a:stretch>
        </p:blipFill>
        <p:spPr>
          <a:xfrm>
            <a:off x="1303103" y="3728134"/>
            <a:ext cx="558407" cy="191734"/>
          </a:xfrm>
          <a:prstGeom prst="rect">
            <a:avLst/>
          </a:prstGeom>
        </p:spPr>
      </p:pic>
      <p:pic>
        <p:nvPicPr>
          <p:cNvPr id="136" name="Picture 135" descr="A blue and green letters on a black background&#10;&#10;AI-generated content may be incorrect.">
            <a:extLst>
              <a:ext uri="{FF2B5EF4-FFF2-40B4-BE49-F238E27FC236}">
                <a16:creationId xmlns:a16="http://schemas.microsoft.com/office/drawing/2014/main" id="{AFE6C234-3152-F674-BC24-6C9F24843F21}"/>
              </a:ext>
            </a:extLst>
          </p:cNvPr>
          <p:cNvPicPr>
            <a:picLocks noChangeAspect="1"/>
          </p:cNvPicPr>
          <p:nvPr/>
        </p:nvPicPr>
        <p:blipFill>
          <a:blip r:embed="rId54" cstate="hqprint">
            <a:extLst>
              <a:ext uri="{28A0092B-C50C-407E-A947-70E740481C1C}">
                <a14:useLocalDpi xmlns:a14="http://schemas.microsoft.com/office/drawing/2010/main"/>
              </a:ext>
            </a:extLst>
          </a:blip>
          <a:stretch>
            <a:fillRect/>
          </a:stretch>
        </p:blipFill>
        <p:spPr>
          <a:xfrm>
            <a:off x="8110643" y="2096668"/>
            <a:ext cx="664547" cy="157689"/>
          </a:xfrm>
          <a:prstGeom prst="rect">
            <a:avLst/>
          </a:prstGeom>
        </p:spPr>
      </p:pic>
      <p:pic>
        <p:nvPicPr>
          <p:cNvPr id="10" name="Picture 9" descr="A close up of a logo&#10;&#10;AI-generated content may be incorrect.">
            <a:extLst>
              <a:ext uri="{FF2B5EF4-FFF2-40B4-BE49-F238E27FC236}">
                <a16:creationId xmlns:a16="http://schemas.microsoft.com/office/drawing/2014/main" id="{3163A97E-6BCD-554B-3577-E25B0FBA7DCB}"/>
              </a:ext>
            </a:extLst>
          </p:cNvPr>
          <p:cNvPicPr>
            <a:picLocks noChangeAspect="1"/>
          </p:cNvPicPr>
          <p:nvPr/>
        </p:nvPicPr>
        <p:blipFill>
          <a:blip r:embed="rId55" cstate="hqprint">
            <a:extLst>
              <a:ext uri="{28A0092B-C50C-407E-A947-70E740481C1C}">
                <a14:useLocalDpi xmlns:a14="http://schemas.microsoft.com/office/drawing/2010/main"/>
              </a:ext>
            </a:extLst>
          </a:blip>
          <a:stretch>
            <a:fillRect/>
          </a:stretch>
        </p:blipFill>
        <p:spPr>
          <a:xfrm>
            <a:off x="2241058" y="2058790"/>
            <a:ext cx="664494" cy="204968"/>
          </a:xfrm>
          <a:prstGeom prst="rect">
            <a:avLst/>
          </a:prstGeom>
        </p:spPr>
      </p:pic>
    </p:spTree>
    <p:extLst>
      <p:ext uri="{BB962C8B-B14F-4D97-AF65-F5344CB8AC3E}">
        <p14:creationId xmlns:p14="http://schemas.microsoft.com/office/powerpoint/2010/main" val="21672600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60FC1EA-C677-AD18-4EA9-E19015B60ED2}"/>
              </a:ext>
            </a:extLst>
          </p:cNvPr>
          <p:cNvSpPr>
            <a:spLocks noGrp="1"/>
          </p:cNvSpPr>
          <p:nvPr>
            <p:ph type="sldNum" sz="quarter" idx="17"/>
          </p:nvPr>
        </p:nvSpPr>
        <p:spPr/>
        <p:txBody>
          <a:bodyPr/>
          <a:lstStyle/>
          <a:p>
            <a:fld id="{F9886CEC-C9AD-CD40-A303-2354BBFA91C8}" type="slidenum">
              <a:rPr lang="en-US" smtClean="0"/>
              <a:pPr/>
              <a:t>63</a:t>
            </a:fld>
            <a:endParaRPr lang="en-US" sz="1000"/>
          </a:p>
        </p:txBody>
      </p:sp>
      <p:sp>
        <p:nvSpPr>
          <p:cNvPr id="7" name="Text 4">
            <a:extLst>
              <a:ext uri="{FF2B5EF4-FFF2-40B4-BE49-F238E27FC236}">
                <a16:creationId xmlns:a16="http://schemas.microsoft.com/office/drawing/2014/main" id="{B24EC803-719A-FF52-F16E-AB2B329474AE}"/>
              </a:ext>
            </a:extLst>
          </p:cNvPr>
          <p:cNvSpPr/>
          <p:nvPr/>
        </p:nvSpPr>
        <p:spPr>
          <a:xfrm>
            <a:off x="371421" y="931898"/>
            <a:ext cx="8114858" cy="584591"/>
          </a:xfrm>
          <a:prstGeom prst="rect">
            <a:avLst/>
          </a:prstGeom>
          <a:noFill/>
          <a:ln/>
        </p:spPr>
        <p:txBody>
          <a:bodyPr wrap="square" lIns="0" tIns="0" rIns="0" bIns="0" rtlCol="0" anchor="t"/>
          <a:lstStyle/>
          <a:p>
            <a:r>
              <a:rPr lang="en-US" sz="1200" dirty="0">
                <a:latin typeface="Helvetica Neue" pitchFamily="34" charset="0"/>
                <a:ea typeface="Helvetica Neue" pitchFamily="34" charset="-122"/>
                <a:cs typeface="Helvetica Neue" pitchFamily="34" charset="-120"/>
              </a:rPr>
              <a:t>We're ready to demonstrate how our capabilities translate into tangible value for your operations. </a:t>
            </a:r>
          </a:p>
          <a:p>
            <a:r>
              <a:rPr lang="en-US" sz="1200" dirty="0">
                <a:latin typeface="Helvetica Neue" pitchFamily="34" charset="0"/>
                <a:ea typeface="Helvetica Neue" pitchFamily="34" charset="-122"/>
                <a:cs typeface="Helvetica Neue" pitchFamily="34" charset="-120"/>
              </a:rPr>
              <a:t>Let's begin the conversation today.</a:t>
            </a:r>
            <a:endParaRPr lang="en-US" sz="1200" dirty="0"/>
          </a:p>
        </p:txBody>
      </p:sp>
      <p:sp>
        <p:nvSpPr>
          <p:cNvPr id="9" name="Text 16">
            <a:extLst>
              <a:ext uri="{FF2B5EF4-FFF2-40B4-BE49-F238E27FC236}">
                <a16:creationId xmlns:a16="http://schemas.microsoft.com/office/drawing/2014/main" id="{507FE8C1-5ED0-ABC1-E1B8-8F3F170CE1C5}"/>
              </a:ext>
            </a:extLst>
          </p:cNvPr>
          <p:cNvSpPr/>
          <p:nvPr/>
        </p:nvSpPr>
        <p:spPr>
          <a:xfrm>
            <a:off x="371421" y="1894427"/>
            <a:ext cx="1488504" cy="186035"/>
          </a:xfrm>
          <a:prstGeom prst="rect">
            <a:avLst/>
          </a:prstGeom>
          <a:noFill/>
          <a:ln/>
        </p:spPr>
        <p:txBody>
          <a:bodyPr wrap="none" lIns="0" tIns="0" rIns="0" bIns="0" rtlCol="0" anchor="t"/>
          <a:lstStyle/>
          <a:p>
            <a:pPr>
              <a:lnSpc>
                <a:spcPts val="1438"/>
              </a:lnSpc>
            </a:pPr>
            <a:r>
              <a:rPr lang="en-US" sz="1200" dirty="0">
                <a:solidFill>
                  <a:srgbClr val="030303"/>
                </a:solidFill>
                <a:latin typeface="Helvetica Neue Medium" pitchFamily="34" charset="0"/>
                <a:ea typeface="Helvetica Neue Medium" pitchFamily="34" charset="-122"/>
                <a:cs typeface="Helvetica Neue Medium" pitchFamily="34" charset="-120"/>
              </a:rPr>
              <a:t>Contact Information</a:t>
            </a:r>
            <a:endParaRPr lang="en-US" sz="1200" dirty="0"/>
          </a:p>
        </p:txBody>
      </p:sp>
      <p:sp>
        <p:nvSpPr>
          <p:cNvPr id="10" name="Text 17">
            <a:extLst>
              <a:ext uri="{FF2B5EF4-FFF2-40B4-BE49-F238E27FC236}">
                <a16:creationId xmlns:a16="http://schemas.microsoft.com/office/drawing/2014/main" id="{0AF1B3DB-7345-1AE1-9928-00E196BA156A}"/>
              </a:ext>
            </a:extLst>
          </p:cNvPr>
          <p:cNvSpPr/>
          <p:nvPr/>
        </p:nvSpPr>
        <p:spPr>
          <a:xfrm>
            <a:off x="371421" y="2163582"/>
            <a:ext cx="1936185" cy="168919"/>
          </a:xfrm>
          <a:prstGeom prst="rect">
            <a:avLst/>
          </a:prstGeom>
          <a:noFill/>
          <a:ln/>
        </p:spPr>
        <p:txBody>
          <a:bodyPr wrap="none" lIns="0" tIns="0" rIns="0" bIns="0" rtlCol="0" anchor="t"/>
          <a:lstStyle/>
          <a:p>
            <a:pPr>
              <a:lnSpc>
                <a:spcPts val="1219"/>
              </a:lnSpc>
            </a:pPr>
            <a:r>
              <a:rPr lang="en-US" sz="1200" dirty="0">
                <a:solidFill>
                  <a:srgbClr val="030303"/>
                </a:solidFill>
                <a:latin typeface="Helvetica Neue Medium" pitchFamily="34" charset="0"/>
                <a:ea typeface="Helvetica Neue Medium" pitchFamily="34" charset="-122"/>
                <a:cs typeface="Helvetica Neue Medium" pitchFamily="34" charset="-120"/>
              </a:rPr>
              <a:t>Metalforms</a:t>
            </a:r>
            <a:endParaRPr lang="en-US" sz="1200" dirty="0"/>
          </a:p>
        </p:txBody>
      </p:sp>
      <p:sp>
        <p:nvSpPr>
          <p:cNvPr id="12" name="Text 19">
            <a:extLst>
              <a:ext uri="{FF2B5EF4-FFF2-40B4-BE49-F238E27FC236}">
                <a16:creationId xmlns:a16="http://schemas.microsoft.com/office/drawing/2014/main" id="{A46378AD-C19A-CF42-A29B-2ECB88028835}"/>
              </a:ext>
            </a:extLst>
          </p:cNvPr>
          <p:cNvSpPr/>
          <p:nvPr/>
        </p:nvSpPr>
        <p:spPr>
          <a:xfrm>
            <a:off x="371421" y="2523108"/>
            <a:ext cx="2364516" cy="211840"/>
          </a:xfrm>
          <a:prstGeom prst="rect">
            <a:avLst/>
          </a:prstGeom>
          <a:noFill/>
          <a:ln/>
        </p:spPr>
        <p:txBody>
          <a:bodyPr wrap="none" lIns="0" tIns="0" rIns="0" bIns="0" rtlCol="0" anchor="t"/>
          <a:lstStyle/>
          <a:p>
            <a:pPr>
              <a:lnSpc>
                <a:spcPts val="1250"/>
              </a:lnSpc>
            </a:pPr>
            <a:r>
              <a:rPr lang="en-US" sz="1200" dirty="0">
                <a:solidFill>
                  <a:srgbClr val="000000"/>
                </a:solidFill>
                <a:latin typeface="Helvetica Neue" pitchFamily="34" charset="0"/>
                <a:ea typeface="Helvetica Neue" pitchFamily="34" charset="-122"/>
                <a:cs typeface="Helvetica Neue" pitchFamily="34" charset="-120"/>
              </a:rPr>
              <a:t>📞</a:t>
            </a:r>
            <a:r>
              <a:rPr lang="en-US" sz="1200" dirty="0">
                <a:solidFill>
                  <a:srgbClr val="666666"/>
                </a:solidFill>
                <a:latin typeface="Helvetica Neue" pitchFamily="34" charset="0"/>
                <a:ea typeface="Helvetica Neue" pitchFamily="34" charset="-122"/>
                <a:cs typeface="Helvetica Neue" pitchFamily="34" charset="-120"/>
              </a:rPr>
              <a:t> </a:t>
            </a:r>
            <a:r>
              <a:rPr lang="en-US" sz="1200" b="1" dirty="0">
                <a:solidFill>
                  <a:srgbClr val="666666"/>
                </a:solidFill>
                <a:latin typeface="Helvetica Neue" pitchFamily="34" charset="0"/>
                <a:ea typeface="Helvetica Neue" pitchFamily="34" charset="-122"/>
                <a:cs typeface="Helvetica Neue" pitchFamily="34" charset="-120"/>
              </a:rPr>
              <a:t>(713) 466-3535</a:t>
            </a:r>
            <a:endParaRPr lang="en-US" sz="1200" dirty="0"/>
          </a:p>
        </p:txBody>
      </p:sp>
      <p:sp>
        <p:nvSpPr>
          <p:cNvPr id="13" name="Text 21">
            <a:extLst>
              <a:ext uri="{FF2B5EF4-FFF2-40B4-BE49-F238E27FC236}">
                <a16:creationId xmlns:a16="http://schemas.microsoft.com/office/drawing/2014/main" id="{5EEB5E5F-6AD5-BC3C-FD85-ADC6CC80B97A}"/>
              </a:ext>
            </a:extLst>
          </p:cNvPr>
          <p:cNvSpPr/>
          <p:nvPr/>
        </p:nvSpPr>
        <p:spPr>
          <a:xfrm>
            <a:off x="371421" y="2757203"/>
            <a:ext cx="2558210" cy="526977"/>
          </a:xfrm>
          <a:prstGeom prst="rect">
            <a:avLst/>
          </a:prstGeom>
          <a:noFill/>
          <a:ln/>
        </p:spPr>
        <p:txBody>
          <a:bodyPr wrap="none" lIns="0" tIns="0" rIns="0" bIns="0" rtlCol="0" anchor="t"/>
          <a:lstStyle/>
          <a:p>
            <a:pPr>
              <a:lnSpc>
                <a:spcPts val="1250"/>
              </a:lnSpc>
            </a:pPr>
            <a:r>
              <a:rPr lang="en-US" sz="1200" dirty="0">
                <a:solidFill>
                  <a:srgbClr val="000000"/>
                </a:solidFill>
                <a:latin typeface="Helvetica Neue" pitchFamily="34" charset="0"/>
                <a:ea typeface="Helvetica Neue" pitchFamily="34" charset="-122"/>
                <a:cs typeface="Helvetica Neue" pitchFamily="34" charset="-120"/>
              </a:rPr>
              <a:t>🌐</a:t>
            </a:r>
            <a:r>
              <a:rPr lang="en-US" sz="1200" dirty="0">
                <a:solidFill>
                  <a:srgbClr val="666666"/>
                </a:solidFill>
                <a:latin typeface="Helvetica Neue" pitchFamily="34" charset="0"/>
                <a:ea typeface="Helvetica Neue" pitchFamily="34" charset="-122"/>
                <a:cs typeface="Helvetica Neue" pitchFamily="34" charset="-120"/>
              </a:rPr>
              <a:t> </a:t>
            </a:r>
            <a:r>
              <a:rPr lang="en-US" sz="1200" u="sng" dirty="0">
                <a:latin typeface="Helvetica Neue" pitchFamily="34" charset="0"/>
                <a:ea typeface="Helvetica Neue" pitchFamily="34" charset="-122"/>
                <a:cs typeface="Helvetica Neue" pitchFamily="34" charset="-120"/>
                <a:hlinkClick r:id="rId2">
                  <a:extLst>
                    <a:ext uri="{A12FA001-AC4F-418D-AE19-62706E023703}">
                      <ahyp:hlinkClr xmlns:ahyp="http://schemas.microsoft.com/office/drawing/2018/hyperlinkcolor" val="tx"/>
                    </a:ext>
                  </a:extLst>
                </a:hlinkClick>
              </a:rPr>
              <a:t>www.metalformshx.com</a:t>
            </a:r>
            <a:endParaRPr lang="en-US" sz="1200" u="sng" dirty="0">
              <a:latin typeface="Helvetica Neue" pitchFamily="34" charset="0"/>
              <a:ea typeface="Helvetica Neue" pitchFamily="34" charset="-122"/>
              <a:cs typeface="Helvetica Neue" pitchFamily="34" charset="-120"/>
            </a:endParaRPr>
          </a:p>
          <a:p>
            <a:pPr>
              <a:lnSpc>
                <a:spcPts val="1250"/>
              </a:lnSpc>
            </a:pPr>
            <a:endParaRPr lang="en-US" sz="1200" dirty="0"/>
          </a:p>
        </p:txBody>
      </p:sp>
      <p:sp>
        <p:nvSpPr>
          <p:cNvPr id="14" name="Text 17">
            <a:extLst>
              <a:ext uri="{FF2B5EF4-FFF2-40B4-BE49-F238E27FC236}">
                <a16:creationId xmlns:a16="http://schemas.microsoft.com/office/drawing/2014/main" id="{82806785-2573-0DD5-BD99-26CF470CDEB9}"/>
              </a:ext>
            </a:extLst>
          </p:cNvPr>
          <p:cNvSpPr/>
          <p:nvPr/>
        </p:nvSpPr>
        <p:spPr>
          <a:xfrm>
            <a:off x="3576275" y="1889929"/>
            <a:ext cx="3081977" cy="845019"/>
          </a:xfrm>
          <a:prstGeom prst="rect">
            <a:avLst/>
          </a:prstGeom>
          <a:noFill/>
          <a:ln/>
        </p:spPr>
        <p:txBody>
          <a:bodyPr wrap="none" lIns="0" tIns="0" rIns="0" bIns="0" rtlCol="0" anchor="t"/>
          <a:lstStyle/>
          <a:p>
            <a:r>
              <a:rPr lang="en-US" sz="1200" dirty="0">
                <a:solidFill>
                  <a:srgbClr val="030303"/>
                </a:solidFill>
                <a:latin typeface="Helvetica Neue" panose="02000503000000020004" pitchFamily="2" charset="0"/>
                <a:ea typeface="Helvetica Neue" panose="02000503000000020004" pitchFamily="2" charset="0"/>
                <a:cs typeface="Helvetica Neue" panose="02000503000000020004" pitchFamily="2" charset="0"/>
              </a:rPr>
              <a:t>Alvin Jones</a:t>
            </a:r>
          </a:p>
          <a:p>
            <a:r>
              <a:rPr lang="en-US" sz="1200" dirty="0">
                <a:solidFill>
                  <a:schemeClr val="tx1">
                    <a:lumMod val="50000"/>
                    <a:lumOff val="50000"/>
                  </a:schemeClr>
                </a:solidFill>
                <a:latin typeface="Helvetica Neue" panose="02000503000000020004" pitchFamily="2" charset="0"/>
                <a:ea typeface="Helvetica Neue" panose="02000503000000020004" pitchFamily="2" charset="0"/>
                <a:cs typeface="Helvetica Neue" panose="02000503000000020004" pitchFamily="2" charset="0"/>
              </a:rPr>
              <a:t>Director, Global Sales and Channel Strategy</a:t>
            </a:r>
          </a:p>
          <a:p>
            <a:r>
              <a:rPr lang="en-US" sz="1200" dirty="0">
                <a:latin typeface="Helvetica Neue" panose="02000503000000020004" pitchFamily="2" charset="0"/>
                <a:ea typeface="Helvetica Neue" panose="02000503000000020004" pitchFamily="2" charset="0"/>
                <a:cs typeface="Helvetica Neue" panose="02000503000000020004" pitchFamily="2" charset="0"/>
              </a:rPr>
              <a:t>832-392-6698</a:t>
            </a:r>
          </a:p>
          <a:p>
            <a:r>
              <a:rPr lang="en-US" sz="1200" dirty="0" err="1">
                <a:latin typeface="Helvetica Neue" panose="02000503000000020004" pitchFamily="2" charset="0"/>
                <a:ea typeface="Helvetica Neue" panose="02000503000000020004" pitchFamily="2" charset="0"/>
                <a:cs typeface="Helvetica Neue" panose="02000503000000020004" pitchFamily="2" charset="0"/>
              </a:rPr>
              <a:t>ajones@metalformsht.com</a:t>
            </a:r>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Text 17">
            <a:extLst>
              <a:ext uri="{FF2B5EF4-FFF2-40B4-BE49-F238E27FC236}">
                <a16:creationId xmlns:a16="http://schemas.microsoft.com/office/drawing/2014/main" id="{454AE158-FB26-ABFB-C1B2-AD8A6858E088}"/>
              </a:ext>
            </a:extLst>
          </p:cNvPr>
          <p:cNvSpPr/>
          <p:nvPr/>
        </p:nvSpPr>
        <p:spPr>
          <a:xfrm>
            <a:off x="3576275" y="3020691"/>
            <a:ext cx="3081977" cy="845019"/>
          </a:xfrm>
          <a:prstGeom prst="rect">
            <a:avLst/>
          </a:prstGeom>
          <a:noFill/>
          <a:ln/>
        </p:spPr>
        <p:txBody>
          <a:bodyPr wrap="none" lIns="0" tIns="0" rIns="0" bIns="0" rtlCol="0" anchor="t"/>
          <a:lstStyle/>
          <a:p>
            <a:r>
              <a:rPr lang="en-US" sz="1200" dirty="0">
                <a:solidFill>
                  <a:srgbClr val="030303"/>
                </a:solidFill>
                <a:latin typeface="Helvetica Neue" panose="02000503000000020004" pitchFamily="2" charset="0"/>
                <a:ea typeface="Helvetica Neue" panose="02000503000000020004" pitchFamily="2" charset="0"/>
                <a:cs typeface="Helvetica Neue" panose="02000503000000020004" pitchFamily="2" charset="0"/>
              </a:rPr>
              <a:t>Clint Martin</a:t>
            </a:r>
          </a:p>
          <a:p>
            <a:r>
              <a:rPr lang="en-US" sz="1200" dirty="0">
                <a:solidFill>
                  <a:schemeClr val="tx1">
                    <a:lumMod val="50000"/>
                    <a:lumOff val="50000"/>
                  </a:schemeClr>
                </a:solidFill>
                <a:latin typeface="Helvetica Neue" panose="02000503000000020004" pitchFamily="2" charset="0"/>
                <a:ea typeface="Helvetica Neue" panose="02000503000000020004" pitchFamily="2" charset="0"/>
                <a:cs typeface="Helvetica Neue" panose="02000503000000020004" pitchFamily="2" charset="0"/>
              </a:rPr>
              <a:t>Director of Commercial Operations</a:t>
            </a:r>
          </a:p>
          <a:p>
            <a:r>
              <a:rPr lang="en-US" sz="1200" dirty="0">
                <a:latin typeface="Helvetica Neue" panose="02000503000000020004" pitchFamily="2" charset="0"/>
                <a:ea typeface="Helvetica Neue" panose="02000503000000020004" pitchFamily="2" charset="0"/>
                <a:cs typeface="Helvetica Neue" panose="02000503000000020004" pitchFamily="2" charset="0"/>
              </a:rPr>
              <a:t>409-241-1372</a:t>
            </a:r>
          </a:p>
          <a:p>
            <a:r>
              <a:rPr lang="en-US" sz="1200" dirty="0" err="1">
                <a:latin typeface="Helvetica Neue" panose="02000503000000020004" pitchFamily="2" charset="0"/>
                <a:ea typeface="Helvetica Neue" panose="02000503000000020004" pitchFamily="2" charset="0"/>
                <a:cs typeface="Helvetica Neue" panose="02000503000000020004" pitchFamily="2" charset="0"/>
              </a:rPr>
              <a:t>cmartin@metalformshx.com</a:t>
            </a:r>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774013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8F0487-CBD6-F0EE-400F-928E00F09D20}"/>
              </a:ext>
            </a:extLst>
          </p:cNvPr>
          <p:cNvSpPr>
            <a:spLocks noGrp="1"/>
          </p:cNvSpPr>
          <p:nvPr>
            <p:ph type="body" sz="quarter" idx="14"/>
          </p:nvPr>
        </p:nvSpPr>
        <p:spPr/>
        <p:txBody>
          <a:bodyPr/>
          <a:lstStyle/>
          <a:p>
            <a:r>
              <a:rPr lang="en-US" dirty="0"/>
              <a:t>Proprietary technology portfolio</a:t>
            </a:r>
          </a:p>
        </p:txBody>
      </p:sp>
      <p:sp>
        <p:nvSpPr>
          <p:cNvPr id="4" name="Slide Number Placeholder 3">
            <a:extLst>
              <a:ext uri="{FF2B5EF4-FFF2-40B4-BE49-F238E27FC236}">
                <a16:creationId xmlns:a16="http://schemas.microsoft.com/office/drawing/2014/main" id="{22A09E22-7A1C-CEF8-BA9E-B03588F0CFA9}"/>
              </a:ext>
            </a:extLst>
          </p:cNvPr>
          <p:cNvSpPr>
            <a:spLocks noGrp="1"/>
          </p:cNvSpPr>
          <p:nvPr>
            <p:ph type="sldNum" sz="quarter" idx="17"/>
          </p:nvPr>
        </p:nvSpPr>
        <p:spPr/>
        <p:txBody>
          <a:bodyPr/>
          <a:lstStyle/>
          <a:p>
            <a:fld id="{F9886CEC-C9AD-CD40-A303-2354BBFA91C8}" type="slidenum">
              <a:rPr lang="en-US" smtClean="0"/>
              <a:pPr/>
              <a:t>7</a:t>
            </a:fld>
            <a:endParaRPr lang="en-US" sz="1000"/>
          </a:p>
        </p:txBody>
      </p:sp>
      <p:sp>
        <p:nvSpPr>
          <p:cNvPr id="5" name="Text 1">
            <a:extLst>
              <a:ext uri="{FF2B5EF4-FFF2-40B4-BE49-F238E27FC236}">
                <a16:creationId xmlns:a16="http://schemas.microsoft.com/office/drawing/2014/main" id="{7B84C74F-F3DA-4060-580D-7D9D8329F4E4}"/>
              </a:ext>
            </a:extLst>
          </p:cNvPr>
          <p:cNvSpPr/>
          <p:nvPr/>
        </p:nvSpPr>
        <p:spPr>
          <a:xfrm>
            <a:off x="425276" y="1255591"/>
            <a:ext cx="8151763" cy="453628"/>
          </a:xfrm>
          <a:prstGeom prst="rect">
            <a:avLst/>
          </a:prstGeom>
          <a:noFill/>
          <a:ln/>
        </p:spPr>
        <p:txBody>
          <a:bodyPr wrap="square" lIns="0" tIns="0" rIns="0" bIns="0" rtlCol="0" anchor="t"/>
          <a:lstStyle/>
          <a:p>
            <a:pPr>
              <a:lnSpc>
                <a:spcPts val="1781"/>
              </a:lnSpc>
            </a:pPr>
            <a:r>
              <a:rPr lang="en-US" sz="1094" dirty="0">
                <a:latin typeface="Helvetica Neue" pitchFamily="34" charset="0"/>
                <a:ea typeface="Helvetica Neue" pitchFamily="34" charset="-122"/>
                <a:cs typeface="Helvetica Neue" pitchFamily="34" charset="-120"/>
              </a:rPr>
              <a:t>Recent acquisition of Koch Heat Transfer's international operations has positioned Metalforms as the exclusive global source for industry-leading thermal technologies.</a:t>
            </a:r>
            <a:endParaRPr lang="en-US" sz="1094" dirty="0"/>
          </a:p>
        </p:txBody>
      </p:sp>
      <p:sp>
        <p:nvSpPr>
          <p:cNvPr id="6" name="Shape 2">
            <a:extLst>
              <a:ext uri="{FF2B5EF4-FFF2-40B4-BE49-F238E27FC236}">
                <a16:creationId xmlns:a16="http://schemas.microsoft.com/office/drawing/2014/main" id="{E873DA17-D6B2-CB56-B1F5-F4FAAD06837B}"/>
              </a:ext>
            </a:extLst>
          </p:cNvPr>
          <p:cNvSpPr/>
          <p:nvPr/>
        </p:nvSpPr>
        <p:spPr>
          <a:xfrm>
            <a:off x="425276" y="1868688"/>
            <a:ext cx="4004965" cy="1053183"/>
          </a:xfrm>
          <a:prstGeom prst="roundRect">
            <a:avLst>
              <a:gd name="adj" fmla="val 5654"/>
            </a:avLst>
          </a:prstGeom>
          <a:solidFill>
            <a:srgbClr val="D9E4F2"/>
          </a:solidFill>
          <a:ln w="7620">
            <a:solidFill>
              <a:srgbClr val="BFCAD8"/>
            </a:solidFill>
            <a:prstDash val="solid"/>
          </a:ln>
        </p:spPr>
        <p:txBody>
          <a:bodyPr/>
          <a:lstStyle/>
          <a:p>
            <a:endParaRPr lang="en-US" sz="1125"/>
          </a:p>
        </p:txBody>
      </p:sp>
      <p:sp>
        <p:nvSpPr>
          <p:cNvPr id="7" name="Text 3">
            <a:extLst>
              <a:ext uri="{FF2B5EF4-FFF2-40B4-BE49-F238E27FC236}">
                <a16:creationId xmlns:a16="http://schemas.microsoft.com/office/drawing/2014/main" id="{8FC9CF56-F89A-3C34-4439-7E22EBC6A8BF}"/>
              </a:ext>
            </a:extLst>
          </p:cNvPr>
          <p:cNvSpPr/>
          <p:nvPr/>
        </p:nvSpPr>
        <p:spPr>
          <a:xfrm>
            <a:off x="571797" y="2015210"/>
            <a:ext cx="1772022" cy="221456"/>
          </a:xfrm>
          <a:prstGeom prst="rect">
            <a:avLst/>
          </a:prstGeom>
          <a:noFill/>
          <a:ln/>
        </p:spPr>
        <p:txBody>
          <a:bodyPr wrap="none" lIns="0" tIns="0" rIns="0" bIns="0" rtlCol="0" anchor="t"/>
          <a:lstStyle/>
          <a:p>
            <a:pPr>
              <a:lnSpc>
                <a:spcPts val="1719"/>
              </a:lnSpc>
            </a:pPr>
            <a:r>
              <a:rPr lang="en-US" sz="1375" dirty="0">
                <a:solidFill>
                  <a:srgbClr val="000000"/>
                </a:solidFill>
                <a:latin typeface="Helvetica Neue Medium" pitchFamily="34" charset="0"/>
                <a:ea typeface="Helvetica Neue Medium" pitchFamily="34" charset="-122"/>
                <a:cs typeface="Helvetica Neue Medium" pitchFamily="34" charset="-120"/>
              </a:rPr>
              <a:t>BROWN FINTUBE®</a:t>
            </a:r>
            <a:endParaRPr lang="en-US" sz="1375" dirty="0"/>
          </a:p>
        </p:txBody>
      </p:sp>
      <p:sp>
        <p:nvSpPr>
          <p:cNvPr id="8" name="Text 4">
            <a:extLst>
              <a:ext uri="{FF2B5EF4-FFF2-40B4-BE49-F238E27FC236}">
                <a16:creationId xmlns:a16="http://schemas.microsoft.com/office/drawing/2014/main" id="{DB38D805-8E9F-A0BB-80AD-7CA996780B77}"/>
              </a:ext>
            </a:extLst>
          </p:cNvPr>
          <p:cNvSpPr/>
          <p:nvPr/>
        </p:nvSpPr>
        <p:spPr>
          <a:xfrm>
            <a:off x="571797" y="2321722"/>
            <a:ext cx="3711923" cy="453628"/>
          </a:xfrm>
          <a:prstGeom prst="rect">
            <a:avLst/>
          </a:prstGeom>
          <a:noFill/>
          <a:ln/>
        </p:spPr>
        <p:txBody>
          <a:bodyPr wrap="square" lIns="0" tIns="0" rIns="0" bIns="0" rtlCol="0" anchor="t"/>
          <a:lstStyle/>
          <a:p>
            <a:pPr>
              <a:lnSpc>
                <a:spcPts val="1781"/>
              </a:lnSpc>
            </a:pPr>
            <a:r>
              <a:rPr lang="en-US" sz="1094" dirty="0">
                <a:solidFill>
                  <a:srgbClr val="000000"/>
                </a:solidFill>
                <a:latin typeface="Helvetica Neue" pitchFamily="34" charset="0"/>
                <a:ea typeface="Helvetica Neue" pitchFamily="34" charset="-122"/>
                <a:cs typeface="Helvetica Neue" pitchFamily="34" charset="-120"/>
              </a:rPr>
              <a:t>Advanced hairpin heat exchanger technology for enhanced heat transfer efficiency in demanding applications</a:t>
            </a:r>
            <a:endParaRPr lang="en-US" sz="1094" dirty="0"/>
          </a:p>
        </p:txBody>
      </p:sp>
      <p:sp>
        <p:nvSpPr>
          <p:cNvPr id="9" name="Shape 5">
            <a:extLst>
              <a:ext uri="{FF2B5EF4-FFF2-40B4-BE49-F238E27FC236}">
                <a16:creationId xmlns:a16="http://schemas.microsoft.com/office/drawing/2014/main" id="{C473F88D-F48E-8108-405A-273B45EA997E}"/>
              </a:ext>
            </a:extLst>
          </p:cNvPr>
          <p:cNvSpPr/>
          <p:nvPr/>
        </p:nvSpPr>
        <p:spPr>
          <a:xfrm>
            <a:off x="4572000" y="1868688"/>
            <a:ext cx="4005039" cy="1053183"/>
          </a:xfrm>
          <a:prstGeom prst="roundRect">
            <a:avLst>
              <a:gd name="adj" fmla="val 5654"/>
            </a:avLst>
          </a:prstGeom>
          <a:solidFill>
            <a:srgbClr val="D9E4F2"/>
          </a:solidFill>
          <a:ln w="7620">
            <a:solidFill>
              <a:srgbClr val="BFCAD8"/>
            </a:solidFill>
            <a:prstDash val="solid"/>
          </a:ln>
        </p:spPr>
        <p:txBody>
          <a:bodyPr/>
          <a:lstStyle/>
          <a:p>
            <a:endParaRPr lang="en-US" sz="1125"/>
          </a:p>
        </p:txBody>
      </p:sp>
      <p:sp>
        <p:nvSpPr>
          <p:cNvPr id="10" name="Text 6">
            <a:extLst>
              <a:ext uri="{FF2B5EF4-FFF2-40B4-BE49-F238E27FC236}">
                <a16:creationId xmlns:a16="http://schemas.microsoft.com/office/drawing/2014/main" id="{56BAE430-EA01-DA25-B6D7-DA508B1877B6}"/>
              </a:ext>
            </a:extLst>
          </p:cNvPr>
          <p:cNvSpPr/>
          <p:nvPr/>
        </p:nvSpPr>
        <p:spPr>
          <a:xfrm>
            <a:off x="4718521" y="2015210"/>
            <a:ext cx="1772022" cy="221456"/>
          </a:xfrm>
          <a:prstGeom prst="rect">
            <a:avLst/>
          </a:prstGeom>
          <a:noFill/>
          <a:ln/>
        </p:spPr>
        <p:txBody>
          <a:bodyPr wrap="none" lIns="0" tIns="0" rIns="0" bIns="0" rtlCol="0" anchor="t"/>
          <a:lstStyle/>
          <a:p>
            <a:pPr>
              <a:lnSpc>
                <a:spcPts val="1719"/>
              </a:lnSpc>
            </a:pPr>
            <a:r>
              <a:rPr lang="en-US" sz="1375" dirty="0">
                <a:solidFill>
                  <a:srgbClr val="000000"/>
                </a:solidFill>
                <a:latin typeface="Helvetica Neue Medium" pitchFamily="34" charset="0"/>
                <a:ea typeface="Helvetica Neue Medium" pitchFamily="34" charset="-122"/>
                <a:cs typeface="Helvetica Neue Medium" pitchFamily="34" charset="-120"/>
              </a:rPr>
              <a:t>TWISTED TUBE®</a:t>
            </a:r>
            <a:endParaRPr lang="en-US" sz="1375" dirty="0"/>
          </a:p>
        </p:txBody>
      </p:sp>
      <p:sp>
        <p:nvSpPr>
          <p:cNvPr id="11" name="Text 7">
            <a:extLst>
              <a:ext uri="{FF2B5EF4-FFF2-40B4-BE49-F238E27FC236}">
                <a16:creationId xmlns:a16="http://schemas.microsoft.com/office/drawing/2014/main" id="{6BCA96BB-E192-8945-27A2-6EC42C4BE749}"/>
              </a:ext>
            </a:extLst>
          </p:cNvPr>
          <p:cNvSpPr/>
          <p:nvPr/>
        </p:nvSpPr>
        <p:spPr>
          <a:xfrm>
            <a:off x="4718521" y="2321722"/>
            <a:ext cx="3711997" cy="453628"/>
          </a:xfrm>
          <a:prstGeom prst="rect">
            <a:avLst/>
          </a:prstGeom>
          <a:noFill/>
          <a:ln/>
        </p:spPr>
        <p:txBody>
          <a:bodyPr wrap="square" lIns="0" tIns="0" rIns="0" bIns="0" rtlCol="0" anchor="t"/>
          <a:lstStyle/>
          <a:p>
            <a:pPr>
              <a:lnSpc>
                <a:spcPts val="1781"/>
              </a:lnSpc>
            </a:pPr>
            <a:r>
              <a:rPr lang="en-US" sz="1094" dirty="0">
                <a:solidFill>
                  <a:srgbClr val="000000"/>
                </a:solidFill>
                <a:latin typeface="Helvetica Neue" pitchFamily="34" charset="0"/>
                <a:ea typeface="Helvetica Neue" pitchFamily="34" charset="-122"/>
                <a:cs typeface="Helvetica Neue" pitchFamily="34" charset="-120"/>
              </a:rPr>
              <a:t>Patented heat exchanger technology delivering superior thermal performance and reduced fouling</a:t>
            </a:r>
            <a:endParaRPr lang="en-US" sz="1094" dirty="0"/>
          </a:p>
        </p:txBody>
      </p:sp>
      <p:sp>
        <p:nvSpPr>
          <p:cNvPr id="12" name="Shape 8">
            <a:extLst>
              <a:ext uri="{FF2B5EF4-FFF2-40B4-BE49-F238E27FC236}">
                <a16:creationId xmlns:a16="http://schemas.microsoft.com/office/drawing/2014/main" id="{3C6F28AF-A501-5E9E-E29D-5E3037A0A83E}"/>
              </a:ext>
            </a:extLst>
          </p:cNvPr>
          <p:cNvSpPr/>
          <p:nvPr/>
        </p:nvSpPr>
        <p:spPr>
          <a:xfrm>
            <a:off x="425276" y="3063630"/>
            <a:ext cx="4004965" cy="1053183"/>
          </a:xfrm>
          <a:prstGeom prst="roundRect">
            <a:avLst>
              <a:gd name="adj" fmla="val 5654"/>
            </a:avLst>
          </a:prstGeom>
          <a:solidFill>
            <a:srgbClr val="D9E4F2"/>
          </a:solidFill>
          <a:ln w="7620">
            <a:solidFill>
              <a:srgbClr val="BFCAD8"/>
            </a:solidFill>
            <a:prstDash val="solid"/>
          </a:ln>
        </p:spPr>
        <p:txBody>
          <a:bodyPr/>
          <a:lstStyle/>
          <a:p>
            <a:endParaRPr lang="en-US" sz="1125"/>
          </a:p>
        </p:txBody>
      </p:sp>
      <p:sp>
        <p:nvSpPr>
          <p:cNvPr id="13" name="Text 9">
            <a:extLst>
              <a:ext uri="{FF2B5EF4-FFF2-40B4-BE49-F238E27FC236}">
                <a16:creationId xmlns:a16="http://schemas.microsoft.com/office/drawing/2014/main" id="{64138A82-4CEF-C074-CE03-D82401525654}"/>
              </a:ext>
            </a:extLst>
          </p:cNvPr>
          <p:cNvSpPr/>
          <p:nvPr/>
        </p:nvSpPr>
        <p:spPr>
          <a:xfrm>
            <a:off x="571797" y="3210151"/>
            <a:ext cx="1772022" cy="221456"/>
          </a:xfrm>
          <a:prstGeom prst="rect">
            <a:avLst/>
          </a:prstGeom>
          <a:noFill/>
          <a:ln/>
        </p:spPr>
        <p:txBody>
          <a:bodyPr wrap="none" lIns="0" tIns="0" rIns="0" bIns="0" rtlCol="0" anchor="t"/>
          <a:lstStyle/>
          <a:p>
            <a:pPr>
              <a:lnSpc>
                <a:spcPts val="1719"/>
              </a:lnSpc>
            </a:pPr>
            <a:r>
              <a:rPr lang="en-US" sz="1375" dirty="0">
                <a:solidFill>
                  <a:srgbClr val="000000"/>
                </a:solidFill>
                <a:latin typeface="Helvetica Neue Medium" pitchFamily="34" charset="0"/>
                <a:ea typeface="Helvetica Neue Medium" pitchFamily="34" charset="-122"/>
                <a:cs typeface="Helvetica Neue Medium" pitchFamily="34" charset="-120"/>
              </a:rPr>
              <a:t>LOK-FLANGE®</a:t>
            </a:r>
            <a:endParaRPr lang="en-US" sz="1375" dirty="0"/>
          </a:p>
        </p:txBody>
      </p:sp>
      <p:sp>
        <p:nvSpPr>
          <p:cNvPr id="14" name="Text 10">
            <a:extLst>
              <a:ext uri="{FF2B5EF4-FFF2-40B4-BE49-F238E27FC236}">
                <a16:creationId xmlns:a16="http://schemas.microsoft.com/office/drawing/2014/main" id="{0C71DBC9-1F0D-68AA-0F08-CC90CC138AA8}"/>
              </a:ext>
            </a:extLst>
          </p:cNvPr>
          <p:cNvSpPr/>
          <p:nvPr/>
        </p:nvSpPr>
        <p:spPr>
          <a:xfrm>
            <a:off x="571797" y="3516663"/>
            <a:ext cx="3711923" cy="453628"/>
          </a:xfrm>
          <a:prstGeom prst="rect">
            <a:avLst/>
          </a:prstGeom>
          <a:noFill/>
          <a:ln/>
        </p:spPr>
        <p:txBody>
          <a:bodyPr wrap="square" lIns="0" tIns="0" rIns="0" bIns="0" rtlCol="0" anchor="t"/>
          <a:lstStyle/>
          <a:p>
            <a:pPr>
              <a:lnSpc>
                <a:spcPts val="1781"/>
              </a:lnSpc>
            </a:pPr>
            <a:r>
              <a:rPr lang="en-US" sz="1094" dirty="0">
                <a:solidFill>
                  <a:srgbClr val="000000"/>
                </a:solidFill>
                <a:latin typeface="Helvetica Neue" pitchFamily="34" charset="0"/>
                <a:ea typeface="Helvetica Neue" pitchFamily="34" charset="-122"/>
                <a:cs typeface="Helvetica Neue" pitchFamily="34" charset="-120"/>
              </a:rPr>
              <a:t>Innovative connection systems ensuring integrity and reliability in critical operations</a:t>
            </a:r>
            <a:endParaRPr lang="en-US" sz="1094" dirty="0"/>
          </a:p>
        </p:txBody>
      </p:sp>
      <p:sp>
        <p:nvSpPr>
          <p:cNvPr id="15" name="Shape 11">
            <a:extLst>
              <a:ext uri="{FF2B5EF4-FFF2-40B4-BE49-F238E27FC236}">
                <a16:creationId xmlns:a16="http://schemas.microsoft.com/office/drawing/2014/main" id="{19B96BA8-AFF2-B396-991A-3C6C95398CD7}"/>
              </a:ext>
            </a:extLst>
          </p:cNvPr>
          <p:cNvSpPr/>
          <p:nvPr/>
        </p:nvSpPr>
        <p:spPr>
          <a:xfrm>
            <a:off x="4572000" y="3063630"/>
            <a:ext cx="4005039" cy="1053183"/>
          </a:xfrm>
          <a:prstGeom prst="roundRect">
            <a:avLst>
              <a:gd name="adj" fmla="val 5654"/>
            </a:avLst>
          </a:prstGeom>
          <a:solidFill>
            <a:srgbClr val="D9E4F2"/>
          </a:solidFill>
          <a:ln w="7620">
            <a:solidFill>
              <a:srgbClr val="BFCAD8"/>
            </a:solidFill>
            <a:prstDash val="solid"/>
          </a:ln>
        </p:spPr>
        <p:txBody>
          <a:bodyPr/>
          <a:lstStyle/>
          <a:p>
            <a:endParaRPr lang="en-US" sz="1125"/>
          </a:p>
        </p:txBody>
      </p:sp>
      <p:sp>
        <p:nvSpPr>
          <p:cNvPr id="16" name="Text 12">
            <a:extLst>
              <a:ext uri="{FF2B5EF4-FFF2-40B4-BE49-F238E27FC236}">
                <a16:creationId xmlns:a16="http://schemas.microsoft.com/office/drawing/2014/main" id="{85313B2B-A9CE-AC59-656E-DF813BDFE03D}"/>
              </a:ext>
            </a:extLst>
          </p:cNvPr>
          <p:cNvSpPr/>
          <p:nvPr/>
        </p:nvSpPr>
        <p:spPr>
          <a:xfrm>
            <a:off x="4718521" y="3210151"/>
            <a:ext cx="1772022" cy="221456"/>
          </a:xfrm>
          <a:prstGeom prst="rect">
            <a:avLst/>
          </a:prstGeom>
          <a:noFill/>
          <a:ln/>
        </p:spPr>
        <p:txBody>
          <a:bodyPr wrap="none" lIns="0" tIns="0" rIns="0" bIns="0" rtlCol="0" anchor="t"/>
          <a:lstStyle/>
          <a:p>
            <a:pPr>
              <a:lnSpc>
                <a:spcPts val="1719"/>
              </a:lnSpc>
            </a:pPr>
            <a:r>
              <a:rPr lang="en-US" sz="1375" dirty="0">
                <a:solidFill>
                  <a:srgbClr val="000000"/>
                </a:solidFill>
                <a:latin typeface="Helvetica Neue Medium" pitchFamily="34" charset="0"/>
                <a:ea typeface="Helvetica Neue Medium" pitchFamily="34" charset="-122"/>
                <a:cs typeface="Helvetica Neue Medium" pitchFamily="34" charset="-120"/>
              </a:rPr>
              <a:t>ALCO PRODUCTS®</a:t>
            </a:r>
            <a:endParaRPr lang="en-US" sz="1375" dirty="0"/>
          </a:p>
        </p:txBody>
      </p:sp>
      <p:sp>
        <p:nvSpPr>
          <p:cNvPr id="17" name="Text 13">
            <a:extLst>
              <a:ext uri="{FF2B5EF4-FFF2-40B4-BE49-F238E27FC236}">
                <a16:creationId xmlns:a16="http://schemas.microsoft.com/office/drawing/2014/main" id="{5E52ECC4-67F4-77A0-EA58-A2248E319A35}"/>
              </a:ext>
            </a:extLst>
          </p:cNvPr>
          <p:cNvSpPr/>
          <p:nvPr/>
        </p:nvSpPr>
        <p:spPr>
          <a:xfrm>
            <a:off x="4718521" y="3516663"/>
            <a:ext cx="3711997" cy="453628"/>
          </a:xfrm>
          <a:prstGeom prst="rect">
            <a:avLst/>
          </a:prstGeom>
          <a:noFill/>
          <a:ln/>
        </p:spPr>
        <p:txBody>
          <a:bodyPr wrap="square" lIns="0" tIns="0" rIns="0" bIns="0" rtlCol="0" anchor="t"/>
          <a:lstStyle/>
          <a:p>
            <a:pPr>
              <a:lnSpc>
                <a:spcPts val="1781"/>
              </a:lnSpc>
            </a:pPr>
            <a:r>
              <a:rPr lang="en-US" sz="1094" dirty="0">
                <a:solidFill>
                  <a:srgbClr val="000000"/>
                </a:solidFill>
                <a:latin typeface="Helvetica Neue" pitchFamily="34" charset="0"/>
                <a:ea typeface="Helvetica Neue" pitchFamily="34" charset="-122"/>
                <a:cs typeface="Helvetica Neue" pitchFamily="34" charset="-120"/>
              </a:rPr>
              <a:t>Specialized thermal solutions for complex refining and petrochemical processes</a:t>
            </a:r>
            <a:endParaRPr lang="en-US" sz="1094" dirty="0"/>
          </a:p>
        </p:txBody>
      </p:sp>
      <p:sp>
        <p:nvSpPr>
          <p:cNvPr id="18" name="Text 14">
            <a:extLst>
              <a:ext uri="{FF2B5EF4-FFF2-40B4-BE49-F238E27FC236}">
                <a16:creationId xmlns:a16="http://schemas.microsoft.com/office/drawing/2014/main" id="{FF4C23CA-1C95-A523-C0BE-B395D90976B7}"/>
              </a:ext>
            </a:extLst>
          </p:cNvPr>
          <p:cNvSpPr/>
          <p:nvPr/>
        </p:nvSpPr>
        <p:spPr>
          <a:xfrm>
            <a:off x="425276" y="4276282"/>
            <a:ext cx="8151763" cy="226814"/>
          </a:xfrm>
          <a:prstGeom prst="rect">
            <a:avLst/>
          </a:prstGeom>
          <a:noFill/>
          <a:ln/>
        </p:spPr>
        <p:txBody>
          <a:bodyPr wrap="none" lIns="0" tIns="0" rIns="0" bIns="0" rtlCol="0" anchor="t"/>
          <a:lstStyle/>
          <a:p>
            <a:pPr>
              <a:lnSpc>
                <a:spcPts val="1781"/>
              </a:lnSpc>
            </a:pPr>
            <a:r>
              <a:rPr lang="en-US" sz="1094" dirty="0">
                <a:latin typeface="Helvetica Neue" pitchFamily="34" charset="0"/>
                <a:ea typeface="Helvetica Neue" pitchFamily="34" charset="-122"/>
                <a:cs typeface="Helvetica Neue" pitchFamily="34" charset="-120"/>
              </a:rPr>
              <a:t>Proprietary technologies that competitors cannot replicate</a:t>
            </a:r>
            <a:endParaRPr lang="en-US" sz="1094" dirty="0"/>
          </a:p>
        </p:txBody>
      </p:sp>
    </p:spTree>
    <p:extLst>
      <p:ext uri="{BB962C8B-B14F-4D97-AF65-F5344CB8AC3E}">
        <p14:creationId xmlns:p14="http://schemas.microsoft.com/office/powerpoint/2010/main" val="3914358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24CA70-5950-6F2D-43FA-FE962EC35273}"/>
              </a:ext>
            </a:extLst>
          </p:cNvPr>
          <p:cNvSpPr>
            <a:spLocks noGrp="1"/>
          </p:cNvSpPr>
          <p:nvPr>
            <p:ph type="body" sz="quarter" idx="14"/>
          </p:nvPr>
        </p:nvSpPr>
        <p:spPr>
          <a:xfrm>
            <a:off x="311944" y="768122"/>
            <a:ext cx="6162079" cy="333861"/>
          </a:xfrm>
        </p:spPr>
        <p:txBody>
          <a:bodyPr/>
          <a:lstStyle/>
          <a:p>
            <a:r>
              <a:rPr lang="en-US" dirty="0">
                <a:solidFill>
                  <a:srgbClr val="030303"/>
                </a:solidFill>
                <a:latin typeface="Helvetica Neue Medium" pitchFamily="34" charset="0"/>
                <a:ea typeface="Helvetica Neue Medium" pitchFamily="34" charset="-122"/>
                <a:cs typeface="Helvetica Neue Medium" pitchFamily="34" charset="-120"/>
              </a:rPr>
              <a:t>Sustainability Partnership Framework</a:t>
            </a:r>
            <a:endParaRPr lang="en-US" dirty="0"/>
          </a:p>
          <a:p>
            <a:endParaRPr lang="en-US" dirty="0"/>
          </a:p>
        </p:txBody>
      </p:sp>
      <p:sp>
        <p:nvSpPr>
          <p:cNvPr id="4" name="Slide Number Placeholder 3">
            <a:extLst>
              <a:ext uri="{FF2B5EF4-FFF2-40B4-BE49-F238E27FC236}">
                <a16:creationId xmlns:a16="http://schemas.microsoft.com/office/drawing/2014/main" id="{F3CB150E-AF91-00A5-F392-CF616ACFE0EC}"/>
              </a:ext>
            </a:extLst>
          </p:cNvPr>
          <p:cNvSpPr>
            <a:spLocks noGrp="1"/>
          </p:cNvSpPr>
          <p:nvPr>
            <p:ph type="sldNum" sz="quarter" idx="17"/>
          </p:nvPr>
        </p:nvSpPr>
        <p:spPr/>
        <p:txBody>
          <a:bodyPr/>
          <a:lstStyle/>
          <a:p>
            <a:fld id="{F9886CEC-C9AD-CD40-A303-2354BBFA91C8}" type="slidenum">
              <a:rPr lang="en-US" smtClean="0"/>
              <a:pPr/>
              <a:t>8</a:t>
            </a:fld>
            <a:endParaRPr lang="en-US" sz="1000"/>
          </a:p>
        </p:txBody>
      </p:sp>
      <p:sp>
        <p:nvSpPr>
          <p:cNvPr id="5" name="Text 1">
            <a:extLst>
              <a:ext uri="{FF2B5EF4-FFF2-40B4-BE49-F238E27FC236}">
                <a16:creationId xmlns:a16="http://schemas.microsoft.com/office/drawing/2014/main" id="{CAE5EA15-FB8E-3987-9664-08C816ABEDC8}"/>
              </a:ext>
            </a:extLst>
          </p:cNvPr>
          <p:cNvSpPr/>
          <p:nvPr/>
        </p:nvSpPr>
        <p:spPr>
          <a:xfrm>
            <a:off x="496119" y="1427113"/>
            <a:ext cx="4983956" cy="221456"/>
          </a:xfrm>
          <a:prstGeom prst="rect">
            <a:avLst/>
          </a:prstGeom>
          <a:noFill/>
          <a:ln/>
        </p:spPr>
        <p:txBody>
          <a:bodyPr wrap="none" lIns="0" tIns="0" rIns="0" bIns="0" rtlCol="0" anchor="t"/>
          <a:lstStyle/>
          <a:p>
            <a:pPr>
              <a:lnSpc>
                <a:spcPts val="1719"/>
              </a:lnSpc>
            </a:pPr>
            <a:r>
              <a:rPr lang="en-US" sz="1375" dirty="0">
                <a:latin typeface="Helvetica Neue" panose="02000503000000020004" pitchFamily="2" charset="0"/>
                <a:ea typeface="Helvetica Neue" panose="02000503000000020004" pitchFamily="2" charset="0"/>
                <a:cs typeface="Helvetica Neue" panose="02000503000000020004" pitchFamily="2" charset="0"/>
              </a:rPr>
              <a:t>Aligning Thermal Excellence with Environmental Stewardship</a:t>
            </a:r>
          </a:p>
        </p:txBody>
      </p:sp>
      <p:pic>
        <p:nvPicPr>
          <p:cNvPr id="6" name="Image 0" descr="preencoded.png">
            <a:extLst>
              <a:ext uri="{FF2B5EF4-FFF2-40B4-BE49-F238E27FC236}">
                <a16:creationId xmlns:a16="http://schemas.microsoft.com/office/drawing/2014/main" id="{FBBEF421-A9A6-C34D-B5EE-76F01AE3829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6119" y="1861170"/>
            <a:ext cx="425276" cy="425276"/>
          </a:xfrm>
          <a:prstGeom prst="rect">
            <a:avLst/>
          </a:prstGeom>
        </p:spPr>
      </p:pic>
      <p:sp>
        <p:nvSpPr>
          <p:cNvPr id="7" name="Text 2">
            <a:extLst>
              <a:ext uri="{FF2B5EF4-FFF2-40B4-BE49-F238E27FC236}">
                <a16:creationId xmlns:a16="http://schemas.microsoft.com/office/drawing/2014/main" id="{22D103ED-0EF7-31F1-A149-B34947C0AE19}"/>
              </a:ext>
            </a:extLst>
          </p:cNvPr>
          <p:cNvSpPr/>
          <p:nvPr/>
        </p:nvSpPr>
        <p:spPr>
          <a:xfrm>
            <a:off x="496119" y="2463627"/>
            <a:ext cx="2599134" cy="226814"/>
          </a:xfrm>
          <a:prstGeom prst="rect">
            <a:avLst/>
          </a:prstGeom>
          <a:noFill/>
          <a:ln/>
        </p:spPr>
        <p:txBody>
          <a:bodyPr wrap="non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Efficiency</a:t>
            </a:r>
          </a:p>
        </p:txBody>
      </p:sp>
      <p:sp>
        <p:nvSpPr>
          <p:cNvPr id="8" name="Text 3">
            <a:extLst>
              <a:ext uri="{FF2B5EF4-FFF2-40B4-BE49-F238E27FC236}">
                <a16:creationId xmlns:a16="http://schemas.microsoft.com/office/drawing/2014/main" id="{01A5C12E-FF35-C3BF-9F77-BC6E2F18FC81}"/>
              </a:ext>
            </a:extLst>
          </p:cNvPr>
          <p:cNvSpPr/>
          <p:nvPr/>
        </p:nvSpPr>
        <p:spPr>
          <a:xfrm>
            <a:off x="496119" y="2775496"/>
            <a:ext cx="1772022" cy="221456"/>
          </a:xfrm>
          <a:prstGeom prst="rect">
            <a:avLst/>
          </a:prstGeom>
          <a:noFill/>
          <a:ln/>
        </p:spPr>
        <p:txBody>
          <a:bodyPr wrap="none" lIns="0" tIns="0" rIns="0" bIns="0" rtlCol="0" anchor="t"/>
          <a:lstStyle/>
          <a:p>
            <a:pPr>
              <a:lnSpc>
                <a:spcPts val="1719"/>
              </a:lnSpc>
            </a:pPr>
            <a:r>
              <a:rPr lang="en-US" sz="1375" dirty="0">
                <a:latin typeface="Helvetica Neue" panose="02000503000000020004" pitchFamily="2" charset="0"/>
                <a:ea typeface="Helvetica Neue" panose="02000503000000020004" pitchFamily="2" charset="0"/>
                <a:cs typeface="Helvetica Neue" panose="02000503000000020004" pitchFamily="2" charset="0"/>
              </a:rPr>
              <a:t>Energy Optimization</a:t>
            </a:r>
          </a:p>
        </p:txBody>
      </p:sp>
      <p:sp>
        <p:nvSpPr>
          <p:cNvPr id="9" name="Text 4">
            <a:extLst>
              <a:ext uri="{FF2B5EF4-FFF2-40B4-BE49-F238E27FC236}">
                <a16:creationId xmlns:a16="http://schemas.microsoft.com/office/drawing/2014/main" id="{4C230458-FB30-207F-12FC-1ED9E5B5DB4C}"/>
              </a:ext>
            </a:extLst>
          </p:cNvPr>
          <p:cNvSpPr/>
          <p:nvPr/>
        </p:nvSpPr>
        <p:spPr>
          <a:xfrm>
            <a:off x="496119" y="3082008"/>
            <a:ext cx="2599134" cy="1134071"/>
          </a:xfrm>
          <a:prstGeom prst="rect">
            <a:avLst/>
          </a:prstGeom>
          <a:noFill/>
          <a:ln/>
        </p:spPr>
        <p:txBody>
          <a:bodyPr wrap="squar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Advanced heat transfer solutions minimize energy consumption across refining and chemical production processes, directly supporting carbon reduction commitments.</a:t>
            </a:r>
          </a:p>
        </p:txBody>
      </p:sp>
      <p:pic>
        <p:nvPicPr>
          <p:cNvPr id="10" name="Image 1" descr="preencoded.png">
            <a:extLst>
              <a:ext uri="{FF2B5EF4-FFF2-40B4-BE49-F238E27FC236}">
                <a16:creationId xmlns:a16="http://schemas.microsoft.com/office/drawing/2014/main" id="{62337CF1-E4AC-6B9E-BC05-D98122D162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72433" y="1861170"/>
            <a:ext cx="425276" cy="425276"/>
          </a:xfrm>
          <a:prstGeom prst="rect">
            <a:avLst/>
          </a:prstGeom>
        </p:spPr>
      </p:pic>
      <p:sp>
        <p:nvSpPr>
          <p:cNvPr id="11" name="Text 5">
            <a:extLst>
              <a:ext uri="{FF2B5EF4-FFF2-40B4-BE49-F238E27FC236}">
                <a16:creationId xmlns:a16="http://schemas.microsoft.com/office/drawing/2014/main" id="{F4B3387C-B994-22AF-FB04-FBB9121C0E3E}"/>
              </a:ext>
            </a:extLst>
          </p:cNvPr>
          <p:cNvSpPr/>
          <p:nvPr/>
        </p:nvSpPr>
        <p:spPr>
          <a:xfrm>
            <a:off x="3272434" y="2463627"/>
            <a:ext cx="2599134" cy="226814"/>
          </a:xfrm>
          <a:prstGeom prst="rect">
            <a:avLst/>
          </a:prstGeom>
          <a:noFill/>
          <a:ln/>
        </p:spPr>
        <p:txBody>
          <a:bodyPr wrap="non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Renewable Integration</a:t>
            </a:r>
          </a:p>
        </p:txBody>
      </p:sp>
      <p:sp>
        <p:nvSpPr>
          <p:cNvPr id="12" name="Text 6">
            <a:extLst>
              <a:ext uri="{FF2B5EF4-FFF2-40B4-BE49-F238E27FC236}">
                <a16:creationId xmlns:a16="http://schemas.microsoft.com/office/drawing/2014/main" id="{745E9917-A404-3425-B341-D436355A4BBB}"/>
              </a:ext>
            </a:extLst>
          </p:cNvPr>
          <p:cNvSpPr/>
          <p:nvPr/>
        </p:nvSpPr>
        <p:spPr>
          <a:xfrm>
            <a:off x="3272433" y="2775496"/>
            <a:ext cx="2565574" cy="221456"/>
          </a:xfrm>
          <a:prstGeom prst="rect">
            <a:avLst/>
          </a:prstGeom>
          <a:noFill/>
          <a:ln/>
        </p:spPr>
        <p:txBody>
          <a:bodyPr wrap="none" lIns="0" tIns="0" rIns="0" bIns="0" rtlCol="0" anchor="t"/>
          <a:lstStyle/>
          <a:p>
            <a:pPr>
              <a:lnSpc>
                <a:spcPts val="1719"/>
              </a:lnSpc>
            </a:pPr>
            <a:r>
              <a:rPr lang="en-US" sz="1375" dirty="0">
                <a:latin typeface="Helvetica Neue" panose="02000503000000020004" pitchFamily="2" charset="0"/>
                <a:ea typeface="Helvetica Neue" panose="02000503000000020004" pitchFamily="2" charset="0"/>
                <a:cs typeface="Helvetica Neue" panose="02000503000000020004" pitchFamily="2" charset="0"/>
              </a:rPr>
              <a:t>Renewable Production Support</a:t>
            </a:r>
          </a:p>
        </p:txBody>
      </p:sp>
      <p:sp>
        <p:nvSpPr>
          <p:cNvPr id="13" name="Text 7">
            <a:extLst>
              <a:ext uri="{FF2B5EF4-FFF2-40B4-BE49-F238E27FC236}">
                <a16:creationId xmlns:a16="http://schemas.microsoft.com/office/drawing/2014/main" id="{CD4D378B-6016-A072-FDB2-7F4322B40D4B}"/>
              </a:ext>
            </a:extLst>
          </p:cNvPr>
          <p:cNvSpPr/>
          <p:nvPr/>
        </p:nvSpPr>
        <p:spPr>
          <a:xfrm>
            <a:off x="3272434" y="3082008"/>
            <a:ext cx="2599134" cy="1134071"/>
          </a:xfrm>
          <a:prstGeom prst="rect">
            <a:avLst/>
          </a:prstGeom>
          <a:noFill/>
          <a:ln/>
        </p:spPr>
        <p:txBody>
          <a:bodyPr wrap="squar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Specialized thermal management for renewable-based chemical manufacturing.</a:t>
            </a:r>
          </a:p>
        </p:txBody>
      </p:sp>
      <p:pic>
        <p:nvPicPr>
          <p:cNvPr id="14" name="Image 2" descr="preencoded.png">
            <a:extLst>
              <a:ext uri="{FF2B5EF4-FFF2-40B4-BE49-F238E27FC236}">
                <a16:creationId xmlns:a16="http://schemas.microsoft.com/office/drawing/2014/main" id="{889AFA5E-D47D-DCDE-81BD-9F7722A62C2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48747" y="1861170"/>
            <a:ext cx="425276" cy="425276"/>
          </a:xfrm>
          <a:prstGeom prst="rect">
            <a:avLst/>
          </a:prstGeom>
        </p:spPr>
      </p:pic>
      <p:sp>
        <p:nvSpPr>
          <p:cNvPr id="15" name="Text 8">
            <a:extLst>
              <a:ext uri="{FF2B5EF4-FFF2-40B4-BE49-F238E27FC236}">
                <a16:creationId xmlns:a16="http://schemas.microsoft.com/office/drawing/2014/main" id="{B9408C63-F18E-E823-4D87-8225DF8137A7}"/>
              </a:ext>
            </a:extLst>
          </p:cNvPr>
          <p:cNvSpPr/>
          <p:nvPr/>
        </p:nvSpPr>
        <p:spPr>
          <a:xfrm>
            <a:off x="6048747" y="2463627"/>
            <a:ext cx="2599134" cy="226814"/>
          </a:xfrm>
          <a:prstGeom prst="rect">
            <a:avLst/>
          </a:prstGeom>
          <a:noFill/>
          <a:ln/>
        </p:spPr>
        <p:txBody>
          <a:bodyPr wrap="non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Lifecycle Excellence</a:t>
            </a:r>
          </a:p>
        </p:txBody>
      </p:sp>
      <p:sp>
        <p:nvSpPr>
          <p:cNvPr id="16" name="Text 9">
            <a:extLst>
              <a:ext uri="{FF2B5EF4-FFF2-40B4-BE49-F238E27FC236}">
                <a16:creationId xmlns:a16="http://schemas.microsoft.com/office/drawing/2014/main" id="{31CB3928-8264-5209-CF95-2CFA4622D3FB}"/>
              </a:ext>
            </a:extLst>
          </p:cNvPr>
          <p:cNvSpPr/>
          <p:nvPr/>
        </p:nvSpPr>
        <p:spPr>
          <a:xfrm>
            <a:off x="6048747" y="2775496"/>
            <a:ext cx="1795165" cy="221456"/>
          </a:xfrm>
          <a:prstGeom prst="rect">
            <a:avLst/>
          </a:prstGeom>
          <a:noFill/>
          <a:ln/>
        </p:spPr>
        <p:txBody>
          <a:bodyPr wrap="none" lIns="0" tIns="0" rIns="0" bIns="0" rtlCol="0" anchor="t"/>
          <a:lstStyle/>
          <a:p>
            <a:pPr>
              <a:lnSpc>
                <a:spcPts val="1719"/>
              </a:lnSpc>
            </a:pPr>
            <a:r>
              <a:rPr lang="en-US" sz="1375" dirty="0">
                <a:latin typeface="Helvetica Neue" panose="02000503000000020004" pitchFamily="2" charset="0"/>
                <a:ea typeface="Helvetica Neue" panose="02000503000000020004" pitchFamily="2" charset="0"/>
                <a:cs typeface="Helvetica Neue" panose="02000503000000020004" pitchFamily="2" charset="0"/>
              </a:rPr>
              <a:t>Operational Efficiency</a:t>
            </a:r>
          </a:p>
        </p:txBody>
      </p:sp>
      <p:sp>
        <p:nvSpPr>
          <p:cNvPr id="17" name="Text 10">
            <a:extLst>
              <a:ext uri="{FF2B5EF4-FFF2-40B4-BE49-F238E27FC236}">
                <a16:creationId xmlns:a16="http://schemas.microsoft.com/office/drawing/2014/main" id="{6E55D723-09C9-424F-EE89-300D3560E6E9}"/>
              </a:ext>
            </a:extLst>
          </p:cNvPr>
          <p:cNvSpPr/>
          <p:nvPr/>
        </p:nvSpPr>
        <p:spPr>
          <a:xfrm>
            <a:off x="6048747" y="3082008"/>
            <a:ext cx="2599134" cy="907256"/>
          </a:xfrm>
          <a:prstGeom prst="rect">
            <a:avLst/>
          </a:prstGeom>
          <a:noFill/>
          <a:ln/>
        </p:spPr>
        <p:txBody>
          <a:bodyPr wrap="square" lIns="0" tIns="0" rIns="0" bIns="0" rtlCol="0" anchor="t"/>
          <a:lstStyle/>
          <a:p>
            <a:pPr>
              <a:lnSpc>
                <a:spcPts val="1781"/>
              </a:lnSpc>
            </a:pPr>
            <a:r>
              <a:rPr lang="en-US" sz="1094" dirty="0">
                <a:latin typeface="Helvetica Neue" panose="02000503000000020004" pitchFamily="2" charset="0"/>
                <a:ea typeface="Helvetica Neue" panose="02000503000000020004" pitchFamily="2" charset="0"/>
                <a:cs typeface="Helvetica Neue" panose="02000503000000020004" pitchFamily="2" charset="0"/>
              </a:rPr>
              <a:t>Optimized designs enhance heat transfer efficiency while reducing maintenance requirements and extending equipment lifecycle.</a:t>
            </a:r>
          </a:p>
        </p:txBody>
      </p:sp>
    </p:spTree>
    <p:extLst>
      <p:ext uri="{BB962C8B-B14F-4D97-AF65-F5344CB8AC3E}">
        <p14:creationId xmlns:p14="http://schemas.microsoft.com/office/powerpoint/2010/main" val="187980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8F86C9-9A04-8895-62CA-1527503D2A8F}"/>
              </a:ext>
            </a:extLst>
          </p:cNvPr>
          <p:cNvSpPr>
            <a:spLocks noGrp="1"/>
          </p:cNvSpPr>
          <p:nvPr>
            <p:ph type="body" sz="quarter" idx="14"/>
          </p:nvPr>
        </p:nvSpPr>
        <p:spPr/>
        <p:txBody>
          <a:bodyPr/>
          <a:lstStyle/>
          <a:p>
            <a:r>
              <a:rPr lang="en-US" dirty="0">
                <a:solidFill>
                  <a:srgbClr val="030303"/>
                </a:solidFill>
                <a:latin typeface="Helvetica Neue Medium" pitchFamily="34" charset="0"/>
                <a:ea typeface="Helvetica Neue Medium" pitchFamily="34" charset="-122"/>
                <a:cs typeface="Helvetica Neue Medium" pitchFamily="34" charset="-120"/>
              </a:rPr>
              <a:t>Comprehensive Service Integration</a:t>
            </a:r>
            <a:endParaRPr lang="en-US" dirty="0"/>
          </a:p>
          <a:p>
            <a:endParaRPr lang="en-US" dirty="0"/>
          </a:p>
        </p:txBody>
      </p:sp>
      <p:sp>
        <p:nvSpPr>
          <p:cNvPr id="4" name="Slide Number Placeholder 3">
            <a:extLst>
              <a:ext uri="{FF2B5EF4-FFF2-40B4-BE49-F238E27FC236}">
                <a16:creationId xmlns:a16="http://schemas.microsoft.com/office/drawing/2014/main" id="{C91F44C4-33F5-F426-4701-C30A1BAA672F}"/>
              </a:ext>
            </a:extLst>
          </p:cNvPr>
          <p:cNvSpPr>
            <a:spLocks noGrp="1"/>
          </p:cNvSpPr>
          <p:nvPr>
            <p:ph type="sldNum" sz="quarter" idx="17"/>
          </p:nvPr>
        </p:nvSpPr>
        <p:spPr/>
        <p:txBody>
          <a:bodyPr/>
          <a:lstStyle/>
          <a:p>
            <a:fld id="{F9886CEC-C9AD-CD40-A303-2354BBFA91C8}" type="slidenum">
              <a:rPr lang="en-US" smtClean="0"/>
              <a:pPr/>
              <a:t>9</a:t>
            </a:fld>
            <a:endParaRPr lang="en-US" sz="1000"/>
          </a:p>
        </p:txBody>
      </p:sp>
      <p:sp>
        <p:nvSpPr>
          <p:cNvPr id="5" name="Text 1">
            <a:extLst>
              <a:ext uri="{FF2B5EF4-FFF2-40B4-BE49-F238E27FC236}">
                <a16:creationId xmlns:a16="http://schemas.microsoft.com/office/drawing/2014/main" id="{C2E4B399-F296-7415-F20C-0546D0774532}"/>
              </a:ext>
            </a:extLst>
          </p:cNvPr>
          <p:cNvSpPr/>
          <p:nvPr/>
        </p:nvSpPr>
        <p:spPr>
          <a:xfrm>
            <a:off x="311944" y="1381143"/>
            <a:ext cx="1466478" cy="166092"/>
          </a:xfrm>
          <a:prstGeom prst="rect">
            <a:avLst/>
          </a:prstGeom>
          <a:noFill/>
          <a:ln/>
        </p:spPr>
        <p:txBody>
          <a:bodyPr wrap="none" lIns="0" tIns="0" rIns="0" bIns="0" rtlCol="0" anchor="t"/>
          <a:lstStyle/>
          <a:p>
            <a:pPr>
              <a:lnSpc>
                <a:spcPts val="1281"/>
              </a:lnSpc>
            </a:pPr>
            <a:r>
              <a:rPr lang="en-US" sz="1400" dirty="0">
                <a:latin typeface="Helvetica Neue" panose="02000503000000020004" pitchFamily="2" charset="0"/>
                <a:ea typeface="Helvetica Neue" panose="02000503000000020004" pitchFamily="2" charset="0"/>
                <a:cs typeface="Helvetica Neue" panose="02000503000000020004" pitchFamily="2" charset="0"/>
              </a:rPr>
              <a:t>End-to-End Capabilities</a:t>
            </a:r>
          </a:p>
        </p:txBody>
      </p:sp>
      <p:sp>
        <p:nvSpPr>
          <p:cNvPr id="6" name="Text 2">
            <a:extLst>
              <a:ext uri="{FF2B5EF4-FFF2-40B4-BE49-F238E27FC236}">
                <a16:creationId xmlns:a16="http://schemas.microsoft.com/office/drawing/2014/main" id="{364D51F1-BE85-CB07-D94B-E8769E09D1CE}"/>
              </a:ext>
            </a:extLst>
          </p:cNvPr>
          <p:cNvSpPr/>
          <p:nvPr/>
        </p:nvSpPr>
        <p:spPr>
          <a:xfrm>
            <a:off x="311944" y="1653498"/>
            <a:ext cx="2684488" cy="510332"/>
          </a:xfrm>
          <a:prstGeom prst="rect">
            <a:avLst/>
          </a:prstGeom>
          <a:noFill/>
          <a:ln/>
        </p:spPr>
        <p:txBody>
          <a:bodyPr wrap="square" lIns="0" tIns="0" rIns="0" bIns="0" rtlCol="0" anchor="t"/>
          <a:lstStyle/>
          <a:p>
            <a:r>
              <a:rPr lang="en-US" sz="1200" dirty="0">
                <a:latin typeface="Helvetica Neue" pitchFamily="34" charset="0"/>
                <a:ea typeface="Helvetica Neue" pitchFamily="34" charset="-122"/>
                <a:cs typeface="Helvetica Neue" pitchFamily="34" charset="-120"/>
              </a:rPr>
              <a:t>Metalforms delivers complete project lifecycle support for complex integrated operations.</a:t>
            </a:r>
            <a:endParaRPr lang="en-US" sz="1200" dirty="0"/>
          </a:p>
        </p:txBody>
      </p:sp>
      <p:sp>
        <p:nvSpPr>
          <p:cNvPr id="7" name="Text 3">
            <a:extLst>
              <a:ext uri="{FF2B5EF4-FFF2-40B4-BE49-F238E27FC236}">
                <a16:creationId xmlns:a16="http://schemas.microsoft.com/office/drawing/2014/main" id="{57C7D6B4-4213-080C-C3A9-DF7CDE3D3C10}"/>
              </a:ext>
            </a:extLst>
          </p:cNvPr>
          <p:cNvSpPr/>
          <p:nvPr/>
        </p:nvSpPr>
        <p:spPr>
          <a:xfrm>
            <a:off x="311944" y="2366607"/>
            <a:ext cx="2684488" cy="170111"/>
          </a:xfrm>
          <a:prstGeom prst="rect">
            <a:avLst/>
          </a:prstGeom>
          <a:noFill/>
          <a:ln/>
        </p:spPr>
        <p:txBody>
          <a:bodyPr wrap="none" lIns="0" tIns="0" rIns="0" bIns="0" rtlCol="0" anchor="t"/>
          <a:lstStyle/>
          <a:p>
            <a:pPr>
              <a:lnSpc>
                <a:spcPts val="1313"/>
              </a:lnSpc>
            </a:pPr>
            <a:r>
              <a:rPr lang="en-US" sz="1200" dirty="0">
                <a:solidFill>
                  <a:srgbClr val="1589DB"/>
                </a:solidFill>
                <a:latin typeface="Helvetica Neue" pitchFamily="34" charset="0"/>
                <a:ea typeface="Helvetica Neue" pitchFamily="34" charset="-122"/>
                <a:cs typeface="Helvetica Neue" pitchFamily="34" charset="-120"/>
              </a:rPr>
              <a:t>From concept to continuous operation</a:t>
            </a:r>
            <a:endParaRPr lang="en-US" sz="1200" dirty="0">
              <a:solidFill>
                <a:srgbClr val="1589DB"/>
              </a:solidFill>
            </a:endParaRPr>
          </a:p>
        </p:txBody>
      </p:sp>
      <p:sp>
        <p:nvSpPr>
          <p:cNvPr id="8" name="Text 4">
            <a:extLst>
              <a:ext uri="{FF2B5EF4-FFF2-40B4-BE49-F238E27FC236}">
                <a16:creationId xmlns:a16="http://schemas.microsoft.com/office/drawing/2014/main" id="{A0841246-3703-4D41-85D7-E1D5C6247313}"/>
              </a:ext>
            </a:extLst>
          </p:cNvPr>
          <p:cNvSpPr/>
          <p:nvPr/>
        </p:nvSpPr>
        <p:spPr>
          <a:xfrm>
            <a:off x="3260601" y="1241987"/>
            <a:ext cx="106263" cy="132904"/>
          </a:xfrm>
          <a:prstGeom prst="rect">
            <a:avLst/>
          </a:prstGeom>
          <a:noFill/>
          <a:ln/>
        </p:spPr>
        <p:txBody>
          <a:bodyPr wrap="none" lIns="0" tIns="0" rIns="0" bIns="0" rtlCol="0" anchor="t"/>
          <a:lstStyle/>
          <a:p>
            <a:pPr>
              <a:lnSpc>
                <a:spcPts val="1313"/>
              </a:lnSpc>
            </a:pPr>
            <a:r>
              <a:rPr lang="en-US" sz="813" dirty="0">
                <a:latin typeface="Helvetica Neue Light" pitchFamily="34" charset="0"/>
                <a:ea typeface="Helvetica Neue Light" pitchFamily="34" charset="-122"/>
                <a:cs typeface="Helvetica Neue Light" pitchFamily="34" charset="-120"/>
              </a:rPr>
              <a:t>01</a:t>
            </a:r>
            <a:endParaRPr lang="en-US" sz="813" dirty="0"/>
          </a:p>
        </p:txBody>
      </p:sp>
      <p:sp>
        <p:nvSpPr>
          <p:cNvPr id="10" name="Text 6">
            <a:extLst>
              <a:ext uri="{FF2B5EF4-FFF2-40B4-BE49-F238E27FC236}">
                <a16:creationId xmlns:a16="http://schemas.microsoft.com/office/drawing/2014/main" id="{DA938AE2-AFB6-969D-BE23-448E60FEE4A6}"/>
              </a:ext>
            </a:extLst>
          </p:cNvPr>
          <p:cNvSpPr/>
          <p:nvPr/>
        </p:nvSpPr>
        <p:spPr>
          <a:xfrm>
            <a:off x="3260601" y="1524191"/>
            <a:ext cx="1329035" cy="166092"/>
          </a:xfrm>
          <a:prstGeom prst="rect">
            <a:avLst/>
          </a:prstGeom>
          <a:noFill/>
          <a:ln/>
        </p:spPr>
        <p:txBody>
          <a:bodyPr wrap="none" lIns="0" tIns="0" rIns="0" bIns="0" rtlCol="0" anchor="t"/>
          <a:lstStyle/>
          <a:p>
            <a:pPr>
              <a:lnSpc>
                <a:spcPts val="1281"/>
              </a:lnSpc>
            </a:pPr>
            <a:r>
              <a:rPr lang="en-US" sz="1200" dirty="0">
                <a:latin typeface="Helvetica Neue" panose="02000503000000020004" pitchFamily="2" charset="0"/>
                <a:ea typeface="Helvetica Neue" panose="02000503000000020004" pitchFamily="2" charset="0"/>
                <a:cs typeface="Helvetica Neue" panose="02000503000000020004" pitchFamily="2" charset="0"/>
              </a:rPr>
              <a:t>Engineering &amp; Design</a:t>
            </a:r>
          </a:p>
        </p:txBody>
      </p:sp>
      <p:sp>
        <p:nvSpPr>
          <p:cNvPr id="11" name="Text 7">
            <a:extLst>
              <a:ext uri="{FF2B5EF4-FFF2-40B4-BE49-F238E27FC236}">
                <a16:creationId xmlns:a16="http://schemas.microsoft.com/office/drawing/2014/main" id="{7D891E20-416E-B943-BE11-DB73103856FD}"/>
              </a:ext>
            </a:extLst>
          </p:cNvPr>
          <p:cNvSpPr/>
          <p:nvPr/>
        </p:nvSpPr>
        <p:spPr>
          <a:xfrm>
            <a:off x="3260601" y="1796546"/>
            <a:ext cx="5207794" cy="170111"/>
          </a:xfrm>
          <a:prstGeom prst="rect">
            <a:avLst/>
          </a:prstGeom>
          <a:noFill/>
          <a:ln/>
        </p:spPr>
        <p:txBody>
          <a:bodyPr wrap="none" lIns="0" tIns="0" rIns="0" bIns="0" rtlCol="0" anchor="t"/>
          <a:lstStyle/>
          <a:p>
            <a:pPr>
              <a:lnSpc>
                <a:spcPts val="1313"/>
              </a:lnSpc>
            </a:pPr>
            <a:r>
              <a:rPr lang="en-US" sz="900" dirty="0">
                <a:latin typeface="Helvetica Neue" pitchFamily="34" charset="0"/>
                <a:ea typeface="Helvetica Neue" pitchFamily="34" charset="-122"/>
                <a:cs typeface="Helvetica Neue" pitchFamily="34" charset="-120"/>
              </a:rPr>
              <a:t>Comprehensive engineering support and design optimization tailored to specific operational requirements</a:t>
            </a:r>
            <a:endParaRPr lang="en-US" sz="900" dirty="0"/>
          </a:p>
        </p:txBody>
      </p:sp>
      <p:sp>
        <p:nvSpPr>
          <p:cNvPr id="12" name="Text 8">
            <a:extLst>
              <a:ext uri="{FF2B5EF4-FFF2-40B4-BE49-F238E27FC236}">
                <a16:creationId xmlns:a16="http://schemas.microsoft.com/office/drawing/2014/main" id="{922C2FC4-FD5C-95D6-45F5-5A107CBDEAEB}"/>
              </a:ext>
            </a:extLst>
          </p:cNvPr>
          <p:cNvSpPr/>
          <p:nvPr/>
        </p:nvSpPr>
        <p:spPr>
          <a:xfrm>
            <a:off x="3260601" y="2118510"/>
            <a:ext cx="106263" cy="132904"/>
          </a:xfrm>
          <a:prstGeom prst="rect">
            <a:avLst/>
          </a:prstGeom>
          <a:noFill/>
          <a:ln/>
        </p:spPr>
        <p:txBody>
          <a:bodyPr wrap="none" lIns="0" tIns="0" rIns="0" bIns="0" rtlCol="0" anchor="t"/>
          <a:lstStyle/>
          <a:p>
            <a:pPr>
              <a:lnSpc>
                <a:spcPts val="1313"/>
              </a:lnSpc>
            </a:pPr>
            <a:r>
              <a:rPr lang="en-US" sz="813" dirty="0">
                <a:latin typeface="Helvetica Neue Light" pitchFamily="34" charset="0"/>
                <a:ea typeface="Helvetica Neue Light" pitchFamily="34" charset="-122"/>
                <a:cs typeface="Helvetica Neue Light" pitchFamily="34" charset="-120"/>
              </a:rPr>
              <a:t>02</a:t>
            </a:r>
            <a:endParaRPr lang="en-US" sz="813" dirty="0"/>
          </a:p>
        </p:txBody>
      </p:sp>
      <p:sp>
        <p:nvSpPr>
          <p:cNvPr id="14" name="Text 10">
            <a:extLst>
              <a:ext uri="{FF2B5EF4-FFF2-40B4-BE49-F238E27FC236}">
                <a16:creationId xmlns:a16="http://schemas.microsoft.com/office/drawing/2014/main" id="{F05857AD-1D34-6F52-003E-2E1A14CECDBC}"/>
              </a:ext>
            </a:extLst>
          </p:cNvPr>
          <p:cNvSpPr/>
          <p:nvPr/>
        </p:nvSpPr>
        <p:spPr>
          <a:xfrm>
            <a:off x="3260601" y="2409815"/>
            <a:ext cx="1759223" cy="166092"/>
          </a:xfrm>
          <a:prstGeom prst="rect">
            <a:avLst/>
          </a:prstGeom>
          <a:noFill/>
          <a:ln/>
        </p:spPr>
        <p:txBody>
          <a:bodyPr wrap="none" lIns="0" tIns="0" rIns="0" bIns="0" rtlCol="0" anchor="t"/>
          <a:lstStyle/>
          <a:p>
            <a:pPr>
              <a:lnSpc>
                <a:spcPts val="1281"/>
              </a:lnSpc>
            </a:pPr>
            <a:r>
              <a:rPr lang="en-US" sz="1200" dirty="0">
                <a:latin typeface="Helvetica Neue" panose="02000503000000020004" pitchFamily="2" charset="0"/>
                <a:ea typeface="Helvetica Neue" panose="02000503000000020004" pitchFamily="2" charset="0"/>
                <a:cs typeface="Helvetica Neue" panose="02000503000000020004" pitchFamily="2" charset="0"/>
              </a:rPr>
              <a:t>Customization &amp; Prototyping</a:t>
            </a:r>
          </a:p>
        </p:txBody>
      </p:sp>
      <p:sp>
        <p:nvSpPr>
          <p:cNvPr id="15" name="Text 11">
            <a:extLst>
              <a:ext uri="{FF2B5EF4-FFF2-40B4-BE49-F238E27FC236}">
                <a16:creationId xmlns:a16="http://schemas.microsoft.com/office/drawing/2014/main" id="{5F2C2CC2-15AC-B544-6C1A-4379305C3D75}"/>
              </a:ext>
            </a:extLst>
          </p:cNvPr>
          <p:cNvSpPr/>
          <p:nvPr/>
        </p:nvSpPr>
        <p:spPr>
          <a:xfrm>
            <a:off x="3260601" y="2682171"/>
            <a:ext cx="5207794" cy="170111"/>
          </a:xfrm>
          <a:prstGeom prst="rect">
            <a:avLst/>
          </a:prstGeom>
          <a:noFill/>
          <a:ln/>
        </p:spPr>
        <p:txBody>
          <a:bodyPr wrap="none" lIns="0" tIns="0" rIns="0" bIns="0" rtlCol="0" anchor="t"/>
          <a:lstStyle/>
          <a:p>
            <a:pPr>
              <a:lnSpc>
                <a:spcPts val="1313"/>
              </a:lnSpc>
            </a:pPr>
            <a:r>
              <a:rPr lang="en-US" sz="900" dirty="0">
                <a:latin typeface="Helvetica Neue" pitchFamily="34" charset="0"/>
                <a:ea typeface="Helvetica Neue" pitchFamily="34" charset="-122"/>
                <a:cs typeface="Helvetica Neue" pitchFamily="34" charset="-120"/>
              </a:rPr>
              <a:t>Custom solution development with prototype testing and validation before full-scale deployment</a:t>
            </a:r>
            <a:endParaRPr lang="en-US" sz="900" dirty="0"/>
          </a:p>
        </p:txBody>
      </p:sp>
      <p:sp>
        <p:nvSpPr>
          <p:cNvPr id="16" name="Text 12">
            <a:extLst>
              <a:ext uri="{FF2B5EF4-FFF2-40B4-BE49-F238E27FC236}">
                <a16:creationId xmlns:a16="http://schemas.microsoft.com/office/drawing/2014/main" id="{862D82D5-113F-50EC-B864-A432185A1573}"/>
              </a:ext>
            </a:extLst>
          </p:cNvPr>
          <p:cNvSpPr/>
          <p:nvPr/>
        </p:nvSpPr>
        <p:spPr>
          <a:xfrm>
            <a:off x="3260601" y="2995034"/>
            <a:ext cx="106263" cy="132904"/>
          </a:xfrm>
          <a:prstGeom prst="rect">
            <a:avLst/>
          </a:prstGeom>
          <a:noFill/>
          <a:ln/>
        </p:spPr>
        <p:txBody>
          <a:bodyPr wrap="none" lIns="0" tIns="0" rIns="0" bIns="0" rtlCol="0" anchor="t"/>
          <a:lstStyle/>
          <a:p>
            <a:pPr>
              <a:lnSpc>
                <a:spcPts val="1313"/>
              </a:lnSpc>
            </a:pPr>
            <a:r>
              <a:rPr lang="en-US" sz="813" dirty="0">
                <a:latin typeface="Helvetica Neue Light" pitchFamily="34" charset="0"/>
                <a:ea typeface="Helvetica Neue Light" pitchFamily="34" charset="-122"/>
                <a:cs typeface="Helvetica Neue Light" pitchFamily="34" charset="-120"/>
              </a:rPr>
              <a:t>03</a:t>
            </a:r>
            <a:endParaRPr lang="en-US" sz="813" dirty="0"/>
          </a:p>
        </p:txBody>
      </p:sp>
      <p:sp>
        <p:nvSpPr>
          <p:cNvPr id="18" name="Text 14">
            <a:extLst>
              <a:ext uri="{FF2B5EF4-FFF2-40B4-BE49-F238E27FC236}">
                <a16:creationId xmlns:a16="http://schemas.microsoft.com/office/drawing/2014/main" id="{70DB522E-DB83-7F33-457A-F448BC3A4DBC}"/>
              </a:ext>
            </a:extLst>
          </p:cNvPr>
          <p:cNvSpPr/>
          <p:nvPr/>
        </p:nvSpPr>
        <p:spPr>
          <a:xfrm>
            <a:off x="3260601" y="3288315"/>
            <a:ext cx="1503536" cy="166092"/>
          </a:xfrm>
          <a:prstGeom prst="rect">
            <a:avLst/>
          </a:prstGeom>
          <a:noFill/>
          <a:ln/>
        </p:spPr>
        <p:txBody>
          <a:bodyPr wrap="none" lIns="0" tIns="0" rIns="0" bIns="0" rtlCol="0" anchor="t"/>
          <a:lstStyle/>
          <a:p>
            <a:pPr>
              <a:lnSpc>
                <a:spcPts val="1281"/>
              </a:lnSpc>
            </a:pPr>
            <a:r>
              <a:rPr lang="en-US" sz="1200" dirty="0">
                <a:latin typeface="Helvetica Neue" panose="02000503000000020004" pitchFamily="2" charset="0"/>
                <a:ea typeface="Helvetica Neue" panose="02000503000000020004" pitchFamily="2" charset="0"/>
                <a:cs typeface="Helvetica Neue" panose="02000503000000020004" pitchFamily="2" charset="0"/>
              </a:rPr>
              <a:t>Production &amp; Installation</a:t>
            </a:r>
          </a:p>
        </p:txBody>
      </p:sp>
      <p:sp>
        <p:nvSpPr>
          <p:cNvPr id="19" name="Text 15">
            <a:extLst>
              <a:ext uri="{FF2B5EF4-FFF2-40B4-BE49-F238E27FC236}">
                <a16:creationId xmlns:a16="http://schemas.microsoft.com/office/drawing/2014/main" id="{2884D266-AC0E-3C70-9FD0-67E40F537CE2}"/>
              </a:ext>
            </a:extLst>
          </p:cNvPr>
          <p:cNvSpPr/>
          <p:nvPr/>
        </p:nvSpPr>
        <p:spPr>
          <a:xfrm>
            <a:off x="3260601" y="3560670"/>
            <a:ext cx="5207794" cy="170111"/>
          </a:xfrm>
          <a:prstGeom prst="rect">
            <a:avLst/>
          </a:prstGeom>
          <a:noFill/>
          <a:ln/>
        </p:spPr>
        <p:txBody>
          <a:bodyPr wrap="none" lIns="0" tIns="0" rIns="0" bIns="0" rtlCol="0" anchor="t"/>
          <a:lstStyle/>
          <a:p>
            <a:pPr>
              <a:lnSpc>
                <a:spcPts val="1313"/>
              </a:lnSpc>
            </a:pPr>
            <a:r>
              <a:rPr lang="en-US" sz="900" dirty="0">
                <a:latin typeface="Helvetica Neue" pitchFamily="34" charset="0"/>
                <a:ea typeface="Helvetica Neue" pitchFamily="34" charset="-122"/>
                <a:cs typeface="Helvetica Neue" pitchFamily="34" charset="-120"/>
              </a:rPr>
              <a:t>Full-scale manufacturing and seamless installation with minimal operational disruption</a:t>
            </a:r>
            <a:endParaRPr lang="en-US" sz="900" dirty="0"/>
          </a:p>
        </p:txBody>
      </p:sp>
      <p:sp>
        <p:nvSpPr>
          <p:cNvPr id="20" name="Text 16">
            <a:extLst>
              <a:ext uri="{FF2B5EF4-FFF2-40B4-BE49-F238E27FC236}">
                <a16:creationId xmlns:a16="http://schemas.microsoft.com/office/drawing/2014/main" id="{BB3BCF02-09E3-9DA4-A74E-9037E46FACE8}"/>
              </a:ext>
            </a:extLst>
          </p:cNvPr>
          <p:cNvSpPr/>
          <p:nvPr/>
        </p:nvSpPr>
        <p:spPr>
          <a:xfrm>
            <a:off x="3260601" y="3871557"/>
            <a:ext cx="106263" cy="132904"/>
          </a:xfrm>
          <a:prstGeom prst="rect">
            <a:avLst/>
          </a:prstGeom>
          <a:noFill/>
          <a:ln/>
        </p:spPr>
        <p:txBody>
          <a:bodyPr wrap="none" lIns="0" tIns="0" rIns="0" bIns="0" rtlCol="0" anchor="t"/>
          <a:lstStyle/>
          <a:p>
            <a:pPr>
              <a:lnSpc>
                <a:spcPts val="1313"/>
              </a:lnSpc>
            </a:pPr>
            <a:r>
              <a:rPr lang="en-US" sz="813" dirty="0">
                <a:latin typeface="Helvetica Neue Light" pitchFamily="34" charset="0"/>
                <a:ea typeface="Helvetica Neue Light" pitchFamily="34" charset="-122"/>
                <a:cs typeface="Helvetica Neue Light" pitchFamily="34" charset="-120"/>
              </a:rPr>
              <a:t>04</a:t>
            </a:r>
            <a:endParaRPr lang="en-US" sz="813" dirty="0"/>
          </a:p>
        </p:txBody>
      </p:sp>
      <p:sp>
        <p:nvSpPr>
          <p:cNvPr id="22" name="Text 18">
            <a:extLst>
              <a:ext uri="{FF2B5EF4-FFF2-40B4-BE49-F238E27FC236}">
                <a16:creationId xmlns:a16="http://schemas.microsoft.com/office/drawing/2014/main" id="{CDB742C6-BACF-C578-F092-C96AD18BD7E3}"/>
              </a:ext>
            </a:extLst>
          </p:cNvPr>
          <p:cNvSpPr/>
          <p:nvPr/>
        </p:nvSpPr>
        <p:spPr>
          <a:xfrm>
            <a:off x="3260601" y="4163205"/>
            <a:ext cx="1446684" cy="166092"/>
          </a:xfrm>
          <a:prstGeom prst="rect">
            <a:avLst/>
          </a:prstGeom>
          <a:noFill/>
          <a:ln/>
        </p:spPr>
        <p:txBody>
          <a:bodyPr wrap="none" lIns="0" tIns="0" rIns="0" bIns="0" rtlCol="0" anchor="t"/>
          <a:lstStyle/>
          <a:p>
            <a:pPr>
              <a:lnSpc>
                <a:spcPts val="1281"/>
              </a:lnSpc>
            </a:pPr>
            <a:r>
              <a:rPr lang="en-US" sz="1200" dirty="0">
                <a:latin typeface="Helvetica Neue" panose="02000503000000020004" pitchFamily="2" charset="0"/>
                <a:ea typeface="Helvetica Neue" panose="02000503000000020004" pitchFamily="2" charset="0"/>
                <a:cs typeface="Helvetica Neue" panose="02000503000000020004" pitchFamily="2" charset="0"/>
              </a:rPr>
              <a:t>Maintenance &amp; Support</a:t>
            </a:r>
          </a:p>
        </p:txBody>
      </p:sp>
      <p:sp>
        <p:nvSpPr>
          <p:cNvPr id="23" name="Text 19">
            <a:extLst>
              <a:ext uri="{FF2B5EF4-FFF2-40B4-BE49-F238E27FC236}">
                <a16:creationId xmlns:a16="http://schemas.microsoft.com/office/drawing/2014/main" id="{86A07BDA-53CC-278A-03F9-03665752734B}"/>
              </a:ext>
            </a:extLst>
          </p:cNvPr>
          <p:cNvSpPr/>
          <p:nvPr/>
        </p:nvSpPr>
        <p:spPr>
          <a:xfrm>
            <a:off x="3260601" y="4435560"/>
            <a:ext cx="5207794" cy="170111"/>
          </a:xfrm>
          <a:prstGeom prst="rect">
            <a:avLst/>
          </a:prstGeom>
          <a:noFill/>
          <a:ln/>
        </p:spPr>
        <p:txBody>
          <a:bodyPr wrap="none" lIns="0" tIns="0" rIns="0" bIns="0" rtlCol="0" anchor="t"/>
          <a:lstStyle/>
          <a:p>
            <a:pPr>
              <a:lnSpc>
                <a:spcPts val="1313"/>
              </a:lnSpc>
            </a:pPr>
            <a:r>
              <a:rPr lang="en-US" sz="900" dirty="0">
                <a:latin typeface="Helvetica Neue" pitchFamily="34" charset="0"/>
                <a:ea typeface="Helvetica Neue" pitchFamily="34" charset="-122"/>
                <a:cs typeface="Helvetica Neue" pitchFamily="34" charset="-120"/>
              </a:rPr>
              <a:t>24/7 emergency repair capabilities and ongoing maintenance partnerships</a:t>
            </a:r>
            <a:endParaRPr lang="en-US" sz="900" dirty="0"/>
          </a:p>
        </p:txBody>
      </p:sp>
      <p:sp>
        <p:nvSpPr>
          <p:cNvPr id="24" name="Shape 13">
            <a:extLst>
              <a:ext uri="{FF2B5EF4-FFF2-40B4-BE49-F238E27FC236}">
                <a16:creationId xmlns:a16="http://schemas.microsoft.com/office/drawing/2014/main" id="{30A8FA03-5B6F-EFD2-D736-1CC88CF8B8F2}"/>
              </a:ext>
            </a:extLst>
          </p:cNvPr>
          <p:cNvSpPr/>
          <p:nvPr/>
        </p:nvSpPr>
        <p:spPr>
          <a:xfrm>
            <a:off x="3260601" y="4050448"/>
            <a:ext cx="5207794" cy="14288"/>
          </a:xfrm>
          <a:prstGeom prst="rect">
            <a:avLst/>
          </a:prstGeom>
          <a:solidFill>
            <a:srgbClr val="1589DB"/>
          </a:solidFill>
          <a:ln/>
        </p:spPr>
        <p:txBody>
          <a:bodyPr/>
          <a:lstStyle/>
          <a:p>
            <a:endParaRPr lang="en-US" sz="1125"/>
          </a:p>
        </p:txBody>
      </p:sp>
      <p:sp>
        <p:nvSpPr>
          <p:cNvPr id="26" name="Shape 13">
            <a:extLst>
              <a:ext uri="{FF2B5EF4-FFF2-40B4-BE49-F238E27FC236}">
                <a16:creationId xmlns:a16="http://schemas.microsoft.com/office/drawing/2014/main" id="{FEF8849E-A6CE-806D-9B54-2DED804D4081}"/>
              </a:ext>
            </a:extLst>
          </p:cNvPr>
          <p:cNvSpPr/>
          <p:nvPr/>
        </p:nvSpPr>
        <p:spPr>
          <a:xfrm>
            <a:off x="3254152" y="1432652"/>
            <a:ext cx="5207794" cy="14288"/>
          </a:xfrm>
          <a:prstGeom prst="rect">
            <a:avLst/>
          </a:prstGeom>
          <a:solidFill>
            <a:srgbClr val="1589DB"/>
          </a:solidFill>
          <a:ln/>
        </p:spPr>
        <p:txBody>
          <a:bodyPr/>
          <a:lstStyle/>
          <a:p>
            <a:endParaRPr lang="en-US" sz="1125"/>
          </a:p>
        </p:txBody>
      </p:sp>
      <p:sp>
        <p:nvSpPr>
          <p:cNvPr id="2" name="Shape 13">
            <a:extLst>
              <a:ext uri="{FF2B5EF4-FFF2-40B4-BE49-F238E27FC236}">
                <a16:creationId xmlns:a16="http://schemas.microsoft.com/office/drawing/2014/main" id="{75DFF9EF-0E21-9548-2A88-E5D99998A886}"/>
              </a:ext>
            </a:extLst>
          </p:cNvPr>
          <p:cNvSpPr/>
          <p:nvPr/>
        </p:nvSpPr>
        <p:spPr>
          <a:xfrm>
            <a:off x="3254152" y="2316326"/>
            <a:ext cx="5207794" cy="14288"/>
          </a:xfrm>
          <a:prstGeom prst="rect">
            <a:avLst/>
          </a:prstGeom>
          <a:solidFill>
            <a:srgbClr val="1589DB"/>
          </a:solidFill>
          <a:ln/>
        </p:spPr>
        <p:txBody>
          <a:bodyPr/>
          <a:lstStyle/>
          <a:p>
            <a:endParaRPr lang="en-US" sz="1125"/>
          </a:p>
        </p:txBody>
      </p:sp>
      <p:sp>
        <p:nvSpPr>
          <p:cNvPr id="9" name="Shape 13">
            <a:extLst>
              <a:ext uri="{FF2B5EF4-FFF2-40B4-BE49-F238E27FC236}">
                <a16:creationId xmlns:a16="http://schemas.microsoft.com/office/drawing/2014/main" id="{586A64FF-A6D7-9791-01AC-482713550555}"/>
              </a:ext>
            </a:extLst>
          </p:cNvPr>
          <p:cNvSpPr/>
          <p:nvPr/>
        </p:nvSpPr>
        <p:spPr>
          <a:xfrm>
            <a:off x="3254152" y="3206822"/>
            <a:ext cx="5207794" cy="14288"/>
          </a:xfrm>
          <a:prstGeom prst="rect">
            <a:avLst/>
          </a:prstGeom>
          <a:solidFill>
            <a:srgbClr val="1589DB"/>
          </a:solidFill>
          <a:ln/>
        </p:spPr>
        <p:txBody>
          <a:bodyPr/>
          <a:lstStyle/>
          <a:p>
            <a:endParaRPr lang="en-US" sz="1125"/>
          </a:p>
        </p:txBody>
      </p:sp>
    </p:spTree>
    <p:extLst>
      <p:ext uri="{BB962C8B-B14F-4D97-AF65-F5344CB8AC3E}">
        <p14:creationId xmlns:p14="http://schemas.microsoft.com/office/powerpoint/2010/main" val="299866589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47446</TotalTime>
  <Words>3818</Words>
  <Application>Microsoft Macintosh PowerPoint</Application>
  <PresentationFormat>On-screen Show (16:9)</PresentationFormat>
  <Paragraphs>639</Paragraphs>
  <Slides>63</Slides>
  <Notes>1</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63</vt:i4>
      </vt:variant>
    </vt:vector>
  </HeadingPairs>
  <TitlesOfParts>
    <vt:vector size="73" baseType="lpstr">
      <vt:lpstr>Aptos</vt:lpstr>
      <vt:lpstr>Arial</vt:lpstr>
      <vt:lpstr>Cambria Math</vt:lpstr>
      <vt:lpstr>Helvetica Neue</vt:lpstr>
      <vt:lpstr>Helvetica Neue Light</vt:lpstr>
      <vt:lpstr>Helvetica Neue Medium</vt:lpstr>
      <vt:lpstr>HelveticaNeueLT Pro 55 Roman</vt:lpstr>
      <vt:lpstr>Raleway</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Cherukuri, Pranav</dc:creator>
  <cp:lastModifiedBy>Trey Duncan</cp:lastModifiedBy>
  <cp:revision>229</cp:revision>
  <dcterms:created xsi:type="dcterms:W3CDTF">2022-07-29T14:26:39Z</dcterms:created>
  <dcterms:modified xsi:type="dcterms:W3CDTF">2026-06-05T17:33:07Z</dcterms:modified>
</cp:coreProperties>
</file>